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3"/>
  </p:notesMasterIdLst>
  <p:sldIdLst>
    <p:sldId id="344" r:id="rId2"/>
    <p:sldId id="345" r:id="rId3"/>
    <p:sldId id="429" r:id="rId4"/>
    <p:sldId id="426" r:id="rId5"/>
    <p:sldId id="422" r:id="rId6"/>
    <p:sldId id="423" r:id="rId7"/>
    <p:sldId id="430" r:id="rId8"/>
    <p:sldId id="433" r:id="rId9"/>
    <p:sldId id="432" r:id="rId10"/>
    <p:sldId id="370" r:id="rId11"/>
    <p:sldId id="371" r:id="rId12"/>
    <p:sldId id="372" r:id="rId13"/>
    <p:sldId id="373" r:id="rId14"/>
    <p:sldId id="374" r:id="rId15"/>
    <p:sldId id="375" r:id="rId16"/>
    <p:sldId id="352" r:id="rId17"/>
    <p:sldId id="491" r:id="rId18"/>
    <p:sldId id="380" r:id="rId19"/>
    <p:sldId id="424" r:id="rId20"/>
    <p:sldId id="500" r:id="rId21"/>
    <p:sldId id="494" r:id="rId22"/>
    <p:sldId id="495" r:id="rId23"/>
    <p:sldId id="496" r:id="rId24"/>
    <p:sldId id="501" r:id="rId25"/>
    <p:sldId id="435" r:id="rId26"/>
    <p:sldId id="492" r:id="rId27"/>
    <p:sldId id="497" r:id="rId28"/>
    <p:sldId id="467" r:id="rId29"/>
    <p:sldId id="498" r:id="rId30"/>
    <p:sldId id="499" r:id="rId31"/>
    <p:sldId id="503" r:id="rId32"/>
    <p:sldId id="504" r:id="rId33"/>
    <p:sldId id="502" r:id="rId34"/>
    <p:sldId id="506" r:id="rId35"/>
    <p:sldId id="507" r:id="rId36"/>
    <p:sldId id="490" r:id="rId37"/>
    <p:sldId id="505" r:id="rId38"/>
    <p:sldId id="38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15" r:id="rId47"/>
    <p:sldId id="417" r:id="rId48"/>
    <p:sldId id="418" r:id="rId49"/>
    <p:sldId id="419" r:id="rId50"/>
    <p:sldId id="420" r:id="rId51"/>
    <p:sldId id="482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0033CC"/>
    <a:srgbClr val="FFFF00"/>
    <a:srgbClr val="003300"/>
    <a:srgbClr val="CC9900"/>
    <a:srgbClr val="0066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35" autoAdjust="0"/>
  </p:normalViewPr>
  <p:slideViewPr>
    <p:cSldViewPr>
      <p:cViewPr varScale="1">
        <p:scale>
          <a:sx n="64" d="100"/>
          <a:sy n="64" d="100"/>
        </p:scale>
        <p:origin x="12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2.xml"/><Relationship Id="rId3" Type="http://schemas.openxmlformats.org/officeDocument/2006/relationships/slide" Target="slides/slide24.xml"/><Relationship Id="rId7" Type="http://schemas.openxmlformats.org/officeDocument/2006/relationships/slide" Target="slides/slide31.xml"/><Relationship Id="rId12" Type="http://schemas.openxmlformats.org/officeDocument/2006/relationships/slide" Target="slides/slide43.xml"/><Relationship Id="rId2" Type="http://schemas.openxmlformats.org/officeDocument/2006/relationships/slide" Target="slides/slide20.xml"/><Relationship Id="rId1" Type="http://schemas.openxmlformats.org/officeDocument/2006/relationships/slide" Target="slides/slide9.xml"/><Relationship Id="rId6" Type="http://schemas.openxmlformats.org/officeDocument/2006/relationships/slide" Target="slides/slide30.xml"/><Relationship Id="rId11" Type="http://schemas.openxmlformats.org/officeDocument/2006/relationships/slide" Target="slides/slide42.xml"/><Relationship Id="rId5" Type="http://schemas.openxmlformats.org/officeDocument/2006/relationships/slide" Target="slides/slide29.xml"/><Relationship Id="rId10" Type="http://schemas.openxmlformats.org/officeDocument/2006/relationships/slide" Target="slides/slide41.xml"/><Relationship Id="rId4" Type="http://schemas.openxmlformats.org/officeDocument/2006/relationships/slide" Target="slides/slide28.xml"/><Relationship Id="rId9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0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AF701180-AE42-498F-B98B-3509FF1BF0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C37F29-6FDB-4FB6-ADD8-BDFE705FBE43}" type="datetime2">
              <a:rPr lang="zh-CN" altLang="en-US"/>
              <a:pPr/>
              <a:t>2018年8月30日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E4507-A110-4896-8C6C-06469814C1D6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socket</a:t>
            </a:r>
            <a:r>
              <a:rPr lang="zh-CN" altLang="en-US"/>
              <a:t>借鉴了文件句柄的概念，本质上是文件操作的延伸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71B51-B6C3-4983-8300-7A6FE7B9E1FF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pPr>
              <a:buFontTx/>
              <a:buChar char="•"/>
            </a:pPr>
            <a:r>
              <a:rPr lang="zh-CN" altLang="en-US" smtClean="0"/>
              <a:t>幻灯片中的例子是向服务器发送的一个查询请求，条件是消息主体中的 “</a:t>
            </a:r>
            <a:r>
              <a:rPr lang="en-US" altLang="zh-CN" b="1" smtClean="0"/>
              <a:t>Symbol=MSFT</a:t>
            </a:r>
            <a:r>
              <a:rPr lang="en-US" altLang="zh-CN" smtClean="0"/>
              <a:t>”</a:t>
            </a:r>
            <a:r>
              <a:rPr lang="zh-CN" altLang="en-US" smtClean="0"/>
              <a:t>；</a:t>
            </a:r>
          </a:p>
          <a:p>
            <a:pPr>
              <a:buFontTx/>
              <a:buChar char="•"/>
            </a:pPr>
            <a:r>
              <a:rPr lang="en-US" altLang="zh-CN" smtClean="0"/>
              <a:t>HTTP </a:t>
            </a:r>
            <a:r>
              <a:rPr lang="zh-CN" altLang="en-US" smtClean="0"/>
              <a:t>查询支持的方法包括：</a:t>
            </a:r>
          </a:p>
          <a:p>
            <a:pPr lvl="1">
              <a:buFontTx/>
              <a:buChar char="•"/>
            </a:pPr>
            <a:r>
              <a:rPr lang="en-US" altLang="zh-CN" smtClean="0"/>
              <a:t>OPTIONS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GET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HEAD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POST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DELETE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TRACE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CONNECT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zh-CN" altLang="en-US" smtClean="0"/>
              <a:t>扩展方法；</a:t>
            </a:r>
          </a:p>
          <a:p>
            <a:endParaRPr lang="zh-CN" altLang="en-US" smtClean="0"/>
          </a:p>
          <a:p>
            <a:r>
              <a:rPr lang="zh-CN" altLang="en-US" smtClean="0"/>
              <a:t>注意：</a:t>
            </a:r>
          </a:p>
          <a:p>
            <a:r>
              <a:rPr lang="zh-CN" altLang="en-US" smtClean="0"/>
              <a:t>在讲解时注意使用幻灯片中的箭头动画将结构和例子相对应，这样可以方便学生理解，不要忘记在 </a:t>
            </a:r>
            <a:r>
              <a:rPr lang="en-US" altLang="zh-CN" smtClean="0"/>
              <a:t>HTTP </a:t>
            </a:r>
            <a:r>
              <a:rPr lang="zh-CN" altLang="en-US" smtClean="0"/>
              <a:t>标头和消息主体之间需要保留一个空行。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E4C320-4F1E-4596-AA73-54B7D2EDD037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r>
              <a:rPr lang="en-US" altLang="zh-CN" smtClean="0"/>
              <a:t>HTTP </a:t>
            </a:r>
            <a:r>
              <a:rPr lang="zh-CN" altLang="en-US" smtClean="0"/>
              <a:t>的 </a:t>
            </a:r>
            <a:r>
              <a:rPr lang="en-US" altLang="zh-CN" smtClean="0"/>
              <a:t>GET </a:t>
            </a:r>
            <a:r>
              <a:rPr lang="zh-CN" altLang="en-US" smtClean="0"/>
              <a:t>和 </a:t>
            </a:r>
            <a:r>
              <a:rPr lang="en-US" altLang="zh-CN" smtClean="0"/>
              <a:t>POST </a:t>
            </a:r>
            <a:r>
              <a:rPr lang="zh-CN" altLang="en-US" smtClean="0"/>
              <a:t>是比较常用的两个向服务器发送请求的方法，适合在 </a:t>
            </a:r>
            <a:r>
              <a:rPr lang="en-US" altLang="zh-CN" smtClean="0"/>
              <a:t>Web </a:t>
            </a:r>
            <a:r>
              <a:rPr lang="zh-CN" altLang="en-US" smtClean="0"/>
              <a:t>服务中使用，因为两种方法与程序中函数的调用过程非常相似：传递参数给方法，执行后返回结果；</a:t>
            </a:r>
          </a:p>
          <a:p>
            <a:endParaRPr lang="zh-CN" altLang="en-US" smtClean="0"/>
          </a:p>
          <a:p>
            <a:r>
              <a:rPr lang="zh-CN" altLang="en-US" smtClean="0"/>
              <a:t>注意：</a:t>
            </a:r>
          </a:p>
          <a:p>
            <a:r>
              <a:rPr lang="zh-CN" altLang="en-US" smtClean="0"/>
              <a:t>要求学生掌握两种方法的调用格式。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BC912-E5E9-49B5-BDEF-37F908C0C1F1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r>
              <a:rPr lang="zh-CN" altLang="en-US" smtClean="0"/>
              <a:t>相比之下，</a:t>
            </a:r>
            <a:r>
              <a:rPr lang="en-US" altLang="zh-CN" smtClean="0"/>
              <a:t>GET </a:t>
            </a:r>
            <a:r>
              <a:rPr lang="zh-CN" altLang="en-US" smtClean="0"/>
              <a:t>方法比较简单但功能较弱，</a:t>
            </a:r>
            <a:r>
              <a:rPr lang="en-US" altLang="zh-CN" smtClean="0"/>
              <a:t>POST </a:t>
            </a:r>
            <a:r>
              <a:rPr lang="zh-CN" altLang="en-US" smtClean="0"/>
              <a:t>方法比较复杂但功能较强。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34033-C696-4F94-9579-2BC71D0E2164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r>
              <a:rPr lang="zh-CN" altLang="en-US" smtClean="0"/>
              <a:t>本例是对上一张幻灯片中 </a:t>
            </a:r>
            <a:r>
              <a:rPr lang="en-US" altLang="zh-CN" smtClean="0"/>
              <a:t>HTTP </a:t>
            </a:r>
            <a:r>
              <a:rPr lang="zh-CN" altLang="en-US" smtClean="0"/>
              <a:t>请求的响应信息；</a:t>
            </a:r>
          </a:p>
          <a:p>
            <a:endParaRPr lang="zh-CN" altLang="en-US" smtClean="0"/>
          </a:p>
          <a:p>
            <a:r>
              <a:rPr lang="zh-CN" altLang="en-US" smtClean="0"/>
              <a:t>注意：</a:t>
            </a:r>
          </a:p>
          <a:p>
            <a:r>
              <a:rPr lang="zh-CN" altLang="en-US" smtClean="0"/>
              <a:t>在讲解时注意使用幻灯片中的箭头动画将结构和例子相对应，这样可以方便学生理解，不要忘记在 </a:t>
            </a:r>
            <a:r>
              <a:rPr lang="en-US" altLang="zh-CN" smtClean="0"/>
              <a:t>HTTP </a:t>
            </a:r>
            <a:r>
              <a:rPr lang="zh-CN" altLang="en-US" smtClean="0"/>
              <a:t>标头和消息主体之间需要保留一个空行；</a:t>
            </a:r>
          </a:p>
          <a:p>
            <a:endParaRPr lang="en-US" altLang="zh-CN" smtClean="0"/>
          </a:p>
          <a:p>
            <a:r>
              <a:rPr lang="zh-CN" altLang="en-US" smtClean="0"/>
              <a:t>课堂讨论：</a:t>
            </a:r>
          </a:p>
          <a:p>
            <a:r>
              <a:rPr lang="en-US" altLang="zh-CN" smtClean="0"/>
              <a:t>HTTP </a:t>
            </a:r>
            <a:r>
              <a:rPr lang="zh-CN" altLang="en-US" smtClean="0"/>
              <a:t>响应消息主体的格式是什么？描述幻灯片例子中响应消息的的组成部分；</a:t>
            </a:r>
          </a:p>
          <a:p>
            <a:r>
              <a:rPr lang="zh-CN" altLang="en-US" smtClean="0"/>
              <a:t>	访问 </a:t>
            </a:r>
            <a:r>
              <a:rPr lang="en-US" altLang="zh-CN" smtClean="0"/>
              <a:t>Web </a:t>
            </a:r>
            <a:r>
              <a:rPr lang="zh-CN" altLang="en-US" smtClean="0"/>
              <a:t>服务时， </a:t>
            </a:r>
            <a:r>
              <a:rPr lang="en-US" altLang="zh-CN" smtClean="0"/>
              <a:t>HTTP </a:t>
            </a:r>
            <a:r>
              <a:rPr lang="zh-CN" altLang="en-US" smtClean="0"/>
              <a:t>响应消息的主体采用 </a:t>
            </a:r>
            <a:r>
              <a:rPr lang="en-US" altLang="zh-CN" smtClean="0"/>
              <a:t>XML </a:t>
            </a:r>
            <a:r>
              <a:rPr lang="zh-CN" altLang="en-US" smtClean="0"/>
              <a:t>的格式，幻灯片中首先是关于 </a:t>
            </a:r>
            <a:r>
              <a:rPr lang="en-US" altLang="zh-CN" smtClean="0"/>
              <a:t>XML </a:t>
            </a:r>
            <a:r>
              <a:rPr lang="zh-CN" altLang="en-US" smtClean="0"/>
              <a:t>的操作指令，然后包含了一个名为 </a:t>
            </a:r>
            <a:r>
              <a:rPr lang="en-US" altLang="zh-CN" smtClean="0"/>
              <a:t>stock </a:t>
            </a:r>
            <a:r>
              <a:rPr lang="zh-CN" altLang="en-US" smtClean="0"/>
              <a:t>的元素，该元素中有两个属性，分别为 </a:t>
            </a:r>
            <a:r>
              <a:rPr lang="en-US" altLang="zh-CN" smtClean="0"/>
              <a:t>MSFT </a:t>
            </a:r>
            <a:r>
              <a:rPr lang="zh-CN" altLang="en-US" smtClean="0"/>
              <a:t>和 </a:t>
            </a:r>
            <a:r>
              <a:rPr lang="en-US" altLang="zh-CN" smtClean="0"/>
              <a:t>Price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CS252 S05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963C5-481B-4923-B434-89BD7557D632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4438" y="4344358"/>
            <a:ext cx="4277049" cy="4114587"/>
          </a:xfrm>
          <a:noFill/>
          <a:ln/>
        </p:spPr>
        <p:txBody>
          <a:bodyPr lIns="88296" tIns="43373" rIns="88296" bIns="43373"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5939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zh-CN" altLang="en-US" smtClean="0"/>
              <a:t>不同的机器</a:t>
            </a:r>
            <a:r>
              <a:rPr lang="en-US" altLang="zh-CN" smtClean="0"/>
              <a:t>HBO</a:t>
            </a:r>
            <a:r>
              <a:rPr lang="zh-CN" altLang="en-US" smtClean="0"/>
              <a:t>是不一样的，这与</a:t>
            </a:r>
            <a:r>
              <a:rPr lang="en-US" altLang="zh-CN" smtClean="0"/>
              <a:t>CPU</a:t>
            </a:r>
            <a:r>
              <a:rPr lang="zh-CN" altLang="en-US" smtClean="0"/>
              <a:t>的设计有关</a:t>
            </a:r>
          </a:p>
          <a:p>
            <a:pPr lvl="1"/>
            <a:r>
              <a:rPr lang="en-US" altLang="zh-CN" smtClean="0"/>
              <a:t>Motorola 68K</a:t>
            </a:r>
            <a:r>
              <a:rPr lang="zh-CN" altLang="en-US" smtClean="0"/>
              <a:t>系列，</a:t>
            </a:r>
            <a:r>
              <a:rPr lang="en-US" altLang="zh-CN" smtClean="0"/>
              <a:t>HBO</a:t>
            </a:r>
            <a:r>
              <a:rPr lang="zh-CN" altLang="en-US" smtClean="0"/>
              <a:t>与</a:t>
            </a:r>
            <a:r>
              <a:rPr lang="en-US" altLang="zh-CN" smtClean="0"/>
              <a:t>NBO</a:t>
            </a:r>
            <a:r>
              <a:rPr lang="zh-CN" altLang="en-US" smtClean="0"/>
              <a:t>是一致的</a:t>
            </a:r>
          </a:p>
          <a:p>
            <a:pPr lvl="1"/>
            <a:r>
              <a:rPr lang="en-US" altLang="zh-CN" smtClean="0"/>
              <a:t>Intel X86</a:t>
            </a:r>
            <a:r>
              <a:rPr lang="zh-CN" altLang="en-US" smtClean="0"/>
              <a:t>系列，</a:t>
            </a:r>
            <a:r>
              <a:rPr lang="en-US" altLang="zh-CN" smtClean="0"/>
              <a:t>HBO</a:t>
            </a:r>
            <a:r>
              <a:rPr lang="zh-CN" altLang="en-US" smtClean="0"/>
              <a:t>与</a:t>
            </a:r>
            <a:r>
              <a:rPr lang="en-US" altLang="zh-CN" smtClean="0"/>
              <a:t>NBO</a:t>
            </a:r>
            <a:r>
              <a:rPr lang="zh-CN" altLang="en-US" smtClean="0"/>
              <a:t>不一致</a:t>
            </a:r>
          </a:p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39AC49-0814-493F-8822-02C519055083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49D672-4950-48C0-8CAC-086E41DF0D66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2EA3C6-D5AC-4E9E-9B27-5CCCC843D748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  <p:sp>
        <p:nvSpPr>
          <p:cNvPr id="5837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6AEE20A-4DC9-4D62-8E72-C82EF25A4E21}" type="datetime2">
              <a:rPr lang="zh-CN" altLang="en-US"/>
              <a:pPr/>
              <a:t>2018年8月30日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26AB2-F817-4BA0-B729-F3E6CB20A09E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我们来看看这样一个例子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E1C7C08-5399-4111-9F60-8705088BCB7D}" type="datetime2">
              <a:rPr lang="zh-CN" altLang="en-US"/>
              <a:pPr/>
              <a:t>2018年8月30日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A346B-CFF6-4B20-B5A0-11950E14D2E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客户端的流程相对就要简单得多了</a:t>
            </a:r>
          </a:p>
          <a:p>
            <a:r>
              <a:rPr lang="zh-CN" altLang="en-US"/>
              <a:t>为什么在设计上比服务端简单？因为服务端必须考虑多个连接的情况！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2EA3C6-D5AC-4E9E-9B27-5CCCC843D748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  <p:sp>
        <p:nvSpPr>
          <p:cNvPr id="5837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2EA3C6-D5AC-4E9E-9B27-5CCCC843D748}" type="slidenum">
              <a:rPr lang="zh-CN" altLang="en-US" smtClean="0"/>
              <a:pPr/>
              <a:t>35</a:t>
            </a:fld>
            <a:endParaRPr lang="zh-CN" altLang="en-US" smtClean="0"/>
          </a:p>
        </p:txBody>
      </p:sp>
      <p:sp>
        <p:nvSpPr>
          <p:cNvPr id="5837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这个过程就好像我们打电话订货一样，我们可以打电话给商家，告诉他我们需要什么规格的商品，然后商家在告诉我们有什么货，什么商品缺货。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4E00-E2D2-41FA-949B-471F2E63C34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2" y="0"/>
            <a:ext cx="9141016" cy="6858000"/>
          </a:xfrm>
          <a:prstGeom prst="rect">
            <a:avLst/>
          </a:prstGeom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2071686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206" y="635795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8C75E7F-1197-486E-991F-234DD4C55DA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13EEA-309B-4AFC-9EBF-7FDF4EC1AE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 algn="r">
              <a:defRPr/>
            </a:pPr>
            <a:fld id="{9DC35D17-3671-4B22-BFF5-ED314D496F25}" type="slidenum">
              <a:rPr lang="zh-CN" altLang="en-US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3403B-94E3-4A5A-A73F-C2817102CA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2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矩形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矩形 2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D630C-0547-453E-B9C9-DB1CD6EFC0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标题，图表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2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矩形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矩形 2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1860C-0B2C-4525-97D8-C4EEA4EEFF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7921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BC8268-74B7-463D-9EFD-119E80D9686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竖排文字占位符 2"/>
          <p:cNvSpPr txBox="1">
            <a:spLocks/>
          </p:cNvSpPr>
          <p:nvPr userDrawn="1"/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 vert="eaVert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zh-CN" altLang="en-US" sz="1400" b="1" kern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4F3403B-94E3-4A5A-A73F-C2817102CA0E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4" r:id="rId2"/>
    <p:sldLayoutId id="2147483688" r:id="rId3"/>
    <p:sldLayoutId id="2147483689" r:id="rId4"/>
    <p:sldLayoutId id="2147483692" r:id="rId5"/>
    <p:sldLayoutId id="2147483696" r:id="rId6"/>
    <p:sldLayoutId id="2147483701" r:id="rId7"/>
    <p:sldLayoutId id="214748370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8427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3pPr>
      <a:lvl4pPr marL="16033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tglobal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tcpserver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tcpserver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45" y="2594464"/>
            <a:ext cx="2143140" cy="769441"/>
          </a:xfr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4400" dirty="0" smtClean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第四讲</a:t>
            </a:r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2428860" y="2571744"/>
            <a:ext cx="527740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 smtClean="0">
                <a:solidFill>
                  <a:srgbClr val="FF0000"/>
                </a:solidFill>
                <a:ea typeface="黑体" pitchFamily="49" charset="-122"/>
                <a:cs typeface="+mj-cs"/>
              </a:rPr>
              <a:t>网络通信的基本编程</a:t>
            </a:r>
            <a:endParaRPr lang="zh-CN" altLang="en-US" sz="4400" dirty="0">
              <a:solidFill>
                <a:srgbClr val="FF0000"/>
              </a:solidFill>
              <a:ea typeface="黑体" pitchFamily="49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75E7F-1197-486E-991F-234DD4C55DA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770612" y="3857628"/>
            <a:ext cx="38908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dirty="0" smtClean="0">
                <a:solidFill>
                  <a:schemeClr val="tx1"/>
                </a:solidFill>
                <a:latin typeface="+mn-ea"/>
                <a:ea typeface="+mn-ea"/>
                <a:cs typeface="+mj-cs"/>
              </a:rPr>
              <a:t>清华大学计算机系</a:t>
            </a:r>
            <a:endParaRPr lang="zh-CN" altLang="en-US" sz="3600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571472" y="1142984"/>
            <a:ext cx="7715304" cy="472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Internet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中的主机要与别的机器通信必须具有一个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地址是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Internet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中主机的标识。</a:t>
            </a:r>
            <a:endParaRPr lang="en-US" altLang="zh-CN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表示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形式：常用点分形式，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166.111.8.28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最后都会转换为一个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位的整数。</a:t>
            </a:r>
            <a:endParaRPr lang="en-US" altLang="zh-CN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0" lvl="1">
              <a:lnSpc>
                <a:spcPct val="120000"/>
              </a:lnSpc>
              <a:spcBef>
                <a:spcPts val="600"/>
              </a:spcBef>
            </a:pPr>
            <a:endParaRPr lang="en-US" altLang="zh-CN" sz="2000" dirty="0"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地址转换函数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inet_addr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分十进制数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表示的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地址转换为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网络字节序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inet_ntoa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网络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字节序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地址转换为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点分十进制数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表示的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</a:t>
            </a:r>
            <a:endParaRPr lang="zh-CN" altLang="en-US" sz="20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9DC35D17-3671-4B22-BFF5-ED314D496F25}" type="slidenum">
              <a:rPr lang="zh-CN" altLang="en-US" smtClean="0"/>
              <a:pPr algn="r"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ransition spd="slow" advTm="4753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矩形 3"/>
          <p:cNvSpPr txBox="1">
            <a:spLocks noChangeArrowheads="1"/>
          </p:cNvSpPr>
          <p:nvPr/>
        </p:nvSpPr>
        <p:spPr bwMode="auto">
          <a:xfrm>
            <a:off x="541369" y="1103331"/>
            <a:ext cx="810259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端口号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为了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区分一台主机接收到的数据包应该递交给哪个进程来进行处理，使用端口号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端口号与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UDP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端口号独立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端口号一般由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IANA (Internet Assigned Numbers Authority)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管理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众所周知端口：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1~1023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1~255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之间为大部分众所周知端口，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256~1023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端口通常由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UNIX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占用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注册端口：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1024~49151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动态或私有端口：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49152~65535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zh-CN" altLang="en-US" sz="28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571472" y="1142984"/>
            <a:ext cx="777557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使用</a:t>
            </a: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实现网络通信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配置一个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需要五种信息：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1222375" lvl="2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本地的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地址、本地的协议端口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1222375" lvl="2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远程的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地址、远程的协议端口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1222375" lvl="2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连接所使用的协议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打个比方：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如果把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数据包的投递过程看成是给远方的一位朋友寄一封信，那么：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地址就是这位朋友的所在位置，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如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北京清华大学计算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系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（依靠此信息进行路由）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号就是这位朋友的名字（依靠这个信息最终把这封信交付给这位收信者）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500034" y="1142984"/>
            <a:ext cx="7848600" cy="547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字节序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大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尾端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(Big-</a:t>
            </a:r>
            <a:r>
              <a:rPr lang="en-US" altLang="zh-CN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Endian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):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字节的高位在内存中放在存储单元的起始位置</a:t>
            </a:r>
            <a:endParaRPr lang="en-US" altLang="zh-CN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小尾端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(Little-</a:t>
            </a:r>
            <a:r>
              <a:rPr lang="en-US" altLang="zh-CN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Endian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):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与大尾端相反</a:t>
            </a:r>
          </a:p>
          <a:p>
            <a:endParaRPr lang="zh-CN" altLang="en-US" dirty="0">
              <a:latin typeface="Arial" pitchFamily="34" charset="0"/>
              <a:ea typeface="仿宋_GB2312" pitchFamily="49" charset="-122"/>
            </a:endParaRPr>
          </a:p>
          <a:p>
            <a:endParaRPr lang="zh-CN" altLang="en-US" dirty="0">
              <a:latin typeface="Arial" pitchFamily="34" charset="0"/>
              <a:ea typeface="仿宋_GB2312" pitchFamily="49" charset="-122"/>
            </a:endParaRPr>
          </a:p>
        </p:txBody>
      </p:sp>
      <p:graphicFrame>
        <p:nvGraphicFramePr>
          <p:cNvPr id="15364" name="对象 5"/>
          <p:cNvGraphicFramePr>
            <a:graphicFrameLocks noChangeAspect="1"/>
          </p:cNvGraphicFramePr>
          <p:nvPr/>
        </p:nvGraphicFramePr>
        <p:xfrm>
          <a:off x="581052" y="2686063"/>
          <a:ext cx="78486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8" name="Visio" r:id="rId4" imgW="6514719" imgH="2014728" progId="Visio.Drawing.11">
                  <p:embed/>
                </p:oleObj>
              </mc:Choice>
              <mc:Fallback>
                <p:oleObj name="Visio" r:id="rId4" imgW="6514719" imgH="2014728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52" y="2686063"/>
                        <a:ext cx="78486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3403B-94E3-4A5A-A73F-C2817102CA0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00035" y="1114744"/>
            <a:ext cx="7715304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网络字节序：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Network Byte Order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使用统一的字节顺序，避免兼容性问题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主机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序：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Host 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Byte 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Order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不同机器的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HBO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的设计有关，可能不一样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Motorola 68K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系列，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是一致的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Intel X86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系列，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不一致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字节排序函数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QtEndian</a:t>
            </a:r>
            <a:r>
              <a:rPr lang="en-US" altLang="zh-CN" sz="2000" dirty="0" smtClean="0"/>
              <a:t>&gt;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 smtClean="0"/>
              <a:t>qFromBigEndian</a:t>
            </a:r>
            <a:r>
              <a:rPr lang="en-US" altLang="zh-CN" dirty="0" smtClean="0"/>
              <a:t>(const </a:t>
            </a:r>
            <a:r>
              <a:rPr lang="en-US" altLang="zh-CN" dirty="0" err="1" smtClean="0">
                <a:hlinkClick r:id="rId2"/>
              </a:rPr>
              <a:t>uchar</a:t>
            </a:r>
            <a:r>
              <a:rPr lang="en-US" altLang="zh-CN" dirty="0" smtClean="0"/>
              <a:t> *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src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：大端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字节序转换为主机字节序</a:t>
            </a:r>
            <a:endParaRPr lang="en-US" altLang="zh-CN" dirty="0" smtClean="0"/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 smtClean="0"/>
              <a:t>qToBigEndian</a:t>
            </a:r>
            <a:r>
              <a:rPr lang="en-US" altLang="zh-CN" sz="2000" dirty="0" smtClean="0"/>
              <a:t>(T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src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hlinkClick r:id="rId2"/>
              </a:rPr>
              <a:t>uchar</a:t>
            </a:r>
            <a:r>
              <a:rPr lang="en-US" altLang="zh-CN" sz="2000" dirty="0" smtClean="0"/>
              <a:t> *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dest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主机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字节序转换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为大端字节序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3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3"/>
          <p:cNvSpPr txBox="1">
            <a:spLocks noChangeArrowheads="1"/>
          </p:cNvSpPr>
          <p:nvPr/>
        </p:nvSpPr>
        <p:spPr bwMode="auto">
          <a:xfrm>
            <a:off x="684213" y="1052736"/>
            <a:ext cx="8459787" cy="568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阻塞通信与非阻塞通信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阻塞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方式：套接字进行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操作时，函数要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等待到相关的操作完成以后才能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返回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非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阻塞方式：套接字进行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操作时，无论操作成功与否，调用都会立即返回。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缺省处于非阻塞方式，也就是事件编程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好处：可以在一个线程中实现多路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链接，节省资源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缺点：编程难度比较大。</a:t>
            </a:r>
          </a:p>
          <a:p>
            <a:pPr marL="307975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在满足要求的情况下，还是阻塞方式的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编程比较容易理解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waitForConnected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等待链接的建立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waitForReadyRead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等待新数据的到来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waitForBytesWritten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等待数据写入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waitForDisconnected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等待链接断开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zh-CN" altLang="en-US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4"/>
          <p:cNvSpPr>
            <a:spLocks noGrp="1" noChangeArrowheads="1"/>
          </p:cNvSpPr>
          <p:nvPr>
            <p:ph type="body" sz="half" idx="2"/>
          </p:nvPr>
        </p:nvSpPr>
        <p:spPr>
          <a:xfrm>
            <a:off x="571472" y="1285860"/>
            <a:ext cx="7772400" cy="4810140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kern="1200" dirty="0" smtClean="0">
                <a:latin typeface="Arial" pitchFamily="34" charset="0"/>
                <a:ea typeface="仿宋_GB2312" pitchFamily="49" charset="-122"/>
                <a:cs typeface="+mn-cs"/>
              </a:rPr>
              <a:t>不同平台的</a:t>
            </a:r>
            <a:r>
              <a:rPr lang="en-US" altLang="zh-CN" sz="2400" kern="1200" dirty="0" smtClean="0">
                <a:latin typeface="Arial" pitchFamily="34" charset="0"/>
                <a:ea typeface="仿宋_GB2312" pitchFamily="49" charset="-122"/>
                <a:cs typeface="+mn-cs"/>
              </a:rPr>
              <a:t> Socket</a:t>
            </a:r>
            <a:r>
              <a:rPr lang="zh-CN" altLang="en-US" sz="2400" kern="1200" dirty="0" smtClean="0">
                <a:latin typeface="Arial" pitchFamily="34" charset="0"/>
                <a:ea typeface="仿宋_GB2312" pitchFamily="49" charset="-122"/>
                <a:cs typeface="+mn-cs"/>
              </a:rPr>
              <a:t>的发展</a:t>
            </a:r>
            <a:endParaRPr lang="en-US" altLang="zh-CN" sz="24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UC Berkeley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为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UNIX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系统开发出了一套套接字（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BSD socket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）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在此基础上扩展形成了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套接字。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 Socket 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规范是一套开放的、支持多协议的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 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下的网络编程接口，它规范了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协议族（一般为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TCP/IP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）的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API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使用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QT Socket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的作用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针对多个的操作系统，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QT Socket 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统一了网络编程接口，简化了编程，使两个进程、两种平台之间易于实现连接、通信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100" y="142852"/>
            <a:ext cx="757242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QT Socket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D630C-0547-453E-B9C9-DB1CD6EFC0E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ransition spd="slow" advTm="6115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00100" y="142852"/>
            <a:ext cx="7500990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Socket</a:t>
            </a: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的分类</a:t>
            </a:r>
            <a:endParaRPr lang="zh-CN" altLang="en-US" sz="3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0034" y="1214422"/>
            <a:ext cx="8104216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套接字有三种类型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流式套接字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(SOCK_STREAM)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：一种可靠的面向连接的服务，实现了无差错无重复的顺序数据传输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数据报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套接字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SOCK_DGRAM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）：一种无连接的服务，数据通过相互独立的报文进行传输，是无序的，并且不保证可靠、无差错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原始套接字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(SOCK_RAW)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：允许对底层协议如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或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ICMP（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因特网控制消息协议）直接访问，主要用于新的网络协议实现的测试等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1860C-0B2C-4525-97D8-C4EEA4EEFF53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ransition spd="slow" advTm="74741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500034" y="1214423"/>
            <a:ext cx="8104216" cy="216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编程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的两点注意事项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需要</a:t>
            </a:r>
            <a:r>
              <a:rPr lang="zh-CN" altLang="en-US" sz="2000" dirty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包含</a:t>
            </a:r>
            <a:r>
              <a:rPr lang="zh-CN" altLang="en-US" sz="20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头文件</a:t>
            </a:r>
            <a:r>
              <a:rPr lang="en-US" altLang="zh-CN" sz="2000" dirty="0" err="1" smtClean="0"/>
              <a:t>QtNetwork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 #include &lt;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QtNetwork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&gt;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在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QT Creator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环境中，需要在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.pro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文件中增加一行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/>
            </a:r>
            <a:br>
              <a:rPr lang="en-US" altLang="zh-CN" sz="2000" dirty="0" smtClean="0">
                <a:latin typeface="Arial" pitchFamily="34" charset="0"/>
                <a:ea typeface="仿宋_GB2312" pitchFamily="49" charset="-122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QT += network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100" y="142852"/>
            <a:ext cx="757242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QT Socket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3403B-94E3-4A5A-A73F-C2817102CA0E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00232" y="3699375"/>
            <a:ext cx="8104216" cy="260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不同的传输协议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有连接的</a:t>
            </a:r>
            <a:r>
              <a:rPr lang="en-US" altLang="zh-CN" sz="20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0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协议</a:t>
            </a:r>
            <a:r>
              <a:rPr lang="zh-CN" altLang="en-US" sz="2000" dirty="0" smtClean="0"/>
              <a:t>，使用如下两个类：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QTcpServer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</a:b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QTcpSocket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无连接的</a:t>
            </a:r>
            <a:r>
              <a:rPr lang="en-US" altLang="zh-CN" sz="20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UCP</a:t>
            </a:r>
            <a:r>
              <a:rPr lang="zh-CN" altLang="en-US" sz="20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协议</a:t>
            </a:r>
            <a:r>
              <a:rPr lang="zh-CN" altLang="en-US" sz="2000" dirty="0" smtClean="0"/>
              <a:t>，使用如下一个类：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QUdpSocket</a:t>
            </a:r>
            <a:endParaRPr lang="zh-CN" altLang="en-US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slow" advTm="59172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2"/>
          <p:cNvSpPr txBox="1">
            <a:spLocks noChangeArrowheads="1"/>
          </p:cNvSpPr>
          <p:nvPr/>
        </p:nvSpPr>
        <p:spPr bwMode="auto">
          <a:xfrm>
            <a:off x="1000100" y="79375"/>
            <a:ext cx="7715304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、有连接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C/S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网络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通信程序 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TCP)</a:t>
            </a:r>
            <a:endParaRPr lang="zh-CN" altLang="en-US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11513" y="1341438"/>
            <a:ext cx="1620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800" dirty="0">
                <a:latin typeface="Times New Roman" pitchFamily="18" charset="0"/>
              </a:rPr>
              <a:t>192.168.0.1:80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45250" y="1341438"/>
            <a:ext cx="1582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800" dirty="0">
                <a:latin typeface="Times New Roman" pitchFamily="18" charset="0"/>
              </a:rPr>
              <a:t>192.168.0.2:xx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960688" y="1989138"/>
            <a:ext cx="0" cy="4392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011863" y="1989138"/>
            <a:ext cx="0" cy="4392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384425" y="2060575"/>
            <a:ext cx="12170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等待连接</a:t>
            </a:r>
          </a:p>
        </p:txBody>
      </p:sp>
      <p:pic>
        <p:nvPicPr>
          <p:cNvPr id="10" name="Picture 9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0325" y="1052513"/>
            <a:ext cx="723900" cy="923925"/>
          </a:xfrm>
          <a:prstGeom prst="rect">
            <a:avLst/>
          </a:prstGeom>
          <a:noFill/>
        </p:spPr>
      </p:pic>
      <p:pic>
        <p:nvPicPr>
          <p:cNvPr id="11" name="Picture 10" descr="cli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1052513"/>
            <a:ext cx="1009650" cy="923925"/>
          </a:xfrm>
          <a:prstGeom prst="rect">
            <a:avLst/>
          </a:prstGeom>
          <a:noFill/>
        </p:spPr>
      </p:pic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384425" y="2492375"/>
            <a:ext cx="4313238" cy="563563"/>
            <a:chOff x="1502" y="1570"/>
            <a:chExt cx="2717" cy="355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502" y="1661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建立连接</a:t>
              </a:r>
              <a:endParaRPr lang="en-US" altLang="zh-CN" sz="2000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452" y="1661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建立连接</a:t>
              </a:r>
              <a:endParaRPr lang="en-US" altLang="zh-CN" sz="2000" dirty="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227" y="1706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094" y="1570"/>
              <a:ext cx="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SYN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227" y="1797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280" y="1661"/>
              <a:ext cx="53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SYN ACK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2227" y="1888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094" y="1752"/>
              <a:ext cx="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ACK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384425" y="3213101"/>
            <a:ext cx="4313238" cy="1624013"/>
            <a:chOff x="1502" y="2024"/>
            <a:chExt cx="2717" cy="1023"/>
          </a:xfrm>
        </p:grpSpPr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502" y="2024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接收数据</a:t>
              </a:r>
              <a:endParaRPr lang="en-US" altLang="zh-CN" sz="2000" dirty="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452" y="2024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发送数据</a:t>
              </a:r>
              <a:endParaRPr lang="en-US" altLang="zh-CN" sz="2000" dirty="0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02" y="2785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发送数据</a:t>
              </a:r>
              <a:endParaRPr lang="en-US" altLang="zh-CN" sz="2000" dirty="0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452" y="2795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接收数据</a:t>
              </a:r>
              <a:endParaRPr lang="en-US" altLang="zh-CN" sz="2000" dirty="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2227" y="2115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227" y="2886"/>
              <a:ext cx="11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699" y="2296"/>
              <a:ext cx="57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en-US" altLang="zh-CN" sz="4800"/>
                <a:t>…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384425" y="4881563"/>
            <a:ext cx="4313238" cy="563562"/>
            <a:chOff x="1502" y="3075"/>
            <a:chExt cx="2717" cy="355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502" y="3166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关闭连接</a:t>
              </a:r>
              <a:endParaRPr lang="en-US" altLang="zh-CN" sz="2000" dirty="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452" y="3166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关闭连接</a:t>
              </a:r>
              <a:endParaRPr lang="en-US" altLang="zh-CN" sz="2000" dirty="0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2227" y="3211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3094" y="3075"/>
              <a:ext cx="27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FIN</a:t>
              </a: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227" y="3302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280" y="3166"/>
              <a:ext cx="4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FIN ACK</a:t>
              </a: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2227" y="3393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094" y="3257"/>
              <a:ext cx="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ACK</a:t>
              </a:r>
            </a:p>
          </p:txBody>
        </p:sp>
      </p:grpSp>
      <p:grpSp>
        <p:nvGrpSpPr>
          <p:cNvPr id="38" name="Group 59"/>
          <p:cNvGrpSpPr>
            <a:grpSpLocks/>
          </p:cNvGrpSpPr>
          <p:nvPr/>
        </p:nvGrpSpPr>
        <p:grpSpPr bwMode="auto">
          <a:xfrm>
            <a:off x="3851275" y="1989138"/>
            <a:ext cx="1366838" cy="3600450"/>
            <a:chOff x="4377" y="1133"/>
            <a:chExt cx="861" cy="2268"/>
          </a:xfrm>
        </p:grpSpPr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4431" y="1133"/>
              <a:ext cx="748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创建</a:t>
              </a:r>
              <a:r>
                <a:rPr lang="en-US" altLang="zh-CN" sz="1400" b="1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401" y="1525"/>
              <a:ext cx="816" cy="33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建立与</a:t>
              </a:r>
              <a:r>
                <a:rPr lang="en-US" altLang="zh-CN" sz="1400" b="1">
                  <a:latin typeface="Courier New" pitchFamily="49" charset="0"/>
                </a:rPr>
                <a:t>IP</a:t>
              </a:r>
              <a:r>
                <a:rPr lang="zh-CN" altLang="en-US" sz="1400" b="1">
                  <a:latin typeface="Courier New" pitchFamily="49" charset="0"/>
                </a:rPr>
                <a:t>地址</a:t>
              </a:r>
            </a:p>
            <a:p>
              <a:r>
                <a:rPr lang="zh-CN" altLang="en-US" sz="1400" b="1">
                  <a:latin typeface="Courier New" pitchFamily="49" charset="0"/>
                </a:rPr>
                <a:t>和端口的对应</a:t>
              </a:r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4377" y="2341"/>
              <a:ext cx="861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发送</a:t>
              </a:r>
              <a:r>
                <a:rPr lang="en-US" altLang="zh-CN" sz="1400" b="1">
                  <a:latin typeface="Courier New" pitchFamily="49" charset="0"/>
                </a:rPr>
                <a:t>/</a:t>
              </a:r>
              <a:r>
                <a:rPr lang="zh-CN" altLang="en-US" sz="1400" b="1">
                  <a:latin typeface="Courier New" pitchFamily="49" charset="0"/>
                </a:rPr>
                <a:t>接收数据</a:t>
              </a: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4469" y="3203"/>
              <a:ext cx="748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关闭</a:t>
              </a:r>
              <a:r>
                <a:rPr lang="en-US" altLang="zh-CN" sz="1400" b="1">
                  <a:latin typeface="Courier New" pitchFamily="49" charset="0"/>
                </a:rPr>
                <a:t>Socket</a:t>
              </a:r>
            </a:p>
          </p:txBody>
        </p:sp>
        <p:cxnSp>
          <p:nvCxnSpPr>
            <p:cNvPr id="43" name="AutoShape 56"/>
            <p:cNvCxnSpPr>
              <a:cxnSpLocks noChangeShapeType="1"/>
              <a:stCxn id="39" idx="2"/>
              <a:endCxn id="40" idx="0"/>
            </p:cNvCxnSpPr>
            <p:nvPr/>
          </p:nvCxnSpPr>
          <p:spPr bwMode="auto">
            <a:xfrm>
              <a:off x="4805" y="1331"/>
              <a:ext cx="4" cy="1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AutoShape 57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flipH="1">
              <a:off x="4808" y="1857"/>
              <a:ext cx="1" cy="4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AutoShape 58"/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>
              <a:off x="4808" y="2539"/>
              <a:ext cx="2" cy="6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" name="矩形 1"/>
          <p:cNvSpPr/>
          <p:nvPr/>
        </p:nvSpPr>
        <p:spPr>
          <a:xfrm>
            <a:off x="3323000" y="1000092"/>
            <a:ext cx="1711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</a:rPr>
              <a:t>服务器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699555" y="162880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客户机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Tm="277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04407"/>
            <a:ext cx="7786742" cy="646331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主要内容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642910" y="1357298"/>
            <a:ext cx="788990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背景与基本概念</a:t>
            </a: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Qt Socket </a:t>
            </a:r>
            <a:r>
              <a:rPr lang="zh-CN" altLang="en-US" sz="28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简介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有连接的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通信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无连接的</a:t>
            </a: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UDP</a:t>
            </a: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通信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有代表性的网络应用协议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endParaRPr lang="zh-CN" altLang="en-US" sz="28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endParaRPr lang="zh-CN" altLang="en-US" sz="28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pic>
        <p:nvPicPr>
          <p:cNvPr id="9" name="Picture 4" descr="j03012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32" y="3490933"/>
            <a:ext cx="3352800" cy="28670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8" name="Picture 4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284984"/>
            <a:ext cx="2438400" cy="2438400"/>
          </a:xfrm>
          <a:prstGeom prst="rect">
            <a:avLst/>
          </a:prstGeom>
          <a:noFill/>
        </p:spPr>
      </p:pic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r>
              <a:rPr lang="zh-CN" altLang="en-US" sz="2400" dirty="0">
                <a:ea typeface="宋体" pitchFamily="2" charset="-122"/>
              </a:rPr>
              <a:t>如何在套接字和</a:t>
            </a:r>
            <a:r>
              <a:rPr lang="en-US" altLang="zh-CN" sz="2400" dirty="0">
                <a:ea typeface="宋体" pitchFamily="2" charset="-122"/>
              </a:rPr>
              <a:t>IP</a:t>
            </a:r>
            <a:r>
              <a:rPr lang="zh-CN" altLang="en-US" sz="2400" dirty="0">
                <a:ea typeface="宋体" pitchFamily="2" charset="-122"/>
              </a:rPr>
              <a:t>地址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zh-CN" altLang="en-US" sz="2400" dirty="0">
                <a:ea typeface="宋体" pitchFamily="2" charset="-122"/>
              </a:rPr>
              <a:t>端口之间建立关联？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9F73-3082-47CC-B126-8B864FC3B126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928" y="116632"/>
            <a:ext cx="6861448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TCP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流程：观察地址绑定</a:t>
            </a:r>
          </a:p>
        </p:txBody>
      </p:sp>
      <p:pic>
        <p:nvPicPr>
          <p:cNvPr id="354308" name="Picture 4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475" y="2565400"/>
            <a:ext cx="723900" cy="923925"/>
          </a:xfrm>
          <a:prstGeom prst="rect">
            <a:avLst/>
          </a:prstGeom>
          <a:noFill/>
        </p:spPr>
      </p:pic>
      <p:pic>
        <p:nvPicPr>
          <p:cNvPr id="354309" name="Picture 5" descr="cli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7763" y="2565400"/>
            <a:ext cx="1009650" cy="923925"/>
          </a:xfrm>
          <a:prstGeom prst="rect">
            <a:avLst/>
          </a:prstGeom>
          <a:noFill/>
        </p:spPr>
      </p:pic>
      <p:cxnSp>
        <p:nvCxnSpPr>
          <p:cNvPr id="354310" name="AutoShape 6"/>
          <p:cNvCxnSpPr>
            <a:cxnSpLocks noChangeShapeType="1"/>
            <a:stCxn id="0" idx="1"/>
            <a:endCxn id="0" idx="3"/>
          </p:cNvCxnSpPr>
          <p:nvPr/>
        </p:nvCxnSpPr>
        <p:spPr bwMode="auto">
          <a:xfrm flipH="1">
            <a:off x="1984375" y="3027363"/>
            <a:ext cx="424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900113" y="3787775"/>
            <a:ext cx="24336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服务器</a:t>
            </a:r>
          </a:p>
          <a:p>
            <a:r>
              <a:rPr lang="en-US" altLang="zh-CN" sz="2000" dirty="0"/>
              <a:t>IP</a:t>
            </a:r>
            <a:r>
              <a:rPr lang="zh-CN" altLang="en-US" sz="2000" dirty="0"/>
              <a:t>地址：</a:t>
            </a:r>
            <a:r>
              <a:rPr lang="en-US" altLang="zh-CN" sz="2000" dirty="0"/>
              <a:t>192.168.0.1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8888</a:t>
            </a:r>
            <a:r>
              <a:rPr lang="zh-CN" altLang="en-US" sz="2000" dirty="0"/>
              <a:t>端口监听</a:t>
            </a:r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5795963" y="3789363"/>
            <a:ext cx="24336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客户端</a:t>
            </a:r>
          </a:p>
          <a:p>
            <a:r>
              <a:rPr lang="en-US" altLang="zh-CN" sz="2000"/>
              <a:t>IP</a:t>
            </a:r>
            <a:r>
              <a:rPr lang="zh-CN" altLang="en-US" sz="2000"/>
              <a:t>地址：</a:t>
            </a:r>
            <a:r>
              <a:rPr lang="en-US" altLang="zh-CN" sz="2000"/>
              <a:t>192.168.0.2</a:t>
            </a:r>
          </a:p>
          <a:p>
            <a:r>
              <a:rPr lang="zh-CN" altLang="en-US" sz="2000"/>
              <a:t>连接服务端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C889-6BE6-4DB6-8206-ED6434C81E5F}" type="slidenum">
              <a:rPr lang="zh-CN" altLang="en-US"/>
              <a:pPr/>
              <a:t>22</a:t>
            </a:fld>
            <a:endParaRPr lang="en-US" altLang="zh-CN" dirty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928" y="116632"/>
            <a:ext cx="6861448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TCP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流程 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- 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服务器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建立连接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2690813" y="1196975"/>
            <a:ext cx="41528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s=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QTcpServer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创建监听套</a:t>
            </a:r>
            <a:r>
              <a:rPr lang="zh-CN" altLang="en-US" sz="2000" dirty="0"/>
              <a:t>接</a:t>
            </a:r>
            <a:r>
              <a:rPr lang="zh-CN" altLang="en-US" sz="2000" dirty="0" smtClean="0"/>
              <a:t>字</a:t>
            </a:r>
            <a:endParaRPr lang="en-US" altLang="zh-CN" sz="2000" dirty="0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25550" y="4579938"/>
            <a:ext cx="6584952" cy="647700"/>
            <a:chOff x="772" y="2885"/>
            <a:chExt cx="4148" cy="408"/>
          </a:xfrm>
        </p:grpSpPr>
        <p:sp>
          <p:nvSpPr>
            <p:cNvPr id="352269" name="Text Box 13"/>
            <p:cNvSpPr txBox="1">
              <a:spLocks noChangeArrowheads="1"/>
            </p:cNvSpPr>
            <p:nvPr/>
          </p:nvSpPr>
          <p:spPr bwMode="auto">
            <a:xfrm>
              <a:off x="772" y="2976"/>
              <a:ext cx="41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 err="1" smtClean="0"/>
                <a:t>ss</a:t>
              </a:r>
              <a:r>
                <a:rPr lang="en-US" altLang="zh-CN" sz="2000" dirty="0" smtClean="0"/>
                <a:t>=</a:t>
              </a:r>
              <a:r>
                <a:rPr lang="en-US" altLang="zh-CN" sz="2000" dirty="0" err="1" smtClean="0"/>
                <a:t>nextPendingConnection</a:t>
              </a:r>
              <a:r>
                <a:rPr lang="en-US" altLang="zh-CN" sz="2000" dirty="0" smtClean="0"/>
                <a:t>(  </a:t>
              </a:r>
              <a:r>
                <a:rPr lang="en-US" altLang="zh-CN" sz="2000" dirty="0"/>
                <a:t>)</a:t>
              </a:r>
              <a:r>
                <a:rPr lang="zh-CN" altLang="en-US" sz="2000" dirty="0" smtClean="0"/>
                <a:t>，返回一个新的</a:t>
              </a:r>
              <a:r>
                <a:rPr lang="en-US" altLang="zh-CN" sz="2000" dirty="0" err="1" smtClean="0">
                  <a:solidFill>
                    <a:srgbClr val="FF0000"/>
                  </a:solidFill>
                </a:rPr>
                <a:t>QTcpSocket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52270" name="AutoShape 14"/>
            <p:cNvCxnSpPr>
              <a:cxnSpLocks noChangeShapeType="1"/>
              <a:stCxn id="352266" idx="4"/>
            </p:cNvCxnSpPr>
            <p:nvPr/>
          </p:nvCxnSpPr>
          <p:spPr bwMode="auto">
            <a:xfrm>
              <a:off x="1514" y="2885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187575" y="1397000"/>
            <a:ext cx="6489700" cy="1023938"/>
            <a:chOff x="1378" y="835"/>
            <a:chExt cx="4088" cy="645"/>
          </a:xfrm>
        </p:grpSpPr>
        <p:sp>
          <p:nvSpPr>
            <p:cNvPr id="352261" name="Oval 5"/>
            <p:cNvSpPr>
              <a:spLocks noChangeArrowheads="1"/>
            </p:cNvSpPr>
            <p:nvPr/>
          </p:nvSpPr>
          <p:spPr bwMode="auto">
            <a:xfrm>
              <a:off x="1378" y="1208"/>
              <a:ext cx="272" cy="27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52262" name="AutoShape 6"/>
            <p:cNvCxnSpPr>
              <a:cxnSpLocks noChangeShapeType="1"/>
              <a:stCxn id="352260" idx="1"/>
              <a:endCxn id="352261" idx="0"/>
            </p:cNvCxnSpPr>
            <p:nvPr/>
          </p:nvCxnSpPr>
          <p:spPr bwMode="auto">
            <a:xfrm rot="10800000" flipV="1">
              <a:off x="1514" y="835"/>
              <a:ext cx="181" cy="3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74" name="AutoShape 18"/>
            <p:cNvSpPr>
              <a:spLocks noChangeArrowheads="1"/>
            </p:cNvSpPr>
            <p:nvPr/>
          </p:nvSpPr>
          <p:spPr bwMode="auto">
            <a:xfrm>
              <a:off x="2744" y="1162"/>
              <a:ext cx="2722" cy="318"/>
            </a:xfrm>
            <a:prstGeom prst="wedgeRoundRectCallout">
              <a:avLst>
                <a:gd name="adj1" fmla="val -88648"/>
                <a:gd name="adj2" fmla="val -4403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dirty="0"/>
                <a:t>0.0.0.0:0 - 0.0.0.0:0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258887" y="2420938"/>
            <a:ext cx="7418386" cy="1079500"/>
            <a:chOff x="793" y="1525"/>
            <a:chExt cx="4673" cy="680"/>
          </a:xfrm>
        </p:grpSpPr>
        <p:sp>
          <p:nvSpPr>
            <p:cNvPr id="352265" name="Text Box 9"/>
            <p:cNvSpPr txBox="1">
              <a:spLocks noChangeArrowheads="1"/>
            </p:cNvSpPr>
            <p:nvPr/>
          </p:nvSpPr>
          <p:spPr bwMode="auto">
            <a:xfrm>
              <a:off x="793" y="1570"/>
              <a:ext cx="22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listen(  </a:t>
              </a:r>
              <a:r>
                <a:rPr lang="en-US" altLang="zh-CN" sz="2000" dirty="0"/>
                <a:t>)</a:t>
              </a:r>
              <a:r>
                <a:rPr lang="zh-CN" altLang="en-US" sz="2000" dirty="0" smtClean="0"/>
                <a:t>，做好等待连接的准备</a:t>
              </a:r>
              <a:endParaRPr lang="zh-CN" altLang="en-US" sz="2000" dirty="0"/>
            </a:p>
          </p:txBody>
        </p:sp>
        <p:sp>
          <p:nvSpPr>
            <p:cNvPr id="352263" name="Oval 7"/>
            <p:cNvSpPr>
              <a:spLocks noChangeArrowheads="1"/>
            </p:cNvSpPr>
            <p:nvPr/>
          </p:nvSpPr>
          <p:spPr bwMode="auto">
            <a:xfrm>
              <a:off x="1378" y="1933"/>
              <a:ext cx="272" cy="272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52264" name="AutoShape 8"/>
            <p:cNvCxnSpPr>
              <a:cxnSpLocks noChangeShapeType="1"/>
              <a:stCxn id="352261" idx="4"/>
              <a:endCxn id="352263" idx="0"/>
            </p:cNvCxnSpPr>
            <p:nvPr/>
          </p:nvCxnSpPr>
          <p:spPr bwMode="auto">
            <a:xfrm rot="5400000">
              <a:off x="1310" y="1729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76" name="AutoShape 20"/>
            <p:cNvSpPr>
              <a:spLocks noChangeArrowheads="1"/>
            </p:cNvSpPr>
            <p:nvPr/>
          </p:nvSpPr>
          <p:spPr bwMode="auto">
            <a:xfrm>
              <a:off x="2744" y="1887"/>
              <a:ext cx="2722" cy="318"/>
            </a:xfrm>
            <a:prstGeom prst="wedgeRoundRectCallout">
              <a:avLst>
                <a:gd name="adj1" fmla="val -88977"/>
                <a:gd name="adj2" fmla="val -12894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 dirty="0"/>
                <a:t>192.168.0.1:8888 - 0.0.0.0:0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74688" y="4924430"/>
            <a:ext cx="8002587" cy="1168401"/>
            <a:chOff x="425" y="3102"/>
            <a:chExt cx="5041" cy="736"/>
          </a:xfrm>
        </p:grpSpPr>
        <p:sp>
          <p:nvSpPr>
            <p:cNvPr id="352271" name="Oval 15"/>
            <p:cNvSpPr>
              <a:spLocks noChangeArrowheads="1"/>
            </p:cNvSpPr>
            <p:nvPr/>
          </p:nvSpPr>
          <p:spPr bwMode="auto">
            <a:xfrm>
              <a:off x="425" y="3566"/>
              <a:ext cx="272" cy="272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ss</a:t>
              </a:r>
            </a:p>
          </p:txBody>
        </p:sp>
        <p:cxnSp>
          <p:nvCxnSpPr>
            <p:cNvPr id="352272" name="AutoShape 16"/>
            <p:cNvCxnSpPr>
              <a:cxnSpLocks noChangeShapeType="1"/>
              <a:stCxn id="352269" idx="1"/>
              <a:endCxn id="352271" idx="0"/>
            </p:cNvCxnSpPr>
            <p:nvPr/>
          </p:nvCxnSpPr>
          <p:spPr bwMode="auto">
            <a:xfrm rot="10800000" flipV="1">
              <a:off x="561" y="3102"/>
              <a:ext cx="211" cy="46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78" name="AutoShape 22"/>
            <p:cNvSpPr>
              <a:spLocks noChangeArrowheads="1"/>
            </p:cNvSpPr>
            <p:nvPr/>
          </p:nvSpPr>
          <p:spPr bwMode="auto">
            <a:xfrm>
              <a:off x="2744" y="3339"/>
              <a:ext cx="2722" cy="318"/>
            </a:xfrm>
            <a:prstGeom prst="wedgeRoundRectCallout">
              <a:avLst>
                <a:gd name="adj1" fmla="val -123292"/>
                <a:gd name="adj2" fmla="val 51259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 dirty="0"/>
                <a:t>192.168.0.1:8888 - 192.168.0.2:1026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9512" y="3284984"/>
            <a:ext cx="5541840" cy="1294954"/>
            <a:chOff x="179512" y="3284984"/>
            <a:chExt cx="5541840" cy="1294954"/>
          </a:xfrm>
        </p:grpSpPr>
        <p:grpSp>
          <p:nvGrpSpPr>
            <p:cNvPr id="2" name="Group 25"/>
            <p:cNvGrpSpPr>
              <a:grpSpLocks/>
            </p:cNvGrpSpPr>
            <p:nvPr/>
          </p:nvGrpSpPr>
          <p:grpSpPr bwMode="auto">
            <a:xfrm>
              <a:off x="250822" y="3500438"/>
              <a:ext cx="5470530" cy="1079500"/>
              <a:chOff x="158" y="2205"/>
              <a:chExt cx="3446" cy="680"/>
            </a:xfrm>
          </p:grpSpPr>
          <p:sp>
            <p:nvSpPr>
              <p:cNvPr id="352268" name="Text Box 12"/>
              <p:cNvSpPr txBox="1">
                <a:spLocks noChangeArrowheads="1"/>
              </p:cNvSpPr>
              <p:nvPr/>
            </p:nvSpPr>
            <p:spPr bwMode="auto">
              <a:xfrm>
                <a:off x="158" y="2250"/>
                <a:ext cx="344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err="1" smtClean="0"/>
                  <a:t>newConnection</a:t>
                </a:r>
                <a:r>
                  <a:rPr lang="en-US" altLang="zh-CN" sz="2000" dirty="0" smtClean="0"/>
                  <a:t>() </a:t>
                </a:r>
                <a:r>
                  <a:rPr lang="zh-CN" altLang="en-US" sz="2000" dirty="0" smtClean="0"/>
                  <a:t>，连接请求到来，发射该信号</a:t>
                </a:r>
                <a:endParaRPr lang="zh-CN" altLang="en-US" sz="2000" dirty="0"/>
              </a:p>
            </p:txBody>
          </p:sp>
          <p:sp>
            <p:nvSpPr>
              <p:cNvPr id="352266" name="Oval 10"/>
              <p:cNvSpPr>
                <a:spLocks noChangeArrowheads="1"/>
              </p:cNvSpPr>
              <p:nvPr/>
            </p:nvSpPr>
            <p:spPr bwMode="auto">
              <a:xfrm>
                <a:off x="1378" y="2613"/>
                <a:ext cx="272" cy="272"/>
              </a:xfrm>
              <a:prstGeom prst="ellipse">
                <a:avLst/>
              </a:pr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s</a:t>
                </a:r>
              </a:p>
            </p:txBody>
          </p:sp>
          <p:cxnSp>
            <p:nvCxnSpPr>
              <p:cNvPr id="352267" name="AutoShape 11"/>
              <p:cNvCxnSpPr>
                <a:cxnSpLocks noChangeShapeType="1"/>
                <a:stCxn id="352263" idx="4"/>
                <a:endCxn id="352266" idx="0"/>
              </p:cNvCxnSpPr>
              <p:nvPr/>
            </p:nvCxnSpPr>
            <p:spPr bwMode="auto">
              <a:xfrm rot="5400000">
                <a:off x="1310" y="2409"/>
                <a:ext cx="40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pic>
          <p:nvPicPr>
            <p:cNvPr id="25" name="Picture 3" descr="C:\Users\Stevens\Desktop\20135839_145327009613_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3284984"/>
              <a:ext cx="711936" cy="50405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D2D-A509-4D27-84CB-7EC6CE1102BA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6840760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TCP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流程 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- 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客户端建立连接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2690813" y="1196975"/>
            <a:ext cx="4875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s=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QTcpSocket</a:t>
            </a:r>
            <a:r>
              <a:rPr lang="en-US" altLang="zh-CN" sz="2400" dirty="0"/>
              <a:t>()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创建读写套</a:t>
            </a:r>
            <a:r>
              <a:rPr lang="zh-CN" altLang="en-US" sz="2400" dirty="0"/>
              <a:t>接字</a:t>
            </a:r>
            <a:r>
              <a:rPr lang="en-US" altLang="zh-CN" sz="2400" dirty="0"/>
              <a:t>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187575" y="1427162"/>
            <a:ext cx="6489700" cy="1425575"/>
            <a:chOff x="1378" y="899"/>
            <a:chExt cx="4088" cy="898"/>
          </a:xfrm>
        </p:grpSpPr>
        <p:sp>
          <p:nvSpPr>
            <p:cNvPr id="366604" name="Oval 12"/>
            <p:cNvSpPr>
              <a:spLocks noChangeArrowheads="1"/>
            </p:cNvSpPr>
            <p:nvPr/>
          </p:nvSpPr>
          <p:spPr bwMode="auto">
            <a:xfrm>
              <a:off x="1378" y="1525"/>
              <a:ext cx="272" cy="27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66605" name="AutoShape 13"/>
            <p:cNvCxnSpPr>
              <a:cxnSpLocks noChangeShapeType="1"/>
              <a:stCxn id="366595" idx="1"/>
              <a:endCxn id="366604" idx="0"/>
            </p:cNvCxnSpPr>
            <p:nvPr/>
          </p:nvCxnSpPr>
          <p:spPr bwMode="auto">
            <a:xfrm rot="10800000" flipV="1">
              <a:off x="1514" y="899"/>
              <a:ext cx="181" cy="62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6606" name="AutoShape 14"/>
            <p:cNvSpPr>
              <a:spLocks noChangeArrowheads="1"/>
            </p:cNvSpPr>
            <p:nvPr/>
          </p:nvSpPr>
          <p:spPr bwMode="auto">
            <a:xfrm>
              <a:off x="2744" y="1479"/>
              <a:ext cx="2722" cy="318"/>
            </a:xfrm>
            <a:prstGeom prst="wedgeRoundRectCallout">
              <a:avLst>
                <a:gd name="adj1" fmla="val -88648"/>
                <a:gd name="adj2" fmla="val -4403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/>
                <a:t>0.0.0.0:0 - 0.0.0.0:0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068388" y="2852738"/>
            <a:ext cx="7608887" cy="2447925"/>
            <a:chOff x="673" y="1797"/>
            <a:chExt cx="4793" cy="1542"/>
          </a:xfrm>
        </p:grpSpPr>
        <p:sp>
          <p:nvSpPr>
            <p:cNvPr id="366608" name="Text Box 16"/>
            <p:cNvSpPr txBox="1">
              <a:spLocks noChangeArrowheads="1"/>
            </p:cNvSpPr>
            <p:nvPr/>
          </p:nvSpPr>
          <p:spPr bwMode="auto">
            <a:xfrm>
              <a:off x="673" y="2190"/>
              <a:ext cx="23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 err="1" smtClean="0"/>
                <a:t>connectToHost</a:t>
              </a:r>
              <a:r>
                <a:rPr lang="en-US" altLang="zh-CN" sz="2000" dirty="0" smtClean="0"/>
                <a:t>(  </a:t>
              </a:r>
              <a:r>
                <a:rPr lang="en-US" altLang="zh-CN" sz="2000" dirty="0"/>
                <a:t>)</a:t>
              </a:r>
              <a:r>
                <a:rPr lang="zh-CN" altLang="en-US" sz="2000" dirty="0"/>
                <a:t>，连接服务器</a:t>
              </a:r>
            </a:p>
          </p:txBody>
        </p:sp>
        <p:sp>
          <p:nvSpPr>
            <p:cNvPr id="366609" name="Oval 17"/>
            <p:cNvSpPr>
              <a:spLocks noChangeArrowheads="1"/>
            </p:cNvSpPr>
            <p:nvPr/>
          </p:nvSpPr>
          <p:spPr bwMode="auto">
            <a:xfrm>
              <a:off x="1378" y="3067"/>
              <a:ext cx="272" cy="272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66610" name="AutoShape 18"/>
            <p:cNvCxnSpPr>
              <a:cxnSpLocks noChangeShapeType="1"/>
              <a:stCxn id="366604" idx="4"/>
              <a:endCxn id="366609" idx="0"/>
            </p:cNvCxnSpPr>
            <p:nvPr/>
          </p:nvCxnSpPr>
          <p:spPr bwMode="auto">
            <a:xfrm rot="5400000">
              <a:off x="879" y="2432"/>
              <a:ext cx="12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6615" name="AutoShape 23"/>
            <p:cNvSpPr>
              <a:spLocks noChangeArrowheads="1"/>
            </p:cNvSpPr>
            <p:nvPr/>
          </p:nvSpPr>
          <p:spPr bwMode="auto">
            <a:xfrm>
              <a:off x="2744" y="2976"/>
              <a:ext cx="2722" cy="318"/>
            </a:xfrm>
            <a:prstGeom prst="wedgeRoundRectCallout">
              <a:avLst>
                <a:gd name="adj1" fmla="val -89565"/>
                <a:gd name="adj2" fmla="val -8176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/>
                <a:t>192.168.0.2:1026 - 192.168.0.1:8888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679432" cy="460851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现在，数据的发送和接收还要不要直接指定</a:t>
            </a:r>
            <a:r>
              <a:rPr lang="en-US" altLang="zh-CN" dirty="0">
                <a:ea typeface="宋体" pitchFamily="2" charset="-122"/>
              </a:rPr>
              <a:t>IP</a:t>
            </a:r>
            <a:r>
              <a:rPr lang="zh-CN" altLang="en-US" dirty="0">
                <a:ea typeface="宋体" pitchFamily="2" charset="-122"/>
              </a:rPr>
              <a:t>地址和端口了？</a:t>
            </a:r>
          </a:p>
        </p:txBody>
      </p:sp>
      <p:pic>
        <p:nvPicPr>
          <p:cNvPr id="286725" name="Picture 5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284984"/>
            <a:ext cx="2438400" cy="2438400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2"/>
          <p:cNvSpPr txBox="1">
            <a:spLocks noChangeArrowheads="1"/>
          </p:cNvSpPr>
          <p:nvPr/>
        </p:nvSpPr>
        <p:spPr bwMode="auto">
          <a:xfrm>
            <a:off x="1000100" y="79375"/>
            <a:ext cx="7715304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TCP</a:t>
            </a: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流程 </a:t>
            </a:r>
            <a:r>
              <a:rPr lang="en-US" altLang="zh-CN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– </a:t>
            </a: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数据传输</a:t>
            </a:r>
            <a:endParaRPr lang="zh-CN" altLang="en-US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1043608" y="2204864"/>
            <a:ext cx="2520280" cy="3240360"/>
            <a:chOff x="1259632" y="2204864"/>
            <a:chExt cx="2520280" cy="3240360"/>
          </a:xfrm>
        </p:grpSpPr>
        <p:sp>
          <p:nvSpPr>
            <p:cNvPr id="5" name="矩形 4"/>
            <p:cNvSpPr/>
            <p:nvPr/>
          </p:nvSpPr>
          <p:spPr bwMode="auto">
            <a:xfrm>
              <a:off x="1259632" y="2204864"/>
              <a:ext cx="2520280" cy="3240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19672" y="4695527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write( )</a:t>
              </a:r>
              <a:endParaRPr lang="zh-CN" alt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9672" y="2463279"/>
              <a:ext cx="1872208" cy="821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zh-CN" dirty="0" smtClean="0"/>
            </a:p>
            <a:p>
              <a:r>
                <a:rPr lang="en-US" altLang="zh-CN" dirty="0" err="1" smtClean="0"/>
                <a:t>readyRead</a:t>
              </a:r>
              <a:r>
                <a:rPr lang="en-US" altLang="zh-CN" dirty="0" smtClean="0"/>
                <a:t>( )</a:t>
              </a:r>
              <a:endParaRPr lang="zh-CN" altLang="en-US" dirty="0" smtClean="0"/>
            </a:p>
          </p:txBody>
        </p:sp>
        <p:pic>
          <p:nvPicPr>
            <p:cNvPr id="197635" name="Picture 3" descr="C:\Users\Stevens\Desktop\20135839_145327009613_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872" y="2535287"/>
              <a:ext cx="711936" cy="504056"/>
            </a:xfrm>
            <a:prstGeom prst="rect">
              <a:avLst/>
            </a:prstGeom>
            <a:noFill/>
          </p:spPr>
        </p:pic>
        <p:cxnSp>
          <p:nvCxnSpPr>
            <p:cNvPr id="10" name="直接箭头连接符 9"/>
            <p:cNvCxnSpPr>
              <a:stCxn id="7" idx="2"/>
            </p:cNvCxnSpPr>
            <p:nvPr/>
          </p:nvCxnSpPr>
          <p:spPr bwMode="auto">
            <a:xfrm>
              <a:off x="2555776" y="3284984"/>
              <a:ext cx="0" cy="4024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619672" y="3687415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read( )</a:t>
              </a:r>
              <a:endParaRPr lang="zh-CN" altLang="en-US" dirty="0" smtClean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1475656" y="5589240"/>
            <a:ext cx="1780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QTcpSocket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012160" y="2204864"/>
            <a:ext cx="2520280" cy="3240360"/>
            <a:chOff x="1259632" y="2204864"/>
            <a:chExt cx="2520280" cy="3240360"/>
          </a:xfrm>
        </p:grpSpPr>
        <p:sp>
          <p:nvSpPr>
            <p:cNvPr id="15" name="矩形 14"/>
            <p:cNvSpPr/>
            <p:nvPr/>
          </p:nvSpPr>
          <p:spPr bwMode="auto">
            <a:xfrm>
              <a:off x="1259632" y="2204864"/>
              <a:ext cx="2520280" cy="3240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19672" y="4695527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write( )</a:t>
              </a:r>
              <a:endParaRPr lang="zh-CN" altLang="en-US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19672" y="2463279"/>
              <a:ext cx="1872208" cy="821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zh-CN" dirty="0" smtClean="0"/>
            </a:p>
            <a:p>
              <a:r>
                <a:rPr lang="en-US" altLang="zh-CN" dirty="0" err="1" smtClean="0"/>
                <a:t>readyRead</a:t>
              </a:r>
              <a:r>
                <a:rPr lang="en-US" altLang="zh-CN" dirty="0" smtClean="0"/>
                <a:t>( )</a:t>
              </a:r>
              <a:endParaRPr lang="zh-CN" altLang="en-US" dirty="0" smtClean="0"/>
            </a:p>
          </p:txBody>
        </p:sp>
        <p:pic>
          <p:nvPicPr>
            <p:cNvPr id="18" name="Picture 3" descr="C:\Users\Stevens\Desktop\20135839_145327009613_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872" y="2535287"/>
              <a:ext cx="711936" cy="504056"/>
            </a:xfrm>
            <a:prstGeom prst="rect">
              <a:avLst/>
            </a:prstGeom>
            <a:noFill/>
          </p:spPr>
        </p:pic>
        <p:cxnSp>
          <p:nvCxnSpPr>
            <p:cNvPr id="19" name="直接箭头连接符 18"/>
            <p:cNvCxnSpPr>
              <a:stCxn id="17" idx="2"/>
            </p:cNvCxnSpPr>
            <p:nvPr/>
          </p:nvCxnSpPr>
          <p:spPr bwMode="auto">
            <a:xfrm>
              <a:off x="2555776" y="3284984"/>
              <a:ext cx="0" cy="4024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1619672" y="3687415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read( )</a:t>
              </a:r>
              <a:endParaRPr lang="zh-CN" altLang="en-US" dirty="0" smtClean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6444208" y="5589240"/>
            <a:ext cx="1780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QTcpSocket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6" idx="3"/>
            <a:endCxn id="17" idx="1"/>
          </p:cNvCxnSpPr>
          <p:nvPr/>
        </p:nvCxnSpPr>
        <p:spPr bwMode="auto">
          <a:xfrm flipV="1">
            <a:off x="3275856" y="2874132"/>
            <a:ext cx="3096344" cy="2052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stCxn id="16" idx="1"/>
            <a:endCxn id="7" idx="3"/>
          </p:cNvCxnSpPr>
          <p:nvPr/>
        </p:nvCxnSpPr>
        <p:spPr bwMode="auto">
          <a:xfrm flipH="1" flipV="1">
            <a:off x="3275856" y="2874132"/>
            <a:ext cx="3096344" cy="2052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1658995" y="15567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627547" y="15567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</p:cSld>
  <p:clrMapOvr>
    <a:masterClrMapping/>
  </p:clrMapOvr>
  <p:transition spd="slow" advTm="27726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​ 4"/>
          <p:cNvSpPr/>
          <p:nvPr/>
        </p:nvSpPr>
        <p:spPr>
          <a:xfrm>
            <a:off x="571472" y="1214422"/>
            <a:ext cx="59891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dirty="0" err="1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QTcpServer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常用网络连接函数及信号：</a:t>
            </a:r>
            <a:endParaRPr lang="zh-CN" altLang="en-US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00" y="142852"/>
            <a:ext cx="721523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QT Socket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网络编程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——TCP</a:t>
            </a:r>
            <a:endParaRPr lang="zh-CN" altLang="en-US" sz="3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75656" y="1928803"/>
          <a:ext cx="6624736" cy="3084373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344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0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QTcpServer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创建监听套</a:t>
                      </a:r>
                      <a:r>
                        <a:rPr lang="zh-CN" altLang="en-US" sz="2000" b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接字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listen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监听连接请求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newConnection</a:t>
                      </a:r>
                      <a:endParaRPr lang="en-US" sz="2000" b="1" i="1" u="none" strike="noStrike" kern="120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baseline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有连接请求到来的信号</a:t>
                      </a:r>
                      <a:endParaRPr lang="zh-CN" altLang="en-US" sz="2000" b="1" i="0" u="none" strike="noStrike" kern="1200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42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nextPendingConnection</a:t>
                      </a:r>
                      <a:endParaRPr lang="en-US" altLang="zh-CN" sz="2000" b="1" i="1" u="none" strike="noStrike" kern="1200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接受建立连接请求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close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关闭套接字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waitForNewConnection</a:t>
                      </a:r>
                      <a:endParaRPr lang="en-US" sz="2000" b="1" i="1" u="none" strike="noStrike" kern="1200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阻塞，等待连接</a:t>
                      </a:r>
                      <a:r>
                        <a:rPr lang="zh-CN" altLang="en-US" sz="2000" b="1" i="0" u="none" strike="noStrike" kern="120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请求到来</a:t>
                      </a:r>
                      <a:endParaRPr lang="zh-CN" altLang="en-US" sz="2000" b="1" i="0" u="none" strike="noStrike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 spd="slow" advTm="46763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​ 4"/>
          <p:cNvSpPr/>
          <p:nvPr/>
        </p:nvSpPr>
        <p:spPr>
          <a:xfrm>
            <a:off x="571472" y="1214422"/>
            <a:ext cx="5109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dirty="0" err="1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QTcpSocket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常用网络连接函数：</a:t>
            </a:r>
            <a:endParaRPr lang="zh-CN" altLang="en-US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00" y="142852"/>
            <a:ext cx="721523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QT Socket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网络编程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——TCP</a:t>
            </a:r>
            <a:endParaRPr lang="zh-CN" altLang="en-US" sz="3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31640" y="1928802"/>
          <a:ext cx="6768752" cy="4528461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QTcpSocket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创建读写套</a:t>
                      </a:r>
                      <a:r>
                        <a:rPr lang="zh-CN" altLang="en-US" sz="2000" b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接字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connectToHost</a:t>
                      </a:r>
                      <a:endParaRPr lang="en-US" sz="2000" b="1" i="1" u="none" strike="noStrike" kern="1200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请求与服务器建立连接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connected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连接已经建立，发射信号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readyRead</a:t>
                      </a:r>
                      <a:endParaRPr lang="en-US" altLang="zh-CN" sz="2000" b="1" i="1" u="none" strike="noStrike" kern="120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有新的数据到来，发射信号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read，readData</a:t>
                      </a:r>
                      <a:endParaRPr lang="en-US" altLang="zh-CN" sz="2000" b="1" i="1" u="none" strike="noStrike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接收数据</a:t>
                      </a:r>
                      <a:endParaRPr lang="zh-CN" altLang="en-US" sz="2000" b="1" i="0" u="none" strike="noStrike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write，writeData</a:t>
                      </a:r>
                      <a:endParaRPr lang="en-US" altLang="zh-CN" sz="2000" b="1" i="1" u="none" strike="noStrike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发送数据</a:t>
                      </a:r>
                      <a:endParaRPr lang="zh-CN" altLang="en-US" sz="2000" b="1" i="0" u="none" strike="noStrike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close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关闭套接字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57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waitForConnected</a:t>
                      </a:r>
                      <a:endParaRPr lang="en-US" altLang="zh-CN" sz="2000" b="1" i="1" u="none" strike="noStrike" kern="1200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阻塞，等待连接成功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57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waitForReadyRead</a:t>
                      </a:r>
                      <a:endParaRPr lang="en-US" altLang="zh-CN" sz="2000" b="1" i="1" u="none" strike="noStrike" kern="1200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阻塞，等待数据到来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 spd="slow" advTm="46763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（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1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） </a:t>
            </a:r>
            <a:r>
              <a:rPr lang="en-US" altLang="zh-CN" kern="1200" dirty="0" err="1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QTcpServer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构建一个</a:t>
            </a:r>
            <a:r>
              <a:rPr lang="en-US" altLang="zh-CN" sz="2400" dirty="0" err="1" smtClean="0">
                <a:latin typeface="Arial" pitchFamily="34" charset="0"/>
                <a:ea typeface="仿宋_GB2312" pitchFamily="49" charset="-122"/>
                <a:hlinkClick r:id="rId2"/>
              </a:rPr>
              <a:t>QTcpServer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对象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QTcpServer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::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QTcpServer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(</a:t>
            </a: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QObject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 * parent = 0)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>
                <a:latin typeface="Arial" pitchFamily="34" charset="0"/>
                <a:ea typeface="仿宋_GB2312" pitchFamily="49" charset="-122"/>
              </a:rPr>
              <a:t>返回</a:t>
            </a:r>
            <a:r>
              <a:rPr lang="zh-CN" altLang="en-US" sz="2000" smtClean="0">
                <a:latin typeface="Arial" pitchFamily="34" charset="0"/>
                <a:ea typeface="仿宋_GB2312" pitchFamily="49" charset="-122"/>
              </a:rPr>
              <a:t>一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个监听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socket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/>
              <a:t>监听到来的连接请求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 smtClean="0"/>
              <a:t>Bool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CC"/>
                </a:solidFill>
              </a:rPr>
              <a:t>listen</a:t>
            </a:r>
            <a:r>
              <a:rPr lang="en-US" altLang="zh-CN" sz="2000" dirty="0" smtClean="0"/>
              <a:t>(const </a:t>
            </a:r>
            <a:r>
              <a:rPr lang="en-US" altLang="zh-CN" sz="2000" dirty="0" err="1" smtClean="0"/>
              <a:t>QHostAddress</a:t>
            </a:r>
            <a:r>
              <a:rPr lang="en-US" altLang="zh-CN" sz="2000" dirty="0" smtClean="0"/>
              <a:t> &amp;</a:t>
            </a:r>
            <a:r>
              <a:rPr lang="en-US" altLang="zh-CN" sz="2000" i="1" dirty="0" smtClean="0"/>
              <a:t> address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QHostAddress</a:t>
            </a:r>
            <a:r>
              <a:rPr lang="en-US" altLang="zh-CN" sz="2000" dirty="0" smtClean="0"/>
              <a:t>::Any, quint16</a:t>
            </a:r>
            <a:r>
              <a:rPr lang="en-US" altLang="zh-CN" sz="2000" i="1" dirty="0" smtClean="0"/>
              <a:t> port</a:t>
            </a:r>
            <a:r>
              <a:rPr lang="en-US" altLang="zh-CN" sz="2000" dirty="0" smtClean="0"/>
              <a:t> = 0)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如果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地址是缺省值，将监听所有网络接口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如果端口设定是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0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，系统将自动选择一个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成功返回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true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，失败返回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false.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（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1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） </a:t>
            </a:r>
            <a:r>
              <a:rPr lang="en-US" altLang="zh-CN" kern="1200" dirty="0" err="1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QTcpServer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新的连接请求到来，发射信号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void </a:t>
            </a: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QTcpServer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::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newConnection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/>
              <a:t>可以通过</a:t>
            </a:r>
            <a:r>
              <a:rPr lang="en-US" altLang="zh-CN" sz="2000" dirty="0" err="1" smtClean="0"/>
              <a:t>QObject</a:t>
            </a:r>
            <a:r>
              <a:rPr lang="en-US" altLang="zh-CN" sz="2000" dirty="0" smtClean="0"/>
              <a:t>::connect</a:t>
            </a:r>
            <a:r>
              <a:rPr lang="zh-CN" altLang="en-US" sz="2000" dirty="0" smtClean="0"/>
              <a:t>建立“</a:t>
            </a:r>
            <a:r>
              <a:rPr lang="en-US" altLang="zh-CN" sz="2000" dirty="0" smtClean="0"/>
              <a:t>signal-slot</a:t>
            </a:r>
            <a:r>
              <a:rPr lang="zh-CN" altLang="en-US" sz="2000" dirty="0" smtClean="0"/>
              <a:t>”连接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/>
              <a:t>接受建立连接请求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 smtClean="0"/>
              <a:t>QTcpSocket</a:t>
            </a:r>
            <a:r>
              <a:rPr lang="en-US" altLang="zh-CN" sz="2000" dirty="0" smtClean="0"/>
              <a:t> * </a:t>
            </a:r>
            <a:r>
              <a:rPr lang="en-US" altLang="zh-CN" sz="2000" dirty="0" err="1" smtClean="0"/>
              <a:t>QTcpServer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nextPendingConnection</a:t>
            </a:r>
            <a:r>
              <a:rPr lang="en-US" altLang="zh-CN" sz="2000" dirty="0" smtClean="0"/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返回下一个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pending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的连接，作为</a:t>
            </a:r>
            <a:r>
              <a:rPr lang="en-US" altLang="zh-CN" sz="2000" dirty="0" err="1" smtClean="0"/>
              <a:t>QTcpSocket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该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QTcpSocket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对象是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QTcpServer</a:t>
            </a:r>
            <a:r>
              <a:rPr lang="zh-CN" altLang="en-US" sz="2000" dirty="0" smtClean="0">
                <a:solidFill>
                  <a:srgbClr val="FF0000"/>
                </a:solidFill>
              </a:rPr>
              <a:t>的子对象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5" name="Picture 5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2152" y="4941168"/>
            <a:ext cx="1502296" cy="1502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468313" y="4652963"/>
            <a:ext cx="8207375" cy="1728787"/>
            <a:chOff x="295" y="663"/>
            <a:chExt cx="5170" cy="2041"/>
          </a:xfrm>
        </p:grpSpPr>
        <p:sp>
          <p:nvSpPr>
            <p:cNvPr id="7" name="Rectangle 44"/>
            <p:cNvSpPr>
              <a:spLocks noChangeArrowheads="1"/>
            </p:cNvSpPr>
            <p:nvPr/>
          </p:nvSpPr>
          <p:spPr bwMode="auto">
            <a:xfrm>
              <a:off x="295" y="663"/>
              <a:ext cx="5170" cy="2041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45"/>
            <p:cNvSpPr txBox="1">
              <a:spLocks noChangeArrowheads="1"/>
            </p:cNvSpPr>
            <p:nvPr/>
          </p:nvSpPr>
          <p:spPr bwMode="auto">
            <a:xfrm>
              <a:off x="4654" y="1566"/>
              <a:ext cx="767" cy="47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网络边缘</a:t>
              </a: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468313" y="1052513"/>
            <a:ext cx="8207375" cy="3600450"/>
            <a:chOff x="295" y="663"/>
            <a:chExt cx="5170" cy="2041"/>
          </a:xfrm>
        </p:grpSpPr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295" y="663"/>
              <a:ext cx="5170" cy="204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4649" y="1570"/>
              <a:ext cx="767" cy="2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网络核心</a:t>
              </a:r>
              <a:endParaRPr lang="en-US" altLang="zh-CN" sz="2000" dirty="0"/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5616" y="15240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j-cs"/>
              </a:rPr>
              <a:t>网络结构</a:t>
            </a:r>
            <a:endParaRPr lang="zh-CN" altLang="en-US" sz="3200" dirty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j-cs"/>
            </a:endParaRPr>
          </a:p>
        </p:txBody>
      </p:sp>
      <p:pic>
        <p:nvPicPr>
          <p:cNvPr id="13" name="Picture 7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3284538"/>
            <a:ext cx="485775" cy="485775"/>
          </a:xfrm>
          <a:prstGeom prst="rect">
            <a:avLst/>
          </a:prstGeom>
          <a:noFill/>
        </p:spPr>
      </p:pic>
      <p:pic>
        <p:nvPicPr>
          <p:cNvPr id="14" name="Picture 8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3500438"/>
            <a:ext cx="485775" cy="485775"/>
          </a:xfrm>
          <a:prstGeom prst="rect">
            <a:avLst/>
          </a:prstGeom>
          <a:noFill/>
        </p:spPr>
      </p:pic>
      <p:pic>
        <p:nvPicPr>
          <p:cNvPr id="15" name="Picture 9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2924175"/>
            <a:ext cx="485775" cy="485775"/>
          </a:xfrm>
          <a:prstGeom prst="rect">
            <a:avLst/>
          </a:prstGeom>
          <a:noFill/>
        </p:spPr>
      </p:pic>
      <p:pic>
        <p:nvPicPr>
          <p:cNvPr id="16" name="Picture 10" descr="satell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2475" y="1130300"/>
            <a:ext cx="971550" cy="714375"/>
          </a:xfrm>
          <a:prstGeom prst="rect">
            <a:avLst/>
          </a:prstGeom>
          <a:noFill/>
        </p:spPr>
      </p:pic>
      <p:pic>
        <p:nvPicPr>
          <p:cNvPr id="17" name="Picture 13" descr="radiotow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8538" y="1773238"/>
            <a:ext cx="438150" cy="942975"/>
          </a:xfrm>
          <a:prstGeom prst="rect">
            <a:avLst/>
          </a:prstGeom>
          <a:noFill/>
        </p:spPr>
      </p:pic>
      <p:pic>
        <p:nvPicPr>
          <p:cNvPr id="18" name="Picture 14" descr="radiotow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412875"/>
            <a:ext cx="438150" cy="942975"/>
          </a:xfrm>
          <a:prstGeom prst="rect">
            <a:avLst/>
          </a:prstGeom>
          <a:noFill/>
        </p:spPr>
      </p:pic>
      <p:pic>
        <p:nvPicPr>
          <p:cNvPr id="19" name="Picture 15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3644900"/>
            <a:ext cx="485775" cy="485775"/>
          </a:xfrm>
          <a:prstGeom prst="rect">
            <a:avLst/>
          </a:prstGeom>
          <a:noFill/>
        </p:spPr>
      </p:pic>
      <p:cxnSp>
        <p:nvCxnSpPr>
          <p:cNvPr id="20" name="AutoShape 16"/>
          <p:cNvCxnSpPr>
            <a:cxnSpLocks noChangeShapeType="1"/>
          </p:cNvCxnSpPr>
          <p:nvPr/>
        </p:nvCxnSpPr>
        <p:spPr bwMode="auto">
          <a:xfrm flipV="1">
            <a:off x="1050925" y="1487488"/>
            <a:ext cx="2241550" cy="8620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1" name="AutoShape 17"/>
          <p:cNvCxnSpPr>
            <a:cxnSpLocks noChangeShapeType="1"/>
          </p:cNvCxnSpPr>
          <p:nvPr/>
        </p:nvCxnSpPr>
        <p:spPr bwMode="auto">
          <a:xfrm>
            <a:off x="1050925" y="3016250"/>
            <a:ext cx="1676400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18"/>
          <p:cNvCxnSpPr>
            <a:cxnSpLocks noChangeShapeType="1"/>
          </p:cNvCxnSpPr>
          <p:nvPr/>
        </p:nvCxnSpPr>
        <p:spPr bwMode="auto">
          <a:xfrm>
            <a:off x="4264025" y="1487488"/>
            <a:ext cx="282892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3" name="AutoShape 19"/>
          <p:cNvCxnSpPr>
            <a:cxnSpLocks noChangeShapeType="1"/>
          </p:cNvCxnSpPr>
          <p:nvPr/>
        </p:nvCxnSpPr>
        <p:spPr bwMode="auto">
          <a:xfrm flipV="1">
            <a:off x="2706688" y="1884363"/>
            <a:ext cx="251301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" name="AutoShape 20"/>
          <p:cNvCxnSpPr>
            <a:cxnSpLocks noChangeShapeType="1"/>
          </p:cNvCxnSpPr>
          <p:nvPr/>
        </p:nvCxnSpPr>
        <p:spPr bwMode="auto">
          <a:xfrm>
            <a:off x="2487613" y="2716213"/>
            <a:ext cx="1363662" cy="92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" name="AutoShape 21"/>
          <p:cNvCxnSpPr>
            <a:cxnSpLocks noChangeShapeType="1"/>
          </p:cNvCxnSpPr>
          <p:nvPr/>
        </p:nvCxnSpPr>
        <p:spPr bwMode="auto">
          <a:xfrm>
            <a:off x="3978275" y="3743325"/>
            <a:ext cx="738188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" name="AutoShape 22"/>
          <p:cNvCxnSpPr>
            <a:cxnSpLocks noChangeShapeType="1"/>
          </p:cNvCxnSpPr>
          <p:nvPr/>
        </p:nvCxnSpPr>
        <p:spPr bwMode="auto">
          <a:xfrm flipV="1">
            <a:off x="5202238" y="3409950"/>
            <a:ext cx="476250" cy="477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3"/>
          <p:cNvCxnSpPr>
            <a:cxnSpLocks noChangeShapeType="1"/>
          </p:cNvCxnSpPr>
          <p:nvPr/>
        </p:nvCxnSpPr>
        <p:spPr bwMode="auto">
          <a:xfrm>
            <a:off x="5438775" y="2355850"/>
            <a:ext cx="239713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4"/>
          <p:cNvCxnSpPr>
            <a:cxnSpLocks noChangeShapeType="1"/>
          </p:cNvCxnSpPr>
          <p:nvPr/>
        </p:nvCxnSpPr>
        <p:spPr bwMode="auto">
          <a:xfrm>
            <a:off x="2970213" y="3527425"/>
            <a:ext cx="522287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5"/>
          <p:cNvCxnSpPr>
            <a:cxnSpLocks noChangeShapeType="1"/>
          </p:cNvCxnSpPr>
          <p:nvPr/>
        </p:nvCxnSpPr>
        <p:spPr bwMode="auto">
          <a:xfrm flipH="1">
            <a:off x="5921375" y="2366963"/>
            <a:ext cx="1538288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30" name="Picture 26" descr="dis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2349500"/>
            <a:ext cx="733425" cy="666750"/>
          </a:xfrm>
          <a:prstGeom prst="rect">
            <a:avLst/>
          </a:prstGeom>
          <a:noFill/>
        </p:spPr>
      </p:pic>
      <p:pic>
        <p:nvPicPr>
          <p:cNvPr id="31" name="Picture 27" descr="dis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950" y="1700213"/>
            <a:ext cx="733425" cy="666750"/>
          </a:xfrm>
          <a:prstGeom prst="rect">
            <a:avLst/>
          </a:prstGeom>
          <a:noFill/>
        </p:spPr>
      </p:pic>
      <p:pic>
        <p:nvPicPr>
          <p:cNvPr id="32" name="Picture 29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650" y="5313363"/>
            <a:ext cx="723900" cy="923925"/>
          </a:xfrm>
          <a:prstGeom prst="rect">
            <a:avLst/>
          </a:prstGeom>
          <a:noFill/>
        </p:spPr>
      </p:pic>
      <p:pic>
        <p:nvPicPr>
          <p:cNvPr id="33" name="Picture 30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1975" y="5300663"/>
            <a:ext cx="723900" cy="923925"/>
          </a:xfrm>
          <a:prstGeom prst="rect">
            <a:avLst/>
          </a:prstGeom>
          <a:noFill/>
        </p:spPr>
      </p:pic>
      <p:pic>
        <p:nvPicPr>
          <p:cNvPr id="34" name="Picture 31" descr="clien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5300663"/>
            <a:ext cx="1009650" cy="923925"/>
          </a:xfrm>
          <a:prstGeom prst="rect">
            <a:avLst/>
          </a:prstGeom>
          <a:noFill/>
        </p:spPr>
      </p:pic>
      <p:cxnSp>
        <p:nvCxnSpPr>
          <p:cNvPr id="35" name="AutoShape 32"/>
          <p:cNvCxnSpPr>
            <a:cxnSpLocks noChangeShapeType="1"/>
          </p:cNvCxnSpPr>
          <p:nvPr/>
        </p:nvCxnSpPr>
        <p:spPr bwMode="auto">
          <a:xfrm>
            <a:off x="4959350" y="4130675"/>
            <a:ext cx="1412875" cy="1169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33"/>
          <p:cNvCxnSpPr>
            <a:cxnSpLocks noChangeShapeType="1"/>
          </p:cNvCxnSpPr>
          <p:nvPr/>
        </p:nvCxnSpPr>
        <p:spPr bwMode="auto">
          <a:xfrm flipV="1">
            <a:off x="1117600" y="3770313"/>
            <a:ext cx="1609725" cy="154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34"/>
          <p:cNvCxnSpPr>
            <a:cxnSpLocks noChangeShapeType="1"/>
          </p:cNvCxnSpPr>
          <p:nvPr/>
        </p:nvCxnSpPr>
        <p:spPr bwMode="auto">
          <a:xfrm flipV="1">
            <a:off x="2193925" y="3770313"/>
            <a:ext cx="533400" cy="153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47"/>
          <p:cNvCxnSpPr>
            <a:cxnSpLocks noChangeShapeType="1"/>
          </p:cNvCxnSpPr>
          <p:nvPr/>
        </p:nvCxnSpPr>
        <p:spPr bwMode="auto">
          <a:xfrm flipV="1">
            <a:off x="2970213" y="3167063"/>
            <a:ext cx="2465387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48"/>
          <p:cNvCxnSpPr>
            <a:cxnSpLocks noChangeShapeType="1"/>
          </p:cNvCxnSpPr>
          <p:nvPr/>
        </p:nvCxnSpPr>
        <p:spPr bwMode="auto">
          <a:xfrm flipV="1">
            <a:off x="3978275" y="3167063"/>
            <a:ext cx="14573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40" name="Picture 49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5" y="2565400"/>
            <a:ext cx="485775" cy="485775"/>
          </a:xfrm>
          <a:prstGeom prst="rect">
            <a:avLst/>
          </a:prstGeom>
          <a:noFill/>
        </p:spPr>
      </p:pic>
      <p:cxnSp>
        <p:nvCxnSpPr>
          <p:cNvPr id="41" name="AutoShape 50"/>
          <p:cNvCxnSpPr>
            <a:cxnSpLocks noChangeShapeType="1"/>
          </p:cNvCxnSpPr>
          <p:nvPr/>
        </p:nvCxnSpPr>
        <p:spPr bwMode="auto">
          <a:xfrm flipV="1">
            <a:off x="2727325" y="2808288"/>
            <a:ext cx="112395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51"/>
          <p:cNvCxnSpPr>
            <a:cxnSpLocks noChangeShapeType="1"/>
          </p:cNvCxnSpPr>
          <p:nvPr/>
        </p:nvCxnSpPr>
        <p:spPr bwMode="auto">
          <a:xfrm>
            <a:off x="4337050" y="2808288"/>
            <a:ext cx="1098550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52"/>
          <p:cNvCxnSpPr>
            <a:cxnSpLocks noChangeShapeType="1"/>
          </p:cNvCxnSpPr>
          <p:nvPr/>
        </p:nvCxnSpPr>
        <p:spPr bwMode="auto">
          <a:xfrm>
            <a:off x="4094163" y="3051175"/>
            <a:ext cx="865187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53"/>
          <p:cNvCxnSpPr>
            <a:cxnSpLocks noChangeShapeType="1"/>
          </p:cNvCxnSpPr>
          <p:nvPr/>
        </p:nvCxnSpPr>
        <p:spPr bwMode="auto">
          <a:xfrm flipH="1">
            <a:off x="3735388" y="3051175"/>
            <a:ext cx="358775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5" name="AutoShape 54"/>
          <p:cNvSpPr>
            <a:spLocks noChangeArrowheads="1"/>
          </p:cNvSpPr>
          <p:nvPr/>
        </p:nvSpPr>
        <p:spPr bwMode="auto">
          <a:xfrm>
            <a:off x="3347864" y="4653136"/>
            <a:ext cx="1655763" cy="172819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应用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000" dirty="0">
                <a:ea typeface="仿宋_GB2312" pitchFamily="49" charset="-122"/>
              </a:rPr>
              <a:t>Web</a:t>
            </a:r>
            <a:r>
              <a:rPr lang="zh-CN" altLang="en-US" sz="2000" dirty="0">
                <a:ea typeface="仿宋_GB2312" pitchFamily="49" charset="-122"/>
              </a:rPr>
              <a:t>应用</a:t>
            </a:r>
          </a:p>
          <a:p>
            <a:pPr algn="ctr"/>
            <a:r>
              <a:rPr lang="zh-CN" altLang="en-US" sz="2000" dirty="0">
                <a:ea typeface="仿宋_GB2312" pitchFamily="49" charset="-122"/>
              </a:rPr>
              <a:t>电子邮件</a:t>
            </a:r>
          </a:p>
          <a:p>
            <a:pPr algn="ctr"/>
            <a:r>
              <a:rPr lang="zh-CN" altLang="en-US" sz="2000" dirty="0">
                <a:ea typeface="仿宋_GB2312" pitchFamily="49" charset="-122"/>
              </a:rPr>
              <a:t>文件服务</a:t>
            </a:r>
            <a:endParaRPr lang="en-US" altLang="zh-CN" sz="2000" dirty="0">
              <a:ea typeface="仿宋_GB2312" pitchFamily="49" charset="-122"/>
            </a:endParaRP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（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1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） </a:t>
            </a:r>
            <a:r>
              <a:rPr lang="en-US" altLang="zh-CN" kern="1200" dirty="0" err="1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QTcpServer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关闭套接字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void </a:t>
            </a: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QTcpServer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::</a:t>
            </a:r>
            <a:r>
              <a:rPr lang="en-US" altLang="zh-CN" sz="20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close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关闭监听套接字，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 </a:t>
            </a: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QTcpServer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将不再监听建立连接请求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阻塞，等待连接</a:t>
            </a:r>
            <a:r>
              <a:rPr lang="zh-CN" altLang="en-US" sz="2400" kern="1200" dirty="0" smtClean="0">
                <a:latin typeface="Arial" pitchFamily="34" charset="0"/>
                <a:ea typeface="仿宋_GB2312" pitchFamily="49" charset="-122"/>
              </a:rPr>
              <a:t>请求到来</a:t>
            </a:r>
            <a:endParaRPr lang="zh-CN" altLang="en-US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 smtClean="0"/>
              <a:t>bool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QTcpServer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waitForNewConnection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msec</a:t>
            </a:r>
            <a:r>
              <a:rPr lang="en-US" altLang="zh-CN" sz="2000" dirty="0" smtClean="0"/>
              <a:t> = 0, </a:t>
            </a:r>
            <a:r>
              <a:rPr lang="en-US" altLang="zh-CN" sz="2000" dirty="0" err="1" smtClean="0"/>
              <a:t>bool</a:t>
            </a:r>
            <a:r>
              <a:rPr lang="en-US" altLang="zh-CN" sz="2000" dirty="0" smtClean="0"/>
              <a:t> *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timedOut</a:t>
            </a:r>
            <a:r>
              <a:rPr lang="en-US" altLang="zh-CN" sz="2000" dirty="0" smtClean="0"/>
              <a:t> = 0)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阻塞等待，直到（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1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sym typeface="Wingdings" pitchFamily="2" charset="2"/>
              </a:rPr>
              <a:t>）有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连接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请求到来；（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2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）超时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若（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1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），返回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true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；否则，返回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false</a:t>
            </a:r>
            <a:endParaRPr lang="en-US" altLang="zh-CN" sz="2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（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2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）</a:t>
            </a:r>
            <a:r>
              <a:rPr lang="en-US" altLang="zh-CN" kern="1200" dirty="0" err="1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QTcpSocket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构建一个</a:t>
            </a:r>
            <a:r>
              <a:rPr lang="en-US" altLang="zh-CN" sz="2400" dirty="0" err="1" smtClean="0">
                <a:latin typeface="Arial" pitchFamily="34" charset="0"/>
                <a:ea typeface="仿宋_GB2312" pitchFamily="49" charset="-122"/>
                <a:hlinkClick r:id="rId2"/>
              </a:rPr>
              <a:t>QTcpSocket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对象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QTcpSocket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::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QTcpSocket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(</a:t>
            </a: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QObject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 * parent = 0)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该读写套接字，处于未连接状态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/>
              <a:t>向指定服务器发送连接请求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connectToHost</a:t>
            </a:r>
            <a:r>
              <a:rPr lang="en-US" altLang="zh-CN" sz="2000" dirty="0" smtClean="0"/>
              <a:t>(const </a:t>
            </a:r>
            <a:r>
              <a:rPr lang="en-US" altLang="zh-CN" sz="2000" dirty="0" err="1" smtClean="0"/>
              <a:t>QHostAddress</a:t>
            </a:r>
            <a:r>
              <a:rPr lang="en-US" altLang="zh-CN" sz="2000" dirty="0" smtClean="0"/>
              <a:t> &amp; address, quint16 port, </a:t>
            </a:r>
            <a:r>
              <a:rPr lang="en-US" altLang="zh-CN" sz="2000" dirty="0" err="1" smtClean="0"/>
              <a:t>OpenMode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openMode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ReadWrite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/>
              <a:t>必须指定服务器的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地址和端口</a:t>
            </a:r>
            <a:endParaRPr lang="en-US" altLang="zh-CN" sz="20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（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2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）</a:t>
            </a:r>
            <a:r>
              <a:rPr lang="en-US" altLang="zh-CN" kern="1200" dirty="0" err="1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QTcpSocket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新的数据到来，发射信号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QIODevice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readyRead</a:t>
            </a:r>
            <a:r>
              <a:rPr lang="en-US" altLang="zh-CN" sz="2000" dirty="0" smtClean="0"/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/>
              <a:t>可以通过</a:t>
            </a:r>
            <a:r>
              <a:rPr lang="en-US" altLang="zh-CN" sz="2000" dirty="0" err="1" smtClean="0"/>
              <a:t>QObject</a:t>
            </a:r>
            <a:r>
              <a:rPr lang="en-US" altLang="zh-CN" sz="2000" dirty="0" smtClean="0"/>
              <a:t>::connect</a:t>
            </a:r>
            <a:r>
              <a:rPr lang="zh-CN" altLang="en-US" sz="2000" dirty="0" smtClean="0"/>
              <a:t>建立“</a:t>
            </a:r>
            <a:r>
              <a:rPr lang="en-US" altLang="zh-CN" sz="2000" dirty="0" smtClean="0"/>
              <a:t>signal-slot</a:t>
            </a:r>
            <a:r>
              <a:rPr lang="zh-CN" altLang="en-US" sz="2000" dirty="0" smtClean="0"/>
              <a:t>”连接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/>
              <a:t>接收数据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 smtClean="0"/>
              <a:t>QByteArray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QIODevice</a:t>
            </a:r>
            <a:r>
              <a:rPr lang="en-US" altLang="zh-CN" sz="2000" dirty="0" smtClean="0"/>
              <a:t>::</a:t>
            </a:r>
            <a:r>
              <a:rPr lang="en-US" altLang="zh-CN" sz="2000" dirty="0" smtClean="0">
                <a:solidFill>
                  <a:srgbClr val="0000CC"/>
                </a:solidFill>
              </a:rPr>
              <a:t>read</a:t>
            </a:r>
            <a:r>
              <a:rPr lang="en-US" altLang="zh-CN" sz="2000" dirty="0" smtClean="0"/>
              <a:t>(qint64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maxSize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/>
              <a:t>qint64 </a:t>
            </a:r>
            <a:r>
              <a:rPr lang="en-US" altLang="zh-CN" sz="2000" dirty="0" err="1" smtClean="0"/>
              <a:t>QIODevice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readData</a:t>
            </a:r>
            <a:r>
              <a:rPr lang="en-US" altLang="zh-CN" sz="2000" dirty="0" smtClean="0"/>
              <a:t>(char *</a:t>
            </a:r>
            <a:r>
              <a:rPr lang="en-US" altLang="zh-CN" sz="2000" i="1" dirty="0" smtClean="0"/>
              <a:t> data</a:t>
            </a:r>
            <a:r>
              <a:rPr lang="en-US" altLang="zh-CN" sz="2000" dirty="0" smtClean="0"/>
              <a:t>, qint64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maxSize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/>
              <a:t>最多读</a:t>
            </a:r>
            <a:r>
              <a:rPr lang="en-US" altLang="zh-CN" sz="2000" dirty="0" err="1" smtClean="0"/>
              <a:t>maxSize</a:t>
            </a:r>
            <a:r>
              <a:rPr lang="zh-CN" altLang="en-US" sz="2000" dirty="0" smtClean="0"/>
              <a:t>个字节</a:t>
            </a:r>
            <a:endParaRPr lang="en-US" altLang="zh-CN" sz="20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（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2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）</a:t>
            </a:r>
            <a:r>
              <a:rPr lang="en-US" altLang="zh-CN" kern="1200" dirty="0" err="1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QTcpSocket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关闭套接字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QAbstractSocket</a:t>
            </a:r>
            <a:r>
              <a:rPr lang="en-US" altLang="zh-CN" sz="2000" dirty="0" smtClean="0"/>
              <a:t>::</a:t>
            </a:r>
            <a:r>
              <a:rPr lang="en-US" altLang="zh-CN" sz="2000" dirty="0" smtClean="0">
                <a:solidFill>
                  <a:srgbClr val="0000CC"/>
                </a:solidFill>
              </a:rPr>
              <a:t>close</a:t>
            </a:r>
            <a:r>
              <a:rPr lang="en-US" altLang="zh-CN" sz="2000" dirty="0" smtClean="0"/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关闭读写套接字，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已有连接将被断开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阻塞，等待对方发送的数据</a:t>
            </a:r>
            <a:r>
              <a:rPr lang="zh-CN" altLang="en-US" sz="2400" kern="1200" dirty="0" smtClean="0">
                <a:latin typeface="Arial" pitchFamily="34" charset="0"/>
                <a:ea typeface="仿宋_GB2312" pitchFamily="49" charset="-122"/>
              </a:rPr>
              <a:t>到来</a:t>
            </a:r>
            <a:endParaRPr lang="zh-CN" altLang="en-US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 smtClean="0"/>
              <a:t>bool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QAbstractSocket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waitForReadyRead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msecs</a:t>
            </a:r>
            <a:r>
              <a:rPr lang="en-US" altLang="zh-CN" sz="2000" dirty="0" smtClean="0"/>
              <a:t> = 30000)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阻塞等待，直到（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1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sym typeface="Wingdings" pitchFamily="2" charset="2"/>
              </a:rPr>
              <a:t>）有对方数据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到来，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ReadyRead</a:t>
            </a:r>
            <a:r>
              <a:rPr lang="zh-CN" altLang="en-US" sz="2000" dirty="0" smtClean="0">
                <a:solidFill>
                  <a:srgbClr val="0000CC"/>
                </a:solidFill>
              </a:rPr>
              <a:t>信号触发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；（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2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）超时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若（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1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），返回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true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；否则，返回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false</a:t>
            </a:r>
            <a:endParaRPr lang="en-US" altLang="zh-CN" sz="2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9DC35D17-3671-4B22-BFF5-ED314D496F25}" type="slidenum">
              <a:rPr lang="zh-CN" altLang="en-US" smtClean="0"/>
              <a:pPr algn="r">
                <a:defRPr/>
              </a:pPr>
              <a:t>34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1124744"/>
            <a:ext cx="7848872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QTcpServer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的基本操作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: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调用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ea typeface="+mn-ea"/>
              </a:rPr>
              <a:t>listen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监听端口。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连接信号</a:t>
            </a:r>
            <a:r>
              <a:rPr lang="en-US" altLang="zh-CN" sz="2000" dirty="0" err="1" smtClean="0">
                <a:solidFill>
                  <a:schemeClr val="tx1"/>
                </a:solidFill>
                <a:latin typeface="+mn-lt"/>
                <a:ea typeface="+mn-ea"/>
              </a:rPr>
              <a:t>newConnection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，在槽函数里调用</a:t>
            </a:r>
            <a:r>
              <a:rPr lang="en-US" altLang="zh-CN" sz="2000" dirty="0" err="1" smtClean="0">
                <a:solidFill>
                  <a:schemeClr val="tx1"/>
                </a:solidFill>
                <a:latin typeface="+mn-lt"/>
                <a:ea typeface="+mn-ea"/>
              </a:rPr>
              <a:t>nextPendingConnection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获取连接进来的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ea typeface="+mn-ea"/>
              </a:rPr>
              <a:t>socket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b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</a:br>
            <a:endParaRPr lang="zh-CN" altLang="en-US" sz="20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QTcpSocket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的基本操作：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调用</a:t>
            </a:r>
            <a:r>
              <a:rPr lang="en-US" altLang="zh-CN" sz="2000" dirty="0" err="1" smtClean="0">
                <a:solidFill>
                  <a:schemeClr val="tx1"/>
                </a:solidFill>
                <a:latin typeface="+mn-lt"/>
                <a:ea typeface="+mn-ea"/>
              </a:rPr>
              <a:t>connectToHost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连接服务器。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调用</a:t>
            </a:r>
            <a:r>
              <a:rPr lang="en-US" altLang="zh-CN" sz="2000" dirty="0" err="1" smtClean="0">
                <a:solidFill>
                  <a:schemeClr val="tx1"/>
                </a:solidFill>
                <a:latin typeface="+mn-lt"/>
                <a:ea typeface="+mn-ea"/>
              </a:rPr>
              <a:t>waitForConnected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判断是否连接成功。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连接信号</a:t>
            </a:r>
            <a:r>
              <a:rPr lang="en-US" altLang="zh-CN" sz="2000" dirty="0" err="1" smtClean="0">
                <a:solidFill>
                  <a:schemeClr val="tx1"/>
                </a:solidFill>
                <a:latin typeface="+mn-lt"/>
                <a:ea typeface="+mn-ea"/>
              </a:rPr>
              <a:t>readyRead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槽函数，异步读取数据。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调用</a:t>
            </a:r>
            <a:r>
              <a:rPr lang="en-US" altLang="zh-CN" sz="2000" dirty="0" err="1" smtClean="0">
                <a:solidFill>
                  <a:schemeClr val="tx1"/>
                </a:solidFill>
                <a:latin typeface="+mn-lt"/>
                <a:ea typeface="+mn-ea"/>
              </a:rPr>
              <a:t>waitForReadyRead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，阻塞读取数据。</a:t>
            </a:r>
          </a:p>
        </p:txBody>
      </p:sp>
      <p:sp>
        <p:nvSpPr>
          <p:cNvPr id="4" name="矩形 2"/>
          <p:cNvSpPr txBox="1">
            <a:spLocks noChangeArrowheads="1"/>
          </p:cNvSpPr>
          <p:nvPr/>
        </p:nvSpPr>
        <p:spPr bwMode="auto">
          <a:xfrm>
            <a:off x="1033160" y="202282"/>
            <a:ext cx="7715304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TCP</a:t>
            </a: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流程 </a:t>
            </a:r>
            <a:r>
              <a:rPr lang="en-US" altLang="zh-CN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– </a:t>
            </a: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数据传输</a:t>
            </a:r>
            <a:endParaRPr lang="zh-CN" altLang="en-US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2"/>
          <p:cNvSpPr txBox="1">
            <a:spLocks noChangeArrowheads="1"/>
          </p:cNvSpPr>
          <p:nvPr/>
        </p:nvSpPr>
        <p:spPr bwMode="auto">
          <a:xfrm>
            <a:off x="1000100" y="188640"/>
            <a:ext cx="7715304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、无连接的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C/S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网络通信程序 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(UDP)</a:t>
            </a:r>
            <a:endParaRPr lang="zh-CN" altLang="en-US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2" name="组合 12"/>
          <p:cNvGrpSpPr/>
          <p:nvPr/>
        </p:nvGrpSpPr>
        <p:grpSpPr>
          <a:xfrm>
            <a:off x="1043608" y="2607295"/>
            <a:ext cx="2520280" cy="3240360"/>
            <a:chOff x="1259632" y="2204864"/>
            <a:chExt cx="2520280" cy="3240360"/>
          </a:xfrm>
        </p:grpSpPr>
        <p:sp>
          <p:nvSpPr>
            <p:cNvPr id="5" name="矩形 4"/>
            <p:cNvSpPr/>
            <p:nvPr/>
          </p:nvSpPr>
          <p:spPr bwMode="auto">
            <a:xfrm>
              <a:off x="1259632" y="2204864"/>
              <a:ext cx="2520280" cy="3240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19672" y="4695527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 err="1" smtClean="0"/>
                <a:t>writeDatagram</a:t>
              </a:r>
              <a:endParaRPr lang="zh-CN" altLang="en-US" sz="20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9672" y="2463279"/>
              <a:ext cx="1872208" cy="821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zh-CN" dirty="0" smtClean="0"/>
            </a:p>
            <a:p>
              <a:r>
                <a:rPr lang="en-US" altLang="zh-CN" dirty="0" err="1" smtClean="0"/>
                <a:t>readyRead</a:t>
              </a:r>
              <a:r>
                <a:rPr lang="en-US" altLang="zh-CN" dirty="0" smtClean="0"/>
                <a:t>( )</a:t>
              </a:r>
              <a:endParaRPr lang="zh-CN" altLang="en-US" dirty="0" smtClean="0"/>
            </a:p>
          </p:txBody>
        </p:sp>
        <p:pic>
          <p:nvPicPr>
            <p:cNvPr id="197635" name="Picture 3" descr="C:\Users\Stevens\Desktop\20135839_145327009613_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872" y="2535287"/>
              <a:ext cx="711936" cy="504056"/>
            </a:xfrm>
            <a:prstGeom prst="rect">
              <a:avLst/>
            </a:prstGeom>
            <a:noFill/>
          </p:spPr>
        </p:pic>
        <p:cxnSp>
          <p:nvCxnSpPr>
            <p:cNvPr id="10" name="直接箭头连接符 9"/>
            <p:cNvCxnSpPr>
              <a:stCxn id="7" idx="2"/>
            </p:cNvCxnSpPr>
            <p:nvPr/>
          </p:nvCxnSpPr>
          <p:spPr bwMode="auto">
            <a:xfrm>
              <a:off x="2555776" y="3284984"/>
              <a:ext cx="0" cy="4024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619672" y="3687415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 err="1" smtClean="0"/>
                <a:t>readDatagram</a:t>
              </a:r>
              <a:endParaRPr lang="zh-CN" altLang="en-US" sz="2000" dirty="0" smtClean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1475656" y="5877272"/>
            <a:ext cx="186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QUdpSocket</a:t>
            </a:r>
            <a:endParaRPr lang="zh-CN" altLang="en-US" dirty="0"/>
          </a:p>
        </p:txBody>
      </p:sp>
      <p:grpSp>
        <p:nvGrpSpPr>
          <p:cNvPr id="3" name="组合 13"/>
          <p:cNvGrpSpPr/>
          <p:nvPr/>
        </p:nvGrpSpPr>
        <p:grpSpPr>
          <a:xfrm>
            <a:off x="6012160" y="2607295"/>
            <a:ext cx="2520280" cy="3240360"/>
            <a:chOff x="1259632" y="2204864"/>
            <a:chExt cx="2520280" cy="3240360"/>
          </a:xfrm>
        </p:grpSpPr>
        <p:sp>
          <p:nvSpPr>
            <p:cNvPr id="15" name="矩形 14"/>
            <p:cNvSpPr/>
            <p:nvPr/>
          </p:nvSpPr>
          <p:spPr bwMode="auto">
            <a:xfrm>
              <a:off x="1259632" y="2204864"/>
              <a:ext cx="2520280" cy="3240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19672" y="4695527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 err="1" smtClean="0"/>
                <a:t>writeDatagram</a:t>
              </a:r>
              <a:endParaRPr lang="zh-CN" altLang="en-US" sz="20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19672" y="2463279"/>
              <a:ext cx="1872208" cy="821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zh-CN" dirty="0" smtClean="0"/>
            </a:p>
            <a:p>
              <a:r>
                <a:rPr lang="en-US" altLang="zh-CN" dirty="0" err="1" smtClean="0"/>
                <a:t>readyRead</a:t>
              </a:r>
              <a:r>
                <a:rPr lang="en-US" altLang="zh-CN" dirty="0" smtClean="0"/>
                <a:t>( )</a:t>
              </a:r>
              <a:endParaRPr lang="zh-CN" altLang="en-US" dirty="0" smtClean="0"/>
            </a:p>
          </p:txBody>
        </p:sp>
        <p:pic>
          <p:nvPicPr>
            <p:cNvPr id="18" name="Picture 3" descr="C:\Users\Stevens\Desktop\20135839_145327009613_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872" y="2535287"/>
              <a:ext cx="711936" cy="504056"/>
            </a:xfrm>
            <a:prstGeom prst="rect">
              <a:avLst/>
            </a:prstGeom>
            <a:noFill/>
          </p:spPr>
        </p:pic>
        <p:cxnSp>
          <p:nvCxnSpPr>
            <p:cNvPr id="19" name="直接箭头连接符 18"/>
            <p:cNvCxnSpPr>
              <a:stCxn id="17" idx="2"/>
            </p:cNvCxnSpPr>
            <p:nvPr/>
          </p:nvCxnSpPr>
          <p:spPr bwMode="auto">
            <a:xfrm>
              <a:off x="2555776" y="3284984"/>
              <a:ext cx="0" cy="4024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1619672" y="3687415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 err="1" smtClean="0"/>
                <a:t>readDatagram</a:t>
              </a:r>
              <a:endParaRPr lang="zh-CN" altLang="en-US" sz="2000" dirty="0" smtClean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6444208" y="5877272"/>
            <a:ext cx="186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QUdpSocket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6" idx="3"/>
            <a:endCxn id="17" idx="1"/>
          </p:cNvCxnSpPr>
          <p:nvPr/>
        </p:nvCxnSpPr>
        <p:spPr bwMode="auto">
          <a:xfrm flipV="1">
            <a:off x="3275856" y="3276563"/>
            <a:ext cx="3096344" cy="2052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stCxn id="16" idx="1"/>
            <a:endCxn id="7" idx="3"/>
          </p:cNvCxnSpPr>
          <p:nvPr/>
        </p:nvCxnSpPr>
        <p:spPr bwMode="auto">
          <a:xfrm flipH="1" flipV="1">
            <a:off x="3275856" y="3276563"/>
            <a:ext cx="3096344" cy="2052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1658995" y="112474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627547" y="112474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69781" y="1556792"/>
            <a:ext cx="187220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/>
              <a:t>bind( )</a:t>
            </a:r>
            <a:endParaRPr lang="zh-CN" altLang="en-US" dirty="0" smtClean="0"/>
          </a:p>
        </p:txBody>
      </p:sp>
      <p:cxnSp>
        <p:nvCxnSpPr>
          <p:cNvPr id="26" name="直接箭头连接符 25"/>
          <p:cNvCxnSpPr>
            <a:stCxn id="25" idx="2"/>
            <a:endCxn id="5" idx="0"/>
          </p:cNvCxnSpPr>
          <p:nvPr/>
        </p:nvCxnSpPr>
        <p:spPr bwMode="auto">
          <a:xfrm flipH="1">
            <a:off x="2303748" y="2060848"/>
            <a:ext cx="2137" cy="546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338333" y="1556792"/>
            <a:ext cx="187220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/>
              <a:t>bind( )</a:t>
            </a:r>
            <a:endParaRPr lang="zh-CN" altLang="en-US" dirty="0" smtClean="0"/>
          </a:p>
        </p:txBody>
      </p:sp>
      <p:cxnSp>
        <p:nvCxnSpPr>
          <p:cNvPr id="32" name="直接箭头连接符 31"/>
          <p:cNvCxnSpPr>
            <a:stCxn id="31" idx="2"/>
            <a:endCxn id="15" idx="0"/>
          </p:cNvCxnSpPr>
          <p:nvPr/>
        </p:nvCxnSpPr>
        <p:spPr bwMode="auto">
          <a:xfrm flipH="1">
            <a:off x="7272300" y="2060848"/>
            <a:ext cx="2137" cy="546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slow" advTm="27726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43608" y="152400"/>
            <a:ext cx="7490792" cy="762000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思考题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9552" y="1196752"/>
            <a:ext cx="8147248" cy="5112568"/>
          </a:xfrm>
        </p:spPr>
        <p:txBody>
          <a:bodyPr/>
          <a:lstStyle/>
          <a:p>
            <a:r>
              <a:rPr lang="zh-CN" altLang="en-US" dirty="0" smtClean="0"/>
              <a:t>考虑到</a:t>
            </a:r>
            <a:r>
              <a:rPr lang="en-US" altLang="zh-CN" dirty="0" err="1" smtClean="0"/>
              <a:t>Qapplication</a:t>
            </a:r>
            <a:r>
              <a:rPr lang="zh-CN" altLang="en-US" dirty="0" smtClean="0"/>
              <a:t>中的事件处理不可阻塞</a:t>
            </a:r>
            <a:endParaRPr lang="en-US" altLang="zh-CN" dirty="0" smtClean="0"/>
          </a:p>
          <a:p>
            <a:r>
              <a:rPr lang="zh-CN" altLang="en-US" dirty="0" smtClean="0"/>
              <a:t>如何在</a:t>
            </a:r>
            <a:r>
              <a:rPr lang="en-US" altLang="zh-CN" dirty="0" smtClean="0"/>
              <a:t>QT</a:t>
            </a:r>
            <a:r>
              <a:rPr lang="zh-CN" altLang="en-US" dirty="0" smtClean="0"/>
              <a:t>图形界面的同时实现阻塞的网路通信？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9BFFB-890A-4968-9580-D5894AD306BE}" type="slidenum">
              <a:rPr lang="en-US" altLang="zh-CN" smtClean="0"/>
              <a:pPr>
                <a:defRPr/>
              </a:pPr>
              <a:t>36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418784" cy="762000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课程要求</a:t>
            </a:r>
            <a:r>
              <a:rPr lang="en-US" altLang="zh-CN" dirty="0" smtClean="0">
                <a:solidFill>
                  <a:schemeClr val="tx1"/>
                </a:solidFill>
              </a:rPr>
              <a:t>		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通信，网络通信方面</a:t>
            </a:r>
            <a:r>
              <a:rPr lang="zh-CN" altLang="en-US" dirty="0" smtClean="0">
                <a:solidFill>
                  <a:srgbClr val="FF0000"/>
                </a:solidFill>
              </a:rPr>
              <a:t>只能使用</a:t>
            </a:r>
            <a:r>
              <a:rPr lang="en-US" altLang="zh-CN" dirty="0" err="1" smtClean="0">
                <a:solidFill>
                  <a:srgbClr val="FF0000"/>
                </a:solidFill>
              </a:rPr>
              <a:t>QTcpServer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QTcpSocket</a:t>
            </a:r>
            <a:r>
              <a:rPr lang="zh-CN" altLang="en-US" dirty="0" smtClean="0">
                <a:solidFill>
                  <a:srgbClr val="FF0000"/>
                </a:solidFill>
              </a:rPr>
              <a:t>两个类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UDP</a:t>
            </a:r>
            <a:r>
              <a:rPr lang="zh-CN" altLang="en-US" dirty="0" smtClean="0"/>
              <a:t>通信，网络通信方面</a:t>
            </a:r>
            <a:r>
              <a:rPr lang="zh-CN" altLang="en-US" dirty="0" smtClean="0">
                <a:solidFill>
                  <a:srgbClr val="FF0000"/>
                </a:solidFill>
              </a:rPr>
              <a:t>只能使用</a:t>
            </a:r>
            <a:r>
              <a:rPr lang="en-US" altLang="zh-CN" dirty="0" err="1" smtClean="0">
                <a:solidFill>
                  <a:srgbClr val="FF0000"/>
                </a:solidFill>
              </a:rPr>
              <a:t>QUdpSocket</a:t>
            </a:r>
            <a:r>
              <a:rPr lang="zh-CN" altLang="en-US" dirty="0" smtClean="0">
                <a:solidFill>
                  <a:srgbClr val="FF0000"/>
                </a:solidFill>
              </a:rPr>
              <a:t>这个类</a:t>
            </a:r>
            <a:endParaRPr lang="zh-CN" altLang="en-US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14290"/>
            <a:ext cx="673417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、用户层网络通信协议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8115328" cy="4765691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网络协议三要素：</a:t>
            </a:r>
            <a:r>
              <a:rPr lang="zh-CN" altLang="en-US" sz="24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  <a:cs typeface="+mn-cs"/>
              </a:rPr>
              <a:t>语法、语义和时序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 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语法：规定“如何讲”，即确定数据和控制信息的格式。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语义：规定“讲什么”，即确定通信双方要发出的控制信息，执行的动作和返回的应答。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时序：规定了信息交流的次序。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：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Hypertext Transfer Protocol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FTP: File Transfer Protocol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POP3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和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SMTP: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邮件接收和发送协议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Telnet: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远程登录协议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162800" cy="762000"/>
          </a:xfrm>
        </p:spPr>
        <p:txBody>
          <a:bodyPr anchor="ctr"/>
          <a:lstStyle/>
          <a:p>
            <a:r>
              <a:rPr lang="en-US" altLang="zh-CN" dirty="0" smtClean="0"/>
              <a:t> 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142984"/>
            <a:ext cx="8143932" cy="4608513"/>
          </a:xfrm>
        </p:spPr>
        <p:txBody>
          <a:bodyPr/>
          <a:lstStyle/>
          <a:p>
            <a:r>
              <a:rPr lang="zh-CN" altLang="en-US" dirty="0" smtClean="0"/>
              <a:t>键入如下网址后，在浏览器中看到如下网页：  </a:t>
            </a:r>
            <a:r>
              <a:rPr lang="en-US" altLang="zh-CN" sz="2400" dirty="0" smtClean="0">
                <a:solidFill>
                  <a:srgbClr val="FF0000"/>
                </a:solidFill>
              </a:rPr>
              <a:t>http://www.microsoft.com/china/index.html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-5556" t="-5542"/>
          <a:stretch>
            <a:fillRect/>
          </a:stretch>
        </p:blipFill>
        <p:spPr bwMode="auto">
          <a:xfrm>
            <a:off x="1115616" y="2060848"/>
            <a:ext cx="662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52400"/>
            <a:ext cx="7490792" cy="762000"/>
          </a:xfrm>
        </p:spPr>
        <p:txBody>
          <a:bodyPr/>
          <a:lstStyle/>
          <a:p>
            <a:pPr>
              <a:defRPr/>
            </a:pP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B/S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模式和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C/S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模式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71600"/>
            <a:ext cx="8208912" cy="46085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C/S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（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Client/Server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）结构，即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客户机和服务器结构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将任务（存储、操作或计算的任务）分配到客户端或服务器中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客户端和服务器通过网络通信来协作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B/S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（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Browser/Server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）结构，即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浏览器和服务器结构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客户端</a:t>
            </a:r>
            <a:r>
              <a:rPr lang="zh-CN" altLang="en-US" sz="2000" smtClean="0">
                <a:latin typeface="Arial" pitchFamily="34" charset="0"/>
                <a:ea typeface="仿宋_GB2312" pitchFamily="49" charset="-122"/>
                <a:cs typeface="+mn-cs"/>
              </a:rPr>
              <a:t>使用标准的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浏览器，不需要专门开发、部署客户端</a:t>
            </a:r>
            <a:endParaRPr lang="zh-CN" altLang="en-US" sz="2000" dirty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75765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它的原理是：浏览器通过超文本传输协议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HTTP,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将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服务器上站点的网页代码提取出来，并翻译成漂亮的网页。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一个客户机与服务器建立连接后，发送一个请求给服务器，服务器接到请求后，给与请求的响应信息。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4054082"/>
            <a:ext cx="6643734" cy="230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162800" cy="762000"/>
          </a:xfrm>
        </p:spPr>
        <p:txBody>
          <a:bodyPr anchor="ctr"/>
          <a:lstStyle/>
          <a:p>
            <a:r>
              <a:rPr lang="en-US" altLang="zh-CN" dirty="0" smtClean="0"/>
              <a:t> 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152400"/>
            <a:ext cx="746286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协议是什么</a:t>
            </a:r>
            <a:endParaRPr lang="en-US" altLang="zh-CN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214422"/>
            <a:ext cx="8186766" cy="4765691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浏览器和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服务器之间通过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协议进行通信。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它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不仅保证计算机正确快速地传输超文本文档，还确定传输文档中的哪一部份，以及哪部分内容先显示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(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如文本先于图形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1538" y="152400"/>
            <a:ext cx="746286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是什么</a:t>
            </a:r>
            <a:endParaRPr lang="en-US" altLang="zh-CN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>
          <a:xfrm>
            <a:off x="571472" y="1214422"/>
            <a:ext cx="8115328" cy="4765691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在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浏览器地址栏里输入的网站地址叫做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URL (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Uniform Resource Locater,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统一资源定位符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。就像每家每户都有一个门牌地址一样，每个网页也都有一个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地址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URL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对网络资源的位置提供了一种抽象的识别方法，并用这种方法给资源定位。这里的资源是指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上可以被访问的任何对象，包括文件、文档、图像、声音等等，以及与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相连的任何形式的数据。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URL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是一个字符串</a:t>
            </a:r>
            <a:endParaRPr lang="en-US" altLang="zh-CN" sz="2400" dirty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77953"/>
            <a:ext cx="8429684" cy="483712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先看一下刚才打开的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的组成格式：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http://www.microsoft.com/china/index.html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1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. http://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代表超文本传输协议，通知服务器显示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页，通常不用输入；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2. 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www. microsoft.com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是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装有网页的服务器的域名，或者站点服务器名称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3.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China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为该服务器上的子目录，就好像我们的文件夹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4.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Index.html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是文件夹中的一个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1538" y="152400"/>
            <a:ext cx="746286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</a:rPr>
              <a:t>的组成格式</a:t>
            </a:r>
            <a:endParaRPr lang="en-US" altLang="zh-CN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71600"/>
            <a:ext cx="8186766" cy="4608513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文档通过标记（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Tag）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和属性（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Attribute）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对超文本的语义进行描述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虽然本质上并不是编程语言，但它却是在开发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文档时必须遵守的一套严格而且简明易懂的语法规则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也就是说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，如果一个文档是基于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标准的，则可以解释某些标记的含义。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2397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超文本标记语言</a:t>
            </a:r>
            <a:r>
              <a:rPr lang="en-US" altLang="zh-CN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HTML</a:t>
            </a:r>
            <a:endParaRPr lang="zh-CN" altLang="en-US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71600"/>
            <a:ext cx="8186766" cy="4608513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协议是基于请求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/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响应范式的。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请求分为两种类型，一种是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GET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请求，另一种是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POST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请求。 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服务器接收到客户请求之后，将根据配置信息执行一定数量的活动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当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服务器应用程序完成客户请求之后。必须构造一个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页面或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其他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内容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，并传输给客户。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71538" y="152400"/>
            <a:ext cx="7462862" cy="762000"/>
          </a:xfrm>
        </p:spPr>
        <p:txBody>
          <a:bodyPr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服务器活动</a:t>
            </a:r>
            <a:endParaRPr lang="zh-CN" altLang="en-US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071546"/>
            <a:ext cx="7674003" cy="4587892"/>
          </a:xfrm>
        </p:spPr>
        <p:txBody>
          <a:bodyPr/>
          <a:lstStyle/>
          <a:p>
            <a:r>
              <a:rPr lang="zh-CN" altLang="en-US" dirty="0" smtClean="0"/>
              <a:t>请求的结构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264205" name="AutoShape 13"/>
          <p:cNvSpPr>
            <a:spLocks noChangeArrowheads="1"/>
          </p:cNvSpPr>
          <p:nvPr/>
        </p:nvSpPr>
        <p:spPr bwMode="auto">
          <a:xfrm>
            <a:off x="1066800" y="356235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264201" name="AutoShape 9"/>
          <p:cNvSpPr>
            <a:spLocks noChangeArrowheads="1"/>
          </p:cNvSpPr>
          <p:nvPr/>
        </p:nvSpPr>
        <p:spPr bwMode="auto">
          <a:xfrm>
            <a:off x="457200" y="3943350"/>
            <a:ext cx="8164513" cy="17526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POST /</a:t>
            </a:r>
            <a:r>
              <a:rPr lang="en-US" altLang="zh-CN" sz="1800" b="1" dirty="0" err="1">
                <a:latin typeface="Arial" charset="0"/>
              </a:rPr>
              <a:t>TheStockExchange</a:t>
            </a:r>
            <a:r>
              <a:rPr lang="en-US" altLang="zh-CN" sz="1800" b="1" dirty="0">
                <a:latin typeface="Arial" charset="0"/>
              </a:rPr>
              <a:t>/Trading/GetStockPrice.asp HTTP/1.1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Host: </a:t>
            </a:r>
            <a:r>
              <a:rPr lang="en-US" altLang="zh-CN" sz="1800" b="1" dirty="0" err="1">
                <a:latin typeface="Arial" charset="0"/>
              </a:rPr>
              <a:t>localhost</a:t>
            </a: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Content-Type: application/x-www-form-</a:t>
            </a:r>
            <a:r>
              <a:rPr lang="en-US" altLang="zh-CN" sz="1800" b="1" dirty="0" err="1">
                <a:latin typeface="Arial" charset="0"/>
              </a:rPr>
              <a:t>urlencoded</a:t>
            </a: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Content-Length: 11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Symbol=MSFT</a:t>
            </a:r>
          </a:p>
        </p:txBody>
      </p:sp>
      <p:sp>
        <p:nvSpPr>
          <p:cNvPr id="264204" name="AutoShape 12"/>
          <p:cNvSpPr>
            <a:spLocks noChangeArrowheads="1"/>
          </p:cNvSpPr>
          <p:nvPr/>
        </p:nvSpPr>
        <p:spPr bwMode="auto">
          <a:xfrm flipH="1">
            <a:off x="6088063" y="499110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264208" name="AutoShape 16"/>
          <p:cNvSpPr>
            <a:spLocks noChangeArrowheads="1"/>
          </p:cNvSpPr>
          <p:nvPr/>
        </p:nvSpPr>
        <p:spPr bwMode="auto">
          <a:xfrm>
            <a:off x="419100" y="1866900"/>
            <a:ext cx="8164513" cy="120015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Method URL Version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Headers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Message body</a:t>
            </a:r>
          </a:p>
        </p:txBody>
      </p:sp>
      <p:sp>
        <p:nvSpPr>
          <p:cNvPr id="264209" name="AutoShape 17"/>
          <p:cNvSpPr>
            <a:spLocks noChangeArrowheads="1"/>
          </p:cNvSpPr>
          <p:nvPr/>
        </p:nvSpPr>
        <p:spPr bwMode="auto">
          <a:xfrm flipH="1">
            <a:off x="6049963" y="234315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264210" name="Line 18"/>
          <p:cNvSpPr>
            <a:spLocks noChangeShapeType="1"/>
          </p:cNvSpPr>
          <p:nvPr/>
        </p:nvSpPr>
        <p:spPr bwMode="auto">
          <a:xfrm>
            <a:off x="914400" y="2171700"/>
            <a:ext cx="0" cy="1924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11" name="Line 19"/>
          <p:cNvSpPr>
            <a:spLocks noChangeShapeType="1"/>
          </p:cNvSpPr>
          <p:nvPr/>
        </p:nvSpPr>
        <p:spPr bwMode="auto">
          <a:xfrm>
            <a:off x="1657350" y="2171700"/>
            <a:ext cx="25146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12" name="Line 20"/>
          <p:cNvSpPr>
            <a:spLocks noChangeShapeType="1"/>
          </p:cNvSpPr>
          <p:nvPr/>
        </p:nvSpPr>
        <p:spPr bwMode="auto">
          <a:xfrm>
            <a:off x="2800350" y="2209800"/>
            <a:ext cx="4211638" cy="1831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13" name="AutoShape 21"/>
          <p:cNvSpPr>
            <a:spLocks/>
          </p:cNvSpPr>
          <p:nvPr/>
        </p:nvSpPr>
        <p:spPr bwMode="auto">
          <a:xfrm>
            <a:off x="323850" y="4419600"/>
            <a:ext cx="190500" cy="628650"/>
          </a:xfrm>
          <a:prstGeom prst="leftBrace">
            <a:avLst>
              <a:gd name="adj1" fmla="val 27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14" name="Arc 22"/>
          <p:cNvSpPr>
            <a:spLocks/>
          </p:cNvSpPr>
          <p:nvPr/>
        </p:nvSpPr>
        <p:spPr bwMode="auto">
          <a:xfrm flipH="1">
            <a:off x="323850" y="2381250"/>
            <a:ext cx="247650" cy="2305050"/>
          </a:xfrm>
          <a:custGeom>
            <a:avLst/>
            <a:gdLst>
              <a:gd name="T0" fmla="*/ 0 w 21600"/>
              <a:gd name="T1" fmla="*/ 0 h 21600"/>
              <a:gd name="T2" fmla="*/ 2839376 w 21600"/>
              <a:gd name="T3" fmla="*/ 245984069 h 21600"/>
              <a:gd name="T4" fmla="*/ 0 w 21600"/>
              <a:gd name="T5" fmla="*/ 24598406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15" name="Line 23"/>
          <p:cNvSpPr>
            <a:spLocks noChangeShapeType="1"/>
          </p:cNvSpPr>
          <p:nvPr/>
        </p:nvSpPr>
        <p:spPr bwMode="auto">
          <a:xfrm>
            <a:off x="1390650" y="2990850"/>
            <a:ext cx="114300" cy="236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42852"/>
            <a:ext cx="6962772" cy="8572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en-US" altLang="zh-CN" sz="3600" kern="1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pPr algn="r">
                <a:defRPr/>
              </a:pPr>
              <a:t>46</a:t>
            </a:fld>
            <a:endParaRPr lang="en-US" altLang="zh-CN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0" grpId="0" animBg="1"/>
      <p:bldP spid="264211" grpId="0" animBg="1"/>
      <p:bldP spid="264212" grpId="0" animBg="1"/>
      <p:bldP spid="264213" grpId="0" animBg="1"/>
      <p:bldP spid="264214" grpId="0" animBg="1"/>
      <p:bldP spid="2642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14290"/>
            <a:ext cx="6962772" cy="6463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的 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GET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和 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POST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7674003" cy="4503754"/>
          </a:xfrm>
        </p:spPr>
        <p:txBody>
          <a:bodyPr/>
          <a:lstStyle/>
          <a:p>
            <a:r>
              <a:rPr lang="en-US" altLang="zh-CN" dirty="0" smtClean="0"/>
              <a:t>HTTP-GET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HTTP-POST</a:t>
            </a:r>
          </a:p>
        </p:txBody>
      </p:sp>
      <p:sp>
        <p:nvSpPr>
          <p:cNvPr id="265224" name="AutoShape 8"/>
          <p:cNvSpPr>
            <a:spLocks noChangeArrowheads="1"/>
          </p:cNvSpPr>
          <p:nvPr/>
        </p:nvSpPr>
        <p:spPr bwMode="auto">
          <a:xfrm>
            <a:off x="1066800" y="173990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265225" name="AutoShape 9"/>
          <p:cNvSpPr>
            <a:spLocks noChangeArrowheads="1"/>
          </p:cNvSpPr>
          <p:nvPr/>
        </p:nvSpPr>
        <p:spPr bwMode="auto">
          <a:xfrm>
            <a:off x="1066800" y="364490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265222" name="AutoShape 6"/>
          <p:cNvSpPr>
            <a:spLocks noChangeArrowheads="1"/>
          </p:cNvSpPr>
          <p:nvPr/>
        </p:nvSpPr>
        <p:spPr bwMode="auto">
          <a:xfrm>
            <a:off x="782638" y="2105025"/>
            <a:ext cx="7416800" cy="9144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2000" b="1" dirty="0">
                <a:latin typeface="Arial" charset="0"/>
              </a:rPr>
              <a:t>GET /Trading/</a:t>
            </a:r>
            <a:r>
              <a:rPr lang="en-US" altLang="zh-CN" sz="2000" b="1" dirty="0" err="1">
                <a:latin typeface="Arial" charset="0"/>
              </a:rPr>
              <a:t>GetStockPrice.asp?Symbol</a:t>
            </a:r>
            <a:r>
              <a:rPr lang="en-US" altLang="zh-CN" sz="2000" b="1" dirty="0">
                <a:latin typeface="Arial" charset="0"/>
              </a:rPr>
              <a:t>=MSFT HTTP/1.1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 dirty="0">
                <a:latin typeface="Arial" charset="0"/>
              </a:rPr>
              <a:t>Host: </a:t>
            </a:r>
            <a:r>
              <a:rPr lang="en-US" altLang="zh-CN" sz="2000" b="1" dirty="0" err="1">
                <a:latin typeface="Arial" charset="0"/>
              </a:rPr>
              <a:t>localhost</a:t>
            </a:r>
            <a:endParaRPr lang="en-US" altLang="zh-CN" sz="2000" b="1" dirty="0">
              <a:latin typeface="Arial" charset="0"/>
            </a:endParaRPr>
          </a:p>
        </p:txBody>
      </p:sp>
      <p:sp>
        <p:nvSpPr>
          <p:cNvPr id="265223" name="AutoShape 7"/>
          <p:cNvSpPr>
            <a:spLocks noChangeArrowheads="1"/>
          </p:cNvSpPr>
          <p:nvPr/>
        </p:nvSpPr>
        <p:spPr bwMode="auto">
          <a:xfrm>
            <a:off x="798513" y="4010025"/>
            <a:ext cx="7402512" cy="19812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POST /Trading/GetStockPrice.asp HTTP/1.1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Host: localhost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Content-Type: application/x-www-form-urlencoded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Content-Length: 11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2000" b="1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Symbol=MSFT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47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 animBg="1"/>
      <p:bldP spid="2652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10901"/>
            <a:ext cx="6929486" cy="6463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GET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和 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POST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方法的区别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001056" cy="4837129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GET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方法通常没有消息主体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GET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方法支持最大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1024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个字节的查询字符串，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POST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方法没有限制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POST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方法把查询字符串放在消息主体中传输，因此比 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GET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方法支持更多的数据类型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48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115328" cy="4837129"/>
          </a:xfrm>
        </p:spPr>
        <p:txBody>
          <a:bodyPr/>
          <a:lstStyle/>
          <a:p>
            <a:r>
              <a:rPr lang="zh-CN" altLang="en-US" dirty="0" smtClean="0"/>
              <a:t>响应的结构</a:t>
            </a:r>
          </a:p>
        </p:txBody>
      </p:sp>
      <p:sp>
        <p:nvSpPr>
          <p:cNvPr id="313348" name="AutoShape 4"/>
          <p:cNvSpPr>
            <a:spLocks noChangeArrowheads="1"/>
          </p:cNvSpPr>
          <p:nvPr/>
        </p:nvSpPr>
        <p:spPr bwMode="auto">
          <a:xfrm>
            <a:off x="1066800" y="363855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313349" name="AutoShape 5"/>
          <p:cNvSpPr>
            <a:spLocks noChangeArrowheads="1"/>
          </p:cNvSpPr>
          <p:nvPr/>
        </p:nvSpPr>
        <p:spPr bwMode="auto">
          <a:xfrm>
            <a:off x="457200" y="4019550"/>
            <a:ext cx="8164513" cy="16764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HTTP/1.1 200 OK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Content-Type: text/xml; charset=utf-8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Content-Length: 75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&lt;?xml version="1.0" encoding="utf-8"?&gt;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&lt;stock symbol="MSFT" Price="71.50" /&gt;</a:t>
            </a:r>
          </a:p>
        </p:txBody>
      </p:sp>
      <p:sp>
        <p:nvSpPr>
          <p:cNvPr id="313351" name="AutoShape 7"/>
          <p:cNvSpPr>
            <a:spLocks noChangeArrowheads="1"/>
          </p:cNvSpPr>
          <p:nvPr/>
        </p:nvSpPr>
        <p:spPr bwMode="auto">
          <a:xfrm flipH="1">
            <a:off x="5935663" y="466725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313352" name="AutoShape 8"/>
          <p:cNvSpPr>
            <a:spLocks noChangeArrowheads="1"/>
          </p:cNvSpPr>
          <p:nvPr/>
        </p:nvSpPr>
        <p:spPr bwMode="auto">
          <a:xfrm>
            <a:off x="419100" y="1866900"/>
            <a:ext cx="8164513" cy="120015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Version Status-Code Description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Headers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Message body</a:t>
            </a:r>
          </a:p>
        </p:txBody>
      </p:sp>
      <p:sp>
        <p:nvSpPr>
          <p:cNvPr id="313353" name="AutoShape 9"/>
          <p:cNvSpPr>
            <a:spLocks noChangeArrowheads="1"/>
          </p:cNvSpPr>
          <p:nvPr/>
        </p:nvSpPr>
        <p:spPr bwMode="auto">
          <a:xfrm flipH="1">
            <a:off x="6030913" y="228600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313354" name="Line 10"/>
          <p:cNvSpPr>
            <a:spLocks noChangeShapeType="1"/>
          </p:cNvSpPr>
          <p:nvPr/>
        </p:nvSpPr>
        <p:spPr bwMode="auto">
          <a:xfrm>
            <a:off x="952500" y="2171700"/>
            <a:ext cx="0" cy="1981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 flipH="1">
            <a:off x="1901825" y="2247900"/>
            <a:ext cx="288925" cy="1866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356" name="Line 12"/>
          <p:cNvSpPr>
            <a:spLocks noChangeShapeType="1"/>
          </p:cNvSpPr>
          <p:nvPr/>
        </p:nvSpPr>
        <p:spPr bwMode="auto">
          <a:xfrm flipH="1">
            <a:off x="2354263" y="2228850"/>
            <a:ext cx="1646237" cy="1952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357" name="AutoShape 13"/>
          <p:cNvSpPr>
            <a:spLocks/>
          </p:cNvSpPr>
          <p:nvPr/>
        </p:nvSpPr>
        <p:spPr bwMode="auto">
          <a:xfrm>
            <a:off x="419100" y="4419600"/>
            <a:ext cx="114300" cy="304800"/>
          </a:xfrm>
          <a:prstGeom prst="leftBrace">
            <a:avLst>
              <a:gd name="adj1" fmla="val 222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8" name="Arc 14"/>
          <p:cNvSpPr>
            <a:spLocks/>
          </p:cNvSpPr>
          <p:nvPr/>
        </p:nvSpPr>
        <p:spPr bwMode="auto">
          <a:xfrm flipH="1">
            <a:off x="361950" y="2343150"/>
            <a:ext cx="171450" cy="2152650"/>
          </a:xfrm>
          <a:custGeom>
            <a:avLst/>
            <a:gdLst>
              <a:gd name="T0" fmla="*/ 0 w 21600"/>
              <a:gd name="T1" fmla="*/ 0 h 21600"/>
              <a:gd name="T2" fmla="*/ 1360884 w 21600"/>
              <a:gd name="T3" fmla="*/ 214532523 h 21600"/>
              <a:gd name="T4" fmla="*/ 0 w 21600"/>
              <a:gd name="T5" fmla="*/ 21453252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>
            <a:off x="1257300" y="2990850"/>
            <a:ext cx="571500" cy="2171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42852"/>
            <a:ext cx="6962772" cy="8572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en-US" altLang="zh-CN" sz="3600" kern="1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49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4" grpId="0" animBg="1"/>
      <p:bldP spid="313355" grpId="0" animBg="1"/>
      <p:bldP spid="313356" grpId="0" animBg="1"/>
      <p:bldP spid="313357" grpId="0" animBg="1"/>
      <p:bldP spid="313358" grpId="0" animBg="1"/>
      <p:bldP spid="3133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52400"/>
            <a:ext cx="7490792" cy="7620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课堂演示：即时通信系统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即时通信系统（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IMS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）是最常见的网络应用软件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如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QQ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MSN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、微信、飞信等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开发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IMS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，需要实现最简单的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“发送”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“接收”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功能。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方便初学者掌握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TCP/IP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网络程序设计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开发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IMS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，读者可以学会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C/S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模式的网络通信软件的开发。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包括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服务器端程序设计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客户端程序设计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152400"/>
            <a:ext cx="678661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简单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Web Server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的工作流程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71600"/>
            <a:ext cx="8186766" cy="4608513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等待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Client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的连接请求，建立连接；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接收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Client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发来的请求信息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解析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Client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请求信息，并打开所请求文件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构建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协议响应头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发送响应头和请求文件</a:t>
            </a:r>
            <a:endParaRPr lang="zh-CN" altLang="en-US" sz="2400" dirty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50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929066"/>
            <a:ext cx="6643734" cy="230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228184" y="6381328"/>
            <a:ext cx="2895600" cy="457200"/>
          </a:xfrm>
          <a:noFill/>
        </p:spPr>
        <p:txBody>
          <a:bodyPr/>
          <a:lstStyle/>
          <a:p>
            <a:pPr algn="r"/>
            <a:fld id="{261538E7-2F29-463A-9ECE-235267013D22}" type="slidenum">
              <a:rPr lang="en-US" altLang="zh-CN" b="0" smtClean="0">
                <a:ea typeface="宋体" pitchFamily="2" charset="-122"/>
              </a:rPr>
              <a:pPr algn="r"/>
              <a:t>51</a:t>
            </a:fld>
            <a:endParaRPr lang="en-US" altLang="zh-CN" b="0" dirty="0" smtClean="0">
              <a:solidFill>
                <a:srgbClr val="FBBA03"/>
              </a:solidFill>
              <a:ea typeface="宋体" pitchFamily="2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72375" cy="409575"/>
          </a:xfrm>
          <a:noFill/>
        </p:spPr>
        <p:txBody>
          <a:bodyPr lIns="90488" tIns="44450" rIns="90488" bIns="44450"/>
          <a:lstStyle/>
          <a:p>
            <a:pPr algn="ctr"/>
            <a:r>
              <a:rPr lang="en-US" altLang="zh-CN" sz="3600" smtClean="0">
                <a:ea typeface="宋体" pitchFamily="2" charset="-122"/>
              </a:rPr>
              <a:t>Thank you!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2292350"/>
            <a:ext cx="8248650" cy="1376363"/>
          </a:xfrm>
          <a:noFill/>
        </p:spPr>
        <p:txBody>
          <a:bodyPr lIns="90488" tIns="44450" rIns="90488" bIns="44450"/>
          <a:lstStyle/>
          <a:p>
            <a:pPr marL="0" indent="0" algn="ctr">
              <a:buFontTx/>
              <a:buNone/>
            </a:pPr>
            <a:r>
              <a:rPr lang="en-US" altLang="zh-CN" sz="3600" smtClean="0">
                <a:solidFill>
                  <a:srgbClr val="FF0000"/>
                </a:solidFill>
                <a:ea typeface="宋体" pitchFamily="2" charset="-122"/>
              </a:rPr>
              <a:t>Questions?</a:t>
            </a:r>
            <a:endParaRPr lang="en-US" altLang="zh-CN" sz="3600" b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4000" smtClean="0">
              <a:ea typeface="宋体" pitchFamily="2" charset="-122"/>
            </a:endParaRPr>
          </a:p>
        </p:txBody>
      </p:sp>
      <p:pic>
        <p:nvPicPr>
          <p:cNvPr id="35847" name="Picture 5" descr="E:\Research\paper\FastScale\talk in FAST'11\000-3-清华大学校徽（钟型）_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0" y="5226050"/>
            <a:ext cx="10731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52400"/>
            <a:ext cx="7490792" cy="762000"/>
          </a:xfrm>
        </p:spPr>
        <p:txBody>
          <a:bodyPr/>
          <a:lstStyle/>
          <a:p>
            <a:pPr eaLnBrk="1" hangingPunct="1"/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即时通信系统：功能需求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启动服务器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，处于监听状态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服务器建立之后，等待客户机的连接申请。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启动客户端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，尝试对服务器进行连接操作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一个连接建立之后，其他客户机还可以再连接到上面</a:t>
            </a:r>
            <a:endParaRPr lang="en-US" altLang="zh-CN" sz="2400" dirty="0" smtClean="0">
              <a:solidFill>
                <a:srgbClr val="0033CC"/>
              </a:solidFill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这样可以进行多用户的信息交互。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成功建立连接之后，开始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进行对话操作</a:t>
            </a:r>
            <a:endParaRPr lang="en-US" altLang="zh-CN" sz="2400" dirty="0" smtClean="0">
              <a:solidFill>
                <a:srgbClr val="0033CC"/>
              </a:solidFill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实现只有消息的接收方可以看到，保护隐私。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聊天结束之后，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客户机断开连接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，退出聊天的过程。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如果是服务器关闭，连接在上面的所有客户机将会断开。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1116013" y="5732190"/>
            <a:ext cx="4176712" cy="5762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/>
              <a:t>硬件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116013" y="4579665"/>
            <a:ext cx="4176712" cy="1158875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sz="2000"/>
              <a:t>网络接口</a:t>
            </a: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755650" y="4579665"/>
            <a:ext cx="79216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flatTx/>
          </a:bodyPr>
          <a:lstStyle/>
          <a:p>
            <a:endParaRPr lang="zh-CN" altLang="en-US" sz="2000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116013" y="3500165"/>
            <a:ext cx="4176712" cy="106680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2000"/>
              <a:t>IP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116013" y="2420665"/>
            <a:ext cx="4176712" cy="1096963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2000"/>
              <a:t>TCP UDP</a:t>
            </a: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684213" y="2420665"/>
            <a:ext cx="80645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flatTx/>
          </a:bodyPr>
          <a:lstStyle/>
          <a:p>
            <a:endParaRPr lang="zh-CN" altLang="en-US" sz="200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title"/>
          </p:nvPr>
        </p:nvSpPr>
        <p:spPr>
          <a:xfrm>
            <a:off x="1043607" y="116632"/>
            <a:ext cx="7654305" cy="792163"/>
          </a:xfrm>
        </p:spPr>
        <p:txBody>
          <a:bodyPr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TCP/IP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模型中的两个分界线</a:t>
            </a:r>
            <a:endParaRPr lang="en-US" altLang="zh-CN" dirty="0">
              <a:solidFill>
                <a:schemeClr val="tx1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116013" y="1339578"/>
            <a:ext cx="4176712" cy="107950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2000"/>
              <a:t>Web</a:t>
            </a:r>
            <a:r>
              <a:rPr lang="zh-CN" altLang="en-US" sz="2000"/>
              <a:t>应用 电子邮件 文件服务 </a:t>
            </a:r>
            <a:r>
              <a:rPr lang="en-US" altLang="zh-CN" sz="2000"/>
              <a:t>...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152400" y="1760265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应用层</a:t>
            </a: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152400" y="2765153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传输</a:t>
            </a:r>
            <a:r>
              <a:rPr lang="zh-CN" altLang="en-US" sz="2000" dirty="0"/>
              <a:t>层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152400" y="3755753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网络层</a:t>
            </a: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152400" y="4808265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链路层</a:t>
            </a: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6164263" y="2996928"/>
            <a:ext cx="18004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操作系统内核</a:t>
            </a:r>
          </a:p>
          <a:p>
            <a:r>
              <a:rPr lang="en-US" altLang="zh-CN" sz="2000"/>
              <a:t>TCP/IP</a:t>
            </a:r>
            <a:r>
              <a:rPr lang="zh-CN" altLang="en-US" sz="2000"/>
              <a:t>协议栈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6731000" y="1412603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应用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6516688" y="4940028"/>
            <a:ext cx="121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网络接口</a:t>
            </a:r>
            <a:endParaRPr lang="en-US" altLang="zh-CN" sz="2000"/>
          </a:p>
        </p:txBody>
      </p:sp>
      <p:sp>
        <p:nvSpPr>
          <p:cNvPr id="54" name="Line 24"/>
          <p:cNvSpPr>
            <a:spLocks noChangeShapeType="1"/>
          </p:cNvSpPr>
          <p:nvPr/>
        </p:nvSpPr>
        <p:spPr bwMode="auto">
          <a:xfrm flipV="1">
            <a:off x="7092950" y="242066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5" name="Line 25"/>
          <p:cNvSpPr>
            <a:spLocks noChangeShapeType="1"/>
          </p:cNvSpPr>
          <p:nvPr/>
        </p:nvSpPr>
        <p:spPr bwMode="auto">
          <a:xfrm>
            <a:off x="7092950" y="378909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7092950" y="191584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 flipV="1">
            <a:off x="7092950" y="112367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8" name="Line 28"/>
          <p:cNvSpPr>
            <a:spLocks noChangeShapeType="1"/>
          </p:cNvSpPr>
          <p:nvPr/>
        </p:nvSpPr>
        <p:spPr bwMode="auto">
          <a:xfrm flipV="1">
            <a:off x="7092950" y="457966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>
            <a:off x="7092950" y="544485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grpSp>
        <p:nvGrpSpPr>
          <p:cNvPr id="60" name="Group 38"/>
          <p:cNvGrpSpPr>
            <a:grpSpLocks/>
          </p:cNvGrpSpPr>
          <p:nvPr/>
        </p:nvGrpSpPr>
        <p:grpSpPr bwMode="auto">
          <a:xfrm>
            <a:off x="5940425" y="2131740"/>
            <a:ext cx="1990725" cy="2560638"/>
            <a:chOff x="3742" y="1434"/>
            <a:chExt cx="1254" cy="1613"/>
          </a:xfrm>
        </p:grpSpPr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3742" y="2795"/>
              <a:ext cx="1254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协议地址分界线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3742" y="1434"/>
              <a:ext cx="1254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操作系统分界线</a:t>
              </a:r>
            </a:p>
          </p:txBody>
        </p:sp>
      </p:grpSp>
      <p:grpSp>
        <p:nvGrpSpPr>
          <p:cNvPr id="63" name="Group 42"/>
          <p:cNvGrpSpPr>
            <a:grpSpLocks/>
          </p:cNvGrpSpPr>
          <p:nvPr/>
        </p:nvGrpSpPr>
        <p:grpSpPr bwMode="auto">
          <a:xfrm>
            <a:off x="1835150" y="2060303"/>
            <a:ext cx="4217988" cy="3384550"/>
            <a:chOff x="1156" y="1389"/>
            <a:chExt cx="2657" cy="2132"/>
          </a:xfrm>
        </p:grpSpPr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1564" y="1389"/>
              <a:ext cx="0" cy="726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1973" y="1389"/>
              <a:ext cx="0" cy="1361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>
              <a:off x="2426" y="1389"/>
              <a:ext cx="0" cy="2132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7" name="Oval 39"/>
            <p:cNvSpPr>
              <a:spLocks noChangeArrowheads="1"/>
            </p:cNvSpPr>
            <p:nvPr/>
          </p:nvSpPr>
          <p:spPr bwMode="auto">
            <a:xfrm>
              <a:off x="1156" y="1525"/>
              <a:ext cx="1724" cy="18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8" name="Text Box 41"/>
            <p:cNvSpPr txBox="1">
              <a:spLocks noChangeArrowheads="1"/>
            </p:cNvSpPr>
            <p:nvPr/>
          </p:nvSpPr>
          <p:spPr bwMode="auto">
            <a:xfrm>
              <a:off x="2426" y="1657"/>
              <a:ext cx="13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</a:rPr>
                <a:t>套接字（</a:t>
              </a:r>
              <a:r>
                <a:rPr lang="en-US" altLang="zh-CN" sz="2000">
                  <a:solidFill>
                    <a:srgbClr val="FF0000"/>
                  </a:solidFill>
                </a:rPr>
                <a:t>Socket</a:t>
              </a:r>
              <a:r>
                <a:rPr lang="zh-CN" altLang="en-US" sz="2000">
                  <a:solidFill>
                    <a:srgbClr val="FF0000"/>
                  </a:solidFill>
                </a:rPr>
                <a:t>）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27584" y="2967335"/>
            <a:ext cx="727280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网络编程就是通过在用户空间调用套接字接口完成的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608" y="14672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Socket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的引入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83568" y="1128887"/>
            <a:ext cx="4740275" cy="1543050"/>
            <a:chOff x="703" y="663"/>
            <a:chExt cx="4264" cy="1388"/>
          </a:xfrm>
        </p:grpSpPr>
        <p:pic>
          <p:nvPicPr>
            <p:cNvPr id="7" name="Picture 4" descr="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8" y="663"/>
              <a:ext cx="769" cy="769"/>
            </a:xfrm>
            <a:prstGeom prst="rect">
              <a:avLst/>
            </a:prstGeom>
            <a:noFill/>
          </p:spPr>
        </p:pic>
        <p:pic>
          <p:nvPicPr>
            <p:cNvPr id="8" name="Picture 5" descr="10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8" y="666"/>
              <a:ext cx="769" cy="769"/>
            </a:xfrm>
            <a:prstGeom prst="rect">
              <a:avLst/>
            </a:prstGeom>
            <a:noFill/>
          </p:spPr>
        </p:pic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>
              <a:off x="1517" y="1048"/>
              <a:ext cx="2681" cy="3"/>
            </a:xfrm>
            <a:prstGeom prst="straightConnector1">
              <a:avLst/>
            </a:prstGeom>
            <a:noFill/>
            <a:ln w="1270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72" y="981"/>
              <a:ext cx="623" cy="1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72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03" y="1548"/>
              <a:ext cx="9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应用程序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2" y="1548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文件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683568" y="2924349"/>
            <a:ext cx="4740275" cy="1350963"/>
            <a:chOff x="703" y="1706"/>
            <a:chExt cx="4264" cy="1216"/>
          </a:xfrm>
        </p:grpSpPr>
        <p:pic>
          <p:nvPicPr>
            <p:cNvPr id="14" name="Picture 11" descr="5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26" y="1706"/>
              <a:ext cx="769" cy="769"/>
            </a:xfrm>
            <a:prstGeom prst="rect">
              <a:avLst/>
            </a:prstGeom>
            <a:noFill/>
          </p:spPr>
        </p:pic>
        <p:pic>
          <p:nvPicPr>
            <p:cNvPr id="15" name="Picture 12" descr="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8" y="1706"/>
              <a:ext cx="769" cy="769"/>
            </a:xfrm>
            <a:prstGeom prst="rect">
              <a:avLst/>
            </a:prstGeom>
            <a:noFill/>
          </p:spPr>
        </p:pic>
        <p:pic>
          <p:nvPicPr>
            <p:cNvPr id="16" name="Picture 13" descr="10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8" y="1709"/>
              <a:ext cx="769" cy="769"/>
            </a:xfrm>
            <a:prstGeom prst="rect">
              <a:avLst/>
            </a:prstGeom>
            <a:noFill/>
          </p:spPr>
        </p:pic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>
              <a:off x="1517" y="2091"/>
              <a:ext cx="909" cy="0"/>
            </a:xfrm>
            <a:prstGeom prst="straightConnector1">
              <a:avLst/>
            </a:prstGeom>
            <a:noFill/>
            <a:ln w="1270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3195" y="2091"/>
              <a:ext cx="1003" cy="3"/>
            </a:xfrm>
            <a:prstGeom prst="straightConnector1">
              <a:avLst/>
            </a:prstGeom>
            <a:noFill/>
            <a:ln w="1270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03" y="2592"/>
              <a:ext cx="9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应用程序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332" y="2592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文件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381" y="2592"/>
              <a:ext cx="9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文件句柄</a:t>
              </a:r>
            </a:p>
          </p:txBody>
        </p:sp>
      </p:grp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3604568" y="1568624"/>
            <a:ext cx="4824413" cy="1584325"/>
          </a:xfrm>
          <a:prstGeom prst="wedgeRoundRectCallout">
            <a:avLst>
              <a:gd name="adj1" fmla="val -94620"/>
              <a:gd name="adj2" fmla="val 52106"/>
              <a:gd name="adj3" fmla="val 16667"/>
            </a:avLst>
          </a:prstGeom>
          <a:solidFill>
            <a:srgbClr val="FFCC99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zh-CN" sz="1800" b="1" dirty="0">
                <a:latin typeface="Courier New" pitchFamily="49" charset="0"/>
              </a:rPr>
              <a:t>FILE *</a:t>
            </a:r>
            <a:r>
              <a:rPr lang="zh-CN" altLang="zh-CN" sz="1800" b="1" dirty="0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zh-CN" altLang="zh-CN" sz="1800" b="1" dirty="0">
                <a:latin typeface="Courier New" pitchFamily="49" charset="0"/>
              </a:rPr>
              <a:t> = fopen(“a.txt”, “r”)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algn="just"/>
            <a:r>
              <a:rPr lang="en-US" altLang="zh-CN" sz="1800" b="1" dirty="0">
                <a:latin typeface="Courier New" pitchFamily="49" charset="0"/>
              </a:rPr>
              <a:t>...</a:t>
            </a:r>
            <a:endParaRPr lang="zh-CN" altLang="zh-CN" sz="1800" b="1" dirty="0">
              <a:latin typeface="Courier New" pitchFamily="49" charset="0"/>
            </a:endParaRPr>
          </a:p>
          <a:p>
            <a:pPr algn="just"/>
            <a:r>
              <a:rPr lang="zh-CN" altLang="zh-CN" sz="1800" b="1" dirty="0">
                <a:latin typeface="Courier New" pitchFamily="49" charset="0"/>
              </a:rPr>
              <a:t>fscanf(</a:t>
            </a:r>
            <a:r>
              <a:rPr lang="zh-CN" altLang="zh-CN" sz="1800" b="1" dirty="0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zh-CN" altLang="zh-CN" sz="1800" b="1" dirty="0">
                <a:latin typeface="Courier New" pitchFamily="49" charset="0"/>
              </a:rPr>
              <a:t>, ...);</a:t>
            </a:r>
            <a:endParaRPr lang="en-US" altLang="zh-CN" sz="1800" b="1" dirty="0">
              <a:latin typeface="Courier New" pitchFamily="49" charset="0"/>
            </a:endParaRPr>
          </a:p>
          <a:p>
            <a:pPr algn="just"/>
            <a:r>
              <a:rPr lang="en-US" altLang="zh-CN" sz="1800" b="1" dirty="0">
                <a:latin typeface="Courier New" pitchFamily="49" charset="0"/>
              </a:rPr>
              <a:t>...</a:t>
            </a:r>
            <a:endParaRPr lang="zh-CN" altLang="zh-CN" sz="1800" b="1" dirty="0">
              <a:latin typeface="Courier New" pitchFamily="49" charset="0"/>
            </a:endParaRPr>
          </a:p>
          <a:p>
            <a:pPr algn="just"/>
            <a:r>
              <a:rPr lang="zh-CN" altLang="zh-CN" sz="1800" b="1" dirty="0">
                <a:latin typeface="Courier New" pitchFamily="49" charset="0"/>
              </a:rPr>
              <a:t>fclose(</a:t>
            </a:r>
            <a:r>
              <a:rPr lang="zh-CN" altLang="zh-CN" sz="1800" b="1" dirty="0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zh-CN" altLang="zh-CN" sz="1800" b="1" dirty="0">
                <a:latin typeface="Courier New" pitchFamily="49" charset="0"/>
              </a:rPr>
              <a:t>)</a:t>
            </a:r>
            <a:r>
              <a:rPr lang="zh-CN" altLang="zh-CN" sz="1800" b="1" dirty="0" smtClean="0">
                <a:latin typeface="Courier New" pitchFamily="49" charset="0"/>
              </a:rPr>
              <a:t>;</a:t>
            </a:r>
            <a:endParaRPr lang="zh-CN" altLang="en-US" sz="1800" b="1" dirty="0">
              <a:latin typeface="Courier New" pitchFamily="49" charset="0"/>
            </a:endParaRPr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683568" y="3759374"/>
            <a:ext cx="8102600" cy="2595563"/>
            <a:chOff x="608" y="2436"/>
            <a:chExt cx="5104" cy="1635"/>
          </a:xfrm>
        </p:grpSpPr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606" y="2980"/>
              <a:ext cx="3135" cy="856"/>
              <a:chOff x="703" y="2734"/>
              <a:chExt cx="4481" cy="1224"/>
            </a:xfrm>
          </p:grpSpPr>
          <p:pic>
            <p:nvPicPr>
              <p:cNvPr id="40" name="Picture 22" descr="1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48" y="2734"/>
                <a:ext cx="769" cy="769"/>
              </a:xfrm>
              <a:prstGeom prst="rect">
                <a:avLst/>
              </a:prstGeom>
              <a:noFill/>
            </p:spPr>
          </p:pic>
          <p:cxnSp>
            <p:nvCxnSpPr>
              <p:cNvPr id="41" name="AutoShape 23"/>
              <p:cNvCxnSpPr>
                <a:cxnSpLocks noChangeShapeType="1"/>
              </p:cNvCxnSpPr>
              <p:nvPr/>
            </p:nvCxnSpPr>
            <p:spPr bwMode="auto">
              <a:xfrm>
                <a:off x="1517" y="3119"/>
                <a:ext cx="909" cy="0"/>
              </a:xfrm>
              <a:prstGeom prst="straightConnector1">
                <a:avLst/>
              </a:prstGeom>
              <a:noFill/>
              <a:ln w="1270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2" name="AutoShape 24"/>
              <p:cNvCxnSpPr>
                <a:cxnSpLocks noChangeShapeType="1"/>
              </p:cNvCxnSpPr>
              <p:nvPr/>
            </p:nvCxnSpPr>
            <p:spPr bwMode="auto">
              <a:xfrm>
                <a:off x="3195" y="3119"/>
                <a:ext cx="1000" cy="7"/>
              </a:xfrm>
              <a:prstGeom prst="straightConnector1">
                <a:avLst/>
              </a:prstGeom>
              <a:noFill/>
              <a:ln w="1270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43" name="Text Box 25"/>
              <p:cNvSpPr txBox="1">
                <a:spLocks noChangeArrowheads="1"/>
              </p:cNvSpPr>
              <p:nvPr/>
            </p:nvSpPr>
            <p:spPr bwMode="auto">
              <a:xfrm>
                <a:off x="703" y="3621"/>
                <a:ext cx="98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应用程序</a:t>
                </a:r>
              </a:p>
            </p:txBody>
          </p:sp>
          <p:sp>
            <p:nvSpPr>
              <p:cNvPr id="44" name="Text Box 26"/>
              <p:cNvSpPr txBox="1">
                <a:spLocks noChangeArrowheads="1"/>
              </p:cNvSpPr>
              <p:nvPr/>
            </p:nvSpPr>
            <p:spPr bwMode="auto">
              <a:xfrm>
                <a:off x="4195" y="3621"/>
                <a:ext cx="98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网络接口</a:t>
                </a:r>
              </a:p>
            </p:txBody>
          </p:sp>
          <p:sp>
            <p:nvSpPr>
              <p:cNvPr id="45" name="Text Box 27"/>
              <p:cNvSpPr txBox="1">
                <a:spLocks noChangeArrowheads="1"/>
              </p:cNvSpPr>
              <p:nvPr/>
            </p:nvSpPr>
            <p:spPr bwMode="auto">
              <a:xfrm>
                <a:off x="2472" y="3628"/>
                <a:ext cx="79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Socket</a:t>
                </a:r>
              </a:p>
            </p:txBody>
          </p:sp>
          <p:pic>
            <p:nvPicPr>
              <p:cNvPr id="46" name="Picture 28" descr="5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426" y="2734"/>
                <a:ext cx="769" cy="769"/>
              </a:xfrm>
              <a:prstGeom prst="rect">
                <a:avLst/>
              </a:prstGeom>
              <a:noFill/>
            </p:spPr>
          </p:pic>
          <p:pic>
            <p:nvPicPr>
              <p:cNvPr id="47" name="Picture 29" descr="12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95" y="2741"/>
                <a:ext cx="769" cy="769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4032" y="2436"/>
              <a:ext cx="1680" cy="1635"/>
              <a:chOff x="4032" y="2400"/>
              <a:chExt cx="1680" cy="1635"/>
            </a:xfrm>
          </p:grpSpPr>
          <p:sp>
            <p:nvSpPr>
              <p:cNvPr id="27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4032" y="2400"/>
                <a:ext cx="1680" cy="163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rotWithShape="1">
                <a:gsLst>
                  <a:gs pos="0">
                    <a:srgbClr val="DFDFFF">
                      <a:alpha val="80000"/>
                    </a:srgbClr>
                  </a:gs>
                  <a:gs pos="100000">
                    <a:srgbClr val="FFFFFF">
                      <a:alpha val="80000"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2000" b="1" i="1">
                  <a:latin typeface="Verdana" pitchFamily="34" charset="0"/>
                  <a:cs typeface="Arial" pitchFamily="34" charset="0"/>
                </a:endParaRPr>
              </a:p>
            </p:txBody>
          </p:sp>
          <p:pic>
            <p:nvPicPr>
              <p:cNvPr id="28" name="Picture 32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416" y="2736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29" name="Picture 33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992" y="2592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30" name="Picture 34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088" y="3072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31" name="Picture 35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704" y="3408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32" name="Picture 36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272" y="3120"/>
                <a:ext cx="336" cy="336"/>
              </a:xfrm>
              <a:prstGeom prst="rect">
                <a:avLst/>
              </a:prstGeom>
              <a:noFill/>
            </p:spPr>
          </p:pic>
          <p:cxnSp>
            <p:nvCxnSpPr>
              <p:cNvPr id="33" name="AutoShape 37"/>
              <p:cNvCxnSpPr>
                <a:cxnSpLocks noChangeShapeType="1"/>
              </p:cNvCxnSpPr>
              <p:nvPr/>
            </p:nvCxnSpPr>
            <p:spPr bwMode="auto">
              <a:xfrm flipV="1">
                <a:off x="4440" y="3072"/>
                <a:ext cx="144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4" name="AutoShape 38"/>
              <p:cNvCxnSpPr>
                <a:cxnSpLocks noChangeShapeType="1"/>
              </p:cNvCxnSpPr>
              <p:nvPr/>
            </p:nvCxnSpPr>
            <p:spPr bwMode="auto">
              <a:xfrm flipV="1">
                <a:off x="4608" y="3240"/>
                <a:ext cx="480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5" name="AutoShape 39"/>
              <p:cNvCxnSpPr>
                <a:cxnSpLocks noChangeShapeType="1"/>
              </p:cNvCxnSpPr>
              <p:nvPr/>
            </p:nvCxnSpPr>
            <p:spPr bwMode="auto">
              <a:xfrm flipV="1">
                <a:off x="4752" y="2760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40"/>
              <p:cNvCxnSpPr>
                <a:cxnSpLocks noChangeShapeType="1"/>
              </p:cNvCxnSpPr>
              <p:nvPr/>
            </p:nvCxnSpPr>
            <p:spPr bwMode="auto">
              <a:xfrm>
                <a:off x="4752" y="2904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7" name="AutoShape 41"/>
              <p:cNvCxnSpPr>
                <a:cxnSpLocks noChangeShapeType="1"/>
              </p:cNvCxnSpPr>
              <p:nvPr/>
            </p:nvCxnSpPr>
            <p:spPr bwMode="auto">
              <a:xfrm>
                <a:off x="5160" y="2928"/>
                <a:ext cx="96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8" name="AutoShape 42"/>
              <p:cNvCxnSpPr>
                <a:cxnSpLocks noChangeShapeType="1"/>
              </p:cNvCxnSpPr>
              <p:nvPr/>
            </p:nvCxnSpPr>
            <p:spPr bwMode="auto">
              <a:xfrm flipH="1">
                <a:off x="5040" y="3408"/>
                <a:ext cx="216" cy="1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9" name="AutoShape 43"/>
              <p:cNvCxnSpPr>
                <a:cxnSpLocks noChangeShapeType="1"/>
              </p:cNvCxnSpPr>
              <p:nvPr/>
            </p:nvCxnSpPr>
            <p:spPr bwMode="auto">
              <a:xfrm>
                <a:off x="4440" y="3456"/>
                <a:ext cx="264" cy="1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cxnSp>
          <p:nvCxnSpPr>
            <p:cNvPr id="26" name="AutoShape 44"/>
            <p:cNvCxnSpPr>
              <a:cxnSpLocks noChangeShapeType="1"/>
              <a:endCxn id="27" idx="0"/>
            </p:cNvCxnSpPr>
            <p:nvPr/>
          </p:nvCxnSpPr>
          <p:spPr bwMode="auto">
            <a:xfrm flipV="1">
              <a:off x="3590" y="3254"/>
              <a:ext cx="447" cy="3"/>
            </a:xfrm>
            <a:prstGeom prst="straightConnector1">
              <a:avLst/>
            </a:prstGeom>
            <a:noFill/>
            <a:ln w="63500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4672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什么是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Socket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文件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操作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-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句柄（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Handle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网络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操作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-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套接字（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提供了一个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通信接口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，应用程序在网络上发送、接收的信息都通过这个接口来实现。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和句柄一样，是操作系统的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资源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27050</TotalTime>
  <Words>3259</Words>
  <Application>Microsoft Office PowerPoint</Application>
  <PresentationFormat>全屏显示(4:3)</PresentationFormat>
  <Paragraphs>559</Paragraphs>
  <Slides>51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仿宋_GB2312</vt:lpstr>
      <vt:lpstr>黑体</vt:lpstr>
      <vt:lpstr>华文中宋</vt:lpstr>
      <vt:lpstr>宋体</vt:lpstr>
      <vt:lpstr>Arial</vt:lpstr>
      <vt:lpstr>Courier New</vt:lpstr>
      <vt:lpstr>Tahoma</vt:lpstr>
      <vt:lpstr>Times New Roman</vt:lpstr>
      <vt:lpstr>Verdana</vt:lpstr>
      <vt:lpstr>Wingdings</vt:lpstr>
      <vt:lpstr>Blends</vt:lpstr>
      <vt:lpstr>Visio</vt:lpstr>
      <vt:lpstr>第四讲</vt:lpstr>
      <vt:lpstr>主要内容</vt:lpstr>
      <vt:lpstr>PowerPoint 演示文稿</vt:lpstr>
      <vt:lpstr>B/S模式和C/S模式</vt:lpstr>
      <vt:lpstr>课堂演示：即时通信系统</vt:lpstr>
      <vt:lpstr>即时通信系统：功能需求</vt:lpstr>
      <vt:lpstr>TCP/IP 模型中的两个分界线</vt:lpstr>
      <vt:lpstr>Socket的引入</vt:lpstr>
      <vt:lpstr>什么是Socket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</vt:lpstr>
      <vt:lpstr>TCP流程：观察地址绑定</vt:lpstr>
      <vt:lpstr>TCP流程 - 服务器建立连接</vt:lpstr>
      <vt:lpstr>TCP流程 - 客户端建立连接</vt:lpstr>
      <vt:lpstr>问题</vt:lpstr>
      <vt:lpstr>PowerPoint 演示文稿</vt:lpstr>
      <vt:lpstr>PowerPoint 演示文稿</vt:lpstr>
      <vt:lpstr>PowerPoint 演示文稿</vt:lpstr>
      <vt:lpstr>（1） QTcpServer</vt:lpstr>
      <vt:lpstr>（1） QTcpServer</vt:lpstr>
      <vt:lpstr>（1） QTcpServer</vt:lpstr>
      <vt:lpstr>（2）QTcpSocket</vt:lpstr>
      <vt:lpstr>（2）QTcpSocket</vt:lpstr>
      <vt:lpstr>（2）QTcpSocket</vt:lpstr>
      <vt:lpstr>PowerPoint 演示文稿</vt:lpstr>
      <vt:lpstr>PowerPoint 演示文稿</vt:lpstr>
      <vt:lpstr>思考题</vt:lpstr>
      <vt:lpstr>课程要求  </vt:lpstr>
      <vt:lpstr>5、用户层网络通信协议</vt:lpstr>
      <vt:lpstr> 5、HTTP 协议基本原理</vt:lpstr>
      <vt:lpstr> 5、HTTP 协议基本原理</vt:lpstr>
      <vt:lpstr>HTTP协议是什么</vt:lpstr>
      <vt:lpstr>URL是什么</vt:lpstr>
      <vt:lpstr>URL的组成格式</vt:lpstr>
      <vt:lpstr>超文本标记语言HTML</vt:lpstr>
      <vt:lpstr>HTTP服务器活动</vt:lpstr>
      <vt:lpstr>5、HTTP 协议基本原理</vt:lpstr>
      <vt:lpstr>HTTP 的 GET 和 POST 方法</vt:lpstr>
      <vt:lpstr>GET 和 POST 方法的区别</vt:lpstr>
      <vt:lpstr>5、HTTP 协议基本原理</vt:lpstr>
      <vt:lpstr>简单Web Server的工作流程</vt:lpstr>
      <vt:lpstr>Thank you!</vt:lpstr>
    </vt:vector>
  </TitlesOfParts>
  <Company>联想（北京）有限公司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 User</dc:creator>
  <cp:lastModifiedBy>Stevens</cp:lastModifiedBy>
  <cp:revision>929</cp:revision>
  <cp:lastPrinted>1601-01-01T00:00:00Z</cp:lastPrinted>
  <dcterms:created xsi:type="dcterms:W3CDTF">2005-02-05T01:21:04Z</dcterms:created>
  <dcterms:modified xsi:type="dcterms:W3CDTF">2018-09-03T03:42:26Z</dcterms:modified>
</cp:coreProperties>
</file>