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3" r:id="rId6"/>
    <p:sldId id="295" r:id="rId7"/>
    <p:sldId id="292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6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</a:t>
            </a:r>
            <a:r>
              <a:rPr lang="en-US" altLang="ko-KR" sz="2400" dirty="0" smtClean="0"/>
              <a:t>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</a:t>
            </a:r>
            <a:r>
              <a:rPr lang="ko-KR" altLang="en-US" sz="2400" dirty="0" err="1" smtClean="0"/>
              <a:t>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5301208"/>
            <a:ext cx="5472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12.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라이프사이클과 주요 클래스들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848226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lastModified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최종적으로 요청이 수정된 시간을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밀리초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단위로 반환한다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1970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분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초를 기준으로 한다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service(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indent="127000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프로토콜을 지원하는 요청과 응답을 매개 변수로 가지는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service( )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doHead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indent="123825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HEAD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doGet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대해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doPost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POST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doPut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PUT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doDelete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DELETE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doOptions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OPTIONS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doTrace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HttpServletRequest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HttpServletResponse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TRACE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요청에 대응하는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507488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getParameterNames(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매개 변수의 이름을 모두 획득하여 열거형으로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Map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getParameterMap(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매개 변수의 값들을 획득하여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Map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형으로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getParameter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매개 변수의 값을 이름으로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String[ ]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getParameterValues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매개 변수에 같은 이름으로 여러 값이 있을 때 값 모두를 획득하여 배열로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Object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getAttribute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속성과 값을 이름으로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setAttribute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Object)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속성과 값을 추가하는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removeAttribute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요청에서 속성과 값을 이름으로 제거하는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getAttributeNames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속성의 이름을 모두 획득하여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열겨형으로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반환한다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180336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ServletInput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-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Stream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getInputStream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 )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클라이언트와의 통신에서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바이트 입력 스트림의 객체를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Reader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클라이언트와의 통신에서 텍스트 입력 스트림의 객체를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getCharacterEncoding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설정된 문자 변환 방식을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setCharacterEncoding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원하는 문자 변환 방식을 설정하는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Request-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Dispatcher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getRequestDispatcher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RequestDispatcher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객체를 특정 경로와 연결하여 생성하는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getLocalAddr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받는 서버의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주소를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getLocalName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받는 서버의 이름을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getLocalPort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받는 서버가 클라이언트와 통신하기 위해 열어 둔 포트 번호를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116730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getRemoteAddr(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하는 클라이언트의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주소를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getRemoteHost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하는 클라이언트의 이름을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getRemotePort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하는 클라이언트가 서버와 통신하기 위해 열어 둔 포트 번호를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getContentLength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내용부의 길이를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getContentType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내용부의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MIME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형식을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Locale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클라이언트가 내용을 받을 수 있는 적절한 지역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(Locale)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일반적으로 언어와 국가를 설정한다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클라이언트가 내용을 받을 수 있는 지역을 적절한 지역 모두를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getProtocol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사용된 프로토콜을 획득한다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IV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2033384"/>
          <a:ext cx="8496946" cy="2173089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getScheme(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사용된 스킴을 획득한다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getServerName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받는 서버의 이름을 획득한다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getServerPort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받는 서버의 포트 번호를 획득한다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isSecure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요청이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HTTPS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 같은 보안 채널을 사용하는지 여부를 확인한다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5056128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getHeader(String)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헤더의 값을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으로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getIntHeader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헤더의 값을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으로 획득하여 정수형으로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getDateHeader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헤더의 값을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으로 획득하여 날짜로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getHeaders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헤더의 값 여러 개를 같은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으로 획득하여 열거형으로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getHeaderNames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헤더의 이름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모두 획득하여 열거형으로 반환한다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Cookie[ ]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getCookies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요청을 하는 클라이언트에 있는 쿠키를 모두 획득하여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배열형으로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반환한다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HttpSession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getSession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세션을 획득하는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HttpSession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getSession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세션을 획득하는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값에 따라 기존 세션을 반환하거나 새로 생성해서 반환한다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510536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getAuthType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사용된 사용자 인증 방식을 획득하는 메서드이다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보안 관련 인증을 사용하지 않으면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getContextPath(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URI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에서 웹 프로그램의 이름을 획득한다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프로젝트의 이름과 같다고 생각하면 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getMethod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사용된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이나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POST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등과 같은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HTTP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요청 방식을 획득한다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getPathInfo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과 연관된 부가 정보를 획득하는 메서드이다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부가 정보가 없으면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getPathTranslated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getPathInfo( )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메서드와 동일한 값을 획득하지만 가상 머신의 실제 경로를 획득한다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부가 정보가 없으면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getQueryString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방식으로 요청할 때 주소 표시줄에 표시되는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'?'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이후의 질의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(Query String)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획득한다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getRemoteUser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인증을 받은 사용자가 요청을 한 경우 사용자의 이름을 획득한다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만약 사용자 인증을 사용하지 않으면 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0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getRequestedSessionId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세션을 사용할 때 사용자를 구분하는 고유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획득한다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세션이 없으면 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HttpServletRequest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814320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getRequestURI(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뒷부분에서 질의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(Query String)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앞부분까지를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StringBuffer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getRequestURL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전체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경로를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getServletPath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서블릿의 실제 이름을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web.xml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파일에 등록된 이름이 출력된다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Principal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getUserPrincipal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인증을 받은 사용자가 요청을 한 경우 사용자를 기준으로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Principal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객체를 획득한다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사용자 인증을 사용하지 않으면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Null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반환한다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isRequestedSessionIdFromCookie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쿠키에 의해 생성된 세션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인지 여부를 확인한다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isRequestedSessionIdFromURL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 의해 생성된 세션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인지 여부를 확인한다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isRequestedSessionIdValid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요청에 있는 세션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가 유효한지 여부를 확인한다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isUserInRole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특정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(Role)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 포함된 인증 사용자인지 여부를 확인한다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ServletResponse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507488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getBufferSize( 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사용하는 버퍼의 크기를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setBufferSize(int)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사용하는 버퍼의 크기를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flushBuffer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강제적으로 버퍼에 남아 있는 내용을 클라이언트에게 보내는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resetBuffer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헤더와 상태에 대한 값은 유지하고 응답에 관련된 내용만 초기화하는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reset(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응답과 관련된 정보를 모두 초기화하는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헤더와 상태도 포함한다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getCharacterEncoding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문자 세트를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setCharacterEncoding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문자 세트를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53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getContentType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MIME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형식을 획득하는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ServletResponse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988840"/>
          <a:ext cx="8496946" cy="4297680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setContentType(String)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MIME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형식을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setContentLength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내용부의 길이를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Locale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getLocale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지역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(Locale)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setLocale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(Locale)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지역을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단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응답이 커밋된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((Commit)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다음에는 수정할 수 없다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Servlet-OutputStream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getOutputStream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클라이언트와의 통신에서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바이트 출력 스트림을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PrintWriter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getWriter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클라이언트와의 통신에서 텍스트 출력 스트림을 획득하는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isCommitted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응답의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커밋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(Commit)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여부를 확인한다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ko-KR" dirty="0" smtClean="0"/>
              <a:t>자바 기반의 웹 프로그램인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파일의 실행 순서를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err="1" smtClean="0"/>
              <a:t>서블릿</a:t>
            </a:r>
            <a:r>
              <a:rPr lang="ko-KR" altLang="ko-KR" dirty="0" smtClean="0"/>
              <a:t> 파일의 라이프 사이클을 암기한다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err="1" smtClean="0"/>
              <a:t>서블릿의</a:t>
            </a:r>
            <a:r>
              <a:rPr lang="ko-KR" altLang="ko-KR" dirty="0" smtClean="0"/>
              <a:t> 상속 관계와 주요 클래스들을 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HttpServletResponse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72816"/>
          <a:ext cx="8496946" cy="4846320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addCookie(Cookie)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쿠키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(Cookie)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클라이언트로 전송하는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addDateHeader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long)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추가하는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날짜 타입의 헤더 정보를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long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time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정수값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쌍으로 추가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addHeader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추가하는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 값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쌍으로 추가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addIntHeader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추가하는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숫자 타입의 헤더 정보를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형태의 정수값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쌍으로 추가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boolean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containsHeader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특정 헤더가 있는지 여부를 확인한다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setDateHeader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long)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날짜 타입의 헤더 정보를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long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time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정수값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쌍으로 변경 설정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setHeader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(String, 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설정하는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 값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쌍으로 변경 설정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HttpServletResponse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en-US" altLang="ko-KR" b="1" dirty="0" smtClean="0"/>
              <a:t>- II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1700808"/>
          <a:ext cx="8496946" cy="5092767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setIntHeader(String, int)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응답에 헤더를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숫자 타입의 헤더 정보를 이름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(key)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형태의 정수값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(value)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쌍으로 변경 설정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sendError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특정 상태를 의미하는 코드로 에러 응답을 해주는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549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sendError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특정 상태를 의미하는 코드와 메시지로 에러 응답을 해주는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1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setStatus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현재 응답에 대해 특정 상태를 의미하는 코드를 설정하는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sendRedirect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지정한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URL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로 이동하게 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응답과 관련된 정보는 모두 초기화된다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encodeURL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URL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경로에 세션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가 포함된 경우에 해당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URL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인코딩하기 위해 사용하는 메서드이다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encodeRedirectURL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sendRedirect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메서드의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매개 변수로 사용되는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URL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의 인코딩이 필요할 때 사용하는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일반적으로 세션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ID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가 포함된 경우에 사용한다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서블릿이란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자바의 클래스 구조를 기반으로 웹 페이지를 동적으로 생성하여 웹 상에서 실행되는 프로그램을 작성하는 기술로 애플릿과 다르게 서버의 리소스를 활용하여 실행된다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EE</a:t>
            </a:r>
            <a:r>
              <a:rPr lang="ko-KR" altLang="en-US" dirty="0" smtClean="0"/>
              <a:t> 사양의 일 부분으로 쇼핑몰이나 온라인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등의 웹 시스템 구축에 </a:t>
            </a:r>
            <a:r>
              <a:rPr lang="ko-KR" altLang="en-US" dirty="0" smtClean="0"/>
              <a:t>사용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서블릿을</a:t>
            </a:r>
            <a:r>
              <a:rPr lang="ko-KR" altLang="en-US" dirty="0" smtClean="0"/>
              <a:t> 이해하기 위해서는 웹 서버의 구동 및 종료의 흐름과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라이프 사이클 자체에 대한 이해가 필요하다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latinLnBrk="0"/>
            <a:r>
              <a:rPr lang="en-US" altLang="ko-KR" dirty="0" smtClean="0"/>
              <a:t>-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사용하기 위해서는 관련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ServletConfig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en-US" altLang="ko-KR" dirty="0" err="1" smtClean="0"/>
              <a:t>GenericServlet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사용법에 대해서 익숙해 져야 한다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-</a:t>
            </a:r>
            <a:r>
              <a:rPr lang="ko-KR" altLang="en-US" dirty="0" smtClean="0"/>
              <a:t>이 외에도 이후 나올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들은 모두 활용법을 익혀 두어야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12.1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라이프사이클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자바의 클래스 구조를 기반으로 웹 페이지를 동적으로 생성하여 웹 상에서 실행되는 프로그램을 작성하는 기술로 애플릿과 다르게 서버의 리소스를 활용하여 실행된다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JAVA EE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사양의 일 부분으로 쇼핑몰이나 온라인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등의 웹 시스템 구축에 사용됨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573016"/>
            <a:ext cx="8676456" cy="2880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 </a:t>
            </a:r>
            <a:r>
              <a:rPr lang="en-US" altLang="ko-KR" sz="1600" dirty="0" smtClean="0"/>
              <a:t>[</a:t>
            </a:r>
            <a:r>
              <a:rPr lang="ko-KR" altLang="ko-KR" sz="1600" dirty="0" err="1" smtClean="0"/>
              <a:t>톰캣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폴더</a:t>
            </a:r>
            <a:r>
              <a:rPr lang="en-US" altLang="ko-KR" sz="1600" dirty="0" smtClean="0"/>
              <a:t>]\conf\server.xml : </a:t>
            </a:r>
            <a:r>
              <a:rPr lang="ko-KR" altLang="ko-KR" sz="1600" dirty="0" smtClean="0"/>
              <a:t>웹 서버 구동에 필요한 포트를 설정하기 위해 인식한다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② </a:t>
            </a:r>
            <a:r>
              <a:rPr lang="en-US" altLang="ko-KR" sz="1600" dirty="0" smtClean="0"/>
              <a:t>[</a:t>
            </a:r>
            <a:r>
              <a:rPr lang="ko-KR" altLang="ko-KR" sz="1600" dirty="0" err="1" smtClean="0"/>
              <a:t>톰캣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폴더</a:t>
            </a:r>
            <a:r>
              <a:rPr lang="en-US" altLang="ko-KR" sz="1600" dirty="0" smtClean="0"/>
              <a:t>]\conf\web.xml : </a:t>
            </a:r>
            <a:r>
              <a:rPr lang="ko-KR" altLang="ko-KR" sz="1600" dirty="0" smtClean="0"/>
              <a:t>모든 프로젝트에 공통적인 환경을 설정하기 위해 인식한다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[</a:t>
            </a:r>
            <a:r>
              <a:rPr lang="ko-KR" altLang="ko-KR" sz="1600" dirty="0" err="1" smtClean="0"/>
              <a:t>톰캣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폴더</a:t>
            </a:r>
            <a:r>
              <a:rPr lang="en-US" altLang="ko-KR" sz="1600" dirty="0" smtClean="0"/>
              <a:t>]\common\lib : </a:t>
            </a:r>
            <a:r>
              <a:rPr lang="ko-KR" altLang="ko-KR" sz="1600" dirty="0" smtClean="0"/>
              <a:t>모든 프로젝트에 공통적인 라이브러리 파일을 인식한다</a:t>
            </a:r>
            <a:r>
              <a:rPr lang="en-US" altLang="ko-KR" sz="1600" dirty="0" smtClean="0"/>
              <a:t>. %JAVA_HOME%\lib </a:t>
            </a:r>
            <a:r>
              <a:rPr lang="ko-KR" altLang="ko-KR" sz="1600" dirty="0" smtClean="0"/>
              <a:t>폴더나 </a:t>
            </a:r>
            <a:r>
              <a:rPr lang="en-US" altLang="ko-KR" sz="1600" dirty="0" smtClean="0"/>
              <a:t>%JAVA_HOME%\</a:t>
            </a:r>
            <a:r>
              <a:rPr lang="en-US" altLang="ko-KR" sz="1600" dirty="0" err="1" smtClean="0"/>
              <a:t>jre</a:t>
            </a:r>
            <a:r>
              <a:rPr lang="en-US" altLang="ko-KR" sz="1600" dirty="0" smtClean="0"/>
              <a:t>\lib\ext </a:t>
            </a:r>
            <a:r>
              <a:rPr lang="ko-KR" altLang="ko-KR" sz="1600" dirty="0" smtClean="0"/>
              <a:t>폴더 내의 </a:t>
            </a:r>
            <a:r>
              <a:rPr lang="en-US" altLang="ko-KR" sz="1600" dirty="0" smtClean="0"/>
              <a:t>JAR </a:t>
            </a:r>
            <a:r>
              <a:rPr lang="ko-KR" altLang="ko-KR" sz="1600" dirty="0" smtClean="0"/>
              <a:t>파일들도 자동으로 인식한다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③ </a:t>
            </a:r>
            <a:r>
              <a:rPr lang="en-US" altLang="ko-KR" sz="1600" dirty="0" smtClean="0"/>
              <a:t>[</a:t>
            </a:r>
            <a:r>
              <a:rPr lang="ko-KR" altLang="ko-KR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]\WEB-INF\web.xml : </a:t>
            </a:r>
            <a:r>
              <a:rPr lang="ko-KR" altLang="ko-KR" sz="1600" dirty="0" err="1" smtClean="0"/>
              <a:t>프로젝트별로</a:t>
            </a:r>
            <a:r>
              <a:rPr lang="ko-KR" altLang="ko-KR" sz="1600" dirty="0" smtClean="0"/>
              <a:t> 적용되는 환경을 설정하기 위해 인식한다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[</a:t>
            </a:r>
            <a:r>
              <a:rPr lang="ko-KR" altLang="ko-KR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]\WEB-INF\lib : </a:t>
            </a:r>
            <a:r>
              <a:rPr lang="ko-KR" altLang="ko-KR" sz="1600" dirty="0" err="1" smtClean="0"/>
              <a:t>프로젝트별로</a:t>
            </a:r>
            <a:r>
              <a:rPr lang="ko-KR" altLang="ko-KR" sz="1600" dirty="0" smtClean="0"/>
              <a:t> 적용되는 라이브러리 파일을 인식한다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ko-KR" altLang="ko-KR" sz="1600" dirty="0" smtClean="0"/>
              <a:t>④ </a:t>
            </a:r>
            <a:r>
              <a:rPr lang="en-US" altLang="ko-KR" sz="1600" dirty="0" smtClean="0"/>
              <a:t>[</a:t>
            </a:r>
            <a:r>
              <a:rPr lang="ko-KR" altLang="ko-KR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]\WEB-INF\classes : </a:t>
            </a:r>
            <a:r>
              <a:rPr lang="ko-KR" altLang="ko-KR" sz="1600" dirty="0" err="1" smtClean="0"/>
              <a:t>프로젝트별로</a:t>
            </a:r>
            <a:r>
              <a:rPr lang="ko-KR" altLang="ko-KR" sz="1600" dirty="0" smtClean="0"/>
              <a:t> 적용되는 </a:t>
            </a:r>
            <a:r>
              <a:rPr lang="ko-KR" altLang="ko-KR" sz="1600" dirty="0" err="1" smtClean="0"/>
              <a:t>서블릿</a:t>
            </a:r>
            <a:r>
              <a:rPr lang="ko-KR" altLang="ko-KR" sz="1600" dirty="0" smtClean="0"/>
              <a:t> 파일을 인식하고 설정에 따라</a:t>
            </a:r>
            <a:r>
              <a:rPr lang="en-US" altLang="ko-KR" sz="1600" dirty="0" smtClean="0"/>
              <a:t> init( ) </a:t>
            </a:r>
            <a:r>
              <a:rPr lang="ko-KR" altLang="ko-KR" sz="1600" dirty="0" err="1" smtClean="0"/>
              <a:t>메서드를</a:t>
            </a:r>
            <a:r>
              <a:rPr lang="ko-KR" altLang="ko-KR" sz="1600" dirty="0" smtClean="0"/>
              <a:t> 실행한다</a:t>
            </a:r>
            <a:r>
              <a:rPr lang="en-US" altLang="ko-KR" sz="1600" dirty="0" smtClean="0"/>
              <a:t>. &lt;load-on-startup&gt; </a:t>
            </a:r>
            <a:r>
              <a:rPr lang="ko-KR" altLang="ko-KR" sz="1600" dirty="0" smtClean="0"/>
              <a:t>태그로 정의한다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2780928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웹 서버의 구동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12.1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라이프사이클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2132856"/>
            <a:ext cx="8676456" cy="1440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 </a:t>
            </a:r>
            <a:r>
              <a:rPr lang="en-US" altLang="ko-KR" sz="1600" dirty="0" smtClean="0"/>
              <a:t>[</a:t>
            </a:r>
            <a:r>
              <a:rPr lang="ko-KR" altLang="ko-KR" sz="1600" dirty="0" smtClean="0"/>
              <a:t>프로젝트</a:t>
            </a:r>
            <a:r>
              <a:rPr lang="en-US" altLang="ko-KR" sz="1600" dirty="0" smtClean="0"/>
              <a:t>_</a:t>
            </a:r>
            <a:r>
              <a:rPr lang="ko-KR" altLang="ko-KR" sz="1600" dirty="0" smtClean="0"/>
              <a:t>이름</a:t>
            </a:r>
            <a:r>
              <a:rPr lang="en-US" altLang="ko-KR" sz="1600" dirty="0" smtClean="0"/>
              <a:t>]\WEB-INF\classes : </a:t>
            </a:r>
            <a:r>
              <a:rPr lang="ko-KR" altLang="ko-KR" sz="1600" dirty="0" err="1" smtClean="0"/>
              <a:t>프로젝트별로</a:t>
            </a:r>
            <a:r>
              <a:rPr lang="ko-KR" altLang="ko-KR" sz="1600" dirty="0" smtClean="0"/>
              <a:t> 적용되는 </a:t>
            </a:r>
            <a:r>
              <a:rPr lang="ko-KR" altLang="ko-KR" sz="1600" dirty="0" err="1" smtClean="0"/>
              <a:t>서블릿</a:t>
            </a:r>
            <a:r>
              <a:rPr lang="ko-KR" altLang="ko-KR" sz="1600" dirty="0" smtClean="0"/>
              <a:t> 파일을 인식하고</a:t>
            </a:r>
            <a:r>
              <a:rPr lang="en-US" altLang="ko-KR" sz="1600" dirty="0" smtClean="0"/>
              <a:t> destroy( ) </a:t>
            </a:r>
            <a:r>
              <a:rPr lang="ko-KR" altLang="ko-KR" sz="1600" dirty="0" err="1" smtClean="0"/>
              <a:t>메서드를</a:t>
            </a:r>
            <a:r>
              <a:rPr lang="ko-KR" altLang="ko-KR" sz="1600" dirty="0" smtClean="0"/>
              <a:t> 실행하여 메모리를 해제한다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② </a:t>
            </a:r>
            <a:r>
              <a:rPr lang="ko-KR" altLang="ko-KR" sz="1600" dirty="0" err="1" smtClean="0"/>
              <a:t>프로젝트별로</a:t>
            </a:r>
            <a:r>
              <a:rPr lang="ko-KR" altLang="ko-KR" sz="1600" dirty="0" smtClean="0"/>
              <a:t> 환경 설정에 사용된 메모리를 해제한다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③ 모든 프로젝트에 공통적인 환경을 설정하기 위해 사용된 메모리를 해제한다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ko-KR" altLang="ko-KR" sz="1600" dirty="0" smtClean="0"/>
              <a:t>④ 웹 서버를 구동하면서 열어 둔 포트를 종료한다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412776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웹 서버의 </a:t>
            </a:r>
            <a:r>
              <a:rPr lang="ko-KR" altLang="en-US" dirty="0" smtClean="0"/>
              <a:t>종</a:t>
            </a:r>
            <a:r>
              <a:rPr lang="ko-KR" altLang="en-US" dirty="0" smtClean="0"/>
              <a:t>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6024" y="4437112"/>
            <a:ext cx="8676456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</a:t>
            </a:r>
            <a:r>
              <a:rPr lang="en-US" altLang="ko-KR" sz="1600" dirty="0" smtClean="0"/>
              <a:t> public void init( ) </a:t>
            </a:r>
            <a:r>
              <a:rPr lang="ko-KR" altLang="ko-KR" sz="1600" dirty="0" smtClean="0"/>
              <a:t>또는</a:t>
            </a:r>
            <a:r>
              <a:rPr lang="en-US" altLang="ko-KR" sz="1600" dirty="0" smtClean="0"/>
              <a:t> public void init(</a:t>
            </a:r>
            <a:r>
              <a:rPr lang="en-US" altLang="ko-KR" sz="1600" dirty="0" err="1" smtClean="0"/>
              <a:t>ServletConfig</a:t>
            </a:r>
            <a:r>
              <a:rPr lang="en-US" altLang="ko-KR" sz="1600" dirty="0" smtClean="0"/>
              <a:t> sc) {...} </a:t>
            </a:r>
            <a:r>
              <a:rPr lang="ko-KR" altLang="ko-KR" sz="1600" dirty="0" err="1" smtClean="0"/>
              <a:t>메서드에</a:t>
            </a:r>
            <a:r>
              <a:rPr lang="ko-KR" altLang="ko-KR" sz="1600" dirty="0" smtClean="0"/>
              <a:t> 의한 초기화</a:t>
            </a:r>
          </a:p>
          <a:p>
            <a:pPr latinLnBrk="0"/>
            <a:r>
              <a:rPr lang="en-US" altLang="ko-KR" sz="1600" dirty="0" smtClean="0"/>
              <a:t>: web.xml </a:t>
            </a:r>
            <a:r>
              <a:rPr lang="ko-KR" altLang="ko-KR" sz="1600" dirty="0" smtClean="0"/>
              <a:t>파일이 실행되면서나 최초 접속하는 클라이언트에 의해 실행된다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② </a:t>
            </a:r>
            <a:r>
              <a:rPr lang="en-US" altLang="ko-KR" sz="1600" dirty="0" smtClean="0"/>
              <a:t>public void service(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request,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response) throws 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ServletException</a:t>
            </a:r>
            <a:r>
              <a:rPr lang="en-US" altLang="ko-KR" sz="1600" dirty="0" smtClean="0"/>
              <a:t> {...}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: </a:t>
            </a:r>
            <a:r>
              <a:rPr lang="ko-KR" altLang="ko-KR" sz="1600" dirty="0" smtClean="0"/>
              <a:t>클라이언트의 요청에 의해 실행되는 </a:t>
            </a:r>
            <a:r>
              <a:rPr lang="ko-KR" altLang="ko-KR" sz="1600" dirty="0" err="1" smtClean="0"/>
              <a:t>메서드로</a:t>
            </a:r>
            <a:r>
              <a:rPr lang="ko-KR" altLang="ko-KR" sz="1600" dirty="0" smtClean="0"/>
              <a:t> 콘솔 프로그램의</a:t>
            </a:r>
            <a:r>
              <a:rPr lang="en-US" altLang="ko-KR" sz="1600" dirty="0" smtClean="0"/>
              <a:t> main( ) </a:t>
            </a:r>
            <a:r>
              <a:rPr lang="ko-KR" altLang="ko-KR" sz="1600" dirty="0" err="1" smtClean="0"/>
              <a:t>메서드와</a:t>
            </a:r>
            <a:r>
              <a:rPr lang="ko-KR" altLang="ko-KR" sz="1600" dirty="0" smtClean="0"/>
              <a:t> 같은 역할을 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③</a:t>
            </a:r>
            <a:r>
              <a:rPr lang="en-US" altLang="ko-KR" sz="1600" dirty="0" smtClean="0"/>
              <a:t> public void destroy( ) {...} </a:t>
            </a:r>
            <a:r>
              <a:rPr lang="ko-KR" altLang="ko-KR" sz="1600" dirty="0" err="1" smtClean="0"/>
              <a:t>메서드에</a:t>
            </a:r>
            <a:r>
              <a:rPr lang="ko-KR" altLang="ko-KR" sz="1600" dirty="0" smtClean="0"/>
              <a:t> 의한 메모리 해제</a:t>
            </a:r>
          </a:p>
          <a:p>
            <a:r>
              <a:rPr lang="en-US" altLang="ko-KR" sz="1600" dirty="0" smtClean="0"/>
              <a:t>: </a:t>
            </a:r>
            <a:r>
              <a:rPr lang="ko-KR" altLang="ko-KR" sz="1600" dirty="0" smtClean="0"/>
              <a:t>웹 서버가 종료될 때 실행되어 메모리를 해제한다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3717032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라이프사이클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38517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대소문자 반드시 구분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초보자 실수 많음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12.2 </a:t>
            </a:r>
            <a:r>
              <a:rPr lang="en-US" altLang="ko-KR" sz="2800" dirty="0" smtClean="0"/>
              <a:t>web.xml </a:t>
            </a:r>
            <a:r>
              <a:rPr lang="ko-KR" altLang="en-US" sz="2800" dirty="0" smtClean="0"/>
              <a:t>설정 파일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50" b="1" dirty="0" smtClean="0"/>
              <a:t>	</a:t>
            </a:r>
            <a:r>
              <a:rPr lang="en-US" altLang="ko-KR" sz="1050" dirty="0" smtClean="0"/>
              <a:t>01 </a:t>
            </a:r>
            <a:r>
              <a:rPr lang="en-US" altLang="ko-KR" sz="1050" dirty="0" smtClean="0"/>
              <a:t>:	&lt;web-app&gt;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02 :		&lt;display-name&gt;</a:t>
            </a:r>
            <a:r>
              <a:rPr lang="ko-KR" altLang="ko-KR" sz="1050" dirty="0" err="1" smtClean="0"/>
              <a:t>프로젝트명</a:t>
            </a:r>
            <a:r>
              <a:rPr lang="en-US" altLang="ko-KR" sz="1050" dirty="0" smtClean="0"/>
              <a:t>&lt;/display-name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03 :	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04 :		&lt;filter&gt;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05 :			&lt;filter-name&gt;</a:t>
            </a:r>
            <a:r>
              <a:rPr lang="ko-KR" altLang="ko-KR" sz="1050" dirty="0" smtClean="0"/>
              <a:t>필터 </a:t>
            </a:r>
            <a:r>
              <a:rPr lang="ko-KR" altLang="ko-KR" sz="1050" dirty="0" err="1" smtClean="0"/>
              <a:t>닉</a:t>
            </a:r>
            <a:r>
              <a:rPr lang="ko-KR" altLang="ko-KR" sz="1050" dirty="0" smtClean="0"/>
              <a:t> 네임</a:t>
            </a:r>
            <a:r>
              <a:rPr lang="en-US" altLang="ko-KR" sz="1050" dirty="0" smtClean="0"/>
              <a:t>&lt;/filter-name&gt;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06 :			&lt;filter-class&gt;</a:t>
            </a:r>
            <a:r>
              <a:rPr lang="ko-KR" altLang="ko-KR" sz="1050" dirty="0" smtClean="0"/>
              <a:t>필터 클래스 </a:t>
            </a:r>
            <a:r>
              <a:rPr lang="ko-KR" altLang="ko-KR" sz="1050" dirty="0" err="1" smtClean="0"/>
              <a:t>풀네임</a:t>
            </a:r>
            <a:r>
              <a:rPr lang="en-US" altLang="ko-KR" sz="1050" dirty="0" smtClean="0"/>
              <a:t>(</a:t>
            </a:r>
            <a:r>
              <a:rPr lang="ko-KR" altLang="ko-KR" sz="1050" dirty="0" smtClean="0"/>
              <a:t>패키지 명까지</a:t>
            </a:r>
            <a:r>
              <a:rPr lang="en-US" altLang="ko-KR" sz="1050" dirty="0" smtClean="0"/>
              <a:t>)&lt;/filter-class&gt;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07 :			&lt;init-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08 :				&lt;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-name&gt;</a:t>
            </a:r>
            <a:r>
              <a:rPr lang="ko-KR" altLang="ko-KR" sz="1050" dirty="0" err="1" smtClean="0"/>
              <a:t>매개변수명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09 :				&lt;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-value&gt;</a:t>
            </a:r>
            <a:r>
              <a:rPr lang="ko-KR" altLang="ko-KR" sz="1050" dirty="0" smtClean="0"/>
              <a:t>값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-value&gt;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10 :			&lt;/init-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11 :		&lt;/filter&gt;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12 :		&lt;filter-mapping&gt;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13 :			&lt;filter-name&gt;</a:t>
            </a:r>
            <a:r>
              <a:rPr lang="ko-KR" altLang="ko-KR" sz="1050" dirty="0" smtClean="0"/>
              <a:t>필터 </a:t>
            </a:r>
            <a:r>
              <a:rPr lang="ko-KR" altLang="ko-KR" sz="1050" dirty="0" err="1" smtClean="0"/>
              <a:t>닉</a:t>
            </a:r>
            <a:r>
              <a:rPr lang="ko-KR" altLang="ko-KR" sz="1050" dirty="0" smtClean="0"/>
              <a:t> 네임</a:t>
            </a:r>
            <a:r>
              <a:rPr lang="en-US" altLang="ko-KR" sz="1050" dirty="0" smtClean="0"/>
              <a:t>&lt;/filter-name&gt;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14 :			&lt;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-pattern&gt;</a:t>
            </a:r>
            <a:r>
              <a:rPr lang="ko-KR" altLang="ko-KR" sz="1050" dirty="0" smtClean="0"/>
              <a:t>필터 클래스가 실행 될 위치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-pattern&gt;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15 :		&lt;/filter-mapping&gt;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16 :	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17 :		&lt;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18 :			&lt;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-name&gt;</a:t>
            </a:r>
            <a:r>
              <a:rPr lang="ko-KR" altLang="ko-KR" sz="1050" dirty="0" err="1" smtClean="0"/>
              <a:t>서블릿</a:t>
            </a:r>
            <a:r>
              <a:rPr lang="ko-KR" altLang="ko-KR" sz="1050" dirty="0" smtClean="0"/>
              <a:t> </a:t>
            </a:r>
            <a:r>
              <a:rPr lang="ko-KR" altLang="ko-KR" sz="1050" dirty="0" err="1" smtClean="0"/>
              <a:t>닉</a:t>
            </a:r>
            <a:r>
              <a:rPr lang="ko-KR" altLang="ko-KR" sz="1050" dirty="0" smtClean="0"/>
              <a:t> 네임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19 :			&lt;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-class&gt;</a:t>
            </a:r>
            <a:r>
              <a:rPr lang="ko-KR" altLang="ko-KR" sz="1050" dirty="0" err="1" smtClean="0"/>
              <a:t>서블릿</a:t>
            </a:r>
            <a:r>
              <a:rPr lang="ko-KR" altLang="ko-KR" sz="1050" dirty="0" smtClean="0"/>
              <a:t> 클래스 </a:t>
            </a:r>
            <a:r>
              <a:rPr lang="ko-KR" altLang="ko-KR" sz="1050" dirty="0" err="1" smtClean="0"/>
              <a:t>풀네임</a:t>
            </a:r>
            <a:r>
              <a:rPr lang="en-US" altLang="ko-KR" sz="1050" dirty="0" smtClean="0"/>
              <a:t>(</a:t>
            </a:r>
            <a:r>
              <a:rPr lang="ko-KR" altLang="ko-KR" sz="1050" dirty="0" smtClean="0"/>
              <a:t>패키지 명까지</a:t>
            </a:r>
            <a:r>
              <a:rPr lang="en-US" altLang="ko-KR" sz="1050" dirty="0" smtClean="0"/>
              <a:t>)&lt;/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-class&gt;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20 :			&lt;init-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21 :				&lt;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-name&gt;</a:t>
            </a:r>
            <a:r>
              <a:rPr lang="ko-KR" altLang="ko-KR" sz="1050" dirty="0" err="1" smtClean="0"/>
              <a:t>매개변수명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22 :				&lt;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-value&gt;</a:t>
            </a:r>
            <a:r>
              <a:rPr lang="ko-KR" altLang="ko-KR" sz="1050" dirty="0" smtClean="0"/>
              <a:t>값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-value&gt;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23 :			&lt;/init-</a:t>
            </a:r>
            <a:r>
              <a:rPr lang="en-US" altLang="ko-KR" sz="1050" dirty="0" err="1" smtClean="0"/>
              <a:t>param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24 :			&lt;load-on-startup&gt;</a:t>
            </a:r>
            <a:r>
              <a:rPr lang="ko-KR" altLang="ko-KR" sz="1050" dirty="0" smtClean="0"/>
              <a:t>실행 순서 값</a:t>
            </a:r>
            <a:r>
              <a:rPr lang="en-US" altLang="ko-KR" sz="1050" dirty="0" smtClean="0"/>
              <a:t>(0</a:t>
            </a:r>
            <a:r>
              <a:rPr lang="ko-KR" altLang="ko-KR" sz="1050" dirty="0" smtClean="0"/>
              <a:t>값은 서버임의실행</a:t>
            </a:r>
            <a:r>
              <a:rPr lang="en-US" altLang="ko-KR" sz="1050" dirty="0" smtClean="0"/>
              <a:t>)&lt;/load-on-startup&gt;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25 :		&lt;/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26 :		&lt;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-mapping&gt;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27 :			&lt;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-name&gt;</a:t>
            </a:r>
            <a:r>
              <a:rPr lang="ko-KR" altLang="ko-KR" sz="1050" dirty="0" err="1" smtClean="0"/>
              <a:t>서블릿</a:t>
            </a:r>
            <a:r>
              <a:rPr lang="ko-KR" altLang="ko-KR" sz="1050" dirty="0" smtClean="0"/>
              <a:t> </a:t>
            </a:r>
            <a:r>
              <a:rPr lang="ko-KR" altLang="ko-KR" sz="1050" dirty="0" err="1" smtClean="0"/>
              <a:t>닉</a:t>
            </a:r>
            <a:r>
              <a:rPr lang="ko-KR" altLang="ko-KR" sz="1050" dirty="0" smtClean="0"/>
              <a:t> 네임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-name&gt;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28 :			&lt;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-pattern&gt;/</a:t>
            </a:r>
            <a:r>
              <a:rPr lang="en-US" altLang="ko-KR" sz="1050" dirty="0" err="1" smtClean="0"/>
              <a:t>url</a:t>
            </a:r>
            <a:r>
              <a:rPr lang="ko-KR" altLang="ko-KR" sz="1050" dirty="0" smtClean="0"/>
              <a:t>패턴</a:t>
            </a:r>
            <a:r>
              <a:rPr lang="en-US" altLang="ko-KR" sz="1050" dirty="0" smtClean="0"/>
              <a:t>&lt;/</a:t>
            </a:r>
            <a:r>
              <a:rPr lang="en-US" altLang="ko-KR" sz="1050" dirty="0" err="1" smtClean="0"/>
              <a:t>url</a:t>
            </a:r>
            <a:r>
              <a:rPr lang="en-US" altLang="ko-KR" sz="1050" dirty="0" smtClean="0"/>
              <a:t>-pattern&gt;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29 :		&lt;/</a:t>
            </a:r>
            <a:r>
              <a:rPr lang="en-US" altLang="ko-KR" sz="1050" dirty="0" err="1" smtClean="0"/>
              <a:t>servlet</a:t>
            </a:r>
            <a:r>
              <a:rPr lang="en-US" altLang="ko-KR" sz="1050" dirty="0" smtClean="0"/>
              <a:t>-mapping&gt;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30 :	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31 :		&lt;welcome-file-list&gt;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32 :			&lt;welcome-file&gt;</a:t>
            </a:r>
            <a:r>
              <a:rPr lang="ko-KR" altLang="ko-KR" sz="1050" dirty="0" smtClean="0"/>
              <a:t>기본 연결파일</a:t>
            </a:r>
            <a:r>
              <a:rPr lang="en-US" altLang="ko-KR" sz="1050" dirty="0" smtClean="0"/>
              <a:t>&lt;/welcome-file&gt;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33 :		&lt;/welcome-file-list&gt;</a:t>
            </a:r>
            <a:endParaRPr lang="ko-KR" altLang="ko-KR" sz="1050" dirty="0" smtClean="0"/>
          </a:p>
          <a:p>
            <a:pPr latinLnBrk="0"/>
            <a:r>
              <a:rPr lang="en-US" altLang="ko-KR" sz="1050" dirty="0" smtClean="0"/>
              <a:t>	34 :	&lt;web-app</a:t>
            </a:r>
            <a:r>
              <a:rPr lang="en-US" altLang="ko-KR" sz="1050" dirty="0" smtClean="0"/>
              <a:t>&gt;</a:t>
            </a:r>
            <a:endParaRPr lang="ko-KR" altLang="ko-K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클래스의 상속관계와 패키지</a:t>
            </a:r>
            <a:endParaRPr lang="en-US" altLang="ko-KR" b="1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ko-KR" dirty="0" smtClean="0"/>
              <a:t>＊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클래스의 상속 관계</a:t>
            </a:r>
          </a:p>
          <a:p>
            <a:pPr latinLnBrk="0"/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/>
              </a:rPr>
              <a:t>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인터페이스</a:t>
            </a:r>
          </a:p>
          <a:p>
            <a:pPr latinLnBrk="0"/>
            <a:r>
              <a:rPr lang="en-US" altLang="ko-KR" dirty="0" smtClean="0"/>
              <a:t>         </a:t>
            </a:r>
            <a:r>
              <a:rPr lang="ko-KR" altLang="ko-KR" dirty="0" smtClean="0"/>
              <a:t>↑</a:t>
            </a:r>
            <a:r>
              <a:rPr lang="en-US" altLang="ko-KR" dirty="0" smtClean="0"/>
              <a:t>          </a:t>
            </a:r>
            <a:r>
              <a:rPr lang="ko-KR" altLang="ko-KR" dirty="0" smtClean="0"/>
              <a:t>↗</a:t>
            </a:r>
          </a:p>
          <a:p>
            <a:pPr latinLnBrk="0"/>
            <a:r>
              <a:rPr lang="en-US" altLang="ko-KR" dirty="0" err="1" smtClean="0"/>
              <a:t>GenericServlet</a:t>
            </a:r>
            <a:r>
              <a:rPr lang="en-US" altLang="ko-KR" dirty="0" smtClean="0"/>
              <a:t>              </a:t>
            </a:r>
            <a:r>
              <a:rPr lang="en-US" altLang="ko-KR" dirty="0" smtClean="0">
                <a:sym typeface="Wingdings"/>
              </a:rPr>
              <a:t></a:t>
            </a:r>
            <a:r>
              <a:rPr lang="en-US" altLang="ko-KR" dirty="0" smtClean="0"/>
              <a:t> </a:t>
            </a:r>
            <a:r>
              <a:rPr lang="ko-KR" altLang="ko-KR" dirty="0" smtClean="0"/>
              <a:t>기본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클래스</a:t>
            </a:r>
          </a:p>
          <a:p>
            <a:pPr latinLnBrk="0"/>
            <a:r>
              <a:rPr lang="en-US" altLang="ko-KR" dirty="0" smtClean="0"/>
              <a:t>               </a:t>
            </a:r>
            <a:r>
              <a:rPr lang="ko-KR" altLang="ko-KR" dirty="0" smtClean="0"/>
              <a:t>↑</a:t>
            </a:r>
          </a:p>
          <a:p>
            <a:pPr latinLnBrk="0"/>
            <a:r>
              <a:rPr lang="en-US" altLang="ko-KR" dirty="0" err="1" smtClean="0"/>
              <a:t>HttpServlet</a:t>
            </a:r>
            <a:r>
              <a:rPr lang="en-US" altLang="ko-KR" dirty="0" smtClean="0"/>
              <a:t>                  </a:t>
            </a:r>
            <a:r>
              <a:rPr lang="en-US" altLang="ko-KR" dirty="0" smtClean="0">
                <a:sym typeface="Wingdings"/>
              </a:rPr>
              <a:t></a:t>
            </a:r>
            <a:r>
              <a:rPr lang="en-US" altLang="ko-KR" dirty="0" smtClean="0"/>
              <a:t> Http</a:t>
            </a:r>
            <a:r>
              <a:rPr lang="ko-KR" altLang="ko-KR" dirty="0" smtClean="0"/>
              <a:t>를 지원하는 </a:t>
            </a:r>
            <a:r>
              <a:rPr lang="ko-KR" altLang="ko-KR" dirty="0" err="1" smtClean="0"/>
              <a:t>서블릿</a:t>
            </a:r>
            <a:r>
              <a:rPr lang="ko-KR" altLang="ko-KR" dirty="0" smtClean="0"/>
              <a:t> 클래스</a:t>
            </a:r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ko-KR" dirty="0" smtClean="0"/>
              <a:t>＊ </a:t>
            </a:r>
            <a:r>
              <a:rPr lang="ko-KR" altLang="ko-KR" dirty="0" smtClean="0"/>
              <a:t>패키지</a:t>
            </a:r>
          </a:p>
          <a:p>
            <a:pPr latinLnBrk="0"/>
            <a:r>
              <a:rPr lang="ko-KR" altLang="ko-KR" dirty="0" smtClean="0"/>
              <a:t>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javax.servlet</a:t>
            </a:r>
            <a:r>
              <a:rPr lang="en-US" altLang="ko-KR" dirty="0" smtClean="0"/>
              <a:t>.*     </a:t>
            </a:r>
            <a:r>
              <a:rPr lang="en-US" altLang="ko-KR" dirty="0" smtClean="0"/>
              <a:t>  </a:t>
            </a:r>
            <a:r>
              <a:rPr lang="ko-KR" altLang="ko-KR" dirty="0" smtClean="0"/>
              <a:t>┐</a:t>
            </a:r>
            <a:r>
              <a:rPr lang="en-US" altLang="ko-KR" dirty="0" smtClean="0"/>
              <a:t> </a:t>
            </a:r>
            <a:r>
              <a:rPr lang="en-US" altLang="ko-KR" dirty="0" smtClean="0"/>
              <a:t>J2EE SDK + API</a:t>
            </a:r>
            <a:endParaRPr lang="ko-KR" altLang="ko-KR" dirty="0" smtClean="0"/>
          </a:p>
          <a:p>
            <a:pPr latinLnBrk="0"/>
            <a:r>
              <a:rPr lang="ko-KR" altLang="ko-KR" dirty="0" smtClean="0"/>
              <a:t>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.* </a:t>
            </a:r>
            <a:r>
              <a:rPr lang="ko-KR" altLang="ko-KR" dirty="0" smtClean="0"/>
              <a:t>┘</a:t>
            </a:r>
          </a:p>
          <a:p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</a:t>
            </a:r>
            <a:endParaRPr lang="en-US" altLang="ko-KR" b="1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A </a:t>
            </a:r>
            <a:r>
              <a:rPr lang="ko-KR" altLang="ko-KR" dirty="0" smtClean="0"/>
              <a:t>형식</a:t>
            </a:r>
            <a:r>
              <a:rPr lang="en-US" altLang="ko-KR" dirty="0" smtClean="0"/>
              <a:t> : init(</a:t>
            </a:r>
            <a:r>
              <a:rPr lang="en-US" altLang="ko-KR" dirty="0" err="1" smtClean="0"/>
              <a:t>ServletConfig</a:t>
            </a:r>
            <a:r>
              <a:rPr lang="en-US" altLang="ko-KR" dirty="0" smtClean="0"/>
              <a:t>) → service(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) → destroy( )</a:t>
            </a:r>
            <a:endParaRPr lang="ko-KR" altLang="ko-KR" dirty="0" smtClean="0"/>
          </a:p>
          <a:p>
            <a:r>
              <a:rPr lang="en-US" altLang="ko-KR" dirty="0" smtClean="0"/>
              <a:t>* B </a:t>
            </a:r>
            <a:r>
              <a:rPr lang="ko-KR" altLang="ko-KR" dirty="0" smtClean="0"/>
              <a:t>형식</a:t>
            </a:r>
            <a:r>
              <a:rPr lang="en-US" altLang="ko-KR" dirty="0" smtClean="0"/>
              <a:t> : init( ) → service(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) → destroy( )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2806912"/>
          <a:ext cx="8496946" cy="3507043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init(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ServletConfig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클라이언트에 의해 서블릿이 최초로 실행될 때 웹 컨테이너에 의해 자동으로 실행되는 메서드이다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service(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ServletRequest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ServletResponse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클라이언트에 의해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서블릿이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실행될 때마다 실행되는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destroy(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웹 서버가 종료될 때 웹 컨테이너에 의해 자동으로 실행되는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getServletInfo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해당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서블릿의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기본 정보를 반환한다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ServletConfig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getServletConfig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서블릿의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초기화 관련 객체를 반환한다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ServletConfig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인터페이스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2302856"/>
          <a:ext cx="8496946" cy="3152459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getInitParameter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(String)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해당 서블릿이 실행되면서 초기화 매개 변수로 전달된 값을 획득하는 메서드이다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Enumeration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getInitParameterNames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해당 서블릿이 실행되면서 초기화 매개 변수로 전달되는 변수의 이름들을 획득하는 메서드이다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String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getServletName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해당 서블릿의 이름을 반환한다</a:t>
                      </a:r>
                      <a:r>
                        <a:rPr lang="en-US" sz="14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ServletContext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getServletContext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컨테이너 관련 객체를 반환한다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12.3 </a:t>
            </a:r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주요 클래스들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GenericServlet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2302856"/>
          <a:ext cx="8496946" cy="2843595"/>
        </p:xfrm>
        <a:graphic>
          <a:graphicData uri="http://schemas.openxmlformats.org/drawingml/2006/table">
            <a:tbl>
              <a:tblPr/>
              <a:tblGrid>
                <a:gridCol w="2016224"/>
                <a:gridCol w="3240361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반환형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init( 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ServletConfig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인터페이스 없이 사용하는 초기화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init(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ServletConfig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대신 사용할 수 있다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log(String)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에러를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로그 파일에 남기는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kern="10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log(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Stirng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Throwable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54000" algn="l"/>
                        </a:tabLs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에러와 주어진 예외를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서블릿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로그 파일에 남기는 </a:t>
                      </a:r>
                      <a:r>
                        <a:rPr lang="ko-KR" sz="14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메서드이다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2287</Words>
  <Application>Microsoft Office PowerPoint</Application>
  <PresentationFormat>화면 슬라이드 쇼(4:3)</PresentationFormat>
  <Paragraphs>487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Agenda</vt:lpstr>
      <vt:lpstr> 12.1 서블릿의 라이프사이클 - I</vt:lpstr>
      <vt:lpstr> 12.1 서블릿의 라이프사이클 - II</vt:lpstr>
      <vt:lpstr> 12.2 web.xml 설정 파일</vt:lpstr>
      <vt:lpstr> 12.3 서블릿의 주요 클래스들 - I</vt:lpstr>
      <vt:lpstr>12.3 서블릿의 주요 클래스들 - II</vt:lpstr>
      <vt:lpstr>12.3 서블릿의 주요 클래스들 - III</vt:lpstr>
      <vt:lpstr>12.3 서블릿의 주요 클래스들 - II</vt:lpstr>
      <vt:lpstr>12.3 서블릿의 주요 클래스들 - IV</vt:lpstr>
      <vt:lpstr>12.3 서블릿의 주요 클래스들 - V</vt:lpstr>
      <vt:lpstr>12.3 서블릿의 주요 클래스들 - V</vt:lpstr>
      <vt:lpstr>12.3 서블릿의 주요 클래스들 - V</vt:lpstr>
      <vt:lpstr>12.3 서블릿의 주요 클래스들 - V</vt:lpstr>
      <vt:lpstr>12.3 서블릿의 주요 클래스들 - VI</vt:lpstr>
      <vt:lpstr>12.3 서블릿의 주요 클래스들 - VI</vt:lpstr>
      <vt:lpstr>12.3 서블릿의 주요 클래스들 - VI</vt:lpstr>
      <vt:lpstr>12.3 서블릿의 주요 클래스들 - VII</vt:lpstr>
      <vt:lpstr>12.3 서블릿의 주요 클래스들 - VII</vt:lpstr>
      <vt:lpstr>12.3 서블릿의 주요 클래스들 - VIII</vt:lpstr>
      <vt:lpstr>12.3 서블릿의 주요 클래스들 - VIII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205</cp:revision>
  <dcterms:created xsi:type="dcterms:W3CDTF">2012-05-21T16:43:44Z</dcterms:created>
  <dcterms:modified xsi:type="dcterms:W3CDTF">2012-09-07T02:22:51Z</dcterms:modified>
</cp:coreProperties>
</file>