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0" r:id="rId5"/>
    <p:sldId id="311" r:id="rId6"/>
    <p:sldId id="312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2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서블릿</a:t>
            </a:r>
            <a:r>
              <a:rPr lang="ko-KR" altLang="ko-KR" sz="2400" dirty="0" err="1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16. </a:t>
            </a:r>
            <a:r>
              <a:rPr lang="ko-KR" altLang="en-US" dirty="0" err="1" smtClean="0"/>
              <a:t>서블릿에서의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I/O &amp; JDBC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프로그램에서 파일에 대한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방법을 학습한다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웹 프로그램에서의 파일 업로드 방법을 학습한다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웹 프로그램에서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와 연동하여 프로그래밍 하는 방법을 학습한다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16.1 </a:t>
            </a:r>
            <a:r>
              <a:rPr lang="ko-KR" altLang="en-US" sz="2800" dirty="0" err="1" smtClean="0"/>
              <a:t>서블릿과</a:t>
            </a:r>
            <a:r>
              <a:rPr lang="ko-KR" altLang="en-US" sz="2800" dirty="0" smtClean="0"/>
              <a:t> 파일 </a:t>
            </a:r>
            <a:r>
              <a:rPr lang="en-US" altLang="ko-KR" sz="2800" dirty="0" smtClean="0"/>
              <a:t>I/O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서블</a:t>
            </a:r>
            <a:r>
              <a:rPr lang="ko-KR" altLang="en-US" b="1" dirty="0" err="1"/>
              <a:t>릿</a:t>
            </a:r>
            <a:r>
              <a:rPr lang="ko-KR" altLang="en-US" b="1" dirty="0" err="1" smtClean="0"/>
              <a:t>에서의</a:t>
            </a:r>
            <a:r>
              <a:rPr lang="ko-KR" altLang="en-US" b="1" dirty="0" smtClean="0"/>
              <a:t> 파일</a:t>
            </a:r>
            <a:r>
              <a:rPr lang="en-US" altLang="ko-KR" b="1" dirty="0"/>
              <a:t> </a:t>
            </a:r>
            <a:r>
              <a:rPr lang="en-US" altLang="ko-KR" b="1" dirty="0" smtClean="0"/>
              <a:t>I/O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서버에 저장될 파일의 경로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ServletContext</a:t>
            </a:r>
            <a:r>
              <a:rPr lang="en-US" altLang="ko-KR" dirty="0" smtClean="0">
                <a:sym typeface="Wingdings" panose="05000000000000000000" pitchFamily="2" charset="2"/>
              </a:rPr>
              <a:t> context = </a:t>
            </a:r>
            <a:r>
              <a:rPr lang="en-US" altLang="ko-KR" dirty="0" err="1" smtClean="0">
                <a:sym typeface="Wingdings" panose="05000000000000000000" pitchFamily="2" charset="2"/>
              </a:rPr>
              <a:t>ServletConfig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err="1" smtClean="0">
                <a:sym typeface="Wingdings" panose="05000000000000000000" pitchFamily="2" charset="2"/>
              </a:rPr>
              <a:t>getServletContext</a:t>
            </a:r>
            <a:r>
              <a:rPr lang="en-US" altLang="ko-KR" dirty="0" smtClean="0">
                <a:sym typeface="Wingdings" panose="05000000000000000000" pitchFamily="2" charset="2"/>
              </a:rPr>
              <a:t>();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String </a:t>
            </a:r>
            <a:r>
              <a:rPr lang="en-US" altLang="ko-KR" dirty="0" err="1" smtClean="0">
                <a:sym typeface="Wingdings" panose="05000000000000000000" pitchFamily="2" charset="2"/>
              </a:rPr>
              <a:t>real_path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context.getRealPath</a:t>
            </a:r>
            <a:r>
              <a:rPr lang="en-US" altLang="ko-KR" dirty="0" smtClean="0">
                <a:sym typeface="Wingdings" panose="05000000000000000000" pitchFamily="2" charset="2"/>
              </a:rPr>
              <a:t>(“/”);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 </a:t>
            </a:r>
            <a:r>
              <a:rPr lang="ko-KR" altLang="en-US" dirty="0" smtClean="0">
                <a:sym typeface="Wingdings" panose="05000000000000000000" pitchFamily="2" charset="2"/>
              </a:rPr>
              <a:t>현재 프로젝트의 실제 경로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ex) http://localhost:8080/</a:t>
            </a:r>
            <a:r>
              <a:rPr lang="ko-KR" altLang="en-US" dirty="0" smtClean="0">
                <a:sym typeface="Wingdings" panose="05000000000000000000" pitchFamily="2" charset="2"/>
              </a:rPr>
              <a:t>프로젝트이름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C:\java\eclipse\workspace\</a:t>
            </a:r>
            <a:r>
              <a:rPr lang="ko-KR" altLang="en-US" dirty="0" smtClean="0">
                <a:sym typeface="Wingdings" panose="05000000000000000000" pitchFamily="2" charset="2"/>
              </a:rPr>
              <a:t>프로젝트이름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 </a:t>
            </a:r>
            <a:r>
              <a:rPr lang="en-US" altLang="ko-KR" dirty="0" err="1" smtClean="0">
                <a:sym typeface="Wingdings" panose="05000000000000000000" pitchFamily="2" charset="2"/>
              </a:rPr>
              <a:t>OutputStream</a:t>
            </a:r>
            <a:r>
              <a:rPr lang="ko-KR" altLang="en-US" dirty="0" smtClean="0">
                <a:sym typeface="Wingdings" panose="05000000000000000000" pitchFamily="2" charset="2"/>
              </a:rPr>
              <a:t>을 통한 </a:t>
            </a:r>
            <a:r>
              <a:rPr lang="en-US" altLang="ko-KR" dirty="0" smtClean="0">
                <a:sym typeface="Wingdings" panose="05000000000000000000" pitchFamily="2" charset="2"/>
              </a:rPr>
              <a:t>1byte data </a:t>
            </a:r>
            <a:r>
              <a:rPr lang="ko-KR" altLang="en-US" dirty="0" smtClean="0">
                <a:sym typeface="Wingdings" panose="05000000000000000000" pitchFamily="2" charset="2"/>
              </a:rPr>
              <a:t>전송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Writer</a:t>
            </a:r>
            <a:r>
              <a:rPr lang="ko-KR" altLang="en-US" dirty="0" smtClean="0">
                <a:sym typeface="Wingdings" panose="05000000000000000000" pitchFamily="2" charset="2"/>
              </a:rPr>
              <a:t>를 통합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ym typeface="Wingdings" panose="05000000000000000000" pitchFamily="2" charset="2"/>
              </a:rPr>
              <a:t>byte data </a:t>
            </a:r>
            <a:r>
              <a:rPr lang="ko-KR" altLang="en-US" dirty="0" smtClean="0">
                <a:sym typeface="Wingdings" panose="05000000000000000000" pitchFamily="2" charset="2"/>
              </a:rPr>
              <a:t>전송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ObjectOutputStream</a:t>
            </a:r>
            <a:r>
              <a:rPr lang="ko-KR" altLang="en-US" dirty="0" smtClean="0">
                <a:sym typeface="Wingdings" panose="05000000000000000000" pitchFamily="2" charset="2"/>
              </a:rPr>
              <a:t>을 통한 객체 전송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16.2 </a:t>
            </a:r>
            <a:r>
              <a:rPr lang="ko-KR" altLang="en-US" sz="2800" dirty="0" smtClean="0"/>
              <a:t>웹 프로그램에서의 파일 업로드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파일 업로드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(html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     &lt;form </a:t>
            </a:r>
            <a:r>
              <a:rPr lang="en-US" altLang="ko-KR" b="1" dirty="0" smtClean="0">
                <a:solidFill>
                  <a:srgbClr val="FF0000"/>
                </a:solidFill>
              </a:rPr>
              <a:t>method=“post”</a:t>
            </a:r>
            <a:r>
              <a:rPr lang="en-US" altLang="ko-KR" dirty="0" smtClean="0"/>
              <a:t> action=“</a:t>
            </a:r>
            <a:r>
              <a:rPr lang="ko-KR" altLang="en-US" dirty="0" err="1" smtClean="0"/>
              <a:t>처리서블릿</a:t>
            </a:r>
            <a:r>
              <a:rPr lang="en-US" altLang="ko-KR" dirty="0" smtClean="0"/>
              <a:t>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enctype</a:t>
            </a:r>
            <a:r>
              <a:rPr lang="en-US" altLang="ko-KR" b="1" dirty="0" smtClean="0">
                <a:solidFill>
                  <a:srgbClr val="FF0000"/>
                </a:solidFill>
              </a:rPr>
              <a:t>=“multipart/form-data”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b="1" dirty="0" smtClean="0">
                <a:solidFill>
                  <a:srgbClr val="FF0000"/>
                </a:solidFill>
              </a:rPr>
              <a:t>input type=“file”</a:t>
            </a:r>
            <a:r>
              <a:rPr lang="en-US" altLang="ko-KR" dirty="0" smtClean="0"/>
              <a:t> name=“attach”/&gt;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&lt;input type=“submit” value=“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”/&gt;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&lt;/form&gt;</a:t>
            </a:r>
          </a:p>
          <a:p>
            <a:r>
              <a:rPr lang="en-US" altLang="ko-KR" dirty="0" smtClean="0"/>
              <a:t> : Serv</a:t>
            </a:r>
            <a:r>
              <a:rPr lang="en-US" altLang="ko-KR" dirty="0" smtClean="0"/>
              <a:t>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(servlet,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[ </a:t>
            </a:r>
            <a:r>
              <a:rPr lang="en-US" altLang="ko-KR" dirty="0" err="1" smtClean="0"/>
              <a:t>item.getFieldName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item.write</a:t>
            </a:r>
            <a:r>
              <a:rPr lang="en-US" altLang="ko-KR" dirty="0" smtClean="0"/>
              <a:t>(file) 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org.apache.commons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fileupload.dist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fileupload.FileUploadBase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DiskFileItemFactory</a:t>
            </a:r>
            <a:r>
              <a:rPr lang="en-US" altLang="ko-KR" dirty="0" smtClean="0"/>
              <a:t> factory = new </a:t>
            </a:r>
            <a:r>
              <a:rPr lang="en-US" altLang="ko-KR" dirty="0" err="1" smtClean="0"/>
              <a:t>DiskFileItemFactory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factory.setSizeThreshold</a:t>
            </a:r>
            <a:r>
              <a:rPr lang="en-US" altLang="ko-KR" dirty="0" smtClean="0"/>
              <a:t>(10 * 1024);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factory.setRepository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ServletFileUpload</a:t>
            </a:r>
            <a:r>
              <a:rPr lang="en-US" altLang="ko-KR" dirty="0" smtClean="0"/>
              <a:t> upload = new </a:t>
            </a:r>
            <a:r>
              <a:rPr lang="en-US" altLang="ko-KR" dirty="0" err="1" smtClean="0"/>
              <a:t>ServletFileUpload</a:t>
            </a:r>
            <a:r>
              <a:rPr lang="en-US" altLang="ko-KR" dirty="0" smtClean="0"/>
              <a:t>(factory);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upload.setSizeMax</a:t>
            </a:r>
            <a:r>
              <a:rPr lang="en-US" altLang="ko-KR" dirty="0" smtClean="0"/>
              <a:t>(10 * 1024 * 1024);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upload.setHeaderEncoding</a:t>
            </a:r>
            <a:r>
              <a:rPr lang="en-US" altLang="ko-KR" dirty="0" smtClean="0"/>
              <a:t>(“EUC-KR”);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FileItem</a:t>
            </a:r>
            <a:r>
              <a:rPr lang="en-US" altLang="ko-KR" dirty="0" smtClean="0"/>
              <a:t>&gt; items = 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upload.parseRequest</a:t>
            </a:r>
            <a:r>
              <a:rPr lang="en-US" altLang="ko-KR" dirty="0" smtClean="0"/>
              <a:t>(request);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50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16.3 </a:t>
            </a:r>
            <a:r>
              <a:rPr lang="ko-KR" altLang="en-US" sz="2800" dirty="0" smtClean="0"/>
              <a:t>웹 프로그램에서의 </a:t>
            </a:r>
            <a:r>
              <a:rPr lang="en-US" altLang="ko-KR" sz="2800" dirty="0" smtClean="0"/>
              <a:t>DBMS </a:t>
            </a:r>
            <a:r>
              <a:rPr lang="ko-KR" altLang="en-US" sz="2800" dirty="0" smtClean="0"/>
              <a:t>연계 프로그래밍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톰캣의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DBCP</a:t>
            </a:r>
            <a:r>
              <a:rPr lang="ko-KR" altLang="en-US" b="1" dirty="0" smtClean="0"/>
              <a:t>를 활용한 </a:t>
            </a:r>
            <a:r>
              <a:rPr lang="en-US" altLang="ko-KR" b="1" dirty="0" smtClean="0"/>
              <a:t>DBMS Connection </a:t>
            </a:r>
            <a:r>
              <a:rPr lang="ko-KR" altLang="en-US" b="1" dirty="0" smtClean="0"/>
              <a:t>객체 생성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META-INF/Context.xml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     &lt;Context&gt;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&lt;Resource name=“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myconn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=“Container”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type=“</a:t>
            </a:r>
            <a:r>
              <a:rPr lang="en-US" altLang="ko-KR" dirty="0" err="1" smtClean="0"/>
              <a:t>javax.sql.DataSource</a:t>
            </a:r>
            <a:r>
              <a:rPr lang="en-US" altLang="ko-KR" dirty="0" smtClean="0"/>
              <a:t>”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factory=“</a:t>
            </a:r>
            <a:r>
              <a:rPr lang="en-US" altLang="ko-KR" dirty="0" err="1" smtClean="0"/>
              <a:t>org.apache.tomcat.dbcp.dbcp.BasicDataSourceFactory</a:t>
            </a:r>
            <a:r>
              <a:rPr lang="en-US" altLang="ko-KR" dirty="0" smtClean="0"/>
              <a:t>”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driverClassName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org.gjt.mm.mysql.Driver</a:t>
            </a:r>
            <a:r>
              <a:rPr lang="en-US" altLang="ko-KR" dirty="0" smtClean="0"/>
              <a:t>”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://localhost:3306/</a:t>
            </a:r>
            <a:r>
              <a:rPr lang="ko-KR" altLang="en-US" dirty="0" err="1" smtClean="0"/>
              <a:t>데이터베이스명</a:t>
            </a:r>
            <a:r>
              <a:rPr lang="en-US" altLang="ko-KR" dirty="0" smtClean="0"/>
              <a:t>?</a:t>
            </a:r>
            <a:r>
              <a:rPr lang="en-US" altLang="ko-KR" dirty="0" err="1" smtClean="0"/>
              <a:t>autoReconnect</a:t>
            </a:r>
            <a:r>
              <a:rPr lang="en-US" altLang="ko-KR" dirty="0" smtClean="0"/>
              <a:t>=true”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username=“root” password=“12345678”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maxActive</a:t>
            </a:r>
            <a:r>
              <a:rPr lang="en-US" altLang="ko-KR" dirty="0" smtClean="0"/>
              <a:t>=“100” </a:t>
            </a:r>
            <a:r>
              <a:rPr lang="en-US" altLang="ko-KR" dirty="0" err="1" smtClean="0"/>
              <a:t>maxIdle</a:t>
            </a:r>
            <a:r>
              <a:rPr lang="en-US" altLang="ko-KR" dirty="0" smtClean="0"/>
              <a:t>=“30” </a:t>
            </a:r>
            <a:r>
              <a:rPr lang="en-US" altLang="ko-KR" dirty="0" err="1" smtClean="0"/>
              <a:t>maxWait</a:t>
            </a:r>
            <a:r>
              <a:rPr lang="en-US" altLang="ko-KR" dirty="0" smtClean="0"/>
              <a:t>=“10000”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removeAbandoned</a:t>
            </a:r>
            <a:r>
              <a:rPr lang="en-US" altLang="ko-KR" dirty="0" smtClean="0"/>
              <a:t>=“true” </a:t>
            </a:r>
            <a:r>
              <a:rPr lang="en-US" altLang="ko-KR" dirty="0" err="1" smtClean="0"/>
              <a:t>removeAbandonedTimeout</a:t>
            </a:r>
            <a:r>
              <a:rPr lang="en-US" altLang="ko-KR" dirty="0" smtClean="0"/>
              <a:t>=“60”/&gt;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&lt;/Context&gt;</a:t>
            </a:r>
          </a:p>
        </p:txBody>
      </p:sp>
    </p:spTree>
    <p:extLst>
      <p:ext uri="{BB962C8B-B14F-4D97-AF65-F5344CB8AC3E}">
        <p14:creationId xmlns:p14="http://schemas.microsoft.com/office/powerpoint/2010/main" val="20368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16.3 </a:t>
            </a:r>
            <a:r>
              <a:rPr lang="ko-KR" altLang="en-US" sz="2800" dirty="0" smtClean="0"/>
              <a:t>웹 프로그램에서의 </a:t>
            </a:r>
            <a:r>
              <a:rPr lang="en-US" altLang="ko-KR" sz="2800" dirty="0" smtClean="0"/>
              <a:t>DBMS </a:t>
            </a:r>
            <a:r>
              <a:rPr lang="ko-KR" altLang="en-US" sz="2800" dirty="0" smtClean="0"/>
              <a:t>연계 프로그래밍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톰캣의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DBCP</a:t>
            </a:r>
            <a:r>
              <a:rPr lang="ko-KR" altLang="en-US" b="1" dirty="0" smtClean="0"/>
              <a:t>를 활용한 </a:t>
            </a:r>
            <a:r>
              <a:rPr lang="en-US" altLang="ko-KR" b="1" dirty="0" smtClean="0"/>
              <a:t>DBMS Connection </a:t>
            </a:r>
            <a:r>
              <a:rPr lang="ko-KR" altLang="en-US" b="1" dirty="0" smtClean="0"/>
              <a:t>객체 생성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WEB-INF/web.xml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&lt;welcome-file-list&gt; </a:t>
            </a:r>
            <a:r>
              <a:rPr lang="ko-KR" altLang="en-US" dirty="0" smtClean="0"/>
              <a:t>태그 바로 윗부분에 </a:t>
            </a:r>
            <a:r>
              <a:rPr lang="en-US" altLang="ko-KR" dirty="0" smtClean="0"/>
              <a:t>resource-ref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     &lt;resource-ref&gt;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&lt;description&gt;My SQL Resource&lt;/description&gt;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&lt;res-ref-name&gt;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myconn</a:t>
            </a:r>
            <a:r>
              <a:rPr lang="en-US" altLang="ko-KR" dirty="0" smtClean="0"/>
              <a:t>&lt;/res-ref-name&gt;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&lt;res-type&gt;</a:t>
            </a:r>
            <a:r>
              <a:rPr lang="en-US" altLang="ko-KR" dirty="0" err="1" smtClean="0"/>
              <a:t>javax.sql.DataSourc</a:t>
            </a:r>
            <a:r>
              <a:rPr lang="en-US" altLang="ko-KR" dirty="0" smtClean="0"/>
              <a:t>&lt;/res-type&gt;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&lt;res-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&gt;Container&lt;/res-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&lt;/resource-ref&gt;</a:t>
            </a:r>
          </a:p>
          <a:p>
            <a:endParaRPr lang="en-US" altLang="ko-KR" dirty="0"/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 획득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Context </a:t>
            </a:r>
            <a:r>
              <a:rPr lang="en-US" altLang="ko-KR" dirty="0" err="1" smtClean="0"/>
              <a:t>context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InitialContext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source = (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context.lookup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java:comp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myconn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Connection conn = </a:t>
            </a:r>
            <a:r>
              <a:rPr lang="en-US" altLang="ko-KR" dirty="0" err="1" smtClean="0"/>
              <a:t>source.getConnection</a:t>
            </a:r>
            <a:r>
              <a:rPr lang="en-US" altLang="ko-KR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723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웹 프로그램에서도 </a:t>
            </a:r>
            <a:r>
              <a:rPr lang="en-US" altLang="ko-KR" dirty="0" smtClean="0"/>
              <a:t>Local Application</a:t>
            </a:r>
            <a:r>
              <a:rPr lang="ko-KR" altLang="en-US" dirty="0" smtClean="0"/>
              <a:t>과 동일하게 </a:t>
            </a:r>
            <a:r>
              <a:rPr lang="en-US" altLang="ko-KR" dirty="0" smtClean="0"/>
              <a:t>Stream, Reader/Writer, Object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를 처리할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File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와 관련하여 웹 경로의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실제 서버의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경로로 추출하여 사용하여야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웹 프로그램에서 파일 업로드는 특정한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도움 없이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을 통해 전달 받을 수 있으나 이미 </a:t>
            </a:r>
            <a:r>
              <a:rPr lang="en-US" altLang="ko-KR" dirty="0" smtClean="0"/>
              <a:t>apache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그룹에서 만들어 둔 파일 업로드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있으므로 이를 잘 활용하면 손쉽게 파일 업로드를 작성할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DBMS</a:t>
            </a:r>
            <a:r>
              <a:rPr lang="ko-KR" altLang="en-US" dirty="0" smtClean="0"/>
              <a:t>와의 연계 프로그램을 위해 각 페이지 별로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객체를 만들지 않고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의 개념으로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관리하는 것이 효율적이며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에 따라 </a:t>
            </a:r>
            <a:r>
              <a:rPr lang="en-US" altLang="ko-KR" dirty="0" err="1" smtClean="0"/>
              <a:t>ConnectionPool</a:t>
            </a:r>
            <a:r>
              <a:rPr lang="ko-KR" altLang="en-US" dirty="0" smtClean="0"/>
              <a:t>을 자체 제공하는 것들도 있다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Context.xml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의 환경설정을 통해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객체를 등록해 두고 </a:t>
            </a:r>
            <a:r>
              <a:rPr lang="en-US" altLang="ko-KR" dirty="0" smtClean="0"/>
              <a:t>Naming</a:t>
            </a:r>
            <a:r>
              <a:rPr lang="ko-KR" altLang="en-US" dirty="0" smtClean="0"/>
              <a:t>으로 해당 객체를 획득하여 사용할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12618</TotalTime>
  <Words>345</Words>
  <Application>Microsoft Office PowerPoint</Application>
  <PresentationFormat>화면 슬라이드 쇼(4:3)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Agenda</vt:lpstr>
      <vt:lpstr> 16.1 서블릿과 파일 I/O</vt:lpstr>
      <vt:lpstr> 16.2 웹 프로그램에서의 파일 업로드</vt:lpstr>
      <vt:lpstr> 16.3 웹 프로그램에서의 DBMS 연계 프로그래밍 - I</vt:lpstr>
      <vt:lpstr> 16.3 웹 프로그램에서의 DBMS 연계 프로그래밍 - II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223</cp:revision>
  <dcterms:created xsi:type="dcterms:W3CDTF">2012-05-21T16:43:44Z</dcterms:created>
  <dcterms:modified xsi:type="dcterms:W3CDTF">2013-10-07T09:52:30Z</dcterms:modified>
</cp:coreProperties>
</file>