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6" r:id="rId6"/>
    <p:sldId id="269" r:id="rId7"/>
    <p:sldId id="270" r:id="rId8"/>
    <p:sldId id="271" r:id="rId9"/>
    <p:sldId id="274" r:id="rId10"/>
    <p:sldId id="275" r:id="rId11"/>
    <p:sldId id="276" r:id="rId12"/>
    <p:sldId id="277" r:id="rId13"/>
    <p:sldId id="273" r:id="rId14"/>
    <p:sldId id="278" r:id="rId15"/>
    <p:sldId id="279" r:id="rId16"/>
    <p:sldId id="265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6FFE-6A3D-4616-BE5E-8DF7F1A73E4A}" type="datetimeFigureOut">
              <a:rPr lang="ko-KR" altLang="en-US" smtClean="0"/>
              <a:pPr/>
              <a:t>2012-08-14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432048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Part 1 </a:t>
            </a:r>
            <a:r>
              <a:rPr lang="ko-KR" altLang="ko-KR" sz="2400" dirty="0" smtClean="0"/>
              <a:t>웹 프로그래밍</a:t>
            </a:r>
            <a:r>
              <a:rPr lang="en-US" altLang="ko-KR" sz="2400" dirty="0" smtClean="0"/>
              <a:t> : </a:t>
            </a:r>
            <a:r>
              <a:rPr lang="ko-KR" altLang="ko-KR" sz="2400" dirty="0" err="1" smtClean="0"/>
              <a:t>기초편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707904" y="5301208"/>
            <a:ext cx="51125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ko-KR" dirty="0" smtClean="0"/>
              <a:t>라운드</a:t>
            </a:r>
            <a:r>
              <a:rPr lang="en-US" altLang="ko-KR" dirty="0" smtClean="0"/>
              <a:t> 3. </a:t>
            </a:r>
            <a:r>
              <a:rPr lang="ko-KR" altLang="ko-KR" dirty="0" smtClean="0"/>
              <a:t>웹 프로그래밍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HTML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3.2 HTML</a:t>
            </a:r>
            <a:r>
              <a:rPr lang="ko-KR" altLang="en-US" sz="2800" dirty="0" smtClean="0"/>
              <a:t>의 기본 태그들 </a:t>
            </a:r>
            <a:r>
              <a:rPr lang="en-US" altLang="ko-KR" sz="2800" dirty="0" smtClean="0"/>
              <a:t>- VI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12776"/>
            <a:ext cx="9144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테이블 관련 태그 </a:t>
            </a:r>
            <a:r>
              <a:rPr lang="en-US" altLang="ko-KR" b="1" dirty="0" smtClean="0"/>
              <a:t>( table, caption, </a:t>
            </a:r>
            <a:r>
              <a:rPr lang="en-US" altLang="ko-KR" b="1" dirty="0" err="1" smtClean="0"/>
              <a:t>col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colgroup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tr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th</a:t>
            </a:r>
            <a:r>
              <a:rPr lang="en-US" altLang="ko-KR" b="1" dirty="0" smtClean="0"/>
              <a:t>, td, </a:t>
            </a:r>
            <a:r>
              <a:rPr lang="en-US" altLang="ko-KR" b="1" dirty="0" err="1" smtClean="0"/>
              <a:t>thead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tfoot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tbody</a:t>
            </a:r>
            <a:r>
              <a:rPr lang="en-US" altLang="ko-KR" b="1" dirty="0" smtClean="0"/>
              <a:t> )</a:t>
            </a:r>
          </a:p>
          <a:p>
            <a:r>
              <a:rPr lang="en-US" altLang="ko-KR" dirty="0" smtClean="0"/>
              <a:t> : &lt;table&gt; </a:t>
            </a:r>
            <a:r>
              <a:rPr lang="ko-KR" altLang="en-US" dirty="0" smtClean="0"/>
              <a:t>태그는 테이블을 표현하는 최상위 태그이다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속성인 </a:t>
            </a:r>
            <a:r>
              <a:rPr lang="en-US" altLang="ko-KR" dirty="0" smtClean="0"/>
              <a:t>align, </a:t>
            </a:r>
            <a:r>
              <a:rPr lang="en-US" altLang="ko-KR" dirty="0" err="1" smtClean="0"/>
              <a:t>bgcolor</a:t>
            </a:r>
            <a:r>
              <a:rPr lang="en-US" altLang="ko-KR" dirty="0" smtClean="0"/>
              <a:t>, background, border, </a:t>
            </a:r>
            <a:r>
              <a:rPr lang="en-US" altLang="ko-KR" dirty="0" err="1" smtClean="0"/>
              <a:t>bordercolor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cellpadding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cellspacing</a:t>
            </a:r>
            <a:r>
              <a:rPr lang="en-US" altLang="ko-KR" dirty="0" smtClean="0"/>
              <a:t>, width, height, frame, rules</a:t>
            </a:r>
            <a:r>
              <a:rPr lang="ko-KR" altLang="en-US" dirty="0" smtClean="0"/>
              <a:t>를 통해 표의 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배경색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배경이미지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테두리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테두리색상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셀내부여백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셀외부여백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넓이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셀바깥스타일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셀안쪽스타일을</a:t>
            </a:r>
            <a:r>
              <a:rPr lang="ko-KR" altLang="en-US" dirty="0" smtClean="0"/>
              <a:t> 지정할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&lt;caption&gt; </a:t>
            </a:r>
            <a:r>
              <a:rPr lang="ko-KR" altLang="en-US" dirty="0" smtClean="0"/>
              <a:t>태그는 테이블의 제목을 설정하는 태그이다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&lt;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태그는 하나의 열 전체에 공통적으로 속성을 설정할 수 있는 태그이다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속성인 </a:t>
            </a:r>
            <a:r>
              <a:rPr lang="en-US" altLang="ko-KR" dirty="0" smtClean="0"/>
              <a:t>align, </a:t>
            </a:r>
            <a:r>
              <a:rPr lang="en-US" altLang="ko-KR" dirty="0" err="1" smtClean="0"/>
              <a:t>valign</a:t>
            </a:r>
            <a:r>
              <a:rPr lang="en-US" altLang="ko-KR" dirty="0" smtClean="0"/>
              <a:t>, span, width </a:t>
            </a:r>
            <a:r>
              <a:rPr lang="ko-KR" altLang="en-US" dirty="0" smtClean="0"/>
              <a:t>등을 통해 가로정렬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세로정렬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열병합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넓이 등을 지정할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&lt;</a:t>
            </a:r>
            <a:r>
              <a:rPr lang="en-US" altLang="ko-KR" dirty="0" err="1" smtClean="0"/>
              <a:t>colgroup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태그는 여러 개의 열에 대해 공통적으로 속성을 설정할 수 있는 태그이다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속성은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태그와 동일하다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태그는 행을 분류하는 태그이다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속성인 </a:t>
            </a:r>
            <a:r>
              <a:rPr lang="en-US" altLang="ko-KR" dirty="0" smtClean="0"/>
              <a:t>align, </a:t>
            </a:r>
            <a:r>
              <a:rPr lang="en-US" altLang="ko-KR" dirty="0" err="1" smtClean="0"/>
              <a:t>bgcolor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valign</a:t>
            </a:r>
            <a:r>
              <a:rPr lang="en-US" altLang="ko-KR" dirty="0" smtClean="0"/>
              <a:t>, height, </a:t>
            </a:r>
            <a:r>
              <a:rPr lang="en-US" altLang="ko-KR" dirty="0" err="1" smtClean="0"/>
              <a:t>rowspan</a:t>
            </a:r>
            <a:r>
              <a:rPr lang="ko-KR" altLang="en-US" dirty="0" smtClean="0"/>
              <a:t>을 통해 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배경색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세로통합 등을 지정할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&lt;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&lt;td&gt; </a:t>
            </a:r>
            <a:r>
              <a:rPr lang="ko-KR" altLang="en-US" dirty="0" smtClean="0"/>
              <a:t>태그는 열을 지정하는 태그이다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차이점은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태그를 사용하면 중앙정렬과 굵은 글씨체가 자동으로 스타일 지정된다는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속성인 </a:t>
            </a:r>
            <a:r>
              <a:rPr lang="en-US" altLang="ko-KR" dirty="0" smtClean="0"/>
              <a:t>align, </a:t>
            </a:r>
            <a:r>
              <a:rPr lang="en-US" altLang="ko-KR" dirty="0" err="1" smtClean="0"/>
              <a:t>valign</a:t>
            </a:r>
            <a:r>
              <a:rPr lang="en-US" altLang="ko-KR" dirty="0" smtClean="0"/>
              <a:t>, background, </a:t>
            </a:r>
            <a:r>
              <a:rPr lang="en-US" altLang="ko-KR" dirty="0" err="1" smtClean="0"/>
              <a:t>bgcolor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colspan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nowrap</a:t>
            </a:r>
            <a:r>
              <a:rPr lang="en-US" altLang="ko-KR" dirty="0" smtClean="0"/>
              <a:t>, width </a:t>
            </a:r>
            <a:r>
              <a:rPr lang="ko-KR" altLang="en-US" dirty="0" smtClean="0"/>
              <a:t>등을 통해 가로정렬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배경이미지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배경색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열통합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자동글내림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넓이 등을 지정할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&lt;</a:t>
            </a:r>
            <a:r>
              <a:rPr lang="en-US" altLang="ko-KR" dirty="0" err="1" smtClean="0"/>
              <a:t>thead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tfoot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tbody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는 테이블 내에서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영역과 </a:t>
            </a:r>
            <a:r>
              <a:rPr lang="en-US" altLang="ko-KR" dirty="0" smtClean="0"/>
              <a:t>footer </a:t>
            </a:r>
            <a:r>
              <a:rPr lang="ko-KR" altLang="en-US" dirty="0" smtClean="0"/>
              <a:t>영역 그리고 </a:t>
            </a:r>
            <a:r>
              <a:rPr lang="en-US" altLang="ko-KR" dirty="0" smtClean="0"/>
              <a:t>body </a:t>
            </a:r>
            <a:r>
              <a:rPr lang="ko-KR" altLang="en-US" dirty="0" smtClean="0"/>
              <a:t>영역을 임의적으로 그룹화 할 수 있는 태그이다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3.2 HTML</a:t>
            </a:r>
            <a:r>
              <a:rPr lang="ko-KR" altLang="en-US" sz="2800" dirty="0" smtClean="0"/>
              <a:t>의 기본 태그들 </a:t>
            </a:r>
            <a:r>
              <a:rPr lang="en-US" altLang="ko-KR" sz="2800" dirty="0" smtClean="0"/>
              <a:t>– VII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페이지 분할 </a:t>
            </a:r>
            <a:r>
              <a:rPr lang="en-US" altLang="ko-KR" b="1" dirty="0" smtClean="0"/>
              <a:t>( frameset, frame ) </a:t>
            </a:r>
            <a:r>
              <a:rPr lang="ko-KR" altLang="en-US" b="1" dirty="0" smtClean="0"/>
              <a:t>및 외부 페이지 포함 </a:t>
            </a:r>
            <a:r>
              <a:rPr lang="en-US" altLang="ko-KR" b="1" dirty="0" smtClean="0"/>
              <a:t>( </a:t>
            </a:r>
            <a:r>
              <a:rPr lang="en-US" altLang="ko-KR" b="1" dirty="0" err="1" smtClean="0"/>
              <a:t>iframe</a:t>
            </a:r>
            <a:r>
              <a:rPr lang="en-US" altLang="ko-KR" b="1" dirty="0" smtClean="0"/>
              <a:t> ) </a:t>
            </a:r>
            <a:r>
              <a:rPr lang="ko-KR" altLang="en-US" b="1" dirty="0" smtClean="0"/>
              <a:t>태그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: &lt;frameset&gt; </a:t>
            </a:r>
            <a:r>
              <a:rPr lang="ko-KR" altLang="en-US" dirty="0" smtClean="0"/>
              <a:t>태그는 화면을 분할 하는데 사용하는 태그이다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내부의 자식 태그로 </a:t>
            </a:r>
            <a:r>
              <a:rPr lang="en-US" altLang="ko-KR" dirty="0" smtClean="0"/>
              <a:t>&lt;frame&gt; </a:t>
            </a:r>
            <a:r>
              <a:rPr lang="ko-KR" altLang="en-US" dirty="0" smtClean="0"/>
              <a:t>태그를 가진다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속성인 </a:t>
            </a:r>
            <a:r>
              <a:rPr lang="en-US" altLang="ko-KR" dirty="0" smtClean="0"/>
              <a:t>rows, cols, border, </a:t>
            </a:r>
            <a:r>
              <a:rPr lang="en-US" altLang="ko-KR" dirty="0" err="1" smtClean="0"/>
              <a:t>bordercolor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frameborder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등을 통해 세로분할영역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가로분할영역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프레임테두리선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프레임테이두리선색상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프레임테두리선표시여부</a:t>
            </a:r>
            <a:r>
              <a:rPr lang="ko-KR" altLang="en-US" dirty="0" smtClean="0"/>
              <a:t> 등을 지정할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: &lt;frame&gt; </a:t>
            </a:r>
            <a:r>
              <a:rPr lang="ko-KR" altLang="en-US" dirty="0" smtClean="0"/>
              <a:t>태그는 </a:t>
            </a:r>
            <a:r>
              <a:rPr lang="en-US" altLang="ko-KR" dirty="0" smtClean="0"/>
              <a:t>&lt;frameset&gt; </a:t>
            </a:r>
            <a:r>
              <a:rPr lang="ko-KR" altLang="en-US" dirty="0" smtClean="0"/>
              <a:t>태그에 의해 분할된 각 영역에 표시될 프레임을 관리하는 태그이다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속성인 </a:t>
            </a:r>
            <a:r>
              <a:rPr lang="en-US" altLang="ko-KR" dirty="0" smtClean="0"/>
              <a:t>name,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noresize</a:t>
            </a:r>
            <a:r>
              <a:rPr lang="en-US" altLang="ko-KR" dirty="0" smtClean="0"/>
              <a:t>, scrolling </a:t>
            </a:r>
            <a:r>
              <a:rPr lang="ko-KR" altLang="en-US" dirty="0" smtClean="0"/>
              <a:t>등을 통해 프레임이름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프레임에표시될</a:t>
            </a:r>
            <a:r>
              <a:rPr lang="ko-KR" altLang="en-US" dirty="0" smtClean="0"/>
              <a:t> 리소스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프레임크기고정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스크롤바표시여부</a:t>
            </a:r>
            <a:r>
              <a:rPr lang="ko-KR" altLang="en-US" dirty="0" smtClean="0"/>
              <a:t> 등을 지정할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: &lt;</a:t>
            </a:r>
            <a:r>
              <a:rPr lang="en-US" altLang="ko-KR" dirty="0" err="1" smtClean="0"/>
              <a:t>iframe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태그는 화면의 특정 영역에 표시하고자 하는 리소스를 넣을 수 있는 태그이다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속성인 </a:t>
            </a:r>
            <a:r>
              <a:rPr lang="en-US" altLang="ko-KR" dirty="0" smtClean="0"/>
              <a:t>name,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, scrolling, align, width, height, </a:t>
            </a:r>
            <a:r>
              <a:rPr lang="en-US" altLang="ko-KR" dirty="0" err="1" smtClean="0"/>
              <a:t>frameborder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bordercolor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등을 통해 프레임이름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프레임에표시될</a:t>
            </a:r>
            <a:r>
              <a:rPr lang="ko-KR" altLang="en-US" dirty="0" smtClean="0"/>
              <a:t> 리소스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스크롤바표시여부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넓이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프레임테두리 표시여부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프레임 테두리 색상 등을 지정할 수 있다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3.2 HTML</a:t>
            </a:r>
            <a:r>
              <a:rPr lang="ko-KR" altLang="en-US" sz="2800" dirty="0" smtClean="0"/>
              <a:t>의 기본 태그들 </a:t>
            </a:r>
            <a:r>
              <a:rPr lang="en-US" altLang="ko-KR" sz="2800" dirty="0" smtClean="0"/>
              <a:t>– VIII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폼 구성 태그 </a:t>
            </a:r>
            <a:r>
              <a:rPr lang="en-US" altLang="ko-KR" b="1" dirty="0" smtClean="0"/>
              <a:t>( form, input, select, option, </a:t>
            </a:r>
            <a:r>
              <a:rPr lang="en-US" altLang="ko-KR" b="1" dirty="0" err="1" smtClean="0"/>
              <a:t>textarea</a:t>
            </a:r>
            <a:r>
              <a:rPr lang="en-US" altLang="ko-KR" b="1" dirty="0" smtClean="0"/>
              <a:t> )</a:t>
            </a:r>
            <a:endParaRPr lang="en-US" altLang="ko-KR" dirty="0" smtClean="0"/>
          </a:p>
          <a:p>
            <a:r>
              <a:rPr lang="en-US" altLang="ko-KR" dirty="0" smtClean="0"/>
              <a:t> : &lt;form&gt; </a:t>
            </a:r>
            <a:r>
              <a:rPr lang="ko-KR" altLang="en-US" dirty="0" smtClean="0"/>
              <a:t>태그는 자신의 영역 내에 선언된 입력 태그들의 정보를 하나로 묶어 원하는 위치로 전송할 용도로 사용하는 태그이다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속성인 </a:t>
            </a:r>
            <a:r>
              <a:rPr lang="en-US" altLang="ko-KR" dirty="0" smtClean="0"/>
              <a:t>method, name, action, </a:t>
            </a:r>
            <a:r>
              <a:rPr lang="en-US" altLang="ko-KR" dirty="0" err="1" smtClean="0"/>
              <a:t>enctype</a:t>
            </a:r>
            <a:r>
              <a:rPr lang="ko-KR" altLang="en-US" dirty="0" smtClean="0"/>
              <a:t>을 통해 전송할 </a:t>
            </a:r>
            <a:r>
              <a:rPr lang="en-US" altLang="ko-KR" dirty="0" smtClean="0"/>
              <a:t>HTTP Method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폼이름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데이터를 전송할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포함된 데이터의 타입 등을 지정할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&lt;input&gt; </a:t>
            </a:r>
            <a:r>
              <a:rPr lang="ko-KR" altLang="en-US" dirty="0" smtClean="0"/>
              <a:t>태그는 데이터를 </a:t>
            </a:r>
            <a:r>
              <a:rPr lang="ko-KR" altLang="en-US" dirty="0" err="1" smtClean="0"/>
              <a:t>입력받기</a:t>
            </a:r>
            <a:r>
              <a:rPr lang="ko-KR" altLang="en-US" dirty="0" smtClean="0"/>
              <a:t> 위한 태그로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유형을 설정할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속성은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이라는 속성에 지정되는 값에 따라 </a:t>
            </a:r>
            <a:r>
              <a:rPr lang="en-US" altLang="ko-KR" dirty="0" smtClean="0"/>
              <a:t>“text”</a:t>
            </a:r>
            <a:r>
              <a:rPr lang="ko-KR" altLang="en-US" dirty="0" smtClean="0"/>
              <a:t>의 경우는 </a:t>
            </a:r>
            <a:r>
              <a:rPr lang="en-US" altLang="ko-KR" dirty="0" smtClean="0"/>
              <a:t>name, size, value, </a:t>
            </a:r>
            <a:r>
              <a:rPr lang="en-US" altLang="ko-KR" dirty="0" err="1" smtClean="0"/>
              <a:t>maxlength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readonly</a:t>
            </a:r>
            <a:r>
              <a:rPr lang="ko-KR" altLang="en-US" dirty="0" smtClean="0"/>
              <a:t>를 사용할 수 있고</a:t>
            </a:r>
            <a:r>
              <a:rPr lang="en-US" altLang="ko-KR" dirty="0" smtClean="0"/>
              <a:t>, “password”</a:t>
            </a:r>
            <a:r>
              <a:rPr lang="ko-KR" altLang="en-US" dirty="0" smtClean="0"/>
              <a:t>의 경우는 </a:t>
            </a:r>
            <a:r>
              <a:rPr lang="en-US" altLang="ko-KR" dirty="0" smtClean="0"/>
              <a:t>name, size, </a:t>
            </a:r>
            <a:r>
              <a:rPr lang="en-US" altLang="ko-KR" dirty="0" err="1" smtClean="0"/>
              <a:t>maxlength</a:t>
            </a:r>
            <a:r>
              <a:rPr lang="ko-KR" altLang="en-US" dirty="0" smtClean="0"/>
              <a:t>를 사용할 수 있다</a:t>
            </a:r>
            <a:r>
              <a:rPr lang="en-US" altLang="ko-KR" dirty="0" smtClean="0"/>
              <a:t>. “radio</a:t>
            </a:r>
            <a:r>
              <a:rPr lang="ko-KR" altLang="en-US" dirty="0" smtClean="0"/>
              <a:t> </a:t>
            </a:r>
            <a:r>
              <a:rPr lang="en-US" altLang="ko-KR" dirty="0" smtClean="0"/>
              <a:t>or checkbox”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name, value, checked</a:t>
            </a:r>
            <a:r>
              <a:rPr lang="ko-KR" altLang="en-US" dirty="0" smtClean="0"/>
              <a:t>를 사용할 수 있고</a:t>
            </a:r>
            <a:r>
              <a:rPr lang="en-US" altLang="ko-KR" dirty="0" smtClean="0"/>
              <a:t>, “button, submit, reset, hidden”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name, value</a:t>
            </a:r>
            <a:r>
              <a:rPr lang="ko-KR" altLang="en-US" dirty="0" smtClean="0"/>
              <a:t>를 사용할 수 있고</a:t>
            </a:r>
            <a:r>
              <a:rPr lang="en-US" altLang="ko-KR" dirty="0" smtClean="0"/>
              <a:t>, “file”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name, size, </a:t>
            </a:r>
            <a:r>
              <a:rPr lang="en-US" altLang="ko-KR" dirty="0" err="1" smtClean="0"/>
              <a:t>readonly</a:t>
            </a:r>
            <a:r>
              <a:rPr lang="ko-KR" altLang="en-US" dirty="0" smtClean="0"/>
              <a:t>를 사용할 수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: &lt;select&gt; </a:t>
            </a:r>
            <a:r>
              <a:rPr lang="ko-KR" altLang="en-US" dirty="0" smtClean="0"/>
              <a:t>태그는 여러 개를 하나의 묶음으로 리스트 형식으로 표시하는 태그이다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속성인 </a:t>
            </a:r>
            <a:r>
              <a:rPr lang="en-US" altLang="ko-KR" dirty="0" smtClean="0"/>
              <a:t>name, size, multiple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의 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리스트일경우</a:t>
            </a:r>
            <a:r>
              <a:rPr lang="ko-KR" altLang="en-US" dirty="0" smtClean="0"/>
              <a:t> 화면에 표시될 아이템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 및 </a:t>
            </a:r>
            <a:r>
              <a:rPr lang="ko-KR" altLang="en-US" dirty="0" err="1" smtClean="0"/>
              <a:t>콤보의</a:t>
            </a:r>
            <a:r>
              <a:rPr lang="ko-KR" altLang="en-US" dirty="0" smtClean="0"/>
              <a:t> 구분 등을 지정할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&lt;option&gt; </a:t>
            </a:r>
            <a:r>
              <a:rPr lang="ko-KR" altLang="en-US" dirty="0" smtClean="0"/>
              <a:t>태그는 </a:t>
            </a:r>
            <a:r>
              <a:rPr lang="en-US" altLang="ko-KR" dirty="0" smtClean="0"/>
              <a:t>&lt;select&gt; </a:t>
            </a:r>
            <a:r>
              <a:rPr lang="ko-KR" altLang="en-US" dirty="0" smtClean="0"/>
              <a:t>태그 내의 각 아이템을 설정할 수 있는 태그이다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속성인 </a:t>
            </a:r>
            <a:r>
              <a:rPr lang="en-US" altLang="ko-KR" dirty="0" smtClean="0"/>
              <a:t>value, selected</a:t>
            </a:r>
            <a:r>
              <a:rPr lang="ko-KR" altLang="en-US" dirty="0" smtClean="0"/>
              <a:t>를 통해 선택 시 값과 선택여부를 지정할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&lt;</a:t>
            </a:r>
            <a:r>
              <a:rPr lang="en-US" altLang="ko-KR" dirty="0" err="1" smtClean="0"/>
              <a:t>textarea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태그는 게시판과 같이 여러 라인의 텍스트를 입력할 수 있는 태그이다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속성인 </a:t>
            </a:r>
            <a:r>
              <a:rPr lang="en-US" altLang="ko-KR" dirty="0" smtClean="0"/>
              <a:t>name, cols, rows, </a:t>
            </a:r>
            <a:r>
              <a:rPr lang="en-US" altLang="ko-KR" dirty="0" err="1" smtClean="0"/>
              <a:t>readonly</a:t>
            </a:r>
            <a:r>
              <a:rPr lang="ko-KR" altLang="en-US" dirty="0" smtClean="0"/>
              <a:t>를 통해 이름</a:t>
            </a:r>
            <a:r>
              <a:rPr lang="en-US" altLang="ko-KR" dirty="0" smtClean="0"/>
              <a:t>, column</a:t>
            </a:r>
            <a:r>
              <a:rPr lang="ko-KR" altLang="en-US" dirty="0" smtClean="0"/>
              <a:t>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읽기 전용 등을 지정할 수 있다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3.3 CSS(Cascading Style Sheet)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- 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CSS(Cascading Style Sheet)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화면을 구성할 스타일을 미리 정해 두고 단계적으로 해당 스타일을 적용하는 방식의 코드이다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 - CSS</a:t>
            </a:r>
            <a:r>
              <a:rPr lang="ko-KR" altLang="en-US" b="1" dirty="0" smtClean="0"/>
              <a:t>의 장점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소스의 관리와 수정이 쉬워진다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문서와 디자인의 분리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다양한 </a:t>
            </a:r>
            <a:r>
              <a:rPr lang="ko-KR" altLang="en-US" dirty="0" err="1" smtClean="0"/>
              <a:t>기기별</a:t>
            </a:r>
            <a:r>
              <a:rPr lang="ko-KR" altLang="en-US" dirty="0" smtClean="0"/>
              <a:t> 디자인 적용이 용이해 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웹 문서 제작시간이 줄어든다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 - CSS</a:t>
            </a:r>
            <a:r>
              <a:rPr lang="ko-KR" altLang="en-US" b="1" dirty="0" smtClean="0"/>
              <a:t>의 종류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스타일시트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내부 스타일시트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 스타일시트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 - Inline Style Sheet</a:t>
            </a:r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형식 </a:t>
            </a:r>
            <a:r>
              <a:rPr lang="en-US" altLang="ko-KR" dirty="0" smtClean="0"/>
              <a:t>- &lt;</a:t>
            </a:r>
            <a:r>
              <a:rPr lang="ko-KR" altLang="en-US" dirty="0" err="1" smtClean="0"/>
              <a:t>태그명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style=“</a:t>
            </a:r>
            <a:r>
              <a:rPr lang="ko-KR" altLang="en-US" dirty="0" smtClean="0"/>
              <a:t>스타일</a:t>
            </a:r>
            <a:r>
              <a:rPr lang="en-US" altLang="ko-KR" dirty="0" smtClean="0"/>
              <a:t>” </a:t>
            </a:r>
            <a:r>
              <a:rPr lang="ko-KR" altLang="en-US" dirty="0" err="1" smtClean="0"/>
              <a:t>다른속성들</a:t>
            </a:r>
            <a:r>
              <a:rPr lang="en-US" altLang="ko-KR" dirty="0" smtClean="0"/>
              <a:t>…&gt;&lt;/</a:t>
            </a:r>
            <a:r>
              <a:rPr lang="ko-KR" altLang="en-US" dirty="0" err="1" smtClean="0"/>
              <a:t>태그명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Inner </a:t>
            </a:r>
            <a:r>
              <a:rPr lang="en-US" altLang="ko-KR" b="1" dirty="0" smtClean="0"/>
              <a:t>Style Sheet</a:t>
            </a:r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형식 </a:t>
            </a:r>
            <a:r>
              <a:rPr lang="en-US" altLang="ko-KR" dirty="0" smtClean="0"/>
              <a:t>- &lt;</a:t>
            </a:r>
            <a:r>
              <a:rPr lang="en-US" altLang="ko-KR" dirty="0" smtClean="0"/>
              <a:t>style type=“text/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”&gt; &lt;!-- </a:t>
            </a:r>
            <a:r>
              <a:rPr lang="ko-KR" altLang="en-US" dirty="0" smtClean="0"/>
              <a:t>스타일정의 </a:t>
            </a:r>
            <a:r>
              <a:rPr lang="en-US" altLang="ko-KR" dirty="0" smtClean="0"/>
              <a:t>--&gt; &lt;/style&gt;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3.3 CSS(Cascading Style Sheet)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스타일 정의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태그 스타일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태그명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{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;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;</a:t>
            </a:r>
            <a:r>
              <a:rPr lang="ko-KR" altLang="en-US" dirty="0" smtClean="0"/>
              <a:t> </a:t>
            </a:r>
            <a:r>
              <a:rPr lang="en-US" altLang="ko-KR" dirty="0" smtClean="0"/>
              <a:t>… }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스타일 </a:t>
            </a:r>
            <a:r>
              <a:rPr lang="en-US" altLang="ko-KR" dirty="0" smtClean="0"/>
              <a:t>- .</a:t>
            </a:r>
            <a:r>
              <a:rPr lang="ko-KR" altLang="en-US" dirty="0" err="1" smtClean="0"/>
              <a:t>클래스명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{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;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; … }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네임드</a:t>
            </a:r>
            <a:r>
              <a:rPr lang="ko-KR" altLang="en-US" dirty="0" smtClean="0"/>
              <a:t> 클래스 스타일 </a:t>
            </a:r>
            <a:r>
              <a:rPr lang="en-US" altLang="ko-KR" dirty="0" smtClean="0"/>
              <a:t>- #</a:t>
            </a:r>
            <a:r>
              <a:rPr lang="ko-KR" altLang="en-US" dirty="0" err="1" smtClean="0"/>
              <a:t>클래스명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{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;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; … }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태그 내부에 있는 태그 스타일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태그명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태그명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{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;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; … }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태그 스타일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태그명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태그명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{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;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; … }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Outer Style Sheet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형식 </a:t>
            </a:r>
            <a:r>
              <a:rPr lang="en-US" altLang="ko-KR" dirty="0" smtClean="0"/>
              <a:t>- &lt;link </a:t>
            </a:r>
            <a:r>
              <a:rPr lang="en-US" altLang="ko-KR" dirty="0" err="1" smtClean="0"/>
              <a:t>rel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stylesheet</a:t>
            </a:r>
            <a:r>
              <a:rPr lang="en-US" altLang="ko-KR" dirty="0" smtClean="0"/>
              <a:t>” type=“text/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”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스타일파일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”&gt;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Style </a:t>
            </a:r>
            <a:r>
              <a:rPr lang="ko-KR" altLang="en-US" b="1" dirty="0" smtClean="0"/>
              <a:t>속성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글꼴 색과 배경 속성 </a:t>
            </a:r>
            <a:r>
              <a:rPr lang="en-US" altLang="ko-KR" dirty="0" smtClean="0"/>
              <a:t>– color, background-color, background-image, background-repeat, background-attachment, background-position, background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글꼴 속성 </a:t>
            </a:r>
            <a:r>
              <a:rPr lang="en-US" altLang="ko-KR" dirty="0" smtClean="0"/>
              <a:t>– font-family, font-style, font-variant, font-weight, font-size, font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텍스트 속성 </a:t>
            </a:r>
            <a:r>
              <a:rPr lang="en-US" altLang="ko-KR" dirty="0" smtClean="0"/>
              <a:t>– text-indent, text-align, text-decoration, line-height, letter-spacing, word-spacing, text-transform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목록 속성 </a:t>
            </a:r>
            <a:r>
              <a:rPr lang="en-US" altLang="ko-KR" dirty="0" smtClean="0"/>
              <a:t>– list-style-type, list-style-image, list-style-position, list-style</a:t>
            </a:r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3.3 CSS(Cascading Style Sheet)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III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Style </a:t>
            </a:r>
            <a:r>
              <a:rPr lang="ko-KR" altLang="en-US" b="1" dirty="0" smtClean="0"/>
              <a:t>속성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상자의 바깥 여백 속성 </a:t>
            </a:r>
            <a:r>
              <a:rPr lang="en-US" altLang="ko-KR" dirty="0" smtClean="0"/>
              <a:t>– margin-top, margin-right, margin-bottom, margin-left, margin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상자의 안쪽 여백 속성 </a:t>
            </a:r>
            <a:r>
              <a:rPr lang="en-US" altLang="ko-KR" dirty="0" smtClean="0"/>
              <a:t>– padding-top, padding-right, padding-bottom, padding-left, padding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상자 테두리 선 속성 </a:t>
            </a:r>
            <a:r>
              <a:rPr lang="en-US" altLang="ko-KR" dirty="0" smtClean="0"/>
              <a:t>– width ( border-top-width, border-right-width, border-bottom-width, border-left-width, border-width ), color ( border-top-color, border-right-color, border-bottom-color, border-left-color, border-color ), style ( border-top-style, border-right-style, border-bottom-style, border-left-style, border-style ), all ( border-top, border-right, border-bottom, border-left, border )</a:t>
            </a:r>
          </a:p>
          <a:p>
            <a:r>
              <a:rPr lang="en-US" altLang="ko-KR" b="1" dirty="0" smtClean="0"/>
              <a:t> - </a:t>
            </a:r>
            <a:r>
              <a:rPr lang="ko-KR" altLang="en-US" b="1" dirty="0" err="1" smtClean="0"/>
              <a:t>레이어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(Layer)</a:t>
            </a:r>
            <a:endParaRPr lang="en-US" altLang="ko-KR" b="1" dirty="0" smtClean="0"/>
          </a:p>
          <a:p>
            <a:r>
              <a:rPr lang="en-US" altLang="ko-KR" dirty="0" smtClean="0"/>
              <a:t> :  </a:t>
            </a:r>
            <a:r>
              <a:rPr lang="ko-KR" altLang="en-US" dirty="0" smtClean="0"/>
              <a:t>화면을 구성하기 위한 투명한 화면을 지정하는 방식으로 일반적으로 </a:t>
            </a:r>
            <a:r>
              <a:rPr lang="en-US" altLang="ko-KR" dirty="0" smtClean="0"/>
              <a:t>&lt;div&gt; </a:t>
            </a:r>
            <a:r>
              <a:rPr lang="ko-KR" altLang="en-US" dirty="0" smtClean="0"/>
              <a:t>태그나 </a:t>
            </a:r>
            <a:r>
              <a:rPr lang="en-US" altLang="ko-KR" dirty="0" smtClean="0"/>
              <a:t>&lt;span&gt; </a:t>
            </a:r>
            <a:r>
              <a:rPr lang="ko-KR" altLang="en-US" dirty="0" smtClean="0"/>
              <a:t>태그를 사용한다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관련 속성인 </a:t>
            </a:r>
            <a:r>
              <a:rPr lang="en-US" altLang="ko-KR" dirty="0" smtClean="0"/>
              <a:t>left, top, width, height, background-color, background-image :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(“”), VISIBILITY, Z-INDEX, </a:t>
            </a:r>
            <a:r>
              <a:rPr lang="en-US" altLang="ko-KR" dirty="0" smtClean="0"/>
              <a:t>position </a:t>
            </a:r>
            <a:r>
              <a:rPr lang="ko-KR" altLang="en-US" dirty="0" smtClean="0"/>
              <a:t>등을 이용할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HTML</a:t>
            </a:r>
            <a:r>
              <a:rPr lang="ko-KR" altLang="en-US" dirty="0" smtClean="0"/>
              <a:t>은 웹 프로그램을 하기 위해서 가장 기본적으로 익혀야 할 언어이다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HTML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Hyper Text Markup Language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HTML</a:t>
            </a:r>
            <a:r>
              <a:rPr lang="ko-KR" altLang="en-US" dirty="0" smtClean="0"/>
              <a:t>에는 정해져 있는 태그들과 속성들이 존재한다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HTML </a:t>
            </a:r>
            <a:r>
              <a:rPr lang="ko-KR" altLang="en-US" dirty="0" smtClean="0"/>
              <a:t>페이지에서 페이지와 디자인을 구분하기 위해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가 사용된다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CSS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Cascading Style Sheet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CSS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Inline, Inner, Outer Style Sheet</a:t>
            </a:r>
            <a:r>
              <a:rPr lang="ko-KR" altLang="en-US" dirty="0" smtClean="0"/>
              <a:t>가 존재한다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CSS</a:t>
            </a:r>
            <a:r>
              <a:rPr lang="ko-KR" altLang="en-US" dirty="0" smtClean="0"/>
              <a:t>은 여러 가지 속성들로 페이지를 꾸미는데 도움을 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영역의 사용을 편하게 만들어 준다</a:t>
            </a:r>
            <a:r>
              <a:rPr lang="en-US" altLang="ko-KR" dirty="0" smtClean="0"/>
              <a:t>. [ </a:t>
            </a:r>
            <a:r>
              <a:rPr lang="ko-KR" altLang="en-US" dirty="0" smtClean="0"/>
              <a:t>차후 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</a:t>
            </a:r>
            <a:r>
              <a:rPr lang="en-US" altLang="ko-KR" smtClean="0"/>
              <a:t>]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>
                <a:sym typeface="Wingdings" pitchFamily="2" charset="2"/>
              </a:rPr>
              <a:t>Agenda</a:t>
            </a:r>
            <a:endParaRPr lang="ko-KR" altLang="en-US" dirty="0"/>
          </a:p>
        </p:txBody>
      </p:sp>
      <p:sp>
        <p:nvSpPr>
          <p:cNvPr id="11268" name="AutoShape 4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70" name="AutoShape 6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81869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charset="0"/>
              <a:buChar char="•"/>
            </a:pPr>
            <a:r>
              <a:rPr lang="en-US" altLang="ko-KR" dirty="0" smtClean="0"/>
              <a:t>HTML</a:t>
            </a:r>
            <a:r>
              <a:rPr lang="ko-KR" altLang="en-US" dirty="0" smtClean="0"/>
              <a:t>에 대하여 안다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ko-KR" altLang="ko-KR" dirty="0" smtClean="0"/>
          </a:p>
          <a:p>
            <a:pPr latinLnBrk="0">
              <a:buFont typeface="Arial" charset="0"/>
              <a:buChar char="•"/>
            </a:pPr>
            <a:r>
              <a:rPr lang="ko-KR" altLang="en-US" dirty="0" smtClean="0"/>
              <a:t>레진 서버를 통하여 웹 프로그램을 실행할 수 있다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ko-KR" altLang="ko-KR" dirty="0" smtClean="0"/>
          </a:p>
          <a:p>
            <a:pPr latinLnBrk="0">
              <a:buFont typeface="Arial" charset="0"/>
              <a:buChar char="•"/>
            </a:pPr>
            <a:r>
              <a:rPr lang="en-US" altLang="ko-KR" dirty="0" smtClean="0"/>
              <a:t>HTML </a:t>
            </a:r>
            <a:r>
              <a:rPr lang="ko-KR" altLang="en-US" dirty="0" smtClean="0"/>
              <a:t>태그를 암기한다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en-US" altLang="ko-KR" dirty="0" smtClean="0"/>
          </a:p>
          <a:p>
            <a:pPr latinLnBrk="0">
              <a:buFont typeface="Arial" charset="0"/>
              <a:buChar char="•"/>
            </a:pPr>
            <a:r>
              <a:rPr lang="en-US" altLang="ko-KR" dirty="0" smtClean="0"/>
              <a:t>CSS</a:t>
            </a:r>
            <a:r>
              <a:rPr lang="ko-KR" altLang="en-US" dirty="0" smtClean="0"/>
              <a:t>에 대하여 이해한다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3.1 HTML</a:t>
            </a:r>
            <a:r>
              <a:rPr lang="ko-KR" altLang="en-US" sz="2800" dirty="0" smtClean="0"/>
              <a:t>의 기본 구조와 레진 서버 연동 </a:t>
            </a:r>
            <a:r>
              <a:rPr lang="en-US" altLang="ko-KR" sz="2800" dirty="0" smtClean="0"/>
              <a:t>- 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HTML</a:t>
            </a:r>
            <a:r>
              <a:rPr lang="ko-KR" altLang="en-US" b="1" dirty="0" smtClean="0"/>
              <a:t>에 대한 이해</a:t>
            </a:r>
            <a:endParaRPr lang="en-US" altLang="ko-KR" b="1" dirty="0" smtClean="0"/>
          </a:p>
          <a:p>
            <a:r>
              <a:rPr lang="en-US" altLang="ko-KR" dirty="0" smtClean="0"/>
              <a:t> : HTML(Hyper Text Markup </a:t>
            </a:r>
            <a:r>
              <a:rPr lang="en-US" altLang="ko-KR" dirty="0" err="1" smtClean="0"/>
              <a:t>Lanugage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이란 웹 브라우저 상에서 정보를 표현하기 위한 컴퓨터 언어이다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HTML</a:t>
            </a:r>
            <a:r>
              <a:rPr lang="ko-KR" altLang="en-US" dirty="0" smtClean="0"/>
              <a:t>은 나모웹 에디터나 </a:t>
            </a:r>
            <a:r>
              <a:rPr lang="ko-KR" altLang="en-US" dirty="0" err="1" smtClean="0"/>
              <a:t>드림위버와</a:t>
            </a:r>
            <a:r>
              <a:rPr lang="ko-KR" altLang="en-US" dirty="0" smtClean="0"/>
              <a:t> 같은 툴을 이용하여 작성할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16024" y="3645024"/>
            <a:ext cx="8676456" cy="28083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dirty="0" smtClean="0"/>
              <a:t>‘&lt;‘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‘&gt;’ </a:t>
            </a:r>
            <a:r>
              <a:rPr lang="ko-KR" altLang="en-US" dirty="0" smtClean="0"/>
              <a:t>사이에 태그 명을 작성한다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시작 태그와 끝 태그가 쌍으로 존재한다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예외 존재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ko-KR" altLang="en-US" dirty="0" smtClean="0"/>
              <a:t>시작 태그와 끝 태그가 하나로 표현될 수 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태그 명은 대소문자를 구별하지 않는다</a:t>
            </a:r>
            <a:r>
              <a:rPr lang="en-US" altLang="ko-KR" dirty="0" smtClean="0"/>
              <a:t>. (XML</a:t>
            </a:r>
            <a:r>
              <a:rPr lang="ko-KR" altLang="en-US" dirty="0" smtClean="0"/>
              <a:t>은 구분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ko-KR" altLang="en-US" dirty="0" smtClean="0"/>
              <a:t>태그는 중첩되어 사용될 수 없고 포함 관계여야 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[Enter], [Space], [Tab]</a:t>
            </a:r>
            <a:r>
              <a:rPr lang="ko-KR" altLang="en-US" dirty="0" smtClean="0"/>
              <a:t> 등은 웹 브라우저 상에서 표현되지 않는다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White Character</a:t>
            </a:r>
            <a:r>
              <a:rPr lang="ko-KR" altLang="en-US" dirty="0" smtClean="0"/>
              <a:t>를 표현할 때에는 </a:t>
            </a:r>
            <a:r>
              <a:rPr lang="en-US" altLang="ko-KR" dirty="0" smtClean="0"/>
              <a:t>&lt;XMP&gt;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&lt;PRE&gt; </a:t>
            </a:r>
            <a:r>
              <a:rPr lang="ko-KR" altLang="en-US" dirty="0" smtClean="0"/>
              <a:t>태그를 사용한다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HTML </a:t>
            </a:r>
            <a:r>
              <a:rPr lang="ko-KR" altLang="en-US" dirty="0" smtClean="0"/>
              <a:t>문서는 좌에서 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위에서 아래의 순서로 순차적으로 해석되고 실행된다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파일의 </a:t>
            </a:r>
            <a:r>
              <a:rPr lang="ko-KR" altLang="en-US" dirty="0" err="1" smtClean="0"/>
              <a:t>확장자로는</a:t>
            </a:r>
            <a:r>
              <a:rPr lang="ko-KR" altLang="en-US" dirty="0" smtClean="0"/>
              <a:t> 파일명</a:t>
            </a:r>
            <a:r>
              <a:rPr lang="en-US" altLang="ko-KR" dirty="0" smtClean="0"/>
              <a:t>.html </a:t>
            </a:r>
            <a:r>
              <a:rPr lang="ko-KR" altLang="en-US" dirty="0" smtClean="0"/>
              <a:t>이나 파일명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htm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39552" y="2852936"/>
            <a:ext cx="273630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언어의 작성 규칙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3.1 HTML</a:t>
            </a:r>
            <a:r>
              <a:rPr lang="ko-KR" altLang="en-US" sz="2800" dirty="0" smtClean="0"/>
              <a:t>의 기본 구조와 레진 서버 연동 </a:t>
            </a:r>
            <a:r>
              <a:rPr lang="en-US" altLang="ko-KR" sz="2800" dirty="0" smtClean="0"/>
              <a:t>- 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기초 프로그램 작성과 레진 서버 연동 실행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레진 서버의 </a:t>
            </a:r>
            <a:r>
              <a:rPr lang="en-US" altLang="ko-KR" dirty="0" smtClean="0"/>
              <a:t>conf </a:t>
            </a:r>
            <a:r>
              <a:rPr lang="ko-KR" altLang="en-US" dirty="0" err="1" smtClean="0"/>
              <a:t>디렉토리에서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resin.conf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열고 </a:t>
            </a:r>
            <a:r>
              <a:rPr lang="en-US" altLang="ko-KR" dirty="0" smtClean="0"/>
              <a:t>root-directory</a:t>
            </a:r>
            <a:r>
              <a:rPr lang="ko-KR" altLang="en-US" dirty="0" smtClean="0"/>
              <a:t>를 수정한다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&lt;web-app id=“/” root-directory=“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workspace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” /&gt;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16024" y="3645024"/>
            <a:ext cx="8676456" cy="28083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	&lt;head&gt;…&lt;/head&gt;</a:t>
            </a:r>
          </a:p>
          <a:p>
            <a:r>
              <a:rPr lang="en-US" altLang="ko-KR" dirty="0" smtClean="0"/>
              <a:t>	&lt;body&gt;…&lt;/body&gt;</a:t>
            </a:r>
          </a:p>
          <a:p>
            <a:r>
              <a:rPr lang="en-US" altLang="ko-KR" dirty="0" smtClean="0"/>
              <a:t>&lt;/html&gt;</a:t>
            </a:r>
          </a:p>
          <a:p>
            <a:r>
              <a:rPr lang="en-US" altLang="ko-KR" dirty="0" smtClean="0"/>
              <a:t>or</a:t>
            </a:r>
          </a:p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	&lt;head&gt;…&lt;/head&gt;</a:t>
            </a:r>
          </a:p>
          <a:p>
            <a:r>
              <a:rPr lang="en-US" altLang="ko-KR" dirty="0" smtClean="0"/>
              <a:t>	&lt;frameset&gt;…&lt;/frameset&gt;</a:t>
            </a:r>
          </a:p>
          <a:p>
            <a:r>
              <a:rPr lang="en-US" altLang="ko-KR" dirty="0" smtClean="0"/>
              <a:t>&lt;/html&gt;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83568" y="2852936"/>
            <a:ext cx="273630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언어의 기본 구조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3.2 HTML</a:t>
            </a:r>
            <a:r>
              <a:rPr lang="ko-KR" altLang="en-US" sz="2800" dirty="0" smtClean="0"/>
              <a:t>의 기본 태그들 </a:t>
            </a:r>
            <a:r>
              <a:rPr lang="en-US" altLang="ko-KR" sz="2800" dirty="0" smtClean="0"/>
              <a:t>- 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태그 기본 형식과 약식 태그</a:t>
            </a:r>
            <a:endParaRPr lang="en-US" altLang="ko-KR" b="1" dirty="0" smtClean="0"/>
          </a:p>
          <a:p>
            <a:r>
              <a:rPr lang="en-US" altLang="ko-KR" dirty="0" smtClean="0"/>
              <a:t> : &lt;</a:t>
            </a:r>
            <a:r>
              <a:rPr lang="ko-KR" altLang="en-US" dirty="0" err="1" smtClean="0"/>
              <a:t>태그명</a:t>
            </a:r>
            <a:r>
              <a:rPr lang="ko-KR" altLang="en-US" dirty="0" smtClean="0"/>
              <a:t> 속성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 …&gt; … &lt;/</a:t>
            </a:r>
            <a:r>
              <a:rPr lang="ko-KR" altLang="en-US" dirty="0" err="1" smtClean="0"/>
              <a:t>태그명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: &lt;</a:t>
            </a:r>
            <a:r>
              <a:rPr lang="ko-KR" altLang="en-US" dirty="0" err="1" smtClean="0"/>
              <a:t>태그명</a:t>
            </a:r>
            <a:r>
              <a:rPr lang="ko-KR" altLang="en-US" dirty="0" smtClean="0"/>
              <a:t> 속성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en-US" altLang="ko-KR" dirty="0" smtClean="0"/>
              <a:t>… /&gt; 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본문 태그 </a:t>
            </a:r>
            <a:r>
              <a:rPr lang="en-US" altLang="ko-KR" b="1" dirty="0" smtClean="0"/>
              <a:t>( body )</a:t>
            </a:r>
          </a:p>
          <a:p>
            <a:r>
              <a:rPr lang="en-US" altLang="ko-KR" dirty="0" smtClean="0"/>
              <a:t> : HTML</a:t>
            </a:r>
            <a:r>
              <a:rPr lang="ko-KR" altLang="en-US" dirty="0" smtClean="0"/>
              <a:t>의 페이지 내용부 영역 범위를 지정하는 태그이다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51520" y="3356989"/>
          <a:ext cx="8496944" cy="3240363"/>
        </p:xfrm>
        <a:graphic>
          <a:graphicData uri="http://schemas.openxmlformats.org/drawingml/2006/table">
            <a:tbl>
              <a:tblPr/>
              <a:tblGrid>
                <a:gridCol w="1896238"/>
                <a:gridCol w="6600706"/>
              </a:tblGrid>
              <a:tr h="46290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속성</a:t>
                      </a: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2909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background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배경 이미지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파일 이름이나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URL)</a:t>
                      </a:r>
                      <a:r>
                        <a:rPr lang="ko-KR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를 지정한다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909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bgcolor</a:t>
                      </a:r>
                      <a:endParaRPr lang="ko-KR" sz="1800" kern="10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배경색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색상이나 색상 코드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ko-KR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지정한다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기본은 흰색이다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909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text</a:t>
                      </a:r>
                      <a:endParaRPr lang="ko-KR" sz="1800" kern="10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글꼴 색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색상이나 색상 코드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ko-KR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지정한다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기본은 검은색이다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909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link</a:t>
                      </a:r>
                      <a:endParaRPr lang="ko-KR" sz="1800" kern="10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링크 색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색상이나 색상 코드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ko-KR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지정한다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909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vlink</a:t>
                      </a:r>
                      <a:endParaRPr lang="ko-KR" sz="1800" kern="10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방문했던 링크 색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색상이나 색상 코드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ko-KR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지정한다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909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alink</a:t>
                      </a:r>
                      <a:endParaRPr lang="ko-KR" sz="1800" kern="10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링크를 클릭하는 순간의 색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색상이나 색상 코드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ko-KR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지정한다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3.2 HTML</a:t>
            </a:r>
            <a:r>
              <a:rPr lang="ko-KR" altLang="en-US" sz="2800" dirty="0" smtClean="0"/>
              <a:t>의 기본 태그들 </a:t>
            </a:r>
            <a:r>
              <a:rPr lang="en-US" altLang="ko-KR" sz="2800" dirty="0" smtClean="0"/>
              <a:t>- 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HTML </a:t>
            </a:r>
            <a:r>
              <a:rPr lang="ko-KR" altLang="en-US" b="1" dirty="0" smtClean="0"/>
              <a:t>주석처리</a:t>
            </a:r>
            <a:endParaRPr lang="en-US" altLang="ko-KR" b="1" dirty="0" smtClean="0"/>
          </a:p>
          <a:p>
            <a:r>
              <a:rPr lang="en-US" altLang="ko-KR" dirty="0" smtClean="0"/>
              <a:t> : &lt;!-- </a:t>
            </a:r>
            <a:r>
              <a:rPr lang="ko-KR" altLang="en-US" dirty="0" smtClean="0"/>
              <a:t>주석될 </a:t>
            </a:r>
            <a:r>
              <a:rPr lang="ko-KR" altLang="en-US" dirty="0" err="1" smtClean="0"/>
              <a:t>내용부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--&gt;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영역 구분 태그 </a:t>
            </a:r>
            <a:r>
              <a:rPr lang="en-US" altLang="ko-KR" b="1" dirty="0" smtClean="0"/>
              <a:t>( &amp;</a:t>
            </a:r>
            <a:r>
              <a:rPr lang="en-US" altLang="ko-KR" b="1" dirty="0" err="1" smtClean="0"/>
              <a:t>nbsp</a:t>
            </a:r>
            <a:r>
              <a:rPr lang="en-US" altLang="ko-KR" b="1" dirty="0" smtClean="0"/>
              <a:t>; ) ( </a:t>
            </a:r>
            <a:r>
              <a:rPr lang="en-US" altLang="ko-KR" b="1" dirty="0" err="1" smtClean="0"/>
              <a:t>br</a:t>
            </a:r>
            <a:r>
              <a:rPr lang="en-US" altLang="ko-KR" b="1" dirty="0" smtClean="0"/>
              <a:t> ) ( p ) ( h1~6 ) ( hr ) </a:t>
            </a:r>
          </a:p>
          <a:p>
            <a:r>
              <a:rPr lang="en-US" altLang="ko-KR" dirty="0" smtClean="0"/>
              <a:t> : &amp;</a:t>
            </a:r>
            <a:r>
              <a:rPr lang="en-US" altLang="ko-KR" dirty="0" err="1" smtClean="0"/>
              <a:t>nbsp</a:t>
            </a:r>
            <a:r>
              <a:rPr lang="en-US" altLang="ko-KR" dirty="0" smtClean="0"/>
              <a:t>;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built-in Entity</a:t>
            </a:r>
            <a:r>
              <a:rPr lang="ko-KR" altLang="en-US" dirty="0" smtClean="0"/>
              <a:t>라고 해서 예약된 특정 값을 의미한다</a:t>
            </a:r>
            <a:r>
              <a:rPr lang="en-US" altLang="ko-KR" dirty="0" smtClean="0"/>
              <a:t>. XML</a:t>
            </a:r>
            <a:r>
              <a:rPr lang="ko-KR" altLang="en-US" dirty="0" smtClean="0"/>
              <a:t>에서 공부하겠지만 일단 </a:t>
            </a:r>
            <a:r>
              <a:rPr lang="en-US" altLang="ko-KR" dirty="0" smtClean="0"/>
              <a:t>‘&amp;’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‘;’ </a:t>
            </a:r>
            <a:r>
              <a:rPr lang="ko-KR" altLang="en-US" dirty="0" smtClean="0"/>
              <a:t>사이에 예약할 단어를 기재한다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칸 띄움을 표현한다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: 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태그는 한 줄 </a:t>
            </a:r>
            <a:r>
              <a:rPr lang="ko-KR" altLang="en-US" dirty="0" err="1" smtClean="0"/>
              <a:t>개행을</a:t>
            </a:r>
            <a:r>
              <a:rPr lang="ko-KR" altLang="en-US" dirty="0" smtClean="0"/>
              <a:t> 표현하는 태그이다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: &lt;p&gt; </a:t>
            </a:r>
            <a:r>
              <a:rPr lang="ko-KR" altLang="en-US" dirty="0" smtClean="0"/>
              <a:t>태그는 문단을 표현하는 태그이다</a:t>
            </a:r>
            <a:r>
              <a:rPr lang="en-US" altLang="ko-KR" dirty="0" smtClean="0"/>
              <a:t>. align </a:t>
            </a:r>
            <a:r>
              <a:rPr lang="ko-KR" altLang="en-US" dirty="0" smtClean="0"/>
              <a:t>속성을 통해 문단 내부의 </a:t>
            </a:r>
            <a:r>
              <a:rPr lang="en-US" altLang="ko-KR" dirty="0" smtClean="0"/>
              <a:t>Contents</a:t>
            </a:r>
            <a:r>
              <a:rPr lang="ko-KR" altLang="en-US" dirty="0" smtClean="0"/>
              <a:t>에 대한 위치를 지정할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: &lt;h1&gt; ~ &lt;h6&gt; </a:t>
            </a:r>
            <a:r>
              <a:rPr lang="ko-KR" altLang="en-US" dirty="0" smtClean="0"/>
              <a:t>태그는 </a:t>
            </a:r>
            <a:r>
              <a:rPr lang="en-US" altLang="ko-KR" dirty="0" smtClean="0"/>
              <a:t>headline</a:t>
            </a:r>
            <a:r>
              <a:rPr lang="ko-KR" altLang="en-US" dirty="0" smtClean="0"/>
              <a:t>의 글꼴의 크기를 표현하는 태그이다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글꼴 크기가 큰 순</a:t>
            </a:r>
            <a:r>
              <a:rPr lang="en-US" altLang="ko-KR" dirty="0" smtClean="0"/>
              <a:t>(&lt;h1&gt;)</a:t>
            </a:r>
            <a:r>
              <a:rPr lang="ko-KR" altLang="en-US" dirty="0" smtClean="0"/>
              <a:t>에서 작은 순</a:t>
            </a:r>
            <a:r>
              <a:rPr lang="en-US" altLang="ko-KR" dirty="0" smtClean="0"/>
              <a:t>(&lt;h6&gt;)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1~6</a:t>
            </a:r>
            <a:r>
              <a:rPr lang="ko-KR" altLang="en-US" dirty="0" smtClean="0"/>
              <a:t>까지 사용할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: &lt;hr&gt; </a:t>
            </a:r>
            <a:r>
              <a:rPr lang="ko-KR" altLang="en-US" dirty="0" smtClean="0"/>
              <a:t>태그는 구분 선을 표현하는 태그이다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속성으로 </a:t>
            </a:r>
            <a:r>
              <a:rPr lang="en-US" altLang="ko-KR" dirty="0" smtClean="0"/>
              <a:t>align, color, size, width, </a:t>
            </a:r>
            <a:r>
              <a:rPr lang="en-US" altLang="ko-KR" dirty="0" err="1" smtClean="0"/>
              <a:t>noshape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사용하여 구분 선의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폭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그림자등의</a:t>
            </a:r>
            <a:r>
              <a:rPr lang="ko-KR" altLang="en-US" dirty="0" smtClean="0"/>
              <a:t> 속성을 지정할 수 있다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3.2 HTML</a:t>
            </a:r>
            <a:r>
              <a:rPr lang="ko-KR" altLang="en-US" sz="2800" dirty="0" smtClean="0"/>
              <a:t>의 기본 태그들 </a:t>
            </a:r>
            <a:r>
              <a:rPr lang="en-US" altLang="ko-KR" sz="2800" dirty="0" smtClean="0"/>
              <a:t>– III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텍스트 태그 </a:t>
            </a:r>
            <a:r>
              <a:rPr lang="en-US" altLang="ko-KR" b="1" dirty="0" smtClean="0"/>
              <a:t>( font ) ( marquee ) ( b, strong ) (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em</a:t>
            </a:r>
            <a:r>
              <a:rPr lang="en-US" altLang="ko-KR" b="1" dirty="0" smtClean="0"/>
              <a:t> ) ( u, s ) ( sup, sub ) ( address ) ( </a:t>
            </a:r>
            <a:r>
              <a:rPr lang="en-US" altLang="ko-KR" b="1" dirty="0" err="1" smtClean="0"/>
              <a:t>blockquote</a:t>
            </a:r>
            <a:r>
              <a:rPr lang="en-US" altLang="ko-KR" b="1" dirty="0" smtClean="0"/>
              <a:t> ) ( pre, </a:t>
            </a:r>
            <a:r>
              <a:rPr lang="en-US" altLang="ko-KR" b="1" dirty="0" err="1" smtClean="0"/>
              <a:t>xmp</a:t>
            </a:r>
            <a:r>
              <a:rPr lang="en-US" altLang="ko-KR" b="1" dirty="0" smtClean="0"/>
              <a:t> )</a:t>
            </a:r>
          </a:p>
          <a:p>
            <a:endParaRPr lang="en-US" altLang="ko-KR" b="1" dirty="0" smtClean="0"/>
          </a:p>
          <a:p>
            <a:r>
              <a:rPr lang="en-US" altLang="ko-KR" dirty="0" smtClean="0"/>
              <a:t> : &lt;font&gt; </a:t>
            </a:r>
            <a:r>
              <a:rPr lang="ko-KR" altLang="en-US" dirty="0" smtClean="0"/>
              <a:t>태그는 글꼴을 지정하는 태그이다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속성인 </a:t>
            </a:r>
            <a:r>
              <a:rPr lang="en-US" altLang="ko-KR" dirty="0" smtClean="0"/>
              <a:t>face, color, size</a:t>
            </a:r>
            <a:r>
              <a:rPr lang="ko-KR" altLang="en-US" dirty="0" smtClean="0"/>
              <a:t>를 통해 글꼴과 색상 및 크기를 지정할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&lt;marquee&gt; </a:t>
            </a:r>
            <a:r>
              <a:rPr lang="ko-KR" altLang="en-US" dirty="0" smtClean="0"/>
              <a:t>태그는 </a:t>
            </a:r>
            <a:r>
              <a:rPr lang="en-US" altLang="ko-KR" dirty="0" smtClean="0"/>
              <a:t>IE</a:t>
            </a:r>
            <a:r>
              <a:rPr lang="ko-KR" altLang="en-US" dirty="0" smtClean="0"/>
              <a:t>에서만 지원되는 비표준 태그로 글자의 움직임을 제어할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재미로 각 속성 값을 사용해 볼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&lt;b&gt;, &lt;strong&gt; </a:t>
            </a:r>
            <a:r>
              <a:rPr lang="ko-KR" altLang="en-US" dirty="0" smtClean="0"/>
              <a:t>태그는 글자를 굵게 표현하여 강조할 때 사용한다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&lt;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em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태그는 글자의 기울여 쓰기를 표현할 때 사용한다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&lt;u&gt; </a:t>
            </a:r>
            <a:r>
              <a:rPr lang="ko-KR" altLang="en-US" dirty="0" smtClean="0"/>
              <a:t>태그는 글자에 밑줄을 표현하고</a:t>
            </a:r>
            <a:r>
              <a:rPr lang="en-US" altLang="ko-KR" dirty="0" smtClean="0"/>
              <a:t>, &lt;s&gt; </a:t>
            </a:r>
            <a:r>
              <a:rPr lang="ko-KR" altLang="en-US" dirty="0" smtClean="0"/>
              <a:t>태그를 글자의 취소를 표현한다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&lt;sup&gt; </a:t>
            </a:r>
            <a:r>
              <a:rPr lang="ko-KR" altLang="en-US" dirty="0" smtClean="0"/>
              <a:t>태그는 위 첨자를 표현하고</a:t>
            </a:r>
            <a:r>
              <a:rPr lang="en-US" altLang="ko-KR" dirty="0" smtClean="0"/>
              <a:t>, &lt;sub&gt; </a:t>
            </a:r>
            <a:r>
              <a:rPr lang="ko-KR" altLang="en-US" dirty="0" smtClean="0"/>
              <a:t>태그는 아래 첨자를 표현한다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&lt;address&gt; </a:t>
            </a:r>
            <a:r>
              <a:rPr lang="ko-KR" altLang="en-US" dirty="0" smtClean="0"/>
              <a:t>태그는 주소를 표현할 때 사용하는 태그이다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&lt;</a:t>
            </a:r>
            <a:r>
              <a:rPr lang="en-US" altLang="ko-KR" dirty="0" err="1" smtClean="0"/>
              <a:t>blockquote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태그는 문단의 들여쓰기를 통해 그 영역에 포함된 글들을 하나의 묶음으로 표현할 때 사용한다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&lt;pre&gt; </a:t>
            </a:r>
            <a:r>
              <a:rPr lang="ko-KR" altLang="en-US" dirty="0" smtClean="0"/>
              <a:t>태그와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xmp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태그는 그 </a:t>
            </a:r>
            <a:r>
              <a:rPr lang="ko-KR" altLang="en-US" dirty="0" err="1" smtClean="0"/>
              <a:t>내용부에</a:t>
            </a:r>
            <a:r>
              <a:rPr lang="ko-KR" altLang="en-US" dirty="0" smtClean="0"/>
              <a:t> 표현되는 모든 글들을 보이는 그대로 웹 브라우저 상에 표현하기 위해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차이점은 </a:t>
            </a:r>
            <a:r>
              <a:rPr lang="en-US" altLang="ko-KR" dirty="0" smtClean="0"/>
              <a:t>&lt;pre&gt; </a:t>
            </a:r>
            <a:r>
              <a:rPr lang="ko-KR" altLang="en-US" dirty="0" smtClean="0"/>
              <a:t>태그는 태그 자체를 포함하지 못하지만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xmp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태그는 태그 자체를 포함해서 그대로 표현할 수 있다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3.2 HTML</a:t>
            </a:r>
            <a:r>
              <a:rPr lang="ko-KR" altLang="en-US" sz="2800" dirty="0" smtClean="0"/>
              <a:t>의 기본 태그들 </a:t>
            </a:r>
            <a:r>
              <a:rPr lang="en-US" altLang="ko-KR" sz="2800" dirty="0" smtClean="0"/>
              <a:t>- IV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목록 태그 </a:t>
            </a:r>
            <a:r>
              <a:rPr lang="en-US" altLang="ko-KR" b="1" dirty="0" smtClean="0"/>
              <a:t>( </a:t>
            </a:r>
            <a:r>
              <a:rPr lang="en-US" altLang="ko-KR" b="1" dirty="0" err="1" smtClean="0"/>
              <a:t>ol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li</a:t>
            </a:r>
            <a:r>
              <a:rPr lang="en-US" altLang="ko-KR" b="1" dirty="0" smtClean="0"/>
              <a:t> ) ( </a:t>
            </a:r>
            <a:r>
              <a:rPr lang="en-US" altLang="ko-KR" b="1" dirty="0" err="1" smtClean="0"/>
              <a:t>ul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li</a:t>
            </a:r>
            <a:r>
              <a:rPr lang="en-US" altLang="ko-KR" b="1" dirty="0" smtClean="0"/>
              <a:t> ) ( dl, </a:t>
            </a:r>
            <a:r>
              <a:rPr lang="en-US" altLang="ko-KR" b="1" dirty="0" err="1" smtClean="0"/>
              <a:t>dt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dd</a:t>
            </a:r>
            <a:r>
              <a:rPr lang="en-US" altLang="ko-KR" b="1" dirty="0" smtClean="0"/>
              <a:t> 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: &lt;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태그는 </a:t>
            </a:r>
            <a:r>
              <a:rPr lang="en-US" altLang="ko-KR" dirty="0" smtClean="0"/>
              <a:t>‘ordered list’</a:t>
            </a:r>
            <a:r>
              <a:rPr lang="ko-KR" altLang="en-US" dirty="0" smtClean="0"/>
              <a:t>의 약자로 순서를 부여하여 목록을 나열할 수 있는 태그이다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자식 태그로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li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를 사용하여 목록을 정의한다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속성인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start</a:t>
            </a:r>
            <a:r>
              <a:rPr lang="ko-KR" altLang="en-US" dirty="0" smtClean="0"/>
              <a:t>를 통해 목록의 순서로 사용될 수 표현 방식 </a:t>
            </a:r>
            <a:r>
              <a:rPr lang="en-US" altLang="ko-KR" dirty="0" smtClean="0"/>
              <a:t>(I, I, A, a, 1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시작 수를 지정할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: 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태그는 </a:t>
            </a:r>
            <a:r>
              <a:rPr lang="en-US" altLang="ko-KR" dirty="0" smtClean="0"/>
              <a:t>‘unordered list’</a:t>
            </a:r>
            <a:r>
              <a:rPr lang="ko-KR" altLang="en-US" dirty="0" smtClean="0"/>
              <a:t>의 약자로 순서없이 목록을 나열할 수 있는 태그이다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자식 태그로는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과 똑같이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li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속성인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을 통해 목록 앞에 붙을 문자</a:t>
            </a:r>
            <a:r>
              <a:rPr lang="en-US" altLang="ko-KR" dirty="0" smtClean="0"/>
              <a:t>(disc, circle, square)</a:t>
            </a:r>
            <a:r>
              <a:rPr lang="ko-KR" altLang="en-US" dirty="0" smtClean="0"/>
              <a:t>를 지정할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기본값은 </a:t>
            </a:r>
            <a:r>
              <a:rPr lang="en-US" altLang="ko-KR" dirty="0" smtClean="0"/>
              <a:t>disc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: &lt;dl&gt; </a:t>
            </a:r>
            <a:r>
              <a:rPr lang="ko-KR" altLang="en-US" dirty="0" smtClean="0"/>
              <a:t>태그는 </a:t>
            </a:r>
            <a:r>
              <a:rPr lang="en-US" altLang="ko-KR" dirty="0" smtClean="0"/>
              <a:t>‘dictionary list’</a:t>
            </a:r>
            <a:r>
              <a:rPr lang="ko-KR" altLang="en-US" dirty="0" smtClean="0"/>
              <a:t>의 약자로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태그와 유사하게 </a:t>
            </a:r>
            <a:r>
              <a:rPr lang="ko-KR" altLang="en-US" dirty="0" err="1" smtClean="0"/>
              <a:t>순서없이</a:t>
            </a:r>
            <a:r>
              <a:rPr lang="ko-KR" altLang="en-US" dirty="0" smtClean="0"/>
              <a:t> 목록을 나열할 수 있으나 자식 태그로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li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태그와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태그를 통해 제목과 설명의 형태로 목록을 구성할 수 있다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3.2 HTML</a:t>
            </a:r>
            <a:r>
              <a:rPr lang="ko-KR" altLang="en-US" sz="2800" dirty="0" smtClean="0"/>
              <a:t>의 기본 태그들 </a:t>
            </a:r>
            <a:r>
              <a:rPr lang="en-US" altLang="ko-KR" sz="2800" dirty="0" smtClean="0"/>
              <a:t>- V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이미지 </a:t>
            </a:r>
            <a:r>
              <a:rPr lang="en-US" altLang="ko-KR" b="1" dirty="0" smtClean="0"/>
              <a:t>( </a:t>
            </a:r>
            <a:r>
              <a:rPr lang="en-US" altLang="ko-KR" b="1" dirty="0" err="1" smtClean="0"/>
              <a:t>img</a:t>
            </a:r>
            <a:r>
              <a:rPr lang="en-US" altLang="ko-KR" b="1" dirty="0" smtClean="0"/>
              <a:t> ), </a:t>
            </a:r>
            <a:r>
              <a:rPr lang="ko-KR" altLang="en-US" b="1" dirty="0" smtClean="0"/>
              <a:t>사운드</a:t>
            </a:r>
            <a:r>
              <a:rPr lang="en-US" altLang="ko-KR" b="1" dirty="0" smtClean="0"/>
              <a:t> ( embed, </a:t>
            </a:r>
            <a:r>
              <a:rPr lang="en-US" altLang="ko-KR" b="1" dirty="0" err="1" smtClean="0"/>
              <a:t>bgsound</a:t>
            </a:r>
            <a:r>
              <a:rPr lang="en-US" altLang="ko-KR" b="1" dirty="0" smtClean="0"/>
              <a:t> ), </a:t>
            </a:r>
            <a:r>
              <a:rPr lang="ko-KR" altLang="en-US" b="1" dirty="0" smtClean="0"/>
              <a:t>링크</a:t>
            </a:r>
            <a:r>
              <a:rPr lang="en-US" altLang="ko-KR" b="1" dirty="0" smtClean="0"/>
              <a:t> ( a ) </a:t>
            </a:r>
            <a:r>
              <a:rPr lang="ko-KR" altLang="en-US" b="1" dirty="0" smtClean="0"/>
              <a:t>태그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링크 태그는 모두 웹의 리소스를 활용하기 때문에 리소스의 경로를 사용하는 방법을 숙지해야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경로의 표현 방법은 절대 경로와 상대경로 그리고 로컬 경로가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: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태그는 웹 페이지에서 이미지를 표현하기 위한 태그이다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웹에서는 속도가 중요한 이슈가 되기 때문에 기본적으로는 사용하는 파일을 </a:t>
            </a:r>
            <a:r>
              <a:rPr lang="en-US" altLang="ko-KR" dirty="0" smtClean="0"/>
              <a:t>GIF, JPEG, PNG </a:t>
            </a:r>
            <a:r>
              <a:rPr lang="ko-KR" altLang="en-US" dirty="0" smtClean="0"/>
              <a:t>정도로 제한한다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속성인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, alt, align, border, height, width, </a:t>
            </a:r>
            <a:r>
              <a:rPr lang="en-US" altLang="ko-KR" dirty="0" err="1" smtClean="0"/>
              <a:t>hspace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vspace</a:t>
            </a:r>
            <a:r>
              <a:rPr lang="ko-KR" altLang="en-US" dirty="0" smtClean="0"/>
              <a:t>를 통해 리소스위치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이미지설명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테두리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높이와 넓이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가로여백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세로여백 등을 지정할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: &lt;embed&gt; </a:t>
            </a:r>
            <a:r>
              <a:rPr lang="ko-KR" altLang="en-US" dirty="0" smtClean="0"/>
              <a:t>태그는 사운드를 재생할 수 있는 태그이다</a:t>
            </a:r>
            <a:r>
              <a:rPr lang="en-US" altLang="ko-KR" dirty="0" smtClean="0"/>
              <a:t>. IE</a:t>
            </a:r>
            <a:r>
              <a:rPr lang="ko-KR" altLang="en-US" dirty="0" smtClean="0"/>
              <a:t>에서는 </a:t>
            </a:r>
            <a:r>
              <a:rPr lang="en-US" altLang="ko-KR" dirty="0" err="1" smtClean="0"/>
              <a:t>bgsound</a:t>
            </a:r>
            <a:r>
              <a:rPr lang="ko-KR" altLang="en-US" dirty="0" smtClean="0"/>
              <a:t>를 통해 사운드를 재실행 수도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속성인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autostart</a:t>
            </a:r>
            <a:r>
              <a:rPr lang="en-US" altLang="ko-KR" dirty="0" smtClean="0"/>
              <a:t>, hidden, width, height, loop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리소스위치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자동시작여부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재생창숨김여부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넓이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(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true,false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등을 지정할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: &lt;a&gt; </a:t>
            </a:r>
            <a:r>
              <a:rPr lang="ko-KR" altLang="en-US" dirty="0" smtClean="0"/>
              <a:t>태그는 리소스에 대해 링크를 걸 수 있는 태그이다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속성인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, name, target</a:t>
            </a:r>
            <a:r>
              <a:rPr lang="ko-KR" altLang="en-US" dirty="0" smtClean="0"/>
              <a:t>을 통해 리소스위치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페이지내위치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책깔피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링크표시위치</a:t>
            </a:r>
            <a:r>
              <a:rPr lang="en-US" altLang="ko-KR" dirty="0" smtClean="0"/>
              <a:t>(_</a:t>
            </a:r>
            <a:r>
              <a:rPr lang="en-US" altLang="ko-KR" dirty="0" err="1" smtClean="0"/>
              <a:t>top,_parent,_self,_blank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지정할 수 있다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8693</TotalTime>
  <Words>2544</Words>
  <Application>Microsoft Office PowerPoint</Application>
  <PresentationFormat>화면 슬라이드 쇼(4:3)</PresentationFormat>
  <Paragraphs>181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슬라이드 1</vt:lpstr>
      <vt:lpstr>Agenda</vt:lpstr>
      <vt:lpstr> 3.1 HTML의 기본 구조와 레진 서버 연동 - I</vt:lpstr>
      <vt:lpstr> 3.1 HTML의 기본 구조와 레진 서버 연동 - II</vt:lpstr>
      <vt:lpstr> 3.2 HTML의 기본 태그들 - I</vt:lpstr>
      <vt:lpstr> 3.2 HTML의 기본 태그들 - II</vt:lpstr>
      <vt:lpstr> 3.2 HTML의 기본 태그들 – III</vt:lpstr>
      <vt:lpstr> 3.2 HTML의 기본 태그들 - IV</vt:lpstr>
      <vt:lpstr> 3.2 HTML의 기본 태그들 - V</vt:lpstr>
      <vt:lpstr> 3.2 HTML의 기본 태그들 - VI</vt:lpstr>
      <vt:lpstr> 3.2 HTML의 기본 태그들 – VII</vt:lpstr>
      <vt:lpstr> 3.2 HTML의 기본 태그들 – VIII</vt:lpstr>
      <vt:lpstr> 3.3 CSS(Cascading Style Sheet) - I</vt:lpstr>
      <vt:lpstr> 3.3 CSS(Cascading Style Sheet) - II</vt:lpstr>
      <vt:lpstr> 3.3 CSS(Cascading Style Sheet) - III</vt:lpstr>
      <vt:lpstr>Summary</vt:lpstr>
    </vt:vector>
  </TitlesOfParts>
  <Company>UENGINE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KIMSH</dc:creator>
  <cp:lastModifiedBy>KIMSH</cp:lastModifiedBy>
  <cp:revision>105</cp:revision>
  <dcterms:created xsi:type="dcterms:W3CDTF">2012-05-21T16:43:44Z</dcterms:created>
  <dcterms:modified xsi:type="dcterms:W3CDTF">2012-08-14T07:57:37Z</dcterms:modified>
</cp:coreProperties>
</file>