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5. </a:t>
            </a:r>
            <a:r>
              <a:rPr lang="ko-KR" altLang="ko-KR" dirty="0" smtClean="0"/>
              <a:t>웹 프로그래밍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5.3 DTD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DTD </a:t>
            </a:r>
            <a:r>
              <a:rPr lang="ko-KR" altLang="en-US" b="1" dirty="0" smtClean="0"/>
              <a:t>문서의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선언</a:t>
            </a:r>
            <a:endParaRPr lang="en-US" altLang="ko-KR" b="1" dirty="0" smtClean="0"/>
          </a:p>
          <a:p>
            <a:r>
              <a:rPr lang="en-US" altLang="ko-KR" dirty="0" smtClean="0"/>
              <a:t> &lt;!</a:t>
            </a:r>
            <a:r>
              <a:rPr lang="en-US" altLang="ko-KR" dirty="0" smtClean="0"/>
              <a:t>ELEMENT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 콘텐트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유형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콘텐트 유형 </a:t>
            </a:r>
            <a:r>
              <a:rPr lang="en-US" altLang="ko-KR" b="1" dirty="0" smtClean="0"/>
              <a:t>[ Well-formed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Valid </a:t>
            </a:r>
            <a:r>
              <a:rPr lang="ko-KR" altLang="en-US" b="1" dirty="0" smtClean="0"/>
              <a:t>한 문서 비교 예시 작성 </a:t>
            </a:r>
            <a:r>
              <a:rPr lang="en-US" altLang="ko-KR" b="1" dirty="0" smtClean="0"/>
              <a:t>]</a:t>
            </a:r>
          </a:p>
          <a:p>
            <a:pPr latinLnBrk="0"/>
            <a:r>
              <a:rPr lang="en-US" altLang="ko-KR" dirty="0" smtClean="0"/>
              <a:t>* #PCDATA : </a:t>
            </a:r>
            <a:r>
              <a:rPr lang="ko-KR" altLang="ko-KR" dirty="0" err="1" smtClean="0"/>
              <a:t>내용부에</a:t>
            </a:r>
            <a:r>
              <a:rPr lang="ko-KR" altLang="ko-KR" dirty="0" smtClean="0"/>
              <a:t> 일반 문자열이 온다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&lt;!ELEMENT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(#PCDATA)&gt;</a:t>
            </a:r>
            <a:endParaRPr lang="ko-KR" altLang="ko-KR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* </a:t>
            </a:r>
            <a:r>
              <a:rPr lang="ko-KR" altLang="ko-KR" dirty="0" smtClean="0"/>
              <a:t>자식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목록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내용부에</a:t>
            </a:r>
            <a:r>
              <a:rPr lang="ko-KR" altLang="ko-KR" dirty="0" smtClean="0"/>
              <a:t> 자식 </a:t>
            </a:r>
            <a:r>
              <a:rPr lang="ko-KR" altLang="ko-KR" dirty="0" err="1" smtClean="0"/>
              <a:t>엘리먼트가</a:t>
            </a:r>
            <a:r>
              <a:rPr lang="ko-KR" altLang="ko-KR" dirty="0" smtClean="0"/>
              <a:t> 온다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&lt;!ELEMENT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(</a:t>
            </a:r>
            <a:r>
              <a:rPr lang="ko-KR" altLang="ko-KR" dirty="0" smtClean="0"/>
              <a:t>자식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1, </a:t>
            </a:r>
            <a:r>
              <a:rPr lang="ko-KR" altLang="ko-KR" dirty="0" smtClean="0"/>
              <a:t>자식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2</a:t>
            </a:r>
            <a:r>
              <a:rPr lang="ko-KR" altLang="ko-KR" dirty="0" smtClean="0"/>
              <a:t>…</a:t>
            </a:r>
            <a:r>
              <a:rPr lang="en-US" altLang="ko-KR" dirty="0" smtClean="0"/>
              <a:t>)&gt;</a:t>
            </a:r>
            <a:endParaRPr lang="ko-KR" altLang="ko-KR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* </a:t>
            </a:r>
            <a:r>
              <a:rPr lang="en-US" altLang="ko-KR" dirty="0" smtClean="0"/>
              <a:t>EMPTY : </a:t>
            </a:r>
            <a:r>
              <a:rPr lang="ko-KR" altLang="ko-KR" dirty="0" smtClean="0"/>
              <a:t>내용부가 없는 빈 </a:t>
            </a:r>
            <a:r>
              <a:rPr lang="ko-KR" altLang="ko-KR" dirty="0" err="1" smtClean="0"/>
              <a:t>엘리먼트이다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&lt;!ELEMENT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EMPTY&gt;</a:t>
            </a:r>
            <a:endParaRPr lang="ko-KR" altLang="ko-KR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* </a:t>
            </a:r>
            <a:r>
              <a:rPr lang="en-US" altLang="ko-KR" dirty="0" smtClean="0"/>
              <a:t>MIXED : </a:t>
            </a:r>
            <a:r>
              <a:rPr lang="ko-KR" altLang="ko-KR" dirty="0" err="1" smtClean="0"/>
              <a:t>내용부에</a:t>
            </a:r>
            <a:r>
              <a:rPr lang="ko-KR" altLang="ko-KR" dirty="0" smtClean="0"/>
              <a:t> 일반 문자열과 자식 </a:t>
            </a:r>
            <a:r>
              <a:rPr lang="ko-KR" altLang="ko-KR" dirty="0" err="1" smtClean="0"/>
              <a:t>엘리먼트가</a:t>
            </a:r>
            <a:r>
              <a:rPr lang="ko-KR" altLang="ko-KR" dirty="0" smtClean="0"/>
              <a:t> 섞여서 온다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&lt;!ELEMENT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(#PCDATA | child)*&gt;</a:t>
            </a:r>
            <a:endParaRPr lang="ko-KR" altLang="ko-KR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* </a:t>
            </a:r>
            <a:r>
              <a:rPr lang="en-US" altLang="ko-KR" dirty="0" smtClean="0"/>
              <a:t>ANY : </a:t>
            </a:r>
            <a:r>
              <a:rPr lang="ko-KR" altLang="ko-KR" dirty="0" err="1" smtClean="0"/>
              <a:t>내용부에</a:t>
            </a:r>
            <a:r>
              <a:rPr lang="ko-KR" altLang="ko-KR" dirty="0" smtClean="0"/>
              <a:t> 어떤 유형이든 모두 올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&lt;!ELEMENT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ANY&gt;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5.3 DTD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DTD </a:t>
            </a:r>
            <a:r>
              <a:rPr lang="ko-KR" altLang="en-US" b="1" dirty="0" smtClean="0"/>
              <a:t>문서의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연산자들 </a:t>
            </a:r>
            <a:r>
              <a:rPr lang="en-US" altLang="ko-KR" b="1" dirty="0" smtClean="0"/>
              <a:t>[ </a:t>
            </a:r>
            <a:r>
              <a:rPr lang="ko-KR" altLang="en-US" b="1" dirty="0" smtClean="0"/>
              <a:t>연산자 사용 예시 작성 </a:t>
            </a:r>
            <a:r>
              <a:rPr lang="en-US" altLang="ko-KR" b="1" dirty="0" smtClean="0"/>
              <a:t>]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* </a:t>
            </a:r>
            <a:r>
              <a:rPr lang="ko-KR" altLang="ko-KR" dirty="0" smtClean="0"/>
              <a:t>콤마</a:t>
            </a:r>
            <a:r>
              <a:rPr lang="en-US" altLang="ko-KR" dirty="0" smtClean="0"/>
              <a:t>( , ) : </a:t>
            </a:r>
            <a:r>
              <a:rPr lang="ko-KR" altLang="ko-KR" dirty="0" err="1" smtClean="0"/>
              <a:t>엘리먼트</a:t>
            </a:r>
            <a:r>
              <a:rPr lang="ko-KR" altLang="ko-KR" dirty="0" smtClean="0"/>
              <a:t> 목록에 적은 순서대로 </a:t>
            </a:r>
            <a:r>
              <a:rPr lang="ko-KR" altLang="ko-KR" dirty="0" err="1" smtClean="0"/>
              <a:t>엘리먼트를</a:t>
            </a:r>
            <a:r>
              <a:rPr lang="ko-KR" altLang="ko-KR" dirty="0" smtClean="0"/>
              <a:t> 작성해야 하는 연산자이다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선택</a:t>
            </a:r>
            <a:r>
              <a:rPr lang="en-US" altLang="ko-KR" dirty="0" smtClean="0"/>
              <a:t>( | ) : </a:t>
            </a:r>
            <a:r>
              <a:rPr lang="ko-KR" altLang="ko-KR" dirty="0" smtClean="0"/>
              <a:t>두 </a:t>
            </a:r>
            <a:r>
              <a:rPr lang="ko-KR" altLang="ko-KR" dirty="0" err="1" smtClean="0"/>
              <a:t>엘리먼트</a:t>
            </a:r>
            <a:r>
              <a:rPr lang="ko-KR" altLang="ko-KR" dirty="0" smtClean="0"/>
              <a:t> 중 하나만 사용할 수 있다는 의미의 연산자이다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유무</a:t>
            </a:r>
            <a:r>
              <a:rPr lang="en-US" altLang="ko-KR" dirty="0" smtClean="0"/>
              <a:t>( ? ) : </a:t>
            </a:r>
            <a:r>
              <a:rPr lang="ko-KR" altLang="ko-KR" dirty="0" err="1" smtClean="0"/>
              <a:t>엘리먼트가</a:t>
            </a:r>
            <a:r>
              <a:rPr lang="ko-KR" altLang="ko-KR" dirty="0" smtClean="0"/>
              <a:t> 없거나 하나 올 수 있다는 의미의 연산자이다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다중</a:t>
            </a:r>
            <a:r>
              <a:rPr lang="en-US" altLang="ko-KR" dirty="0" smtClean="0"/>
              <a:t>( * ) : </a:t>
            </a:r>
            <a:r>
              <a:rPr lang="ko-KR" altLang="ko-KR" dirty="0" err="1" smtClean="0"/>
              <a:t>엘리먼트가</a:t>
            </a:r>
            <a:r>
              <a:rPr lang="ko-KR" altLang="ko-KR" dirty="0" smtClean="0"/>
              <a:t> 없거나 여러 개 올 수 있다는 의미의 연산자이다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다중</a:t>
            </a:r>
            <a:r>
              <a:rPr lang="en-US" altLang="ko-KR" dirty="0" smtClean="0"/>
              <a:t>( + ) : </a:t>
            </a:r>
            <a:r>
              <a:rPr lang="ko-KR" altLang="ko-KR" dirty="0" err="1" smtClean="0"/>
              <a:t>엘리먼트가</a:t>
            </a:r>
            <a:r>
              <a:rPr lang="ko-KR" altLang="ko-KR" dirty="0" smtClean="0"/>
              <a:t> 하나 이상 여러 개 올 수 있다는 의미의 연산자이다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DTD </a:t>
            </a:r>
            <a:r>
              <a:rPr lang="ko-KR" altLang="en-US" b="1" dirty="0" smtClean="0"/>
              <a:t>문서의 </a:t>
            </a:r>
            <a:r>
              <a:rPr lang="ko-KR" altLang="en-US" b="1" dirty="0" smtClean="0"/>
              <a:t>속성 선언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&lt;!</a:t>
            </a:r>
            <a:r>
              <a:rPr lang="en-US" altLang="ko-KR" dirty="0" smtClean="0"/>
              <a:t>ATTLIST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 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1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유형 디폴트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선언</a:t>
            </a:r>
          </a:p>
          <a:p>
            <a:r>
              <a:rPr lang="en-US" altLang="ko-KR" dirty="0" smtClean="0"/>
              <a:t>			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2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유형 디폴트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선언</a:t>
            </a:r>
            <a:r>
              <a:rPr lang="en-US" altLang="ko-KR" dirty="0" smtClean="0"/>
              <a:t> ... 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속성의 </a:t>
            </a:r>
            <a:r>
              <a:rPr lang="en-US" altLang="ko-KR" b="1" dirty="0" smtClean="0"/>
              <a:t>default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선언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* #IMPLIED : </a:t>
            </a:r>
            <a:r>
              <a:rPr lang="ko-KR" altLang="ko-KR" dirty="0" smtClean="0"/>
              <a:t>속성을 생략할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* #REQUIRED : </a:t>
            </a:r>
            <a:r>
              <a:rPr lang="ko-KR" altLang="ko-KR" dirty="0" smtClean="0"/>
              <a:t>반드시 속성을 적어야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* #FIXED : </a:t>
            </a:r>
            <a:r>
              <a:rPr lang="ko-KR" altLang="ko-KR" dirty="0" smtClean="0"/>
              <a:t>지정한 문자열만 사용할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* "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" : </a:t>
            </a:r>
            <a:r>
              <a:rPr lang="ko-KR" altLang="ko-KR" dirty="0" smtClean="0"/>
              <a:t>속성이 생략되었을 때 기본적으로 적용될 값이다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5.3 DTD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DTD </a:t>
            </a:r>
            <a:r>
              <a:rPr lang="ko-KR" altLang="en-US" b="1" dirty="0" smtClean="0"/>
              <a:t>문서의 </a:t>
            </a:r>
            <a:r>
              <a:rPr lang="ko-KR" altLang="en-US" b="1" dirty="0" smtClean="0"/>
              <a:t>속성 유형들 </a:t>
            </a:r>
            <a:r>
              <a:rPr lang="en-US" altLang="ko-KR" b="1" dirty="0" smtClean="0"/>
              <a:t>[ </a:t>
            </a:r>
            <a:r>
              <a:rPr lang="ko-KR" altLang="en-US" b="1" dirty="0" smtClean="0"/>
              <a:t>속성 유형과 </a:t>
            </a:r>
            <a:r>
              <a:rPr lang="en-US" altLang="ko-KR" b="1" dirty="0" smtClean="0"/>
              <a:t>default </a:t>
            </a:r>
            <a:r>
              <a:rPr lang="ko-KR" altLang="en-US" b="1" dirty="0" smtClean="0"/>
              <a:t>선언 사용 예시 작성 </a:t>
            </a:r>
            <a:r>
              <a:rPr lang="en-US" altLang="ko-KR" b="1" dirty="0" smtClean="0"/>
              <a:t>]</a:t>
            </a:r>
            <a:endParaRPr lang="en-US" altLang="ko-KR" b="1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CDATA : </a:t>
            </a:r>
            <a:r>
              <a:rPr lang="ko-KR" altLang="ko-KR" dirty="0" smtClean="0"/>
              <a:t>일반 문자열이 값으로 사용된다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ENUMERATION : DTD</a:t>
            </a:r>
            <a:r>
              <a:rPr lang="ko-KR" altLang="ko-KR" dirty="0" smtClean="0"/>
              <a:t>에 나열된 값에서 하나가 사용된다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ID :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XML </a:t>
            </a:r>
            <a:r>
              <a:rPr lang="ko-KR" altLang="ko-KR" dirty="0" smtClean="0"/>
              <a:t>문서 내에서 유일해야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IDREF[S] : ID</a:t>
            </a:r>
            <a:r>
              <a:rPr lang="ko-KR" altLang="ko-KR" dirty="0" smtClean="0"/>
              <a:t>의 속성 값으로 지정된 값이 사용된다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NMTOKEN[S] : </a:t>
            </a:r>
            <a:r>
              <a:rPr lang="ko-KR" altLang="ko-KR" dirty="0" smtClean="0"/>
              <a:t>이름 작성 규칙에 준하는 데이터만 사용할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NOTATION : DTD</a:t>
            </a:r>
            <a:r>
              <a:rPr lang="ko-KR" altLang="ko-KR" dirty="0" smtClean="0"/>
              <a:t>에 선언된 노테이션 이름만 사용할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ENTITY : DTD</a:t>
            </a:r>
            <a:r>
              <a:rPr lang="ko-KR" altLang="ko-KR" dirty="0" smtClean="0"/>
              <a:t>에 선언된 엔티티 이름만 사용할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endParaRPr lang="ko-KR" altLang="ko-KR" dirty="0" smtClean="0"/>
          </a:p>
          <a:p>
            <a:r>
              <a:rPr lang="en-US" altLang="ko-KR" b="1" dirty="0" smtClean="0"/>
              <a:t> - DTD </a:t>
            </a:r>
            <a:r>
              <a:rPr lang="ko-KR" altLang="en-US" b="1" dirty="0" smtClean="0"/>
              <a:t>문서의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종류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도큐먼트 </a:t>
            </a:r>
            <a:r>
              <a:rPr lang="ko-KR" altLang="ko-KR" dirty="0" err="1" smtClean="0"/>
              <a:t>엔티티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외부</a:t>
            </a:r>
            <a:r>
              <a:rPr lang="en-US" altLang="ko-KR" dirty="0" smtClean="0"/>
              <a:t> DTD </a:t>
            </a:r>
            <a:r>
              <a:rPr lang="ko-KR" altLang="ko-KR" dirty="0" err="1" smtClean="0"/>
              <a:t>서브셋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빌트인</a:t>
            </a:r>
            <a:r>
              <a:rPr lang="en-US" altLang="ko-KR" dirty="0" smtClean="0"/>
              <a:t>(Built-in) </a:t>
            </a:r>
            <a:r>
              <a:rPr lang="ko-KR" altLang="ko-KR" dirty="0" err="1" smtClean="0"/>
              <a:t>엔티티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내부 일반 </a:t>
            </a:r>
            <a:r>
              <a:rPr lang="ko-KR" altLang="ko-KR" dirty="0" err="1" smtClean="0"/>
              <a:t>파스드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외부 일반 </a:t>
            </a:r>
            <a:r>
              <a:rPr lang="ko-KR" altLang="ko-KR" dirty="0" err="1" smtClean="0"/>
              <a:t>파스드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외부 일반 </a:t>
            </a:r>
            <a:r>
              <a:rPr lang="ko-KR" altLang="ko-KR" dirty="0" err="1" smtClean="0"/>
              <a:t>언파스드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(</a:t>
            </a:r>
            <a:r>
              <a:rPr lang="ko-KR" altLang="ko-KR" dirty="0" err="1" smtClean="0"/>
              <a:t>노테이션과</a:t>
            </a:r>
            <a:r>
              <a:rPr lang="ko-KR" altLang="ko-KR" dirty="0" smtClean="0"/>
              <a:t> 함께 사용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내부 </a:t>
            </a:r>
            <a:r>
              <a:rPr lang="ko-KR" altLang="ko-KR" dirty="0" err="1" smtClean="0"/>
              <a:t>파라미터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r>
              <a:rPr lang="ko-KR" altLang="ko-KR" dirty="0" smtClean="0"/>
              <a:t> </a:t>
            </a:r>
            <a:r>
              <a:rPr lang="en-US" altLang="ko-KR" dirty="0" smtClean="0"/>
              <a:t>* </a:t>
            </a:r>
            <a:r>
              <a:rPr lang="ko-KR" altLang="ko-KR" dirty="0" smtClean="0"/>
              <a:t>외부 </a:t>
            </a:r>
            <a:r>
              <a:rPr lang="ko-KR" altLang="ko-KR" dirty="0" err="1" smtClean="0"/>
              <a:t>파라미터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endParaRPr lang="ko-KR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5.3 DTD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DTD </a:t>
            </a:r>
            <a:r>
              <a:rPr lang="ko-KR" altLang="en-US" b="1" dirty="0" smtClean="0"/>
              <a:t>문서의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선언 형식들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내부 일반 </a:t>
            </a:r>
            <a:r>
              <a:rPr lang="ko-KR" altLang="ko-KR" dirty="0" err="1" smtClean="0"/>
              <a:t>파스드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 : &lt;!ENTITY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 </a:t>
            </a:r>
            <a:r>
              <a:rPr lang="en-US" altLang="ko-KR" dirty="0" smtClean="0"/>
              <a:t>"</a:t>
            </a:r>
            <a:r>
              <a:rPr lang="ko-KR" altLang="ko-KR" dirty="0" smtClean="0"/>
              <a:t>문자열</a:t>
            </a:r>
            <a:r>
              <a:rPr lang="en-US" altLang="ko-KR" dirty="0" smtClean="0"/>
              <a:t>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외부 일반 </a:t>
            </a:r>
            <a:r>
              <a:rPr lang="ko-KR" altLang="ko-KR" dirty="0" err="1" smtClean="0"/>
              <a:t>파스드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 : &lt;!ENTITY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SYSTEM "URL"&gt;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내부 </a:t>
            </a:r>
            <a:r>
              <a:rPr lang="ko-KR" altLang="ko-KR" dirty="0" err="1" smtClean="0"/>
              <a:t>파라미터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 : &lt;!ENTITY %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 </a:t>
            </a:r>
            <a:r>
              <a:rPr lang="en-US" altLang="ko-KR" dirty="0" smtClean="0"/>
              <a:t>"DTD_</a:t>
            </a:r>
            <a:r>
              <a:rPr lang="ko-KR" altLang="ko-KR" dirty="0" smtClean="0"/>
              <a:t>내용</a:t>
            </a:r>
            <a:r>
              <a:rPr lang="en-US" altLang="ko-KR" dirty="0" smtClean="0"/>
              <a:t>"&gt;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ko-KR" altLang="ko-KR" dirty="0" smtClean="0"/>
              <a:t>외부 </a:t>
            </a:r>
            <a:r>
              <a:rPr lang="ko-KR" altLang="ko-KR" dirty="0" err="1" smtClean="0"/>
              <a:t>파라미터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 : &lt;!ENTITY %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SYSTEM "URL"&gt;</a:t>
            </a:r>
            <a:endParaRPr lang="ko-KR" altLang="ko-KR" dirty="0" smtClean="0"/>
          </a:p>
          <a:p>
            <a:pPr latinLnBrk="0"/>
            <a:endParaRPr lang="ko-KR" altLang="ko-KR" dirty="0" smtClean="0"/>
          </a:p>
          <a:p>
            <a:r>
              <a:rPr lang="en-US" altLang="ko-KR" b="1" dirty="0" smtClean="0"/>
              <a:t> - DTD </a:t>
            </a:r>
            <a:r>
              <a:rPr lang="ko-KR" altLang="en-US" b="1" dirty="0" smtClean="0"/>
              <a:t>문서에서 사용하는 </a:t>
            </a:r>
            <a:r>
              <a:rPr lang="ko-KR" altLang="en-US" b="1" dirty="0" err="1" smtClean="0"/>
              <a:t>엔티티와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문서에서 사용하는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비교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err="1" smtClean="0"/>
              <a:t>파스드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 : &amp;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; [ XML</a:t>
            </a:r>
            <a:r>
              <a:rPr lang="ko-KR" altLang="en-US" dirty="0" smtClean="0"/>
              <a:t>에서 사용 </a:t>
            </a:r>
            <a:r>
              <a:rPr lang="en-US" altLang="ko-KR" dirty="0" smtClean="0"/>
              <a:t>]</a:t>
            </a:r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err="1" smtClean="0"/>
              <a:t>파라미터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 : %</a:t>
            </a:r>
            <a:r>
              <a:rPr lang="ko-KR" altLang="ko-KR" dirty="0" err="1" smtClean="0"/>
              <a:t>엔티티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; [ DTD</a:t>
            </a:r>
            <a:r>
              <a:rPr lang="ko-KR" altLang="en-US" dirty="0" smtClean="0"/>
              <a:t>에서 사용 </a:t>
            </a:r>
            <a:r>
              <a:rPr lang="en-US" altLang="ko-KR" dirty="0" smtClean="0"/>
              <a:t>]</a:t>
            </a:r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b="1" dirty="0" smtClean="0"/>
              <a:t> - DTD </a:t>
            </a:r>
            <a:r>
              <a:rPr lang="ko-KR" altLang="en-US" b="1" dirty="0" smtClean="0"/>
              <a:t>문서 종합 예시 작성 </a:t>
            </a:r>
            <a:r>
              <a:rPr lang="en-US" altLang="ko-KR" b="1" dirty="0" smtClean="0"/>
              <a:t>with XML </a:t>
            </a:r>
            <a:r>
              <a:rPr lang="ko-KR" altLang="en-US" b="1" dirty="0" smtClean="0"/>
              <a:t>파일</a:t>
            </a:r>
            <a:endParaRPr lang="ko-KR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5.4 </a:t>
            </a:r>
            <a:r>
              <a:rPr lang="ko-KR" altLang="en-US" sz="2800" dirty="0" smtClean="0"/>
              <a:t>네임스페이스</a:t>
            </a:r>
            <a:r>
              <a:rPr lang="en-US" altLang="ko-KR" sz="2800" dirty="0" smtClean="0"/>
              <a:t>(Namespace)</a:t>
            </a:r>
            <a:r>
              <a:rPr lang="ko-KR" altLang="en-US" sz="2800" dirty="0" smtClean="0"/>
              <a:t>와 </a:t>
            </a:r>
            <a:r>
              <a:rPr lang="ko-KR" altLang="en-US" sz="2800" dirty="0" smtClean="0"/>
              <a:t>스키마</a:t>
            </a:r>
            <a:r>
              <a:rPr lang="en-US" altLang="ko-KR" sz="2800" dirty="0" smtClean="0"/>
              <a:t>(Schema)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DTD </a:t>
            </a:r>
            <a:r>
              <a:rPr lang="ko-KR" altLang="en-US" b="1" dirty="0" smtClean="0"/>
              <a:t>문서의 </a:t>
            </a:r>
            <a:r>
              <a:rPr lang="ko-KR" altLang="en-US" b="1" dirty="0" smtClean="0"/>
              <a:t>단</a:t>
            </a:r>
            <a:r>
              <a:rPr lang="ko-KR" altLang="en-US" b="1" dirty="0" smtClean="0"/>
              <a:t>점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: </a:t>
            </a:r>
            <a:r>
              <a:rPr lang="ko-KR" altLang="en-US" dirty="0" smtClean="0"/>
              <a:t>동일한 이름의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구분하기 힘들다</a:t>
            </a:r>
            <a:r>
              <a:rPr lang="en-US" altLang="ko-KR" dirty="0" smtClean="0"/>
              <a:t>.</a:t>
            </a:r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대한 표현력이 너무 약하다</a:t>
            </a:r>
            <a:r>
              <a:rPr lang="en-US" altLang="ko-KR" dirty="0" smtClean="0"/>
              <a:t>.</a:t>
            </a:r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: DTD </a:t>
            </a:r>
            <a:r>
              <a:rPr lang="ko-KR" altLang="en-US" dirty="0" smtClean="0"/>
              <a:t>문서 자체가 </a:t>
            </a:r>
            <a:r>
              <a:rPr lang="en-US" altLang="ko-KR" dirty="0" smtClean="0"/>
              <a:t>XML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규칙을 따르지 않고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종속관계가 불명확하다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b="1" dirty="0" smtClean="0"/>
              <a:t> - </a:t>
            </a:r>
            <a:r>
              <a:rPr lang="ko-KR" altLang="en-US" b="1" dirty="0" smtClean="0"/>
              <a:t>네임스페이스</a:t>
            </a:r>
            <a:r>
              <a:rPr lang="en-US" altLang="ko-KR" b="1" dirty="0" smtClean="0"/>
              <a:t>(Namespace)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: </a:t>
            </a:r>
            <a:r>
              <a:rPr lang="ko-KR" altLang="ko-KR" dirty="0" smtClean="0"/>
              <a:t>둘 </a:t>
            </a:r>
            <a:r>
              <a:rPr lang="ko-KR" altLang="ko-KR" dirty="0" smtClean="0"/>
              <a:t>이상의</a:t>
            </a:r>
            <a:r>
              <a:rPr lang="en-US" altLang="ko-KR" dirty="0" smtClean="0"/>
              <a:t> XML </a:t>
            </a:r>
            <a:r>
              <a:rPr lang="ko-KR" altLang="ko-KR" dirty="0" smtClean="0"/>
              <a:t>문서를 혼용할 때의 이름 간의 혼돈을 피하기 위한 기술이다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&lt;</a:t>
            </a:r>
            <a:r>
              <a:rPr lang="ko-KR" altLang="ko-KR" dirty="0" smtClean="0"/>
              <a:t>구매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xmlns:customer</a:t>
            </a:r>
            <a:r>
              <a:rPr lang="en-US" altLang="ko-KR" dirty="0" smtClean="0"/>
              <a:t>="http://www.kimsh.com/2008/Customer_Info"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</a:t>
            </a:r>
            <a:r>
              <a:rPr lang="en-US" altLang="ko-KR" dirty="0" err="1" smtClean="0"/>
              <a:t>xmlns:product</a:t>
            </a:r>
            <a:r>
              <a:rPr lang="en-US" altLang="ko-KR" dirty="0" smtClean="0"/>
              <a:t>="http://www.kimsh.com/2008/Product_Info"&gt;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&lt;customer: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김승현</a:t>
            </a:r>
            <a:r>
              <a:rPr lang="en-US" altLang="ko-KR" dirty="0" smtClean="0"/>
              <a:t>&lt;/customer: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&lt;product: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캠코더</a:t>
            </a:r>
            <a:r>
              <a:rPr lang="en-US" altLang="ko-KR" dirty="0" smtClean="0"/>
              <a:t>&lt;/product: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r>
              <a:rPr lang="en-US" altLang="ko-KR" dirty="0" smtClean="0"/>
              <a:t>&lt;/</a:t>
            </a:r>
            <a:r>
              <a:rPr lang="ko-KR" altLang="ko-KR" dirty="0" smtClean="0"/>
              <a:t>구매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네임스페이스 선언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ko-KR" dirty="0" smtClean="0"/>
              <a:t>프로토콜</a:t>
            </a:r>
            <a:r>
              <a:rPr lang="en-US" altLang="ko-KR" dirty="0" smtClean="0"/>
              <a:t>://</a:t>
            </a:r>
            <a:r>
              <a:rPr lang="ko-KR" altLang="ko-KR" dirty="0" smtClean="0"/>
              <a:t>웹</a:t>
            </a:r>
            <a:r>
              <a:rPr lang="en-US" altLang="ko-KR" dirty="0" smtClean="0"/>
              <a:t>_</a:t>
            </a:r>
            <a:r>
              <a:rPr lang="ko-KR" altLang="ko-KR" dirty="0" smtClean="0"/>
              <a:t>서버</a:t>
            </a:r>
            <a:r>
              <a:rPr lang="en-US" altLang="ko-KR" dirty="0" smtClean="0"/>
              <a:t>.</a:t>
            </a:r>
            <a:r>
              <a:rPr lang="ko-KR" altLang="ko-KR" dirty="0" smtClean="0"/>
              <a:t>도메인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/</a:t>
            </a:r>
            <a:r>
              <a:rPr lang="ko-KR" altLang="ko-KR" dirty="0" smtClean="0"/>
              <a:t>개발</a:t>
            </a:r>
            <a:r>
              <a:rPr lang="en-US" altLang="ko-KR" dirty="0" smtClean="0"/>
              <a:t>_</a:t>
            </a:r>
            <a:r>
              <a:rPr lang="ko-KR" altLang="ko-KR" dirty="0" smtClean="0"/>
              <a:t>연도</a:t>
            </a:r>
            <a:r>
              <a:rPr lang="en-US" altLang="ko-KR" dirty="0" smtClean="0"/>
              <a:t>/XML</a:t>
            </a:r>
            <a:r>
              <a:rPr lang="ko-KR" altLang="ko-KR" dirty="0" smtClean="0"/>
              <a:t>의</a:t>
            </a:r>
            <a:r>
              <a:rPr lang="en-US" altLang="ko-KR" dirty="0" smtClean="0"/>
              <a:t>_</a:t>
            </a:r>
            <a:r>
              <a:rPr lang="ko-KR" altLang="ko-KR" dirty="0" smtClean="0"/>
              <a:t>구체적인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</a:p>
          <a:p>
            <a:endParaRPr lang="ko-KR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5.4 </a:t>
            </a:r>
            <a:r>
              <a:rPr lang="ko-KR" altLang="en-US" sz="2800" dirty="0" smtClean="0"/>
              <a:t>네임스페이스</a:t>
            </a:r>
            <a:r>
              <a:rPr lang="en-US" altLang="ko-KR" sz="2800" dirty="0" smtClean="0"/>
              <a:t>(Namespace)</a:t>
            </a:r>
            <a:r>
              <a:rPr lang="ko-KR" altLang="en-US" sz="2800" dirty="0" smtClean="0"/>
              <a:t>와 </a:t>
            </a:r>
            <a:r>
              <a:rPr lang="ko-KR" altLang="en-US" sz="2800" dirty="0" smtClean="0"/>
              <a:t>스키마</a:t>
            </a:r>
            <a:r>
              <a:rPr lang="en-US" altLang="ko-KR" sz="2800" dirty="0" smtClean="0"/>
              <a:t>(Schema)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스키마</a:t>
            </a:r>
            <a:r>
              <a:rPr lang="en-US" altLang="ko-KR" b="1" dirty="0" smtClean="0"/>
              <a:t>(Schema)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: DTD</a:t>
            </a:r>
            <a:r>
              <a:rPr lang="ko-KR" altLang="en-US" dirty="0" smtClean="0"/>
              <a:t>와 마찬가지로 </a:t>
            </a:r>
            <a:r>
              <a:rPr lang="en-US" altLang="ko-KR" dirty="0" smtClean="0"/>
              <a:t>XML </a:t>
            </a:r>
            <a:r>
              <a:rPr lang="ko-KR" altLang="ko-KR" dirty="0" smtClean="0"/>
              <a:t>문서에서 사용하는 </a:t>
            </a:r>
            <a:r>
              <a:rPr lang="ko-KR" altLang="en-US" dirty="0" smtClean="0"/>
              <a:t>모든 </a:t>
            </a:r>
            <a:r>
              <a:rPr lang="ko-KR" altLang="ko-KR" dirty="0" smtClean="0"/>
              <a:t>구문에 </a:t>
            </a:r>
            <a:r>
              <a:rPr lang="ko-KR" altLang="ko-KR" dirty="0" smtClean="0"/>
              <a:t>대하여 정의를 내리는 </a:t>
            </a:r>
            <a:r>
              <a:rPr lang="ko-KR" altLang="ko-KR" dirty="0" smtClean="0"/>
              <a:t>문서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atinLnBrk="0"/>
            <a:r>
              <a:rPr lang="en-US" altLang="ko-KR" dirty="0" smtClean="0"/>
              <a:t> : DTD</a:t>
            </a:r>
            <a:r>
              <a:rPr lang="ko-KR" altLang="en-US" dirty="0" smtClean="0"/>
              <a:t>에 비해 자료형의 표현력이 뛰어나고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문서의 구조를 정확하게 표현할 수 있는 문서이다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b="1" dirty="0" smtClean="0"/>
              <a:t> - </a:t>
            </a:r>
            <a:r>
              <a:rPr lang="ko-KR" altLang="en-US" b="1" dirty="0" smtClean="0"/>
              <a:t>스키마의 목표</a:t>
            </a:r>
            <a:endParaRPr lang="en-US" altLang="ko-KR" b="1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 : </a:t>
            </a:r>
            <a:r>
              <a:rPr lang="ko-KR" altLang="ko-KR" dirty="0" err="1" smtClean="0"/>
              <a:t>자료형의</a:t>
            </a:r>
            <a:r>
              <a:rPr lang="ko-KR" altLang="ko-KR" dirty="0" smtClean="0"/>
              <a:t> </a:t>
            </a:r>
            <a:r>
              <a:rPr lang="ko-KR" altLang="ko-KR" dirty="0" smtClean="0"/>
              <a:t>표현력이</a:t>
            </a:r>
            <a:r>
              <a:rPr lang="en-US" altLang="ko-KR" dirty="0" smtClean="0"/>
              <a:t> DTD</a:t>
            </a:r>
            <a:r>
              <a:rPr lang="ko-KR" altLang="ko-KR" dirty="0" smtClean="0"/>
              <a:t>보다 풍부해야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: </a:t>
            </a:r>
            <a:r>
              <a:rPr lang="en-US" altLang="ko-KR" dirty="0" smtClean="0"/>
              <a:t>XML</a:t>
            </a:r>
            <a:r>
              <a:rPr lang="ko-KR" altLang="ko-KR" dirty="0" smtClean="0"/>
              <a:t>로 표현되고 </a:t>
            </a:r>
            <a:r>
              <a:rPr lang="ko-KR" altLang="ko-KR" dirty="0" err="1" smtClean="0"/>
              <a:t>엘리먼트가</a:t>
            </a:r>
            <a:r>
              <a:rPr lang="ko-KR" altLang="ko-KR" dirty="0" smtClean="0"/>
              <a:t> 계층 구조를 가져야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: </a:t>
            </a:r>
            <a:r>
              <a:rPr lang="ko-KR" altLang="ko-KR" dirty="0" smtClean="0"/>
              <a:t>많은 종류의 응용 프로그램에서 바로 사용할 수 있어야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: </a:t>
            </a:r>
            <a:r>
              <a:rPr lang="ko-KR" altLang="ko-KR" dirty="0" smtClean="0"/>
              <a:t>설계가 복잡하지 않아야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: </a:t>
            </a:r>
            <a:r>
              <a:rPr lang="ko-KR" altLang="ko-KR" dirty="0" smtClean="0"/>
              <a:t>시스템의 자원을 가능한 한 적게 사용해야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5.4 </a:t>
            </a:r>
            <a:r>
              <a:rPr lang="ko-KR" altLang="en-US" sz="2800" dirty="0" smtClean="0"/>
              <a:t>네임스페이스</a:t>
            </a:r>
            <a:r>
              <a:rPr lang="en-US" altLang="ko-KR" sz="2800" dirty="0" smtClean="0"/>
              <a:t>(Namespace)</a:t>
            </a:r>
            <a:r>
              <a:rPr lang="ko-KR" altLang="en-US" sz="2800" dirty="0" smtClean="0"/>
              <a:t>와 </a:t>
            </a:r>
            <a:r>
              <a:rPr lang="ko-KR" altLang="en-US" sz="2800" dirty="0" smtClean="0"/>
              <a:t>스키마</a:t>
            </a:r>
            <a:r>
              <a:rPr lang="en-US" altLang="ko-KR" sz="2800" dirty="0" smtClean="0"/>
              <a:t>(Schema)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XML </a:t>
            </a:r>
            <a:r>
              <a:rPr lang="ko-KR" altLang="en-US" b="1" dirty="0" smtClean="0"/>
              <a:t>문서의 </a:t>
            </a:r>
            <a:r>
              <a:rPr lang="en-US" altLang="ko-KR" b="1" dirty="0" smtClean="0"/>
              <a:t>Root Element</a:t>
            </a:r>
          </a:p>
          <a:p>
            <a:pPr latinLnBrk="0"/>
            <a:r>
              <a:rPr lang="en-US" altLang="ko-KR" dirty="0" smtClean="0"/>
              <a:t> &lt;?</a:t>
            </a:r>
            <a:r>
              <a:rPr lang="en-US" altLang="ko-KR" dirty="0" smtClean="0"/>
              <a:t>xml version="1.0" encoding="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"?&gt;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&lt;!--  </a:t>
            </a:r>
            <a:r>
              <a:rPr lang="ko-KR" altLang="ko-KR" dirty="0" smtClean="0"/>
              <a:t>문서 유형 선언 필요 없음</a:t>
            </a:r>
            <a:r>
              <a:rPr lang="en-US" altLang="ko-KR" dirty="0" smtClean="0"/>
              <a:t>  --&gt;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&lt;!--  </a:t>
            </a:r>
            <a:r>
              <a:rPr lang="ko-KR" altLang="ko-KR" dirty="0" err="1" smtClean="0"/>
              <a:t>프로세싱</a:t>
            </a:r>
            <a:r>
              <a:rPr lang="ko-KR" altLang="ko-KR" dirty="0" smtClean="0"/>
              <a:t> 지시자 나중에 필요 시 추가</a:t>
            </a:r>
            <a:r>
              <a:rPr lang="en-US" altLang="ko-KR" dirty="0" smtClean="0"/>
              <a:t> --&gt;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&lt;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</a:t>
            </a:r>
            <a:r>
              <a:rPr lang="en-US" altLang="ko-KR" dirty="0" err="1" smtClean="0"/>
              <a:t>xmlns:xsi</a:t>
            </a:r>
            <a:r>
              <a:rPr lang="en-US" altLang="ko-KR" dirty="0" smtClean="0"/>
              <a:t>="http://www.w3.org/2001/XMLSchema-instance" 	</a:t>
            </a:r>
            <a:r>
              <a:rPr lang="en-US" altLang="ko-KR" dirty="0" err="1" smtClean="0"/>
              <a:t>xsi:noNamespaceSchemaLocation</a:t>
            </a:r>
            <a:r>
              <a:rPr lang="en-US" altLang="ko-KR" dirty="0" smtClean="0"/>
              <a:t>="</a:t>
            </a:r>
            <a:r>
              <a:rPr lang="ko-KR" altLang="ko-KR" dirty="0" smtClean="0"/>
              <a:t>스키마</a:t>
            </a:r>
            <a:r>
              <a:rPr lang="en-US" altLang="ko-KR" dirty="0" smtClean="0"/>
              <a:t>_</a:t>
            </a:r>
            <a:r>
              <a:rPr lang="ko-KR" altLang="ko-KR" dirty="0" smtClean="0"/>
              <a:t>문서</a:t>
            </a:r>
            <a:r>
              <a:rPr lang="en-US" altLang="ko-KR" dirty="0" smtClean="0"/>
              <a:t>_URI"&gt;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//XML </a:t>
            </a:r>
            <a:r>
              <a:rPr lang="ko-KR" altLang="ko-KR" dirty="0" smtClean="0"/>
              <a:t>자식 </a:t>
            </a:r>
            <a:r>
              <a:rPr lang="ko-KR" altLang="ko-KR" dirty="0" err="1" smtClean="0"/>
              <a:t>엘리먼트</a:t>
            </a:r>
            <a:endParaRPr lang="ko-KR" altLang="ko-KR" dirty="0" smtClean="0"/>
          </a:p>
          <a:p>
            <a:r>
              <a:rPr lang="en-US" altLang="ko-KR" dirty="0" smtClean="0"/>
              <a:t> &lt;/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&gt;</a:t>
            </a:r>
          </a:p>
          <a:p>
            <a:pPr latinLnBrk="0"/>
            <a:r>
              <a:rPr lang="en-US" altLang="ko-KR" dirty="0" smtClean="0"/>
              <a:t> </a:t>
            </a:r>
          </a:p>
          <a:p>
            <a:pPr latinLnBrk="0"/>
            <a:r>
              <a:rPr lang="en-US" altLang="ko-KR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스키마</a:t>
            </a:r>
            <a:r>
              <a:rPr lang="en-US" altLang="ko-KR" b="1" dirty="0" smtClean="0"/>
              <a:t>(XSD) </a:t>
            </a:r>
            <a:r>
              <a:rPr lang="ko-KR" altLang="en-US" b="1" dirty="0" smtClean="0"/>
              <a:t>문서 형식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&lt;?xml version="1.0" encoding="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"?&gt;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&lt;</a:t>
            </a:r>
            <a:r>
              <a:rPr lang="en-US" altLang="ko-KR" dirty="0" err="1" smtClean="0"/>
              <a:t>xs:schema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xmlns:xs</a:t>
            </a:r>
            <a:r>
              <a:rPr lang="en-US" altLang="ko-KR" dirty="0" smtClean="0"/>
              <a:t>="http://www.w3.org/2001/XMLSchema"&gt;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</a:t>
            </a:r>
            <a:r>
              <a:rPr lang="ko-KR" altLang="ko-KR" dirty="0" smtClean="0"/>
              <a:t>외부</a:t>
            </a:r>
            <a:r>
              <a:rPr lang="en-US" altLang="ko-KR" dirty="0" smtClean="0"/>
              <a:t>_XML_</a:t>
            </a:r>
            <a:r>
              <a:rPr lang="ko-KR" altLang="ko-KR" dirty="0" smtClean="0"/>
              <a:t>스키마</a:t>
            </a:r>
            <a:r>
              <a:rPr lang="en-US" altLang="ko-KR" dirty="0" smtClean="0"/>
              <a:t>_</a:t>
            </a:r>
            <a:r>
              <a:rPr lang="ko-KR" altLang="ko-KR" dirty="0" smtClean="0"/>
              <a:t>문서</a:t>
            </a:r>
            <a:r>
              <a:rPr lang="en-US" altLang="ko-KR" dirty="0" smtClean="0"/>
              <a:t>_</a:t>
            </a:r>
            <a:r>
              <a:rPr lang="ko-KR" altLang="ko-KR" dirty="0" smtClean="0"/>
              <a:t>참조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</a:t>
            </a:r>
            <a:r>
              <a:rPr lang="ko-KR" altLang="ko-KR" dirty="0" smtClean="0"/>
              <a:t>새로운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및</a:t>
            </a:r>
            <a:r>
              <a:rPr lang="en-US" altLang="ko-KR" dirty="0" smtClean="0"/>
              <a:t>_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선언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endParaRPr lang="ko-KR" altLang="ko-KR" dirty="0" smtClean="0"/>
          </a:p>
          <a:p>
            <a:r>
              <a:rPr lang="en-US" altLang="ko-KR" dirty="0" smtClean="0"/>
              <a:t>&lt;/</a:t>
            </a:r>
            <a:r>
              <a:rPr lang="en-US" altLang="ko-KR" dirty="0" err="1" smtClean="0"/>
              <a:t>xs:schema</a:t>
            </a:r>
            <a:r>
              <a:rPr lang="en-US" altLang="ko-KR" dirty="0" smtClean="0"/>
              <a:t>&gt;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5.4 </a:t>
            </a:r>
            <a:r>
              <a:rPr lang="ko-KR" altLang="en-US" sz="2800" dirty="0" smtClean="0"/>
              <a:t>네임스페이스</a:t>
            </a:r>
            <a:r>
              <a:rPr lang="en-US" altLang="ko-KR" sz="2800" dirty="0" smtClean="0"/>
              <a:t>(Namespace)</a:t>
            </a:r>
            <a:r>
              <a:rPr lang="ko-KR" altLang="en-US" sz="2800" dirty="0" smtClean="0"/>
              <a:t>와 </a:t>
            </a:r>
            <a:r>
              <a:rPr lang="ko-KR" altLang="en-US" sz="2800" dirty="0" smtClean="0"/>
              <a:t>스키마</a:t>
            </a:r>
            <a:r>
              <a:rPr lang="en-US" altLang="ko-KR" sz="2800" dirty="0" smtClean="0"/>
              <a:t>(Schema)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XSD </a:t>
            </a:r>
            <a:r>
              <a:rPr lang="ko-KR" altLang="en-US" b="1" dirty="0" smtClean="0"/>
              <a:t>문서의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선언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&lt;</a:t>
            </a:r>
            <a:r>
              <a:rPr lang="ko-KR" altLang="ko-KR" dirty="0" err="1" smtClean="0"/>
              <a:t>접두어</a:t>
            </a:r>
            <a:r>
              <a:rPr lang="en-US" altLang="ko-KR" dirty="0" smtClean="0"/>
              <a:t>:element name="</a:t>
            </a:r>
            <a:r>
              <a:rPr lang="ko-KR" altLang="ko-KR" dirty="0" smtClean="0"/>
              <a:t>태그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minOccurs</a:t>
            </a:r>
            <a:r>
              <a:rPr lang="en-US" altLang="ko-KR" dirty="0" smtClean="0"/>
              <a:t>="</a:t>
            </a:r>
            <a:r>
              <a:rPr lang="ko-KR" altLang="ko-KR" dirty="0" smtClean="0"/>
              <a:t>최소</a:t>
            </a:r>
            <a:r>
              <a:rPr lang="en-US" altLang="ko-KR" dirty="0" smtClean="0"/>
              <a:t>_</a:t>
            </a:r>
            <a:r>
              <a:rPr lang="ko-KR" altLang="ko-KR" dirty="0" smtClean="0"/>
              <a:t>발생</a:t>
            </a:r>
            <a:r>
              <a:rPr lang="en-US" altLang="ko-KR" dirty="0" smtClean="0"/>
              <a:t>_</a:t>
            </a:r>
            <a:r>
              <a:rPr lang="ko-KR" altLang="ko-KR" dirty="0" smtClean="0"/>
              <a:t>횟수</a:t>
            </a:r>
            <a:r>
              <a:rPr lang="en-US" altLang="ko-KR" dirty="0" smtClean="0"/>
              <a:t>" </a:t>
            </a:r>
            <a:r>
              <a:rPr lang="en-US" altLang="ko-KR" dirty="0" smtClean="0"/>
              <a:t>      </a:t>
            </a:r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                              </a:t>
            </a:r>
            <a:r>
              <a:rPr lang="en-US" altLang="ko-KR" dirty="0" err="1" smtClean="0"/>
              <a:t>maxOccurs</a:t>
            </a:r>
            <a:r>
              <a:rPr lang="en-US" altLang="ko-KR" dirty="0" smtClean="0"/>
              <a:t>="</a:t>
            </a:r>
            <a:r>
              <a:rPr lang="ko-KR" altLang="ko-KR" dirty="0" smtClean="0"/>
              <a:t>최대</a:t>
            </a:r>
            <a:r>
              <a:rPr lang="en-US" altLang="ko-KR" dirty="0" smtClean="0"/>
              <a:t>_</a:t>
            </a:r>
            <a:r>
              <a:rPr lang="ko-KR" altLang="ko-KR" dirty="0" smtClean="0"/>
              <a:t>발생</a:t>
            </a:r>
            <a:r>
              <a:rPr lang="en-US" altLang="ko-KR" dirty="0" smtClean="0"/>
              <a:t>_</a:t>
            </a:r>
            <a:r>
              <a:rPr lang="ko-KR" altLang="ko-KR" dirty="0" smtClean="0"/>
              <a:t>횟수</a:t>
            </a:r>
            <a:r>
              <a:rPr lang="en-US" altLang="ko-KR" dirty="0" smtClean="0"/>
              <a:t>" type="</a:t>
            </a:r>
            <a:r>
              <a:rPr lang="ko-KR" altLang="ko-KR" dirty="0" err="1" smtClean="0"/>
              <a:t>접두어</a:t>
            </a:r>
            <a:r>
              <a:rPr lang="en-US" altLang="ko-KR" dirty="0" smtClean="0"/>
              <a:t>:</a:t>
            </a:r>
            <a:r>
              <a:rPr lang="ko-KR" altLang="ko-KR" dirty="0" err="1" smtClean="0"/>
              <a:t>자료형</a:t>
            </a:r>
            <a:r>
              <a:rPr lang="en-US" altLang="ko-KR" dirty="0" smtClean="0"/>
              <a:t>"/&gt;</a:t>
            </a:r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) DTD : </a:t>
            </a:r>
            <a:r>
              <a:rPr lang="en-US" altLang="ko-KR" dirty="0" smtClean="0"/>
              <a:t>&lt;!ELEMENT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 콘텐트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유형</a:t>
            </a:r>
            <a:r>
              <a:rPr lang="en-US" altLang="ko-KR" dirty="0" smtClean="0"/>
              <a:t>&gt;</a:t>
            </a:r>
          </a:p>
          <a:p>
            <a:pPr latinLnBrk="0"/>
            <a:endParaRPr lang="en-US" altLang="ko-KR" dirty="0" smtClean="0"/>
          </a:p>
          <a:p>
            <a:r>
              <a:rPr lang="en-US" altLang="ko-KR" b="1" dirty="0" smtClean="0"/>
              <a:t> - XSD </a:t>
            </a:r>
            <a:r>
              <a:rPr lang="ko-KR" altLang="en-US" b="1" dirty="0" smtClean="0"/>
              <a:t>문서의 </a:t>
            </a:r>
            <a:r>
              <a:rPr lang="ko-KR" altLang="en-US" b="1" dirty="0" smtClean="0"/>
              <a:t>속</a:t>
            </a:r>
            <a:r>
              <a:rPr lang="ko-KR" altLang="en-US" b="1" dirty="0" smtClean="0"/>
              <a:t>성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선언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&lt;</a:t>
            </a:r>
            <a:r>
              <a:rPr lang="ko-KR" altLang="ko-KR" dirty="0" err="1" smtClean="0"/>
              <a:t>접두어</a:t>
            </a:r>
            <a:r>
              <a:rPr lang="en-US" altLang="ko-KR" dirty="0" smtClean="0"/>
              <a:t>:attribute name="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use="optional | required"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                                              default</a:t>
            </a:r>
            <a:r>
              <a:rPr lang="en-US" altLang="ko-KR" dirty="0" smtClean="0"/>
              <a:t>="</a:t>
            </a:r>
            <a:r>
              <a:rPr lang="ko-KR" altLang="ko-KR" dirty="0" smtClean="0"/>
              <a:t>기본값</a:t>
            </a:r>
            <a:r>
              <a:rPr lang="en-US" altLang="ko-KR" dirty="0" smtClean="0"/>
              <a:t>" type="</a:t>
            </a:r>
            <a:r>
              <a:rPr lang="ko-KR" altLang="ko-KR" dirty="0" err="1" smtClean="0"/>
              <a:t>접두어</a:t>
            </a:r>
            <a:r>
              <a:rPr lang="en-US" altLang="ko-KR" dirty="0" smtClean="0"/>
              <a:t>:</a:t>
            </a:r>
            <a:r>
              <a:rPr lang="ko-KR" altLang="ko-KR" dirty="0" err="1" smtClean="0"/>
              <a:t>자료형</a:t>
            </a:r>
            <a:r>
              <a:rPr lang="en-US" altLang="ko-KR" dirty="0" smtClean="0"/>
              <a:t>"/&gt;</a:t>
            </a:r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err="1" smtClean="0"/>
              <a:t>cf</a:t>
            </a:r>
            <a:r>
              <a:rPr lang="en-US" altLang="ko-KR" dirty="0" smtClean="0"/>
              <a:t>) DTD : </a:t>
            </a:r>
            <a:r>
              <a:rPr lang="en-US" altLang="ko-KR" dirty="0" smtClean="0"/>
              <a:t>&lt;!ATTLIST 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 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 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유형 기본값</a:t>
            </a:r>
            <a:r>
              <a:rPr lang="en-US" altLang="ko-KR" dirty="0" smtClean="0"/>
              <a:t>&gt;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b="1" dirty="0" smtClean="0"/>
              <a:t> - XSD </a:t>
            </a:r>
            <a:r>
              <a:rPr lang="ko-KR" altLang="en-US" b="1" dirty="0" smtClean="0"/>
              <a:t>문서의 속성 </a:t>
            </a:r>
            <a:r>
              <a:rPr lang="ko-KR" altLang="en-US" b="1" dirty="0" smtClean="0"/>
              <a:t>선언 예</a:t>
            </a:r>
            <a:r>
              <a:rPr lang="ko-KR" altLang="en-US" b="1" dirty="0" smtClean="0"/>
              <a:t>시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자식 </a:t>
            </a:r>
            <a:r>
              <a:rPr lang="ko-KR" altLang="ko-KR" dirty="0" err="1" smtClean="0"/>
              <a:t>엘리먼트를</a:t>
            </a:r>
            <a:r>
              <a:rPr lang="ko-KR" altLang="ko-KR" dirty="0" smtClean="0"/>
              <a:t> 가지는 </a:t>
            </a:r>
            <a:r>
              <a:rPr lang="ko-KR" altLang="ko-KR" dirty="0" err="1" smtClean="0"/>
              <a:t>엘리먼트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자식 </a:t>
            </a:r>
            <a:r>
              <a:rPr lang="ko-KR" altLang="ko-KR" dirty="0" err="1" smtClean="0"/>
              <a:t>엘리먼트와</a:t>
            </a:r>
            <a:r>
              <a:rPr lang="ko-KR" altLang="ko-KR" dirty="0" smtClean="0"/>
              <a:t> 속성을 가지는 </a:t>
            </a:r>
            <a:r>
              <a:rPr lang="ko-KR" altLang="ko-KR" dirty="0" err="1" smtClean="0"/>
              <a:t>엘리먼트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일반 데이터를 가지는 </a:t>
            </a:r>
            <a:r>
              <a:rPr lang="ko-KR" altLang="ko-KR" dirty="0" err="1" smtClean="0"/>
              <a:t>엘리먼트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일반 데이터와 속성을 가지는 </a:t>
            </a:r>
            <a:r>
              <a:rPr lang="ko-KR" altLang="ko-KR" dirty="0" err="1" smtClean="0"/>
              <a:t>엘리먼트</a:t>
            </a:r>
            <a:endParaRPr lang="ko-KR" altLang="ko-KR" dirty="0" smtClean="0"/>
          </a:p>
          <a:p>
            <a:pPr latinLnBrk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5.4 </a:t>
            </a:r>
            <a:r>
              <a:rPr lang="ko-KR" altLang="en-US" sz="2800" dirty="0" smtClean="0"/>
              <a:t>네임스페이스</a:t>
            </a:r>
            <a:r>
              <a:rPr lang="en-US" altLang="ko-KR" sz="2800" dirty="0" smtClean="0"/>
              <a:t>(Namespace)</a:t>
            </a:r>
            <a:r>
              <a:rPr lang="ko-KR" altLang="en-US" sz="2800" dirty="0" smtClean="0"/>
              <a:t>와 </a:t>
            </a:r>
            <a:r>
              <a:rPr lang="ko-KR" altLang="en-US" sz="2800" dirty="0" smtClean="0"/>
              <a:t>스키마</a:t>
            </a:r>
            <a:r>
              <a:rPr lang="en-US" altLang="ko-KR" sz="2800" dirty="0" smtClean="0"/>
              <a:t>(Schema)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자식 </a:t>
            </a:r>
            <a:r>
              <a:rPr lang="ko-KR" altLang="en-US" b="1" dirty="0" err="1" smtClean="0"/>
              <a:t>엘리먼트를</a:t>
            </a:r>
            <a:r>
              <a:rPr lang="ko-KR" altLang="en-US" b="1" dirty="0" smtClean="0"/>
              <a:t> 가지는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형식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sz="1600" dirty="0" smtClean="0"/>
              <a:t>&lt;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:element name="</a:t>
            </a:r>
            <a:r>
              <a:rPr lang="ko-KR" altLang="ko-KR" sz="1600" dirty="0" smtClean="0"/>
              <a:t>부모</a:t>
            </a:r>
            <a:r>
              <a:rPr lang="en-US" altLang="ko-KR" sz="1600" dirty="0" smtClean="0"/>
              <a:t>_</a:t>
            </a:r>
            <a:r>
              <a:rPr lang="ko-KR" altLang="ko-KR" sz="1600" dirty="0" err="1" smtClean="0"/>
              <a:t>엘리먼트</a:t>
            </a:r>
            <a:r>
              <a:rPr lang="en-US" altLang="ko-KR" sz="1600" dirty="0" smtClean="0"/>
              <a:t>" </a:t>
            </a:r>
            <a:r>
              <a:rPr lang="en-US" altLang="ko-KR" sz="1600" dirty="0" err="1" smtClean="0"/>
              <a:t>minOccurs</a:t>
            </a:r>
            <a:r>
              <a:rPr lang="en-US" altLang="ko-KR" sz="1600" dirty="0" smtClean="0"/>
              <a:t>="</a:t>
            </a:r>
            <a:r>
              <a:rPr lang="ko-KR" altLang="ko-KR" sz="1600" dirty="0" smtClean="0"/>
              <a:t>최소</a:t>
            </a:r>
            <a:r>
              <a:rPr lang="en-US" altLang="ko-KR" sz="1600" dirty="0" smtClean="0"/>
              <a:t>" </a:t>
            </a:r>
            <a:r>
              <a:rPr lang="en-US" altLang="ko-KR" sz="1600" dirty="0" err="1" smtClean="0"/>
              <a:t>maxOccurs</a:t>
            </a:r>
            <a:r>
              <a:rPr lang="en-US" altLang="ko-KR" sz="1600" dirty="0" smtClean="0"/>
              <a:t>="</a:t>
            </a:r>
            <a:r>
              <a:rPr lang="ko-KR" altLang="ko-KR" sz="1600" dirty="0" smtClean="0"/>
              <a:t>최대</a:t>
            </a:r>
            <a:r>
              <a:rPr lang="en-US" altLang="ko-KR" sz="1600" dirty="0" smtClean="0"/>
              <a:t>"&gt;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&lt;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complexType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&lt;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:sequence&gt;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	&lt;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:element name="</a:t>
            </a:r>
            <a:r>
              <a:rPr lang="ko-KR" altLang="ko-KR" sz="1600" dirty="0" smtClean="0"/>
              <a:t>자식</a:t>
            </a:r>
            <a:r>
              <a:rPr lang="en-US" altLang="ko-KR" sz="1600" dirty="0" smtClean="0"/>
              <a:t>_</a:t>
            </a:r>
            <a:r>
              <a:rPr lang="ko-KR" altLang="ko-KR" sz="1600" dirty="0" err="1" smtClean="0"/>
              <a:t>엘리먼트</a:t>
            </a:r>
            <a:r>
              <a:rPr lang="en-US" altLang="ko-KR" sz="1600" dirty="0" smtClean="0"/>
              <a:t>" </a:t>
            </a:r>
            <a:r>
              <a:rPr lang="en-US" altLang="ko-KR" sz="1600" dirty="0" err="1" smtClean="0"/>
              <a:t>minOccurs</a:t>
            </a:r>
            <a:r>
              <a:rPr lang="en-US" altLang="ko-KR" sz="1600" dirty="0" smtClean="0"/>
              <a:t>=""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maxOccurs</a:t>
            </a:r>
            <a:r>
              <a:rPr lang="en-US" altLang="ko-KR" sz="1600" dirty="0" smtClean="0"/>
              <a:t>="" type="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</a:t>
            </a:r>
            <a:r>
              <a:rPr lang="ko-KR" altLang="ko-KR" sz="1600" dirty="0" err="1" smtClean="0"/>
              <a:t>자료형</a:t>
            </a:r>
            <a:r>
              <a:rPr lang="en-US" altLang="ko-KR" sz="1600" dirty="0" smtClean="0"/>
              <a:t>"/&gt;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&lt;/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:sequence&gt;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&lt;/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complexType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r>
              <a:rPr lang="en-US" altLang="ko-KR" sz="1600" dirty="0" smtClean="0"/>
              <a:t> &lt;/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:element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 smtClean="0"/>
          </a:p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자식 </a:t>
            </a:r>
            <a:r>
              <a:rPr lang="ko-KR" altLang="en-US" b="1" dirty="0" err="1" smtClean="0"/>
              <a:t>엘리먼트와</a:t>
            </a:r>
            <a:r>
              <a:rPr lang="ko-KR" altLang="en-US" b="1" dirty="0" smtClean="0"/>
              <a:t> 속성을 동시에 </a:t>
            </a:r>
            <a:r>
              <a:rPr lang="ko-KR" altLang="en-US" b="1" dirty="0" smtClean="0"/>
              <a:t>가지는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형식</a:t>
            </a:r>
            <a:endParaRPr lang="ko-KR" altLang="ko-KR" dirty="0" smtClean="0"/>
          </a:p>
          <a:p>
            <a:pPr latinLnBrk="0"/>
            <a:r>
              <a:rPr lang="en-US" altLang="ko-KR" sz="1600" dirty="0" smtClean="0"/>
              <a:t> &lt;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:element name="</a:t>
            </a:r>
            <a:r>
              <a:rPr lang="ko-KR" altLang="ko-KR" sz="1600" dirty="0" smtClean="0"/>
              <a:t>부모</a:t>
            </a:r>
            <a:r>
              <a:rPr lang="en-US" altLang="ko-KR" sz="1600" dirty="0" smtClean="0"/>
              <a:t>_</a:t>
            </a:r>
            <a:r>
              <a:rPr lang="ko-KR" altLang="ko-KR" sz="1600" dirty="0" err="1" smtClean="0"/>
              <a:t>엘리먼트</a:t>
            </a:r>
            <a:r>
              <a:rPr lang="en-US" altLang="ko-KR" sz="1600" dirty="0" smtClean="0"/>
              <a:t>" </a:t>
            </a:r>
            <a:r>
              <a:rPr lang="en-US" altLang="ko-KR" sz="1600" dirty="0" err="1" smtClean="0"/>
              <a:t>minOccurs</a:t>
            </a:r>
            <a:r>
              <a:rPr lang="en-US" altLang="ko-KR" sz="1600" dirty="0" smtClean="0"/>
              <a:t>="</a:t>
            </a:r>
            <a:r>
              <a:rPr lang="ko-KR" altLang="ko-KR" sz="1600" dirty="0" smtClean="0"/>
              <a:t>최소</a:t>
            </a:r>
            <a:r>
              <a:rPr lang="en-US" altLang="ko-KR" sz="1600" dirty="0" smtClean="0"/>
              <a:t>" </a:t>
            </a:r>
            <a:r>
              <a:rPr lang="en-US" altLang="ko-KR" sz="1600" dirty="0" err="1" smtClean="0"/>
              <a:t>maxOccurs</a:t>
            </a:r>
            <a:r>
              <a:rPr lang="en-US" altLang="ko-KR" sz="1600" dirty="0" smtClean="0"/>
              <a:t>="</a:t>
            </a:r>
            <a:r>
              <a:rPr lang="ko-KR" altLang="ko-KR" sz="1600" dirty="0" smtClean="0"/>
              <a:t>최대</a:t>
            </a:r>
            <a:r>
              <a:rPr lang="en-US" altLang="ko-KR" sz="1600" dirty="0" smtClean="0"/>
              <a:t>"&gt;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&lt;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complexType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&lt;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:sequence&gt;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	&lt;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:element name="</a:t>
            </a:r>
            <a:r>
              <a:rPr lang="ko-KR" altLang="ko-KR" sz="1600" dirty="0" smtClean="0"/>
              <a:t>자식</a:t>
            </a:r>
            <a:r>
              <a:rPr lang="en-US" altLang="ko-KR" sz="1600" dirty="0" smtClean="0"/>
              <a:t>_</a:t>
            </a:r>
            <a:r>
              <a:rPr lang="ko-KR" altLang="ko-KR" sz="1600" dirty="0" err="1" smtClean="0"/>
              <a:t>엘리먼트</a:t>
            </a:r>
            <a:r>
              <a:rPr lang="en-US" altLang="ko-KR" sz="1600" dirty="0" smtClean="0"/>
              <a:t>" </a:t>
            </a:r>
            <a:r>
              <a:rPr lang="en-US" altLang="ko-KR" sz="1600" dirty="0" err="1" smtClean="0"/>
              <a:t>minOccurs</a:t>
            </a:r>
            <a:r>
              <a:rPr lang="en-US" altLang="ko-KR" sz="1600" dirty="0" smtClean="0"/>
              <a:t>=""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		</a:t>
            </a:r>
            <a:r>
              <a:rPr lang="en-US" altLang="ko-KR" sz="1600" dirty="0" err="1" smtClean="0"/>
              <a:t>maxOccurs</a:t>
            </a:r>
            <a:r>
              <a:rPr lang="en-US" altLang="ko-KR" sz="1600" dirty="0" smtClean="0"/>
              <a:t>="" type="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</a:t>
            </a:r>
            <a:r>
              <a:rPr lang="ko-KR" altLang="ko-KR" sz="1600" dirty="0" err="1" smtClean="0"/>
              <a:t>자료형</a:t>
            </a:r>
            <a:r>
              <a:rPr lang="en-US" altLang="ko-KR" sz="1600" dirty="0" smtClean="0"/>
              <a:t>"/&gt;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&lt;/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:sequence</a:t>
            </a:r>
            <a:r>
              <a:rPr lang="en-US" altLang="ko-KR" sz="1600" dirty="0" smtClean="0"/>
              <a:t>&gt;</a:t>
            </a:r>
          </a:p>
          <a:p>
            <a:pPr latinLnBrk="0"/>
            <a:r>
              <a:rPr lang="en-US" altLang="ko-KR" sz="1600" dirty="0" smtClean="0"/>
              <a:t>		&lt;</a:t>
            </a:r>
            <a:r>
              <a:rPr lang="en-US" altLang="ko-KR" sz="1600" dirty="0" err="1" smtClean="0"/>
              <a:t>xs:attribute</a:t>
            </a:r>
            <a:r>
              <a:rPr lang="en-US" altLang="ko-KR" sz="1600" dirty="0" smtClean="0"/>
              <a:t> name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" </a:t>
            </a:r>
            <a:r>
              <a:rPr lang="en-US" altLang="ko-KR" sz="1600" dirty="0" smtClean="0"/>
              <a:t>use</a:t>
            </a:r>
            <a:r>
              <a:rPr lang="en-US" altLang="ko-KR" sz="1600" dirty="0" smtClean="0"/>
              <a:t>=“--" </a:t>
            </a:r>
            <a:r>
              <a:rPr lang="en-US" altLang="ko-KR" sz="1600" dirty="0" smtClean="0"/>
              <a:t>default</a:t>
            </a:r>
            <a:r>
              <a:rPr lang="en-US" altLang="ko-KR" sz="1600" dirty="0" smtClean="0"/>
              <a:t>=“--" </a:t>
            </a:r>
            <a:r>
              <a:rPr lang="en-US" altLang="ko-KR" sz="1600" dirty="0" smtClean="0"/>
              <a:t>type</a:t>
            </a:r>
            <a:r>
              <a:rPr lang="en-US" altLang="ko-KR" sz="1600" dirty="0" smtClean="0"/>
              <a:t>=“--"/&gt;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&lt;/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complexType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r>
              <a:rPr lang="en-US" altLang="ko-KR" sz="1600" dirty="0" smtClean="0"/>
              <a:t> &lt;/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:element&gt;</a:t>
            </a:r>
          </a:p>
          <a:p>
            <a:pPr latinLnBrk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5.4 </a:t>
            </a:r>
            <a:r>
              <a:rPr lang="ko-KR" altLang="en-US" sz="2800" dirty="0" smtClean="0"/>
              <a:t>네임스페이스</a:t>
            </a:r>
            <a:r>
              <a:rPr lang="en-US" altLang="ko-KR" sz="2800" dirty="0" smtClean="0"/>
              <a:t>(Namespace)</a:t>
            </a:r>
            <a:r>
              <a:rPr lang="ko-KR" altLang="en-US" sz="2800" dirty="0" smtClean="0"/>
              <a:t>와 </a:t>
            </a:r>
            <a:r>
              <a:rPr lang="ko-KR" altLang="en-US" sz="2800" dirty="0" smtClean="0"/>
              <a:t>스키마</a:t>
            </a:r>
            <a:r>
              <a:rPr lang="en-US" altLang="ko-KR" sz="2800" dirty="0" smtClean="0"/>
              <a:t>(Schema)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VI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일반 데이터를 가지는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형식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sz="1600" dirty="0" smtClean="0"/>
              <a:t>&lt;</a:t>
            </a:r>
            <a:r>
              <a:rPr lang="ko-KR" altLang="ko-KR" sz="1600" dirty="0" err="1" smtClean="0"/>
              <a:t>접두어</a:t>
            </a:r>
            <a:r>
              <a:rPr lang="en-US" altLang="ko-KR" sz="1600" dirty="0" smtClean="0"/>
              <a:t>:element name</a:t>
            </a:r>
            <a:r>
              <a:rPr lang="en-US" altLang="ko-KR" sz="1600" dirty="0" smtClean="0"/>
              <a:t>="</a:t>
            </a:r>
            <a:r>
              <a:rPr lang="ko-KR" altLang="ko-KR" sz="1600" dirty="0" err="1" smtClean="0"/>
              <a:t>엘리먼트</a:t>
            </a:r>
            <a:r>
              <a:rPr lang="ko-KR" altLang="en-US" sz="1600" dirty="0" err="1" smtClean="0"/>
              <a:t>명</a:t>
            </a:r>
            <a:r>
              <a:rPr lang="en-US" altLang="ko-KR" sz="1600" dirty="0" smtClean="0"/>
              <a:t>"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minOccurs</a:t>
            </a:r>
            <a:r>
              <a:rPr lang="en-US" altLang="ko-KR" sz="1600" dirty="0" smtClean="0"/>
              <a:t>="" </a:t>
            </a:r>
            <a:r>
              <a:rPr lang="en-US" altLang="ko-KR" sz="1600" dirty="0" err="1" smtClean="0"/>
              <a:t>maxOccurs</a:t>
            </a:r>
            <a:r>
              <a:rPr lang="en-US" altLang="ko-KR" sz="1600" dirty="0" smtClean="0"/>
              <a:t>=“”</a:t>
            </a:r>
          </a:p>
          <a:p>
            <a:pPr latinLnBrk="0"/>
            <a:r>
              <a:rPr lang="en-US" altLang="ko-KR" sz="1600" dirty="0" smtClean="0"/>
              <a:t>	</a:t>
            </a:r>
            <a:r>
              <a:rPr lang="en-US" altLang="ko-KR" sz="1600" dirty="0" smtClean="0"/>
              <a:t>						 type=“</a:t>
            </a:r>
            <a:r>
              <a:rPr lang="en-US" altLang="ko-KR" sz="1600" dirty="0" err="1" smtClean="0"/>
              <a:t>xs:string</a:t>
            </a:r>
            <a:r>
              <a:rPr lang="en-US" altLang="ko-KR" sz="1600" dirty="0" smtClean="0"/>
              <a:t>”/&gt;</a:t>
            </a:r>
            <a:endParaRPr lang="ko-KR" altLang="ko-KR" sz="1600" dirty="0" smtClean="0"/>
          </a:p>
          <a:p>
            <a:endParaRPr lang="en-US" altLang="ko-KR" sz="1600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일반 데이터와 속성을 동시에 </a:t>
            </a:r>
            <a:r>
              <a:rPr lang="ko-KR" altLang="en-US" b="1" dirty="0" smtClean="0"/>
              <a:t>가지는 </a:t>
            </a:r>
            <a:r>
              <a:rPr lang="ko-KR" altLang="en-US" b="1" dirty="0" err="1" smtClean="0"/>
              <a:t>엘리먼트</a:t>
            </a:r>
            <a:r>
              <a:rPr lang="ko-KR" altLang="en-US" b="1" dirty="0" smtClean="0"/>
              <a:t> 형식</a:t>
            </a:r>
            <a:endParaRPr lang="ko-KR" altLang="ko-KR" dirty="0" smtClean="0"/>
          </a:p>
          <a:p>
            <a:pPr latinLnBrk="0"/>
            <a:r>
              <a:rPr lang="en-US" altLang="ko-KR" sz="1600" dirty="0" smtClean="0"/>
              <a:t> &lt;</a:t>
            </a:r>
            <a:r>
              <a:rPr lang="en-US" altLang="ko-KR" sz="1600" dirty="0" err="1" smtClean="0"/>
              <a:t>xs:element</a:t>
            </a:r>
            <a:r>
              <a:rPr lang="en-US" altLang="ko-KR" sz="1600" dirty="0" smtClean="0"/>
              <a:t> name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엘리먼트명</a:t>
            </a:r>
            <a:r>
              <a:rPr lang="en-US" altLang="ko-KR" sz="1600" dirty="0" smtClean="0"/>
              <a:t>" </a:t>
            </a:r>
            <a:r>
              <a:rPr lang="en-US" altLang="ko-KR" sz="1600" dirty="0" err="1" smtClean="0"/>
              <a:t>minOccurs</a:t>
            </a:r>
            <a:r>
              <a:rPr lang="en-US" altLang="ko-KR" sz="1600" dirty="0" smtClean="0"/>
              <a:t>=“" </a:t>
            </a:r>
            <a:r>
              <a:rPr lang="en-US" altLang="ko-KR" sz="1600" dirty="0" err="1" smtClean="0"/>
              <a:t>maxOccurs</a:t>
            </a:r>
            <a:r>
              <a:rPr lang="en-US" altLang="ko-KR" sz="1600" dirty="0" smtClean="0"/>
              <a:t>=“"&gt;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&lt;</a:t>
            </a:r>
            <a:r>
              <a:rPr lang="en-US" altLang="ko-KR" sz="1600" dirty="0" err="1" smtClean="0"/>
              <a:t>xs:complexType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&lt;</a:t>
            </a:r>
            <a:r>
              <a:rPr lang="en-US" altLang="ko-KR" sz="1600" dirty="0" err="1" smtClean="0"/>
              <a:t>xs:simpleContent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	&lt;</a:t>
            </a:r>
            <a:r>
              <a:rPr lang="en-US" altLang="ko-KR" sz="1600" dirty="0" err="1" smtClean="0"/>
              <a:t>xs:extension</a:t>
            </a:r>
            <a:r>
              <a:rPr lang="en-US" altLang="ko-KR" sz="1600" dirty="0" smtClean="0"/>
              <a:t> base="</a:t>
            </a:r>
            <a:r>
              <a:rPr lang="en-US" altLang="ko-KR" sz="1600" dirty="0" err="1" smtClean="0"/>
              <a:t>xs:string</a:t>
            </a:r>
            <a:r>
              <a:rPr lang="en-US" altLang="ko-KR" sz="1600" dirty="0" smtClean="0"/>
              <a:t>"&gt;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		&lt;</a:t>
            </a:r>
            <a:r>
              <a:rPr lang="en-US" altLang="ko-KR" sz="1600" dirty="0" err="1" smtClean="0"/>
              <a:t>xs:attribute</a:t>
            </a:r>
            <a:r>
              <a:rPr lang="en-US" altLang="ko-KR" sz="1600" dirty="0" smtClean="0"/>
              <a:t> name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속성명</a:t>
            </a:r>
            <a:r>
              <a:rPr lang="en-US" altLang="ko-KR" sz="1600" dirty="0" smtClean="0"/>
              <a:t>" </a:t>
            </a:r>
            <a:r>
              <a:rPr lang="en-US" altLang="ko-KR" sz="1600" dirty="0" smtClean="0"/>
              <a:t>type</a:t>
            </a:r>
            <a:r>
              <a:rPr lang="en-US" altLang="ko-KR" sz="1600" dirty="0" smtClean="0"/>
              <a:t>=“--"/&gt;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	&lt;/</a:t>
            </a:r>
            <a:r>
              <a:rPr lang="en-US" altLang="ko-KR" sz="1600" dirty="0" err="1" smtClean="0"/>
              <a:t>xs:extension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	&lt;/</a:t>
            </a:r>
            <a:r>
              <a:rPr lang="en-US" altLang="ko-KR" sz="1600" dirty="0" err="1" smtClean="0"/>
              <a:t>xs:simpleContent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	&lt;/</a:t>
            </a:r>
            <a:r>
              <a:rPr lang="en-US" altLang="ko-KR" sz="1600" dirty="0" err="1" smtClean="0"/>
              <a:t>xs:complexType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pPr latinLnBrk="0"/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xs:element</a:t>
            </a:r>
            <a:r>
              <a:rPr lang="en-US" altLang="ko-KR" sz="1600" dirty="0" smtClean="0"/>
              <a:t>&gt;</a:t>
            </a:r>
            <a:endParaRPr lang="ko-KR" altLang="ko-KR" sz="1600" dirty="0" smtClean="0"/>
          </a:p>
          <a:p>
            <a:endParaRPr lang="en-US" altLang="ko-KR" sz="1600" dirty="0" smtClean="0"/>
          </a:p>
          <a:p>
            <a:pPr latinLnBrk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en-US" altLang="ko-KR" dirty="0" smtClean="0"/>
              <a:t>XML</a:t>
            </a:r>
            <a:r>
              <a:rPr lang="ko-KR" altLang="en-US" dirty="0" smtClean="0"/>
              <a:t>의 정의와 필요성에 대하여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XML</a:t>
            </a:r>
            <a:r>
              <a:rPr lang="ko-KR" altLang="en-US" dirty="0" smtClean="0"/>
              <a:t>의 구성 요소에 대하여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en-US" altLang="ko-KR" dirty="0" smtClean="0"/>
              <a:t>XML </a:t>
            </a:r>
            <a:r>
              <a:rPr lang="ko-KR" altLang="en-US" dirty="0" smtClean="0"/>
              <a:t>문서를 해석하고 작성할 수 있다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5.5 </a:t>
            </a:r>
            <a:r>
              <a:rPr lang="ko-KR" altLang="en-US" sz="2800" dirty="0" smtClean="0"/>
              <a:t>스타일</a:t>
            </a:r>
            <a:r>
              <a:rPr lang="ko-KR" altLang="en-US" sz="2800" dirty="0" smtClean="0"/>
              <a:t>시</a:t>
            </a:r>
            <a:r>
              <a:rPr lang="ko-KR" altLang="en-US" sz="2800" dirty="0" smtClean="0"/>
              <a:t>트와 </a:t>
            </a:r>
            <a:r>
              <a:rPr lang="en-US" altLang="ko-KR" sz="2800" dirty="0" smtClean="0"/>
              <a:t>XSL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XML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CSS </a:t>
            </a:r>
            <a:r>
              <a:rPr lang="ko-KR" altLang="en-US" b="1" dirty="0" smtClean="0"/>
              <a:t>연결 예시 작성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스타일시트 한계</a:t>
            </a:r>
            <a:endParaRPr lang="en-US" altLang="ko-KR" b="1" dirty="0" smtClean="0"/>
          </a:p>
          <a:p>
            <a:r>
              <a:rPr lang="en-US" altLang="ko-KR" dirty="0" smtClean="0"/>
              <a:t> : XML</a:t>
            </a:r>
            <a:r>
              <a:rPr lang="ko-KR" altLang="ko-KR" dirty="0" smtClean="0"/>
              <a:t>로 작성된 내용을 변경하거나 순서를 바꾸어 출력하지 </a:t>
            </a:r>
            <a:r>
              <a:rPr lang="ko-KR" altLang="ko-KR" dirty="0" smtClean="0"/>
              <a:t>못한다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XML </a:t>
            </a:r>
            <a:r>
              <a:rPr lang="ko-KR" altLang="ko-KR" dirty="0" smtClean="0"/>
              <a:t>코드의 값을 계산하거나 없는 내용을 추가하지 </a:t>
            </a:r>
            <a:r>
              <a:rPr lang="ko-KR" altLang="ko-KR" dirty="0" smtClean="0"/>
              <a:t>못한다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엘리먼트의</a:t>
            </a:r>
            <a:r>
              <a:rPr lang="ko-KR" altLang="ko-KR" dirty="0" smtClean="0"/>
              <a:t> 속성으로 사용된 값을 이용할 수 </a:t>
            </a:r>
            <a:r>
              <a:rPr lang="ko-KR" altLang="ko-KR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 - XSL(</a:t>
            </a:r>
            <a:r>
              <a:rPr lang="en-US" altLang="ko-KR" b="1" dirty="0" err="1" smtClean="0"/>
              <a:t>eXtensible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Stylesheet</a:t>
            </a:r>
            <a:r>
              <a:rPr lang="en-US" altLang="ko-KR" b="1" dirty="0" smtClean="0"/>
              <a:t> Language)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pPr latinLnBrk="0"/>
            <a:r>
              <a:rPr lang="en-US" altLang="ko-KR" dirty="0" smtClean="0"/>
              <a:t> : XML</a:t>
            </a:r>
            <a:r>
              <a:rPr lang="ko-KR" altLang="en-US" dirty="0" smtClean="0"/>
              <a:t>을 프리젠테이션 해 주기 위한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언어이다</a:t>
            </a:r>
            <a:r>
              <a:rPr lang="en-US" altLang="ko-KR" dirty="0" smtClean="0"/>
              <a:t>.</a:t>
            </a:r>
            <a:endParaRPr lang="en-US" altLang="ko-KR" sz="1600" dirty="0" smtClean="0"/>
          </a:p>
          <a:p>
            <a:pPr latinLnBrk="0"/>
            <a:r>
              <a:rPr lang="en-US" altLang="ko-KR" dirty="0" smtClean="0"/>
              <a:t> : XSLT(XSL Transformation) +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(XSL Path Language) + XSL-FO(XSL Formatting Objects)</a:t>
            </a:r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* XSLT : XML </a:t>
            </a:r>
            <a:r>
              <a:rPr lang="ko-KR" altLang="en-US" dirty="0" smtClean="0"/>
              <a:t>문서의 구조를 다른 구조로 변환하기 위한 언어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: XML </a:t>
            </a:r>
            <a:r>
              <a:rPr lang="ko-KR" altLang="en-US" dirty="0" smtClean="0"/>
              <a:t>문서 내부에서 특정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표기하는 언어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* XSL-FO : Formatting </a:t>
            </a:r>
            <a:r>
              <a:rPr lang="ko-KR" altLang="en-US" dirty="0" smtClean="0"/>
              <a:t>프로그램을 이용하여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비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문서로 변환하는 언어</a:t>
            </a:r>
            <a:endParaRPr lang="en-US" altLang="ko-KR" dirty="0" smtClean="0"/>
          </a:p>
          <a:p>
            <a:pPr latinLnBrk="0"/>
            <a:r>
              <a:rPr lang="en-US" altLang="ko-KR" b="1" dirty="0" smtClean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XSL </a:t>
            </a:r>
            <a:r>
              <a:rPr lang="ko-KR" altLang="en-US" b="1" dirty="0" smtClean="0"/>
              <a:t>문서 형식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&lt;?</a:t>
            </a:r>
            <a:r>
              <a:rPr lang="en-US" altLang="ko-KR" dirty="0" smtClean="0"/>
              <a:t>xml version="1.0" encoding="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"?&gt;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&lt;</a:t>
            </a:r>
            <a:r>
              <a:rPr lang="en-US" altLang="ko-KR" dirty="0" err="1" smtClean="0"/>
              <a:t>xsl:stylesheet</a:t>
            </a:r>
            <a:r>
              <a:rPr lang="en-US" altLang="ko-KR" dirty="0" smtClean="0"/>
              <a:t> version="1.0" </a:t>
            </a:r>
            <a:r>
              <a:rPr lang="en-US" altLang="ko-KR" dirty="0" err="1" smtClean="0"/>
              <a:t>xmlns:xsl</a:t>
            </a:r>
            <a:r>
              <a:rPr lang="en-US" altLang="ko-KR" dirty="0" smtClean="0"/>
              <a:t>="http://www.w3.org/1999/XSL/Transform"&gt;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</a:t>
            </a:r>
            <a:r>
              <a:rPr lang="ko-KR" altLang="ko-KR" dirty="0" smtClean="0"/>
              <a:t>자식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endParaRPr lang="ko-KR" altLang="ko-KR" dirty="0" smtClean="0"/>
          </a:p>
          <a:p>
            <a:r>
              <a:rPr lang="en-US" altLang="ko-KR" dirty="0" smtClean="0"/>
              <a:t> &lt;/</a:t>
            </a:r>
            <a:r>
              <a:rPr lang="en-US" altLang="ko-KR" dirty="0" err="1" smtClean="0"/>
              <a:t>xsl:stylesheet</a:t>
            </a:r>
            <a:r>
              <a:rPr lang="en-US" altLang="ko-KR" dirty="0" smtClean="0"/>
              <a:t>&gt;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5.5 </a:t>
            </a:r>
            <a:r>
              <a:rPr lang="ko-KR" altLang="en-US" sz="2800" dirty="0" smtClean="0"/>
              <a:t>스타일</a:t>
            </a:r>
            <a:r>
              <a:rPr lang="ko-KR" altLang="en-US" sz="2800" dirty="0" smtClean="0"/>
              <a:t>시</a:t>
            </a:r>
            <a:r>
              <a:rPr lang="ko-KR" altLang="en-US" sz="2800" dirty="0" smtClean="0"/>
              <a:t>트와 </a:t>
            </a:r>
            <a:r>
              <a:rPr lang="en-US" altLang="ko-KR" sz="2800" dirty="0" smtClean="0"/>
              <a:t>XSL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XSL</a:t>
            </a:r>
            <a:r>
              <a:rPr lang="ko-KR" altLang="en-US" b="1" dirty="0" smtClean="0"/>
              <a:t>의 자식 엘리먼트</a:t>
            </a:r>
            <a:endParaRPr lang="en-US" altLang="ko-KR" b="1" dirty="0" smtClean="0"/>
          </a:p>
          <a:p>
            <a:r>
              <a:rPr lang="en-US" altLang="ko-KR" dirty="0" smtClean="0"/>
              <a:t> : import, include, output, template, variable,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output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r>
              <a:rPr lang="en-US" altLang="ko-KR" dirty="0" smtClean="0"/>
              <a:t> &lt;</a:t>
            </a:r>
            <a:r>
              <a:rPr lang="en-US" altLang="ko-KR" dirty="0" err="1" smtClean="0"/>
              <a:t>xsl:output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="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값</a:t>
            </a:r>
            <a:r>
              <a:rPr lang="en-US" altLang="ko-KR" dirty="0" smtClean="0"/>
              <a:t>" </a:t>
            </a:r>
            <a:r>
              <a:rPr lang="ko-KR" altLang="ko-KR" dirty="0" smtClean="0"/>
              <a:t>…</a:t>
            </a:r>
            <a:r>
              <a:rPr lang="en-US" altLang="ko-KR" dirty="0" smtClean="0"/>
              <a:t> </a:t>
            </a:r>
            <a:r>
              <a:rPr lang="en-US" altLang="ko-KR" dirty="0" smtClean="0"/>
              <a:t>/&gt;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527" y="2818343"/>
          <a:ext cx="8496945" cy="3562985"/>
        </p:xfrm>
        <a:graphic>
          <a:graphicData uri="http://schemas.openxmlformats.org/drawingml/2006/table">
            <a:tbl>
              <a:tblPr/>
              <a:tblGrid>
                <a:gridCol w="2016224"/>
                <a:gridCol w="6480721"/>
              </a:tblGrid>
              <a:tr h="28803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8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61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latin typeface="굴림"/>
                          <a:ea typeface="맑은 고딕"/>
                          <a:cs typeface="Times New Roman"/>
                        </a:rPr>
                        <a:t>method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문서를 해석하는 유형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(XML, HTML,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지정한다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188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latin typeface="굴림"/>
                          <a:ea typeface="맑은 고딕"/>
                          <a:cs typeface="Times New Roman"/>
                        </a:rPr>
                        <a:t>version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버전 정보를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1.0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으로 지정한다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그냥 무조건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1.0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이다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762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latin typeface="굴림"/>
                          <a:ea typeface="맑은 고딕"/>
                          <a:cs typeface="Times New Roman"/>
                        </a:rPr>
                        <a:t>encoding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인코딩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방식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euc-kr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, UTF-8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등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지정한다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34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latin typeface="굴림"/>
                          <a:ea typeface="맑은 고딕"/>
                          <a:cs typeface="Times New Roman"/>
                        </a:rPr>
                        <a:t>omit-xml-declaration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선언부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표시 여부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(yes, no)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를 결정한다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934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>
                          <a:latin typeface="굴림"/>
                          <a:ea typeface="맑은 고딕"/>
                          <a:cs typeface="Times New Roman"/>
                        </a:rPr>
                        <a:t>standalone</a:t>
                      </a:r>
                      <a:endParaRPr lang="ko-KR" sz="1800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include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나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import </a:t>
                      </a:r>
                      <a:r>
                        <a:rPr lang="ko-KR" sz="1600" kern="100" dirty="0" err="1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엘리먼트가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필요한지 여부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(yes, no)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XML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읽어 들일 때 줄 바꿈도 읽어 들일지 여부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(yes, no)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를 지정한다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51"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en-US" sz="1800" kern="100" dirty="0">
                          <a:latin typeface="굴림"/>
                          <a:ea typeface="맑은 고딕"/>
                          <a:cs typeface="Times New Roman"/>
                        </a:rPr>
                        <a:t>method</a:t>
                      </a:r>
                      <a:endParaRPr lang="ko-KR" sz="1800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  <a:spcAft>
                          <a:spcPts val="900"/>
                        </a:spcAft>
                        <a:tabLst>
                          <a:tab pos="254000" algn="l"/>
                        </a:tabLst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문서를 해석하는 유형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(XML, HTML,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텍스트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을 지정한다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5.5 </a:t>
            </a:r>
            <a:r>
              <a:rPr lang="ko-KR" altLang="en-US" sz="2800" dirty="0" smtClean="0"/>
              <a:t>스타일</a:t>
            </a:r>
            <a:r>
              <a:rPr lang="ko-KR" altLang="en-US" sz="2800" dirty="0" smtClean="0"/>
              <a:t>시</a:t>
            </a:r>
            <a:r>
              <a:rPr lang="ko-KR" altLang="en-US" sz="2800" dirty="0" smtClean="0"/>
              <a:t>트와 </a:t>
            </a:r>
            <a:r>
              <a:rPr lang="en-US" altLang="ko-KR" sz="2800" dirty="0" smtClean="0"/>
              <a:t>XSL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template </a:t>
            </a:r>
            <a:r>
              <a:rPr lang="ko-KR" altLang="en-US" b="1" dirty="0" err="1" smtClean="0"/>
              <a:t>엘리먼트</a:t>
            </a:r>
            <a:endParaRPr lang="en-US" altLang="ko-KR" b="1" dirty="0" smtClean="0"/>
          </a:p>
          <a:p>
            <a:r>
              <a:rPr lang="en-US" altLang="ko-KR" dirty="0" smtClean="0"/>
              <a:t> &lt;</a:t>
            </a:r>
            <a:r>
              <a:rPr lang="en-US" altLang="ko-KR" dirty="0" err="1" smtClean="0"/>
              <a:t>xsl:template</a:t>
            </a:r>
            <a:r>
              <a:rPr lang="en-US" altLang="ko-KR" dirty="0" smtClean="0"/>
              <a:t> match="</a:t>
            </a:r>
            <a:r>
              <a:rPr lang="ko-KR" altLang="ko-KR" dirty="0" smtClean="0"/>
              <a:t>대상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" &gt;</a:t>
            </a:r>
            <a:r>
              <a:rPr lang="ko-KR" altLang="ko-KR" dirty="0" smtClean="0"/>
              <a:t>해석</a:t>
            </a:r>
            <a:r>
              <a:rPr lang="en-US" altLang="ko-KR" dirty="0" smtClean="0"/>
              <a:t>_</a:t>
            </a:r>
            <a:r>
              <a:rPr lang="ko-KR" altLang="ko-KR" dirty="0" smtClean="0"/>
              <a:t>내용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xsl:template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- </a:t>
            </a:r>
            <a:r>
              <a:rPr lang="en-US" altLang="ko-KR" b="1" dirty="0" err="1" smtClean="0"/>
              <a:t>XPath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Path </a:t>
            </a:r>
            <a:r>
              <a:rPr lang="ko-KR" altLang="en-US" b="1" dirty="0" smtClean="0"/>
              <a:t>표현방법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* / : </a:t>
            </a:r>
            <a:r>
              <a:rPr lang="ko-KR" altLang="ko-KR" dirty="0" smtClean="0"/>
              <a:t>문서 자체로 루트 </a:t>
            </a:r>
            <a:r>
              <a:rPr lang="ko-KR" altLang="ko-KR" dirty="0" err="1" smtClean="0"/>
              <a:t>노드이다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/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/</a:t>
            </a:r>
            <a:r>
              <a:rPr lang="ko-KR" altLang="ko-KR" dirty="0" smtClean="0"/>
              <a:t>…</a:t>
            </a:r>
            <a:r>
              <a:rPr lang="en-US" altLang="ko-KR" dirty="0" smtClean="0"/>
              <a:t>/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특정 경로의 </a:t>
            </a:r>
            <a:r>
              <a:rPr lang="ko-KR" altLang="ko-KR" dirty="0" err="1" smtClean="0"/>
              <a:t>노드이다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//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 또는 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동일한 이름의 </a:t>
            </a:r>
            <a:r>
              <a:rPr lang="ko-KR" altLang="ko-KR" dirty="0" err="1" smtClean="0"/>
              <a:t>노드이다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/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/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[@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="</a:t>
            </a:r>
            <a:r>
              <a:rPr lang="ko-KR" altLang="ko-KR" dirty="0" smtClean="0"/>
              <a:t>값</a:t>
            </a:r>
            <a:r>
              <a:rPr lang="en-US" altLang="ko-KR" dirty="0" smtClean="0"/>
              <a:t>"] : </a:t>
            </a:r>
            <a:r>
              <a:rPr lang="ko-KR" altLang="ko-KR" dirty="0" smtClean="0"/>
              <a:t>특정 속성의 값이 같은 </a:t>
            </a:r>
            <a:r>
              <a:rPr lang="ko-KR" altLang="ko-KR" dirty="0" err="1" smtClean="0"/>
              <a:t>노드이다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/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/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[@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!="</a:t>
            </a:r>
            <a:r>
              <a:rPr lang="ko-KR" altLang="ko-KR" dirty="0" smtClean="0"/>
              <a:t>값</a:t>
            </a:r>
            <a:r>
              <a:rPr lang="en-US" altLang="ko-KR" dirty="0" smtClean="0"/>
              <a:t>"] : </a:t>
            </a:r>
            <a:r>
              <a:rPr lang="ko-KR" altLang="ko-KR" dirty="0" smtClean="0"/>
              <a:t>특정 속성의 값이 다른 </a:t>
            </a:r>
            <a:r>
              <a:rPr lang="ko-KR" altLang="ko-KR" dirty="0" err="1" smtClean="0"/>
              <a:t>노드이다</a:t>
            </a:r>
            <a:r>
              <a:rPr lang="en-US" altLang="ko-KR" dirty="0" smtClean="0"/>
              <a:t>.</a:t>
            </a:r>
          </a:p>
          <a:p>
            <a:pPr latinLnBrk="0"/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데이터나 템플릿 가져오기</a:t>
            </a:r>
            <a:endParaRPr lang="en-US" altLang="ko-KR" b="1" dirty="0" smtClean="0"/>
          </a:p>
          <a:p>
            <a:r>
              <a:rPr lang="en-US" altLang="ko-KR" dirty="0" smtClean="0"/>
              <a:t> * &lt;</a:t>
            </a:r>
            <a:r>
              <a:rPr lang="en-US" altLang="ko-KR" dirty="0" err="1" smtClean="0"/>
              <a:t>xsl:value</a:t>
            </a:r>
            <a:r>
              <a:rPr lang="en-US" altLang="ko-KR" dirty="0" smtClean="0"/>
              <a:t>-of select="</a:t>
            </a:r>
            <a:r>
              <a:rPr lang="ko-KR" altLang="ko-KR" dirty="0" smtClean="0"/>
              <a:t>대상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노드</a:t>
            </a:r>
            <a:r>
              <a:rPr lang="ko-KR" altLang="ko-KR" dirty="0" smtClean="0"/>
              <a:t> </a:t>
            </a:r>
            <a:r>
              <a:rPr lang="en-US" altLang="ko-KR" dirty="0" smtClean="0"/>
              <a:t>or ."/&gt; : </a:t>
            </a:r>
            <a:r>
              <a:rPr lang="ko-KR" altLang="ko-KR" dirty="0" smtClean="0"/>
              <a:t>콘텐트</a:t>
            </a:r>
            <a:r>
              <a:rPr lang="en-US" altLang="ko-KR" dirty="0" smtClean="0"/>
              <a:t>(Content) </a:t>
            </a:r>
            <a:r>
              <a:rPr lang="ko-KR" altLang="ko-KR" dirty="0" smtClean="0"/>
              <a:t>내용을 가져온다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xsl:value</a:t>
            </a:r>
            <a:r>
              <a:rPr lang="en-US" altLang="ko-KR" dirty="0" smtClean="0"/>
              <a:t>-of select="format-number(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, '</a:t>
            </a:r>
            <a:r>
              <a:rPr lang="ko-KR" altLang="ko-KR" dirty="0" smtClean="0"/>
              <a:t>포맷</a:t>
            </a:r>
            <a:r>
              <a:rPr lang="en-US" altLang="ko-KR" dirty="0" smtClean="0"/>
              <a:t>_</a:t>
            </a:r>
            <a:r>
              <a:rPr lang="ko-KR" altLang="ko-KR" dirty="0" smtClean="0"/>
              <a:t>형식</a:t>
            </a:r>
            <a:r>
              <a:rPr lang="en-US" altLang="ko-KR" dirty="0" smtClean="0"/>
              <a:t>')"/&gt; : </a:t>
            </a:r>
            <a:r>
              <a:rPr lang="ko-KR" altLang="ko-KR" dirty="0" smtClean="0"/>
              <a:t>콘텐트 내용을 변환한다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xsl:value</a:t>
            </a:r>
            <a:r>
              <a:rPr lang="en-US" altLang="ko-KR" dirty="0" smtClean="0"/>
              <a:t>-of select="@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"/&gt; : </a:t>
            </a:r>
            <a:r>
              <a:rPr lang="ko-KR" altLang="ko-KR" dirty="0" smtClean="0"/>
              <a:t>속성을 가져온다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xsl:copy</a:t>
            </a:r>
            <a:r>
              <a:rPr lang="en-US" altLang="ko-KR" dirty="0" smtClean="0"/>
              <a:t>-of select="</a:t>
            </a:r>
            <a:r>
              <a:rPr lang="ko-KR" altLang="ko-KR" dirty="0" err="1" smtClean="0"/>
              <a:t>노드</a:t>
            </a:r>
            <a:r>
              <a:rPr lang="ko-KR" altLang="ko-KR" dirty="0" smtClean="0"/>
              <a:t> </a:t>
            </a:r>
            <a:r>
              <a:rPr lang="en-US" altLang="ko-KR" dirty="0" smtClean="0"/>
              <a:t>or @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"/&gt; : </a:t>
            </a:r>
            <a:r>
              <a:rPr lang="ko-KR" altLang="ko-KR" dirty="0" smtClean="0"/>
              <a:t>속성이나 </a:t>
            </a:r>
            <a:r>
              <a:rPr lang="ko-KR" altLang="ko-KR" dirty="0" err="1" smtClean="0"/>
              <a:t>노드를</a:t>
            </a:r>
            <a:r>
              <a:rPr lang="ko-KR" altLang="ko-KR" dirty="0" smtClean="0"/>
              <a:t> 복사해 온다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xsl:apply</a:t>
            </a:r>
            <a:r>
              <a:rPr lang="en-US" altLang="ko-KR" dirty="0" smtClean="0"/>
              <a:t>-templates select="</a:t>
            </a:r>
            <a:r>
              <a:rPr lang="ko-KR" altLang="ko-KR" dirty="0" smtClean="0"/>
              <a:t>대상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노드</a:t>
            </a:r>
            <a:r>
              <a:rPr lang="en-US" altLang="ko-KR" dirty="0" smtClean="0"/>
              <a:t>"/&gt; : </a:t>
            </a:r>
            <a:r>
              <a:rPr lang="ko-KR" altLang="ko-KR" dirty="0" smtClean="0"/>
              <a:t>여러 개의 </a:t>
            </a:r>
            <a:r>
              <a:rPr lang="ko-KR" altLang="ko-KR" dirty="0" err="1" smtClean="0"/>
              <a:t>노드가</a:t>
            </a:r>
            <a:r>
              <a:rPr lang="ko-KR" altLang="ko-KR" dirty="0" smtClean="0"/>
              <a:t> 반복적으로 있을 경우 템플릿으로 만들어 두고 가져오면 자동으로 여러 행으로 불러올 수 있다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endParaRPr lang="ko-KR" altLang="ko-KR" dirty="0" smtClean="0"/>
          </a:p>
          <a:p>
            <a:pPr latinLnBrk="0"/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XML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Markup Language</a:t>
            </a:r>
            <a:r>
              <a:rPr lang="ko-KR" altLang="en-US" dirty="0" smtClean="0"/>
              <a:t>의 약자로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같은 태그언어 즉</a:t>
            </a:r>
            <a:r>
              <a:rPr lang="en-US" altLang="ko-KR" dirty="0" smtClean="0"/>
              <a:t>, Markup Language</a:t>
            </a:r>
            <a:r>
              <a:rPr lang="ko-KR" altLang="en-US" dirty="0" smtClean="0"/>
              <a:t>를 정의하는 언어이다</a:t>
            </a:r>
            <a:r>
              <a:rPr lang="en-US" altLang="ko-KR" dirty="0" smtClean="0"/>
              <a:t>. [ XML </a:t>
            </a:r>
            <a:r>
              <a:rPr lang="ko-KR" altLang="en-US" dirty="0" smtClean="0"/>
              <a:t>문법을 이해해야 한다</a:t>
            </a:r>
            <a:r>
              <a:rPr lang="en-US" altLang="ko-KR" dirty="0" smtClean="0"/>
              <a:t>. ]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DTD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 </a:t>
            </a:r>
            <a:r>
              <a:rPr lang="ko-KR" altLang="ko-KR" dirty="0" smtClean="0"/>
              <a:t>문서에서 사용하는 모든 구문에 대하여 정의를 내리는 문서이다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[ DTD</a:t>
            </a:r>
            <a:r>
              <a:rPr lang="ko-KR" altLang="en-US" dirty="0" smtClean="0"/>
              <a:t>의 문법을 이해해야 한다</a:t>
            </a:r>
            <a:r>
              <a:rPr lang="en-US" altLang="ko-KR" dirty="0" smtClean="0"/>
              <a:t>. ]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Namespace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둘 이상의</a:t>
            </a:r>
            <a:r>
              <a:rPr lang="en-US" altLang="ko-KR" dirty="0" smtClean="0"/>
              <a:t> XML </a:t>
            </a:r>
            <a:r>
              <a:rPr lang="ko-KR" altLang="ko-KR" dirty="0" smtClean="0"/>
              <a:t>문서를 혼용할 때의 이름 간의 혼돈을 피하기 위한 기술이다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 latinLnBrk="0"/>
            <a:r>
              <a:rPr lang="en-US" altLang="ko-KR" dirty="0" smtClean="0"/>
              <a:t>-Schema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DTD</a:t>
            </a:r>
            <a:r>
              <a:rPr lang="ko-KR" altLang="en-US" dirty="0" smtClean="0"/>
              <a:t>와 마찬가지로 </a:t>
            </a:r>
            <a:r>
              <a:rPr lang="en-US" altLang="ko-KR" dirty="0" smtClean="0"/>
              <a:t>XML </a:t>
            </a:r>
            <a:r>
              <a:rPr lang="ko-KR" altLang="ko-KR" dirty="0" smtClean="0"/>
              <a:t>문서에서 사용하는 </a:t>
            </a:r>
            <a:r>
              <a:rPr lang="ko-KR" altLang="en-US" dirty="0" smtClean="0"/>
              <a:t>모든 </a:t>
            </a:r>
            <a:r>
              <a:rPr lang="ko-KR" altLang="ko-KR" dirty="0" smtClean="0"/>
              <a:t>구문에 대하여 정의를 내리는 문서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DTD</a:t>
            </a:r>
            <a:r>
              <a:rPr lang="ko-KR" altLang="en-US" dirty="0" smtClean="0"/>
              <a:t>에 비해 자료형의 표현력이 뛰어나고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문서의 구조를 정확하게 표현할 수 있는 문서이다</a:t>
            </a:r>
            <a:r>
              <a:rPr lang="en-US" altLang="ko-KR" dirty="0" smtClean="0"/>
              <a:t>. [ Schema</a:t>
            </a:r>
            <a:r>
              <a:rPr lang="ko-KR" altLang="en-US" dirty="0" smtClean="0"/>
              <a:t>의 문법을 이해해야 한다</a:t>
            </a:r>
            <a:r>
              <a:rPr lang="en-US" altLang="ko-KR" dirty="0" smtClean="0"/>
              <a:t>. ]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XSL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프리젠테이션 해 주기 위한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</a:t>
            </a:r>
            <a:r>
              <a:rPr lang="ko-KR" altLang="en-US" dirty="0" smtClean="0"/>
              <a:t>언어이다</a:t>
            </a:r>
            <a:r>
              <a:rPr lang="en-US" altLang="ko-KR" dirty="0" smtClean="0"/>
              <a:t>. [ XSL</a:t>
            </a:r>
            <a:r>
              <a:rPr lang="ko-KR" altLang="en-US" dirty="0" smtClean="0"/>
              <a:t>의 문법과 사용법을 이해해야 한다</a:t>
            </a:r>
            <a:r>
              <a:rPr lang="en-US" altLang="ko-KR" dirty="0" smtClean="0"/>
              <a:t>. ]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5.1 XML </a:t>
            </a:r>
            <a:r>
              <a:rPr lang="ko-KR" altLang="en-US" sz="2800" dirty="0" smtClean="0"/>
              <a:t>환경설정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XML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: XML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Markup Language</a:t>
            </a:r>
            <a:r>
              <a:rPr lang="ko-KR" altLang="en-US" dirty="0" smtClean="0"/>
              <a:t>의 약자로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같은 태그언어 즉</a:t>
            </a:r>
            <a:r>
              <a:rPr lang="en-US" altLang="ko-KR" dirty="0" smtClean="0"/>
              <a:t>, Markup Language</a:t>
            </a:r>
            <a:r>
              <a:rPr lang="ko-KR" altLang="en-US" dirty="0" smtClean="0"/>
              <a:t>를 정의하는 언어이다</a:t>
            </a:r>
            <a:r>
              <a:rPr lang="en-US" altLang="ko-KR" dirty="0" smtClean="0"/>
              <a:t>. (SGML(Standard Generalized Markup Language) </a:t>
            </a:r>
            <a:r>
              <a:rPr lang="ko-KR" altLang="en-US" dirty="0" smtClean="0"/>
              <a:t>보다 훨씬 간결하고 인터넷에서 바로 사용이 가능한 문서를 표현하는 표준이다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XML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Well-formed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Valid </a:t>
            </a:r>
            <a:r>
              <a:rPr lang="ko-KR" altLang="en-US" dirty="0" smtClean="0"/>
              <a:t>하게 만들어져야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4077072"/>
            <a:ext cx="8676456" cy="23762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/>
              <a:t> XML </a:t>
            </a:r>
            <a:r>
              <a:rPr lang="ko-KR" altLang="en-US" dirty="0" smtClean="0"/>
              <a:t>코드를 작성하기 위한 편집기</a:t>
            </a:r>
            <a:r>
              <a:rPr lang="en-US" altLang="ko-KR" dirty="0" smtClean="0"/>
              <a:t>(Editor)</a:t>
            </a:r>
          </a:p>
          <a:p>
            <a:pPr>
              <a:buFontTx/>
              <a:buChar char="-"/>
            </a:pPr>
            <a:r>
              <a:rPr lang="en-US" altLang="ko-KR" dirty="0" smtClean="0"/>
              <a:t> XML </a:t>
            </a:r>
            <a:r>
              <a:rPr lang="ko-KR" altLang="en-US" dirty="0" smtClean="0"/>
              <a:t>코드를 검증하기 위한 검사기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Validator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 XML </a:t>
            </a:r>
            <a:r>
              <a:rPr lang="ko-KR" altLang="en-US" dirty="0" smtClean="0"/>
              <a:t>코드를 해석하기 위한 파서</a:t>
            </a:r>
            <a:r>
              <a:rPr lang="en-US" altLang="ko-KR" dirty="0" smtClean="0"/>
              <a:t>(Parser)</a:t>
            </a:r>
          </a:p>
          <a:p>
            <a:pPr>
              <a:buFontTx/>
              <a:buChar char="-"/>
            </a:pPr>
            <a:r>
              <a:rPr lang="en-US" altLang="ko-KR" dirty="0" smtClean="0"/>
              <a:t> XML </a:t>
            </a:r>
            <a:r>
              <a:rPr lang="ko-KR" altLang="en-US" dirty="0" smtClean="0"/>
              <a:t>문서를 보여주기 위한 웹 브라우저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웹 프로그램과 함께 사용할 </a:t>
            </a:r>
            <a:r>
              <a:rPr lang="en-US" altLang="ko-KR" dirty="0" smtClean="0"/>
              <a:t>XML API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XML </a:t>
            </a:r>
            <a:r>
              <a:rPr lang="ko-KR" altLang="en-US" dirty="0" smtClean="0"/>
              <a:t>편집기나 검사기로 </a:t>
            </a:r>
            <a:r>
              <a:rPr lang="en-US" altLang="ko-KR" dirty="0" smtClean="0"/>
              <a:t>Oxygen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 Buddy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XML </a:t>
            </a:r>
            <a:r>
              <a:rPr lang="ko-KR" altLang="en-US" dirty="0" smtClean="0"/>
              <a:t>파서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, XML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사용시 이미 설치 됨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3284984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을 위한 환경설정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5.2 XML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메타언어란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메타언어는 다른 말이나 언어를 설명하는 언어를 말한다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SGML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만들고 설명했으니 </a:t>
            </a:r>
            <a:r>
              <a:rPr lang="en-US" altLang="ko-KR" dirty="0" smtClean="0"/>
              <a:t>SGML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에 대한 메타언어이다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XML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BML</a:t>
            </a:r>
            <a:r>
              <a:rPr lang="ko-KR" altLang="en-US" dirty="0" smtClean="0"/>
              <a:t>과 같은 출판사에서 사용하는 태그 언어를 만들었으므로 </a:t>
            </a:r>
            <a:r>
              <a:rPr lang="en-US" altLang="ko-KR" dirty="0" smtClean="0"/>
              <a:t>BML</a:t>
            </a:r>
            <a:r>
              <a:rPr lang="ko-KR" altLang="en-US" dirty="0" smtClean="0"/>
              <a:t>에 대한 메타언어가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3789040"/>
            <a:ext cx="8676456" cy="28083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파일의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이어야 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XML </a:t>
            </a:r>
            <a:r>
              <a:rPr lang="ko-KR" altLang="en-US" dirty="0" smtClean="0"/>
              <a:t>문서는 서두</a:t>
            </a:r>
            <a:r>
              <a:rPr lang="en-US" altLang="ko-KR" dirty="0" smtClean="0"/>
              <a:t>(Prolog), 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(Body),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(Misc) </a:t>
            </a:r>
            <a:r>
              <a:rPr lang="ko-KR" altLang="en-US" dirty="0" smtClean="0"/>
              <a:t>요소로 구성된다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서두에는 </a:t>
            </a:r>
            <a:r>
              <a:rPr lang="en-US" altLang="ko-KR" dirty="0" smtClean="0"/>
              <a:t>XML </a:t>
            </a:r>
            <a:r>
              <a:rPr lang="ko-KR" altLang="en-US" dirty="0" err="1" smtClean="0"/>
              <a:t>선언부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지시자</a:t>
            </a:r>
            <a:r>
              <a:rPr lang="en-US" altLang="ko-KR" dirty="0" smtClean="0"/>
              <a:t>(Processing Instruction), </a:t>
            </a:r>
            <a:r>
              <a:rPr lang="ko-KR" altLang="en-US" dirty="0" smtClean="0"/>
              <a:t>문서 유형의 선언이 들어갈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서두에는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선언부가 가장 위에 있어야 한다</a:t>
            </a:r>
            <a:r>
              <a:rPr lang="en-US" altLang="ko-KR" dirty="0" smtClean="0"/>
              <a:t>. XML </a:t>
            </a:r>
            <a:r>
              <a:rPr lang="ko-KR" altLang="en-US" dirty="0" err="1" smtClean="0"/>
              <a:t>선언부보다</a:t>
            </a:r>
            <a:r>
              <a:rPr lang="ko-KR" altLang="en-US" dirty="0" smtClean="0"/>
              <a:t> 어떤 요소도 먼저 올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공백과 주석 처리조차도 그렇다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(Body)</a:t>
            </a:r>
            <a:r>
              <a:rPr lang="ko-KR" altLang="en-US" dirty="0" smtClean="0"/>
              <a:t>에는 루트</a:t>
            </a:r>
            <a:r>
              <a:rPr lang="en-US" altLang="ko-KR" dirty="0" smtClean="0"/>
              <a:t>(Root) </a:t>
            </a:r>
            <a:r>
              <a:rPr lang="ko-KR" altLang="en-US" dirty="0" smtClean="0"/>
              <a:t>태그와 자식 태그들이 들어가는데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루트 태그는 한 번만 적을 수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(Misc) </a:t>
            </a:r>
            <a:r>
              <a:rPr lang="ko-KR" altLang="en-US" dirty="0" smtClean="0"/>
              <a:t>요소에는 주석 처리</a:t>
            </a:r>
            <a:r>
              <a:rPr lang="en-US" altLang="ko-KR" dirty="0" smtClean="0"/>
              <a:t>(&lt;!-- ~ --&gt;, HTML</a:t>
            </a:r>
            <a:r>
              <a:rPr lang="ko-KR" altLang="en-US" dirty="0" smtClean="0"/>
              <a:t>과 동일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공백이 들어간다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3068960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XML</a:t>
            </a:r>
            <a:r>
              <a:rPr lang="ko-KR" altLang="en-US" dirty="0" smtClean="0"/>
              <a:t>의 문법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5.2 XML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XML </a:t>
            </a:r>
            <a:r>
              <a:rPr lang="ko-KR" altLang="en-US" b="1" dirty="0" smtClean="0"/>
              <a:t>형식</a:t>
            </a:r>
            <a:endParaRPr lang="en-US" altLang="ko-KR" b="1" dirty="0" smtClean="0"/>
          </a:p>
          <a:p>
            <a:r>
              <a:rPr lang="en-US" altLang="ko-KR" dirty="0" smtClean="0"/>
              <a:t>&lt;?xml version="1.0" encoding="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"?&gt; 		           ← XML </a:t>
            </a:r>
            <a:r>
              <a:rPr lang="ko-KR" altLang="en-US" dirty="0" err="1" smtClean="0"/>
              <a:t>선언부</a:t>
            </a:r>
            <a:endParaRPr lang="ko-KR" altLang="en-US" dirty="0" smtClean="0"/>
          </a:p>
          <a:p>
            <a:r>
              <a:rPr lang="en-US" altLang="ko-KR" dirty="0" smtClean="0"/>
              <a:t>&lt;?xml-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"?&gt; 	←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지시자</a:t>
            </a:r>
          </a:p>
          <a:p>
            <a:r>
              <a:rPr lang="en-US" altLang="ko-KR" dirty="0" smtClean="0"/>
              <a:t>&lt;!DOCTYPE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 "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dtd</a:t>
            </a:r>
            <a:r>
              <a:rPr lang="en-US" altLang="ko-KR" dirty="0" smtClean="0"/>
              <a:t>"&gt; 	← </a:t>
            </a:r>
            <a:r>
              <a:rPr lang="ko-KR" altLang="en-US" dirty="0" smtClean="0"/>
              <a:t>문서 유형의 선언</a:t>
            </a:r>
          </a:p>
          <a:p>
            <a:r>
              <a:rPr lang="en-US" altLang="ko-KR" dirty="0" smtClean="0"/>
              <a:t>&lt;!-- </a:t>
            </a:r>
            <a:r>
              <a:rPr lang="ko-KR" altLang="en-US" dirty="0" smtClean="0"/>
              <a:t>여기는 주석 처리 </a:t>
            </a:r>
            <a:r>
              <a:rPr lang="en-US" altLang="ko-KR" dirty="0" smtClean="0"/>
              <a:t>--&gt;</a:t>
            </a:r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엘리먼트들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&lt;/</a:t>
            </a:r>
            <a:r>
              <a:rPr lang="ko-KR" altLang="en-US" dirty="0" smtClean="0"/>
              <a:t>자식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엘리먼트들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&lt;/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XML </a:t>
            </a:r>
            <a:r>
              <a:rPr lang="ko-KR" altLang="en-US" b="1" dirty="0" err="1" smtClean="0"/>
              <a:t>선언부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– version, encoding, standalone</a:t>
            </a:r>
          </a:p>
          <a:p>
            <a:r>
              <a:rPr lang="en-US" altLang="ko-KR" b="1" dirty="0" smtClean="0"/>
              <a:t> - </a:t>
            </a:r>
            <a:r>
              <a:rPr lang="ko-KR" altLang="en-US" b="1" dirty="0" err="1" smtClean="0"/>
              <a:t>프로세싱</a:t>
            </a:r>
            <a:r>
              <a:rPr lang="ko-KR" altLang="en-US" b="1" dirty="0" smtClean="0"/>
              <a:t> 지시자</a:t>
            </a:r>
            <a:endParaRPr lang="en-US" altLang="ko-KR" b="1" dirty="0" smtClean="0"/>
          </a:p>
          <a:p>
            <a:r>
              <a:rPr lang="en-US" altLang="ko-KR" dirty="0" smtClean="0"/>
              <a:t> : &lt;?xml-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"?&gt;</a:t>
            </a:r>
            <a:endParaRPr lang="ko-KR" altLang="ko-KR" dirty="0" smtClean="0"/>
          </a:p>
          <a:p>
            <a:r>
              <a:rPr lang="en-US" altLang="ko-KR" dirty="0" smtClean="0"/>
              <a:t> : &lt;?xml-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 type="text/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="#</a:t>
            </a:r>
            <a:r>
              <a:rPr lang="ko-KR" altLang="ko-KR" dirty="0" smtClean="0"/>
              <a:t>내부</a:t>
            </a:r>
            <a:r>
              <a:rPr lang="en-US" altLang="ko-KR" dirty="0" smtClean="0"/>
              <a:t>_</a:t>
            </a:r>
            <a:r>
              <a:rPr lang="ko-KR" altLang="ko-KR" dirty="0" smtClean="0"/>
              <a:t>정의</a:t>
            </a:r>
            <a:r>
              <a:rPr lang="en-US" altLang="ko-KR" dirty="0" smtClean="0"/>
              <a:t>_</a:t>
            </a:r>
            <a:r>
              <a:rPr lang="ko-KR" altLang="ko-KR" dirty="0" smtClean="0"/>
              <a:t>명칭</a:t>
            </a:r>
            <a:r>
              <a:rPr lang="en-US" altLang="ko-KR" dirty="0" smtClean="0"/>
              <a:t>"?&gt;</a:t>
            </a:r>
          </a:p>
          <a:p>
            <a:pPr latinLnBrk="0"/>
            <a:r>
              <a:rPr lang="en-US" altLang="ko-KR" dirty="0" smtClean="0"/>
              <a:t>&lt;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&lt;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 id="</a:t>
            </a:r>
            <a:r>
              <a:rPr lang="ko-KR" altLang="ko-KR" dirty="0" smtClean="0"/>
              <a:t>내부</a:t>
            </a:r>
            <a:r>
              <a:rPr lang="en-US" altLang="ko-KR" dirty="0" smtClean="0"/>
              <a:t>_</a:t>
            </a:r>
            <a:r>
              <a:rPr lang="ko-KR" altLang="ko-KR" dirty="0" smtClean="0"/>
              <a:t>정의</a:t>
            </a:r>
            <a:r>
              <a:rPr lang="en-US" altLang="ko-KR" dirty="0" smtClean="0"/>
              <a:t>_</a:t>
            </a:r>
            <a:r>
              <a:rPr lang="ko-KR" altLang="ko-KR" dirty="0" smtClean="0"/>
              <a:t>명칭</a:t>
            </a:r>
            <a:r>
              <a:rPr lang="en-US" altLang="ko-KR" dirty="0" smtClean="0"/>
              <a:t>"&gt;&lt;/</a:t>
            </a:r>
            <a:r>
              <a:rPr lang="en-US" altLang="ko-KR" dirty="0" err="1" smtClean="0"/>
              <a:t>stylesheet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r>
              <a:rPr lang="en-US" altLang="ko-KR" dirty="0" smtClean="0"/>
              <a:t>&lt;/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5.2 XML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3245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문서 유형 선언</a:t>
            </a:r>
            <a:endParaRPr lang="en-US" altLang="ko-KR" b="1" dirty="0" smtClean="0"/>
          </a:p>
          <a:p>
            <a:r>
              <a:rPr lang="en-US" altLang="ko-KR" dirty="0" smtClean="0"/>
              <a:t> : &lt;!DOCTYPE 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 SYSTEM "SYSTEM_</a:t>
            </a:r>
            <a:r>
              <a:rPr lang="ko-KR" altLang="ko-KR" dirty="0" err="1" smtClean="0"/>
              <a:t>식별자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 : &lt;!DOCTYPE 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 PUBLIC "PUBLIC_</a:t>
            </a:r>
            <a:r>
              <a:rPr lang="ko-KR" altLang="ko-KR" dirty="0" err="1" smtClean="0"/>
              <a:t>식별자</a:t>
            </a:r>
            <a:r>
              <a:rPr lang="en-US" altLang="ko-KR" dirty="0" smtClean="0"/>
              <a:t>" "SYSTEM_</a:t>
            </a:r>
            <a:r>
              <a:rPr lang="ko-KR" altLang="ko-KR" dirty="0" err="1" smtClean="0"/>
              <a:t>식별자</a:t>
            </a:r>
            <a:r>
              <a:rPr lang="en-US" altLang="ko-KR" dirty="0" smtClean="0"/>
              <a:t>"&gt;</a:t>
            </a:r>
          </a:p>
          <a:p>
            <a:r>
              <a:rPr lang="en-US" altLang="ko-KR" dirty="0" smtClean="0"/>
              <a:t> : &lt;!DOCTYPE 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_</a:t>
            </a:r>
            <a:r>
              <a:rPr lang="ko-KR" altLang="ko-KR" dirty="0" err="1" smtClean="0"/>
              <a:t>엘리먼트</a:t>
            </a:r>
            <a:r>
              <a:rPr lang="en-US" altLang="ko-KR" dirty="0" smtClean="0"/>
              <a:t> [DTD_</a:t>
            </a:r>
            <a:r>
              <a:rPr lang="ko-KR" altLang="ko-KR" dirty="0" err="1" smtClean="0"/>
              <a:t>내용부</a:t>
            </a:r>
            <a:r>
              <a:rPr lang="en-US" altLang="ko-KR" dirty="0" smtClean="0"/>
              <a:t>]&gt;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Public </a:t>
            </a:r>
            <a:r>
              <a:rPr lang="ko-KR" altLang="en-US" b="1" dirty="0" err="1" smtClean="0"/>
              <a:t>식별자</a:t>
            </a:r>
            <a:endParaRPr lang="en-US" altLang="ko-KR" b="1" dirty="0" smtClean="0"/>
          </a:p>
          <a:p>
            <a:r>
              <a:rPr lang="en-US" altLang="ko-KR" dirty="0" smtClean="0"/>
              <a:t> : "</a:t>
            </a:r>
            <a:r>
              <a:rPr lang="ko-KR" altLang="en-US" dirty="0" smtClean="0"/>
              <a:t>국제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공인업체</a:t>
            </a:r>
            <a:r>
              <a:rPr lang="en-US" altLang="ko-KR" dirty="0" smtClean="0"/>
              <a:t>_</a:t>
            </a:r>
            <a:r>
              <a:rPr lang="ko-KR" altLang="en-US" dirty="0" smtClean="0"/>
              <a:t>유무</a:t>
            </a:r>
            <a:r>
              <a:rPr lang="en-US" altLang="ko-KR" dirty="0" smtClean="0"/>
              <a:t>//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_</a:t>
            </a:r>
            <a:r>
              <a:rPr lang="ko-KR" altLang="en-US" dirty="0" smtClean="0"/>
              <a:t>및</a:t>
            </a:r>
            <a:r>
              <a:rPr lang="en-US" altLang="ko-KR" dirty="0" smtClean="0"/>
              <a:t>_</a:t>
            </a:r>
            <a:r>
              <a:rPr lang="ko-KR" altLang="en-US" dirty="0" smtClean="0"/>
              <a:t>유지보수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회사</a:t>
            </a:r>
            <a:r>
              <a:rPr lang="en-US" altLang="ko-KR" dirty="0" smtClean="0"/>
              <a:t>//DTD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</a:t>
            </a:r>
            <a:r>
              <a:rPr lang="ko-KR" altLang="en-US" dirty="0" smtClean="0"/>
              <a:t>및</a:t>
            </a:r>
            <a:r>
              <a:rPr lang="en-US" altLang="ko-KR" dirty="0" smtClean="0"/>
              <a:t>_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//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_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"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본문 </a:t>
            </a:r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문법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루트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여러 개의 자식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가질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루트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아래 자식 </a:t>
            </a:r>
            <a:r>
              <a:rPr lang="ko-KR" altLang="en-US" dirty="0" err="1" smtClean="0"/>
              <a:t>엘리먼트들은</a:t>
            </a:r>
            <a:r>
              <a:rPr lang="ko-KR" altLang="en-US" dirty="0" smtClean="0"/>
              <a:t> 트리 구조로 구성된다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시작 태그</a:t>
            </a:r>
            <a:r>
              <a:rPr lang="en-US" altLang="ko-KR" dirty="0" smtClean="0"/>
              <a:t>(&lt;html&gt;)</a:t>
            </a:r>
            <a:r>
              <a:rPr lang="ko-KR" altLang="en-US" dirty="0" smtClean="0"/>
              <a:t>와 끝 태그</a:t>
            </a:r>
            <a:r>
              <a:rPr lang="en-US" altLang="ko-KR" dirty="0" smtClean="0"/>
              <a:t>(&lt;/html&gt;)</a:t>
            </a:r>
            <a:r>
              <a:rPr lang="ko-KR" altLang="en-US" dirty="0" smtClean="0"/>
              <a:t>로 구성된다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이름에는 공백이나 특수 문자가 들어갈 수 없다</a:t>
            </a:r>
            <a:r>
              <a:rPr lang="en-US" altLang="ko-KR" dirty="0" smtClean="0"/>
              <a:t>.  '_' , '–', '.', ':'</a:t>
            </a:r>
            <a:r>
              <a:rPr lang="ko-KR" altLang="en-US" dirty="0" smtClean="0"/>
              <a:t>는 제외된다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이름의 시작은 문자나 </a:t>
            </a:r>
            <a:r>
              <a:rPr lang="en-US" altLang="ko-KR" dirty="0" smtClean="0"/>
              <a:t>'_'</a:t>
            </a:r>
            <a:r>
              <a:rPr lang="ko-KR" altLang="en-US" dirty="0" smtClean="0"/>
              <a:t>만 가능하고 이후에는 숫자</a:t>
            </a:r>
            <a:r>
              <a:rPr lang="en-US" altLang="ko-KR" dirty="0" smtClean="0"/>
              <a:t>, '-', ':'</a:t>
            </a:r>
            <a:r>
              <a:rPr lang="ko-KR" altLang="en-US" dirty="0" smtClean="0"/>
              <a:t>도 사용할 수 있다</a:t>
            </a:r>
            <a:r>
              <a:rPr lang="en-US" altLang="ko-KR" dirty="0" smtClean="0"/>
              <a:t>.     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콜론</a:t>
            </a:r>
            <a:r>
              <a:rPr lang="en-US" altLang="ko-KR" dirty="0" smtClean="0"/>
              <a:t>( : )</a:t>
            </a:r>
            <a:r>
              <a:rPr lang="ko-KR" altLang="en-US" dirty="0" smtClean="0"/>
              <a:t>은 네임스페이스</a:t>
            </a:r>
            <a:r>
              <a:rPr lang="en-US" altLang="ko-KR" dirty="0" smtClean="0"/>
              <a:t>(Namespace)</a:t>
            </a:r>
            <a:r>
              <a:rPr lang="ko-KR" altLang="en-US" dirty="0" smtClean="0"/>
              <a:t>와 관련된 예약어이므로 가급적 사용을 피하자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이름은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시작할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이름은 대문자와 소문자를 구별한다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다르게 인식한다는 이야기다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시작 태그와 끝 태그는 중첩되어 사용할 수 없다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5.2 XML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IV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 - </a:t>
            </a:r>
            <a:r>
              <a:rPr lang="ko-KR" altLang="en-US" b="1" dirty="0" smtClean="0"/>
              <a:t>본문 </a:t>
            </a:r>
            <a:r>
              <a:rPr lang="ko-KR" altLang="en-US" b="1" dirty="0" err="1" smtClean="0"/>
              <a:t>엘리먼트의</a:t>
            </a:r>
            <a:r>
              <a:rPr lang="ko-KR" altLang="en-US" b="1" dirty="0" smtClean="0"/>
              <a:t> 문법</a:t>
            </a:r>
            <a:endParaRPr lang="en-US" altLang="ko-KR" b="1" dirty="0" smtClean="0"/>
          </a:p>
          <a:p>
            <a:r>
              <a:rPr lang="en-US" altLang="ko-KR" dirty="0" smtClean="0"/>
              <a:t> 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시작 태그와 끝 태그의 이름은 동일해야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시작 태그는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로 시작하고 끝 태그는 </a:t>
            </a:r>
            <a:r>
              <a:rPr lang="en-US" altLang="ko-KR" dirty="0" smtClean="0"/>
              <a:t>&lt;/</a:t>
            </a:r>
            <a:r>
              <a:rPr lang="ko-KR" altLang="en-US" dirty="0" smtClean="0"/>
              <a:t>로 시작한다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'&lt;'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'&lt;/' </a:t>
            </a:r>
            <a:r>
              <a:rPr lang="ko-KR" altLang="en-US" dirty="0" smtClean="0"/>
              <a:t>다음에는 공백이 올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내용부가 없는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/&gt;</a:t>
            </a:r>
            <a:r>
              <a:rPr lang="ko-KR" altLang="en-US" dirty="0" smtClean="0"/>
              <a:t>와 같은 형식으로 시작 태그와 끝 태그를 혼합해서 사용하는 것이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: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속성과 </a:t>
            </a:r>
            <a:r>
              <a:rPr lang="ko-KR" altLang="en-US" dirty="0" err="1" smtClean="0"/>
              <a:t>내용부를</a:t>
            </a:r>
            <a:r>
              <a:rPr lang="ko-KR" altLang="en-US" dirty="0" smtClean="0"/>
              <a:t> 가질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&lt;body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="#000000"&gt;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내용부</a:t>
            </a:r>
            <a:endParaRPr lang="ko-KR" altLang="en-US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엘리먼트에서</a:t>
            </a:r>
            <a:r>
              <a:rPr lang="ko-KR" altLang="en-US" dirty="0" smtClean="0"/>
              <a:t> 속성을 적는 형식은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엘리먼트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과 같고 끝 태그에는 속성을 적을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내용부에서</a:t>
            </a:r>
            <a:r>
              <a:rPr lang="ko-KR" altLang="en-US" dirty="0" smtClean="0"/>
              <a:t> 이미 예약된 </a:t>
            </a:r>
            <a:r>
              <a:rPr lang="en-US" altLang="ko-KR" dirty="0" smtClean="0"/>
              <a:t>'&amp;'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'&lt;'</a:t>
            </a:r>
            <a:r>
              <a:rPr lang="ko-KR" altLang="en-US" dirty="0" smtClean="0"/>
              <a:t>와 같은 기호는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	&lt;</a:t>
            </a:r>
            <a:r>
              <a:rPr lang="ko-KR" altLang="en-US" dirty="0" smtClean="0"/>
              <a:t>김승현</a:t>
            </a:r>
            <a:r>
              <a:rPr lang="en-US" altLang="ko-KR" dirty="0" smtClean="0"/>
              <a:t>&gt; &amp; (</a:t>
            </a:r>
            <a:r>
              <a:rPr lang="ko-KR" altLang="en-US" dirty="0" smtClean="0"/>
              <a:t>이승현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&lt;/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: </a:t>
            </a:r>
            <a:r>
              <a:rPr lang="ko-KR" altLang="en-US" dirty="0" smtClean="0"/>
              <a:t>사용 하고자 한다면 내장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주석 처리는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동일하게 </a:t>
            </a:r>
            <a:r>
              <a:rPr lang="en-US" altLang="ko-KR" dirty="0" smtClean="0"/>
              <a:t>'&lt;!--'</a:t>
            </a:r>
            <a:r>
              <a:rPr lang="ko-KR" altLang="en-US" dirty="0" smtClean="0"/>
              <a:t>로 시작해서 </a:t>
            </a:r>
            <a:r>
              <a:rPr lang="en-US" altLang="ko-KR" dirty="0" smtClean="0"/>
              <a:t>'--&gt;'</a:t>
            </a:r>
            <a:r>
              <a:rPr lang="ko-KR" altLang="en-US" dirty="0" smtClean="0"/>
              <a:t>로 끝난다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5.3 DTD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DTD(Document Type Definition)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: </a:t>
            </a:r>
            <a:r>
              <a:rPr lang="en-US" altLang="ko-KR" dirty="0" smtClean="0"/>
              <a:t>XML </a:t>
            </a:r>
            <a:r>
              <a:rPr lang="ko-KR" altLang="ko-KR" dirty="0" smtClean="0"/>
              <a:t>문서에서 사용하는 모든 구문에 대하여 정의를 내리는 </a:t>
            </a:r>
            <a:r>
              <a:rPr lang="ko-KR" altLang="ko-KR" dirty="0" smtClean="0"/>
              <a:t>문서이다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언어를 만들고 각 태그가 어떤 역할을 할 수 있는지에 대한 정의 문서이다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태그에 대한 명확한 정의를 위해서는 스키마를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 - </a:t>
            </a:r>
            <a:r>
              <a:rPr lang="en-US" altLang="ko-KR" b="1" dirty="0" smtClean="0"/>
              <a:t>DTD</a:t>
            </a:r>
            <a:r>
              <a:rPr lang="ko-KR" altLang="en-US" b="1" dirty="0" smtClean="0"/>
              <a:t>의 사용형식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내부</a:t>
            </a:r>
            <a:r>
              <a:rPr lang="en-US" altLang="ko-KR" dirty="0" smtClean="0"/>
              <a:t> DTD)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&lt;?</a:t>
            </a:r>
            <a:r>
              <a:rPr lang="en-US" altLang="ko-KR" dirty="0" smtClean="0"/>
              <a:t>xml version="1.0" encoding="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standalone="yes"?&gt;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&lt;!</a:t>
            </a:r>
            <a:r>
              <a:rPr lang="en-US" altLang="ko-KR" dirty="0" smtClean="0"/>
              <a:t>DOCTYPE friend-list [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DTD_</a:t>
            </a:r>
            <a:r>
              <a:rPr lang="ko-KR" altLang="ko-KR" dirty="0" err="1" smtClean="0"/>
              <a:t>정의부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]&gt;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 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외부</a:t>
            </a:r>
            <a:r>
              <a:rPr lang="en-US" altLang="ko-KR" dirty="0" smtClean="0"/>
              <a:t> </a:t>
            </a:r>
            <a:r>
              <a:rPr lang="en-US" altLang="ko-KR" dirty="0" smtClean="0"/>
              <a:t>DTD)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&lt;?</a:t>
            </a:r>
            <a:r>
              <a:rPr lang="en-US" altLang="ko-KR" dirty="0" smtClean="0"/>
              <a:t>xml version="1.0" encoding="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standalone="no"?&gt;</a:t>
            </a:r>
            <a:endParaRPr lang="ko-KR" altLang="ko-KR" dirty="0" smtClean="0"/>
          </a:p>
          <a:p>
            <a:r>
              <a:rPr lang="en-US" altLang="ko-KR" dirty="0" smtClean="0"/>
              <a:t> &lt;!</a:t>
            </a:r>
            <a:r>
              <a:rPr lang="en-US" altLang="ko-KR" dirty="0" smtClean="0"/>
              <a:t>DOCTYPE friend-list SYSTEM "Round05_001.dtd"&gt;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5.3 DTD</a:t>
            </a:r>
            <a:r>
              <a:rPr lang="ko-KR" altLang="en-US" sz="2800" dirty="0" smtClean="0"/>
              <a:t>의 문법 </a:t>
            </a:r>
            <a:r>
              <a:rPr lang="en-US" altLang="ko-KR" sz="2800" dirty="0" smtClean="0"/>
              <a:t>- </a:t>
            </a:r>
            <a:r>
              <a:rPr lang="en-US" altLang="ko-KR" sz="2800" dirty="0" smtClean="0"/>
              <a:t>II</a:t>
            </a:r>
            <a:endParaRPr lang="ko-KR" altLang="en-US" sz="2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2276872"/>
            <a:ext cx="8676456" cy="43204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처리 지침</a:t>
            </a:r>
            <a:r>
              <a:rPr lang="en-US" altLang="ko-KR" dirty="0" smtClean="0"/>
              <a:t>(Processing Instruction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(Text)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DTD</a:t>
            </a:r>
            <a:r>
              <a:rPr lang="ko-KR" altLang="en-US" dirty="0" smtClean="0"/>
              <a:t>만 해당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주석과 </a:t>
            </a:r>
            <a:r>
              <a:rPr lang="ko-KR" altLang="en-US" dirty="0" smtClean="0"/>
              <a:t>공백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(Element)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Attlist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(Entity)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(Parameter Entity Reference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노테이션</a:t>
            </a:r>
            <a:r>
              <a:rPr lang="en-US" altLang="ko-KR" dirty="0" smtClean="0"/>
              <a:t>(Notation)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컨디셔널</a:t>
            </a:r>
            <a:r>
              <a:rPr lang="ko-KR" altLang="en-US" dirty="0" smtClean="0"/>
              <a:t> 섹션</a:t>
            </a:r>
            <a:r>
              <a:rPr lang="en-US" altLang="ko-KR" dirty="0" smtClean="0"/>
              <a:t>(Conditional Section)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1484784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DTD</a:t>
            </a:r>
            <a:r>
              <a:rPr lang="ko-KR" altLang="en-US" dirty="0" smtClean="0"/>
              <a:t>의 코드 내용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9054</TotalTime>
  <Words>2463</Words>
  <Application>Microsoft Office PowerPoint</Application>
  <PresentationFormat>화면 슬라이드 쇼(4:3)</PresentationFormat>
  <Paragraphs>346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Agenda</vt:lpstr>
      <vt:lpstr> 5.1 XML 환경설정</vt:lpstr>
      <vt:lpstr> 5.2 XML의 문법 - I</vt:lpstr>
      <vt:lpstr> 5.2 XML의 문법 - II</vt:lpstr>
      <vt:lpstr> 5.2 XML의 문법 - III</vt:lpstr>
      <vt:lpstr> 5.2 XML의 문법 - IV</vt:lpstr>
      <vt:lpstr> 5.3 DTD의 문법 - I</vt:lpstr>
      <vt:lpstr> 5.3 DTD의 문법 - II</vt:lpstr>
      <vt:lpstr> 5.3 DTD의 문법 - III</vt:lpstr>
      <vt:lpstr> 5.3 DTD의 문법 - IV</vt:lpstr>
      <vt:lpstr> 5.3 DTD의 문법 - V</vt:lpstr>
      <vt:lpstr> 5.3 DTD의 문법 - VI</vt:lpstr>
      <vt:lpstr> 5.4 네임스페이스(Namespace)와 스키마(Schema) - I</vt:lpstr>
      <vt:lpstr> 5.4 네임스페이스(Namespace)와 스키마(Schema) - II</vt:lpstr>
      <vt:lpstr> 5.4 네임스페이스(Namespace)와 스키마(Schema) - III</vt:lpstr>
      <vt:lpstr> 5.4 네임스페이스(Namespace)와 스키마(Schema) - IV</vt:lpstr>
      <vt:lpstr> 5.4 네임스페이스(Namespace)와 스키마(Schema) - V</vt:lpstr>
      <vt:lpstr> 5.4 네임스페이스(Namespace)와 스키마(Schema) - VI</vt:lpstr>
      <vt:lpstr> 5.5 스타일시트와 XSL - I</vt:lpstr>
      <vt:lpstr> 5.5 스타일시트와 XSL - II</vt:lpstr>
      <vt:lpstr> 5.5 스타일시트와 XSL - III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180</cp:revision>
  <dcterms:created xsi:type="dcterms:W3CDTF">2012-05-21T16:43:44Z</dcterms:created>
  <dcterms:modified xsi:type="dcterms:W3CDTF">2012-08-21T04:20:36Z</dcterms:modified>
</cp:coreProperties>
</file>