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9"/>
  </p:notesMasterIdLst>
  <p:handoutMasterIdLst>
    <p:handoutMasterId r:id="rId80"/>
  </p:handoutMasterIdLst>
  <p:sldIdLst>
    <p:sldId id="256" r:id="rId2"/>
    <p:sldId id="288" r:id="rId3"/>
    <p:sldId id="289" r:id="rId4"/>
    <p:sldId id="287" r:id="rId5"/>
    <p:sldId id="290" r:id="rId6"/>
    <p:sldId id="291" r:id="rId7"/>
    <p:sldId id="292" r:id="rId8"/>
    <p:sldId id="293" r:id="rId9"/>
    <p:sldId id="294" r:id="rId10"/>
    <p:sldId id="295" r:id="rId11"/>
    <p:sldId id="260" r:id="rId12"/>
    <p:sldId id="261" r:id="rId13"/>
    <p:sldId id="296" r:id="rId14"/>
    <p:sldId id="297" r:id="rId15"/>
    <p:sldId id="298" r:id="rId16"/>
    <p:sldId id="263" r:id="rId17"/>
    <p:sldId id="299" r:id="rId18"/>
    <p:sldId id="273" r:id="rId19"/>
    <p:sldId id="300" r:id="rId20"/>
    <p:sldId id="265" r:id="rId21"/>
    <p:sldId id="301" r:id="rId22"/>
    <p:sldId id="266" r:id="rId23"/>
    <p:sldId id="302" r:id="rId24"/>
    <p:sldId id="360" r:id="rId25"/>
    <p:sldId id="268" r:id="rId26"/>
    <p:sldId id="303" r:id="rId27"/>
    <p:sldId id="361" r:id="rId28"/>
    <p:sldId id="269" r:id="rId29"/>
    <p:sldId id="304" r:id="rId30"/>
    <p:sldId id="362" r:id="rId31"/>
    <p:sldId id="267" r:id="rId32"/>
    <p:sldId id="306" r:id="rId33"/>
    <p:sldId id="305" r:id="rId34"/>
    <p:sldId id="329" r:id="rId35"/>
    <p:sldId id="328" r:id="rId36"/>
    <p:sldId id="355" r:id="rId37"/>
    <p:sldId id="356" r:id="rId38"/>
    <p:sldId id="330" r:id="rId39"/>
    <p:sldId id="307" r:id="rId40"/>
    <p:sldId id="308" r:id="rId41"/>
    <p:sldId id="357" r:id="rId42"/>
    <p:sldId id="358" r:id="rId43"/>
    <p:sldId id="310" r:id="rId44"/>
    <p:sldId id="312" r:id="rId45"/>
    <p:sldId id="313" r:id="rId46"/>
    <p:sldId id="314" r:id="rId47"/>
    <p:sldId id="315" r:id="rId48"/>
    <p:sldId id="363" r:id="rId49"/>
    <p:sldId id="364" r:id="rId50"/>
    <p:sldId id="316" r:id="rId51"/>
    <p:sldId id="317" r:id="rId52"/>
    <p:sldId id="318" r:id="rId53"/>
    <p:sldId id="319" r:id="rId54"/>
    <p:sldId id="320" r:id="rId55"/>
    <p:sldId id="365" r:id="rId56"/>
    <p:sldId id="321" r:id="rId57"/>
    <p:sldId id="322" r:id="rId58"/>
    <p:sldId id="311" r:id="rId59"/>
    <p:sldId id="331" r:id="rId60"/>
    <p:sldId id="332" r:id="rId61"/>
    <p:sldId id="333" r:id="rId62"/>
    <p:sldId id="334" r:id="rId63"/>
    <p:sldId id="366" r:id="rId64"/>
    <p:sldId id="335" r:id="rId65"/>
    <p:sldId id="336" r:id="rId66"/>
    <p:sldId id="370" r:id="rId67"/>
    <p:sldId id="371" r:id="rId68"/>
    <p:sldId id="337" r:id="rId69"/>
    <p:sldId id="338" r:id="rId70"/>
    <p:sldId id="339" r:id="rId71"/>
    <p:sldId id="323" r:id="rId72"/>
    <p:sldId id="324" r:id="rId73"/>
    <p:sldId id="369" r:id="rId74"/>
    <p:sldId id="326" r:id="rId75"/>
    <p:sldId id="368" r:id="rId76"/>
    <p:sldId id="325" r:id="rId77"/>
    <p:sldId id="372" r:id="rId78"/>
  </p:sldIdLst>
  <p:sldSz cx="9144000" cy="6858000" type="screen4x3"/>
  <p:notesSz cx="9926638" cy="6858000"/>
  <p:custShowLst>
    <p:custShow name="Custom Show 1" id="0">
      <p:sldLst>
        <p:sld r:id="rId13"/>
        <p:sld r:id="rId17"/>
        <p:sld r:id="rId5"/>
        <p:sld r:id="rId21"/>
        <p:sld r:id="rId47"/>
        <p:sld r:id="rId4"/>
        <p:sld r:id="rId44"/>
        <p:sld r:id="rId46"/>
        <p:sld r:id="rId58"/>
        <p:sld r:id="rId29"/>
        <p:sld r:id="rId14"/>
        <p:sld r:id="rId15"/>
        <p:sld r:id="rId3"/>
        <p:sld r:id="rId59"/>
        <p:sld r:id="rId45"/>
        <p:sld r:id="rId58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804" autoAdjust="0"/>
  </p:normalViewPr>
  <p:slideViewPr>
    <p:cSldViewPr snapToGrid="0">
      <p:cViewPr varScale="1">
        <p:scale>
          <a:sx n="85" d="100"/>
          <a:sy n="85" d="100"/>
        </p:scale>
        <p:origin x="1378" y="5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歌 高" userId="d8a25b1d-6c3e-4cc3-9e77-5cd4abedca6a" providerId="ADAL" clId="{9B97802D-3119-4B7E-93A5-CC18E89305B4}"/>
    <pc:docChg chg="modSld">
      <pc:chgData name="歌 高" userId="d8a25b1d-6c3e-4cc3-9e77-5cd4abedca6a" providerId="ADAL" clId="{9B97802D-3119-4B7E-93A5-CC18E89305B4}" dt="2022-03-28T02:11:04.870" v="0" actId="478"/>
      <pc:docMkLst>
        <pc:docMk/>
      </pc:docMkLst>
      <pc:sldChg chg="delSp">
        <pc:chgData name="歌 高" userId="d8a25b1d-6c3e-4cc3-9e77-5cd4abedca6a" providerId="ADAL" clId="{9B97802D-3119-4B7E-93A5-CC18E89305B4}" dt="2022-03-28T02:11:04.870" v="0" actId="478"/>
        <pc:sldMkLst>
          <pc:docMk/>
          <pc:sldMk cId="0" sldId="256"/>
        </pc:sldMkLst>
        <pc:spChg chg="del">
          <ac:chgData name="歌 高" userId="d8a25b1d-6c3e-4cc3-9e77-5cd4abedca6a" providerId="ADAL" clId="{9B97802D-3119-4B7E-93A5-CC18E89305B4}" dt="2022-03-28T02:11:04.870" v="0" actId="478"/>
          <ac:spMkLst>
            <pc:docMk/>
            <pc:sldMk cId="0" sldId="256"/>
            <ac:spMk id="15362" creationId="{60CA6AC8-E4B2-4756-A983-81714CDA41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DCD0DCE-F43A-4D63-B91A-8A5A24D423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6E23AFF-A91A-4DE0-B1B0-303C5437D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0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759BA01B-37A1-499A-99A0-E2C937632F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4300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571007CB-9043-45C5-9D3D-53E6E1369AB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515100"/>
            <a:ext cx="4300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36C32AD-9514-45BC-A658-E385F37103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34D98EA-E506-4546-A9AA-27B761947F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974D647-8A7C-4BB7-BEC1-98483EA11D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0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C4FEE4A-590C-4AA7-A6D9-5D2CCA2276B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945D4D3E-D627-4343-A7B3-75BDF3A1A5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71A99598-17F2-4685-B8C7-A1271A9884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0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2AA7853-0D6F-45A7-ACBB-E1036B48C7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515100"/>
            <a:ext cx="4300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E864471-4736-4654-B4BB-B237D36162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A0D11174-907B-4FDB-B30F-8422AF51A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A332E-56A1-48A7-BE93-563216F05A26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CB70506-E745-4EEA-AAB3-2C9FCA74D5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85894AD-714F-4599-95CF-84628EFC0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777EA5B-D241-4A95-B22A-56992AE356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F18B093-B15B-41FC-AFBD-A64DA0F04D41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88E774A-2992-4886-BCEF-E2F53C8E49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7CA0875-9DDF-4459-90AB-8AFA75C11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1B31CABB-989F-438F-BD1C-5D404CC5A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811874-5CF0-4CF3-9A36-AEEA2B9EC853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B307021-674C-4AC8-8C56-FE93A08CA5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D48690F-A99B-4866-B599-5FF66E366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8A058E7C-3C18-4291-ACF4-CF042254A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9E041D2A-5849-4C32-8D7D-762B18EBD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F232F8CE-2BD1-487F-8407-443C7C9ED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8EEFCA-F1D1-42EB-B59C-B2CA4F323488}" type="slidenum">
              <a:rPr lang="en-US" altLang="zh-CN" sz="1200"/>
              <a:pPr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2CE79476-6F33-486A-8CE1-94DF1CEA8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4D1B29FA-150C-4F81-B4D5-99A5331D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D292E1D2-9779-41BA-A7E9-DCEF8D9CA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C6D9DD-850A-4FAA-94DA-20EE333E0ED2}" type="slidenum">
              <a:rPr lang="en-US" altLang="zh-CN" sz="1200"/>
              <a:pPr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0D6AC0E0-1E10-400D-A648-EF8AA15C89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140AAD3D-0018-4877-B0D1-229F8CA3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08D4445E-FD1D-47DE-8588-69B6C9C11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8D6DCC-46D3-4DFB-90BC-9ABFDA47C8C8}" type="slidenum">
              <a:rPr lang="en-US" altLang="zh-CN" sz="1200"/>
              <a:pPr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B945460B-5FA7-47C1-975E-D3809CB9A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A688486E-E29C-492F-AEEB-E2FB78C87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A67B5E92-8862-4E73-B3F1-C510CD780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815D3A-77D4-4DB0-8401-2A4C5431F74B}" type="slidenum">
              <a:rPr lang="zh-TW" altLang="en-US" sz="13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17</a:t>
            </a:fld>
            <a:endParaRPr lang="en-US" altLang="zh-TW" sz="13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7870E0DE-C273-41F7-A01B-469A4F8E4B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E9F445-AED9-40A6-99F2-B5032B59B2F3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E6AB621-58D9-4083-A9F2-5E8BEA78AC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EB3B601-85FF-4974-B018-4D5D3ADB4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1F8D8D3-2115-4A06-86FB-EA4D043D9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B6F64E-38B9-4DD6-AA55-3842438493A9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0DC235E-5A42-4521-8C2A-32E4117514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25C09DE-A246-47D7-B0CA-42D12795B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0A61ED32-C5B8-479B-A7ED-DA3D7991C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54FDD1-5EA4-463E-9E2A-660ACE87F144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90A736C5-C5FB-4ABA-B53F-1755500253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5414913-833A-4796-A76A-27DA92EF9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3E2E374A-51E7-4361-A8F4-BB3E006CD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7BC026-356E-4A23-BE55-4924687C7D7C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FEA36303-50E6-415A-99E1-87C516E1CB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C9D26E7-146F-4E7F-8621-C262C291A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>
            <a:extLst>
              <a:ext uri="{FF2B5EF4-FFF2-40B4-BE49-F238E27FC236}">
                <a16:creationId xmlns:a16="http://schemas.microsoft.com/office/drawing/2014/main" id="{826B1F46-373D-4EE7-8B8F-8BE9345A5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>
            <a:extLst>
              <a:ext uri="{FF2B5EF4-FFF2-40B4-BE49-F238E27FC236}">
                <a16:creationId xmlns:a16="http://schemas.microsoft.com/office/drawing/2014/main" id="{A5999EDB-42C5-4D90-B824-6EB8830E8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DDDB63E5-4140-4D8F-B310-98DD24FAB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EEEF7A-7683-4981-9D09-CE5DFCE3F74B}" type="slidenum">
              <a:rPr lang="en-US" altLang="zh-CN" sz="120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8379DAC6-F842-47DB-A901-9D5B004D0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06629A-6D21-4C44-98F3-738286974F76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9E0788A-ED68-4471-B1C5-CB46EF13BB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A30FF49-4656-4F03-B67E-C1C9BD15B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C1F22BC7-8489-4180-A6D0-E029A4EE3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CE1F67-0030-49AA-B6F4-E601537E0CE7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E9B09464-11B2-4815-8F2D-E1F9545103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95023C9-8C45-4070-9F5F-2A1542238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D02D326C-3C44-4D52-B8FF-1F2CF83EF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CBBB6-B215-4673-9A32-EDC7DCA5121C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40E5DC53-F4B5-43F3-8D11-8E5668989A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5D2B06B-3A98-4B0F-9C31-A9F59293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772D2B2-B17C-43D9-87EE-998DDD268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DC6E73-D513-481E-9437-FA025DE267E9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DA36888A-C442-4F21-9C91-A0F4DAD265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37670EB-4DA2-4924-877D-A00C19A81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9C1E20E8-DCDC-45D5-B217-DEEC9A4057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2415CB-7768-4456-8FBF-8625B07088B8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47FBD04-BF47-4A90-BB45-503789552A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D18EEBD-9597-432B-8CC5-A872B9D0D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F24DFDEA-7C29-40A9-A957-2FF7801154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58A5CF-C870-42F9-AB36-D40F9322D90F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C8CAFF4-BCBC-40AA-91F2-F4684F6984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308B739-68D3-4FC4-855A-7A9FE9005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142725CC-6FE4-4CC2-B4C1-37C94E4D3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D2B94AA-782E-4D02-A8CE-81FD610EFDA9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14AC135A-B9EF-41F2-89D7-B2F0BC1263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4ABAB54-4CC3-48E3-84DC-B65E158A3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B9AB3946-ACB4-42AB-AECF-8014F9955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5860DE-8B44-4ADB-A0FD-FCB7CD4F12E3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FA50B6E9-7702-4E3A-968E-2AE77E8849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A0BA03C-7661-4833-9F75-431B51935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2AEE4992-507C-4691-B765-79FD59FE8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43FD94-6918-452A-A585-9C037D8B849F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0AECA69-8FA3-44F6-85E8-3CE1D228BD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6F8F3B3-C2C1-4B44-8DA0-533D9B4FE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015A6AC4-BA31-4E7D-B8E2-ACAE9193E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1EF2AA-4E02-4895-BBD5-B0B7D0C8CB1E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939D87A-DA5B-474F-8EF2-994563BD8F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FE5C5B03-12F0-43E5-A965-23FABD42A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>
            <a:extLst>
              <a:ext uri="{FF2B5EF4-FFF2-40B4-BE49-F238E27FC236}">
                <a16:creationId xmlns:a16="http://schemas.microsoft.com/office/drawing/2014/main" id="{F2616668-BF9D-464F-926E-FE1CAB07C8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>
            <a:extLst>
              <a:ext uri="{FF2B5EF4-FFF2-40B4-BE49-F238E27FC236}">
                <a16:creationId xmlns:a16="http://schemas.microsoft.com/office/drawing/2014/main" id="{788A7AEC-44D1-4F78-8976-1CD930B9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0483" name="幻灯片编号占位符 3">
            <a:extLst>
              <a:ext uri="{FF2B5EF4-FFF2-40B4-BE49-F238E27FC236}">
                <a16:creationId xmlns:a16="http://schemas.microsoft.com/office/drawing/2014/main" id="{782AEDC3-1B2B-45CF-AB05-0010A1E6E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06AC42-B47B-4C97-B88B-7D87F9F37A28}" type="slidenum">
              <a:rPr lang="en-US" altLang="zh-CN" sz="1200"/>
              <a:pPr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9645739D-7AB1-489B-A664-7483AB966E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54B140-157D-48A0-ACAB-35A49D730849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67D95DBB-039C-4313-B36C-C46A5A19C0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E453166-205E-436D-B57E-7D91ACAB4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58903935-79C5-4AD0-AA69-DC6E71B09A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A7D82B-00F4-4C0B-BB9A-CE9FE16C98F1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F58EA42-E590-4D1D-9721-ADE655DB45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4886FD0-9758-42CB-9693-7FE85A0FF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>
            <a:extLst>
              <a:ext uri="{FF2B5EF4-FFF2-40B4-BE49-F238E27FC236}">
                <a16:creationId xmlns:a16="http://schemas.microsoft.com/office/drawing/2014/main" id="{A7A17DD9-69FB-4BBC-B113-E57F855C18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备注占位符 2">
            <a:extLst>
              <a:ext uri="{FF2B5EF4-FFF2-40B4-BE49-F238E27FC236}">
                <a16:creationId xmlns:a16="http://schemas.microsoft.com/office/drawing/2014/main" id="{C7CD7088-91B7-457B-95BF-8716527C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81923" name="幻灯片编号占位符 3">
            <a:extLst>
              <a:ext uri="{FF2B5EF4-FFF2-40B4-BE49-F238E27FC236}">
                <a16:creationId xmlns:a16="http://schemas.microsoft.com/office/drawing/2014/main" id="{B1AE7713-3991-4FD3-B5B4-90FDA78A4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940ACC-AB11-4194-A880-FB959703A1CA}" type="slidenum">
              <a:rPr lang="en-US" altLang="zh-CN" sz="1200"/>
              <a:pPr/>
              <a:t>34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>
            <a:extLst>
              <a:ext uri="{FF2B5EF4-FFF2-40B4-BE49-F238E27FC236}">
                <a16:creationId xmlns:a16="http://schemas.microsoft.com/office/drawing/2014/main" id="{D38EE86F-9F1F-446F-B56D-E154BF9D53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备注占位符 2">
            <a:extLst>
              <a:ext uri="{FF2B5EF4-FFF2-40B4-BE49-F238E27FC236}">
                <a16:creationId xmlns:a16="http://schemas.microsoft.com/office/drawing/2014/main" id="{CEE7CBB0-37BE-4ECE-B95D-E8BD455A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83971" name="幻灯片编号占位符 3">
            <a:extLst>
              <a:ext uri="{FF2B5EF4-FFF2-40B4-BE49-F238E27FC236}">
                <a16:creationId xmlns:a16="http://schemas.microsoft.com/office/drawing/2014/main" id="{947D3F96-56AA-401D-9A19-BD006500E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5EFB09-BBE0-41F0-B075-4529076F046D}" type="slidenum">
              <a:rPr lang="en-US" altLang="zh-CN" sz="1200"/>
              <a:pPr/>
              <a:t>35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图像占位符 1">
            <a:extLst>
              <a:ext uri="{FF2B5EF4-FFF2-40B4-BE49-F238E27FC236}">
                <a16:creationId xmlns:a16="http://schemas.microsoft.com/office/drawing/2014/main" id="{1AABE225-D74D-4120-9156-6C273948D9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备注占位符 2">
            <a:extLst>
              <a:ext uri="{FF2B5EF4-FFF2-40B4-BE49-F238E27FC236}">
                <a16:creationId xmlns:a16="http://schemas.microsoft.com/office/drawing/2014/main" id="{5B0C8303-C076-4CFE-8AA4-06EAD812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86019" name="幻灯片编号占位符 3">
            <a:extLst>
              <a:ext uri="{FF2B5EF4-FFF2-40B4-BE49-F238E27FC236}">
                <a16:creationId xmlns:a16="http://schemas.microsoft.com/office/drawing/2014/main" id="{73E7F494-3A5E-4630-A0CF-924381F81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DDD6-DA8B-4B1A-8505-E70FC4860C6E}" type="slidenum">
              <a:rPr lang="en-US" altLang="zh-CN" sz="1200"/>
              <a:pPr/>
              <a:t>36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>
            <a:extLst>
              <a:ext uri="{FF2B5EF4-FFF2-40B4-BE49-F238E27FC236}">
                <a16:creationId xmlns:a16="http://schemas.microsoft.com/office/drawing/2014/main" id="{63F92D62-910C-441A-99B2-7438F32A52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备注占位符 2">
            <a:extLst>
              <a:ext uri="{FF2B5EF4-FFF2-40B4-BE49-F238E27FC236}">
                <a16:creationId xmlns:a16="http://schemas.microsoft.com/office/drawing/2014/main" id="{4AA36985-2884-41C3-85AC-CDDD7764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88067" name="幻灯片编号占位符 3">
            <a:extLst>
              <a:ext uri="{FF2B5EF4-FFF2-40B4-BE49-F238E27FC236}">
                <a16:creationId xmlns:a16="http://schemas.microsoft.com/office/drawing/2014/main" id="{C94F86F4-28FF-47BC-A774-DD5F15B36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6D94251-9BFD-4456-B26D-1519E04CFE12}" type="slidenum">
              <a:rPr lang="en-US" altLang="zh-CN" sz="1200"/>
              <a:pPr/>
              <a:t>37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>
            <a:extLst>
              <a:ext uri="{FF2B5EF4-FFF2-40B4-BE49-F238E27FC236}">
                <a16:creationId xmlns:a16="http://schemas.microsoft.com/office/drawing/2014/main" id="{681DE137-D520-4570-91B7-F256EEFC8D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备注占位符 2">
            <a:extLst>
              <a:ext uri="{FF2B5EF4-FFF2-40B4-BE49-F238E27FC236}">
                <a16:creationId xmlns:a16="http://schemas.microsoft.com/office/drawing/2014/main" id="{21CCF942-4E3C-4235-8B5B-84867BA11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90115" name="幻灯片编号占位符 3">
            <a:extLst>
              <a:ext uri="{FF2B5EF4-FFF2-40B4-BE49-F238E27FC236}">
                <a16:creationId xmlns:a16="http://schemas.microsoft.com/office/drawing/2014/main" id="{654BA8F2-23CA-43CD-98B4-D021413D4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4297FB-1E3F-4202-B16E-5ACC55DE524D}" type="slidenum">
              <a:rPr lang="en-US" altLang="zh-CN" sz="1200"/>
              <a:pPr/>
              <a:t>38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E65E50D0-FBD5-4EB1-91CE-D46808B733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8B47E8-CC86-470C-8309-CA4C87B16D9C}" type="slidenum">
              <a:rPr lang="en-US" altLang="zh-CN" sz="1200"/>
              <a:pPr/>
              <a:t>39</a:t>
            </a:fld>
            <a:endParaRPr lang="en-US" altLang="zh-CN" sz="12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62316A2-007F-489F-BA6A-C5B2767E80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6345D22-F1E5-476D-8549-3296C9760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>
            <a:extLst>
              <a:ext uri="{FF2B5EF4-FFF2-40B4-BE49-F238E27FC236}">
                <a16:creationId xmlns:a16="http://schemas.microsoft.com/office/drawing/2014/main" id="{0F8B6D10-50C2-418B-8ED1-B1929B2BF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备注占位符 2">
            <a:extLst>
              <a:ext uri="{FF2B5EF4-FFF2-40B4-BE49-F238E27FC236}">
                <a16:creationId xmlns:a16="http://schemas.microsoft.com/office/drawing/2014/main" id="{C4A0E527-9AE4-42E0-8969-57EA99B0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95235" name="幻灯片编号占位符 3">
            <a:extLst>
              <a:ext uri="{FF2B5EF4-FFF2-40B4-BE49-F238E27FC236}">
                <a16:creationId xmlns:a16="http://schemas.microsoft.com/office/drawing/2014/main" id="{4A844623-48AE-4FA7-953E-C8C3BCB0E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591DD4-7838-48EB-89F5-EFB2B2B21A9A}" type="slidenum">
              <a:rPr lang="en-US" altLang="zh-CN" sz="1200"/>
              <a:pPr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>
            <a:extLst>
              <a:ext uri="{FF2B5EF4-FFF2-40B4-BE49-F238E27FC236}">
                <a16:creationId xmlns:a16="http://schemas.microsoft.com/office/drawing/2014/main" id="{1CB0AA8F-B5AC-4DE2-B18A-B0AA7BBEA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备注占位符 2">
            <a:extLst>
              <a:ext uri="{FF2B5EF4-FFF2-40B4-BE49-F238E27FC236}">
                <a16:creationId xmlns:a16="http://schemas.microsoft.com/office/drawing/2014/main" id="{FF6B8E72-487C-4BF3-950D-F957AE3C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97283" name="幻灯片编号占位符 3">
            <a:extLst>
              <a:ext uri="{FF2B5EF4-FFF2-40B4-BE49-F238E27FC236}">
                <a16:creationId xmlns:a16="http://schemas.microsoft.com/office/drawing/2014/main" id="{8CDBDBB8-4A85-44F3-B20D-73B336777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AC1E20-127F-4A15-BE14-2A2DC8F19E03}" type="slidenum">
              <a:rPr lang="en-US" altLang="zh-CN" sz="1200"/>
              <a:pPr/>
              <a:t>42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462829A1-3157-456F-ADA9-A850516B4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>
            <a:extLst>
              <a:ext uri="{FF2B5EF4-FFF2-40B4-BE49-F238E27FC236}">
                <a16:creationId xmlns:a16="http://schemas.microsoft.com/office/drawing/2014/main" id="{2D6BABAC-478C-4204-976D-4BCDC8D6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4928D567-40BB-4CCF-A4DC-E9B27FEF6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7609A2-3251-4D67-BD3F-3DF29785E24E}" type="slidenum">
              <a:rPr lang="en-US" altLang="zh-CN" sz="1200"/>
              <a:pPr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>
            <a:extLst>
              <a:ext uri="{FF2B5EF4-FFF2-40B4-BE49-F238E27FC236}">
                <a16:creationId xmlns:a16="http://schemas.microsoft.com/office/drawing/2014/main" id="{E6044BC0-83E8-4232-81AE-2D60AFF96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备注占位符 2">
            <a:extLst>
              <a:ext uri="{FF2B5EF4-FFF2-40B4-BE49-F238E27FC236}">
                <a16:creationId xmlns:a16="http://schemas.microsoft.com/office/drawing/2014/main" id="{820AF0E2-037F-4993-9185-EF5E98CD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1" name="灯片编号占位符 3">
            <a:extLst>
              <a:ext uri="{FF2B5EF4-FFF2-40B4-BE49-F238E27FC236}">
                <a16:creationId xmlns:a16="http://schemas.microsoft.com/office/drawing/2014/main" id="{8771D51D-9A74-4DD0-9B37-6469F2CE1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73FF06-EE00-4ECD-967D-61E1696F2064}" type="slidenum">
              <a:rPr lang="en-US" altLang="zh-CN" sz="1200"/>
              <a:pPr/>
              <a:t>43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38C225F4-1D13-4888-AAB4-3FA4FAE0A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72A1DC-8B4E-43A9-8023-25EE05000468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EE5DB813-213D-4A42-A9FF-6AC5458FC8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6A09FFC-7154-46FD-998D-25B7D95B1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EF6F43DF-0EA0-4F22-A918-CED3D7507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1EA12E-1039-43BF-B1A2-29B8B0FB8AED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D9906EF2-FFA9-4187-85FF-8623715FC4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74D3699-FC39-40EA-9A8A-C004CF08D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6A3CCF87-2971-4B49-9A17-899A570F1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64A9-82D4-4C61-99A7-00BD4C85A704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3E779AF6-B05A-403F-8D10-D08974D4B0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936AEC9C-CB02-46C2-9F0B-A328B39DF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37DA2452-E105-4785-B3D5-474CE5594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DC571F-2486-414A-B2C6-E24F9F800D14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0044051-07BD-463C-A7E3-AD2A74436A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1A2D00D-A4B6-419D-9AE1-CAD4CFA45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33567F77-1D13-4B75-8107-AFFFFDB4F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390766-50B8-4FE0-A6E7-16D5B1410DF3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E5A64A42-BD42-40B3-8060-F8A2148CB2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B357AEE4-9686-42E0-8BB5-1AAEFB3D3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>
            <a:extLst>
              <a:ext uri="{FF2B5EF4-FFF2-40B4-BE49-F238E27FC236}">
                <a16:creationId xmlns:a16="http://schemas.microsoft.com/office/drawing/2014/main" id="{240A53AA-38E8-4F44-B39A-F3328BB1B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备注占位符 2">
            <a:extLst>
              <a:ext uri="{FF2B5EF4-FFF2-40B4-BE49-F238E27FC236}">
                <a16:creationId xmlns:a16="http://schemas.microsoft.com/office/drawing/2014/main" id="{E28CB6E9-7DCA-4378-9D92-1F1FCE55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1619" name="灯片编号占位符 3">
            <a:extLst>
              <a:ext uri="{FF2B5EF4-FFF2-40B4-BE49-F238E27FC236}">
                <a16:creationId xmlns:a16="http://schemas.microsoft.com/office/drawing/2014/main" id="{88DCD15F-5F96-49C6-AB3F-747187D2C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7DE4B-A7FE-4F86-B02D-484B99FA1A25}" type="slidenum">
              <a:rPr lang="en-US" altLang="zh-CN" sz="1200"/>
              <a:pPr/>
              <a:t>49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>
            <a:extLst>
              <a:ext uri="{FF2B5EF4-FFF2-40B4-BE49-F238E27FC236}">
                <a16:creationId xmlns:a16="http://schemas.microsoft.com/office/drawing/2014/main" id="{AD59AB79-1F7F-44BD-9E04-C78DA12150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备注占位符 2">
            <a:extLst>
              <a:ext uri="{FF2B5EF4-FFF2-40B4-BE49-F238E27FC236}">
                <a16:creationId xmlns:a16="http://schemas.microsoft.com/office/drawing/2014/main" id="{5A42D7C9-1C5B-4D3C-900A-C84A63AC6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3667" name="灯片编号占位符 3">
            <a:extLst>
              <a:ext uri="{FF2B5EF4-FFF2-40B4-BE49-F238E27FC236}">
                <a16:creationId xmlns:a16="http://schemas.microsoft.com/office/drawing/2014/main" id="{E0871C87-EF2D-487F-8C02-92D15C773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2B6A84-A4E0-48F8-A4E8-B9757D968795}" type="slidenum">
              <a:rPr lang="en-US" altLang="zh-CN" sz="1200"/>
              <a:pPr/>
              <a:t>50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046AD91F-3076-4C09-B9B5-67149ADBEC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7776E0-8AA6-4022-8981-CDA4E301EB6C}" type="slidenum">
              <a:rPr lang="en-US" altLang="zh-CN" sz="1200"/>
              <a:pPr/>
              <a:t>51</a:t>
            </a:fld>
            <a:endParaRPr lang="en-US" altLang="zh-CN" sz="12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36D5173-2734-4B88-B1EE-245A82EB88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5F4CF3BD-323C-4212-AAD3-53E312BF5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2C0478F5-ABA7-4E6A-966E-E42D70F63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2D8065-11B4-4811-9310-4E88206B8637}" type="slidenum">
              <a:rPr lang="en-US" altLang="zh-CN" sz="1200"/>
              <a:pPr/>
              <a:t>52</a:t>
            </a:fld>
            <a:endParaRPr lang="en-US" altLang="zh-CN" sz="1200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C1F2EAF4-579B-4B5F-860C-DE458BDC6E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983F1F6-9540-4629-AD56-5763B5878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85E7AC32-9AEC-4608-83AB-3B5F97473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813F1F99-E820-48CA-BB1D-8F74F6F07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398B0B71-1608-49F8-AD99-19E8759DD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313728-C44C-4B5C-A1B8-CC2307EFB3C3}" type="slidenum">
              <a:rPr lang="zh-TW" altLang="en-US" sz="1200"/>
              <a:pPr/>
              <a:t>5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>
            <a:extLst>
              <a:ext uri="{FF2B5EF4-FFF2-40B4-BE49-F238E27FC236}">
                <a16:creationId xmlns:a16="http://schemas.microsoft.com/office/drawing/2014/main" id="{A4BFB801-090F-476A-B8A8-2F739CB995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06E9D7-1B65-40BF-B313-F0B0D01AF5B6}" type="slidenum">
              <a:rPr lang="en-US" altLang="zh-CN" sz="1200"/>
              <a:pPr/>
              <a:t>53</a:t>
            </a:fld>
            <a:endParaRPr lang="en-US" altLang="zh-CN" sz="1200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E8A18059-FABE-4DA7-9DFB-342EFC0348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616530D-F77F-4BD5-8E15-B3398DE81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>
            <a:extLst>
              <a:ext uri="{FF2B5EF4-FFF2-40B4-BE49-F238E27FC236}">
                <a16:creationId xmlns:a16="http://schemas.microsoft.com/office/drawing/2014/main" id="{3D644882-55B7-40E6-A14A-FA3797A372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49BEBA-74A5-4634-ADFD-F2DC67E650E9}" type="slidenum">
              <a:rPr lang="en-US" altLang="zh-CN" sz="1200"/>
              <a:pPr/>
              <a:t>54</a:t>
            </a:fld>
            <a:endParaRPr lang="en-US" altLang="zh-CN" sz="1200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4116BA04-F216-4B65-B205-92D10CA171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B7B46DB8-3B30-4909-ABDA-F74C68A85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自然连接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左连接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>
            <a:extLst>
              <a:ext uri="{FF2B5EF4-FFF2-40B4-BE49-F238E27FC236}">
                <a16:creationId xmlns:a16="http://schemas.microsoft.com/office/drawing/2014/main" id="{1186424E-3ADC-43C0-A143-56214DC54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08DFAC-1D57-47AF-8481-64A75914482D}" type="slidenum">
              <a:rPr lang="en-US" altLang="zh-CN" sz="1200"/>
              <a:pPr/>
              <a:t>55</a:t>
            </a:fld>
            <a:endParaRPr lang="en-US" altLang="zh-CN" sz="1200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0410E5D7-6EC5-48D1-A79D-8E445F41CE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3DDE218-87C2-4BAE-91AF-E9F1FF89B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>
            <a:extLst>
              <a:ext uri="{FF2B5EF4-FFF2-40B4-BE49-F238E27FC236}">
                <a16:creationId xmlns:a16="http://schemas.microsoft.com/office/drawing/2014/main" id="{F2879F19-5132-4FB0-B495-4C34D8249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723B7A-29DC-401E-81D3-10DDC8FF59CA}" type="slidenum">
              <a:rPr lang="en-US" altLang="zh-CN" sz="1200"/>
              <a:pPr/>
              <a:t>56</a:t>
            </a:fld>
            <a:endParaRPr lang="en-US" altLang="zh-CN" sz="1200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83A363F8-8146-44A1-A4EE-630F164BC8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BC8D3A8C-ACDE-426E-A5EE-D1D6CE3E0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幻灯片图像占位符 1">
            <a:extLst>
              <a:ext uri="{FF2B5EF4-FFF2-40B4-BE49-F238E27FC236}">
                <a16:creationId xmlns:a16="http://schemas.microsoft.com/office/drawing/2014/main" id="{5F974539-BA3A-4A5B-A9F7-382279183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备注占位符 2">
            <a:extLst>
              <a:ext uri="{FF2B5EF4-FFF2-40B4-BE49-F238E27FC236}">
                <a16:creationId xmlns:a16="http://schemas.microsoft.com/office/drawing/2014/main" id="{E86FDA28-1323-4E53-9462-F2EE6A54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28003" name="幻灯片编号占位符 3">
            <a:extLst>
              <a:ext uri="{FF2B5EF4-FFF2-40B4-BE49-F238E27FC236}">
                <a16:creationId xmlns:a16="http://schemas.microsoft.com/office/drawing/2014/main" id="{D72B7BBC-CAC6-436B-AD87-AA602B021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B7F051-55D1-4C21-B12C-93A9293273B6}" type="slidenum">
              <a:rPr lang="en-US" altLang="zh-CN" sz="1200"/>
              <a:pPr/>
              <a:t>57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幻灯片图像占位符 1">
            <a:extLst>
              <a:ext uri="{FF2B5EF4-FFF2-40B4-BE49-F238E27FC236}">
                <a16:creationId xmlns:a16="http://schemas.microsoft.com/office/drawing/2014/main" id="{2E33D488-FBEE-402F-8954-3B9E9D173B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0" name="备注占位符 2">
            <a:extLst>
              <a:ext uri="{FF2B5EF4-FFF2-40B4-BE49-F238E27FC236}">
                <a16:creationId xmlns:a16="http://schemas.microsoft.com/office/drawing/2014/main" id="{01F2B8CA-1AEE-48C2-83AE-466B342F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30051" name="幻灯片编号占位符 3">
            <a:extLst>
              <a:ext uri="{FF2B5EF4-FFF2-40B4-BE49-F238E27FC236}">
                <a16:creationId xmlns:a16="http://schemas.microsoft.com/office/drawing/2014/main" id="{8ABDA091-7A70-4FDD-AFF6-A120AE680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9F6A7F-B961-4C50-AE00-936BBBD32F1E}" type="slidenum">
              <a:rPr lang="en-US" altLang="zh-CN" sz="1200"/>
              <a:pPr/>
              <a:t>58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>
            <a:extLst>
              <a:ext uri="{FF2B5EF4-FFF2-40B4-BE49-F238E27FC236}">
                <a16:creationId xmlns:a16="http://schemas.microsoft.com/office/drawing/2014/main" id="{C6524DD0-791C-43AC-964C-1600B309D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3C3ED-BBB9-4C0C-A463-77FC32D22EAA}" type="slidenum">
              <a:rPr lang="en-US" altLang="zh-CN" sz="1200"/>
              <a:pPr/>
              <a:t>59</a:t>
            </a:fld>
            <a:endParaRPr lang="en-US" altLang="zh-CN" sz="1200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C3490BED-5593-473A-8CA4-6F567F8B4A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5CCCB766-F312-48EB-B374-B4550825C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>
            <a:extLst>
              <a:ext uri="{FF2B5EF4-FFF2-40B4-BE49-F238E27FC236}">
                <a16:creationId xmlns:a16="http://schemas.microsoft.com/office/drawing/2014/main" id="{43148A67-5FAC-4FBB-B26B-83781FB54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203E19-24D3-426F-85F0-04182901B040}" type="slidenum">
              <a:rPr lang="en-US" altLang="zh-CN" sz="1200"/>
              <a:pPr/>
              <a:t>60</a:t>
            </a:fld>
            <a:endParaRPr lang="en-US" altLang="zh-CN" sz="1200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610C075F-5022-49D0-B581-0523D1B994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0399FC9D-FED4-48F7-B872-53FCFA301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>
            <a:extLst>
              <a:ext uri="{FF2B5EF4-FFF2-40B4-BE49-F238E27FC236}">
                <a16:creationId xmlns:a16="http://schemas.microsoft.com/office/drawing/2014/main" id="{048390B9-401F-4BF3-8A88-144D33ACF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8CDC83-0CDD-40E7-B70A-172FB539EFF1}" type="slidenum">
              <a:rPr lang="en-US" altLang="zh-CN" sz="1200"/>
              <a:pPr/>
              <a:t>61</a:t>
            </a:fld>
            <a:endParaRPr lang="en-US" altLang="zh-CN" sz="1200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DC197D43-09C1-4456-A76F-0BB4A87BDE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030A6ACC-EC63-4679-BC8E-4E19FC12F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>
            <a:extLst>
              <a:ext uri="{FF2B5EF4-FFF2-40B4-BE49-F238E27FC236}">
                <a16:creationId xmlns:a16="http://schemas.microsoft.com/office/drawing/2014/main" id="{3DBD7B84-C706-4C7D-B95E-D7AC952A7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7F635E-7A11-40FD-8F9D-4E14F63A50A2}" type="slidenum">
              <a:rPr lang="en-US" altLang="zh-CN" sz="1200"/>
              <a:pPr/>
              <a:t>62</a:t>
            </a:fld>
            <a:endParaRPr lang="en-US" altLang="zh-CN" sz="1200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EADE6FEC-9809-4AA1-BF0A-E8907DF9AF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211F831B-3CC9-4E1A-94CF-5E3C29CB9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F8E0FEF4-9081-4B29-9276-E65686DB5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60D18A61-263E-4726-AB32-19A20B2E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61920E0A-A238-405B-B712-E1EE69613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7D1A41-6855-48F7-982F-D0037B59CB53}" type="slidenum">
              <a:rPr lang="zh-TW" altLang="en-US" sz="13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7</a:t>
            </a:fld>
            <a:endParaRPr lang="en-US" altLang="zh-TW" sz="13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>
            <a:extLst>
              <a:ext uri="{FF2B5EF4-FFF2-40B4-BE49-F238E27FC236}">
                <a16:creationId xmlns:a16="http://schemas.microsoft.com/office/drawing/2014/main" id="{15CA0D35-A859-4673-A325-BBA93B0BF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FC3BB7-720C-423A-B85D-CB8BD289001F}" type="slidenum">
              <a:rPr lang="en-US" altLang="zh-CN" sz="1200"/>
              <a:pPr/>
              <a:t>63</a:t>
            </a:fld>
            <a:endParaRPr lang="en-US" altLang="zh-CN" sz="1200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0E463989-A73E-4F30-839F-B1AD0A896B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CC5876CB-C8BB-4C16-93D5-222830519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>
            <a:extLst>
              <a:ext uri="{FF2B5EF4-FFF2-40B4-BE49-F238E27FC236}">
                <a16:creationId xmlns:a16="http://schemas.microsoft.com/office/drawing/2014/main" id="{E068502A-5769-425D-AED2-62C473442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4C25EC-72C7-43C9-8F61-D44B08AC49D0}" type="slidenum">
              <a:rPr lang="en-US" altLang="zh-CN" sz="1200"/>
              <a:pPr/>
              <a:t>64</a:t>
            </a:fld>
            <a:endParaRPr lang="en-US" altLang="zh-CN" sz="1200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B69D4315-EE06-4F18-91DC-2ACC375EC5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9E506953-5D86-4896-86EB-A868E2CF9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>
            <a:extLst>
              <a:ext uri="{FF2B5EF4-FFF2-40B4-BE49-F238E27FC236}">
                <a16:creationId xmlns:a16="http://schemas.microsoft.com/office/drawing/2014/main" id="{30718106-244A-4AE4-B6E6-F0A012FC0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093BE-31FB-4333-A630-DA5E5DE02976}" type="slidenum">
              <a:rPr lang="en-US" altLang="zh-CN" sz="1200"/>
              <a:pPr/>
              <a:t>65</a:t>
            </a:fld>
            <a:endParaRPr lang="en-US" altLang="zh-CN" sz="1200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9C62D942-A9CB-4DD2-A991-DEA587A702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3A2E6616-98DD-4E3C-A86C-900BB342F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幻灯片图像占位符 1">
            <a:extLst>
              <a:ext uri="{FF2B5EF4-FFF2-40B4-BE49-F238E27FC236}">
                <a16:creationId xmlns:a16="http://schemas.microsoft.com/office/drawing/2014/main" id="{645E9AF4-7883-47DC-8CD5-7BF2D72DB2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2" name="备注占位符 2">
            <a:extLst>
              <a:ext uri="{FF2B5EF4-FFF2-40B4-BE49-F238E27FC236}">
                <a16:creationId xmlns:a16="http://schemas.microsoft.com/office/drawing/2014/main" id="{5F2B3B05-106C-4D46-9E44-EFA4D4E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48483" name="幻灯片编号占位符 3">
            <a:extLst>
              <a:ext uri="{FF2B5EF4-FFF2-40B4-BE49-F238E27FC236}">
                <a16:creationId xmlns:a16="http://schemas.microsoft.com/office/drawing/2014/main" id="{12FA757D-0F41-4DDE-ABB8-C1F6B740D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F9D963-273F-4D0A-98B7-9A0D50629592}" type="slidenum">
              <a:rPr lang="en-US" altLang="zh-CN" sz="1200"/>
              <a:pPr/>
              <a:t>68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>
            <a:extLst>
              <a:ext uri="{FF2B5EF4-FFF2-40B4-BE49-F238E27FC236}">
                <a16:creationId xmlns:a16="http://schemas.microsoft.com/office/drawing/2014/main" id="{4C58B852-9EA4-49F8-BEA6-0E8198F467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4" name="备注占位符 2">
            <a:extLst>
              <a:ext uri="{FF2B5EF4-FFF2-40B4-BE49-F238E27FC236}">
                <a16:creationId xmlns:a16="http://schemas.microsoft.com/office/drawing/2014/main" id="{7B821D7D-EB8D-477C-A2C4-059CD30C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51555" name="幻灯片编号占位符 3">
            <a:extLst>
              <a:ext uri="{FF2B5EF4-FFF2-40B4-BE49-F238E27FC236}">
                <a16:creationId xmlns:a16="http://schemas.microsoft.com/office/drawing/2014/main" id="{326E14F2-4CCB-49F9-AF5B-328B21F04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B6B9BA-96CA-49A8-980A-2B8BD5B04D2F}" type="slidenum">
              <a:rPr lang="en-US" altLang="zh-CN" sz="1200"/>
              <a:pPr/>
              <a:t>70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>
            <a:extLst>
              <a:ext uri="{FF2B5EF4-FFF2-40B4-BE49-F238E27FC236}">
                <a16:creationId xmlns:a16="http://schemas.microsoft.com/office/drawing/2014/main" id="{0D04670F-52FD-46A5-AC32-8A8AF4919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6B4B04-A34A-4469-90F5-B0587D9DB180}" type="slidenum">
              <a:rPr lang="en-US" altLang="zh-CN" sz="1200"/>
              <a:pPr/>
              <a:t>71</a:t>
            </a:fld>
            <a:endParaRPr lang="en-US" altLang="zh-CN" sz="1200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77A8B875-FF31-43A2-9C1D-564F116B82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4DBC4EA8-B70C-46DA-AD48-9B143DC4B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>
            <a:extLst>
              <a:ext uri="{FF2B5EF4-FFF2-40B4-BE49-F238E27FC236}">
                <a16:creationId xmlns:a16="http://schemas.microsoft.com/office/drawing/2014/main" id="{6EF29187-0443-40FD-BD40-6A15898A1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A0154F-06CB-4903-86FE-578C6C545C33}" type="slidenum">
              <a:rPr lang="en-US" altLang="zh-CN" sz="1200"/>
              <a:pPr/>
              <a:t>72</a:t>
            </a:fld>
            <a:endParaRPr lang="en-US" altLang="zh-CN" sz="1200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BC639D28-6C26-43D2-AB82-767E64729D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E57A083C-6D6C-4940-B92B-7CEE151F2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>
            <a:extLst>
              <a:ext uri="{FF2B5EF4-FFF2-40B4-BE49-F238E27FC236}">
                <a16:creationId xmlns:a16="http://schemas.microsoft.com/office/drawing/2014/main" id="{E5F0E50D-FD0B-483F-9445-A1BAF6742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B85C46-22DF-47FA-A738-86CB1E13C180}" type="slidenum">
              <a:rPr lang="en-US" altLang="zh-CN" sz="1200"/>
              <a:pPr/>
              <a:t>73</a:t>
            </a:fld>
            <a:endParaRPr lang="en-US" altLang="zh-CN" sz="1200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56BAC563-34C2-4A24-8B23-4FED21DE24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5D37C581-E5E2-48FD-BE70-4BEFA8EFD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>
            <a:extLst>
              <a:ext uri="{FF2B5EF4-FFF2-40B4-BE49-F238E27FC236}">
                <a16:creationId xmlns:a16="http://schemas.microsoft.com/office/drawing/2014/main" id="{A59AABDB-FC95-48B5-BD43-84B48CCCE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F1D570-8641-443C-9659-BD6FC4A4A4AA}" type="slidenum">
              <a:rPr lang="en-US" altLang="zh-CN" sz="1200"/>
              <a:pPr/>
              <a:t>75</a:t>
            </a:fld>
            <a:endParaRPr lang="en-US" altLang="zh-CN" sz="1200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B693662E-10AE-4995-94E7-8FC1E45B88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DD8A5C15-EA4D-41D6-BE85-BB2D68618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>
            <a:extLst>
              <a:ext uri="{FF2B5EF4-FFF2-40B4-BE49-F238E27FC236}">
                <a16:creationId xmlns:a16="http://schemas.microsoft.com/office/drawing/2014/main" id="{2A426F7F-DADD-41C2-8553-E008E134C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4833A2-3E67-43DD-922D-B3E7DBC7B341}" type="slidenum">
              <a:rPr lang="en-US" altLang="zh-CN" sz="1200"/>
              <a:pPr/>
              <a:t>76</a:t>
            </a:fld>
            <a:endParaRPr lang="en-US" altLang="zh-CN" sz="1200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02456131-76E2-4A1F-8EEF-63BE9099FC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22DF4295-DF3A-43E7-B506-B686E21FF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BDD7069E-D0C1-4484-99D4-F4FCD9FD73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C16B94B9-0781-4300-8B80-E5FE6E24C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41164DC7-00E2-4ABA-863A-E06FE1F8DE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646148-77F1-4800-B750-193CE0723033}" type="slidenum">
              <a:rPr lang="en-US" altLang="zh-CN" sz="120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幻灯片图像占位符 1">
            <a:extLst>
              <a:ext uri="{FF2B5EF4-FFF2-40B4-BE49-F238E27FC236}">
                <a16:creationId xmlns:a16="http://schemas.microsoft.com/office/drawing/2014/main" id="{BA3C7796-075F-437A-8827-43D40E7099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0" name="备注占位符 2">
            <a:extLst>
              <a:ext uri="{FF2B5EF4-FFF2-40B4-BE49-F238E27FC236}">
                <a16:creationId xmlns:a16="http://schemas.microsoft.com/office/drawing/2014/main" id="{08E5766A-5824-4CDA-8D1F-687B00CA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65891" name="幻灯片编号占位符 3">
            <a:extLst>
              <a:ext uri="{FF2B5EF4-FFF2-40B4-BE49-F238E27FC236}">
                <a16:creationId xmlns:a16="http://schemas.microsoft.com/office/drawing/2014/main" id="{CA395ECE-E126-4F1E-9065-797D8447C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86BDA2-FD2D-4AD3-89CD-5C3B1D2D7F46}" type="slidenum">
              <a:rPr lang="en-US" altLang="zh-CN" sz="1200"/>
              <a:pPr/>
              <a:t>77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94BFA09B-C267-4B71-A1A2-85BEC700A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D8CA974B-B41D-40B0-99E4-8159195D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DC53E435-E135-4274-987D-F81C6B283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C01208F-9B50-4F0E-A9B8-C5950B693793}" type="slidenum">
              <a:rPr lang="en-US" altLang="zh-CN" sz="1200"/>
              <a:pPr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>
            <a:extLst>
              <a:ext uri="{FF2B5EF4-FFF2-40B4-BE49-F238E27FC236}">
                <a16:creationId xmlns:a16="http://schemas.microsoft.com/office/drawing/2014/main" id="{F0546601-010D-4D21-BB94-46C93F6456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备注占位符 2">
            <a:extLst>
              <a:ext uri="{FF2B5EF4-FFF2-40B4-BE49-F238E27FC236}">
                <a16:creationId xmlns:a16="http://schemas.microsoft.com/office/drawing/2014/main" id="{0DD8ABF0-3B0E-4676-8B60-E6D76C0B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ADAE8F2D-4DAA-4FA3-8EFD-DB0F1D575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0FA4C1-197E-410F-911F-E7160686348F}" type="slidenum">
              <a:rPr lang="en-US" altLang="zh-CN" sz="120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A39E96CC-1CF1-4E04-B703-268AAF83C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2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5" name="Picture 8" descr="Cover-6Ed">
            <a:extLst>
              <a:ext uri="{FF2B5EF4-FFF2-40B4-BE49-F238E27FC236}">
                <a16:creationId xmlns:a16="http://schemas.microsoft.com/office/drawing/2014/main" id="{0DD7E0B3-FF0E-462F-A41F-3771E290D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3EAFAAF-8094-4AF8-BA30-FAE8A7BF46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6E8F23-A89F-4818-94C8-BF64F1B80C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E445A1E7-B5B1-4D3F-A0FF-AABAE935CA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47C87A-CF46-4488-AFE3-2AB6465394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5B5DE-E7B8-4108-8ADC-1FD6C60910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46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81F96-3F29-4ABC-B241-8C50E5486C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86899-F26F-4796-A56D-A6CA137F37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1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p"/>
              <a:defRPr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l"/>
              <a:defRPr/>
            </a:lvl2pPr>
            <a:lvl3pPr marL="1143000" indent="-285750">
              <a:buFont typeface="Wingdings" panose="05000000000000000000" pitchFamily="2" charset="2"/>
              <a:buChar char="ü"/>
              <a:defRPr/>
            </a:lvl3pPr>
            <a:lvl4pPr marL="1485900" indent="-28575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D20A6-CDA7-4C44-BED5-EC8B49EE8A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61FBA-B9F5-4D6B-9646-F862DE0C33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71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DD4B9-3B4A-4FC3-B172-0F49CD885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19D04-6AD9-4DE7-82EF-68CAA2BA74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74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0A03D1-A1AF-4B30-899B-D1C72D97AF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4F067-7319-4722-BEC0-4E6E680974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4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25FB7F-E396-4F65-A881-234218F2D0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F4EDD1-FE91-4B1C-86B4-B40C3D5E9D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0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090DD7B-7260-4C4E-9F84-638FD5330E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45AFE-2A3E-40B6-A2A1-C3DED2C138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0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AE0FC37-2678-460C-84D4-A49949D4AB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CB27F-D897-45E8-B725-D212F72122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66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856DDA-97B0-4011-A0BF-2E016098F8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150FC-3D8B-4B0F-B7B5-25C3DD58BF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91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45C919-5763-4085-B8A2-9F130E1E22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DA9CC-09C6-45F4-9785-2E5FB53FCF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7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153865-7280-404B-98C8-A5E7E7B6B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5C8BB73F-E446-447F-B5F5-8BF68F3B1C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C88E2FBA-02CD-46B7-90AC-99F2983D037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9252" name="Text Box 4">
            <a:extLst>
              <a:ext uri="{FF2B5EF4-FFF2-40B4-BE49-F238E27FC236}">
                <a16:creationId xmlns:a16="http://schemas.microsoft.com/office/drawing/2014/main" id="{AF5C6A01-45F9-4E69-ACF9-BF95D287F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309253" name="Text Box 5">
            <a:extLst>
              <a:ext uri="{FF2B5EF4-FFF2-40B4-BE49-F238E27FC236}">
                <a16:creationId xmlns:a16="http://schemas.microsoft.com/office/drawing/2014/main" id="{E8306830-232D-49D7-8774-D577F67BE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</a:rPr>
              <a:t>2.</a:t>
            </a:r>
            <a:fld id="{E6662669-3721-4D56-8355-F4F3B69ED807}" type="slidenum">
              <a:rPr lang="en-US" altLang="zh-CN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309254" name="Rectangle 6">
            <a:extLst>
              <a:ext uri="{FF2B5EF4-FFF2-40B4-BE49-F238E27FC236}">
                <a16:creationId xmlns:a16="http://schemas.microsoft.com/office/drawing/2014/main" id="{AF3E4C0F-ED72-490C-921B-75EFE5DE8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9427065B-FFC6-4AF2-B899-FA5C145A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chemeClr val="tx2"/>
                </a:solidFill>
              </a:rPr>
              <a:t>th</a:t>
            </a:r>
            <a:r>
              <a:rPr lang="en-US" altLang="zh-CN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94E0DDDF-F77E-4081-852A-B7AC0DB37913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45ACFF7B-4C5C-4C03-9B03-42700B40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4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A98ABA0C-1C33-445D-A889-F2C56D65E4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5612083-91EB-46FF-A1DC-49E42D501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Relation Instance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4CE9DAC1-3ED9-483D-BC50-D606623A2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7113" y="1208088"/>
            <a:ext cx="7585075" cy="1970087"/>
          </a:xfrm>
        </p:spPr>
        <p:txBody>
          <a:bodyPr/>
          <a:lstStyle/>
          <a:p>
            <a:pPr eaLnBrk="1" hangingPunct="1"/>
            <a:r>
              <a:rPr lang="en-US" altLang="zh-TW" b="1"/>
              <a:t>Relation Instance</a:t>
            </a:r>
            <a:r>
              <a:rPr lang="en-US" altLang="zh-TW"/>
              <a:t>: The current values (</a:t>
            </a:r>
            <a:r>
              <a:rPr lang="en-US" altLang="zh-TW" i="1"/>
              <a:t>relation instance</a:t>
            </a:r>
            <a:r>
              <a:rPr lang="en-US" altLang="zh-TW"/>
              <a:t>) of a relation are specified by a table</a:t>
            </a:r>
            <a:endParaRPr lang="en-US" altLang="zh-TW" b="1"/>
          </a:p>
          <a:p>
            <a:pPr eaLnBrk="1" hangingPunct="1"/>
            <a:r>
              <a:rPr lang="en-US" altLang="zh-TW" b="1"/>
              <a:t>Tuple:</a:t>
            </a:r>
            <a:r>
              <a:rPr lang="en-US" altLang="zh-TW"/>
              <a:t> An element </a:t>
            </a:r>
            <a:r>
              <a:rPr lang="en-US" altLang="zh-TW" i="1"/>
              <a:t>t</a:t>
            </a:r>
            <a:r>
              <a:rPr lang="en-US" altLang="zh-TW"/>
              <a:t> of </a:t>
            </a:r>
            <a:r>
              <a:rPr lang="en-US" altLang="zh-TW" i="1"/>
              <a:t>r</a:t>
            </a:r>
            <a:r>
              <a:rPr lang="en-US" altLang="zh-TW"/>
              <a:t> is a </a:t>
            </a:r>
            <a:r>
              <a:rPr lang="en-US" altLang="zh-TW" b="1" i="1"/>
              <a:t>tuple</a:t>
            </a:r>
            <a:r>
              <a:rPr lang="en-US" altLang="zh-TW"/>
              <a:t>, represented by a </a:t>
            </a:r>
            <a:r>
              <a:rPr lang="en-US" altLang="zh-TW" i="1"/>
              <a:t>row </a:t>
            </a:r>
            <a:r>
              <a:rPr lang="en-US" altLang="zh-TW"/>
              <a:t>in a table</a:t>
            </a:r>
          </a:p>
        </p:txBody>
      </p:sp>
      <p:pic>
        <p:nvPicPr>
          <p:cNvPr id="32771" name="Picture 3" descr="2">
            <a:extLst>
              <a:ext uri="{FF2B5EF4-FFF2-40B4-BE49-F238E27FC236}">
                <a16:creationId xmlns:a16="http://schemas.microsoft.com/office/drawing/2014/main" id="{2F3361B6-1EC4-4693-A5D8-84D9EC4C5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765425"/>
            <a:ext cx="5291137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>
            <a:extLst>
              <a:ext uri="{FF2B5EF4-FFF2-40B4-BE49-F238E27FC236}">
                <a16:creationId xmlns:a16="http://schemas.microsoft.com/office/drawing/2014/main" id="{BCE47189-C743-4D1F-8B6C-BA2BAD590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21717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attributes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(or columns)</a:t>
            </a:r>
            <a:endParaRPr kumimoji="0" lang="en-US" altLang="zh-CN"/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C3987861-7BF1-4AE3-87FB-38A411C03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4400" y="2376488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73BE6F21-9220-45BC-B9BC-622261D08B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4413" y="2430463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E2D17A76-0E4E-45B0-B520-B778346EB7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5675" y="24034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17A0385A-BF78-4245-9F75-0800C8F3B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075" y="33607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tuples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(or rows)</a:t>
            </a:r>
            <a:endParaRPr kumimoji="0" lang="en-US" altLang="zh-CN"/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42B764B1-0C64-4511-B9EB-CCF9DE4896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8013" y="33258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230D2848-FF65-4E75-A974-B665F93E5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5313" y="35448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145BDFCB-CE68-4070-97D6-3E18C9964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35560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22AAE630-D7EF-43BF-94FA-2CFA2A39B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5313" y="35655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BA10193A-4995-4A59-A5FA-945AC4937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250" y="12700"/>
            <a:ext cx="8077200" cy="606425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 are Unordered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CDE8113-755E-4B93-8677-6FB9A5DC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077913"/>
            <a:ext cx="77358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 Order of tuples is irrelevant (tuples may be stored in an arbitrary order)</a:t>
            </a:r>
          </a:p>
          <a:p>
            <a:r>
              <a:rPr lang="en-US" altLang="zh-CN" sz="1800"/>
              <a:t> Example: </a:t>
            </a:r>
            <a:r>
              <a:rPr lang="en-US" altLang="zh-CN" sz="1800" i="1"/>
              <a:t>instructor</a:t>
            </a:r>
            <a:r>
              <a:rPr lang="en-US" altLang="zh-CN" sz="1800"/>
              <a:t> relation with unordered tuples</a:t>
            </a:r>
          </a:p>
        </p:txBody>
      </p:sp>
      <p:pic>
        <p:nvPicPr>
          <p:cNvPr id="34819" name="Picture 4" descr="2">
            <a:extLst>
              <a:ext uri="{FF2B5EF4-FFF2-40B4-BE49-F238E27FC236}">
                <a16:creationId xmlns:a16="http://schemas.microsoft.com/office/drawing/2014/main" id="{D0EC4F64-6CE4-4B3C-A175-58A9F52EE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8213"/>
            <a:ext cx="4953000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FB213C0D-14C5-4DB0-A2B3-8A03142F3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Database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EE3A4C05-0AC9-4BDF-9CBD-301E0B1DD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2038"/>
            <a:ext cx="8077200" cy="5176837"/>
          </a:xfrm>
        </p:spPr>
        <p:txBody>
          <a:bodyPr/>
          <a:lstStyle/>
          <a:p>
            <a:pPr>
              <a:spcBef>
                <a:spcPct val="60000"/>
              </a:spcBef>
              <a:buSzPct val="100000"/>
            </a:pPr>
            <a:r>
              <a:rPr lang="en-US" altLang="zh-CN"/>
              <a:t>A database consists of multiple relations</a:t>
            </a:r>
          </a:p>
          <a:p>
            <a:pPr>
              <a:spcBef>
                <a:spcPct val="60000"/>
              </a:spcBef>
              <a:buSzPct val="100000"/>
            </a:pPr>
            <a:endParaRPr lang="en-US" altLang="zh-CN"/>
          </a:p>
          <a:p>
            <a:pPr>
              <a:spcBef>
                <a:spcPct val="60000"/>
              </a:spcBef>
              <a:buSzPct val="100000"/>
            </a:pPr>
            <a:endParaRPr lang="en-US" altLang="zh-CN"/>
          </a:p>
          <a:p>
            <a:pPr>
              <a:spcBef>
                <a:spcPct val="60000"/>
              </a:spcBef>
              <a:buSzPct val="100000"/>
            </a:pPr>
            <a:endParaRPr lang="en-US" altLang="zh-CN"/>
          </a:p>
          <a:p>
            <a:pPr lvl="1">
              <a:spcBef>
                <a:spcPct val="60000"/>
              </a:spcBef>
              <a:buFont typeface="Wingdings" panose="05000000000000000000" pitchFamily="2" charset="2"/>
              <a:buChar char="p"/>
            </a:pPr>
            <a:r>
              <a:rPr lang="en-US" altLang="zh-CN"/>
              <a:t>Information about an enterprise is broken up into parts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Monotype Sorts" charset="2"/>
              <a:buNone/>
            </a:pPr>
            <a:r>
              <a:rPr lang="en-US" altLang="zh-CN"/>
              <a:t>	        </a:t>
            </a:r>
            <a:r>
              <a:rPr lang="en-US" altLang="zh-CN" i="1"/>
              <a:t>instructor</a:t>
            </a:r>
            <a:r>
              <a:rPr lang="en-US" altLang="zh-CN"/>
              <a:t>  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i="1"/>
              <a:t>student</a:t>
            </a:r>
            <a:r>
              <a:rPr lang="en-US" altLang="zh-CN"/>
              <a:t>     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i="1"/>
              <a:t>advisor</a:t>
            </a:r>
            <a:endParaRPr lang="en-US" altLang="zh-CN"/>
          </a:p>
        </p:txBody>
      </p:sp>
      <p:grpSp>
        <p:nvGrpSpPr>
          <p:cNvPr id="36867" name="Group 13">
            <a:extLst>
              <a:ext uri="{FF2B5EF4-FFF2-40B4-BE49-F238E27FC236}">
                <a16:creationId xmlns:a16="http://schemas.microsoft.com/office/drawing/2014/main" id="{454A5FF5-7538-4C32-9638-AD2F6FA2E643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086100"/>
            <a:ext cx="2125663" cy="1128713"/>
            <a:chOff x="4275" y="2166"/>
            <a:chExt cx="1339" cy="711"/>
          </a:xfrm>
        </p:grpSpPr>
        <p:sp>
          <p:nvSpPr>
            <p:cNvPr id="36868" name="Rectangle 4">
              <a:extLst>
                <a:ext uri="{FF2B5EF4-FFF2-40B4-BE49-F238E27FC236}">
                  <a16:creationId xmlns:a16="http://schemas.microsoft.com/office/drawing/2014/main" id="{6D964171-DCA3-4D00-945E-58DE677C5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48"/>
              <a:ext cx="1006" cy="526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6869" name="Line 5">
              <a:extLst>
                <a:ext uri="{FF2B5EF4-FFF2-40B4-BE49-F238E27FC236}">
                  <a16:creationId xmlns:a16="http://schemas.microsoft.com/office/drawing/2014/main" id="{3129F0A5-D46D-4A7B-AC56-EAE298149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62"/>
              <a:ext cx="100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Line 6">
              <a:extLst>
                <a:ext uri="{FF2B5EF4-FFF2-40B4-BE49-F238E27FC236}">
                  <a16:creationId xmlns:a16="http://schemas.microsoft.com/office/drawing/2014/main" id="{0AD60476-6B15-4A6E-ABF2-97800463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3" y="2348"/>
              <a:ext cx="0" cy="52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Line 7">
              <a:extLst>
                <a:ext uri="{FF2B5EF4-FFF2-40B4-BE49-F238E27FC236}">
                  <a16:creationId xmlns:a16="http://schemas.microsoft.com/office/drawing/2014/main" id="{68193DD0-E338-4415-A3A3-9171505D6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349"/>
              <a:ext cx="0" cy="52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Line 8">
              <a:extLst>
                <a:ext uri="{FF2B5EF4-FFF2-40B4-BE49-F238E27FC236}">
                  <a16:creationId xmlns:a16="http://schemas.microsoft.com/office/drawing/2014/main" id="{7A480988-95AE-4F9A-9F3A-51A7D6DEB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" y="2338"/>
              <a:ext cx="0" cy="52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9">
              <a:extLst>
                <a:ext uri="{FF2B5EF4-FFF2-40B4-BE49-F238E27FC236}">
                  <a16:creationId xmlns:a16="http://schemas.microsoft.com/office/drawing/2014/main" id="{CFD61148-E769-4A61-95E9-19921BFDF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2351"/>
              <a:ext cx="0" cy="52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Text Box 11">
              <a:extLst>
                <a:ext uri="{FF2B5EF4-FFF2-40B4-BE49-F238E27FC236}">
                  <a16:creationId xmlns:a16="http://schemas.microsoft.com/office/drawing/2014/main" id="{426FC55F-D452-439A-988A-BC9F7AD4F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2556"/>
              <a:ext cx="56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742950" indent="-28575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6875" name="Rectangle 12">
              <a:extLst>
                <a:ext uri="{FF2B5EF4-FFF2-40B4-BE49-F238E27FC236}">
                  <a16:creationId xmlns:a16="http://schemas.microsoft.com/office/drawing/2014/main" id="{7F3DEC0C-5C01-4B8C-8C3D-1CF27D5D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166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42950" indent="-28575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univ</a:t>
              </a:r>
              <a:endParaRPr lang="zh-TW" altLang="en-US" b="1" i="1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C4600F0B-647A-4FF5-B59A-DB6276566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2.1.3 Keys </a:t>
            </a:r>
            <a:r>
              <a:rPr lang="zh-CN" altLang="en-US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码、键、主键等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DD4EFBE-E72C-4BD7-BF45-360D0CB05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233488"/>
            <a:ext cx="7924800" cy="5183187"/>
          </a:xfrm>
        </p:spPr>
        <p:txBody>
          <a:bodyPr/>
          <a:lstStyle/>
          <a:p>
            <a:pPr eaLnBrk="1" hangingPunct="1"/>
            <a:r>
              <a:rPr lang="en-US" altLang="zh-TW"/>
              <a:t>Let K </a:t>
            </a:r>
            <a:r>
              <a:rPr lang="en-US" altLang="zh-TW">
                <a:sym typeface="Symbol" panose="05050102010706020507" pitchFamily="18" charset="2"/>
              </a:rPr>
              <a:t> </a:t>
            </a:r>
            <a:r>
              <a:rPr lang="en-US" altLang="zh-TW" i="1"/>
              <a:t>R</a:t>
            </a:r>
            <a:r>
              <a:rPr lang="en-US" altLang="zh-TW"/>
              <a:t> = (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A</a:t>
            </a:r>
            <a:r>
              <a:rPr lang="en-US" altLang="zh-TW" baseline="-25000"/>
              <a:t>2</a:t>
            </a:r>
            <a:r>
              <a:rPr lang="en-US" altLang="zh-TW"/>
              <a:t>, …, </a:t>
            </a:r>
            <a:r>
              <a:rPr lang="en-US" altLang="zh-TW" i="1"/>
              <a:t>A</a:t>
            </a:r>
            <a:r>
              <a:rPr lang="en-US" altLang="zh-TW" i="1" baseline="-25000"/>
              <a:t>n</a:t>
            </a:r>
            <a:r>
              <a:rPr lang="en-US" altLang="zh-TW"/>
              <a:t>), set of attributes of relation </a:t>
            </a:r>
            <a:r>
              <a:rPr lang="en-US" altLang="zh-TW" b="1" i="1">
                <a:sym typeface="Symbol" panose="05050102010706020507" pitchFamily="18" charset="2"/>
              </a:rPr>
              <a:t>r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R</a:t>
            </a:r>
            <a:r>
              <a:rPr lang="en-US" altLang="zh-TW"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TW" b="1">
                <a:sym typeface="Symbol" panose="05050102010706020507" pitchFamily="18" charset="2"/>
              </a:rPr>
              <a:t>Superkey</a:t>
            </a:r>
            <a:r>
              <a:rPr lang="zh-CN" altLang="en-US" b="1">
                <a:sym typeface="Symbol" panose="05050102010706020507" pitchFamily="18" charset="2"/>
              </a:rPr>
              <a:t>超码</a:t>
            </a:r>
            <a:r>
              <a:rPr lang="en-US" altLang="zh-TW" b="1">
                <a:sym typeface="Symbol" panose="05050102010706020507" pitchFamily="18" charset="2"/>
              </a:rPr>
              <a:t>:</a:t>
            </a:r>
            <a:r>
              <a:rPr lang="en-US" altLang="zh-TW" i="1">
                <a:sym typeface="Symbol" panose="05050102010706020507" pitchFamily="18" charset="2"/>
              </a:rPr>
              <a:t> K </a:t>
            </a:r>
            <a:r>
              <a:rPr lang="en-US" altLang="zh-TW">
                <a:sym typeface="Symbol" panose="05050102010706020507" pitchFamily="18" charset="2"/>
              </a:rPr>
              <a:t>is a </a:t>
            </a:r>
            <a:r>
              <a:rPr lang="en-US" altLang="zh-TW" b="1" i="1">
                <a:solidFill>
                  <a:schemeClr val="tx2"/>
                </a:solidFill>
                <a:sym typeface="Symbol" panose="05050102010706020507" pitchFamily="18" charset="2"/>
              </a:rPr>
              <a:t>superkey</a:t>
            </a:r>
            <a:r>
              <a:rPr lang="en-US" altLang="zh-TW" b="1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of </a:t>
            </a:r>
            <a:r>
              <a:rPr lang="en-US" altLang="zh-TW" i="1">
                <a:sym typeface="Symbol" panose="05050102010706020507" pitchFamily="18" charset="2"/>
              </a:rPr>
              <a:t>R</a:t>
            </a:r>
            <a:r>
              <a:rPr lang="en-US" altLang="zh-TW">
                <a:sym typeface="Symbol" panose="05050102010706020507" pitchFamily="18" charset="2"/>
              </a:rPr>
              <a:t> if values for </a:t>
            </a:r>
            <a:r>
              <a:rPr lang="en-US" altLang="zh-TW" i="1">
                <a:sym typeface="Symbol" panose="05050102010706020507" pitchFamily="18" charset="2"/>
              </a:rPr>
              <a:t>K</a:t>
            </a:r>
            <a:r>
              <a:rPr lang="en-US" altLang="zh-TW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zh-TW" i="1">
                <a:sym typeface="Symbol" panose="05050102010706020507" pitchFamily="18" charset="2"/>
              </a:rPr>
              <a:t>r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R</a:t>
            </a:r>
            <a:r>
              <a:rPr lang="en-US" altLang="zh-TW">
                <a:sym typeface="Symbol" panose="05050102010706020507" pitchFamily="18" charset="2"/>
              </a:rPr>
              <a:t>) </a:t>
            </a:r>
          </a:p>
          <a:p>
            <a:pPr lvl="1" eaLnBrk="1" hangingPunct="1"/>
            <a:r>
              <a:rPr lang="en-US" altLang="zh-TW">
                <a:sym typeface="Symbol" panose="05050102010706020507" pitchFamily="18" charset="2"/>
              </a:rPr>
              <a:t>The </a:t>
            </a:r>
            <a:r>
              <a:rPr lang="en-US" altLang="zh-TW" b="1" i="1">
                <a:sym typeface="Symbol" panose="05050102010706020507" pitchFamily="18" charset="2"/>
              </a:rPr>
              <a:t>ID</a:t>
            </a:r>
            <a:r>
              <a:rPr lang="en-US" altLang="zh-TW">
                <a:sym typeface="Symbol" panose="05050102010706020507" pitchFamily="18" charset="2"/>
              </a:rPr>
              <a:t> attribute of the relation </a:t>
            </a:r>
            <a:r>
              <a:rPr lang="en-US" altLang="zh-TW" b="1" i="1">
                <a:sym typeface="Symbol" panose="05050102010706020507" pitchFamily="18" charset="2"/>
              </a:rPr>
              <a:t>instructor</a:t>
            </a:r>
            <a:r>
              <a:rPr lang="en-US" altLang="zh-TW">
                <a:sym typeface="Symbol" panose="05050102010706020507" pitchFamily="18" charset="2"/>
              </a:rPr>
              <a:t> is sufficient to distinguish one instructor tuple from another. Thus, ID is a superkey. </a:t>
            </a:r>
          </a:p>
          <a:p>
            <a:pPr lvl="1" eaLnBrk="1" hangingPunct="1"/>
            <a:r>
              <a:rPr lang="en-US" altLang="zh-TW">
                <a:sym typeface="Symbol" panose="05050102010706020507" pitchFamily="18" charset="2"/>
              </a:rPr>
              <a:t>The </a:t>
            </a:r>
            <a:r>
              <a:rPr lang="en-US" altLang="zh-TW" b="1" i="1">
                <a:sym typeface="Symbol" panose="05050102010706020507" pitchFamily="18" charset="2"/>
              </a:rPr>
              <a:t>name</a:t>
            </a:r>
            <a:r>
              <a:rPr lang="en-US" altLang="zh-TW">
                <a:sym typeface="Symbol" panose="05050102010706020507" pitchFamily="18" charset="2"/>
              </a:rPr>
              <a:t> attribute of instructor, on the other hand, is not a superkey, because several instructors might have the same name.</a:t>
            </a:r>
          </a:p>
          <a:p>
            <a:pPr eaLnBrk="1" hangingPunct="1"/>
            <a:r>
              <a:rPr lang="en-US" altLang="zh-TW" b="1">
                <a:sym typeface="Symbol" panose="05050102010706020507" pitchFamily="18" charset="2"/>
              </a:rPr>
              <a:t>Candidate key</a:t>
            </a:r>
            <a:r>
              <a:rPr lang="zh-CN" altLang="en-US" b="1">
                <a:sym typeface="Symbol" panose="05050102010706020507" pitchFamily="18" charset="2"/>
              </a:rPr>
              <a:t>候选码</a:t>
            </a:r>
            <a:r>
              <a:rPr lang="en-US" altLang="zh-TW" b="1">
                <a:sym typeface="Symbol" panose="05050102010706020507" pitchFamily="18" charset="2"/>
              </a:rPr>
              <a:t>: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i="1">
                <a:sym typeface="Symbol" panose="05050102010706020507" pitchFamily="18" charset="2"/>
              </a:rPr>
              <a:t>K</a:t>
            </a:r>
            <a:r>
              <a:rPr lang="en-US" altLang="zh-TW">
                <a:sym typeface="Symbol" panose="05050102010706020507" pitchFamily="18" charset="2"/>
              </a:rPr>
              <a:t> is a </a:t>
            </a:r>
            <a:r>
              <a:rPr lang="en-US" altLang="zh-TW" b="1" i="1">
                <a:solidFill>
                  <a:schemeClr val="tx2"/>
                </a:solidFill>
                <a:sym typeface="Symbol" panose="05050102010706020507" pitchFamily="18" charset="2"/>
              </a:rPr>
              <a:t>candidate key</a:t>
            </a:r>
            <a:r>
              <a:rPr lang="en-US" altLang="zh-TW">
                <a:sym typeface="Symbol" panose="05050102010706020507" pitchFamily="18" charset="2"/>
              </a:rPr>
              <a:t> if </a:t>
            </a:r>
            <a:r>
              <a:rPr lang="en-US" altLang="zh-TW" i="1">
                <a:sym typeface="Symbol" panose="05050102010706020507" pitchFamily="18" charset="2"/>
              </a:rPr>
              <a:t>K</a:t>
            </a:r>
            <a:r>
              <a:rPr lang="en-US" altLang="zh-TW">
                <a:sym typeface="Symbol" panose="05050102010706020507" pitchFamily="18" charset="2"/>
              </a:rPr>
              <a:t> is minimal</a:t>
            </a:r>
            <a:br>
              <a:rPr lang="en-US" altLang="zh-TW">
                <a:sym typeface="Symbol" panose="05050102010706020507" pitchFamily="18" charset="2"/>
              </a:rPr>
            </a:br>
            <a:r>
              <a:rPr lang="en-US" altLang="zh-TW">
                <a:sym typeface="Symbol" panose="05050102010706020507" pitchFamily="18" charset="2"/>
              </a:rPr>
              <a:t>    e.g:  Suppose that a combination of </a:t>
            </a:r>
            <a:r>
              <a:rPr lang="en-US" altLang="zh-TW" i="1">
                <a:sym typeface="Symbol" panose="05050102010706020507" pitchFamily="18" charset="2"/>
              </a:rPr>
              <a:t>name</a:t>
            </a:r>
            <a:r>
              <a:rPr lang="en-US" altLang="zh-TW">
                <a:sym typeface="Symbol" panose="05050102010706020507" pitchFamily="18" charset="2"/>
              </a:rPr>
              <a:t> and </a:t>
            </a:r>
            <a:r>
              <a:rPr lang="en-US" altLang="zh-TW" i="1">
                <a:sym typeface="Symbol" panose="05050102010706020507" pitchFamily="18" charset="2"/>
              </a:rPr>
              <a:t>dept 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        is sufficient to distinguish among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        members of the instructor relation.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        Then, both </a:t>
            </a:r>
            <a:r>
              <a:rPr lang="en-US" altLang="zh-TW" i="1">
                <a:sym typeface="Symbol" panose="05050102010706020507" pitchFamily="18" charset="2"/>
              </a:rPr>
              <a:t>{ID} </a:t>
            </a:r>
            <a:r>
              <a:rPr lang="en-US" altLang="zh-TW">
                <a:sym typeface="Symbol" panose="05050102010706020507" pitchFamily="18" charset="2"/>
              </a:rPr>
              <a:t>and </a:t>
            </a:r>
            <a:r>
              <a:rPr lang="en-US" altLang="zh-TW" i="1">
                <a:sym typeface="Symbol" panose="05050102010706020507" pitchFamily="18" charset="2"/>
              </a:rPr>
              <a:t>{name, dept name}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        are candidate keys.</a:t>
            </a:r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57B85795-8111-4513-BF07-01D48866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3730625"/>
            <a:ext cx="1646238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b="1" dirty="0">
                <a:sym typeface="Symbol" panose="05050102010706020507" pitchFamily="18" charset="2"/>
              </a:rPr>
              <a:t>  </a:t>
            </a:r>
            <a:r>
              <a:rPr lang="en-US" altLang="zh-TW" b="1" i="1" dirty="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sym typeface="Symbol" panose="05050102010706020507" pitchFamily="18" charset="2"/>
              </a:rPr>
              <a:t>instructor</a:t>
            </a:r>
            <a:endParaRPr lang="zh-TW" altLang="en-US" b="1" i="1" dirty="0">
              <a:solidFill>
                <a:schemeClr val="tx2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8916" name="图片 1">
            <a:extLst>
              <a:ext uri="{FF2B5EF4-FFF2-40B4-BE49-F238E27FC236}">
                <a16:creationId xmlns:a16="http://schemas.microsoft.com/office/drawing/2014/main" id="{5A63AF6E-04AD-4E45-AD73-2709038E4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4186238"/>
            <a:ext cx="32321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A92B40D-B1CA-4F0E-B6D4-3BA087B7A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2.1.3 Keys </a:t>
            </a:r>
            <a:r>
              <a:rPr lang="zh-CN" altLang="en-US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码、键、主键等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F8D5BB30-50D2-4014-898A-7283CAFE6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1233488"/>
            <a:ext cx="79248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Primary key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（主码）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a candidate key chosen as the principal means of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identifying tuples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within a relation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Should choose an attribute whose value never, or very rarely, changes.</a:t>
            </a:r>
            <a:endParaRPr lang="en-US" altLang="zh-TW" b="1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4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Foreign key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外码：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A relation schema may have an attribute that corresponds to the primary key of another relation.  The attribute is called a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foreign key(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外键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referenced relation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400"/>
              <a:t>被参照关系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>
                <a:ea typeface="宋体" panose="02010600030101010101" pitchFamily="2" charset="-122"/>
              </a:rPr>
              <a:t> &amp;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referencing relation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400"/>
              <a:t>参照关系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 b="1">
                <a:ea typeface="宋体" panose="02010600030101010101" pitchFamily="2" charset="-122"/>
              </a:rPr>
              <a:t>.</a:t>
            </a:r>
          </a:p>
          <a:p>
            <a:pPr eaLnBrk="1" hangingPunct="1"/>
            <a:endParaRPr lang="en-US" altLang="zh-TW" b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7686-0FF2-41A4-A7A7-9EAE1502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Schema of the university database</a:t>
            </a:r>
            <a:endParaRPr lang="zh-CN" altLang="en-US" dirty="0"/>
          </a:p>
        </p:txBody>
      </p:sp>
      <p:pic>
        <p:nvPicPr>
          <p:cNvPr id="43010" name="内容占位符 3">
            <a:extLst>
              <a:ext uri="{FF2B5EF4-FFF2-40B4-BE49-F238E27FC236}">
                <a16:creationId xmlns:a16="http://schemas.microsoft.com/office/drawing/2014/main" id="{BF07CC75-FB76-43A1-BE76-C1F808325F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388" y="1439863"/>
            <a:ext cx="7661275" cy="42116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7FEB47F7-64C5-41A6-9124-8FB5DEC02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2.4 Schema Diagram for University Database</a:t>
            </a:r>
          </a:p>
        </p:txBody>
      </p:sp>
      <p:pic>
        <p:nvPicPr>
          <p:cNvPr id="44034" name="Picture 3" descr="allFigures.pdf">
            <a:extLst>
              <a:ext uri="{FF2B5EF4-FFF2-40B4-BE49-F238E27FC236}">
                <a16:creationId xmlns:a16="http://schemas.microsoft.com/office/drawing/2014/main" id="{2C8A2C40-F707-4344-9BCE-40B7112C6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9338"/>
            <a:ext cx="8404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0A3F3D3-8F7C-4104-9A89-4799318E9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2.5 Query Languages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E0436971-C424-40A6-8FE3-9233F8877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4800" y="1190625"/>
            <a:ext cx="6997700" cy="5245100"/>
          </a:xfrm>
        </p:spPr>
        <p:txBody>
          <a:bodyPr/>
          <a:lstStyle/>
          <a:p>
            <a:pPr eaLnBrk="1" hangingPunct="1"/>
            <a:r>
              <a:rPr lang="en-US" altLang="zh-TW" b="1"/>
              <a:t>Query Language:</a:t>
            </a:r>
            <a:r>
              <a:rPr lang="en-US" altLang="zh-TW"/>
              <a:t> user requests information from the database.</a:t>
            </a:r>
          </a:p>
          <a:p>
            <a:pPr eaLnBrk="1" hangingPunct="1"/>
            <a:endParaRPr lang="en-US" altLang="zh-TW" sz="800"/>
          </a:p>
          <a:p>
            <a:pPr eaLnBrk="1" hangingPunct="1"/>
            <a:r>
              <a:rPr lang="en-US" altLang="zh-TW"/>
              <a:t>Categories of languages</a:t>
            </a:r>
          </a:p>
          <a:p>
            <a:pPr lvl="1" eaLnBrk="1" hangingPunct="1"/>
            <a:r>
              <a:rPr lang="en-US" altLang="zh-TW"/>
              <a:t>Procedural </a:t>
            </a:r>
            <a:r>
              <a:rPr lang="zh-CN" altLang="en-US"/>
              <a:t>过程化</a:t>
            </a:r>
            <a:endParaRPr lang="en-US" altLang="zh-TW"/>
          </a:p>
          <a:p>
            <a:pPr lvl="1" eaLnBrk="1" hangingPunct="1"/>
            <a:r>
              <a:rPr lang="en-US" altLang="zh-TW"/>
              <a:t>non-procedural </a:t>
            </a:r>
            <a:r>
              <a:rPr lang="zh-CN" altLang="en-US"/>
              <a:t>非过程化</a:t>
            </a:r>
            <a:endParaRPr lang="en-US" altLang="zh-TW"/>
          </a:p>
          <a:p>
            <a:pPr lvl="2" eaLnBrk="1" hangingPunct="1"/>
            <a:r>
              <a:rPr lang="en-US" altLang="zh-TW" b="1">
                <a:solidFill>
                  <a:schemeClr val="hlink"/>
                </a:solidFill>
              </a:rPr>
              <a:t>SQL (ch. 3, ch. 4)</a:t>
            </a:r>
          </a:p>
          <a:p>
            <a:pPr eaLnBrk="1" hangingPunct="1"/>
            <a:r>
              <a:rPr lang="en-US" altLang="zh-TW"/>
              <a:t>“Pure” languages </a:t>
            </a:r>
            <a:r>
              <a:rPr lang="zh-CN" altLang="en-US"/>
              <a:t>抽象的查询语言</a:t>
            </a:r>
            <a:r>
              <a:rPr lang="en-US" altLang="zh-TW"/>
              <a:t>:</a:t>
            </a:r>
          </a:p>
          <a:p>
            <a:pPr lvl="1" eaLnBrk="1" hangingPunct="1"/>
            <a:r>
              <a:rPr lang="en-US" altLang="zh-TW" b="1">
                <a:solidFill>
                  <a:schemeClr val="hlink"/>
                </a:solidFill>
              </a:rPr>
              <a:t>Relational Algebra</a:t>
            </a:r>
            <a:r>
              <a:rPr lang="zh-CN" altLang="en-US" b="1">
                <a:solidFill>
                  <a:schemeClr val="hlink"/>
                </a:solidFill>
              </a:rPr>
              <a:t>关系代数</a:t>
            </a:r>
            <a:r>
              <a:rPr lang="en-US" altLang="zh-TW" b="1">
                <a:solidFill>
                  <a:schemeClr val="hlink"/>
                </a:solidFill>
              </a:rPr>
              <a:t> (Section 6.1)</a:t>
            </a:r>
            <a:r>
              <a:rPr lang="en-US" altLang="zh-TW"/>
              <a:t> </a:t>
            </a:r>
          </a:p>
          <a:p>
            <a:pPr lvl="1" eaLnBrk="1" hangingPunct="1"/>
            <a:r>
              <a:rPr lang="en-US" altLang="zh-TW"/>
              <a:t>Tuple Relational Calculus </a:t>
            </a:r>
            <a:r>
              <a:rPr lang="zh-CN" altLang="en-US"/>
              <a:t>元组关系演算</a:t>
            </a:r>
            <a:r>
              <a:rPr lang="en-US" altLang="zh-TW"/>
              <a:t>(Section 6.2) </a:t>
            </a:r>
          </a:p>
          <a:p>
            <a:pPr lvl="1" eaLnBrk="1" hangingPunct="1"/>
            <a:r>
              <a:rPr lang="en-US" altLang="zh-TW"/>
              <a:t>Domain Relational Calculus </a:t>
            </a:r>
            <a:r>
              <a:rPr lang="zh-CN" altLang="en-US"/>
              <a:t>域关系演算</a:t>
            </a:r>
            <a:r>
              <a:rPr lang="en-US" altLang="zh-TW"/>
              <a:t>(Section 6.3) </a:t>
            </a:r>
          </a:p>
          <a:p>
            <a:pPr eaLnBrk="1" hangingPunct="1"/>
            <a:endParaRPr lang="en-US" altLang="zh-TW" sz="800"/>
          </a:p>
          <a:p>
            <a:r>
              <a:rPr lang="en-US" altLang="zh-CN"/>
              <a:t>Relational operators</a:t>
            </a: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09E2268D-5B3A-43C2-B449-AFA65760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3448050"/>
            <a:ext cx="442913" cy="365125"/>
          </a:xfrm>
          <a:prstGeom prst="star5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6871" name="AutoShape 7">
            <a:extLst>
              <a:ext uri="{FF2B5EF4-FFF2-40B4-BE49-F238E27FC236}">
                <a16:creationId xmlns:a16="http://schemas.microsoft.com/office/drawing/2014/main" id="{8F626D25-C021-4FB0-8DD3-9B7D7A9B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809875"/>
            <a:ext cx="442913" cy="365125"/>
          </a:xfrm>
          <a:prstGeom prst="star5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84F632A-E605-4E3E-88F8-71B1D5DC7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2.6 Relational operators</a:t>
            </a:r>
          </a:p>
        </p:txBody>
      </p:sp>
      <p:pic>
        <p:nvPicPr>
          <p:cNvPr id="48130" name="Picture 3">
            <a:extLst>
              <a:ext uri="{FF2B5EF4-FFF2-40B4-BE49-F238E27FC236}">
                <a16:creationId xmlns:a16="http://schemas.microsoft.com/office/drawing/2014/main" id="{EAA64322-F118-41BE-846F-6A8529176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795338"/>
            <a:ext cx="668655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D72D5346-5F38-47DF-801C-ECAE66C3A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Relational Algebra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00A582CE-AEB6-45D5-A064-0C60BBDC4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15237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Six basic operators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select: </a:t>
            </a:r>
            <a:r>
              <a:rPr kumimoji="0"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project: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union: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difference: </a:t>
            </a:r>
            <a:r>
              <a:rPr lang="en-US" altLang="zh-CN" i="1">
                <a:ea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Cartesian product: 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rename: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operators take one or  two relations as inputs and produce a new relation as a result.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C3FC2E3C-AA56-49F7-8959-E087E206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概念回顾</a:t>
            </a:r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34B5C59D-BA9F-48FD-A158-98D74DD57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数据模型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>
                <a:ea typeface="宋体" panose="02010600030101010101" pitchFamily="2" charset="-122"/>
              </a:rPr>
              <a:t>是一个描述数据、数据联系、数据语义以及一致性约束的概念工具的集合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数据模型的三要素</a:t>
            </a:r>
          </a:p>
          <a:p>
            <a:pPr lvl="1"/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	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数据及其它们之间的联系</a:t>
            </a:r>
          </a:p>
          <a:p>
            <a:pPr lvl="1"/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数据操作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   检索、更新等操作及其操作规则</a:t>
            </a:r>
          </a:p>
          <a:p>
            <a:pPr lvl="1"/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完整性约束条件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 规定数据库状态及状态变化所应满足的条件，以保证数据的正确、有效、相容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8D48292B-84F0-4E12-8726-9856CF512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Selection of tuples</a:t>
            </a:r>
          </a:p>
        </p:txBody>
      </p:sp>
      <p:sp>
        <p:nvSpPr>
          <p:cNvPr id="52226" name="Text Box 3">
            <a:extLst>
              <a:ext uri="{FF2B5EF4-FFF2-40B4-BE49-F238E27FC236}">
                <a16:creationId xmlns:a16="http://schemas.microsoft.com/office/drawing/2014/main" id="{C01BD788-BA7F-4A5A-9F01-3D250D00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</a:pPr>
            <a:r>
              <a:rPr lang="en-US" altLang="zh-CN" sz="1800"/>
              <a:t>Relation r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2F18456D-55FF-40B6-8F64-D428014D7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3978275"/>
            <a:ext cx="29527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>
                <a:srgbClr val="000099"/>
              </a:buClr>
            </a:pPr>
            <a:r>
              <a:rPr lang="en-US" altLang="zh-CN" sz="1800">
                <a:sym typeface="Symbol" panose="05050102010706020507" pitchFamily="18" charset="2"/>
              </a:rPr>
              <a:t>Select tuples with A=B and D &gt; 5</a:t>
            </a:r>
          </a:p>
          <a:p>
            <a:pPr algn="ctr">
              <a:spcBef>
                <a:spcPct val="50000"/>
              </a:spcBef>
              <a:buClr>
                <a:srgbClr val="000099"/>
              </a:buClr>
            </a:pPr>
            <a:r>
              <a:rPr lang="el-GR" altLang="zh-CN" sz="1800">
                <a:sym typeface="Symbol" panose="05050102010706020507" pitchFamily="18" charset="2"/>
              </a:rPr>
              <a:t>σ </a:t>
            </a:r>
            <a:r>
              <a:rPr lang="en-US" altLang="zh-CN" baseline="-25000">
                <a:sym typeface="Symbol" panose="05050102010706020507" pitchFamily="18" charset="2"/>
              </a:rPr>
              <a:t>A=B and D &gt; 5</a:t>
            </a:r>
            <a:r>
              <a:rPr lang="en-US" altLang="zh-CN">
                <a:sym typeface="Symbol" panose="05050102010706020507" pitchFamily="18" charset="2"/>
              </a:rPr>
              <a:t> (r)</a:t>
            </a:r>
            <a:endParaRPr lang="el-GR" altLang="zh-CN">
              <a:sym typeface="Symbol" panose="05050102010706020507" pitchFamily="18" charset="2"/>
            </a:endParaRP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4B859422-7155-4C7A-ABFA-7A2B01055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176338"/>
            <a:ext cx="2092325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869DCC9B-AE1E-43F7-A756-507FF34EB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Select Operation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46EF8AEF-1D38-4CF8-A929-321DCEC87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1370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Notation: 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is called the </a:t>
            </a:r>
            <a:r>
              <a:rPr lang="en-US" altLang="zh-CN" sz="16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selection predicate</a:t>
            </a:r>
            <a:endParaRPr lang="en-US" altLang="zh-CN" sz="1600" b="1" i="1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Defined as:</a:t>
            </a:r>
            <a:br>
              <a:rPr lang="en-US" altLang="zh-CN" sz="1600">
                <a:ea typeface="宋体" panose="02010600030101010101" pitchFamily="2" charset="-122"/>
              </a:rPr>
            </a:b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	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1600" b="1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) = {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b="1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p(t)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b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	Where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zh-CN" sz="16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terms</a:t>
            </a: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connected by :  (</a:t>
            </a:r>
            <a:r>
              <a:rPr lang="en-US" altLang="zh-CN" sz="1600" b="1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),  (</a:t>
            </a:r>
            <a:r>
              <a:rPr lang="en-US" altLang="zh-CN" sz="1600" b="1">
                <a:ea typeface="宋体" panose="02010600030101010101" pitchFamily="2" charset="-122"/>
                <a:sym typeface="Symbol" panose="05050102010706020507" pitchFamily="18" charset="2"/>
              </a:rPr>
              <a:t>or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),  (</a:t>
            </a:r>
            <a:r>
              <a:rPr lang="en-US" altLang="zh-CN" sz="1600" b="1">
                <a:ea typeface="宋体" panose="02010600030101010101" pitchFamily="2" charset="-122"/>
                <a:sym typeface="Symbol" panose="05050102010706020507" pitchFamily="18" charset="2"/>
              </a:rPr>
              <a:t>not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Each </a:t>
            </a:r>
            <a:r>
              <a:rPr lang="en-US" altLang="zh-CN" sz="16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term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is one of:</a:t>
            </a:r>
          </a:p>
          <a:p>
            <a:pPr>
              <a:lnSpc>
                <a:spcPct val="110000"/>
              </a:lnSpc>
              <a:buFont typeface="Monotype Sorts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		&lt;attribute&gt;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op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    where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op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is one of:  =, , &gt;, . &lt;. </a:t>
            </a:r>
            <a:b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Example of selection:</a:t>
            </a:r>
            <a:b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</a:br>
            <a:b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dept_name=“Physics”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EFBDADAE-96F0-47DE-A610-850A46562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Project Operation – Example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0E35F9C4-FF39-45E5-A7F0-AA08561DF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335088"/>
            <a:ext cx="2441575" cy="411162"/>
          </a:xfrm>
        </p:spPr>
        <p:txBody>
          <a:bodyPr/>
          <a:lstStyle/>
          <a:p>
            <a:r>
              <a:rPr lang="en-US" altLang="zh-CN"/>
              <a:t>Relation</a:t>
            </a:r>
            <a:r>
              <a:rPr lang="en-US" altLang="zh-CN" i="1"/>
              <a:t> r</a:t>
            </a:r>
            <a:r>
              <a:rPr lang="en-US" altLang="zh-CN"/>
              <a:t>:</a:t>
            </a: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30EFD61E-8190-4A13-A720-EB1B8154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D701C414-D93D-4039-8F25-04426304D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6325" name="Rectangle 6">
            <a:extLst>
              <a:ext uri="{FF2B5EF4-FFF2-40B4-BE49-F238E27FC236}">
                <a16:creationId xmlns:a16="http://schemas.microsoft.com/office/drawing/2014/main" id="{542BAC8B-127A-4CF2-81F3-FE35A532F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56326" name="Rectangle 7">
            <a:extLst>
              <a:ext uri="{FF2B5EF4-FFF2-40B4-BE49-F238E27FC236}">
                <a16:creationId xmlns:a16="http://schemas.microsoft.com/office/drawing/2014/main" id="{5D27863B-16E4-4EF2-96BF-3A08C107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6327" name="Rectangle 8">
            <a:extLst>
              <a:ext uri="{FF2B5EF4-FFF2-40B4-BE49-F238E27FC236}">
                <a16:creationId xmlns:a16="http://schemas.microsoft.com/office/drawing/2014/main" id="{6111CB9C-D442-4C0A-9B50-B5F57B4ED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3811588"/>
            <a:ext cx="30099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</a:pPr>
            <a:r>
              <a:rPr lang="en-US" altLang="zh-CN" sz="1800"/>
              <a:t> Select </a:t>
            </a:r>
            <a:r>
              <a:rPr lang="en-US" altLang="zh-CN" sz="1800">
                <a:sym typeface="Symbol" panose="05050102010706020507" pitchFamily="18" charset="2"/>
              </a:rPr>
              <a:t>A and C</a:t>
            </a:r>
          </a:p>
          <a:p>
            <a:pPr lvl="1"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lang="en-US" altLang="zh-CN" sz="1800">
                <a:sym typeface="Symbol" panose="05050102010706020507" pitchFamily="18" charset="2"/>
              </a:rPr>
              <a:t>Projection</a:t>
            </a:r>
          </a:p>
          <a:p>
            <a:pPr lvl="1"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lang="el-GR" altLang="zh-CN" sz="1800">
                <a:sym typeface="Symbol" panose="05050102010706020507" pitchFamily="18" charset="2"/>
              </a:rPr>
              <a:t>Π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aseline="-25000">
                <a:sym typeface="Symbol" panose="05050102010706020507" pitchFamily="18" charset="2"/>
              </a:rPr>
              <a:t>A, C</a:t>
            </a:r>
            <a:r>
              <a:rPr lang="en-US" altLang="zh-CN" sz="1800">
                <a:sym typeface="Symbol" panose="05050102010706020507" pitchFamily="18" charset="2"/>
              </a:rPr>
              <a:t> (r) </a:t>
            </a:r>
            <a:endParaRPr lang="en-US" altLang="zh-CN" sz="1800"/>
          </a:p>
        </p:txBody>
      </p:sp>
      <p:pic>
        <p:nvPicPr>
          <p:cNvPr id="56328" name="Picture 9">
            <a:extLst>
              <a:ext uri="{FF2B5EF4-FFF2-40B4-BE49-F238E27FC236}">
                <a16:creationId xmlns:a16="http://schemas.microsoft.com/office/drawing/2014/main" id="{A976D8DD-B1E4-4304-948B-9391ADBA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1192213"/>
            <a:ext cx="279241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ACCCA8D9-7AD7-4065-96AD-401E614BA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Project Operation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706F595-F156-43F6-A255-C020E3D78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Notation: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	where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en-US" altLang="zh-CN" i="1">
                <a:ea typeface="宋体" panose="02010600030101010101" pitchFamily="2" charset="-122"/>
              </a:rPr>
              <a:t>, A</a:t>
            </a:r>
            <a:r>
              <a:rPr lang="en-US" altLang="zh-CN" i="1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are attribute names and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The result is defined as the relation of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Duplicate rows removed from result, since relations are sets</a:t>
            </a:r>
          </a:p>
          <a:p>
            <a:pPr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Example: To eliminate the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 attribute of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	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C9D1F308-07B8-4D06-92C2-A74A31644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0113" y="1223963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5920" imgH="266584" progId="Equation.3">
                  <p:embed/>
                </p:oleObj>
              </mc:Choice>
              <mc:Fallback>
                <p:oleObj name="Equation" r:id="rId3" imgW="875920" imgH="266584" progId="Equation.3">
                  <p:embed/>
                  <p:pic>
                    <p:nvPicPr>
                      <p:cNvPr id="58371" name="Object 4">
                        <a:extLst>
                          <a:ext uri="{FF2B5EF4-FFF2-40B4-BE49-F238E27FC236}">
                            <a16:creationId xmlns:a16="http://schemas.microsoft.com/office/drawing/2014/main" id="{C9D1F308-07B8-4D06-92C2-A74A316449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223963"/>
                        <a:ext cx="1914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2" name="图片 3">
            <a:extLst>
              <a:ext uri="{FF2B5EF4-FFF2-40B4-BE49-F238E27FC236}">
                <a16:creationId xmlns:a16="http://schemas.microsoft.com/office/drawing/2014/main" id="{A7125EFE-CEB0-4016-B15D-24F9D847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4371975"/>
            <a:ext cx="231298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3DCC3CEA-00E1-4382-9769-237650877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Project Operation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1165B799-FB39-469D-A50A-594E54EE7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Notation: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	where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en-US" altLang="zh-CN" i="1">
                <a:ea typeface="宋体" panose="02010600030101010101" pitchFamily="2" charset="-122"/>
              </a:rPr>
              <a:t>, A</a:t>
            </a:r>
            <a:r>
              <a:rPr lang="en-US" altLang="zh-CN" i="1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are attribute names and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The result is defined as the relation of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Duplicate rows removed from result, since relations are sets</a:t>
            </a:r>
          </a:p>
          <a:p>
            <a:pPr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Example: To eliminate the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 attribute of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	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ID, name, salary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0419" name="Object 4">
            <a:extLst>
              <a:ext uri="{FF2B5EF4-FFF2-40B4-BE49-F238E27FC236}">
                <a16:creationId xmlns:a16="http://schemas.microsoft.com/office/drawing/2014/main" id="{AC96DD46-8D4B-487C-8F53-81FA8860D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0113" y="1223963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5920" imgH="266584" progId="Equation.3">
                  <p:embed/>
                </p:oleObj>
              </mc:Choice>
              <mc:Fallback>
                <p:oleObj name="Equation" r:id="rId3" imgW="875920" imgH="266584" progId="Equation.3">
                  <p:embed/>
                  <p:pic>
                    <p:nvPicPr>
                      <p:cNvPr id="60419" name="Object 4">
                        <a:extLst>
                          <a:ext uri="{FF2B5EF4-FFF2-40B4-BE49-F238E27FC236}">
                            <a16:creationId xmlns:a16="http://schemas.microsoft.com/office/drawing/2014/main" id="{AC96DD46-8D4B-487C-8F53-81FA8860D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223963"/>
                        <a:ext cx="1914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0" name="图片 3">
            <a:extLst>
              <a:ext uri="{FF2B5EF4-FFF2-40B4-BE49-F238E27FC236}">
                <a16:creationId xmlns:a16="http://schemas.microsoft.com/office/drawing/2014/main" id="{B2ABC818-FFF7-4D96-980C-E670F017F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4371975"/>
            <a:ext cx="231298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AFC34803-B337-4AFE-A8AA-2B0E61143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Union of two relations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17AF097E-2E86-4FE5-B430-29F5B5E50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Relations </a:t>
            </a:r>
            <a:r>
              <a:rPr lang="en-US" altLang="zh-CN" i="1"/>
              <a:t>r, s:</a:t>
            </a:r>
            <a:endParaRPr lang="en-US" altLang="zh-CN"/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8D7AEFA0-3738-47F9-88B6-BD70D2D1E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</a:pPr>
            <a:r>
              <a:rPr lang="en-US" altLang="zh-CN" sz="1800"/>
              <a:t>r </a:t>
            </a:r>
            <a:r>
              <a:rPr lang="en-US" altLang="zh-CN" sz="1800">
                <a:sym typeface="Symbol" panose="05050102010706020507" pitchFamily="18" charset="2"/>
              </a:rPr>
              <a:t> s</a:t>
            </a:r>
            <a:r>
              <a:rPr lang="en-US" altLang="zh-CN" sz="1800"/>
              <a:t>:</a:t>
            </a:r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823B727F-E101-4D9D-AC72-9B493E1F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222F477D-AAEA-4887-B115-15BF4D88A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Union Operation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307DD992-7210-4378-B898-BC9B3F15C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235950" cy="4876800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</a:rPr>
              <a:t>Notation: 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Defined as: 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= {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or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1. 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r,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must have the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same 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arity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(same number of attributes)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	2.  The attribute domains must be 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compatible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(example: 2</a:t>
            </a:r>
            <a:r>
              <a:rPr lang="en-US" altLang="zh-CN" baseline="30000">
                <a:ea typeface="宋体" panose="02010600030101010101" pitchFamily="2" charset="-122"/>
                <a:sym typeface="Symbol" panose="05050102010706020507" pitchFamily="18" charset="2"/>
              </a:rPr>
              <a:t>nd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column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	of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zh-CN" baseline="30000">
                <a:ea typeface="宋体" panose="02010600030101010101" pitchFamily="2" charset="-122"/>
                <a:sym typeface="Symbol" panose="05050102010706020507" pitchFamily="18" charset="2"/>
              </a:rPr>
              <a:t>nd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column of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</a:rPr>
              <a:t>Example: to find all courses taught in the Fall 2009 semester, or in the Spring 2010 semester, or in both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zh-CN" i="1">
              <a:ea typeface="宋体" panose="02010600030101010101" pitchFamily="2" charset="-122"/>
            </a:endParaRPr>
          </a:p>
        </p:txBody>
      </p:sp>
      <p:pic>
        <p:nvPicPr>
          <p:cNvPr id="64515" name="图片 3">
            <a:extLst>
              <a:ext uri="{FF2B5EF4-FFF2-40B4-BE49-F238E27FC236}">
                <a16:creationId xmlns:a16="http://schemas.microsoft.com/office/drawing/2014/main" id="{06E8D628-B99A-4A6C-B0E1-88BD6D9A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4352925"/>
            <a:ext cx="34480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00DF9B1D-8373-490A-B5DB-F1D11289D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Union Operation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C57F5DFD-6ACA-457C-AE2D-B5203EEC3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235950" cy="4876800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</a:rPr>
              <a:t>Example: to find all courses taught in the Fall 2009 semester, or in the Spring 2010 semester, or in both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800" i="1" baseline="-25000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sz="2800" i="1" baseline="-25000">
                <a:sym typeface="Symbol" panose="05050102010706020507" pitchFamily="18" charset="2"/>
              </a:rPr>
              <a:t>Λ</a:t>
            </a:r>
            <a:r>
              <a:rPr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 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800" i="1" baseline="-25000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sz="2800" i="1" baseline="-25000">
                <a:sym typeface="Symbol" panose="05050102010706020507" pitchFamily="18" charset="2"/>
              </a:rPr>
              <a:t>Λ</a:t>
            </a:r>
            <a:r>
              <a:rPr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zh-CN" i="1">
              <a:ea typeface="宋体" panose="02010600030101010101" pitchFamily="2" charset="-122"/>
            </a:endParaRPr>
          </a:p>
        </p:txBody>
      </p:sp>
      <p:pic>
        <p:nvPicPr>
          <p:cNvPr id="66563" name="图片 4">
            <a:extLst>
              <a:ext uri="{FF2B5EF4-FFF2-40B4-BE49-F238E27FC236}">
                <a16:creationId xmlns:a16="http://schemas.microsoft.com/office/drawing/2014/main" id="{D82C3076-6F6F-4DA7-8F85-A14815F32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3216275"/>
            <a:ext cx="4678362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5B0A6C87-C981-4EF4-99FC-FDA8521EE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Set difference of two relations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8B53E8F6-7F5C-4A6C-8CB5-BF78B164F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Relations 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en-US" altLang="zh-CN" i="1"/>
              <a:t>s</a:t>
            </a:r>
            <a:r>
              <a:rPr lang="en-US" altLang="zh-CN"/>
              <a:t>:</a:t>
            </a:r>
          </a:p>
        </p:txBody>
      </p:sp>
      <p:sp>
        <p:nvSpPr>
          <p:cNvPr id="68611" name="Rectangle 4">
            <a:extLst>
              <a:ext uri="{FF2B5EF4-FFF2-40B4-BE49-F238E27FC236}">
                <a16:creationId xmlns:a16="http://schemas.microsoft.com/office/drawing/2014/main" id="{C213EF1A-5DEF-41FF-9F05-352D9BCC6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</a:pPr>
            <a:r>
              <a:rPr lang="en-US" altLang="zh-CN" sz="1800" i="1"/>
              <a:t>r  </a:t>
            </a:r>
            <a:r>
              <a:rPr lang="en-US" altLang="zh-CN" sz="1800" i="1">
                <a:sym typeface="Symbol" panose="05050102010706020507" pitchFamily="18" charset="2"/>
              </a:rPr>
              <a:t>– s</a:t>
            </a:r>
            <a:r>
              <a:rPr lang="en-US" altLang="zh-CN" sz="1800" i="1"/>
              <a:t>:</a:t>
            </a:r>
          </a:p>
        </p:txBody>
      </p:sp>
      <p:pic>
        <p:nvPicPr>
          <p:cNvPr id="68612" name="Picture 5">
            <a:extLst>
              <a:ext uri="{FF2B5EF4-FFF2-40B4-BE49-F238E27FC236}">
                <a16:creationId xmlns:a16="http://schemas.microsoft.com/office/drawing/2014/main" id="{71E9ED28-AE81-43B9-8EF7-ED3ABB1F7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7D01129C-2346-406D-85BF-F9B02B87C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Set Difference Operation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8C11B1F8-0D63-4CDC-A1A8-D41608AF5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345487" cy="491648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CN" sz="1600">
                <a:ea typeface="宋体" panose="02010600030101010101" pitchFamily="2" charset="-122"/>
              </a:rPr>
              <a:t>Notation </a:t>
            </a:r>
            <a:r>
              <a:rPr lang="en-US" altLang="zh-CN" sz="1600" i="1">
                <a:ea typeface="宋体" panose="02010600030101010101" pitchFamily="2" charset="-122"/>
              </a:rPr>
              <a:t>r – s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Defined as:</a:t>
            </a:r>
          </a:p>
          <a:p>
            <a:pPr>
              <a:buFont typeface="Monotype Sorts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 </a:t>
            </a:r>
            <a:r>
              <a:rPr lang="en-US" altLang="zh-CN" sz="1600" i="1">
                <a:ea typeface="宋体" panose="02010600030101010101" pitchFamily="2" charset="-122"/>
              </a:rPr>
              <a:t>r – s</a:t>
            </a:r>
            <a:r>
              <a:rPr lang="en-US" altLang="zh-CN" sz="1600">
                <a:ea typeface="宋体" panose="02010600030101010101" pitchFamily="2" charset="-122"/>
              </a:rPr>
              <a:t>  = {</a:t>
            </a:r>
            <a:r>
              <a:rPr lang="en-US" altLang="zh-CN" sz="1600" i="1">
                <a:ea typeface="宋体" panose="02010600030101010101" pitchFamily="2" charset="-122"/>
              </a:rPr>
              <a:t>t</a:t>
            </a:r>
            <a:r>
              <a:rPr lang="en-US" altLang="zh-CN" sz="1600">
                <a:ea typeface="宋体" panose="02010600030101010101" pitchFamily="2" charset="-122"/>
              </a:rPr>
              <a:t> | </a:t>
            </a:r>
            <a:r>
              <a:rPr lang="en-US" altLang="zh-CN" sz="1600" i="1">
                <a:ea typeface="宋体" panose="02010600030101010101" pitchFamily="2" charset="-122"/>
              </a:rPr>
              <a:t>t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b="1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t 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>
              <a:buFont typeface="Monotype Sorts" charset="2"/>
              <a:buNone/>
            </a:pPr>
            <a:endParaRPr lang="en-US" altLang="zh-CN" sz="1600" i="1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Set differences must be taken between </a:t>
            </a:r>
            <a:r>
              <a:rPr lang="en-US" altLang="zh-CN" sz="1600" b="1">
                <a:solidFill>
                  <a:schemeClr val="tx2"/>
                </a:solidFill>
                <a:ea typeface="宋体" panose="02010600030101010101" pitchFamily="2" charset="-122"/>
              </a:rPr>
              <a:t>compatible</a:t>
            </a:r>
            <a:r>
              <a:rPr lang="en-US" altLang="zh-CN" sz="1600">
                <a:ea typeface="宋体" panose="02010600030101010101" pitchFamily="2" charset="-122"/>
              </a:rPr>
              <a:t> relations.</a:t>
            </a:r>
          </a:p>
          <a:p>
            <a:pPr lvl="1"/>
            <a:r>
              <a:rPr lang="en-US" altLang="zh-CN" sz="1600" i="1">
                <a:ea typeface="宋体" panose="02010600030101010101" pitchFamily="2" charset="-122"/>
              </a:rPr>
              <a:t>r</a:t>
            </a:r>
            <a:r>
              <a:rPr lang="en-US" altLang="zh-CN" sz="1600">
                <a:ea typeface="宋体" panose="02010600030101010101" pitchFamily="2" charset="-122"/>
              </a:rPr>
              <a:t> and </a:t>
            </a:r>
            <a:r>
              <a:rPr lang="en-US" altLang="zh-CN" sz="1600" i="1">
                <a:ea typeface="宋体" panose="02010600030101010101" pitchFamily="2" charset="-122"/>
              </a:rPr>
              <a:t>s</a:t>
            </a:r>
            <a:r>
              <a:rPr lang="en-US" altLang="zh-CN" sz="1600">
                <a:ea typeface="宋体" panose="02010600030101010101" pitchFamily="2" charset="-122"/>
              </a:rPr>
              <a:t> must have the </a:t>
            </a: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same</a:t>
            </a:r>
            <a:r>
              <a:rPr lang="en-US" altLang="zh-CN" sz="1600">
                <a:ea typeface="宋体" panose="02010600030101010101" pitchFamily="2" charset="-122"/>
              </a:rPr>
              <a:t> arity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attribute domains of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ea typeface="宋体" panose="02010600030101010101" pitchFamily="2" charset="-122"/>
              </a:rPr>
              <a:t>s </a:t>
            </a:r>
            <a:r>
              <a:rPr lang="en-US" altLang="zh-CN" sz="1600">
                <a:ea typeface="宋体" panose="02010600030101010101" pitchFamily="2" charset="-122"/>
              </a:rPr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ea typeface="宋体" panose="02010600030101010101" pitchFamily="2" charset="-122"/>
              </a:rPr>
              <a:t>Example: to find all courses taught in the Fall 2009 semester, but not in the Spring 2010 semester</a:t>
            </a:r>
            <a:br>
              <a:rPr lang="en-US" altLang="zh-CN" sz="1600">
                <a:ea typeface="宋体" panose="02010600030101010101" pitchFamily="2" charset="-122"/>
              </a:rPr>
            </a:b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70659" name="图片 3">
            <a:extLst>
              <a:ext uri="{FF2B5EF4-FFF2-40B4-BE49-F238E27FC236}">
                <a16:creationId xmlns:a16="http://schemas.microsoft.com/office/drawing/2014/main" id="{DFCDFD65-B858-4E52-9310-D798D94A9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3840163"/>
            <a:ext cx="379253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DE49658A-5C93-468B-8E57-300AD374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第二章 关系模型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AAAB477D-7936-4416-B676-FFDC1773D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/>
              <a:t>教学目的</a:t>
            </a:r>
          </a:p>
          <a:p>
            <a:pPr lvl="1"/>
            <a:r>
              <a:rPr lang="zh-CN" altLang="en-US" sz="2800"/>
              <a:t>本章首先学习关系模型的基础，然后介绍关系代数，为稍后学习的关系数据库查询语言</a:t>
            </a:r>
            <a:r>
              <a:rPr lang="en-US" altLang="zh-CN" sz="2800"/>
              <a:t>SQL</a:t>
            </a:r>
            <a:r>
              <a:rPr lang="zh-CN" altLang="en-US" sz="2800"/>
              <a:t>打好基础</a:t>
            </a:r>
          </a:p>
          <a:p>
            <a:r>
              <a:rPr lang="zh-CN" altLang="en-US" sz="2800" b="1"/>
              <a:t>主要内容</a:t>
            </a:r>
          </a:p>
          <a:p>
            <a:pPr lvl="1"/>
            <a:r>
              <a:rPr lang="zh-CN" altLang="en-US" sz="2800"/>
              <a:t>关系基本概念，关系模型，关系代数，关系系统及其查询优化</a:t>
            </a:r>
          </a:p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E21B2448-199E-4970-854A-16A11DC1F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2-</a:t>
            </a:r>
            <a:fld id="{F2046CC1-BBD4-4075-B444-A739F8B50663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481CF1E4-A84B-4D8E-8207-894DA8B41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Set Difference Operation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2FD8F2E5-7806-45A2-86CC-CD4BA9174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345487" cy="49164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1600">
                <a:ea typeface="宋体" panose="02010600030101010101" pitchFamily="2" charset="-122"/>
              </a:rPr>
              <a:t>Example: to find all courses taught in the Fall 2009 semester, but not in the Spring 2010 semester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course_id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sz="2400" i="1" baseline="-2500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))  −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b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course_id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sz="2400" i="1" baseline="-2500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72707" name="图片 3">
            <a:extLst>
              <a:ext uri="{FF2B5EF4-FFF2-40B4-BE49-F238E27FC236}">
                <a16:creationId xmlns:a16="http://schemas.microsoft.com/office/drawing/2014/main" id="{481E73BC-4877-471E-A3A7-E8ACC91D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3141663"/>
            <a:ext cx="45624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967FDE20-2E0B-4A24-BFE0-338482566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74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Cartesian-Product Operation –  Example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5E9B1CFE-C3EB-4237-9796-A4B9666E3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sz="1800"/>
              <a:t>Relations </a:t>
            </a:r>
            <a:r>
              <a:rPr lang="en-US" altLang="zh-CN" sz="1800" i="1"/>
              <a:t>r, s</a:t>
            </a:r>
            <a:r>
              <a:rPr lang="en-US" altLang="zh-CN" sz="1800"/>
              <a:t>: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411AB5E4-8551-4EE0-A100-DB9B647BF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sz="1800" i="1"/>
              <a:t>r</a:t>
            </a:r>
            <a:r>
              <a:rPr lang="en-US" altLang="zh-CN" sz="1800"/>
              <a:t> x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ym typeface="Symbol" panose="05050102010706020507" pitchFamily="18" charset="2"/>
              </a:rPr>
              <a:t>s</a:t>
            </a:r>
            <a:r>
              <a:rPr lang="en-US" altLang="zh-CN" sz="1800"/>
              <a:t>:</a:t>
            </a:r>
          </a:p>
        </p:txBody>
      </p:sp>
      <p:pic>
        <p:nvPicPr>
          <p:cNvPr id="74756" name="Picture 5">
            <a:extLst>
              <a:ext uri="{FF2B5EF4-FFF2-40B4-BE49-F238E27FC236}">
                <a16:creationId xmlns:a16="http://schemas.microsoft.com/office/drawing/2014/main" id="{96CEBEF7-2E04-4B67-89F7-5497B4D42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BFFE0B77-F46F-4654-BA1B-20C315981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Composition of Operations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CAD19A41-8778-4E15-B74E-AAE4CAC28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Can build expressions using multiple operations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A=C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A=C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76803" name="Object 4">
            <a:extLst>
              <a:ext uri="{FF2B5EF4-FFF2-40B4-BE49-F238E27FC236}">
                <a16:creationId xmlns:a16="http://schemas.microsoft.com/office/drawing/2014/main" id="{1F8EBBDE-AAAE-4CF8-8B7A-2459C3813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39" imgH="291973" progId="Equation.3">
                  <p:embed/>
                </p:oleObj>
              </mc:Choice>
              <mc:Fallback>
                <p:oleObj name="Equation" r:id="rId3" imgW="139639" imgH="291973" progId="Equation.3">
                  <p:embed/>
                  <p:pic>
                    <p:nvPicPr>
                      <p:cNvPr id="76803" name="Object 4">
                        <a:extLst>
                          <a:ext uri="{FF2B5EF4-FFF2-40B4-BE49-F238E27FC236}">
                            <a16:creationId xmlns:a16="http://schemas.microsoft.com/office/drawing/2014/main" id="{1F8EBBDE-AAAE-4CF8-8B7A-2459C3813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25">
            <a:extLst>
              <a:ext uri="{FF2B5EF4-FFF2-40B4-BE49-F238E27FC236}">
                <a16:creationId xmlns:a16="http://schemas.microsoft.com/office/drawing/2014/main" id="{7D9FCA8C-1E61-4848-A02D-BB27C5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IN" altLang="zh-CN"/>
          </a:p>
        </p:txBody>
      </p:sp>
      <p:pic>
        <p:nvPicPr>
          <p:cNvPr id="59398" name="Picture 31">
            <a:extLst>
              <a:ext uri="{FF2B5EF4-FFF2-40B4-BE49-F238E27FC236}">
                <a16:creationId xmlns:a16="http://schemas.microsoft.com/office/drawing/2014/main" id="{1E6CECC1-D0A7-487E-AEAA-AFD3817D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1949450"/>
            <a:ext cx="1757362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A81FFBD9-5843-4BCD-8DFD-B2330E3A8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Cartesian-Product Operation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FAE241B6-1ACF-47BE-9F36-B1E26E657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013" y="1077913"/>
            <a:ext cx="8077200" cy="217805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</a:rPr>
              <a:t>Notation</a:t>
            </a:r>
            <a:r>
              <a:rPr lang="en-US" altLang="zh-CN" i="1">
                <a:ea typeface="宋体" panose="02010600030101010101" pitchFamily="2" charset="-122"/>
              </a:rPr>
              <a:t> r 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i="1">
                <a:ea typeface="宋体" panose="02010600030101010101" pitchFamily="2" charset="-122"/>
              </a:rPr>
              <a:t> 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</a:rPr>
              <a:t>Defined as:</a:t>
            </a:r>
          </a:p>
          <a:p>
            <a:pPr>
              <a:buFont typeface="Monotype Sorts" charset="2"/>
              <a:buNone/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= {</a:t>
            </a:r>
            <a:r>
              <a:rPr lang="en-US" altLang="zh-CN" i="1">
                <a:ea typeface="宋体" panose="02010600030101010101" pitchFamily="2" charset="-122"/>
              </a:rPr>
              <a:t>t q </a:t>
            </a:r>
            <a:r>
              <a:rPr lang="en-US" altLang="zh-CN">
                <a:ea typeface="宋体" panose="02010600030101010101" pitchFamily="2" charset="-122"/>
              </a:rPr>
              <a:t>|</a:t>
            </a:r>
            <a:r>
              <a:rPr lang="en-US" altLang="zh-CN" i="1">
                <a:ea typeface="宋体" panose="02010600030101010101" pitchFamily="2" charset="-122"/>
              </a:rPr>
              <a:t> 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r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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If attributes of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r(R)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s(S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are not disjoint, then renaming must be used.</a:t>
            </a:r>
          </a:p>
        </p:txBody>
      </p:sp>
      <p:pic>
        <p:nvPicPr>
          <p:cNvPr id="78851" name="图片 3">
            <a:extLst>
              <a:ext uri="{FF2B5EF4-FFF2-40B4-BE49-F238E27FC236}">
                <a16:creationId xmlns:a16="http://schemas.microsoft.com/office/drawing/2014/main" id="{3A8D37CA-36EF-45D0-955D-DDD760362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354388"/>
            <a:ext cx="395446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图片 4">
            <a:extLst>
              <a:ext uri="{FF2B5EF4-FFF2-40B4-BE49-F238E27FC236}">
                <a16:creationId xmlns:a16="http://schemas.microsoft.com/office/drawing/2014/main" id="{43085092-B7CD-4452-9DA2-E010F4CD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354388"/>
            <a:ext cx="377031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4ED37-20B7-41FB-A0D1-12970098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80898" name="内容占位符 2">
            <a:extLst>
              <a:ext uri="{FF2B5EF4-FFF2-40B4-BE49-F238E27FC236}">
                <a16:creationId xmlns:a16="http://schemas.microsoft.com/office/drawing/2014/main" id="{3035FAA7-0785-44EB-BEAE-E0058E3071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082675"/>
            <a:ext cx="7661275" cy="4903788"/>
          </a:xfrm>
        </p:spPr>
        <p:txBody>
          <a:bodyPr/>
          <a:lstStyle/>
          <a:p>
            <a:r>
              <a:rPr lang="en-US" altLang="zh-CN"/>
              <a:t>Suppose that we want to find the names of all instructors in the Physics department together with the course id of all courses they taught. </a:t>
            </a:r>
            <a:endParaRPr lang="zh-CN" altLang="en-US"/>
          </a:p>
        </p:txBody>
      </p:sp>
      <p:pic>
        <p:nvPicPr>
          <p:cNvPr id="80899" name="图片 3">
            <a:extLst>
              <a:ext uri="{FF2B5EF4-FFF2-40B4-BE49-F238E27FC236}">
                <a16:creationId xmlns:a16="http://schemas.microsoft.com/office/drawing/2014/main" id="{7A1FFC7D-32B3-4821-B844-4080BD877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354388"/>
            <a:ext cx="395446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图片 4">
            <a:extLst>
              <a:ext uri="{FF2B5EF4-FFF2-40B4-BE49-F238E27FC236}">
                <a16:creationId xmlns:a16="http://schemas.microsoft.com/office/drawing/2014/main" id="{096C7D3D-EC4D-42A2-9596-9A0E16A71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409950"/>
            <a:ext cx="377031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67D1C-79AE-4CCC-8635-F4FEA16F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82946" name="图片 3">
            <a:extLst>
              <a:ext uri="{FF2B5EF4-FFF2-40B4-BE49-F238E27FC236}">
                <a16:creationId xmlns:a16="http://schemas.microsoft.com/office/drawing/2014/main" id="{1159248B-EBED-460B-B5B5-1EA176C19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1971675"/>
            <a:ext cx="5395913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052E2-E6F8-4D40-9036-EC22C47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84994" name="内容占位符 2">
            <a:extLst>
              <a:ext uri="{FF2B5EF4-FFF2-40B4-BE49-F238E27FC236}">
                <a16:creationId xmlns:a16="http://schemas.microsoft.com/office/drawing/2014/main" id="{928BA4D6-0852-4B9C-B032-54E8226CA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Suppose that we want to find the names of all instructors in the Physics department together with the course id of all courses they taught. </a:t>
            </a:r>
            <a:endParaRPr lang="zh-CN" altLang="en-US"/>
          </a:p>
        </p:txBody>
      </p:sp>
      <p:pic>
        <p:nvPicPr>
          <p:cNvPr id="84995" name="图片 4">
            <a:extLst>
              <a:ext uri="{FF2B5EF4-FFF2-40B4-BE49-F238E27FC236}">
                <a16:creationId xmlns:a16="http://schemas.microsoft.com/office/drawing/2014/main" id="{E709C8FB-B0DA-4E77-B6E2-44B87F35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222500"/>
            <a:ext cx="7048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4E752-4111-49D5-A00F-B954E7DC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87042" name="内容占位符 2">
            <a:extLst>
              <a:ext uri="{FF2B5EF4-FFF2-40B4-BE49-F238E27FC236}">
                <a16:creationId xmlns:a16="http://schemas.microsoft.com/office/drawing/2014/main" id="{37C71404-81C2-4CF5-8503-E0E23F557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Suppose that we want to find the names of all instructors in the Physics department together with the course id of all courses they taught. </a:t>
            </a:r>
            <a:endParaRPr lang="zh-CN" altLang="en-US"/>
          </a:p>
        </p:txBody>
      </p:sp>
      <p:pic>
        <p:nvPicPr>
          <p:cNvPr id="87043" name="图片 4">
            <a:extLst>
              <a:ext uri="{FF2B5EF4-FFF2-40B4-BE49-F238E27FC236}">
                <a16:creationId xmlns:a16="http://schemas.microsoft.com/office/drawing/2014/main" id="{FAFCC368-583F-4E7F-8E1A-87192CE0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222500"/>
            <a:ext cx="7048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图片 6">
            <a:extLst>
              <a:ext uri="{FF2B5EF4-FFF2-40B4-BE49-F238E27FC236}">
                <a16:creationId xmlns:a16="http://schemas.microsoft.com/office/drawing/2014/main" id="{AB5B0116-1EE7-428D-8692-BAB06158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640138"/>
            <a:ext cx="73914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04B6-A62D-4900-B886-0B7BF330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89090" name="内容占位符 2">
            <a:extLst>
              <a:ext uri="{FF2B5EF4-FFF2-40B4-BE49-F238E27FC236}">
                <a16:creationId xmlns:a16="http://schemas.microsoft.com/office/drawing/2014/main" id="{57D4E0EB-2F93-480E-AF31-D44A6CD11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Note that there is often more than one way to write a query in relational</a:t>
            </a:r>
            <a:br>
              <a:rPr lang="en-US" altLang="zh-CN"/>
            </a:br>
            <a:r>
              <a:rPr lang="en-US" altLang="zh-CN"/>
              <a:t>algebra. Consider the following query: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89091" name="图片 3">
            <a:extLst>
              <a:ext uri="{FF2B5EF4-FFF2-40B4-BE49-F238E27FC236}">
                <a16:creationId xmlns:a16="http://schemas.microsoft.com/office/drawing/2014/main" id="{591E0F20-1B28-4B31-B5A8-C6444ABBC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820988"/>
            <a:ext cx="89090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8E577F33-C0DB-444A-90BD-53C98FAF4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Rename Operation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51063516-2745-4AF3-8AA5-C6512D55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Allows us to name, and therefore to refer to, the results of relational-algebra expressions.</a:t>
            </a:r>
          </a:p>
          <a:p>
            <a:r>
              <a:rPr lang="en-US" altLang="zh-CN">
                <a:ea typeface="宋体" panose="02010600030101010101" pitchFamily="2" charset="-122"/>
              </a:rPr>
              <a:t>Allows us to refer to a relation by more than one name.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				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	returns the expression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under the name 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If a relational-algebra expression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has arity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 then 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                       </a:t>
            </a: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	returns the result of expression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under the name 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, and with the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	attributes renamed to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400" i="1" baseline="-25000">
                <a:ea typeface="宋体" panose="02010600030101010101" pitchFamily="2" charset="-122"/>
              </a:rPr>
              <a:t>1</a:t>
            </a:r>
            <a:r>
              <a:rPr lang="en-US" altLang="zh-CN" i="1" baseline="-25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, A</a:t>
            </a:r>
            <a:r>
              <a:rPr lang="en-US" altLang="zh-CN" sz="2400" i="1" baseline="-25000">
                <a:ea typeface="宋体" panose="02010600030101010101" pitchFamily="2" charset="-122"/>
              </a:rPr>
              <a:t>2</a:t>
            </a:r>
            <a:r>
              <a:rPr lang="en-US" altLang="zh-CN" sz="2000" i="1" baseline="-25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, …., A</a:t>
            </a:r>
            <a:r>
              <a:rPr lang="en-US" altLang="zh-CN" sz="2400" i="1" baseline="-25000">
                <a:ea typeface="宋体" panose="02010600030101010101" pitchFamily="2" charset="-122"/>
              </a:rPr>
              <a:t>n</a:t>
            </a:r>
            <a:r>
              <a:rPr lang="en-US" altLang="zh-CN" i="1" baseline="-250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92DF0830-3846-420B-8543-1971B94F6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1763" y="3944938"/>
          <a:ext cx="29797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4781" imgH="266584" progId="Equation.3">
                  <p:embed/>
                </p:oleObj>
              </mc:Choice>
              <mc:Fallback>
                <p:oleObj name="Equation" r:id="rId3" imgW="964781" imgH="266584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92DF0830-3846-420B-8543-1971B94F6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944938"/>
                        <a:ext cx="297973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780A1-5546-477C-BEE5-1D7C6014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altLang="zh-TW" dirty="0"/>
              <a:t>RELATIONAL MODEL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F0FB1771-BE3A-46AE-A054-7F72894E1D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/>
              <a:t>2.1 Structure of Relational Databases</a:t>
            </a:r>
          </a:p>
          <a:p>
            <a:r>
              <a:rPr lang="en-US" altLang="zh-CN" sz="2800" b="1"/>
              <a:t>2.2 Database Schema</a:t>
            </a:r>
            <a:r>
              <a:rPr lang="en-US" altLang="zh-CN" sz="2800"/>
              <a:t> </a:t>
            </a:r>
          </a:p>
          <a:p>
            <a:r>
              <a:rPr lang="en-US" altLang="zh-CN" sz="2800" b="1"/>
              <a:t>2.3 Keys</a:t>
            </a:r>
            <a:r>
              <a:rPr lang="en-US" altLang="zh-CN" sz="2800"/>
              <a:t> </a:t>
            </a:r>
          </a:p>
          <a:p>
            <a:r>
              <a:rPr lang="en-US" altLang="zh-CN" sz="2800" b="1"/>
              <a:t>2.4 Schema Diagrams</a:t>
            </a:r>
            <a:r>
              <a:rPr lang="en-US" altLang="zh-CN" sz="2800"/>
              <a:t> </a:t>
            </a:r>
          </a:p>
          <a:p>
            <a:r>
              <a:rPr lang="en-US" altLang="zh-CN" sz="2800" b="1"/>
              <a:t>2.5 Relational Query Languages</a:t>
            </a:r>
            <a:r>
              <a:rPr lang="en-US" altLang="zh-CN" sz="2800"/>
              <a:t> </a:t>
            </a:r>
          </a:p>
          <a:p>
            <a:r>
              <a:rPr lang="en-US" altLang="zh-CN" sz="2800" b="1"/>
              <a:t>2.6 Relational Operations</a:t>
            </a:r>
            <a:r>
              <a:rPr lang="en-US" altLang="zh-CN" sz="2800"/>
              <a:t> </a:t>
            </a:r>
            <a:br>
              <a:rPr lang="en-US" altLang="zh-CN"/>
            </a:b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>
            <a:extLst>
              <a:ext uri="{FF2B5EF4-FFF2-40B4-BE49-F238E27FC236}">
                <a16:creationId xmlns:a16="http://schemas.microsoft.com/office/drawing/2014/main" id="{36B3411E-6EFE-45EB-9C74-3982E6267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Query</a:t>
            </a:r>
            <a:endParaRPr lang="en-IN" altLang="zh-CN"/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F8FE9729-6A6D-46AE-B7FD-E657DE488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4903787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Find the largest salary in the university</a:t>
            </a:r>
          </a:p>
        </p:txBody>
      </p:sp>
      <p:pic>
        <p:nvPicPr>
          <p:cNvPr id="93187" name="图片 3">
            <a:extLst>
              <a:ext uri="{FF2B5EF4-FFF2-40B4-BE49-F238E27FC236}">
                <a16:creationId xmlns:a16="http://schemas.microsoft.com/office/drawing/2014/main" id="{08D3EBA3-675A-450A-9FE9-BAD737D0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573588"/>
            <a:ext cx="23320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>
            <a:extLst>
              <a:ext uri="{FF2B5EF4-FFF2-40B4-BE49-F238E27FC236}">
                <a16:creationId xmlns:a16="http://schemas.microsoft.com/office/drawing/2014/main" id="{F440B651-99AE-453A-8154-6AF70CFC4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Query</a:t>
            </a:r>
            <a:endParaRPr lang="en-IN" altLang="zh-CN"/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DC5220A3-6002-492E-BFA3-1913B5503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4903787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Find the largest salary in the university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Step 1: find instructor salaries that are less than some other instructor salary (i.e. not maximum)</a:t>
            </a:r>
          </a:p>
          <a:p>
            <a:pPr lvl="3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using a copy of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under a new name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instructor.salary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instructor.salary &lt; d.salary  </a:t>
            </a:r>
            <a:b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 x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800" i="1" baseline="-25000">
                <a:ea typeface="宋体" panose="02010600030101010101" pitchFamily="2" charset="-122"/>
              </a:rPr>
              <a:t>d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(instructor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)))  </a:t>
            </a:r>
          </a:p>
        </p:txBody>
      </p:sp>
      <p:pic>
        <p:nvPicPr>
          <p:cNvPr id="94211" name="图片 3">
            <a:extLst>
              <a:ext uri="{FF2B5EF4-FFF2-40B4-BE49-F238E27FC236}">
                <a16:creationId xmlns:a16="http://schemas.microsoft.com/office/drawing/2014/main" id="{9343DA66-F9F0-48E0-92D4-16D0449D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573588"/>
            <a:ext cx="23320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>
            <a:extLst>
              <a:ext uri="{FF2B5EF4-FFF2-40B4-BE49-F238E27FC236}">
                <a16:creationId xmlns:a16="http://schemas.microsoft.com/office/drawing/2014/main" id="{ED47FB00-E9FB-4F3B-88FA-E56039836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Query</a:t>
            </a:r>
            <a:endParaRPr lang="en-IN" altLang="zh-CN"/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5B8DB193-6086-469A-99D7-A8191834C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4903787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Find the largest salary in the university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Step 1: find instructor salaries that are less than some other instructor salary (i.e. not maximum)</a:t>
            </a:r>
          </a:p>
          <a:p>
            <a:pPr lvl="3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using a copy of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under a new name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instructor.salary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instructor.salary &lt; d,salary  </a:t>
            </a:r>
            <a:b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 x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800" i="1" baseline="-25000">
                <a:ea typeface="宋体" panose="02010600030101010101" pitchFamily="2" charset="-122"/>
              </a:rPr>
              <a:t>d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(instructor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))) 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Step 2: Find the largest salary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salary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(instructor) – </a:t>
            </a:r>
            <a:b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instructor.salary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instructor.salary &lt; d,salary  </a:t>
            </a:r>
            <a:b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 x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800" i="1" baseline="-25000">
                <a:ea typeface="宋体" panose="02010600030101010101" pitchFamily="2" charset="-122"/>
              </a:rPr>
              <a:t>d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(instructor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))) </a:t>
            </a:r>
            <a:endParaRPr lang="en-IN" altLang="zh-CN" sz="2000">
              <a:sym typeface="Symbol" panose="05050102010706020507" pitchFamily="18" charset="2"/>
            </a:endParaRPr>
          </a:p>
        </p:txBody>
      </p:sp>
      <p:pic>
        <p:nvPicPr>
          <p:cNvPr id="96259" name="图片 3">
            <a:extLst>
              <a:ext uri="{FF2B5EF4-FFF2-40B4-BE49-F238E27FC236}">
                <a16:creationId xmlns:a16="http://schemas.microsoft.com/office/drawing/2014/main" id="{AA42255A-BD0D-46B2-81EE-B0A5E22E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573588"/>
            <a:ext cx="23320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B68A1-4457-4917-8ED2-1C508184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300"/>
            <a:ext cx="9193213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6.1.3 Additional Relational-Algebra Operations</a:t>
            </a:r>
            <a:endParaRPr lang="zh-CN" altLang="en-US" sz="2800" dirty="0"/>
          </a:p>
        </p:txBody>
      </p:sp>
      <p:sp>
        <p:nvSpPr>
          <p:cNvPr id="98306" name="内容占位符 2">
            <a:extLst>
              <a:ext uri="{FF2B5EF4-FFF2-40B4-BE49-F238E27FC236}">
                <a16:creationId xmlns:a16="http://schemas.microsoft.com/office/drawing/2014/main" id="{595A24F5-4B8E-45B4-B536-D9638D218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2775" y="1220788"/>
            <a:ext cx="7661275" cy="4903787"/>
          </a:xfrm>
        </p:spPr>
        <p:txBody>
          <a:bodyPr/>
          <a:lstStyle/>
          <a:p>
            <a:r>
              <a:rPr lang="en-US" altLang="zh-CN"/>
              <a:t>6.1.3.1</a:t>
            </a:r>
            <a:r>
              <a:rPr lang="zh-CN" altLang="en-US"/>
              <a:t> </a:t>
            </a:r>
            <a:r>
              <a:rPr lang="en-US" altLang="zh-CN"/>
              <a:t>The Set-Intersection Operation</a:t>
            </a:r>
          </a:p>
          <a:p>
            <a:r>
              <a:rPr lang="en-US" altLang="zh-CN"/>
              <a:t>6.1.3.2 The Natural-Join Operation</a:t>
            </a:r>
          </a:p>
          <a:p>
            <a:r>
              <a:rPr lang="en-US" altLang="zh-CN"/>
              <a:t>6.1.3.3 The Assignment Operation</a:t>
            </a:r>
          </a:p>
          <a:p>
            <a:r>
              <a:rPr lang="en-US" altLang="zh-CN"/>
              <a:t>6.1.3.4 Outer join Operations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4FE5B862-DE87-40E2-A173-B5BFA0C80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6.1.3.1 Set-Intersection Operation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06436121-1454-4E8D-9CAF-9F421B96D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Notation: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Defined as:</a:t>
            </a:r>
          </a:p>
          <a:p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= { </a:t>
            </a:r>
            <a:r>
              <a:rPr lang="en-US" altLang="zh-CN" i="1">
                <a:ea typeface="宋体" panose="02010600030101010101" pitchFamily="2" charset="-122"/>
              </a:rPr>
              <a:t>t </a:t>
            </a:r>
            <a:r>
              <a:rPr lang="en-US" altLang="zh-CN">
                <a:ea typeface="宋体" panose="02010600030101010101" pitchFamily="2" charset="-122"/>
              </a:rPr>
              <a:t>|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}</a:t>
            </a:r>
          </a:p>
          <a:p>
            <a:r>
              <a:rPr lang="en-US" altLang="zh-CN">
                <a:ea typeface="宋体" panose="02010600030101010101" pitchFamily="2" charset="-122"/>
              </a:rPr>
              <a:t>Assume: 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have the </a:t>
            </a:r>
            <a:r>
              <a:rPr lang="en-US" altLang="zh-CN" i="1">
                <a:ea typeface="宋体" panose="02010600030101010101" pitchFamily="2" charset="-122"/>
              </a:rPr>
              <a:t>same arity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attributes of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are compatible</a:t>
            </a:r>
          </a:p>
          <a:p>
            <a:r>
              <a:rPr lang="en-US" altLang="zh-CN">
                <a:ea typeface="宋体" panose="02010600030101010101" pitchFamily="2" charset="-122"/>
              </a:rPr>
              <a:t>Note: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– (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–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12A135C4-85A7-49FF-82A6-B367A4AB6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Set-Intersection Operation – Example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42D99BBE-8B15-41DF-8BFF-134E8BECE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509713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</a:rPr>
              <a:t>r, 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endParaRPr lang="en-US" altLang="zh-CN" i="1">
              <a:ea typeface="宋体" panose="02010600030101010101" pitchFamily="2" charset="-122"/>
            </a:endParaRPr>
          </a:p>
        </p:txBody>
      </p:sp>
      <p:pic>
        <p:nvPicPr>
          <p:cNvPr id="81924" name="Picture 4">
            <a:extLst>
              <a:ext uri="{FF2B5EF4-FFF2-40B4-BE49-F238E27FC236}">
                <a16:creationId xmlns:a16="http://schemas.microsoft.com/office/drawing/2014/main" id="{0B54E4DA-67AA-4EEB-8E54-2D7FA042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1550988"/>
            <a:ext cx="26574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BEAAA7E2-468F-4F6D-963B-AD69B9698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103313"/>
            <a:ext cx="2141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zh-CN">
                <a:ea typeface="宋体" charset="0"/>
              </a:rPr>
              <a:t>    Notation:  r     s</a:t>
            </a:r>
            <a:endParaRPr lang="en-US" altLang="zh-CN" i="1">
              <a:ea typeface="宋体" charset="0"/>
              <a:sym typeface="Symbol" charset="2"/>
            </a:endParaRP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2D8E627B-A498-45DA-B868-6A52D778D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6.1.3.2 </a:t>
            </a:r>
            <a:r>
              <a:rPr lang="en-US" altLang="zh-CN" dirty="0">
                <a:ea typeface="宋体" panose="02010600030101010101" pitchFamily="2" charset="-122"/>
              </a:rPr>
              <a:t>Natural-Join Operation</a:t>
            </a:r>
          </a:p>
        </p:txBody>
      </p:sp>
      <p:sp>
        <p:nvSpPr>
          <p:cNvPr id="104451" name="Rectangle 4">
            <a:extLst>
              <a:ext uri="{FF2B5EF4-FFF2-40B4-BE49-F238E27FC236}">
                <a16:creationId xmlns:a16="http://schemas.microsoft.com/office/drawing/2014/main" id="{C79B984C-C9A3-4696-A061-54BA19CF3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495425"/>
            <a:ext cx="8215312" cy="5207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be relations on schemas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respectively.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Then,  r     s  is a relation on schema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obtained as follows: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Consider each pair of tuples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2800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from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2800" i="1" baseline="-25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from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. 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2400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2400" i="1" baseline="-25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have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same value </a:t>
            </a:r>
            <a:r>
              <a:rPr lang="en-US" altLang="zh-CN">
                <a:ea typeface="宋体" panose="02010600030101010101" pitchFamily="2" charset="-122"/>
              </a:rPr>
              <a:t>on each of the attributes in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, add a tuple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 to the result, where</a:t>
            </a:r>
          </a:p>
          <a:p>
            <a:pPr lvl="2"/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has the same value 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3200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on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has the same value 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3200" i="1" baseline="-25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on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= (</a:t>
            </a:r>
            <a:r>
              <a:rPr lang="en-US" altLang="zh-CN" i="1">
                <a:ea typeface="宋体" panose="02010600030101010101" pitchFamily="2" charset="-122"/>
              </a:rPr>
              <a:t>A, B, C, D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= (</a:t>
            </a:r>
            <a:r>
              <a:rPr lang="en-US" altLang="zh-CN" i="1">
                <a:ea typeface="宋体" panose="02010600030101010101" pitchFamily="2" charset="-122"/>
              </a:rPr>
              <a:t>E, B, D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Result schema = (</a:t>
            </a:r>
            <a:r>
              <a:rPr lang="en-US" altLang="zh-CN" i="1">
                <a:ea typeface="宋体" panose="02010600030101010101" pitchFamily="2" charset="-122"/>
              </a:rPr>
              <a:t>A, B, C, D, E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is defined as: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r.A, r.B, r.C, r.D, s.E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i="1" baseline="-25000">
                <a:ea typeface="宋体" panose="02010600030101010101" pitchFamily="2" charset="-122"/>
              </a:rPr>
              <a:t>r.B = s.B 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i="1" baseline="-25000">
                <a:ea typeface="宋体" panose="02010600030101010101" pitchFamily="2" charset="-122"/>
              </a:rPr>
              <a:t> r.D = s.D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</a:rPr>
              <a:t> x 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))</a:t>
            </a:r>
          </a:p>
        </p:txBody>
      </p:sp>
      <p:sp>
        <p:nvSpPr>
          <p:cNvPr id="83973" name="AutoShape 5">
            <a:extLst>
              <a:ext uri="{FF2B5EF4-FFF2-40B4-BE49-F238E27FC236}">
                <a16:creationId xmlns:a16="http://schemas.microsoft.com/office/drawing/2014/main" id="{4BE6F6D2-9485-4D13-803C-5A0A0E52284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301875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83974" name="AutoShape 6">
            <a:extLst>
              <a:ext uri="{FF2B5EF4-FFF2-40B4-BE49-F238E27FC236}">
                <a16:creationId xmlns:a16="http://schemas.microsoft.com/office/drawing/2014/main" id="{D5223E03-1154-4CA2-B033-820205C77BD4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787525" y="56515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83975" name="AutoShape 7">
            <a:extLst>
              <a:ext uri="{FF2B5EF4-FFF2-40B4-BE49-F238E27FC236}">
                <a16:creationId xmlns:a16="http://schemas.microsoft.com/office/drawing/2014/main" id="{E1C97584-D98D-468A-8097-876641BDF154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063750" y="18938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512408CC-8E06-43E0-BC8B-567E62177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Natural Join Example</a:t>
            </a: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79D00767-096B-4F51-AEB8-B8760EF3D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Relations r, s:</a:t>
            </a:r>
          </a:p>
        </p:txBody>
      </p:sp>
      <p:grpSp>
        <p:nvGrpSpPr>
          <p:cNvPr id="106499" name="Group 4">
            <a:extLst>
              <a:ext uri="{FF2B5EF4-FFF2-40B4-BE49-F238E27FC236}">
                <a16:creationId xmlns:a16="http://schemas.microsoft.com/office/drawing/2014/main" id="{0F3865D1-FA86-44D9-ACA6-808C1C5EBDEB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3654425"/>
            <a:ext cx="7029450" cy="996950"/>
            <a:chOff x="288" y="2688"/>
            <a:chExt cx="4428" cy="258"/>
          </a:xfrm>
        </p:grpSpPr>
        <p:sp>
          <p:nvSpPr>
            <p:cNvPr id="86023" name="Rectangle 5">
              <a:extLst>
                <a:ext uri="{FF2B5EF4-FFF2-40B4-BE49-F238E27FC236}">
                  <a16:creationId xmlns:a16="http://schemas.microsoft.com/office/drawing/2014/main" id="{5F0F2D61-DB2D-4C84-A055-12CA92FD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08585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42875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177165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2288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6860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1432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6004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defRPr/>
              </a:pPr>
              <a:r>
                <a:rPr lang="en-US" altLang="zh-CN" sz="1800">
                  <a:ea typeface="宋体" charset="0"/>
                </a:rPr>
                <a:t>r     s</a:t>
              </a:r>
            </a:p>
          </p:txBody>
        </p:sp>
        <p:sp>
          <p:nvSpPr>
            <p:cNvPr id="86024" name="AutoShape 6">
              <a:extLst>
                <a:ext uri="{FF2B5EF4-FFF2-40B4-BE49-F238E27FC236}">
                  <a16:creationId xmlns:a16="http://schemas.microsoft.com/office/drawing/2014/main" id="{9D7D794F-C918-4342-AB44-BBF1BF9CC8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/>
            </a:p>
          </p:txBody>
        </p:sp>
      </p:grpSp>
      <p:sp>
        <p:nvSpPr>
          <p:cNvPr id="86022" name="AutoShape 8">
            <a:extLst>
              <a:ext uri="{FF2B5EF4-FFF2-40B4-BE49-F238E27FC236}">
                <a16:creationId xmlns:a16="http://schemas.microsoft.com/office/drawing/2014/main" id="{E8E72CAA-9A20-48AF-AC14-242E74B092D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428750" y="37623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pic>
        <p:nvPicPr>
          <p:cNvPr id="106501" name="图片 1">
            <a:extLst>
              <a:ext uri="{FF2B5EF4-FFF2-40B4-BE49-F238E27FC236}">
                <a16:creationId xmlns:a16="http://schemas.microsoft.com/office/drawing/2014/main" id="{7ACF5377-8362-4F5C-81BB-C5B8F6BAC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095375"/>
            <a:ext cx="490696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6FA5DED4-16F7-441F-B9DF-326AA70D1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Natural Join Example</a:t>
            </a:r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559F8149-11D6-4176-B199-23ED9E928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Relations r, s:</a:t>
            </a:r>
          </a:p>
        </p:txBody>
      </p:sp>
      <p:grpSp>
        <p:nvGrpSpPr>
          <p:cNvPr id="108547" name="Group 4">
            <a:extLst>
              <a:ext uri="{FF2B5EF4-FFF2-40B4-BE49-F238E27FC236}">
                <a16:creationId xmlns:a16="http://schemas.microsoft.com/office/drawing/2014/main" id="{D85405B8-20B5-4E5C-ABD4-C0A112986CE3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3654425"/>
            <a:ext cx="7029450" cy="996950"/>
            <a:chOff x="288" y="2688"/>
            <a:chExt cx="4428" cy="258"/>
          </a:xfrm>
        </p:grpSpPr>
        <p:sp>
          <p:nvSpPr>
            <p:cNvPr id="86023" name="Rectangle 5">
              <a:extLst>
                <a:ext uri="{FF2B5EF4-FFF2-40B4-BE49-F238E27FC236}">
                  <a16:creationId xmlns:a16="http://schemas.microsoft.com/office/drawing/2014/main" id="{B41F427A-5C32-4E03-93C0-AB3C76B6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08585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42875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177165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2288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6860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1432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6004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defRPr/>
              </a:pPr>
              <a:r>
                <a:rPr lang="en-US" altLang="zh-CN" sz="1800">
                  <a:ea typeface="宋体" charset="0"/>
                </a:rPr>
                <a:t>r     s</a:t>
              </a:r>
            </a:p>
          </p:txBody>
        </p:sp>
        <p:sp>
          <p:nvSpPr>
            <p:cNvPr id="86024" name="AutoShape 6">
              <a:extLst>
                <a:ext uri="{FF2B5EF4-FFF2-40B4-BE49-F238E27FC236}">
                  <a16:creationId xmlns:a16="http://schemas.microsoft.com/office/drawing/2014/main" id="{2132C750-1CA7-4ADA-A45B-924CF3E4D2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/>
            </a:p>
          </p:txBody>
        </p:sp>
      </p:grpSp>
      <p:pic>
        <p:nvPicPr>
          <p:cNvPr id="86021" name="Picture 7">
            <a:extLst>
              <a:ext uri="{FF2B5EF4-FFF2-40B4-BE49-F238E27FC236}">
                <a16:creationId xmlns:a16="http://schemas.microsoft.com/office/drawing/2014/main" id="{AE2C3B39-7178-4298-A565-054783956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169988"/>
            <a:ext cx="4276725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6022" name="AutoShape 8">
            <a:extLst>
              <a:ext uri="{FF2B5EF4-FFF2-40B4-BE49-F238E27FC236}">
                <a16:creationId xmlns:a16="http://schemas.microsoft.com/office/drawing/2014/main" id="{E7593855-AC83-4187-8D6B-7A2BA5AE640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428750" y="37623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id="{7625C434-42DD-4975-9CE7-EE57EA97F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Natural Join and Theta Join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B1DBE811-C319-43F8-8032-809AB5F57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1093788"/>
            <a:ext cx="8178800" cy="49037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names of all instructors in the Comp. Sci. department together with the course titles of all the courses that the instructors teach</a:t>
            </a:r>
          </a:p>
        </p:txBody>
      </p:sp>
      <p:pic>
        <p:nvPicPr>
          <p:cNvPr id="110595" name="图片 3">
            <a:extLst>
              <a:ext uri="{FF2B5EF4-FFF2-40B4-BE49-F238E27FC236}">
                <a16:creationId xmlns:a16="http://schemas.microsoft.com/office/drawing/2014/main" id="{610A424D-36CB-420E-A937-843B0053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754313"/>
            <a:ext cx="289718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6" name="图片 4">
            <a:extLst>
              <a:ext uri="{FF2B5EF4-FFF2-40B4-BE49-F238E27FC236}">
                <a16:creationId xmlns:a16="http://schemas.microsoft.com/office/drawing/2014/main" id="{C437C7A2-8205-438F-8AB1-1E145EF44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1785938"/>
            <a:ext cx="35687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图片 4">
            <a:extLst>
              <a:ext uri="{FF2B5EF4-FFF2-40B4-BE49-F238E27FC236}">
                <a16:creationId xmlns:a16="http://schemas.microsoft.com/office/drawing/2014/main" id="{1E4FC839-7EEC-4A75-9C3A-1488FEB3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4221163"/>
            <a:ext cx="244157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投影片編號版面配置區 3">
            <a:extLst>
              <a:ext uri="{FF2B5EF4-FFF2-40B4-BE49-F238E27FC236}">
                <a16:creationId xmlns:a16="http://schemas.microsoft.com/office/drawing/2014/main" id="{6A86E0CC-F4BB-45A8-86A8-A1C405744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2-</a:t>
            </a:r>
            <a:fld id="{EF61D27E-4890-4606-9994-34DA083EA7D4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77AB9249-4D45-4723-A1AF-A85952E56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504825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2.1 Structure of Relational Databases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6D7D77CD-6926-415D-9CC2-6A8BFAFB6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8225" y="1247775"/>
            <a:ext cx="7924800" cy="5029200"/>
          </a:xfrm>
        </p:spPr>
        <p:txBody>
          <a:bodyPr/>
          <a:lstStyle/>
          <a:p>
            <a:pPr eaLnBrk="1" hangingPunct="1"/>
            <a:r>
              <a:rPr lang="en-US" altLang="zh-TW" b="1"/>
              <a:t>Relational Database</a:t>
            </a:r>
            <a:r>
              <a:rPr lang="en-US" altLang="zh-TW"/>
              <a:t>: a collection of tables</a:t>
            </a:r>
          </a:p>
          <a:p>
            <a:pPr lvl="1" eaLnBrk="1" hangingPunct="1"/>
            <a:r>
              <a:rPr lang="en-US" altLang="zh-TW"/>
              <a:t>Table has a unique name</a:t>
            </a:r>
          </a:p>
          <a:p>
            <a:pPr lvl="1" eaLnBrk="1" hangingPunct="1"/>
            <a:r>
              <a:rPr lang="en-US" altLang="zh-TW"/>
              <a:t>A </a:t>
            </a:r>
            <a:r>
              <a:rPr lang="en-US" altLang="zh-TW" b="1"/>
              <a:t>row (tuple)</a:t>
            </a:r>
            <a:r>
              <a:rPr lang="en-US" altLang="zh-TW"/>
              <a:t> in a table: a relationship of a set of values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r>
              <a:rPr lang="en-US" altLang="zh-TW"/>
              <a:t>Table: mathematical concept of </a:t>
            </a:r>
            <a:r>
              <a:rPr lang="en-US" altLang="zh-TW" b="1"/>
              <a:t>relation</a:t>
            </a:r>
          </a:p>
          <a:p>
            <a:pPr eaLnBrk="1" hangingPunct="1"/>
            <a:r>
              <a:rPr lang="en-US" altLang="zh-TW"/>
              <a:t>Relational Model: proposed by Codd, 1970, </a:t>
            </a:r>
            <a:r>
              <a:rPr lang="en-US" altLang="zh-TW" u="sng"/>
              <a:t>ref. p.1108: Bibliography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/>
              <a:t>[Codd 1970]</a:t>
            </a:r>
            <a:r>
              <a:rPr lang="en-US" altLang="zh-TW" i="1"/>
              <a:t> </a:t>
            </a:r>
            <a:r>
              <a:rPr lang="en-US" altLang="zh-TW"/>
              <a:t>E. F. Codd, "A Relational Model for Large Shared Data banks,"</a:t>
            </a:r>
            <a:r>
              <a:rPr lang="en-US" altLang="zh-TW" i="1"/>
              <a:t> CACM </a:t>
            </a:r>
            <a:r>
              <a:rPr lang="en-US" altLang="zh-TW"/>
              <a:t>Vol. 13, No.6,</a:t>
            </a:r>
            <a:r>
              <a:rPr lang="en-US" altLang="zh-TW" i="1"/>
              <a:t> </a:t>
            </a:r>
            <a:r>
              <a:rPr lang="en-US" altLang="zh-TW"/>
              <a:t>(1970), pp. 377-387</a:t>
            </a:r>
          </a:p>
          <a:p>
            <a:pPr lvl="1" eaLnBrk="1" hangingPunct="1"/>
            <a:endParaRPr lang="en-US" altLang="zh-TW"/>
          </a:p>
        </p:txBody>
      </p:sp>
      <p:pic>
        <p:nvPicPr>
          <p:cNvPr id="23556" name="图片 1">
            <a:extLst>
              <a:ext uri="{FF2B5EF4-FFF2-40B4-BE49-F238E27FC236}">
                <a16:creationId xmlns:a16="http://schemas.microsoft.com/office/drawing/2014/main" id="{FE709B87-4C1F-4ECC-ACB0-19C4B2AF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519363"/>
            <a:ext cx="34432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id="{08B4CB9D-E432-4B7D-8E1E-C9CE37FE4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Natural Join and Theta Join</a:t>
            </a: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83472996-9A4F-4069-A8EA-1BCDF0F1D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988" y="1093788"/>
            <a:ext cx="8178800" cy="49037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names of all instructors in the Comp. Sci. department together with the course titles of all the courses that the instructors teach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</a:rPr>
              <a:t>name, title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</a:rPr>
              <a:t>dept_name</a:t>
            </a:r>
            <a:r>
              <a:rPr lang="en-US" altLang="zh-CN" sz="2400" baseline="-25000">
                <a:ea typeface="宋体" panose="02010600030101010101" pitchFamily="2" charset="-122"/>
              </a:rPr>
              <a:t>=“Comp. Sci.”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en-US" altLang="zh-CN" i="1">
                <a:ea typeface="宋体" panose="02010600030101010101" pitchFamily="2" charset="-122"/>
              </a:rPr>
              <a:t>teaches</a:t>
            </a:r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en-US" altLang="zh-CN" i="1">
                <a:ea typeface="宋体" panose="02010600030101010101" pitchFamily="2" charset="-122"/>
              </a:rPr>
              <a:t>course</a:t>
            </a:r>
            <a:r>
              <a:rPr lang="en-US" altLang="zh-CN">
                <a:ea typeface="宋体" panose="02010600030101010101" pitchFamily="2" charset="-122"/>
              </a:rPr>
              <a:t>))</a:t>
            </a:r>
          </a:p>
          <a:p>
            <a:r>
              <a:rPr lang="en-US" altLang="zh-CN">
                <a:ea typeface="宋体" panose="02010600030101010101" pitchFamily="2" charset="-122"/>
              </a:rPr>
              <a:t>Natural join is associative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instructor      teaches</a:t>
            </a:r>
            <a:r>
              <a:rPr lang="en-US" altLang="zh-CN">
                <a:ea typeface="宋体" panose="02010600030101010101" pitchFamily="2" charset="-122"/>
              </a:rPr>
              <a:t>)     </a:t>
            </a:r>
            <a:r>
              <a:rPr lang="en-US" altLang="zh-CN" i="1">
                <a:ea typeface="宋体" panose="02010600030101010101" pitchFamily="2" charset="-122"/>
              </a:rPr>
              <a:t>course</a:t>
            </a:r>
            <a:r>
              <a:rPr lang="en-US" altLang="zh-CN">
                <a:ea typeface="宋体" panose="02010600030101010101" pitchFamily="2" charset="-122"/>
              </a:rPr>
              <a:t>        is equivalent to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instructor</a:t>
            </a: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teaches     course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r>
              <a:rPr lang="en-US" altLang="zh-CN">
                <a:ea typeface="宋体" panose="02010600030101010101" pitchFamily="2" charset="-122"/>
              </a:rPr>
              <a:t>Natural join is commutative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instruct     teaches</a:t>
            </a:r>
            <a:r>
              <a:rPr lang="en-US" altLang="zh-CN">
                <a:ea typeface="宋体" panose="02010600030101010101" pitchFamily="2" charset="-122"/>
              </a:rPr>
              <a:t>       is equivalent to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teaches    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theta join</a:t>
            </a:r>
            <a:r>
              <a:rPr lang="en-US" altLang="zh-CN">
                <a:ea typeface="宋体" panose="02010600030101010101" pitchFamily="2" charset="-122"/>
              </a:rPr>
              <a:t> operation  </a:t>
            </a:r>
            <a:r>
              <a:rPr lang="en-US" altLang="zh-CN" i="1">
                <a:ea typeface="宋体" panose="02010600030101010101" pitchFamily="2" charset="-122"/>
              </a:rPr>
              <a:t>r    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  is defined as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r     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en-US" altLang="zh-CN" i="1">
                <a:ea typeface="宋体" panose="02010600030101010101" pitchFamily="2" charset="-122"/>
              </a:rPr>
              <a:t>s  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r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 s)</a:t>
            </a:r>
            <a:endParaRPr lang="en-US" altLang="zh-CN" sz="2400">
              <a:ea typeface="宋体" panose="02010600030101010101" pitchFamily="2" charset="-122"/>
              <a:sym typeface="dbsym" pitchFamily="34" charset="2"/>
            </a:endParaRPr>
          </a:p>
        </p:txBody>
      </p:sp>
      <p:sp>
        <p:nvSpPr>
          <p:cNvPr id="88068" name="AutoShape 5">
            <a:extLst>
              <a:ext uri="{FF2B5EF4-FFF2-40B4-BE49-F238E27FC236}">
                <a16:creationId xmlns:a16="http://schemas.microsoft.com/office/drawing/2014/main" id="{C63E92D9-6E16-49A4-95F7-32DC16820BFC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824288" y="2744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88069" name="AutoShape 6">
            <a:extLst>
              <a:ext uri="{FF2B5EF4-FFF2-40B4-BE49-F238E27FC236}">
                <a16:creationId xmlns:a16="http://schemas.microsoft.com/office/drawing/2014/main" id="{9BD4E66E-B66D-4D00-A88A-44F1432892E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7620000" y="19669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88070" name="AutoShape 7">
            <a:extLst>
              <a:ext uri="{FF2B5EF4-FFF2-40B4-BE49-F238E27FC236}">
                <a16:creationId xmlns:a16="http://schemas.microsoft.com/office/drawing/2014/main" id="{60045B7B-59E4-4380-BC3E-FFF0ED814D4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491288" y="19510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88071" name="AutoShape 8">
            <a:extLst>
              <a:ext uri="{FF2B5EF4-FFF2-40B4-BE49-F238E27FC236}">
                <a16:creationId xmlns:a16="http://schemas.microsoft.com/office/drawing/2014/main" id="{D606DB75-5F69-4B5A-B39D-EE7D4478BC3F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590800" y="2743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88072" name="AutoShape 9">
            <a:extLst>
              <a:ext uri="{FF2B5EF4-FFF2-40B4-BE49-F238E27FC236}">
                <a16:creationId xmlns:a16="http://schemas.microsoft.com/office/drawing/2014/main" id="{991C29EC-63EF-47E8-8310-B998EA811F0E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576513" y="2971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88073" name="AutoShape 10">
            <a:extLst>
              <a:ext uri="{FF2B5EF4-FFF2-40B4-BE49-F238E27FC236}">
                <a16:creationId xmlns:a16="http://schemas.microsoft.com/office/drawing/2014/main" id="{99FD62CE-C93C-4D2D-B56A-F24C00EE2C9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825875" y="30178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88074" name="AutoShape 11">
            <a:extLst>
              <a:ext uri="{FF2B5EF4-FFF2-40B4-BE49-F238E27FC236}">
                <a16:creationId xmlns:a16="http://schemas.microsoft.com/office/drawing/2014/main" id="{E89A0C79-8E2A-4E31-85FB-FBDB70CEBEFE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330450" y="37353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88075" name="AutoShape 12">
            <a:extLst>
              <a:ext uri="{FF2B5EF4-FFF2-40B4-BE49-F238E27FC236}">
                <a16:creationId xmlns:a16="http://schemas.microsoft.com/office/drawing/2014/main" id="{D9F0628A-8DAC-4BCB-B101-BB768B09E929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362200" y="40084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88076" name="AutoShape 13">
            <a:extLst>
              <a:ext uri="{FF2B5EF4-FFF2-40B4-BE49-F238E27FC236}">
                <a16:creationId xmlns:a16="http://schemas.microsoft.com/office/drawing/2014/main" id="{4CDC2981-9158-4E0A-AB7D-D66E459A9D19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766888" y="48625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88077" name="AutoShape 15">
            <a:extLst>
              <a:ext uri="{FF2B5EF4-FFF2-40B4-BE49-F238E27FC236}">
                <a16:creationId xmlns:a16="http://schemas.microsoft.com/office/drawing/2014/main" id="{B8792F75-CDCC-4E6B-85FD-B2CB11AF18C0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871913" y="4395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1224ED9B-CE8A-44AD-9836-8B2A7992D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6.1.3.3 </a:t>
            </a:r>
            <a:r>
              <a:rPr lang="en-US" altLang="zh-CN" dirty="0">
                <a:ea typeface="宋体" panose="02010600030101010101" pitchFamily="2" charset="-122"/>
              </a:rPr>
              <a:t>Assignment Operation</a:t>
            </a:r>
          </a:p>
        </p:txBody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FF8030AD-0A74-4F2B-8C29-6903218DF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204075" cy="468153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assignment operation (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Write query as a sequential program consisting of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 series of assignments 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Assignment must always be made to a temporary relation variable.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6E42DACB-38B1-40A5-8271-BC61EC84C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6.1.3.4 </a:t>
            </a:r>
            <a:r>
              <a:rPr lang="en-US" altLang="zh-CN" dirty="0">
                <a:ea typeface="宋体" panose="02010600030101010101" pitchFamily="2" charset="-122"/>
              </a:rPr>
              <a:t>Outer Join</a:t>
            </a:r>
          </a:p>
        </p:txBody>
      </p:sp>
      <p:sp>
        <p:nvSpPr>
          <p:cNvPr id="116738" name="Rectangle 3">
            <a:extLst>
              <a:ext uri="{FF2B5EF4-FFF2-40B4-BE49-F238E27FC236}">
                <a16:creationId xmlns:a16="http://schemas.microsoft.com/office/drawing/2014/main" id="{FC23D467-F435-4E3E-907A-886BFD960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extension of the join operation that avoids loss of information.</a:t>
            </a:r>
          </a:p>
          <a:p>
            <a:r>
              <a:rPr lang="en-US" altLang="zh-CN">
                <a:ea typeface="宋体" panose="02010600030101010101" pitchFamily="2" charset="-122"/>
              </a:rPr>
              <a:t>Computes the join and then adds tuples form one relation that does not match tuples in the other relation to the result of the join. </a:t>
            </a:r>
          </a:p>
          <a:p>
            <a:r>
              <a:rPr lang="en-US" altLang="zh-CN">
                <a:ea typeface="宋体" panose="02010600030101010101" pitchFamily="2" charset="-122"/>
              </a:rPr>
              <a:t>Uses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values:</a:t>
            </a:r>
          </a:p>
          <a:p>
            <a:pPr lvl="1"/>
            <a:r>
              <a:rPr lang="en-US" altLang="zh-CN" sz="2000" i="1">
                <a:ea typeface="宋体" panose="02010600030101010101" pitchFamily="2" charset="-122"/>
              </a:rPr>
              <a:t>null </a:t>
            </a:r>
            <a:r>
              <a:rPr lang="en-US" altLang="zh-CN">
                <a:ea typeface="宋体" panose="02010600030101010101" pitchFamily="2" charset="-122"/>
              </a:rPr>
              <a:t>signifies that the value is unknown or does not exist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comparisons involving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are (roughly speaking) </a:t>
            </a:r>
            <a:r>
              <a:rPr lang="en-US" altLang="zh-CN" b="1"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 by definition.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We shall study precise meaning of comparisons with nulls later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>
            <a:extLst>
              <a:ext uri="{FF2B5EF4-FFF2-40B4-BE49-F238E27FC236}">
                <a16:creationId xmlns:a16="http://schemas.microsoft.com/office/drawing/2014/main" id="{6FED5CAE-5331-4629-B55D-1F13FA697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Outer Join – Example</a:t>
            </a:r>
          </a:p>
        </p:txBody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1B7E3E73-55A0-461F-B4AC-147BDD0BA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</a:rPr>
              <a:t>instructor1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C781D03C-682D-4104-8895-5FA324DEA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zh-CN" sz="1800">
                <a:ea typeface="宋体" charset="0"/>
              </a:rPr>
              <a:t>Relation </a:t>
            </a:r>
            <a:r>
              <a:rPr lang="en-US" altLang="zh-CN" sz="1800" i="1">
                <a:ea typeface="宋体" charset="0"/>
              </a:rPr>
              <a:t>teaches1</a:t>
            </a:r>
            <a:endParaRPr lang="en-US" altLang="zh-CN" sz="1800">
              <a:ea typeface="宋体" charset="0"/>
            </a:endParaRPr>
          </a:p>
        </p:txBody>
      </p:sp>
      <p:grpSp>
        <p:nvGrpSpPr>
          <p:cNvPr id="118788" name="Group 5">
            <a:extLst>
              <a:ext uri="{FF2B5EF4-FFF2-40B4-BE49-F238E27FC236}">
                <a16:creationId xmlns:a16="http://schemas.microsoft.com/office/drawing/2014/main" id="{800B4147-2D60-4382-8717-F8028F3FF0F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94221" name="Rectangle 6">
              <a:extLst>
                <a:ext uri="{FF2B5EF4-FFF2-40B4-BE49-F238E27FC236}">
                  <a16:creationId xmlns:a16="http://schemas.microsoft.com/office/drawing/2014/main" id="{89CE847E-8415-445C-A567-ECB2B7ABC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i="1">
                  <a:ea typeface="宋体" charset="0"/>
                </a:rPr>
                <a:t>ID</a:t>
              </a:r>
              <a:endParaRPr kumimoji="0" lang="en-US" altLang="zh-CN">
                <a:ea typeface="宋体" charset="0"/>
              </a:endParaRPr>
            </a:p>
          </p:txBody>
        </p:sp>
        <p:sp>
          <p:nvSpPr>
            <p:cNvPr id="94222" name="Rectangle 7">
              <a:extLst>
                <a:ext uri="{FF2B5EF4-FFF2-40B4-BE49-F238E27FC236}">
                  <a16:creationId xmlns:a16="http://schemas.microsoft.com/office/drawing/2014/main" id="{8BE6679B-45EA-4D4B-BF32-45BBD8EE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i="1">
                  <a:ea typeface="宋体" charset="0"/>
                </a:rPr>
                <a:t>course_id</a:t>
              </a:r>
              <a:endParaRPr kumimoji="0" lang="en-US" altLang="zh-CN">
                <a:ea typeface="宋体" charset="0"/>
              </a:endParaRPr>
            </a:p>
          </p:txBody>
        </p:sp>
        <p:sp>
          <p:nvSpPr>
            <p:cNvPr id="94223" name="Rectangle 8">
              <a:extLst>
                <a:ext uri="{FF2B5EF4-FFF2-40B4-BE49-F238E27FC236}">
                  <a16:creationId xmlns:a16="http://schemas.microsoft.com/office/drawing/2014/main" id="{AFEB16D4-4C21-4FA6-B4A3-8E2BB770C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76766</a:t>
              </a:r>
            </a:p>
          </p:txBody>
        </p:sp>
        <p:sp>
          <p:nvSpPr>
            <p:cNvPr id="94224" name="Rectangle 9">
              <a:extLst>
                <a:ext uri="{FF2B5EF4-FFF2-40B4-BE49-F238E27FC236}">
                  <a16:creationId xmlns:a16="http://schemas.microsoft.com/office/drawing/2014/main" id="{A8D4A4DA-0E47-42BE-9BF0-3A901B5A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BIO-101</a:t>
              </a:r>
            </a:p>
          </p:txBody>
        </p:sp>
      </p:grpSp>
      <p:grpSp>
        <p:nvGrpSpPr>
          <p:cNvPr id="118789" name="Group 10">
            <a:extLst>
              <a:ext uri="{FF2B5EF4-FFF2-40B4-BE49-F238E27FC236}">
                <a16:creationId xmlns:a16="http://schemas.microsoft.com/office/drawing/2014/main" id="{947F8C66-D1B2-4FE4-8648-AB072DF664CA}"/>
              </a:ext>
            </a:extLst>
          </p:cNvPr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94215" name="Rectangle 11">
              <a:extLst>
                <a:ext uri="{FF2B5EF4-FFF2-40B4-BE49-F238E27FC236}">
                  <a16:creationId xmlns:a16="http://schemas.microsoft.com/office/drawing/2014/main" id="{097879B9-2466-456B-AC79-80C38ED7E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Comp. Sci.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Finance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Music</a:t>
              </a:r>
            </a:p>
          </p:txBody>
        </p:sp>
        <p:sp>
          <p:nvSpPr>
            <p:cNvPr id="94216" name="Rectangle 12">
              <a:extLst>
                <a:ext uri="{FF2B5EF4-FFF2-40B4-BE49-F238E27FC236}">
                  <a16:creationId xmlns:a16="http://schemas.microsoft.com/office/drawing/2014/main" id="{0C2DE3C8-033B-4A52-928E-6DC822A1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i="1">
                  <a:ea typeface="宋体" charset="0"/>
                </a:rPr>
                <a:t>ID</a:t>
              </a:r>
              <a:endParaRPr kumimoji="0" lang="en-US" altLang="zh-CN">
                <a:ea typeface="宋体" charset="0"/>
              </a:endParaRPr>
            </a:p>
          </p:txBody>
        </p:sp>
        <p:sp>
          <p:nvSpPr>
            <p:cNvPr id="94217" name="Rectangle 13">
              <a:extLst>
                <a:ext uri="{FF2B5EF4-FFF2-40B4-BE49-F238E27FC236}">
                  <a16:creationId xmlns:a16="http://schemas.microsoft.com/office/drawing/2014/main" id="{ADA47358-D74B-4B57-9317-B2E2DBF5D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i="1">
                  <a:ea typeface="宋体" charset="0"/>
                </a:rPr>
                <a:t>dept_name</a:t>
              </a:r>
              <a:endParaRPr kumimoji="0" lang="en-US" altLang="zh-CN">
                <a:ea typeface="宋体" charset="0"/>
              </a:endParaRPr>
            </a:p>
          </p:txBody>
        </p:sp>
        <p:sp>
          <p:nvSpPr>
            <p:cNvPr id="94218" name="Rectangle 14">
              <a:extLst>
                <a:ext uri="{FF2B5EF4-FFF2-40B4-BE49-F238E27FC236}">
                  <a16:creationId xmlns:a16="http://schemas.microsoft.com/office/drawing/2014/main" id="{7FB8CD1A-0FD7-4AB5-9D25-72DB145EF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15151</a:t>
              </a:r>
            </a:p>
          </p:txBody>
        </p:sp>
        <p:sp>
          <p:nvSpPr>
            <p:cNvPr id="94219" name="Rectangle 15">
              <a:extLst>
                <a:ext uri="{FF2B5EF4-FFF2-40B4-BE49-F238E27FC236}">
                  <a16:creationId xmlns:a16="http://schemas.microsoft.com/office/drawing/2014/main" id="{A00FB95E-B442-46F4-9B70-68430A115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i="1">
                  <a:ea typeface="宋体" charset="0"/>
                </a:rPr>
                <a:t>name</a:t>
              </a:r>
              <a:endParaRPr kumimoji="0" lang="en-US" altLang="zh-CN">
                <a:ea typeface="宋体" charset="0"/>
              </a:endParaRPr>
            </a:p>
          </p:txBody>
        </p:sp>
        <p:sp>
          <p:nvSpPr>
            <p:cNvPr id="94220" name="Rectangle 16">
              <a:extLst>
                <a:ext uri="{FF2B5EF4-FFF2-40B4-BE49-F238E27FC236}">
                  <a16:creationId xmlns:a16="http://schemas.microsoft.com/office/drawing/2014/main" id="{36068B2C-8294-4E76-B19B-E05FD2AE8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>
                  <a:ea typeface="宋体" charset="0"/>
                </a:rPr>
                <a:t>Mozart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>
            <a:extLst>
              <a:ext uri="{FF2B5EF4-FFF2-40B4-BE49-F238E27FC236}">
                <a16:creationId xmlns:a16="http://schemas.microsoft.com/office/drawing/2014/main" id="{A3C0CE62-D243-47CD-A02C-7FBD105B9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Outer Join – Example</a:t>
            </a:r>
          </a:p>
        </p:txBody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6A65AC68-D039-46B4-A62D-3CEC0E3BF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Join 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 sz="1600" b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instructor      teaches</a:t>
            </a:r>
          </a:p>
        </p:txBody>
      </p:sp>
      <p:sp>
        <p:nvSpPr>
          <p:cNvPr id="96262" name="AutoShape 4">
            <a:extLst>
              <a:ext uri="{FF2B5EF4-FFF2-40B4-BE49-F238E27FC236}">
                <a16:creationId xmlns:a16="http://schemas.microsoft.com/office/drawing/2014/main" id="{370A70EA-8FA9-4E1D-8BC5-31863BC7994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309813" y="16414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4">
            <a:extLst>
              <a:ext uri="{FF2B5EF4-FFF2-40B4-BE49-F238E27FC236}">
                <a16:creationId xmlns:a16="http://schemas.microsoft.com/office/drawing/2014/main" id="{EE4CD313-7C62-458E-8B6F-566BB877A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3408363"/>
            <a:ext cx="42354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zh-CN" b="1">
                <a:ea typeface="宋体" charset="0"/>
              </a:rPr>
              <a:t> </a:t>
            </a:r>
            <a:r>
              <a:rPr lang="en-US" altLang="zh-CN">
                <a:ea typeface="宋体" charset="0"/>
              </a:rPr>
              <a:t>Left Outer Join</a:t>
            </a:r>
          </a:p>
          <a:p>
            <a:pPr>
              <a:buSzTx/>
              <a:buFont typeface="Monotype Sorts" charset="2"/>
              <a:buNone/>
              <a:defRPr/>
            </a:pPr>
            <a:r>
              <a:rPr lang="en-US" altLang="zh-CN" i="1">
                <a:ea typeface="宋体" charset="0"/>
              </a:rPr>
              <a:t>    instructor          teaches</a:t>
            </a:r>
            <a:endParaRPr lang="en-US" altLang="zh-CN" b="1">
              <a:ea typeface="宋体" charset="0"/>
            </a:endParaRPr>
          </a:p>
        </p:txBody>
      </p:sp>
      <p:grpSp>
        <p:nvGrpSpPr>
          <p:cNvPr id="122882" name="Group 25">
            <a:extLst>
              <a:ext uri="{FF2B5EF4-FFF2-40B4-BE49-F238E27FC236}">
                <a16:creationId xmlns:a16="http://schemas.microsoft.com/office/drawing/2014/main" id="{FFE6F3EF-CAE5-4DBD-B13D-A24CCE2CE6B6}"/>
              </a:ext>
            </a:extLst>
          </p:cNvPr>
          <p:cNvGrpSpPr>
            <a:grpSpLocks/>
          </p:cNvGrpSpPr>
          <p:nvPr/>
        </p:nvGrpSpPr>
        <p:grpSpPr bwMode="auto">
          <a:xfrm>
            <a:off x="2220913" y="3868738"/>
            <a:ext cx="414337" cy="209550"/>
            <a:chOff x="1225" y="2417"/>
            <a:chExt cx="261" cy="132"/>
          </a:xfrm>
        </p:grpSpPr>
        <p:sp>
          <p:nvSpPr>
            <p:cNvPr id="96279" name="AutoShape 26">
              <a:extLst>
                <a:ext uri="{FF2B5EF4-FFF2-40B4-BE49-F238E27FC236}">
                  <a16:creationId xmlns:a16="http://schemas.microsoft.com/office/drawing/2014/main" id="{B196861D-8773-4C03-B802-E96C014358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/>
            </a:p>
          </p:txBody>
        </p:sp>
        <p:sp>
          <p:nvSpPr>
            <p:cNvPr id="96280" name="Line 27">
              <a:extLst>
                <a:ext uri="{FF2B5EF4-FFF2-40B4-BE49-F238E27FC236}">
                  <a16:creationId xmlns:a16="http://schemas.microsoft.com/office/drawing/2014/main" id="{FED4B27B-C49A-45B7-9029-E39D08B46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  <a:ea typeface="MS PGothic" charset="-128"/>
              </a:endParaRPr>
            </a:p>
          </p:txBody>
        </p:sp>
        <p:sp>
          <p:nvSpPr>
            <p:cNvPr id="96281" name="Line 28">
              <a:extLst>
                <a:ext uri="{FF2B5EF4-FFF2-40B4-BE49-F238E27FC236}">
                  <a16:creationId xmlns:a16="http://schemas.microsoft.com/office/drawing/2014/main" id="{D34D9C9A-8219-4FD6-8A93-C562C763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  <a:ea typeface="MS PGothic" charset="-128"/>
              </a:endParaRPr>
            </a:p>
          </p:txBody>
        </p:sp>
      </p:grp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9DE27602-CCF8-42B7-BB27-15969AE17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Outer Join – Example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74765EB6-BA42-4D97-B4AE-125B26D53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Join 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 sz="1600" b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instructor      teaches</a:t>
            </a:r>
          </a:p>
        </p:txBody>
      </p:sp>
      <p:sp>
        <p:nvSpPr>
          <p:cNvPr id="96262" name="AutoShape 4">
            <a:extLst>
              <a:ext uri="{FF2B5EF4-FFF2-40B4-BE49-F238E27FC236}">
                <a16:creationId xmlns:a16="http://schemas.microsoft.com/office/drawing/2014/main" id="{55099CC2-2B03-4917-88FE-722568F4E1C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309813" y="16414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96263" name="Rectangle 6">
            <a:extLst>
              <a:ext uri="{FF2B5EF4-FFF2-40B4-BE49-F238E27FC236}">
                <a16:creationId xmlns:a16="http://schemas.microsoft.com/office/drawing/2014/main" id="{A2C553AE-A923-4A1A-B706-2A47F97CA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214947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ID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6264" name="Rectangle 7">
            <a:extLst>
              <a:ext uri="{FF2B5EF4-FFF2-40B4-BE49-F238E27FC236}">
                <a16:creationId xmlns:a16="http://schemas.microsoft.com/office/drawing/2014/main" id="{14049E95-954C-428C-9972-15F275FA7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214947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dept_name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6265" name="Rectangle 8">
            <a:extLst>
              <a:ext uri="{FF2B5EF4-FFF2-40B4-BE49-F238E27FC236}">
                <a16:creationId xmlns:a16="http://schemas.microsoft.com/office/drawing/2014/main" id="{6D5D7C15-16D9-4906-89CE-1AC78A5F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2530475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12121</a:t>
            </a:r>
          </a:p>
        </p:txBody>
      </p:sp>
      <p:sp>
        <p:nvSpPr>
          <p:cNvPr id="96266" name="Rectangle 9">
            <a:extLst>
              <a:ext uri="{FF2B5EF4-FFF2-40B4-BE49-F238E27FC236}">
                <a16:creationId xmlns:a16="http://schemas.microsoft.com/office/drawing/2014/main" id="{DE6C74D7-5FD4-43A4-853B-639B47D95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2530475"/>
            <a:ext cx="13573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Finance</a:t>
            </a:r>
          </a:p>
        </p:txBody>
      </p:sp>
      <p:sp>
        <p:nvSpPr>
          <p:cNvPr id="96267" name="Rectangle 10">
            <a:extLst>
              <a:ext uri="{FF2B5EF4-FFF2-40B4-BE49-F238E27FC236}">
                <a16:creationId xmlns:a16="http://schemas.microsoft.com/office/drawing/2014/main" id="{63E43301-93E8-4B72-B1D1-D3BBDFFD2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14947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course_id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6268" name="Rectangle 11">
            <a:extLst>
              <a:ext uri="{FF2B5EF4-FFF2-40B4-BE49-F238E27FC236}">
                <a16:creationId xmlns:a16="http://schemas.microsoft.com/office/drawing/2014/main" id="{F78CE8EF-935E-4D8D-9021-C83AC25F4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530475"/>
            <a:ext cx="14620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  FIN-201</a:t>
            </a:r>
          </a:p>
        </p:txBody>
      </p:sp>
      <p:sp>
        <p:nvSpPr>
          <p:cNvPr id="96269" name="Rectangle 12">
            <a:extLst>
              <a:ext uri="{FF2B5EF4-FFF2-40B4-BE49-F238E27FC236}">
                <a16:creationId xmlns:a16="http://schemas.microsoft.com/office/drawing/2014/main" id="{F29E687A-A69D-4233-86D9-99952DE59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214947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name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6270" name="Rectangle 13">
            <a:extLst>
              <a:ext uri="{FF2B5EF4-FFF2-40B4-BE49-F238E27FC236}">
                <a16:creationId xmlns:a16="http://schemas.microsoft.com/office/drawing/2014/main" id="{F2E04847-2D89-4EBA-AB9E-0EDB61EF4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2530475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Wu</a:t>
            </a:r>
          </a:p>
        </p:txBody>
      </p:sp>
      <p:sp>
        <p:nvSpPr>
          <p:cNvPr id="96271" name="Rectangle 29">
            <a:extLst>
              <a:ext uri="{FF2B5EF4-FFF2-40B4-BE49-F238E27FC236}">
                <a16:creationId xmlns:a16="http://schemas.microsoft.com/office/drawing/2014/main" id="{C96F49C4-8CA6-458D-9876-6A7DB055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430212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ID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6272" name="Rectangle 30">
            <a:extLst>
              <a:ext uri="{FF2B5EF4-FFF2-40B4-BE49-F238E27FC236}">
                <a16:creationId xmlns:a16="http://schemas.microsoft.com/office/drawing/2014/main" id="{6603DB82-9FFC-43A0-AFBD-153FED74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430212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dept_name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6273" name="Rectangle 31">
            <a:extLst>
              <a:ext uri="{FF2B5EF4-FFF2-40B4-BE49-F238E27FC236}">
                <a16:creationId xmlns:a16="http://schemas.microsoft.com/office/drawing/2014/main" id="{DE2602DB-9AB8-4DE4-A269-06233262B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4683125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15151</a:t>
            </a:r>
          </a:p>
        </p:txBody>
      </p:sp>
      <p:sp>
        <p:nvSpPr>
          <p:cNvPr id="96274" name="Rectangle 32">
            <a:extLst>
              <a:ext uri="{FF2B5EF4-FFF2-40B4-BE49-F238E27FC236}">
                <a16:creationId xmlns:a16="http://schemas.microsoft.com/office/drawing/2014/main" id="{96307007-B9F0-4BDD-B8EB-FE122B6DB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4683125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Music</a:t>
            </a:r>
          </a:p>
        </p:txBody>
      </p:sp>
      <p:sp>
        <p:nvSpPr>
          <p:cNvPr id="96275" name="Rectangle 33">
            <a:extLst>
              <a:ext uri="{FF2B5EF4-FFF2-40B4-BE49-F238E27FC236}">
                <a16:creationId xmlns:a16="http://schemas.microsoft.com/office/drawing/2014/main" id="{BFDD4359-B2BF-48B4-BC20-2493CCD1C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3021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course_id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6276" name="Rectangle 34">
            <a:extLst>
              <a:ext uri="{FF2B5EF4-FFF2-40B4-BE49-F238E27FC236}">
                <a16:creationId xmlns:a16="http://schemas.microsoft.com/office/drawing/2014/main" id="{9C0BDA9D-D79E-42C9-83D3-EC38ED755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8" y="4683125"/>
            <a:ext cx="1412875" cy="849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  null</a:t>
            </a:r>
          </a:p>
        </p:txBody>
      </p:sp>
      <p:sp>
        <p:nvSpPr>
          <p:cNvPr id="96277" name="Rectangle 35">
            <a:extLst>
              <a:ext uri="{FF2B5EF4-FFF2-40B4-BE49-F238E27FC236}">
                <a16:creationId xmlns:a16="http://schemas.microsoft.com/office/drawing/2014/main" id="{32E6EBA9-B9AC-4A75-B756-28A6E8C7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4302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name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6278" name="Rectangle 36">
            <a:extLst>
              <a:ext uri="{FF2B5EF4-FFF2-40B4-BE49-F238E27FC236}">
                <a16:creationId xmlns:a16="http://schemas.microsoft.com/office/drawing/2014/main" id="{C498A5EA-3036-4BF1-86DC-1D49E438A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46688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Mozart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>
            <a:extLst>
              <a:ext uri="{FF2B5EF4-FFF2-40B4-BE49-F238E27FC236}">
                <a16:creationId xmlns:a16="http://schemas.microsoft.com/office/drawing/2014/main" id="{F02490E1-9A74-4385-82A5-333757E55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Outer Join – Example</a:t>
            </a:r>
          </a:p>
        </p:txBody>
      </p:sp>
      <p:sp>
        <p:nvSpPr>
          <p:cNvPr id="98307" name="Rectangle 22">
            <a:extLst>
              <a:ext uri="{FF2B5EF4-FFF2-40B4-BE49-F238E27FC236}">
                <a16:creationId xmlns:a16="http://schemas.microsoft.com/office/drawing/2014/main" id="{42F57A62-1C3E-4C2D-A6D9-13E2BF6F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3405188"/>
            <a:ext cx="40703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zh-CN">
                <a:ea typeface="宋体" charset="0"/>
              </a:rPr>
              <a:t> Full Outer Join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i="1">
                <a:ea typeface="宋体" charset="0"/>
              </a:rPr>
              <a:t>    instructor         teaches</a:t>
            </a:r>
          </a:p>
        </p:txBody>
      </p:sp>
      <p:grpSp>
        <p:nvGrpSpPr>
          <p:cNvPr id="124931" name="Group 23">
            <a:extLst>
              <a:ext uri="{FF2B5EF4-FFF2-40B4-BE49-F238E27FC236}">
                <a16:creationId xmlns:a16="http://schemas.microsoft.com/office/drawing/2014/main" id="{4AB2C36E-CB2F-43DC-9A18-72B1DEDF635E}"/>
              </a:ext>
            </a:extLst>
          </p:cNvPr>
          <p:cNvGrpSpPr>
            <a:grpSpLocks/>
          </p:cNvGrpSpPr>
          <p:nvPr/>
        </p:nvGrpSpPr>
        <p:grpSpPr bwMode="auto">
          <a:xfrm>
            <a:off x="2139950" y="3898900"/>
            <a:ext cx="387350" cy="152400"/>
            <a:chOff x="1141" y="2444"/>
            <a:chExt cx="244" cy="96"/>
          </a:xfrm>
        </p:grpSpPr>
        <p:sp>
          <p:nvSpPr>
            <p:cNvPr id="98330" name="AutoShape 24">
              <a:extLst>
                <a:ext uri="{FF2B5EF4-FFF2-40B4-BE49-F238E27FC236}">
                  <a16:creationId xmlns:a16="http://schemas.microsoft.com/office/drawing/2014/main" id="{F85A1996-4ED5-4D1C-8891-C7345AFDBB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/>
            </a:p>
          </p:txBody>
        </p:sp>
        <p:sp>
          <p:nvSpPr>
            <p:cNvPr id="98331" name="Line 25">
              <a:extLst>
                <a:ext uri="{FF2B5EF4-FFF2-40B4-BE49-F238E27FC236}">
                  <a16:creationId xmlns:a16="http://schemas.microsoft.com/office/drawing/2014/main" id="{424775B1-B512-4230-865C-11AB624DF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  <a:ea typeface="MS PGothic" charset="-128"/>
              </a:endParaRPr>
            </a:p>
          </p:txBody>
        </p:sp>
        <p:sp>
          <p:nvSpPr>
            <p:cNvPr id="98332" name="Line 26">
              <a:extLst>
                <a:ext uri="{FF2B5EF4-FFF2-40B4-BE49-F238E27FC236}">
                  <a16:creationId xmlns:a16="http://schemas.microsoft.com/office/drawing/2014/main" id="{ABFD9C60-EC85-4B58-A97F-AEB1F6C51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  <a:ea typeface="MS PGothic" charset="-128"/>
              </a:endParaRPr>
            </a:p>
          </p:txBody>
        </p:sp>
        <p:sp>
          <p:nvSpPr>
            <p:cNvPr id="98333" name="Line 27">
              <a:extLst>
                <a:ext uri="{FF2B5EF4-FFF2-40B4-BE49-F238E27FC236}">
                  <a16:creationId xmlns:a16="http://schemas.microsoft.com/office/drawing/2014/main" id="{087145DF-FC92-49AF-98C7-3610B34B3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  <a:ea typeface="MS PGothic" charset="-128"/>
              </a:endParaRPr>
            </a:p>
          </p:txBody>
        </p:sp>
        <p:sp>
          <p:nvSpPr>
            <p:cNvPr id="98334" name="Line 28">
              <a:extLst>
                <a:ext uri="{FF2B5EF4-FFF2-40B4-BE49-F238E27FC236}">
                  <a16:creationId xmlns:a16="http://schemas.microsoft.com/office/drawing/2014/main" id="{572A5C34-E144-43AD-80F1-DC767637A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  <a:ea typeface="MS PGothic" charset="-128"/>
              </a:endParaRPr>
            </a:p>
          </p:txBody>
        </p:sp>
      </p:grpSp>
      <p:sp>
        <p:nvSpPr>
          <p:cNvPr id="98309" name="Rectangle 30">
            <a:extLst>
              <a:ext uri="{FF2B5EF4-FFF2-40B4-BE49-F238E27FC236}">
                <a16:creationId xmlns:a16="http://schemas.microsoft.com/office/drawing/2014/main" id="{42D45155-ABCB-4ED4-B5CE-B6CA009E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103313"/>
            <a:ext cx="40703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zh-CN">
                <a:ea typeface="宋体" charset="0"/>
              </a:rPr>
              <a:t> Right Outer Join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i="1">
                <a:ea typeface="宋体" charset="0"/>
              </a:rPr>
              <a:t>    instructor        teaches</a:t>
            </a:r>
          </a:p>
        </p:txBody>
      </p:sp>
      <p:grpSp>
        <p:nvGrpSpPr>
          <p:cNvPr id="124933" name="Group 31">
            <a:extLst>
              <a:ext uri="{FF2B5EF4-FFF2-40B4-BE49-F238E27FC236}">
                <a16:creationId xmlns:a16="http://schemas.microsoft.com/office/drawing/2014/main" id="{A3435AF1-3492-481C-A722-D9677F49AF42}"/>
              </a:ext>
            </a:extLst>
          </p:cNvPr>
          <p:cNvGrpSpPr>
            <a:grpSpLocks/>
          </p:cNvGrpSpPr>
          <p:nvPr/>
        </p:nvGrpSpPr>
        <p:grpSpPr bwMode="auto">
          <a:xfrm>
            <a:off x="2243138" y="1565275"/>
            <a:ext cx="265112" cy="157163"/>
            <a:chOff x="1050" y="991"/>
            <a:chExt cx="167" cy="99"/>
          </a:xfrm>
        </p:grpSpPr>
        <p:sp>
          <p:nvSpPr>
            <p:cNvPr id="98327" name="AutoShape 32">
              <a:extLst>
                <a:ext uri="{FF2B5EF4-FFF2-40B4-BE49-F238E27FC236}">
                  <a16:creationId xmlns:a16="http://schemas.microsoft.com/office/drawing/2014/main" id="{95D3E637-3D3F-44C1-9F2B-85B9AA6691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/>
            </a:p>
          </p:txBody>
        </p:sp>
        <p:sp>
          <p:nvSpPr>
            <p:cNvPr id="98328" name="Line 33">
              <a:extLst>
                <a:ext uri="{FF2B5EF4-FFF2-40B4-BE49-F238E27FC236}">
                  <a16:creationId xmlns:a16="http://schemas.microsoft.com/office/drawing/2014/main" id="{DAD0BE64-9235-4CC0-9189-46F10768A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  <a:ea typeface="MS PGothic" charset="-128"/>
              </a:endParaRPr>
            </a:p>
          </p:txBody>
        </p:sp>
        <p:sp>
          <p:nvSpPr>
            <p:cNvPr id="98329" name="Line 34">
              <a:extLst>
                <a:ext uri="{FF2B5EF4-FFF2-40B4-BE49-F238E27FC236}">
                  <a16:creationId xmlns:a16="http://schemas.microsoft.com/office/drawing/2014/main" id="{6F3CEF70-6514-40E2-8A00-85B2583FA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  <a:ea typeface="MS PGothic" charset="-128"/>
              </a:endParaRPr>
            </a:p>
          </p:txBody>
        </p:sp>
      </p:grpSp>
      <p:sp>
        <p:nvSpPr>
          <p:cNvPr id="98311" name="Rectangle 39">
            <a:extLst>
              <a:ext uri="{FF2B5EF4-FFF2-40B4-BE49-F238E27FC236}">
                <a16:creationId xmlns:a16="http://schemas.microsoft.com/office/drawing/2014/main" id="{3C19F7BF-A64C-4631-BA62-D45061522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20288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ID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8312" name="Rectangle 40">
            <a:extLst>
              <a:ext uri="{FF2B5EF4-FFF2-40B4-BE49-F238E27FC236}">
                <a16:creationId xmlns:a16="http://schemas.microsoft.com/office/drawing/2014/main" id="{D5265105-E4F2-4DAB-AC0C-10C291D52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20288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dept_name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8313" name="Rectangle 41">
            <a:extLst>
              <a:ext uri="{FF2B5EF4-FFF2-40B4-BE49-F238E27FC236}">
                <a16:creationId xmlns:a16="http://schemas.microsoft.com/office/drawing/2014/main" id="{47FD46BE-D193-4527-8399-FE1D1EC09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2398713"/>
            <a:ext cx="12334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76766</a:t>
            </a:r>
          </a:p>
        </p:txBody>
      </p:sp>
      <p:sp>
        <p:nvSpPr>
          <p:cNvPr id="98314" name="Rectangle 42">
            <a:extLst>
              <a:ext uri="{FF2B5EF4-FFF2-40B4-BE49-F238E27FC236}">
                <a16:creationId xmlns:a16="http://schemas.microsoft.com/office/drawing/2014/main" id="{21BD55DC-C6D1-466E-8FD8-97DA458F4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2397125"/>
            <a:ext cx="1357313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null</a:t>
            </a:r>
          </a:p>
        </p:txBody>
      </p:sp>
      <p:sp>
        <p:nvSpPr>
          <p:cNvPr id="98315" name="Rectangle 43">
            <a:extLst>
              <a:ext uri="{FF2B5EF4-FFF2-40B4-BE49-F238E27FC236}">
                <a16:creationId xmlns:a16="http://schemas.microsoft.com/office/drawing/2014/main" id="{AD2DC7A7-40C3-44FF-8056-43CE7CAB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20288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course_id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8316" name="Rectangle 44">
            <a:extLst>
              <a:ext uri="{FF2B5EF4-FFF2-40B4-BE49-F238E27FC236}">
                <a16:creationId xmlns:a16="http://schemas.microsoft.com/office/drawing/2014/main" id="{64084073-8392-4CB0-ACCD-B33E4CBE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2397125"/>
            <a:ext cx="1412875" cy="862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  </a:t>
            </a:r>
            <a:r>
              <a:rPr kumimoji="0" lang="en-US" altLang="zh-CN">
                <a:ea typeface="宋体" charset="0"/>
              </a:rPr>
              <a:t>BIO-101</a:t>
            </a:r>
            <a:endParaRPr kumimoji="0" lang="en-US" altLang="zh-CN" i="1">
              <a:ea typeface="宋体" charset="0"/>
            </a:endParaRPr>
          </a:p>
        </p:txBody>
      </p:sp>
      <p:sp>
        <p:nvSpPr>
          <p:cNvPr id="98317" name="Rectangle 45">
            <a:extLst>
              <a:ext uri="{FF2B5EF4-FFF2-40B4-BE49-F238E27FC236}">
                <a16:creationId xmlns:a16="http://schemas.microsoft.com/office/drawing/2014/main" id="{9825CDE2-A705-409C-BCB9-0CFA58058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0288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name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8318" name="Rectangle 46">
            <a:extLst>
              <a:ext uri="{FF2B5EF4-FFF2-40B4-BE49-F238E27FC236}">
                <a16:creationId xmlns:a16="http://schemas.microsoft.com/office/drawing/2014/main" id="{3E701BCE-0F17-4F7C-8D6C-8726B74BF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3955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null</a:t>
            </a:r>
          </a:p>
        </p:txBody>
      </p:sp>
      <p:sp>
        <p:nvSpPr>
          <p:cNvPr id="98319" name="Rectangle 47">
            <a:extLst>
              <a:ext uri="{FF2B5EF4-FFF2-40B4-BE49-F238E27FC236}">
                <a16:creationId xmlns:a16="http://schemas.microsoft.com/office/drawing/2014/main" id="{85DE70E2-EB90-4CB4-A225-95D7D188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43656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ID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8320" name="Rectangle 48">
            <a:extLst>
              <a:ext uri="{FF2B5EF4-FFF2-40B4-BE49-F238E27FC236}">
                <a16:creationId xmlns:a16="http://schemas.microsoft.com/office/drawing/2014/main" id="{40E970A9-37C5-4485-87AE-B8F2C9BAC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43656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dept_name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8321" name="Rectangle 49">
            <a:extLst>
              <a:ext uri="{FF2B5EF4-FFF2-40B4-BE49-F238E27FC236}">
                <a16:creationId xmlns:a16="http://schemas.microsoft.com/office/drawing/2014/main" id="{5CECA6DB-703E-4086-BEDD-F739B13BF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4735513"/>
            <a:ext cx="1233488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15151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76766</a:t>
            </a:r>
          </a:p>
        </p:txBody>
      </p:sp>
      <p:sp>
        <p:nvSpPr>
          <p:cNvPr id="98322" name="Rectangle 50">
            <a:extLst>
              <a:ext uri="{FF2B5EF4-FFF2-40B4-BE49-F238E27FC236}">
                <a16:creationId xmlns:a16="http://schemas.microsoft.com/office/drawing/2014/main" id="{CAA81240-1705-4B84-B142-E0D63543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4733925"/>
            <a:ext cx="13573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Music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null</a:t>
            </a:r>
          </a:p>
        </p:txBody>
      </p:sp>
      <p:sp>
        <p:nvSpPr>
          <p:cNvPr id="98323" name="Rectangle 51">
            <a:extLst>
              <a:ext uri="{FF2B5EF4-FFF2-40B4-BE49-F238E27FC236}">
                <a16:creationId xmlns:a16="http://schemas.microsoft.com/office/drawing/2014/main" id="{9E7CCB3B-A305-4E17-B507-2A08813BF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43656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course_id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8324" name="Rectangle 52">
            <a:extLst>
              <a:ext uri="{FF2B5EF4-FFF2-40B4-BE49-F238E27FC236}">
                <a16:creationId xmlns:a16="http://schemas.microsoft.com/office/drawing/2014/main" id="{8649A076-0C46-4A4D-98A7-07EAE4E3F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4733925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  </a:t>
            </a:r>
            <a:r>
              <a:rPr kumimoji="0" lang="en-US" altLang="zh-CN" i="1">
                <a:ea typeface="宋体" charset="0"/>
              </a:rPr>
              <a:t>null</a:t>
            </a:r>
            <a:endParaRPr kumimoji="0" lang="en-US" altLang="zh-CN">
              <a:ea typeface="宋体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  </a:t>
            </a:r>
            <a:r>
              <a:rPr kumimoji="0" lang="en-US" altLang="zh-CN">
                <a:ea typeface="宋体" charset="0"/>
              </a:rPr>
              <a:t>BIO-101</a:t>
            </a:r>
            <a:endParaRPr kumimoji="0" lang="en-US" altLang="zh-CN" i="1">
              <a:ea typeface="宋体" charset="0"/>
            </a:endParaRPr>
          </a:p>
        </p:txBody>
      </p:sp>
      <p:sp>
        <p:nvSpPr>
          <p:cNvPr id="98325" name="Rectangle 53">
            <a:extLst>
              <a:ext uri="{FF2B5EF4-FFF2-40B4-BE49-F238E27FC236}">
                <a16:creationId xmlns:a16="http://schemas.microsoft.com/office/drawing/2014/main" id="{981EAE35-1923-4647-8744-866A1444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3656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name</a:t>
            </a:r>
            <a:endParaRPr kumimoji="0" lang="en-US" altLang="zh-CN">
              <a:ea typeface="宋体" charset="0"/>
            </a:endParaRPr>
          </a:p>
        </p:txBody>
      </p:sp>
      <p:sp>
        <p:nvSpPr>
          <p:cNvPr id="98326" name="Rectangle 54">
            <a:extLst>
              <a:ext uri="{FF2B5EF4-FFF2-40B4-BE49-F238E27FC236}">
                <a16:creationId xmlns:a16="http://schemas.microsoft.com/office/drawing/2014/main" id="{2E0DC072-E97E-40E1-A7DE-A8DAA61E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732338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Mozart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null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>
            <a:extLst>
              <a:ext uri="{FF2B5EF4-FFF2-40B4-BE49-F238E27FC236}">
                <a16:creationId xmlns:a16="http://schemas.microsoft.com/office/drawing/2014/main" id="{37F11811-DCEB-4623-B9DD-2A570E95F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Outer Join using Joins</a:t>
            </a:r>
          </a:p>
        </p:txBody>
      </p:sp>
      <p:sp>
        <p:nvSpPr>
          <p:cNvPr id="126978" name="Rectangle 3">
            <a:extLst>
              <a:ext uri="{FF2B5EF4-FFF2-40B4-BE49-F238E27FC236}">
                <a16:creationId xmlns:a16="http://schemas.microsoft.com/office/drawing/2014/main" id="{05E5D16C-D3B5-4878-8734-BE4347887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Outer join can be expressed using basic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 r      s can be written as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(r      s)  U (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</a:rPr>
              <a:t>– ∏</a:t>
            </a:r>
            <a:r>
              <a:rPr lang="en-US" altLang="zh-CN" sz="2400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r      s</a:t>
            </a:r>
            <a:r>
              <a:rPr lang="en-US" altLang="zh-CN">
                <a:ea typeface="宋体" panose="02010600030101010101" pitchFamily="2" charset="-122"/>
              </a:rPr>
              <a:t>)  x {(</a:t>
            </a:r>
            <a:r>
              <a:rPr lang="en-US" altLang="zh-CN" i="1">
                <a:ea typeface="宋体" panose="02010600030101010101" pitchFamily="2" charset="-122"/>
              </a:rPr>
              <a:t>null, …, null</a:t>
            </a:r>
            <a:r>
              <a:rPr lang="en-US" altLang="zh-CN">
                <a:ea typeface="宋体" panose="02010600030101010101" pitchFamily="2" charset="-122"/>
              </a:rPr>
              <a:t>)}</a:t>
            </a:r>
          </a:p>
        </p:txBody>
      </p:sp>
      <p:grpSp>
        <p:nvGrpSpPr>
          <p:cNvPr id="126979" name="Group 4">
            <a:extLst>
              <a:ext uri="{FF2B5EF4-FFF2-40B4-BE49-F238E27FC236}">
                <a16:creationId xmlns:a16="http://schemas.microsoft.com/office/drawing/2014/main" id="{32DA004D-1596-48D5-9688-A301713E2879}"/>
              </a:ext>
            </a:extLst>
          </p:cNvPr>
          <p:cNvGrpSpPr>
            <a:grpSpLocks/>
          </p:cNvGrpSpPr>
          <p:nvPr/>
        </p:nvGrpSpPr>
        <p:grpSpPr bwMode="auto">
          <a:xfrm>
            <a:off x="2176463" y="1568450"/>
            <a:ext cx="307975" cy="193675"/>
            <a:chOff x="1225" y="2417"/>
            <a:chExt cx="261" cy="132"/>
          </a:xfrm>
        </p:grpSpPr>
        <p:sp>
          <p:nvSpPr>
            <p:cNvPr id="100359" name="AutoShape 5">
              <a:extLst>
                <a:ext uri="{FF2B5EF4-FFF2-40B4-BE49-F238E27FC236}">
                  <a16:creationId xmlns:a16="http://schemas.microsoft.com/office/drawing/2014/main" id="{9FB5B142-4B96-428B-9D10-E07F630316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/>
            </a:p>
          </p:txBody>
        </p:sp>
        <p:sp>
          <p:nvSpPr>
            <p:cNvPr id="100360" name="Line 6">
              <a:extLst>
                <a:ext uri="{FF2B5EF4-FFF2-40B4-BE49-F238E27FC236}">
                  <a16:creationId xmlns:a16="http://schemas.microsoft.com/office/drawing/2014/main" id="{47CEB04A-4353-4F8B-BEDF-27E5E2372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  <a:ea typeface="MS PGothic" charset="-128"/>
              </a:endParaRPr>
            </a:p>
          </p:txBody>
        </p:sp>
        <p:sp>
          <p:nvSpPr>
            <p:cNvPr id="100361" name="Line 7">
              <a:extLst>
                <a:ext uri="{FF2B5EF4-FFF2-40B4-BE49-F238E27FC236}">
                  <a16:creationId xmlns:a16="http://schemas.microsoft.com/office/drawing/2014/main" id="{89192658-3E02-4B82-B1F0-CC6A5108D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2543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Helvetica" charset="0"/>
                <a:ea typeface="MS PGothic" charset="-128"/>
              </a:endParaRPr>
            </a:p>
          </p:txBody>
        </p:sp>
      </p:grpSp>
      <p:sp>
        <p:nvSpPr>
          <p:cNvPr id="100357" name="AutoShape 8">
            <a:extLst>
              <a:ext uri="{FF2B5EF4-FFF2-40B4-BE49-F238E27FC236}">
                <a16:creationId xmlns:a16="http://schemas.microsoft.com/office/drawing/2014/main" id="{52C4B24E-1108-4AAB-ADFC-2F8179F5BCD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065338" y="196215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  <p:sp>
        <p:nvSpPr>
          <p:cNvPr id="100358" name="AutoShape 9">
            <a:extLst>
              <a:ext uri="{FF2B5EF4-FFF2-40B4-BE49-F238E27FC236}">
                <a16:creationId xmlns:a16="http://schemas.microsoft.com/office/drawing/2014/main" id="{0F2F122A-60E7-42CC-8449-F441F1CBDDC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016375" y="197802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62602-5679-4DB2-A11B-E36E3464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" y="117475"/>
            <a:ext cx="9034463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6.1.4 Extended Relational-Algebra Operations</a:t>
            </a:r>
            <a:endParaRPr lang="zh-CN" altLang="en-US" dirty="0"/>
          </a:p>
        </p:txBody>
      </p:sp>
      <p:sp>
        <p:nvSpPr>
          <p:cNvPr id="129026" name="内容占位符 2">
            <a:extLst>
              <a:ext uri="{FF2B5EF4-FFF2-40B4-BE49-F238E27FC236}">
                <a16:creationId xmlns:a16="http://schemas.microsoft.com/office/drawing/2014/main" id="{429CEB23-0E99-4292-9F75-7A8C1729B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6.1.4.1 Generalized Projection</a:t>
            </a:r>
          </a:p>
          <a:p>
            <a:r>
              <a:rPr lang="en-US" altLang="zh-CN"/>
              <a:t>6.1.4.2 Aggregation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FADCF262-8661-43FE-9A5F-61190C822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6.1.4.1 </a:t>
            </a:r>
            <a:r>
              <a:rPr lang="en-US" altLang="zh-CN" dirty="0">
                <a:ea typeface="宋体" panose="02010600030101010101" pitchFamily="2" charset="-122"/>
              </a:rPr>
              <a:t>Generalized Projection</a:t>
            </a:r>
          </a:p>
        </p:txBody>
      </p:sp>
      <p:sp>
        <p:nvSpPr>
          <p:cNvPr id="131074" name="Rectangle 3">
            <a:extLst>
              <a:ext uri="{FF2B5EF4-FFF2-40B4-BE49-F238E27FC236}">
                <a16:creationId xmlns:a16="http://schemas.microsoft.com/office/drawing/2014/main" id="{A1996B89-D9E1-4393-B6D4-597280CB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zh-CN">
                <a:ea typeface="宋体" panose="02010600030101010101" pitchFamily="2" charset="-122"/>
              </a:rPr>
              <a:t>Extends the projection operation by allowing arithmetic functions to be used in the projection list.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>
              <a:tabLst>
                <a:tab pos="3195638" algn="ctr"/>
              </a:tabLst>
            </a:pP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 altLang="zh-CN">
                <a:ea typeface="宋体" panose="02010600030101010101" pitchFamily="2" charset="-122"/>
              </a:rPr>
              <a:t>Each of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1900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1900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…,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1900" i="1" baseline="-25000">
                <a:ea typeface="宋体" panose="02010600030101010101" pitchFamily="2" charset="-122"/>
              </a:rPr>
              <a:t>n</a:t>
            </a:r>
            <a:r>
              <a:rPr lang="en-US" altLang="zh-CN" i="1" baseline="-25000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are are arithmetic expressions involving constants and attributes in the schema of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>
              <a:tabLst>
                <a:tab pos="3195638" algn="ctr"/>
              </a:tabLst>
            </a:pPr>
            <a:r>
              <a:rPr lang="en-US" altLang="zh-CN">
                <a:ea typeface="宋体" panose="02010600030101010101" pitchFamily="2" charset="-122"/>
              </a:rPr>
              <a:t>Given relation </a:t>
            </a:r>
            <a:r>
              <a:rPr lang="en-US" altLang="zh-CN" i="1">
                <a:ea typeface="宋体" panose="02010600030101010101" pitchFamily="2" charset="-122"/>
              </a:rPr>
              <a:t>instructor(ID, name, dept_name, </a:t>
            </a:r>
            <a:r>
              <a:rPr lang="en-US" altLang="zh-CN">
                <a:ea typeface="宋体" panose="02010600030101010101" pitchFamily="2" charset="-122"/>
              </a:rPr>
              <a:t>salary) where salary is annual salary, get the same information but with monthly salary </a:t>
            </a:r>
          </a:p>
          <a:p>
            <a:pPr>
              <a:buFont typeface="Monotype Sorts" charset="2"/>
              <a:buNone/>
              <a:tabLst>
                <a:tab pos="3195638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300" i="1" baseline="-25000">
                <a:ea typeface="宋体" panose="02010600030101010101" pitchFamily="2" charset="-122"/>
              </a:rPr>
              <a:t>ID, name, dept_name, salary/12</a:t>
            </a:r>
            <a:r>
              <a:rPr lang="en-US" altLang="zh-CN" i="1">
                <a:ea typeface="宋体" panose="02010600030101010101" pitchFamily="2" charset="-122"/>
              </a:rPr>
              <a:t> (instructor)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31075" name="Object 4">
            <a:extLst>
              <a:ext uri="{FF2B5EF4-FFF2-40B4-BE49-F238E27FC236}">
                <a16:creationId xmlns:a16="http://schemas.microsoft.com/office/drawing/2014/main" id="{329EEA92-050A-4F66-AD85-846CAE8FB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7900" y="2179638"/>
          <a:ext cx="9509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241195" progId="Equation.3">
                  <p:embed/>
                </p:oleObj>
              </mc:Choice>
              <mc:Fallback>
                <p:oleObj name="Equation" r:id="rId3" imgW="990170" imgH="241195" progId="Equation.3">
                  <p:embed/>
                  <p:pic>
                    <p:nvPicPr>
                      <p:cNvPr id="131075" name="Object 4">
                        <a:extLst>
                          <a:ext uri="{FF2B5EF4-FFF2-40B4-BE49-F238E27FC236}">
                            <a16:creationId xmlns:a16="http://schemas.microsoft.com/office/drawing/2014/main" id="{329EEA92-050A-4F66-AD85-846CAE8FB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179638"/>
                        <a:ext cx="95091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CBAB4E31-98A6-4F8F-9041-A0EF4CFE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关系模型的组成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7389EEF2-A7E4-46B2-A586-1EC4B2CC5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数据模型</a:t>
            </a:r>
          </a:p>
          <a:p>
            <a:pPr lvl="1"/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数据结构、数据操作、完整性规则</a:t>
            </a:r>
          </a:p>
          <a:p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关系模型的组成</a:t>
            </a:r>
          </a:p>
          <a:p>
            <a:pPr lvl="1"/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数据结构（表）</a:t>
            </a:r>
          </a:p>
          <a:p>
            <a:pPr lvl="1"/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关系操作集</a:t>
            </a:r>
          </a:p>
          <a:p>
            <a:pPr lvl="1"/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关系完整性</a:t>
            </a:r>
          </a:p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785EDA95-E3F6-485C-BD04-98D291086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2-</a:t>
            </a:r>
            <a:fld id="{E1E5BD29-2895-463D-BA4A-872693D84973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>
            <a:extLst>
              <a:ext uri="{FF2B5EF4-FFF2-40B4-BE49-F238E27FC236}">
                <a16:creationId xmlns:a16="http://schemas.microsoft.com/office/drawing/2014/main" id="{5FD7BF1D-6C90-431D-BACC-1BBEA1FBB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225" y="174625"/>
            <a:ext cx="873442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6.1.4.2 </a:t>
            </a:r>
            <a:r>
              <a:rPr lang="en-US" altLang="zh-CN" dirty="0">
                <a:ea typeface="宋体" panose="02010600030101010101" pitchFamily="2" charset="-122"/>
              </a:rPr>
              <a:t>Aggregate Functions and Operations</a:t>
            </a:r>
          </a:p>
        </p:txBody>
      </p:sp>
      <p:sp>
        <p:nvSpPr>
          <p:cNvPr id="133122" name="Rectangle 3">
            <a:extLst>
              <a:ext uri="{FF2B5EF4-FFF2-40B4-BE49-F238E27FC236}">
                <a16:creationId xmlns:a16="http://schemas.microsoft.com/office/drawing/2014/main" id="{6F4410F6-5FEA-4417-ADE2-CB7BABF57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227637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Aggregation function</a:t>
            </a:r>
            <a:r>
              <a:rPr lang="en-US" altLang="zh-CN">
                <a:ea typeface="宋体" panose="02010600030101010101" pitchFamily="2" charset="-122"/>
              </a:rPr>
              <a:t> takes a collection of values and returns a single value as a result.</a:t>
            </a:r>
          </a:p>
          <a:p>
            <a:pPr>
              <a:buFont typeface="Monotype Sorts" charset="2"/>
              <a:buNone/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avg</a:t>
            </a:r>
            <a:r>
              <a:rPr lang="en-US" altLang="zh-CN">
                <a:ea typeface="宋体" panose="02010600030101010101" pitchFamily="2" charset="-122"/>
              </a:rPr>
              <a:t>:  average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min</a:t>
            </a:r>
            <a:r>
              <a:rPr lang="en-US" altLang="zh-CN">
                <a:ea typeface="宋体" panose="02010600030101010101" pitchFamily="2" charset="-122"/>
              </a:rPr>
              <a:t>:  minimum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max</a:t>
            </a:r>
            <a:r>
              <a:rPr lang="en-US" altLang="zh-CN">
                <a:ea typeface="宋体" panose="02010600030101010101" pitchFamily="2" charset="-122"/>
              </a:rPr>
              <a:t>:  maximum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sum</a:t>
            </a:r>
            <a:r>
              <a:rPr lang="en-US" altLang="zh-CN">
                <a:ea typeface="宋体" panose="02010600030101010101" pitchFamily="2" charset="-122"/>
              </a:rPr>
              <a:t>:  sum of values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count</a:t>
            </a:r>
            <a:r>
              <a:rPr lang="en-US" altLang="zh-CN">
                <a:ea typeface="宋体" panose="02010600030101010101" pitchFamily="2" charset="-122"/>
              </a:rPr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Aggregate operation</a:t>
            </a:r>
            <a:r>
              <a:rPr lang="en-US" altLang="zh-CN">
                <a:ea typeface="宋体" panose="02010600030101010101" pitchFamily="2" charset="-122"/>
              </a:rPr>
              <a:t> in relational algebra </a:t>
            </a:r>
          </a:p>
          <a:p>
            <a:pPr>
              <a:buFont typeface="Monotype Sorts" charset="2"/>
              <a:buNone/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</a:p>
          <a:p>
            <a:pPr>
              <a:buFont typeface="Monotype Sorts" charset="2"/>
              <a:buNone/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	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zh-CN" i="1">
                <a:ea typeface="宋体" panose="02010600030101010101" pitchFamily="2" charset="-122"/>
              </a:rPr>
              <a:t>G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G</a:t>
            </a:r>
            <a:r>
              <a:rPr lang="en-US" altLang="zh-CN" i="1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…, </a:t>
            </a:r>
            <a:r>
              <a:rPr lang="en-US" altLang="zh-CN" i="1">
                <a:ea typeface="宋体" panose="02010600030101010101" pitchFamily="2" charset="-122"/>
              </a:rPr>
              <a:t>G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Each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an aggregate function</a:t>
            </a:r>
            <a:endParaRPr lang="en-US" altLang="zh-CN" i="1">
              <a:ea typeface="宋体" panose="02010600030101010101" pitchFamily="2" charset="-122"/>
            </a:endParaRP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Each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an attribute name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Note: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Some books/articles use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instead of      (Calligraphic G)</a:t>
            </a:r>
          </a:p>
        </p:txBody>
      </p:sp>
      <p:graphicFrame>
        <p:nvGraphicFramePr>
          <p:cNvPr id="133123" name="Object 4">
            <a:extLst>
              <a:ext uri="{FF2B5EF4-FFF2-40B4-BE49-F238E27FC236}">
                <a16:creationId xmlns:a16="http://schemas.microsoft.com/office/drawing/2014/main" id="{055D6E11-6BCC-41AD-ABCE-0332598C5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25" y="3438525"/>
          <a:ext cx="3703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6100" imgH="241300" progId="Equation.3">
                  <p:embed/>
                </p:oleObj>
              </mc:Choice>
              <mc:Fallback>
                <p:oleObj name="Equation" r:id="rId3" imgW="1816100" imgH="241300" progId="Equation.3">
                  <p:embed/>
                  <p:pic>
                    <p:nvPicPr>
                      <p:cNvPr id="133123" name="Object 4">
                        <a:extLst>
                          <a:ext uri="{FF2B5EF4-FFF2-40B4-BE49-F238E27FC236}">
                            <a16:creationId xmlns:a16="http://schemas.microsoft.com/office/drawing/2014/main" id="{055D6E11-6BCC-41AD-ABCE-0332598C5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438525"/>
                        <a:ext cx="3703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24" name="Picture 6" descr="CalG">
            <a:extLst>
              <a:ext uri="{FF2B5EF4-FFF2-40B4-BE49-F238E27FC236}">
                <a16:creationId xmlns:a16="http://schemas.microsoft.com/office/drawing/2014/main" id="{C0D1A6E8-2FEF-4995-AB62-7B8CD0D7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2930525" y="3514725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5" name="Picture 7" descr="CalG">
            <a:extLst>
              <a:ext uri="{FF2B5EF4-FFF2-40B4-BE49-F238E27FC236}">
                <a16:creationId xmlns:a16="http://schemas.microsoft.com/office/drawing/2014/main" id="{806D2E4D-019F-4D33-BE36-A0EF8AD3E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5592763" y="5672138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83527059-C020-493F-88BD-9EAD8BF86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Aggregate Operation – Example</a:t>
            </a:r>
          </a:p>
        </p:txBody>
      </p:sp>
      <p:sp>
        <p:nvSpPr>
          <p:cNvPr id="135170" name="Rectangle 3">
            <a:extLst>
              <a:ext uri="{FF2B5EF4-FFF2-40B4-BE49-F238E27FC236}">
                <a16:creationId xmlns:a16="http://schemas.microsoft.com/office/drawing/2014/main" id="{D8FAB5B1-2983-4657-938F-153630D21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165E5FD0-4A18-4E38-8144-37C0B7C62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A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4D312BD6-DDD8-4AF1-BD15-D6A5EA5A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B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6460D9EC-92F7-493D-8505-1AB756A4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  <a:sym typeface="Symbol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  <a:sym typeface="Symbol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  <a:sym typeface="Symbol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  <a:sym typeface="Symbol" charset="2"/>
              </a:rPr>
              <a:t>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540A3B0E-24C0-4F9F-8FD3-8F8959E2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  <a:sym typeface="Symbol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  <a:sym typeface="Symbol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  <a:sym typeface="Symbol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  <a:sym typeface="Symbol" charset="2"/>
              </a:rPr>
              <a:t>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265E5F5D-CDA5-47CF-A0FE-59B7A658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i="1">
                <a:ea typeface="宋体" charset="0"/>
              </a:rPr>
              <a:t>C</a:t>
            </a:r>
          </a:p>
        </p:txBody>
      </p:sp>
      <p:sp>
        <p:nvSpPr>
          <p:cNvPr id="106505" name="Rectangle 9">
            <a:extLst>
              <a:ext uri="{FF2B5EF4-FFF2-40B4-BE49-F238E27FC236}">
                <a16:creationId xmlns:a16="http://schemas.microsoft.com/office/drawing/2014/main" id="{E076654A-556A-4F71-A36B-DE6BE4A6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  <a:sym typeface="Symbol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  <a:sym typeface="Symbol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  <a:sym typeface="Symbol" charset="2"/>
              </a:rPr>
              <a:t>3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  <a:sym typeface="Symbol" charset="2"/>
              </a:rPr>
              <a:t>10</a:t>
            </a:r>
          </a:p>
        </p:txBody>
      </p:sp>
      <p:sp>
        <p:nvSpPr>
          <p:cNvPr id="106506" name="Rectangle 10">
            <a:extLst>
              <a:ext uri="{FF2B5EF4-FFF2-40B4-BE49-F238E27FC236}">
                <a16:creationId xmlns:a16="http://schemas.microsoft.com/office/drawing/2014/main" id="{322E550C-36B2-4A66-A0D7-D37255494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zh-CN" sz="2400">
                <a:ea typeface="宋体" charset="0"/>
                <a:sym typeface="Symbol" charset="2"/>
              </a:rPr>
              <a:t>  </a:t>
            </a:r>
            <a:r>
              <a:rPr lang="en-US" altLang="zh-CN" sz="2800" b="1">
                <a:latin typeface="Times New Roman" charset="0"/>
                <a:ea typeface="宋体" charset="0"/>
              </a:rPr>
              <a:t> 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sum(c</a:t>
            </a:r>
            <a:r>
              <a:rPr lang="en-US" altLang="zh-CN" sz="2400" b="1" baseline="-25000">
                <a:latin typeface="Times New Roman" charset="0"/>
                <a:ea typeface="宋体" charset="0"/>
              </a:rPr>
              <a:t>) </a:t>
            </a:r>
            <a:r>
              <a:rPr lang="en-US" altLang="zh-CN" sz="2400">
                <a:latin typeface="Times New Roman" charset="0"/>
                <a:ea typeface="宋体" charset="0"/>
              </a:rPr>
              <a:t>(r)</a:t>
            </a:r>
          </a:p>
        </p:txBody>
      </p:sp>
      <p:sp>
        <p:nvSpPr>
          <p:cNvPr id="106507" name="Rectangle 11">
            <a:extLst>
              <a:ext uri="{FF2B5EF4-FFF2-40B4-BE49-F238E27FC236}">
                <a16:creationId xmlns:a16="http://schemas.microsoft.com/office/drawing/2014/main" id="{88FE3A32-A1A7-46F1-BA6B-148DD218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b="1">
                <a:ea typeface="宋体" charset="0"/>
              </a:rPr>
              <a:t>sum</a:t>
            </a:r>
            <a:r>
              <a:rPr kumimoji="0" lang="en-US" altLang="zh-CN">
                <a:ea typeface="宋体" charset="0"/>
              </a:rPr>
              <a:t>(</a:t>
            </a:r>
            <a:r>
              <a:rPr kumimoji="0" lang="en-US" altLang="zh-CN" i="1">
                <a:ea typeface="宋体" charset="0"/>
              </a:rPr>
              <a:t>c </a:t>
            </a:r>
            <a:r>
              <a:rPr kumimoji="0" lang="en-US" altLang="zh-CN">
                <a:ea typeface="宋体" charset="0"/>
              </a:rPr>
              <a:t>)</a:t>
            </a:r>
          </a:p>
        </p:txBody>
      </p:sp>
      <p:sp>
        <p:nvSpPr>
          <p:cNvPr id="106508" name="Rectangle 12">
            <a:extLst>
              <a:ext uri="{FF2B5EF4-FFF2-40B4-BE49-F238E27FC236}">
                <a16:creationId xmlns:a16="http://schemas.microsoft.com/office/drawing/2014/main" id="{069E4205-B838-41A7-A499-E8401553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>
                <a:ea typeface="宋体" charset="0"/>
              </a:rPr>
              <a:t>27</a:t>
            </a:r>
          </a:p>
        </p:txBody>
      </p:sp>
      <p:pic>
        <p:nvPicPr>
          <p:cNvPr id="135180" name="Picture 13" descr="CalG">
            <a:extLst>
              <a:ext uri="{FF2B5EF4-FFF2-40B4-BE49-F238E27FC236}">
                <a16:creationId xmlns:a16="http://schemas.microsoft.com/office/drawing/2014/main" id="{D4546034-AFD0-4C32-8D22-87275186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1165225" y="4383088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5D63BC0D-E8EB-4862-A86E-B09083EE7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Aggregate Operation – Example</a:t>
            </a:r>
          </a:p>
        </p:txBody>
      </p:sp>
      <p:sp>
        <p:nvSpPr>
          <p:cNvPr id="137218" name="Rectangle 3">
            <a:extLst>
              <a:ext uri="{FF2B5EF4-FFF2-40B4-BE49-F238E27FC236}">
                <a16:creationId xmlns:a16="http://schemas.microsoft.com/office/drawing/2014/main" id="{B64C0B44-5D46-4568-8CB5-9FD9543DE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16160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average salary in each department</a:t>
            </a: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8D3DF57A-67D3-42EB-8783-C174E9BF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zh-CN" sz="2400">
              <a:latin typeface="Times New Roman" charset="0"/>
            </a:endParaRPr>
          </a:p>
        </p:txBody>
      </p:sp>
      <p:pic>
        <p:nvPicPr>
          <p:cNvPr id="137220" name="Picture 16" descr="3">
            <a:extLst>
              <a:ext uri="{FF2B5EF4-FFF2-40B4-BE49-F238E27FC236}">
                <a16:creationId xmlns:a16="http://schemas.microsoft.com/office/drawing/2014/main" id="{D2A8371B-9EE9-4574-9E70-825C6CC25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1" name="Picture 17" descr="3">
            <a:extLst>
              <a:ext uri="{FF2B5EF4-FFF2-40B4-BE49-F238E27FC236}">
                <a16:creationId xmlns:a16="http://schemas.microsoft.com/office/drawing/2014/main" id="{71269405-19C1-4F99-ADA7-9418AA326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1" name="Text Box 18">
            <a:extLst>
              <a:ext uri="{FF2B5EF4-FFF2-40B4-BE49-F238E27FC236}">
                <a16:creationId xmlns:a16="http://schemas.microsoft.com/office/drawing/2014/main" id="{53CF31F5-33D5-4FE9-A32F-1E6141D1A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400" i="1">
                <a:ea typeface="宋体" charset="0"/>
              </a:rPr>
              <a:t>avg_salary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21AAAC20-9C6C-48B2-B7AE-CD4014F40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Aggregate Operation – Example</a:t>
            </a:r>
          </a:p>
        </p:txBody>
      </p:sp>
      <p:sp>
        <p:nvSpPr>
          <p:cNvPr id="139266" name="Rectangle 3">
            <a:extLst>
              <a:ext uri="{FF2B5EF4-FFF2-40B4-BE49-F238E27FC236}">
                <a16:creationId xmlns:a16="http://schemas.microsoft.com/office/drawing/2014/main" id="{07CC1745-8784-4108-A913-5DF983B20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16160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average salary in each department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kumimoji="0" lang="en-US" altLang="zh-CN" sz="2400" i="1" baseline="-25000">
                <a:ea typeface="宋体" panose="02010600030101010101" pitchFamily="2" charset="-122"/>
              </a:rPr>
              <a:t>dept_name</a:t>
            </a:r>
            <a:r>
              <a:rPr kumimoji="0" lang="en-US" altLang="zh-CN">
                <a:ea typeface="宋体" panose="02010600030101010101" pitchFamily="2" charset="-122"/>
              </a:rPr>
              <a:t> </a:t>
            </a:r>
            <a:r>
              <a:rPr kumimoji="0"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kumimoji="0"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avg</a:t>
            </a:r>
            <a:r>
              <a:rPr kumimoji="0"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0"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salary</a:t>
            </a:r>
            <a:r>
              <a:rPr kumimoji="0"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0" lang="en-US" altLang="zh-CN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48234EB8-0158-4E23-B7E0-564C835B6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CN" altLang="zh-CN" sz="2400">
              <a:latin typeface="Times New Roman" charset="0"/>
            </a:endParaRPr>
          </a:p>
        </p:txBody>
      </p:sp>
      <p:pic>
        <p:nvPicPr>
          <p:cNvPr id="139268" name="Picture 16" descr="3">
            <a:extLst>
              <a:ext uri="{FF2B5EF4-FFF2-40B4-BE49-F238E27FC236}">
                <a16:creationId xmlns:a16="http://schemas.microsoft.com/office/drawing/2014/main" id="{CDDD8994-71C4-49BF-B0AC-E31556317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69" name="Picture 17" descr="3">
            <a:extLst>
              <a:ext uri="{FF2B5EF4-FFF2-40B4-BE49-F238E27FC236}">
                <a16:creationId xmlns:a16="http://schemas.microsoft.com/office/drawing/2014/main" id="{601427E5-71C9-4A81-8DBE-45A453A4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1" name="Text Box 18">
            <a:extLst>
              <a:ext uri="{FF2B5EF4-FFF2-40B4-BE49-F238E27FC236}">
                <a16:creationId xmlns:a16="http://schemas.microsoft.com/office/drawing/2014/main" id="{E8A4CDB7-D10D-44C9-8C89-5BC65B9E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400" i="1">
                <a:ea typeface="宋体" charset="0"/>
              </a:rPr>
              <a:t>avg_salary</a:t>
            </a:r>
          </a:p>
        </p:txBody>
      </p:sp>
      <p:pic>
        <p:nvPicPr>
          <p:cNvPr id="139271" name="Picture 19" descr="CalG">
            <a:extLst>
              <a:ext uri="{FF2B5EF4-FFF2-40B4-BE49-F238E27FC236}">
                <a16:creationId xmlns:a16="http://schemas.microsoft.com/office/drawing/2014/main" id="{2DBD7C34-4A17-4570-AC7D-A19AE5E2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455863" y="15890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D516F21E-7CE6-480A-9389-C9C1FD260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Aggregate Functions (Cont.)</a:t>
            </a:r>
          </a:p>
        </p:txBody>
      </p:sp>
      <p:sp>
        <p:nvSpPr>
          <p:cNvPr id="141314" name="Rectangle 3">
            <a:extLst>
              <a:ext uri="{FF2B5EF4-FFF2-40B4-BE49-F238E27FC236}">
                <a16:creationId xmlns:a16="http://schemas.microsoft.com/office/drawing/2014/main" id="{98E798CE-9F1D-45B0-8FBF-3664898CE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Result of aggregation does not have a name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use rename operation to give it a name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convenience, we permit renaming as part of aggregate operation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CF3DD451-35B5-4DAD-8A10-F15AC757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717800"/>
            <a:ext cx="6654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800" i="1" baseline="-25000">
                <a:ea typeface="宋体" charset="0"/>
              </a:rPr>
              <a:t>dept_name</a:t>
            </a:r>
            <a:r>
              <a:rPr kumimoji="0" lang="en-US" altLang="zh-CN" sz="2400">
                <a:latin typeface="Times New Roman" charset="0"/>
                <a:ea typeface="宋体" charset="0"/>
              </a:rPr>
              <a:t>     </a:t>
            </a:r>
            <a:r>
              <a:rPr kumimoji="0" lang="en-US" altLang="zh-CN" sz="2800" b="1" i="1" baseline="-25000">
                <a:ea typeface="宋体" charset="0"/>
                <a:sym typeface="Symbol" charset="2"/>
              </a:rPr>
              <a:t>avg</a:t>
            </a:r>
            <a:r>
              <a:rPr kumimoji="0" lang="en-US" altLang="zh-CN" sz="2800" i="1" baseline="-25000">
                <a:ea typeface="宋体" charset="0"/>
                <a:sym typeface="Symbol" charset="2"/>
              </a:rPr>
              <a:t>(salary) </a:t>
            </a:r>
            <a:r>
              <a:rPr kumimoji="0" lang="en-US" altLang="zh-CN" sz="2800" b="1" i="1" baseline="-25000">
                <a:ea typeface="宋体" charset="0"/>
                <a:sym typeface="Symbol" charset="2"/>
              </a:rPr>
              <a:t>as</a:t>
            </a:r>
            <a:r>
              <a:rPr kumimoji="0" lang="en-US" altLang="zh-CN" sz="2800" i="1" baseline="-25000">
                <a:ea typeface="宋体" charset="0"/>
                <a:sym typeface="Symbol" charset="2"/>
              </a:rPr>
              <a:t> avg_sal </a:t>
            </a:r>
            <a:r>
              <a:rPr kumimoji="0" lang="en-US" altLang="zh-CN" sz="2400">
                <a:ea typeface="宋体" charset="0"/>
                <a:sym typeface="Symbol" charset="2"/>
              </a:rPr>
              <a:t>(</a:t>
            </a:r>
            <a:r>
              <a:rPr kumimoji="0" lang="en-US" altLang="zh-CN" sz="2000" i="1">
                <a:ea typeface="宋体" charset="0"/>
                <a:sym typeface="Symbol" charset="2"/>
              </a:rPr>
              <a:t>instructor</a:t>
            </a:r>
            <a:r>
              <a:rPr kumimoji="0" lang="en-US" altLang="zh-CN" sz="2400">
                <a:ea typeface="宋体" charset="0"/>
                <a:sym typeface="Symbol" charset="2"/>
              </a:rPr>
              <a:t>)</a:t>
            </a:r>
          </a:p>
        </p:txBody>
      </p:sp>
      <p:pic>
        <p:nvPicPr>
          <p:cNvPr id="141316" name="Picture 5" descr="CalG">
            <a:extLst>
              <a:ext uri="{FF2B5EF4-FFF2-40B4-BE49-F238E27FC236}">
                <a16:creationId xmlns:a16="http://schemas.microsoft.com/office/drawing/2014/main" id="{7EEF8402-61CD-482D-83E7-C7C647B8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913063" y="27955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>
            <a:extLst>
              <a:ext uri="{FF2B5EF4-FFF2-40B4-BE49-F238E27FC236}">
                <a16:creationId xmlns:a16="http://schemas.microsoft.com/office/drawing/2014/main" id="{E4843F78-23A6-49E7-A49C-02CBE55B3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Modification of the Database</a:t>
            </a:r>
          </a:p>
        </p:txBody>
      </p:sp>
      <p:sp>
        <p:nvSpPr>
          <p:cNvPr id="143362" name="Rectangle 3">
            <a:extLst>
              <a:ext uri="{FF2B5EF4-FFF2-40B4-BE49-F238E27FC236}">
                <a16:creationId xmlns:a16="http://schemas.microsoft.com/office/drawing/2014/main" id="{0571988B-954B-4714-923A-349738FA6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165975" cy="4597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content of the database may be modified using the following operations: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Deletion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Insertion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Updating</a:t>
            </a:r>
          </a:p>
          <a:p>
            <a:r>
              <a:rPr lang="en-US" altLang="zh-CN">
                <a:ea typeface="宋体" panose="02010600030101010101" pitchFamily="2" charset="-122"/>
              </a:rPr>
              <a:t>All these operations can be expressed using the assignment operator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>
                <a:ea typeface="宋体" panose="02010600030101010101" pitchFamily="2" charset="-122"/>
              </a:rPr>
              <a:t>删除操作的形式化定义为</a:t>
            </a:r>
            <a:r>
              <a:rPr lang="en-US" altLang="zh-CN">
                <a:ea typeface="宋体" panose="02010600030101010101" pitchFamily="2" charset="-122"/>
              </a:rPr>
              <a:t>r←r−E</a:t>
            </a:r>
            <a:r>
              <a:rPr lang="zh-CN" altLang="en-US">
                <a:ea typeface="宋体" panose="02010600030101010101" pitchFamily="2" charset="-122"/>
              </a:rPr>
              <a:t>，当中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是关系实例，</a:t>
            </a:r>
            <a:r>
              <a:rPr lang="en-US" altLang="zh-CN">
                <a:ea typeface="宋体" panose="02010600030101010101" pitchFamily="2" charset="-122"/>
              </a:rPr>
              <a:t>E</a:t>
            </a:r>
            <a:r>
              <a:rPr lang="zh-CN" altLang="en-US">
                <a:ea typeface="宋体" panose="02010600030101010101" pitchFamily="2" charset="-122"/>
              </a:rPr>
              <a:t>是关系代数查询表达式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>
                <a:ea typeface="宋体" panose="02010600030101010101" pitchFamily="2" charset="-122"/>
              </a:rPr>
              <a:t>插入操作的形式化定义为</a:t>
            </a:r>
            <a:r>
              <a:rPr lang="en-US" altLang="zh-CN">
                <a:ea typeface="宋体" panose="02010600030101010101" pitchFamily="2" charset="-122"/>
              </a:rPr>
              <a:t>r←r∪E</a:t>
            </a:r>
            <a:r>
              <a:rPr lang="zh-CN" altLang="en-US">
                <a:ea typeface="宋体" panose="02010600030101010101" pitchFamily="2" charset="-122"/>
              </a:rPr>
              <a:t>，当中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是关系实例，</a:t>
            </a:r>
            <a:r>
              <a:rPr lang="en-US" altLang="zh-CN">
                <a:ea typeface="宋体" panose="02010600030101010101" pitchFamily="2" charset="-122"/>
              </a:rPr>
              <a:t>E</a:t>
            </a:r>
            <a:r>
              <a:rPr lang="zh-CN" altLang="en-US">
                <a:ea typeface="宋体" panose="02010600030101010101" pitchFamily="2" charset="-122"/>
              </a:rPr>
              <a:t>是关系代数查询表达式或者常量元组集合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投影片編號版面配置區 3">
            <a:extLst>
              <a:ext uri="{FF2B5EF4-FFF2-40B4-BE49-F238E27FC236}">
                <a16:creationId xmlns:a16="http://schemas.microsoft.com/office/drawing/2014/main" id="{A0572188-6E5F-4C9E-9CDA-824FAE503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2-</a:t>
            </a:r>
            <a:fld id="{554960CC-C888-4ED3-99FF-BB35C95A9773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113ED873-9698-4603-A4F1-D6C12D25F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PMingLiU" charset="-120"/>
              </a:rPr>
              <a:t>Deletion: Examples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2461895-29E1-4ED5-87A4-7F4DCD906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6100" y="1270000"/>
            <a:ext cx="7432675" cy="520700"/>
          </a:xfrm>
        </p:spPr>
        <p:txBody>
          <a:bodyPr/>
          <a:lstStyle/>
          <a:p>
            <a:pPr eaLnBrk="1" hangingPunct="1">
              <a:tabLst>
                <a:tab pos="1093788" algn="l"/>
                <a:tab pos="1482725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Delete all account records in the Perryridge branch.</a:t>
            </a:r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45412" name="Text Box 9">
            <a:extLst>
              <a:ext uri="{FF2B5EF4-FFF2-40B4-BE49-F238E27FC236}">
                <a16:creationId xmlns:a16="http://schemas.microsoft.com/office/drawing/2014/main" id="{9C32AAD0-C418-4F8A-8385-230EE3613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463800"/>
            <a:ext cx="685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093788" algn="l"/>
                <a:tab pos="1482725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093788" algn="l"/>
                <a:tab pos="1482725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093788" algn="l"/>
                <a:tab pos="1482725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093788" algn="l"/>
                <a:tab pos="1482725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093788" algn="l"/>
                <a:tab pos="1482725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093788" algn="l"/>
                <a:tab pos="1482725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093788" algn="l"/>
                <a:tab pos="1482725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093788" algn="l"/>
                <a:tab pos="1482725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093788" algn="l"/>
                <a:tab pos="1482725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Delete all loan records with amount in the range of 0 to 50</a:t>
            </a:r>
          </a:p>
        </p:txBody>
      </p:sp>
      <p:sp>
        <p:nvSpPr>
          <p:cNvPr id="145413" name="Text Box 10">
            <a:extLst>
              <a:ext uri="{FF2B5EF4-FFF2-40B4-BE49-F238E27FC236}">
                <a16:creationId xmlns:a16="http://schemas.microsoft.com/office/drawing/2014/main" id="{55F1F24C-0707-463A-99B8-8777C4DDD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2844800"/>
            <a:ext cx="5295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US" altLang="zh-TW" sz="2800" i="1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loan </a:t>
            </a:r>
            <a:r>
              <a:rPr lang="en-US" altLang="zh-TW" sz="2800" i="1" baseline="-25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 loan – amount 0and amount  50 (loan)</a:t>
            </a:r>
            <a:endParaRPr lang="en-US" altLang="zh-TW" sz="2800" i="1" baseline="-25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5414" name="Text Box 11">
            <a:extLst>
              <a:ext uri="{FF2B5EF4-FFF2-40B4-BE49-F238E27FC236}">
                <a16:creationId xmlns:a16="http://schemas.microsoft.com/office/drawing/2014/main" id="{472A1B4B-499D-4B2F-83FC-5548D5776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1584325"/>
            <a:ext cx="66135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新細明體" panose="02020500000000000000" pitchFamily="18" charset="-120"/>
              </a:rPr>
              <a:t>account 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 </a:t>
            </a:r>
            <a:r>
              <a:rPr lang="en-US" altLang="zh-TW" sz="2000" i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account 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–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</a:t>
            </a:r>
            <a:r>
              <a:rPr lang="en-US" altLang="zh-TW" sz="2800" i="1" baseline="-25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branch-name = “Perryridge”</a:t>
            </a:r>
            <a:r>
              <a:rPr lang="en-US" altLang="zh-TW" sz="2000" i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(account)</a:t>
            </a:r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 sz="18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投影片編號版面配置區 3">
            <a:extLst>
              <a:ext uri="{FF2B5EF4-FFF2-40B4-BE49-F238E27FC236}">
                <a16:creationId xmlns:a16="http://schemas.microsoft.com/office/drawing/2014/main" id="{9146843E-4808-4CE9-BD20-320196C2E5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2-</a:t>
            </a:r>
            <a:fld id="{89935F61-274F-4578-B5AA-0549A3C1181E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4A512F53-3233-43FC-B331-017038D8C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PMingLiU" charset="-120"/>
              </a:rPr>
              <a:t>Insertion: Examples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31311B1-8C69-4462-B318-2EAE41C8D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924800" cy="733425"/>
          </a:xfrm>
        </p:spPr>
        <p:txBody>
          <a:bodyPr/>
          <a:lstStyle/>
          <a:p>
            <a:pPr eaLnBrk="1" hangingPunct="1">
              <a:tabLst>
                <a:tab pos="1030288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Insert information in the database specifying that Smith has $1200 in account A-973 at the Perryridge branch.</a:t>
            </a:r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46436" name="Text Box 8">
            <a:extLst>
              <a:ext uri="{FF2B5EF4-FFF2-40B4-BE49-F238E27FC236}">
                <a16:creationId xmlns:a16="http://schemas.microsoft.com/office/drawing/2014/main" id="{B8CE1F5C-8E5D-4923-B6F1-529F281A9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2001838"/>
            <a:ext cx="573722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新細明體" panose="02020500000000000000" pitchFamily="18" charset="-120"/>
              </a:rPr>
              <a:t>account 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 </a:t>
            </a:r>
            <a:r>
              <a:rPr lang="en-US" altLang="zh-TW" sz="2000" i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account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 {(“Perryridge”, A-973, 1200)}</a:t>
            </a:r>
          </a:p>
          <a:p>
            <a:pPr>
              <a:buFont typeface="Monotype Sorts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depositor  </a:t>
            </a:r>
            <a:r>
              <a:rPr lang="en-US" altLang="zh-TW" sz="2000" i="1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depositor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  {(“Smith”, A-973)}</a:t>
            </a:r>
            <a:endParaRPr lang="en-US" altLang="zh-TW" sz="1800" i="1"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46437" name="AutoShape 5">
            <a:extLst>
              <a:ext uri="{FF2B5EF4-FFF2-40B4-BE49-F238E27FC236}">
                <a16:creationId xmlns:a16="http://schemas.microsoft.com/office/drawing/2014/main" id="{C044CF3F-9A24-4562-B723-19D91E64C0B9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053138" y="4616450"/>
            <a:ext cx="1397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</a:pP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>
            <a:extLst>
              <a:ext uri="{FF2B5EF4-FFF2-40B4-BE49-F238E27FC236}">
                <a16:creationId xmlns:a16="http://schemas.microsoft.com/office/drawing/2014/main" id="{0EC59A31-CA69-42F9-9CB0-8F92DC486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Multiset Relational Algebra</a:t>
            </a:r>
          </a:p>
        </p:txBody>
      </p:sp>
      <p:sp>
        <p:nvSpPr>
          <p:cNvPr id="147458" name="Rectangle 3">
            <a:extLst>
              <a:ext uri="{FF2B5EF4-FFF2-40B4-BE49-F238E27FC236}">
                <a16:creationId xmlns:a16="http://schemas.microsoft.com/office/drawing/2014/main" id="{FF4B98D3-B75E-4B3D-BDFC-A83CED50A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Pure relational algebra removes all duplicates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e.g. after projection</a:t>
            </a:r>
          </a:p>
          <a:p>
            <a:r>
              <a:rPr lang="en-US" altLang="zh-CN">
                <a:ea typeface="宋体" panose="02010600030101010101" pitchFamily="2" charset="-122"/>
              </a:rPr>
              <a:t>Multiset relational algebra retains duplicates, to match SQL semantics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SQL duplicate retention was initially for efficiency, but is now a feature</a:t>
            </a:r>
          </a:p>
          <a:p>
            <a:r>
              <a:rPr lang="en-US" altLang="zh-CN">
                <a:ea typeface="宋体" panose="02010600030101010101" pitchFamily="2" charset="-122"/>
              </a:rPr>
              <a:t>Multiset relational algebra defined as follows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selection: has as many duplicates of a tuple as in  the input, if the tuple satisfies the selection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projection: one tuple per input tuple, even if it is a duplicate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cross product:  If there are  </a:t>
            </a:r>
            <a:r>
              <a:rPr lang="en-US" altLang="zh-CN" i="1">
                <a:ea typeface="宋体" panose="02010600030101010101" pitchFamily="2" charset="-122"/>
              </a:rPr>
              <a:t>m </a:t>
            </a:r>
            <a:r>
              <a:rPr lang="en-US" altLang="zh-CN">
                <a:ea typeface="宋体" panose="02010600030101010101" pitchFamily="2" charset="-122"/>
              </a:rPr>
              <a:t> copies of </a:t>
            </a:r>
            <a:r>
              <a:rPr lang="en-US" altLang="zh-CN" i="1">
                <a:ea typeface="宋体" panose="02010600030101010101" pitchFamily="2" charset="-122"/>
              </a:rPr>
              <a:t>t1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copies of </a:t>
            </a:r>
            <a:r>
              <a:rPr lang="en-US" altLang="zh-CN" i="1">
                <a:ea typeface="宋体" panose="02010600030101010101" pitchFamily="2" charset="-122"/>
              </a:rPr>
              <a:t>t2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, there are </a:t>
            </a:r>
            <a:r>
              <a:rPr lang="en-US" altLang="zh-CN" i="1">
                <a:ea typeface="宋体" panose="02010600030101010101" pitchFamily="2" charset="-122"/>
              </a:rPr>
              <a:t>m </a:t>
            </a:r>
            <a:r>
              <a:rPr lang="en-US" altLang="zh-CN">
                <a:ea typeface="宋体" panose="02010600030101010101" pitchFamily="2" charset="-122"/>
              </a:rPr>
              <a:t>x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copies of </a:t>
            </a:r>
            <a:r>
              <a:rPr lang="en-US" altLang="zh-CN" i="1">
                <a:ea typeface="宋体" panose="02010600030101010101" pitchFamily="2" charset="-122"/>
              </a:rPr>
              <a:t>t1.t2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 operators similarly defined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E.g. union: </a:t>
            </a:r>
            <a:r>
              <a:rPr lang="en-US" altLang="zh-CN" i="1">
                <a:ea typeface="宋体" panose="02010600030101010101" pitchFamily="2" charset="-122"/>
              </a:rPr>
              <a:t>m </a:t>
            </a:r>
            <a:r>
              <a:rPr lang="en-US" altLang="zh-CN">
                <a:ea typeface="宋体" panose="02010600030101010101" pitchFamily="2" charset="-122"/>
              </a:rPr>
              <a:t>+ </a:t>
            </a:r>
            <a:r>
              <a:rPr lang="en-US" altLang="zh-CN" i="1">
                <a:ea typeface="宋体" panose="02010600030101010101" pitchFamily="2" charset="-122"/>
              </a:rPr>
              <a:t>n copies, </a:t>
            </a:r>
            <a:r>
              <a:rPr lang="en-US" altLang="zh-CN">
                <a:ea typeface="宋体" panose="02010600030101010101" pitchFamily="2" charset="-122"/>
              </a:rPr>
              <a:t> intersection: min(</a:t>
            </a:r>
            <a:r>
              <a:rPr lang="en-US" altLang="zh-CN" i="1">
                <a:ea typeface="宋体" panose="02010600030101010101" pitchFamily="2" charset="-122"/>
              </a:rPr>
              <a:t>m, n</a:t>
            </a:r>
            <a:r>
              <a:rPr lang="en-US" altLang="zh-CN">
                <a:ea typeface="宋体" panose="02010600030101010101" pitchFamily="2" charset="-122"/>
              </a:rPr>
              <a:t>) copies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difference: min(0,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–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) copies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>
            <a:extLst>
              <a:ext uri="{FF2B5EF4-FFF2-40B4-BE49-F238E27FC236}">
                <a16:creationId xmlns:a16="http://schemas.microsoft.com/office/drawing/2014/main" id="{9FF39E65-ED7E-41D7-BBA5-56F7EE1CF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SQL and Relational Algebra</a:t>
            </a:r>
          </a:p>
        </p:txBody>
      </p:sp>
      <p:sp>
        <p:nvSpPr>
          <p:cNvPr id="149506" name="Rectangle 3">
            <a:extLst>
              <a:ext uri="{FF2B5EF4-FFF2-40B4-BE49-F238E27FC236}">
                <a16:creationId xmlns:a16="http://schemas.microsoft.com/office/drawing/2014/main" id="{E936EC4F-49FD-400E-BD0C-FF6DEC0D9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A1, A2, .. An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  </a:t>
            </a:r>
            <a:r>
              <a:rPr lang="en-US" altLang="zh-CN" i="1">
                <a:ea typeface="宋体" panose="02010600030101010101" pitchFamily="2" charset="-122"/>
              </a:rPr>
              <a:t>r1, r2, …, rm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P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is equivalent to the following expression in multiset relational algebra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</a:rPr>
              <a:t>A1, .., An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r1 </a:t>
            </a:r>
            <a:r>
              <a:rPr lang="en-US" altLang="zh-CN">
                <a:ea typeface="宋体" panose="02010600030101010101" pitchFamily="2" charset="-122"/>
              </a:rPr>
              <a:t>x </a:t>
            </a:r>
            <a:r>
              <a:rPr lang="en-US" altLang="zh-CN" i="1">
                <a:ea typeface="宋体" panose="02010600030101010101" pitchFamily="2" charset="-122"/>
              </a:rPr>
              <a:t> r2  </a:t>
            </a:r>
            <a:r>
              <a:rPr lang="en-US" altLang="zh-CN">
                <a:ea typeface="宋体" panose="02010600030101010101" pitchFamily="2" charset="-122"/>
              </a:rPr>
              <a:t>x .. x</a:t>
            </a:r>
            <a:r>
              <a:rPr lang="en-US" altLang="zh-CN" i="1">
                <a:ea typeface="宋体" panose="02010600030101010101" pitchFamily="2" charset="-122"/>
              </a:rPr>
              <a:t>  rm</a:t>
            </a:r>
            <a:r>
              <a:rPr lang="en-US" altLang="zh-CN">
                <a:ea typeface="宋体" panose="02010600030101010101" pitchFamily="2" charset="-122"/>
              </a:rPr>
              <a:t>))</a:t>
            </a:r>
          </a:p>
          <a:p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A1, A2, </a:t>
            </a:r>
            <a:r>
              <a:rPr lang="en-US" altLang="zh-CN" b="1">
                <a:ea typeface="宋体" panose="02010600030101010101" pitchFamily="2" charset="-122"/>
              </a:rPr>
              <a:t>sum</a:t>
            </a:r>
            <a:r>
              <a:rPr lang="en-US" altLang="zh-CN" i="1">
                <a:ea typeface="宋体" panose="02010600030101010101" pitchFamily="2" charset="-122"/>
              </a:rPr>
              <a:t>(A3)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  </a:t>
            </a:r>
            <a:r>
              <a:rPr lang="en-US" altLang="zh-CN" i="1">
                <a:ea typeface="宋体" panose="02010600030101010101" pitchFamily="2" charset="-122"/>
              </a:rPr>
              <a:t>r1, r2, …, rm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P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 i="1">
                <a:ea typeface="宋体" panose="02010600030101010101" pitchFamily="2" charset="-122"/>
              </a:rPr>
              <a:t>A1, A2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is equivalent to the following expression in multiset relational algebra</a:t>
            </a:r>
          </a:p>
          <a:p>
            <a:pPr>
              <a:buFont typeface="Monotype Sorts" charset="2"/>
              <a:buNone/>
            </a:pPr>
            <a:r>
              <a:rPr lang="en-US" altLang="zh-CN" sz="2400" baseline="-25000">
                <a:ea typeface="宋体" panose="02010600030101010101" pitchFamily="2" charset="-122"/>
              </a:rPr>
              <a:t>                      A1, A2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sum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A3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r1 </a:t>
            </a:r>
            <a:r>
              <a:rPr lang="en-US" altLang="zh-CN">
                <a:ea typeface="宋体" panose="02010600030101010101" pitchFamily="2" charset="-122"/>
              </a:rPr>
              <a:t>x </a:t>
            </a:r>
            <a:r>
              <a:rPr lang="en-US" altLang="zh-CN" i="1">
                <a:ea typeface="宋体" panose="02010600030101010101" pitchFamily="2" charset="-122"/>
              </a:rPr>
              <a:t> r2  </a:t>
            </a:r>
            <a:r>
              <a:rPr lang="en-US" altLang="zh-CN">
                <a:ea typeface="宋体" panose="02010600030101010101" pitchFamily="2" charset="-122"/>
              </a:rPr>
              <a:t>x .. x</a:t>
            </a:r>
            <a:r>
              <a:rPr lang="en-US" altLang="zh-CN" i="1">
                <a:ea typeface="宋体" panose="02010600030101010101" pitchFamily="2" charset="-122"/>
              </a:rPr>
              <a:t>  rm</a:t>
            </a:r>
            <a:r>
              <a:rPr lang="en-US" altLang="zh-CN">
                <a:ea typeface="宋体" panose="02010600030101010101" pitchFamily="2" charset="-122"/>
              </a:rPr>
              <a:t>)))</a:t>
            </a:r>
          </a:p>
          <a:p>
            <a:endParaRPr lang="en-US" altLang="zh-CN" b="1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49507" name="Picture 4" descr="CalG">
            <a:extLst>
              <a:ext uri="{FF2B5EF4-FFF2-40B4-BE49-F238E27FC236}">
                <a16:creationId xmlns:a16="http://schemas.microsoft.com/office/drawing/2014/main" id="{0F41332D-6AAD-4BAD-B3F0-6214CC7B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806700" y="4557713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E04608B-9D5B-4ED3-9E41-3E6E79623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2.1.1 Basic Structure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42F1F4B-82AE-4116-9738-52593436A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4575" y="1304925"/>
            <a:ext cx="7451725" cy="5080000"/>
          </a:xfrm>
        </p:spPr>
        <p:txBody>
          <a:bodyPr/>
          <a:lstStyle/>
          <a:p>
            <a:pPr eaLnBrk="1" hangingPunct="1"/>
            <a:r>
              <a:rPr lang="en-US" altLang="zh-TW" b="1"/>
              <a:t>Relation</a:t>
            </a:r>
            <a:r>
              <a:rPr lang="en-US" altLang="zh-TW"/>
              <a:t>: </a:t>
            </a:r>
          </a:p>
          <a:p>
            <a:pPr lvl="1" eaLnBrk="1" hangingPunct="1"/>
            <a:r>
              <a:rPr lang="en-US" altLang="zh-TW"/>
              <a:t>Formally, given sets </a:t>
            </a:r>
            <a:r>
              <a:rPr lang="en-US" altLang="zh-TW" i="1"/>
              <a:t>D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D</a:t>
            </a:r>
            <a:r>
              <a:rPr lang="en-US" altLang="zh-TW" baseline="-25000"/>
              <a:t>2</a:t>
            </a:r>
            <a:r>
              <a:rPr lang="en-US" altLang="zh-TW"/>
              <a:t>, …. </a:t>
            </a:r>
            <a:r>
              <a:rPr lang="en-US" altLang="zh-TW" i="1"/>
              <a:t>D</a:t>
            </a:r>
            <a:r>
              <a:rPr lang="en-US" altLang="zh-TW" i="1" baseline="-25000"/>
              <a:t>n</a:t>
            </a:r>
            <a:r>
              <a:rPr lang="en-US" altLang="zh-TW"/>
              <a:t> </a:t>
            </a:r>
          </a:p>
          <a:p>
            <a:pPr lvl="1" eaLnBrk="1" hangingPunct="1"/>
            <a:r>
              <a:rPr lang="en-US" altLang="zh-TW" i="1"/>
              <a:t>D</a:t>
            </a:r>
            <a:r>
              <a:rPr lang="en-US" altLang="zh-TW" baseline="-25000"/>
              <a:t>1</a:t>
            </a:r>
            <a:r>
              <a:rPr lang="en-US" altLang="zh-TW"/>
              <a:t> x  </a:t>
            </a:r>
            <a:r>
              <a:rPr lang="en-US" altLang="zh-TW" i="1"/>
              <a:t>D</a:t>
            </a:r>
            <a:r>
              <a:rPr lang="en-US" altLang="zh-TW" baseline="-25000"/>
              <a:t>2 </a:t>
            </a:r>
            <a:r>
              <a:rPr lang="en-US" altLang="zh-TW"/>
              <a:t> x … x </a:t>
            </a:r>
            <a:r>
              <a:rPr lang="en-US" altLang="zh-TW" i="1"/>
              <a:t>D</a:t>
            </a:r>
            <a:r>
              <a:rPr lang="en-US" altLang="zh-TW" i="1" baseline="-25000"/>
              <a:t>n  </a:t>
            </a:r>
            <a:r>
              <a:rPr lang="en-US" altLang="zh-TW"/>
              <a:t>= {(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,</a:t>
            </a:r>
            <a:r>
              <a:rPr lang="en-US" altLang="zh-TW" i="1"/>
              <a:t> a</a:t>
            </a:r>
            <a:r>
              <a:rPr lang="en-US" altLang="zh-TW" baseline="-25000"/>
              <a:t>2</a:t>
            </a:r>
            <a:r>
              <a:rPr lang="en-US" altLang="zh-TW"/>
              <a:t>, …, </a:t>
            </a:r>
            <a:r>
              <a:rPr lang="en-US" altLang="zh-TW" i="1"/>
              <a:t>a</a:t>
            </a:r>
            <a:r>
              <a:rPr lang="en-US" altLang="zh-TW" i="1" baseline="-25000"/>
              <a:t>n</a:t>
            </a:r>
            <a:r>
              <a:rPr lang="en-US" altLang="zh-TW"/>
              <a:t>) | where each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 </a:t>
            </a:r>
            <a:r>
              <a:rPr lang="en-US" altLang="zh-TW" i="1">
                <a:sym typeface="Symbol" panose="05050102010706020507" pitchFamily="18" charset="2"/>
              </a:rPr>
              <a:t>D</a:t>
            </a:r>
            <a:r>
              <a:rPr lang="en-US" altLang="zh-TW" i="1" baseline="-25000">
                <a:sym typeface="Symbol" panose="05050102010706020507" pitchFamily="18" charset="2"/>
              </a:rPr>
              <a:t>i</a:t>
            </a:r>
            <a:r>
              <a:rPr lang="en-US" altLang="zh-TW">
                <a:sym typeface="Symbol" panose="05050102010706020507" pitchFamily="18" charset="2"/>
              </a:rPr>
              <a:t>}</a:t>
            </a:r>
            <a:endParaRPr lang="en-US" altLang="zh-TW"/>
          </a:p>
          <a:p>
            <a:pPr lvl="1" eaLnBrk="1" hangingPunct="1"/>
            <a:r>
              <a:rPr lang="en-US" altLang="zh-TW"/>
              <a:t>a </a:t>
            </a:r>
            <a:r>
              <a:rPr lang="en-US" altLang="zh-TW" b="1">
                <a:solidFill>
                  <a:schemeClr val="tx2"/>
                </a:solidFill>
              </a:rPr>
              <a:t>Relation</a:t>
            </a:r>
            <a:r>
              <a:rPr lang="en-US" altLang="zh-TW" i="1"/>
              <a:t> r</a:t>
            </a:r>
            <a:r>
              <a:rPr lang="en-US" altLang="zh-TW"/>
              <a:t> is a subset of  </a:t>
            </a:r>
            <a:r>
              <a:rPr lang="en-US" altLang="zh-TW" i="1"/>
              <a:t>D</a:t>
            </a:r>
            <a:r>
              <a:rPr lang="en-US" altLang="zh-TW" baseline="-25000"/>
              <a:t>1</a:t>
            </a:r>
            <a:r>
              <a:rPr lang="en-US" altLang="zh-TW"/>
              <a:t> x  </a:t>
            </a:r>
            <a:r>
              <a:rPr lang="en-US" altLang="zh-TW" i="1"/>
              <a:t>D</a:t>
            </a:r>
            <a:r>
              <a:rPr lang="en-US" altLang="zh-TW" baseline="-25000"/>
              <a:t>2 </a:t>
            </a:r>
            <a:r>
              <a:rPr lang="en-US" altLang="zh-TW"/>
              <a:t> x … x </a:t>
            </a:r>
            <a:r>
              <a:rPr lang="en-US" altLang="zh-TW" i="1"/>
              <a:t>D</a:t>
            </a:r>
            <a:r>
              <a:rPr lang="en-US" altLang="zh-TW" i="1" baseline="-25000"/>
              <a:t>n</a:t>
            </a:r>
            <a:endParaRPr lang="en-US" altLang="zh-TW"/>
          </a:p>
          <a:p>
            <a:pPr lvl="1" eaLnBrk="1" hangingPunct="1"/>
            <a:r>
              <a:rPr lang="en-US" altLang="zh-TW"/>
              <a:t>Thus a relation is a set of n-tuples (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,</a:t>
            </a:r>
            <a:r>
              <a:rPr lang="en-US" altLang="zh-TW" i="1"/>
              <a:t> a</a:t>
            </a:r>
            <a:r>
              <a:rPr lang="en-US" altLang="zh-TW" baseline="-25000"/>
              <a:t>2</a:t>
            </a:r>
            <a:r>
              <a:rPr lang="en-US" altLang="zh-TW"/>
              <a:t>, …, </a:t>
            </a:r>
            <a:r>
              <a:rPr lang="en-US" altLang="zh-TW" i="1"/>
              <a:t>a</a:t>
            </a:r>
            <a:r>
              <a:rPr lang="en-US" altLang="zh-TW" i="1" baseline="-25000"/>
              <a:t>n</a:t>
            </a:r>
            <a:r>
              <a:rPr lang="en-US" altLang="zh-TW"/>
              <a:t>) where </a:t>
            </a:r>
            <a:br>
              <a:rPr lang="en-US" altLang="zh-TW"/>
            </a:br>
            <a:r>
              <a:rPr lang="en-US" altLang="zh-TW"/>
              <a:t>each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  </a:t>
            </a:r>
            <a:r>
              <a:rPr lang="en-US" altLang="zh-TW">
                <a:sym typeface="Symbol" panose="05050102010706020507" pitchFamily="18" charset="2"/>
              </a:rPr>
              <a:t> </a:t>
            </a:r>
            <a:r>
              <a:rPr lang="en-US" altLang="zh-TW" i="1">
                <a:sym typeface="Symbol" panose="05050102010706020507" pitchFamily="18" charset="2"/>
              </a:rPr>
              <a:t>D</a:t>
            </a:r>
            <a:r>
              <a:rPr lang="en-US" altLang="zh-TW" i="1" baseline="-25000">
                <a:sym typeface="Symbol" panose="05050102010706020507" pitchFamily="18" charset="2"/>
              </a:rPr>
              <a:t>i</a:t>
            </a:r>
          </a:p>
          <a:p>
            <a:pPr eaLnBrk="1" hangingPunct="1"/>
            <a:endParaRPr lang="en-US" altLang="zh-TW" i="1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Example:  if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	</a:t>
            </a:r>
            <a:r>
              <a:rPr lang="en-US" altLang="zh-TW" i="1"/>
              <a:t>customer-name</a:t>
            </a:r>
            <a:r>
              <a:rPr lang="en-US" altLang="zh-TW"/>
              <a:t> = {Jones, Smith, Curry, Lindsay}</a:t>
            </a:r>
            <a:br>
              <a:rPr lang="en-US" altLang="zh-TW"/>
            </a:br>
            <a:r>
              <a:rPr lang="en-US" altLang="zh-TW"/>
              <a:t>	</a:t>
            </a:r>
            <a:r>
              <a:rPr lang="en-US" altLang="zh-TW" i="1"/>
              <a:t>customer-street</a:t>
            </a:r>
            <a:r>
              <a:rPr lang="en-US" altLang="zh-TW"/>
              <a:t> = {Main, North, Park}</a:t>
            </a:r>
            <a:br>
              <a:rPr lang="en-US" altLang="zh-TW"/>
            </a:br>
            <a:r>
              <a:rPr lang="en-US" altLang="zh-TW"/>
              <a:t>	</a:t>
            </a:r>
            <a:r>
              <a:rPr lang="en-US" altLang="zh-TW" i="1"/>
              <a:t>customer-city</a:t>
            </a:r>
            <a:r>
              <a:rPr lang="en-US" altLang="zh-TW"/>
              <a:t>     = {Harrison, Rye, Pittsfield}</a:t>
            </a:r>
            <a:br>
              <a:rPr lang="en-US" altLang="zh-TW"/>
            </a:br>
            <a:r>
              <a:rPr lang="en-US" altLang="zh-TW"/>
              <a:t>Then </a:t>
            </a:r>
            <a:r>
              <a:rPr lang="en-US" altLang="zh-TW" i="1"/>
              <a:t>r</a:t>
            </a:r>
            <a:r>
              <a:rPr lang="en-US" altLang="zh-TW"/>
              <a:t> = {(Jones, Main, Harrison), (Smith, North, Rye),</a:t>
            </a:r>
            <a:br>
              <a:rPr lang="en-US" altLang="zh-TW"/>
            </a:br>
            <a:r>
              <a:rPr lang="en-US" altLang="zh-TW"/>
              <a:t>                   (Curry, North, Rye), (Lindsay, Park, Pittsfield)}</a:t>
            </a:r>
            <a:br>
              <a:rPr lang="en-US" altLang="zh-TW"/>
            </a:br>
            <a:r>
              <a:rPr lang="en-US" altLang="zh-TW"/>
              <a:t> is a relation over </a:t>
            </a:r>
            <a:r>
              <a:rPr lang="en-US" altLang="zh-TW" i="1"/>
              <a:t>customer-name </a:t>
            </a:r>
            <a:r>
              <a:rPr lang="en-US" altLang="zh-TW" b="1">
                <a:solidFill>
                  <a:schemeClr val="hlink"/>
                </a:solidFill>
              </a:rPr>
              <a:t>x</a:t>
            </a:r>
            <a:r>
              <a:rPr lang="en-US" altLang="zh-TW" i="1"/>
              <a:t> customer-street </a:t>
            </a:r>
            <a:r>
              <a:rPr lang="en-US" altLang="zh-TW" b="1">
                <a:solidFill>
                  <a:schemeClr val="hlink"/>
                </a:solidFill>
              </a:rPr>
              <a:t>x</a:t>
            </a:r>
            <a:r>
              <a:rPr lang="en-US" altLang="zh-TW" i="1"/>
              <a:t> customer-city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>
            <a:extLst>
              <a:ext uri="{FF2B5EF4-FFF2-40B4-BE49-F238E27FC236}">
                <a16:creationId xmlns:a16="http://schemas.microsoft.com/office/drawing/2014/main" id="{00C34D8F-AB91-4F68-BD06-410950B57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SQL and Relational Algebra</a:t>
            </a:r>
          </a:p>
        </p:txBody>
      </p:sp>
      <p:sp>
        <p:nvSpPr>
          <p:cNvPr id="150530" name="Rectangle 3">
            <a:extLst>
              <a:ext uri="{FF2B5EF4-FFF2-40B4-BE49-F238E27FC236}">
                <a16:creationId xmlns:a16="http://schemas.microsoft.com/office/drawing/2014/main" id="{A38B19E7-1122-45DF-9ADF-6B5980357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More generally, the non-aggregated attributes in the 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clause may be a subset of the </a:t>
            </a:r>
            <a:r>
              <a:rPr lang="en-US" altLang="zh-CN" b="1">
                <a:ea typeface="宋体" panose="02010600030101010101" pitchFamily="2" charset="-122"/>
              </a:rPr>
              <a:t>group by</a:t>
            </a:r>
            <a:r>
              <a:rPr lang="en-US" altLang="zh-CN">
                <a:ea typeface="宋体" panose="02010600030101010101" pitchFamily="2" charset="-122"/>
              </a:rPr>
              <a:t> attributes, in which case the equivalence is as follows:</a:t>
            </a:r>
            <a:br>
              <a:rPr lang="en-US" altLang="zh-CN" b="1">
                <a:ea typeface="宋体" panose="02010600030101010101" pitchFamily="2" charset="-122"/>
              </a:rPr>
            </a:b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A1, </a:t>
            </a:r>
            <a:r>
              <a:rPr lang="en-US" altLang="zh-CN" b="1">
                <a:ea typeface="宋体" panose="02010600030101010101" pitchFamily="2" charset="-122"/>
              </a:rPr>
              <a:t>sum</a:t>
            </a:r>
            <a:r>
              <a:rPr lang="en-US" altLang="zh-CN" i="1">
                <a:ea typeface="宋体" panose="02010600030101010101" pitchFamily="2" charset="-122"/>
              </a:rPr>
              <a:t>(A3)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  </a:t>
            </a:r>
            <a:r>
              <a:rPr lang="en-US" altLang="zh-CN" i="1">
                <a:ea typeface="宋体" panose="02010600030101010101" pitchFamily="2" charset="-122"/>
              </a:rPr>
              <a:t>r1, r2, …, rm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P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 i="1">
                <a:ea typeface="宋体" panose="02010600030101010101" pitchFamily="2" charset="-122"/>
              </a:rPr>
              <a:t>A1, A2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is equivalent to the following expression in multiset relational algebra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</a:rPr>
              <a:t>A1,sumA3</a:t>
            </a:r>
            <a:r>
              <a:rPr lang="en-US" altLang="zh-CN">
                <a:ea typeface="宋体" panose="02010600030101010101" pitchFamily="2" charset="-122"/>
              </a:rPr>
              <a:t>( 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</a:rPr>
              <a:t>A1,A2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sum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A3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as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 sumA3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r1 </a:t>
            </a:r>
            <a:r>
              <a:rPr lang="en-US" altLang="zh-CN">
                <a:ea typeface="宋体" panose="02010600030101010101" pitchFamily="2" charset="-122"/>
              </a:rPr>
              <a:t>x </a:t>
            </a:r>
            <a:r>
              <a:rPr lang="en-US" altLang="zh-CN" i="1">
                <a:ea typeface="宋体" panose="02010600030101010101" pitchFamily="2" charset="-122"/>
              </a:rPr>
              <a:t> r2  </a:t>
            </a:r>
            <a:r>
              <a:rPr lang="en-US" altLang="zh-CN">
                <a:ea typeface="宋体" panose="02010600030101010101" pitchFamily="2" charset="-122"/>
              </a:rPr>
              <a:t>x .. x</a:t>
            </a:r>
            <a:r>
              <a:rPr lang="en-US" altLang="zh-CN" i="1">
                <a:ea typeface="宋体" panose="02010600030101010101" pitchFamily="2" charset="-122"/>
              </a:rPr>
              <a:t>  rm</a:t>
            </a:r>
            <a:r>
              <a:rPr lang="en-US" altLang="zh-CN">
                <a:ea typeface="宋体" panose="02010600030101010101" pitchFamily="2" charset="-122"/>
              </a:rPr>
              <a:t>)))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50531" name="Picture 4" descr="CalG">
            <a:extLst>
              <a:ext uri="{FF2B5EF4-FFF2-40B4-BE49-F238E27FC236}">
                <a16:creationId xmlns:a16="http://schemas.microsoft.com/office/drawing/2014/main" id="{31158829-21AA-4DF6-B3D5-03A65AED0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3332163" y="3867150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>
            <a:extLst>
              <a:ext uri="{FF2B5EF4-FFF2-40B4-BE49-F238E27FC236}">
                <a16:creationId xmlns:a16="http://schemas.microsoft.com/office/drawing/2014/main" id="{B9F45B2D-8ED4-4C2F-A876-2AB101304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Null Values</a:t>
            </a:r>
          </a:p>
        </p:txBody>
      </p:sp>
      <p:sp>
        <p:nvSpPr>
          <p:cNvPr id="152578" name="Rectangle 3">
            <a:extLst>
              <a:ext uri="{FF2B5EF4-FFF2-40B4-BE49-F238E27FC236}">
                <a16:creationId xmlns:a16="http://schemas.microsoft.com/office/drawing/2014/main" id="{5B441208-2932-4889-97A1-7B191B49F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63625"/>
            <a:ext cx="76200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It is possible for tuples to have a null value, denoted by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signifies an unknown value or that a value does not exist.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result of any arithmetic expression involving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is </a:t>
            </a:r>
            <a:r>
              <a:rPr lang="en-US" altLang="zh-CN" i="1">
                <a:ea typeface="宋体" panose="02010600030101010101" pitchFamily="2" charset="-122"/>
              </a:rPr>
              <a:t>null.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Aggregate functions simply ignore null values (as in SQL)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>
            <a:extLst>
              <a:ext uri="{FF2B5EF4-FFF2-40B4-BE49-F238E27FC236}">
                <a16:creationId xmlns:a16="http://schemas.microsoft.com/office/drawing/2014/main" id="{1EF27692-678E-4815-BFF5-A3B48BC0A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Null Values</a:t>
            </a:r>
          </a:p>
        </p:txBody>
      </p:sp>
      <p:sp>
        <p:nvSpPr>
          <p:cNvPr id="154626" name="Rectangle 3">
            <a:extLst>
              <a:ext uri="{FF2B5EF4-FFF2-40B4-BE49-F238E27FC236}">
                <a16:creationId xmlns:a16="http://schemas.microsoft.com/office/drawing/2014/main" id="{0583FCA3-EF13-4E3B-9D73-43D91B04F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150" y="1104900"/>
            <a:ext cx="7791450" cy="49307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Comparisons with null values return the special truth value: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 was used instead of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, then    </a:t>
            </a:r>
            <a:r>
              <a:rPr lang="en-US" altLang="zh-CN" i="1">
                <a:ea typeface="宋体" panose="02010600030101010101" pitchFamily="2" charset="-122"/>
              </a:rPr>
              <a:t>not (A &lt; 5)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would not be equivalent to               </a:t>
            </a:r>
            <a:r>
              <a:rPr lang="en-US" altLang="zh-CN" i="1">
                <a:ea typeface="宋体" panose="02010600030101010101" pitchFamily="2" charset="-122"/>
              </a:rPr>
              <a:t>A &gt;= 5</a:t>
            </a:r>
          </a:p>
          <a:p>
            <a:r>
              <a:rPr lang="en-US" altLang="zh-CN">
                <a:ea typeface="宋体" panose="02010600030101010101" pitchFamily="2" charset="-122"/>
              </a:rPr>
              <a:t>Three-valued logic using the truth value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OR: (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)         =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)        =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unknown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AND:</a:t>
            </a:r>
            <a:r>
              <a:rPr lang="en-US" altLang="zh-CN" i="1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 b="1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        = unknown,  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 b="1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       = false,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unknown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</a:t>
            </a:r>
            <a:r>
              <a:rPr lang="en-US" altLang="zh-CN" i="1">
                <a:ea typeface="宋体" panose="02010600030101010101" pitchFamily="2" charset="-122"/>
              </a:rPr>
              <a:t>: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not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SQL “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is unknown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evaluates to true if predicate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evaluates to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</a:p>
          <a:p>
            <a:r>
              <a:rPr lang="en-US" altLang="zh-CN">
                <a:ea typeface="宋体" panose="02010600030101010101" pitchFamily="2" charset="-122"/>
              </a:rPr>
              <a:t>Result of select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 predicate is treated as </a:t>
            </a:r>
            <a:r>
              <a:rPr lang="en-US" altLang="zh-CN" i="1">
                <a:ea typeface="宋体" panose="02010600030101010101" pitchFamily="2" charset="-122"/>
              </a:rPr>
              <a:t>false </a:t>
            </a:r>
            <a:r>
              <a:rPr lang="en-US" altLang="zh-CN">
                <a:ea typeface="宋体" panose="02010600030101010101" pitchFamily="2" charset="-122"/>
              </a:rPr>
              <a:t>if it evaluates to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>
            <a:extLst>
              <a:ext uri="{FF2B5EF4-FFF2-40B4-BE49-F238E27FC236}">
                <a16:creationId xmlns:a16="http://schemas.microsoft.com/office/drawing/2014/main" id="{FC1B7B12-0ED7-4A9F-AC7D-0424B16A0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Division Operator</a:t>
            </a:r>
          </a:p>
        </p:txBody>
      </p:sp>
      <p:pic>
        <p:nvPicPr>
          <p:cNvPr id="156674" name="内容占位符 2">
            <a:extLst>
              <a:ext uri="{FF2B5EF4-FFF2-40B4-BE49-F238E27FC236}">
                <a16:creationId xmlns:a16="http://schemas.microsoft.com/office/drawing/2014/main" id="{211590FC-00D2-4ED4-9668-230C9BE36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388" y="1760538"/>
            <a:ext cx="7661275" cy="3570287"/>
          </a:xfr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D0DE7-0573-4A0E-89B8-A4D39945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58722" name="内容占位符 2">
            <a:extLst>
              <a:ext uri="{FF2B5EF4-FFF2-40B4-BE49-F238E27FC236}">
                <a16:creationId xmlns:a16="http://schemas.microsoft.com/office/drawing/2014/main" id="{28360A7A-A93C-497D-87A7-9CC5F9F5D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5013" y="3978275"/>
            <a:ext cx="5799137" cy="1905000"/>
          </a:xfrm>
        </p:spPr>
      </p:pic>
      <p:pic>
        <p:nvPicPr>
          <p:cNvPr id="158723" name="图片 4">
            <a:extLst>
              <a:ext uri="{FF2B5EF4-FFF2-40B4-BE49-F238E27FC236}">
                <a16:creationId xmlns:a16="http://schemas.microsoft.com/office/drawing/2014/main" id="{2170CA35-9030-4453-BFE9-6B6DAD15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1160463"/>
            <a:ext cx="35687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4" name="图片 3">
            <a:extLst>
              <a:ext uri="{FF2B5EF4-FFF2-40B4-BE49-F238E27FC236}">
                <a16:creationId xmlns:a16="http://schemas.microsoft.com/office/drawing/2014/main" id="{33DDB294-9C15-4504-91E1-3AB165CF8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389063"/>
            <a:ext cx="26971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62726590-A101-498E-B608-87E862EC09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42AED384-D94C-4DD8-8E8A-6980705FC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Division Operator</a:t>
            </a:r>
          </a:p>
        </p:txBody>
      </p:sp>
      <p:sp>
        <p:nvSpPr>
          <p:cNvPr id="161794" name="Rectangle 3">
            <a:extLst>
              <a:ext uri="{FF2B5EF4-FFF2-40B4-BE49-F238E27FC236}">
                <a16:creationId xmlns:a16="http://schemas.microsoft.com/office/drawing/2014/main" id="{8530D907-B873-44E3-9100-B06D33DB4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858125" cy="51990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Given relations r(R) and s(S), such that S  R,  r  s is the largest relation t(R-S) such that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     t x s  r</a:t>
            </a: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E.g. let 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ID, course_id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= 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ID, course_id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takes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and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s(course_id) = 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course_id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dept_name=“Comp.Sci.”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course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then r  s gives us students who have taken all courses in the Computer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Science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department</a:t>
            </a: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Can  write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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as </a:t>
            </a:r>
          </a:p>
          <a:p>
            <a:pPr>
              <a:lnSpc>
                <a:spcPct val="130000"/>
              </a:lnSpc>
              <a:buFont typeface="Monotype Sorts" charset="2"/>
              <a:buNone/>
            </a:pPr>
            <a:r>
              <a:rPr lang="en-US" altLang="zh-CN">
                <a:ea typeface="宋体" panose="02010600030101010101" pitchFamily="2" charset="-122"/>
              </a:rPr>
              <a:t>			</a:t>
            </a:r>
            <a:r>
              <a:rPr lang="en-US" altLang="zh-CN" i="1">
                <a:ea typeface="宋体" panose="02010600030101010101" pitchFamily="2" charset="-122"/>
              </a:rPr>
              <a:t>temp1</a:t>
            </a:r>
            <a:r>
              <a:rPr lang="en-US" altLang="zh-CN" baseline="300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 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R-S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i="1">
                <a:ea typeface="宋体" panose="02010600030101010101" pitchFamily="2" charset="-122"/>
              </a:rPr>
              <a:t>temp2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 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R-S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temp1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– 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R-S,S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result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temp1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–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temp2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May use variable in subsequent expressions.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52D86-B687-4EBA-9394-26103FB9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3842" name="内容占位符 2">
            <a:extLst>
              <a:ext uri="{FF2B5EF4-FFF2-40B4-BE49-F238E27FC236}">
                <a16:creationId xmlns:a16="http://schemas.microsoft.com/office/drawing/2014/main" id="{765D4A40-2441-4E00-BD3C-22A54B2BA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43" name="图片 3">
            <a:extLst>
              <a:ext uri="{FF2B5EF4-FFF2-40B4-BE49-F238E27FC236}">
                <a16:creationId xmlns:a16="http://schemas.microsoft.com/office/drawing/2014/main" id="{CF8A0E53-141A-4CC0-8A2A-F74452D0F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15875"/>
            <a:ext cx="28971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4" name="图片 4">
            <a:extLst>
              <a:ext uri="{FF2B5EF4-FFF2-40B4-BE49-F238E27FC236}">
                <a16:creationId xmlns:a16="http://schemas.microsoft.com/office/drawing/2014/main" id="{E5D2D97C-72B0-4E88-B2B1-A3477F13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6513"/>
            <a:ext cx="35687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5" name="图片 5">
            <a:extLst>
              <a:ext uri="{FF2B5EF4-FFF2-40B4-BE49-F238E27FC236}">
                <a16:creationId xmlns:a16="http://schemas.microsoft.com/office/drawing/2014/main" id="{48DE65AB-3B37-4718-9F62-431CAB44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130175"/>
            <a:ext cx="16271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6" name="图片 6">
            <a:extLst>
              <a:ext uri="{FF2B5EF4-FFF2-40B4-BE49-F238E27FC236}">
                <a16:creationId xmlns:a16="http://schemas.microsoft.com/office/drawing/2014/main" id="{243E920F-835A-4FF4-BB55-91B2F5D95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646363"/>
            <a:ext cx="23225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7" name="图片 3">
            <a:extLst>
              <a:ext uri="{FF2B5EF4-FFF2-40B4-BE49-F238E27FC236}">
                <a16:creationId xmlns:a16="http://schemas.microsoft.com/office/drawing/2014/main" id="{CE9C6A90-7764-4A71-B1BA-1F11CE8B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2103438"/>
            <a:ext cx="3636963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8" name="图片 4">
            <a:extLst>
              <a:ext uri="{FF2B5EF4-FFF2-40B4-BE49-F238E27FC236}">
                <a16:creationId xmlns:a16="http://schemas.microsoft.com/office/drawing/2014/main" id="{C16A0418-D611-439B-9065-AC43E2ECC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4505325"/>
            <a:ext cx="244157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9" name="图片 2">
            <a:extLst>
              <a:ext uri="{FF2B5EF4-FFF2-40B4-BE49-F238E27FC236}">
                <a16:creationId xmlns:a16="http://schemas.microsoft.com/office/drawing/2014/main" id="{F78895C3-84B8-4952-9FDE-EF2F3D5529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4621213"/>
            <a:ext cx="23177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50" name="图片 3">
            <a:extLst>
              <a:ext uri="{FF2B5EF4-FFF2-40B4-BE49-F238E27FC236}">
                <a16:creationId xmlns:a16="http://schemas.microsoft.com/office/drawing/2014/main" id="{2F115F0F-64B5-41D9-A86C-531A368E65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3702050"/>
            <a:ext cx="2697162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>
            <a:extLst>
              <a:ext uri="{FF2B5EF4-FFF2-40B4-BE49-F238E27FC236}">
                <a16:creationId xmlns:a16="http://schemas.microsoft.com/office/drawing/2014/main" id="{B3B4252E-B231-48EA-A705-D548CF6E6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Attribute Types</a:t>
            </a:r>
          </a:p>
        </p:txBody>
      </p:sp>
      <p:sp>
        <p:nvSpPr>
          <p:cNvPr id="28674" name="Rectangle 1027">
            <a:extLst>
              <a:ext uri="{FF2B5EF4-FFF2-40B4-BE49-F238E27FC236}">
                <a16:creationId xmlns:a16="http://schemas.microsoft.com/office/drawing/2014/main" id="{F66A7789-F627-49FA-91C7-0C5210513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3550" y="1190625"/>
            <a:ext cx="8459788" cy="4981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Each attribute of a relation has a name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The </a:t>
            </a:r>
            <a:r>
              <a:rPr lang="en-US" altLang="zh-TW" u="sng"/>
              <a:t>set of </a:t>
            </a:r>
            <a:r>
              <a:rPr lang="en-US" altLang="zh-TW" b="1" u="sng"/>
              <a:t>allowed</a:t>
            </a:r>
            <a:r>
              <a:rPr lang="en-US" altLang="zh-TW" u="sng"/>
              <a:t> </a:t>
            </a:r>
            <a:r>
              <a:rPr lang="en-US" altLang="zh-TW" b="1" u="sng"/>
              <a:t>values</a:t>
            </a:r>
            <a:r>
              <a:rPr lang="en-US" altLang="zh-TW"/>
              <a:t> for each attribute is called the </a:t>
            </a:r>
            <a:r>
              <a:rPr lang="en-US" altLang="zh-TW" b="1">
                <a:solidFill>
                  <a:schemeClr val="tx2"/>
                </a:solidFill>
              </a:rPr>
              <a:t>domain</a:t>
            </a:r>
            <a:r>
              <a:rPr lang="en-US" altLang="zh-TW"/>
              <a:t> of the attribute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（</a:t>
            </a:r>
            <a:r>
              <a:rPr lang="en-US" altLang="zh-CN"/>
              <a:t>A domain is </a:t>
            </a:r>
            <a:r>
              <a:rPr lang="en-US" altLang="zh-CN" b="1"/>
              <a:t>atomic </a:t>
            </a:r>
            <a:r>
              <a:rPr lang="en-US" altLang="zh-CN"/>
              <a:t>if elements of the domain are considered to be indivisible</a:t>
            </a:r>
            <a:br>
              <a:rPr lang="en-US" altLang="zh-CN"/>
            </a:br>
            <a:r>
              <a:rPr lang="en-US" altLang="zh-CN"/>
              <a:t>units. </a:t>
            </a:r>
            <a:r>
              <a:rPr lang="zh-CN" altLang="en-US"/>
              <a:t>）</a:t>
            </a: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Attribute values are (normally) required to be </a:t>
            </a:r>
            <a:r>
              <a:rPr lang="en-US" altLang="zh-TW" b="1">
                <a:solidFill>
                  <a:schemeClr val="tx2"/>
                </a:solidFill>
              </a:rPr>
              <a:t>atomic</a:t>
            </a:r>
            <a:r>
              <a:rPr lang="en-US" altLang="zh-TW"/>
              <a:t>, that is, indivisible</a:t>
            </a:r>
          </a:p>
          <a:p>
            <a:pPr lvl="1" eaLnBrk="1" hangingPunct="1"/>
            <a:r>
              <a:rPr lang="en-US" altLang="zh-TW" b="1">
                <a:solidFill>
                  <a:srgbClr val="FF0000"/>
                </a:solidFill>
              </a:rPr>
              <a:t>E.g</a:t>
            </a:r>
            <a:r>
              <a:rPr lang="en-US" altLang="zh-TW">
                <a:solidFill>
                  <a:srgbClr val="FF0000"/>
                </a:solidFill>
              </a:rPr>
              <a:t>. multivalued attribute values are not atomic</a:t>
            </a:r>
          </a:p>
          <a:p>
            <a:pPr lvl="1" eaLnBrk="1" hangingPunct="1"/>
            <a:r>
              <a:rPr lang="en-US" altLang="zh-TW" b="1">
                <a:solidFill>
                  <a:srgbClr val="FF0000"/>
                </a:solidFill>
              </a:rPr>
              <a:t>E.g</a:t>
            </a:r>
            <a:r>
              <a:rPr lang="en-US" altLang="zh-TW">
                <a:solidFill>
                  <a:srgbClr val="FF0000"/>
                </a:solidFill>
              </a:rPr>
              <a:t>. composite attribute values are not atomic, BirthDate: (5, 17, 1950)</a:t>
            </a:r>
          </a:p>
          <a:p>
            <a:pPr lvl="1" eaLnBrk="1" hangingPunct="1"/>
            <a:endParaRPr lang="en-US" altLang="zh-TW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The special value </a:t>
            </a:r>
            <a:r>
              <a:rPr lang="en-US" altLang="zh-TW" i="1" u="sng"/>
              <a:t>null</a:t>
            </a:r>
            <a:r>
              <a:rPr lang="en-US" altLang="zh-TW" u="sng"/>
              <a:t> </a:t>
            </a:r>
            <a:r>
              <a:rPr lang="en-US" altLang="zh-TW"/>
              <a:t> is a member of every domain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The null value causes </a:t>
            </a:r>
            <a:r>
              <a:rPr lang="en-US" altLang="zh-TW" b="1"/>
              <a:t>complications</a:t>
            </a:r>
            <a:r>
              <a:rPr lang="en-US" altLang="zh-TW"/>
              <a:t> in the definition of many operations</a:t>
            </a:r>
          </a:p>
          <a:p>
            <a:pPr lvl="1" eaLnBrk="1" hangingPunct="1"/>
            <a:r>
              <a:rPr lang="en-US" altLang="zh-TW"/>
              <a:t>we shall ignore the effect of null values in our main presentation and consider their effect later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8A10EDB-1961-4B0F-AFD5-5B9FFDEB1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2.2 Database Schema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DDC3EF9-C694-4385-B44F-5E2645BDC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3200" y="1219200"/>
            <a:ext cx="7213600" cy="2179638"/>
          </a:xfrm>
        </p:spPr>
        <p:txBody>
          <a:bodyPr/>
          <a:lstStyle/>
          <a:p>
            <a:pPr eaLnBrk="1" hangingPunct="1"/>
            <a:r>
              <a:rPr lang="en-US" altLang="zh-TW" b="1"/>
              <a:t>Attributes:</a:t>
            </a:r>
            <a:r>
              <a:rPr lang="en-US" altLang="zh-TW" i="1"/>
              <a:t> </a:t>
            </a:r>
            <a:r>
              <a:rPr lang="en-US" altLang="zh-TW"/>
              <a:t>Suppose</a:t>
            </a:r>
            <a:r>
              <a:rPr lang="en-US" altLang="zh-TW" i="1"/>
              <a:t> </a:t>
            </a:r>
            <a:r>
              <a:rPr lang="en-US" altLang="zh-TW" b="1" i="1"/>
              <a:t>A</a:t>
            </a:r>
            <a:r>
              <a:rPr lang="en-US" altLang="zh-TW" b="1" baseline="-25000"/>
              <a:t>1</a:t>
            </a:r>
            <a:r>
              <a:rPr lang="en-US" altLang="zh-TW" b="1"/>
              <a:t>, </a:t>
            </a:r>
            <a:r>
              <a:rPr lang="en-US" altLang="zh-TW" b="1" i="1"/>
              <a:t>A</a:t>
            </a:r>
            <a:r>
              <a:rPr lang="en-US" altLang="zh-TW" b="1" baseline="-25000"/>
              <a:t>2</a:t>
            </a:r>
            <a:r>
              <a:rPr lang="en-US" altLang="zh-TW" b="1"/>
              <a:t>, …, </a:t>
            </a:r>
            <a:r>
              <a:rPr lang="en-US" altLang="zh-TW" b="1" i="1"/>
              <a:t>A</a:t>
            </a:r>
            <a:r>
              <a:rPr lang="en-US" altLang="zh-TW" b="1" i="1" baseline="-25000"/>
              <a:t>n</a:t>
            </a:r>
            <a:r>
              <a:rPr lang="en-US" altLang="zh-TW" b="1" i="1"/>
              <a:t> </a:t>
            </a:r>
            <a:r>
              <a:rPr lang="en-US" altLang="zh-TW"/>
              <a:t>are</a:t>
            </a:r>
            <a:r>
              <a:rPr lang="en-US" altLang="zh-TW" b="1"/>
              <a:t> </a:t>
            </a:r>
            <a:r>
              <a:rPr lang="en-US" altLang="zh-TW" b="1" i="1"/>
              <a:t>attributes</a:t>
            </a:r>
            <a:endParaRPr lang="en-US" altLang="zh-TW" b="1"/>
          </a:p>
          <a:p>
            <a:pPr eaLnBrk="1" hangingPunct="1"/>
            <a:r>
              <a:rPr lang="en-US" altLang="zh-TW" b="1"/>
              <a:t>Relation schema:</a:t>
            </a:r>
            <a:r>
              <a:rPr lang="en-US" altLang="zh-TW" i="1"/>
              <a:t> </a:t>
            </a:r>
            <a:r>
              <a:rPr lang="en-US" altLang="zh-TW" b="1" i="1"/>
              <a:t>R</a:t>
            </a:r>
            <a:r>
              <a:rPr lang="en-US" altLang="zh-TW"/>
              <a:t> = </a:t>
            </a:r>
            <a:r>
              <a:rPr lang="en-US" altLang="zh-TW" b="1"/>
              <a:t>(</a:t>
            </a:r>
            <a:r>
              <a:rPr lang="en-US" altLang="zh-TW" b="1" i="1"/>
              <a:t>A</a:t>
            </a:r>
            <a:r>
              <a:rPr lang="en-US" altLang="zh-TW" b="1" baseline="-25000"/>
              <a:t>1</a:t>
            </a:r>
            <a:r>
              <a:rPr lang="en-US" altLang="zh-TW" b="1"/>
              <a:t>, </a:t>
            </a:r>
            <a:r>
              <a:rPr lang="en-US" altLang="zh-TW" b="1" i="1"/>
              <a:t>A</a:t>
            </a:r>
            <a:r>
              <a:rPr lang="en-US" altLang="zh-TW" b="1" baseline="-25000"/>
              <a:t>2</a:t>
            </a:r>
            <a:r>
              <a:rPr lang="en-US" altLang="zh-TW" b="1"/>
              <a:t>, …, </a:t>
            </a:r>
            <a:r>
              <a:rPr lang="en-US" altLang="zh-TW" b="1" i="1"/>
              <a:t>A</a:t>
            </a:r>
            <a:r>
              <a:rPr lang="en-US" altLang="zh-TW" b="1" i="1" baseline="-25000"/>
              <a:t>n</a:t>
            </a:r>
            <a:r>
              <a:rPr lang="en-US" altLang="zh-TW" b="1"/>
              <a:t>) </a:t>
            </a:r>
            <a:r>
              <a:rPr lang="en-US" altLang="zh-TW"/>
              <a:t>is</a:t>
            </a:r>
            <a:r>
              <a:rPr lang="en-US" altLang="zh-TW" b="1"/>
              <a:t> a </a:t>
            </a:r>
            <a:r>
              <a:rPr lang="en-US" altLang="zh-TW" b="1" i="1"/>
              <a:t>relation schema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	e.g. </a:t>
            </a:r>
            <a:r>
              <a:rPr lang="en-US" altLang="zh-TW" i="1"/>
              <a:t>department</a:t>
            </a:r>
            <a:r>
              <a:rPr lang="en-US" altLang="zh-CN" i="1"/>
              <a:t>-</a:t>
            </a:r>
            <a:r>
              <a:rPr lang="en-US" altLang="zh-TW" i="1"/>
              <a:t>schema</a:t>
            </a:r>
            <a:r>
              <a:rPr lang="en-US" altLang="zh-TW"/>
              <a:t> =</a:t>
            </a:r>
            <a:br>
              <a:rPr lang="en-US" altLang="zh-TW"/>
            </a:br>
            <a:r>
              <a:rPr lang="en-US" altLang="zh-TW"/>
              <a:t>                      (dept name, building, budget)</a:t>
            </a:r>
            <a:r>
              <a:rPr lang="zh-CN" altLang="en-US"/>
              <a:t>（</a:t>
            </a:r>
            <a:r>
              <a:rPr lang="en-US" altLang="zh-CN">
                <a:solidFill>
                  <a:srgbClr val="FF0000"/>
                </a:solidFill>
              </a:rPr>
              <a:t>Fig 2.5</a:t>
            </a:r>
            <a:r>
              <a:rPr lang="zh-CN" altLang="en-US"/>
              <a:t>）</a:t>
            </a:r>
            <a:endParaRPr lang="en-US" altLang="zh-TW"/>
          </a:p>
          <a:p>
            <a:pPr eaLnBrk="1" hangingPunct="1"/>
            <a:r>
              <a:rPr lang="en-US" altLang="zh-TW"/>
              <a:t> </a:t>
            </a:r>
            <a:r>
              <a:rPr lang="en-US" altLang="zh-TW" b="1"/>
              <a:t>Relation:</a:t>
            </a:r>
            <a:r>
              <a:rPr lang="en-US" altLang="zh-TW"/>
              <a:t> </a:t>
            </a:r>
            <a:r>
              <a:rPr lang="en-US" altLang="zh-TW" b="1" i="1"/>
              <a:t>r</a:t>
            </a:r>
            <a:r>
              <a:rPr lang="en-US" altLang="zh-TW" b="1"/>
              <a:t>(</a:t>
            </a:r>
            <a:r>
              <a:rPr lang="en-US" altLang="zh-TW" b="1" i="1"/>
              <a:t>R</a:t>
            </a:r>
            <a:r>
              <a:rPr lang="en-US" altLang="zh-TW" b="1"/>
              <a:t>)</a:t>
            </a:r>
            <a:r>
              <a:rPr lang="en-US" altLang="zh-TW"/>
              <a:t> is a </a:t>
            </a:r>
            <a:r>
              <a:rPr lang="en-US" altLang="zh-TW" b="1" i="1"/>
              <a:t>relation</a:t>
            </a:r>
            <a:r>
              <a:rPr lang="en-US" altLang="zh-TW"/>
              <a:t> on the </a:t>
            </a:r>
            <a:r>
              <a:rPr lang="en-US" altLang="zh-TW" b="1" i="1"/>
              <a:t>relation schema R</a:t>
            </a:r>
            <a:endParaRPr lang="en-US" altLang="zh-TW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	e.g. </a:t>
            </a:r>
            <a:r>
              <a:rPr lang="en-US" altLang="zh-TW" b="1" i="1"/>
              <a:t>department</a:t>
            </a:r>
            <a:r>
              <a:rPr lang="en-US" altLang="zh-TW"/>
              <a:t>(</a:t>
            </a:r>
            <a:r>
              <a:rPr lang="en-US" altLang="zh-TW" i="1"/>
              <a:t>department</a:t>
            </a:r>
            <a:r>
              <a:rPr lang="en-US" altLang="zh-CN" i="1"/>
              <a:t>-</a:t>
            </a:r>
            <a:r>
              <a:rPr lang="en-US" altLang="zh-TW" i="1"/>
              <a:t>schema</a:t>
            </a:r>
            <a:r>
              <a:rPr lang="en-US" altLang="zh-TW"/>
              <a:t>)</a:t>
            </a:r>
          </a:p>
        </p:txBody>
      </p:sp>
      <p:pic>
        <p:nvPicPr>
          <p:cNvPr id="30723" name="图片 1">
            <a:extLst>
              <a:ext uri="{FF2B5EF4-FFF2-40B4-BE49-F238E27FC236}">
                <a16:creationId xmlns:a16="http://schemas.microsoft.com/office/drawing/2014/main" id="{AAEA2A39-7E07-4299-A332-6017DA769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3486150"/>
            <a:ext cx="35163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7630</TotalTime>
  <Words>4399</Words>
  <Application>Microsoft Office PowerPoint</Application>
  <PresentationFormat>全屏显示(4:3)</PresentationFormat>
  <Paragraphs>611</Paragraphs>
  <Slides>77</Slides>
  <Notes>70</Notes>
  <HiddenSlides>0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  <vt:variant>
        <vt:lpstr>自定义放映</vt:lpstr>
      </vt:variant>
      <vt:variant>
        <vt:i4>1</vt:i4>
      </vt:variant>
    </vt:vector>
  </HeadingPairs>
  <TitlesOfParts>
    <vt:vector size="92" baseType="lpstr">
      <vt:lpstr>Helvetica</vt:lpstr>
      <vt:lpstr>MS PGothic</vt:lpstr>
      <vt:lpstr>Arial</vt:lpstr>
      <vt:lpstr>Monotype Sorts</vt:lpstr>
      <vt:lpstr>Webdings</vt:lpstr>
      <vt:lpstr>Times New Roman</vt:lpstr>
      <vt:lpstr>宋体</vt:lpstr>
      <vt:lpstr>Wingdings</vt:lpstr>
      <vt:lpstr>新細明體</vt:lpstr>
      <vt:lpstr>Symbol</vt:lpstr>
      <vt:lpstr>新細明體</vt:lpstr>
      <vt:lpstr>dbsym</vt:lpstr>
      <vt:lpstr>2_db-5-grey</vt:lpstr>
      <vt:lpstr>Microsoft Equation 3.0</vt:lpstr>
      <vt:lpstr>Chapter 2: Intro to Relational Model</vt:lpstr>
      <vt:lpstr>概念回顾</vt:lpstr>
      <vt:lpstr>第二章 关系模型</vt:lpstr>
      <vt:lpstr>RELATIONAL MODEL</vt:lpstr>
      <vt:lpstr>2.1 Structure of Relational Databases</vt:lpstr>
      <vt:lpstr>关系模型的组成</vt:lpstr>
      <vt:lpstr>2.1.1 Basic Structure</vt:lpstr>
      <vt:lpstr>Attribute Types</vt:lpstr>
      <vt:lpstr>2.2 Database Schema</vt:lpstr>
      <vt:lpstr>Relation Instance</vt:lpstr>
      <vt:lpstr>Relations are Unordered</vt:lpstr>
      <vt:lpstr>Database</vt:lpstr>
      <vt:lpstr>2.1.3 Keys 码、键、主键等</vt:lpstr>
      <vt:lpstr>2.1.3 Keys 码、键、主键等</vt:lpstr>
      <vt:lpstr>Schema of the university database</vt:lpstr>
      <vt:lpstr>2.4 Schema Diagram for University Database</vt:lpstr>
      <vt:lpstr>2.5 Query Languages</vt:lpstr>
      <vt:lpstr>2.6 Relational operators</vt:lpstr>
      <vt:lpstr>Relational Algebra</vt:lpstr>
      <vt:lpstr>Selection of tuples</vt:lpstr>
      <vt:lpstr>Select Operation</vt:lpstr>
      <vt:lpstr>Project Operation – Example</vt:lpstr>
      <vt:lpstr>Project Operation</vt:lpstr>
      <vt:lpstr>Project Operation</vt:lpstr>
      <vt:lpstr>Union of two relations</vt:lpstr>
      <vt:lpstr>Union Operation</vt:lpstr>
      <vt:lpstr>Union Operation</vt:lpstr>
      <vt:lpstr>Set difference of two relations</vt:lpstr>
      <vt:lpstr>Set Difference Operation</vt:lpstr>
      <vt:lpstr>Set Difference Operation</vt:lpstr>
      <vt:lpstr>Cartesian-Product Operation –  Example</vt:lpstr>
      <vt:lpstr>Composition of Operations</vt:lpstr>
      <vt:lpstr>Cartesian-Product Operation</vt:lpstr>
      <vt:lpstr>Example</vt:lpstr>
      <vt:lpstr>PowerPoint 演示文稿</vt:lpstr>
      <vt:lpstr>Example</vt:lpstr>
      <vt:lpstr>Example</vt:lpstr>
      <vt:lpstr>Example</vt:lpstr>
      <vt:lpstr>Rename Operation</vt:lpstr>
      <vt:lpstr>Example Query</vt:lpstr>
      <vt:lpstr>Example Query</vt:lpstr>
      <vt:lpstr>Example Query</vt:lpstr>
      <vt:lpstr>6.1.3 Additional Relational-Algebra Operations</vt:lpstr>
      <vt:lpstr>6.1.3.1 Set-Intersection Operation</vt:lpstr>
      <vt:lpstr>Set-Intersection Operation – Example</vt:lpstr>
      <vt:lpstr>6.1.3.2 Natural-Join Operation</vt:lpstr>
      <vt:lpstr>Natural Join Example</vt:lpstr>
      <vt:lpstr>Natural Join Example</vt:lpstr>
      <vt:lpstr>Natural Join and Theta Join</vt:lpstr>
      <vt:lpstr>Natural Join and Theta Join</vt:lpstr>
      <vt:lpstr>6.1.3.3 Assignment Operation</vt:lpstr>
      <vt:lpstr>6.1.3.4 Outer Join</vt:lpstr>
      <vt:lpstr>Outer Join – Example</vt:lpstr>
      <vt:lpstr>Outer Join – Example</vt:lpstr>
      <vt:lpstr>Outer Join – Example</vt:lpstr>
      <vt:lpstr>Outer Join – Example</vt:lpstr>
      <vt:lpstr>Outer Join using Joins</vt:lpstr>
      <vt:lpstr>6.1.4 Extended Relational-Algebra Operations</vt:lpstr>
      <vt:lpstr>6.1.4.1 Generalized Projection</vt:lpstr>
      <vt:lpstr>6.1.4.2 Aggregate Functions and Operations</vt:lpstr>
      <vt:lpstr>Aggregate Operation – Example</vt:lpstr>
      <vt:lpstr>Aggregate Operation – Example</vt:lpstr>
      <vt:lpstr>Aggregate Operation – Example</vt:lpstr>
      <vt:lpstr>Aggregate Functions (Cont.)</vt:lpstr>
      <vt:lpstr>Modification of the Database</vt:lpstr>
      <vt:lpstr>Deletion: Examples</vt:lpstr>
      <vt:lpstr>Insertion: Examples</vt:lpstr>
      <vt:lpstr>Multiset Relational Algebra</vt:lpstr>
      <vt:lpstr>SQL and Relational Algebra</vt:lpstr>
      <vt:lpstr>SQL and Relational Algebra</vt:lpstr>
      <vt:lpstr>Null Values</vt:lpstr>
      <vt:lpstr>Null Values</vt:lpstr>
      <vt:lpstr>Division Operator</vt:lpstr>
      <vt:lpstr>PowerPoint 演示文稿</vt:lpstr>
      <vt:lpstr>End of Chapter 2</vt:lpstr>
      <vt:lpstr>Division Operator</vt:lpstr>
      <vt:lpstr>PowerPoint 演示文稿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Intro to Relational Model</dc:title>
  <dc:creator>Microsoft Office 用户</dc:creator>
  <cp:lastModifiedBy>高 歌</cp:lastModifiedBy>
  <cp:revision>90</cp:revision>
  <cp:lastPrinted>2018-03-15T07:57:34Z</cp:lastPrinted>
  <dcterms:created xsi:type="dcterms:W3CDTF">2019-09-26T07:39:15Z</dcterms:created>
  <dcterms:modified xsi:type="dcterms:W3CDTF">2022-03-28T02:11:05Z</dcterms:modified>
</cp:coreProperties>
</file>