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92"/>
  </p:notesMasterIdLst>
  <p:handoutMasterIdLst>
    <p:handoutMasterId r:id="rId93"/>
  </p:handoutMasterIdLst>
  <p:sldIdLst>
    <p:sldId id="256" r:id="rId2"/>
    <p:sldId id="257" r:id="rId3"/>
    <p:sldId id="356" r:id="rId4"/>
    <p:sldId id="357" r:id="rId5"/>
    <p:sldId id="345" r:id="rId6"/>
    <p:sldId id="346" r:id="rId7"/>
    <p:sldId id="341" r:id="rId8"/>
    <p:sldId id="347" r:id="rId9"/>
    <p:sldId id="260" r:id="rId10"/>
    <p:sldId id="261" r:id="rId11"/>
    <p:sldId id="384" r:id="rId12"/>
    <p:sldId id="334" r:id="rId13"/>
    <p:sldId id="265" r:id="rId14"/>
    <p:sldId id="266" r:id="rId15"/>
    <p:sldId id="267" r:id="rId16"/>
    <p:sldId id="268" r:id="rId17"/>
    <p:sldId id="358" r:id="rId18"/>
    <p:sldId id="269" r:id="rId19"/>
    <p:sldId id="349" r:id="rId20"/>
    <p:sldId id="351" r:id="rId21"/>
    <p:sldId id="385" r:id="rId22"/>
    <p:sldId id="352" r:id="rId23"/>
    <p:sldId id="270" r:id="rId24"/>
    <p:sldId id="271" r:id="rId25"/>
    <p:sldId id="355" r:id="rId26"/>
    <p:sldId id="376" r:id="rId27"/>
    <p:sldId id="377" r:id="rId28"/>
    <p:sldId id="274" r:id="rId29"/>
    <p:sldId id="353" r:id="rId30"/>
    <p:sldId id="275" r:id="rId31"/>
    <p:sldId id="386" r:id="rId32"/>
    <p:sldId id="276" r:id="rId33"/>
    <p:sldId id="375" r:id="rId34"/>
    <p:sldId id="335" r:id="rId35"/>
    <p:sldId id="336" r:id="rId36"/>
    <p:sldId id="350" r:id="rId37"/>
    <p:sldId id="278" r:id="rId38"/>
    <p:sldId id="279" r:id="rId39"/>
    <p:sldId id="283" r:id="rId40"/>
    <p:sldId id="282" r:id="rId41"/>
    <p:sldId id="388" r:id="rId42"/>
    <p:sldId id="387" r:id="rId43"/>
    <p:sldId id="284" r:id="rId44"/>
    <p:sldId id="285" r:id="rId45"/>
    <p:sldId id="286" r:id="rId46"/>
    <p:sldId id="287" r:id="rId47"/>
    <p:sldId id="378" r:id="rId48"/>
    <p:sldId id="379" r:id="rId49"/>
    <p:sldId id="366" r:id="rId50"/>
    <p:sldId id="288" r:id="rId51"/>
    <p:sldId id="289" r:id="rId52"/>
    <p:sldId id="290" r:id="rId53"/>
    <p:sldId id="389" r:id="rId54"/>
    <p:sldId id="365" r:id="rId55"/>
    <p:sldId id="363" r:id="rId56"/>
    <p:sldId id="364" r:id="rId57"/>
    <p:sldId id="291" r:id="rId58"/>
    <p:sldId id="292" r:id="rId59"/>
    <p:sldId id="293" r:id="rId60"/>
    <p:sldId id="367" r:id="rId61"/>
    <p:sldId id="368" r:id="rId62"/>
    <p:sldId id="294" r:id="rId63"/>
    <p:sldId id="295" r:id="rId64"/>
    <p:sldId id="370" r:id="rId65"/>
    <p:sldId id="380" r:id="rId66"/>
    <p:sldId id="296" r:id="rId67"/>
    <p:sldId id="298" r:id="rId68"/>
    <p:sldId id="297" r:id="rId69"/>
    <p:sldId id="382" r:id="rId70"/>
    <p:sldId id="299" r:id="rId71"/>
    <p:sldId id="300" r:id="rId72"/>
    <p:sldId id="301" r:id="rId73"/>
    <p:sldId id="371" r:id="rId74"/>
    <p:sldId id="302" r:id="rId75"/>
    <p:sldId id="381" r:id="rId76"/>
    <p:sldId id="303" r:id="rId77"/>
    <p:sldId id="372" r:id="rId78"/>
    <p:sldId id="383" r:id="rId79"/>
    <p:sldId id="305" r:id="rId80"/>
    <p:sldId id="373" r:id="rId81"/>
    <p:sldId id="374" r:id="rId82"/>
    <p:sldId id="306" r:id="rId83"/>
    <p:sldId id="308" r:id="rId84"/>
    <p:sldId id="339" r:id="rId85"/>
    <p:sldId id="309" r:id="rId86"/>
    <p:sldId id="310" r:id="rId87"/>
    <p:sldId id="311" r:id="rId88"/>
    <p:sldId id="312" r:id="rId89"/>
    <p:sldId id="313" r:id="rId90"/>
    <p:sldId id="315" r:id="rId91"/>
  </p:sldIdLst>
  <p:sldSz cx="9144000" cy="6858000" type="screen4x3"/>
  <p:notesSz cx="7010400" cy="9296400"/>
  <p:custShowLst>
    <p:custShow name="Custom Show 1" id="0">
      <p:sldLst>
        <p:sld r:id="rId11"/>
        <p:sld r:id="rId47"/>
        <p:sld r:id="rId46"/>
        <p:sld r:id="rId14"/>
        <p:sld r:id="rId39"/>
        <p:sld r:id="rId39"/>
        <p:sld r:id="rId52"/>
        <p:sld r:id="rId87"/>
        <p:sld r:id="rId90"/>
        <p:sld r:id="rId19"/>
        <p:sld r:id="rId67"/>
        <p:sld r:id="rId69"/>
        <p:sld r:id="rId51"/>
        <p:sld r:id="rId88"/>
        <p:sld r:id="rId89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7" autoAdjust="0"/>
    <p:restoredTop sz="80212" autoAdjust="0"/>
  </p:normalViewPr>
  <p:slideViewPr>
    <p:cSldViewPr snapToGrid="0">
      <p:cViewPr varScale="1">
        <p:scale>
          <a:sx n="85" d="100"/>
          <a:sy n="85" d="100"/>
        </p:scale>
        <p:origin x="1123" y="5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FAE467A-13EC-4308-BB9B-38B2838FBD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E575588-1E1C-43B5-95A8-59669568FF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B0C1E900-EB10-4863-B050-580AE605E0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68CC8662-A140-4E71-A513-5BE09F82635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宋体" panose="02010600030101010101" pitchFamily="2" charset="-122"/>
              </a:defRPr>
            </a:lvl1pPr>
          </a:lstStyle>
          <a:p>
            <a:fld id="{A48EA7AA-2F52-4E4E-8D94-124F3F6674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F3DA3EF-D248-4E57-B352-39AA6DA43D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1E0EE39-D25B-4442-9A63-F10D4339F8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7919DDF-37D4-44E5-9857-53BD2DCBC82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B38C2F1-BD57-44EE-87CA-7C7AF3DDE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F634A8-8099-498D-98DE-5686E4D2A0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230944B3-69FB-436B-A7DA-AFE3156974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宋体" panose="02010600030101010101" pitchFamily="2" charset="-122"/>
              </a:defRPr>
            </a:lvl1pPr>
          </a:lstStyle>
          <a:p>
            <a:fld id="{A36ADF43-CB35-4682-B60C-6F981286E8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B6EE9A5-BE58-42C7-A9A5-B94EB360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7AC60F7-9915-410D-9041-C49E72AE303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49C18FD-BC4C-4788-A3A8-F2C1052F6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AADB0DA-9B47-4E9F-BFE4-DFDF0D258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47D690C-170A-4447-91D7-03C2C356F4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FD5EC9F-71D9-43F3-B431-36B037183BD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762A9E3-6FEA-47C0-941B-EE275498E0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1ABB06C-BFC8-48B7-9619-5263345D4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95563F0-13F4-4E4B-ADE6-72024E805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ED48EF1-671E-4442-B61C-F19B2B28D8A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28C2888-21AF-4DDB-A0BA-06F5F0902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B9315E6-FC84-4633-9383-D51DC5069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C8C098C-AF3C-436E-92F3-1A64027B8C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7C2A62C-AFAE-4462-B36A-7786680D715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F60F2C7-F3FE-4B33-8671-D68B746EA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D22789-DF70-4924-87E3-44C05C599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86A96FD-614E-4EE7-A83F-FCB4F25C5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2C20880-389D-4C0D-AD73-D4D058543DF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4E888A2-2DEF-42FE-A90A-18D55BEB2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F2B81F8-1AF8-4A62-A10E-13E757AA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2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115D93A4-21AF-4E44-B77F-E5142E30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582ECE9E-F611-4E26-85BD-D93C9872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DCC73F81-D80A-4EBB-A789-347E1DCEB5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30728" name="Rectangle 7">
            <a:extLst>
              <a:ext uri="{FF2B5EF4-FFF2-40B4-BE49-F238E27FC236}">
                <a16:creationId xmlns:a16="http://schemas.microsoft.com/office/drawing/2014/main" id="{64819185-44F5-43DD-A434-86A3C04F5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1565EF39-15AB-42DD-B7B3-88B2A05E2F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AEED788-E639-47F2-8EAF-33F6D91F6FC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2E2662E-3BCB-4217-AB4E-A14D3890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BEFB64B-F5F4-48A8-9A08-C24A3A17E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3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639AF847-50BD-47F9-99F1-CA7B20DDC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A967DE0E-6FEE-4A5A-B82C-885ECA23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45CF4B81-6759-4293-ABFB-7604800E3D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475511AF-3D56-4B0B-B437-5F28B6E47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21F6AC1-6E01-4FF6-9945-9E73FE6F8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8C7EC33-D503-4B0F-B0C0-1F4775C97A7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A21BDFE-6F9A-4BDD-B003-D5AC4FB9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7B902D1-C85E-4E95-B411-A89354C3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4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CC991F2F-6996-4B35-8178-0FD46C0B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C0F8EAC5-D108-49DC-8565-3D3B17BF7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8919" name="Rectangle 6">
            <a:extLst>
              <a:ext uri="{FF2B5EF4-FFF2-40B4-BE49-F238E27FC236}">
                <a16:creationId xmlns:a16="http://schemas.microsoft.com/office/drawing/2014/main" id="{E3459D90-57E4-47F9-97E0-97F450668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34824" name="Rectangle 7">
            <a:extLst>
              <a:ext uri="{FF2B5EF4-FFF2-40B4-BE49-F238E27FC236}">
                <a16:creationId xmlns:a16="http://schemas.microsoft.com/office/drawing/2014/main" id="{A3FF6786-5C1C-400D-A72C-3A2AEB1E4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21A5D4A-67BB-42E6-ADD1-171063305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7CEC81D-2D3F-4242-BF07-ABE10A508F4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EC39737-09AA-4630-8674-18C75162D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F0440E6-4083-4A72-99BC-8D905477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5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5AF37F79-3BB0-45B1-A12E-AD4897A8A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257CBBCE-71D7-4135-B918-70D3AD47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B22E6D52-2157-43D4-BFCF-9B7483D9A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CCD87402-5754-49C5-B9CC-13B68E838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85DB121-7970-4BD7-877B-054590242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4FAF970-E03C-42C9-A158-A8A01098CCE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54A86C2-9497-4B5B-80B3-29E13D77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9D525E4-EC8F-4445-ABE7-5D4E97B1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6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7DC590CB-94D3-44DA-BB94-E44894B6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D2AD775F-D1FF-4B44-BCE6-222ED1EC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8BDC3F9A-79E6-4698-95BE-75184EF21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38920" name="Rectangle 7">
            <a:extLst>
              <a:ext uri="{FF2B5EF4-FFF2-40B4-BE49-F238E27FC236}">
                <a16:creationId xmlns:a16="http://schemas.microsoft.com/office/drawing/2014/main" id="{58E643BF-0592-4F4C-A603-820B58FB0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E209226-DF39-4315-9842-BEDBB21D44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66D67A0-636D-4A62-B427-7452B9576D4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59B0868-5F30-4D3A-A15F-45A2A0CB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F031F28-EA66-4741-862F-0D2904C1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6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8B09224A-CBD3-4A38-A2AD-E919AEB0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02C98C5E-9CB5-4D23-A203-A321B292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3581501A-0960-444A-88C4-A6A6A103F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E5EC2529-8E6E-427F-AEE9-3BB6DE4DA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5B89E39-C52F-4A71-97C4-1C70BDC12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5A2BB15A-7561-40B1-8BB8-51ECB6F49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4CC5CB3D-F519-4B60-8FE6-D7E97AD18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F8C58E2-72CC-4D83-972D-5D15346F8058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88781E86-3A21-4AFA-981A-0196A0ECE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71547D4-67EB-48B3-A7BC-6DEB286821A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2C9F49D-D499-4B4A-95D9-B1A3ADFFF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34B98D2-FBCD-4371-A511-8E73681B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1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880199E8-1CBB-4F00-908D-8E2C324A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4C8971CF-1DEC-46EC-891F-27B726273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D5343BE4-0424-46BD-BA58-5444B4AF5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200" name="Rectangle 7">
            <a:extLst>
              <a:ext uri="{FF2B5EF4-FFF2-40B4-BE49-F238E27FC236}">
                <a16:creationId xmlns:a16="http://schemas.microsoft.com/office/drawing/2014/main" id="{A721862D-8149-4DBE-B5D0-CEBE364B2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36EE2255-382C-40EA-AA40-12F7E10487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B34F8FF2-C5E1-4197-857A-51E0E5B33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DB49933A-C583-4801-9F8F-325593EC3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7041D9A-E3EE-452B-A1FD-37ED71B601BA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AD5D52EB-A8A1-456F-860F-709339196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A3AF392-9DD5-4C27-9741-965C2FEC0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AD00B3FB-08D8-497D-8598-376626472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0197BD3-B5F8-4E49-A1E6-2B8F725D4379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5A6E1FD5-3086-4B02-94CE-4AD3432E1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CCEC8EFC-0876-458E-B473-A377A2D95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B033C1C8-8477-477E-A048-882314E6C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B99B726-4288-4930-AE22-6E96616AD40F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4A6B5DF-4151-4B2E-8E54-56F8C2FF6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C720C15-B607-46C5-83C7-3C618F311F3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7A31035-431D-44D0-B94B-7A6D274E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A252464-E163-4FDA-90A9-76AF87DA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8</a:t>
            </a: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DDEBF151-7A67-47B5-B99E-6B68C7DA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5302" name="Rectangle 5">
            <a:extLst>
              <a:ext uri="{FF2B5EF4-FFF2-40B4-BE49-F238E27FC236}">
                <a16:creationId xmlns:a16="http://schemas.microsoft.com/office/drawing/2014/main" id="{C710E563-233A-4332-974D-61D013D7D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5303" name="Rectangle 6">
            <a:extLst>
              <a:ext uri="{FF2B5EF4-FFF2-40B4-BE49-F238E27FC236}">
                <a16:creationId xmlns:a16="http://schemas.microsoft.com/office/drawing/2014/main" id="{3E9F82B4-82E8-4C0A-A05D-6772E5C4B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9679A80D-C0B4-471A-901A-3732618BA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17CBAF0-368F-43DC-B1F5-FFBC63B6F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4A6F7E9-B337-4163-BB16-2E246745218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556EA78-D403-4B6E-8711-B1513CFD44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D8B8AD0-5AA0-4994-B9FF-3C9161321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E4A8CD0-7709-4D35-9DCA-A32887E44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B1DB298-0BBB-4C9A-8BAA-B7EF025F02C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835E97B-2423-40B2-9D2D-078C0AA2D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3B78A01-D6BF-4EDB-B939-A6C8346E9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CCA75CD-E95C-46DC-A05F-99FD669C3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872797C-6ED4-413A-9678-9F603D70114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E3575A5-E7D7-43A0-AFB5-81596EF0A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A0EA122-4FFF-4C3A-9EE9-228A5D607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ED81B6E9-7284-4CD4-98AF-C3C373143B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CBC356B-57C9-48B5-A5DE-0C8B975F4F2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28565A4-6FDD-46C4-8128-E07EFF82A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A9909B3-57FF-4FF8-9C17-BB2D2B31C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AC9AB29-E9EB-4B8C-9818-920D39620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C993D9A-8F02-42CF-9022-14AF0D1613F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9DAE4C0-0478-4955-8298-13322C8D7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3657C92-0E67-47DD-B6DB-16DF37F9F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5B56D11-07C6-4E55-97C7-40E0319D67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D3C9A21-A62F-42B9-9E11-6E2C08F0EFF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CCD780D-A76B-4737-9444-827BA276D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9432190-5B0F-45B6-B4BC-E0BE75EF6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5AC565C-F328-48E7-87AB-228740336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17E8C62-C12C-4A97-9E73-939E5931811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1FCBDEE-C667-4AF5-980D-9BE2AD722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EC86728-5BCE-42B0-9883-2E3086D6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1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3A80EB87-D0EE-4CB6-9744-9EDF1D8AF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A2F5ED93-4F1D-4D5B-86EF-7E03520A7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52FB37A8-7D64-4749-9CDB-9AFD0237A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A242CB2B-BC3B-4C60-8164-F9659B511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4E6F12C-405E-41EF-8261-ECD6842A6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EE522A1-35B4-417F-B8E3-83B390F0DC4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BC7D342-634F-4DDD-BE9A-1190DC066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4F9CE6F-28A8-4D30-9A08-E23725FB5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A3A3ECA-9147-4B96-8ED2-2EA920141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AF32A92-198A-4BC1-8D61-BB4AC039064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7CB367D-86AA-49C4-B576-84E92B137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A1571E9-DE0C-4CD7-A53F-F6E14B7E0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9</a:t>
            </a:r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941A4BE7-0FD1-491C-82D1-9935C50D9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8854" name="Rectangle 5">
            <a:extLst>
              <a:ext uri="{FF2B5EF4-FFF2-40B4-BE49-F238E27FC236}">
                <a16:creationId xmlns:a16="http://schemas.microsoft.com/office/drawing/2014/main" id="{305DA2F5-2161-4D5D-A4DD-2B8BFC0F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8855" name="Rectangle 6">
            <a:extLst>
              <a:ext uri="{FF2B5EF4-FFF2-40B4-BE49-F238E27FC236}">
                <a16:creationId xmlns:a16="http://schemas.microsoft.com/office/drawing/2014/main" id="{8CDF99D2-F499-423A-87BD-9FABA21A49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68616" name="Rectangle 7">
            <a:extLst>
              <a:ext uri="{FF2B5EF4-FFF2-40B4-BE49-F238E27FC236}">
                <a16:creationId xmlns:a16="http://schemas.microsoft.com/office/drawing/2014/main" id="{54723B6F-681C-44CD-8759-2C9542175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7090578-2083-493D-A1B7-1C77B1905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612E0FB-950F-4BB3-84CC-82C9432EBF8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CBCE924-17D6-4D75-BA16-A0824CE10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5311F97-5A06-4F68-A110-1FB2D4FD2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9</a:t>
            </a:r>
          </a:p>
        </p:txBody>
      </p:sp>
      <p:sp>
        <p:nvSpPr>
          <p:cNvPr id="82949" name="Rectangle 4">
            <a:extLst>
              <a:ext uri="{FF2B5EF4-FFF2-40B4-BE49-F238E27FC236}">
                <a16:creationId xmlns:a16="http://schemas.microsoft.com/office/drawing/2014/main" id="{B29F3FBC-BC36-431A-B53C-4794BD7A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2950" name="Rectangle 5">
            <a:extLst>
              <a:ext uri="{FF2B5EF4-FFF2-40B4-BE49-F238E27FC236}">
                <a16:creationId xmlns:a16="http://schemas.microsoft.com/office/drawing/2014/main" id="{F3569111-6AB5-4B70-BE62-A994D71D2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2951" name="Rectangle 6">
            <a:extLst>
              <a:ext uri="{FF2B5EF4-FFF2-40B4-BE49-F238E27FC236}">
                <a16:creationId xmlns:a16="http://schemas.microsoft.com/office/drawing/2014/main" id="{7DC14F5B-8CB7-4643-96F5-416E2F8225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70664" name="Rectangle 7">
            <a:extLst>
              <a:ext uri="{FF2B5EF4-FFF2-40B4-BE49-F238E27FC236}">
                <a16:creationId xmlns:a16="http://schemas.microsoft.com/office/drawing/2014/main" id="{C9EF5385-45C6-441C-9A13-8633B37B0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ADF25D9B-578E-455B-B7B2-255087DBC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8179460-74C4-4C02-9B0C-D9EF2EE9783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A93D409-2695-4E34-8186-A9BD77284D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5AFF4B8-59C1-4692-A9D2-E2FDBA4B0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7756108-D861-4484-8C00-667297201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F7749D0-AD59-446A-B3F3-2CCEEF0DB62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1443FF5-03AC-4AAC-AD25-B2790DFA0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77B1FCF-FD47-4AA3-8CFA-3A90783A7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11501CF4-C17D-4DB2-8041-AD04B9F5B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283E0A3A-2D6C-4EC1-BC6F-FCB394F4A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E47EE5BF-2416-489D-81CC-676609099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D2DDB9A-E8DB-489B-987A-AEFC4EC3DB4A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64CEB12A-8CA6-46F9-83D0-5DE502CB3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52750A-B7C1-4181-8F17-09DE54A432E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FB3729E-FCC6-4845-92F0-C4C677D04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87A2AAE-9687-4B2C-AC5C-297ADF6D5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F6092B8-4382-445C-B5E1-12DC28CEA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0DC780B-3425-4961-B525-AB718CE58BD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35C0496-14B6-4448-BCA8-E3DA85A1D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9E12A4A-65BC-4808-9895-7E24DE94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7</a:t>
            </a:r>
          </a:p>
        </p:txBody>
      </p:sp>
      <p:sp>
        <p:nvSpPr>
          <p:cNvPr id="93189" name="Rectangle 4">
            <a:extLst>
              <a:ext uri="{FF2B5EF4-FFF2-40B4-BE49-F238E27FC236}">
                <a16:creationId xmlns:a16="http://schemas.microsoft.com/office/drawing/2014/main" id="{29A5D7B4-0992-4552-AEB9-A6DC6FE7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93190" name="Rectangle 5">
            <a:extLst>
              <a:ext uri="{FF2B5EF4-FFF2-40B4-BE49-F238E27FC236}">
                <a16:creationId xmlns:a16="http://schemas.microsoft.com/office/drawing/2014/main" id="{190870EF-A190-4C85-815E-F8E5682F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93191" name="Rectangle 6">
            <a:extLst>
              <a:ext uri="{FF2B5EF4-FFF2-40B4-BE49-F238E27FC236}">
                <a16:creationId xmlns:a16="http://schemas.microsoft.com/office/drawing/2014/main" id="{E32E542D-EF7A-42DE-B5CD-23232193F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0904" name="Rectangle 7">
            <a:extLst>
              <a:ext uri="{FF2B5EF4-FFF2-40B4-BE49-F238E27FC236}">
                <a16:creationId xmlns:a16="http://schemas.microsoft.com/office/drawing/2014/main" id="{AA342F91-B4EC-48DB-B0DB-842DD4345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81114C6-6AA9-458A-9EE7-D39B1C243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A016861-B8FB-47B1-9A1E-A07143A5384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248768F7-A56A-4A62-BFF8-2FDA72577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D42C493-B5E1-48A6-96F7-F480FFAAF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D719487-3454-4551-8CB0-8FAFBDF06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EFD6D8E-EA49-479B-AE57-47DED74AF5A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EDF3D1F-6D2E-4F85-91C8-E327245D3A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AB20D14-11D3-4901-ABD1-E1A20099A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71589EA-8670-4212-A357-0DE9369DB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86BE04C-2050-44FE-90BB-11688657182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557E77A-A6EF-4474-A723-24158694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142A4F4-77FE-46D6-BA95-272CEE0DF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r">
              <a:defRPr/>
            </a:pPr>
            <a:r>
              <a:rPr lang="en-US" altLang="zh-CN" sz="1300">
                <a:latin typeface="Times New Roman" charset="0"/>
                <a:ea typeface="宋体" charset="0"/>
              </a:rPr>
              <a:t>1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3DD46591-CE23-4EE6-96C4-B9BFDBCAD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2B753116-85A8-4F02-A21F-AABDA9CD4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4E875F79-E650-4163-9927-352ACFC25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12296" name="Rectangle 7">
            <a:extLst>
              <a:ext uri="{FF2B5EF4-FFF2-40B4-BE49-F238E27FC236}">
                <a16:creationId xmlns:a16="http://schemas.microsoft.com/office/drawing/2014/main" id="{C9D8F1BC-AC3D-416A-ADA4-3FCC1C39D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0081D322-0D32-4BF6-8F15-2C1CE788D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8198F30-5F5A-40A7-92EC-B7BB9B7AFB9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D9C713E-CD80-4230-8ABE-4DC35A6DD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B4A97FD6-BACE-4FDB-B67E-09EC9030B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4A46B92B-251E-4D25-8C4A-3113BA659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9DE6201-2387-4A48-9EAC-833CFD285E8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34C0A02B-FDDF-4B73-A983-9456BDFC2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C093C52-F802-4D26-BF9C-938D6DB95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FAC40FD9-92F6-40F4-A471-B5F6B4F70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DECED37-04AF-4093-8E8E-597559C4480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71B6995-C7AA-4419-B69D-1BE12CF64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FB1129B-7DB7-4384-AE34-969ACED9D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034A890F-87E6-4407-B163-D9C109918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7E90683-9A69-4A45-80D2-0554EF6E079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3184338-CA40-4F9F-9E65-728322AA8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B291031-7146-4582-8A79-336AC796B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FB12CEE5-EDD6-40FD-990A-16F975D69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B768A98-FA23-4356-A024-FC4EBF68BB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A55CFF54-8E95-4C36-8AE2-B705519DF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3314D16-3BC6-435B-B805-7F9ECC259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40798361-18DF-4895-AD74-9929D6FFC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16CC72F-991C-43B5-B2DD-FFBF947A181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F41D889-22E7-4994-AD31-3B27D1CFA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EB7A0F4-D5E5-44BF-8988-8FBBF14C1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F2FE8100-2322-4597-B340-AE3D505AFA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92D3F1A-BADD-48A4-910B-FD8A5398B9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F99C5B3-C9B5-4164-BBC7-1D2521C635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6836E23A-D2F5-4322-A0E2-633884CB6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C4BC848A-EB7D-4AC3-8C54-ED48002DC5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5E252DF-8816-4374-A8F4-52D5C0E21EB4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0B91810-A19E-4768-84FB-EECE005DF9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93333BD1-479E-4D52-82CF-CCBD43048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34ED528-C5C5-4F62-9918-5426A8524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A448D1F-6FFE-43F2-B47E-F3EEA541E5E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CC13845-97CB-4279-A9F7-10A62F8F00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3787EAC-50E0-406E-988A-D787DFAFC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2E6F2B06-D284-4210-82E0-703971669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D685C03-B917-45B7-A8D4-DED68396976B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7CC107F2-677D-42E6-BC7F-F210A1EF0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08DBB01-C51D-4E25-8724-1A0B77B25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9455F216-CD43-486F-AE5C-B388591C9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856B4D4A-C832-40FD-B2E3-F46647A2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B9203436-50F0-4048-A1D2-FD09F0D0F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5899CC2-B6EE-4B41-AB8C-06A6B404FF8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BDB6C4EF-0322-4519-B860-93E3273FE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989D200-5B9F-4E5E-B8E2-826631ED0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AD36257A-9B8B-4089-A866-A02D11EE4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D0A5870-5B89-427C-8D72-4C637D69B2B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E9BA754-A885-4D9E-917B-AFD1624F0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2121D17B-FB45-46B0-8BE9-596181FCA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66E000FB-F855-4AC9-A477-037F5B97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12B99C7-4A86-47EF-9E62-960A18FD966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83DCB061-3C96-4B8C-A675-5502E5B035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2F70BA89-34C8-4190-B0B0-148FD0215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5988BEF9-A26D-4519-907E-4ACB3BDBF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911BD6E8-1F37-4118-BDB6-52D97193A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56" name="灯片编号占位符 3">
            <a:extLst>
              <a:ext uri="{FF2B5EF4-FFF2-40B4-BE49-F238E27FC236}">
                <a16:creationId xmlns:a16="http://schemas.microsoft.com/office/drawing/2014/main" id="{DC93AF8E-8FF9-43F7-BE24-EEFFB2624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34373B5-261F-4C28-A97B-92308820ABE5}" type="slidenum">
              <a:rPr lang="en-US" altLang="zh-CN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D83A3C3B-E4C2-4634-A4A9-FB3277FEB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>
            <a:extLst>
              <a:ext uri="{FF2B5EF4-FFF2-40B4-BE49-F238E27FC236}">
                <a16:creationId xmlns:a16="http://schemas.microsoft.com/office/drawing/2014/main" id="{FCF332C0-2DBE-49D1-AADA-54A918B90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E7E9B77-53BD-4735-8485-463780092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B09600B-2802-440B-9C4B-EE494EBE5560}" type="slidenum">
              <a:rPr lang="en-US" altLang="zh-CN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FB258919-4A94-4A07-B5CC-C6749ED08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>
            <a:extLst>
              <a:ext uri="{FF2B5EF4-FFF2-40B4-BE49-F238E27FC236}">
                <a16:creationId xmlns:a16="http://schemas.microsoft.com/office/drawing/2014/main" id="{135401AA-6FEF-4C5E-80E6-8C6D21C90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83639747-7929-4DE5-86FD-BFCE739FD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1538FE5-44ED-41AF-A13E-92B62F0D6C26}" type="slidenum">
              <a:rPr lang="en-US" altLang="zh-CN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0F91CF07-B4F5-4CF4-B4DD-8B954D694F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30E5453-E132-4E0C-89E1-287CA24CAC6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64BCE0EF-826B-4677-9124-5FDBE909A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677A1821-15E2-4C40-8ABB-EBBDDDC3C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719927C4-C99F-4BEA-8E47-4CDEB1625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3AD3F2A-FA8A-42B7-83E1-A02F2D900E3B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65EE4C8E-78DA-4E2B-B165-6D06B2133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1C4D044-86EB-4177-AB72-81370552D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E8CDF869-3BE1-4235-A2BE-B07667F2B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4CC7602-BE88-421B-A558-BC955249E327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4758F41F-C873-4320-B52C-B203E7611F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3F1A7348-6EFB-4F2C-98BB-E6999EAE9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B64B6678-926E-48F7-A383-5EA3689F26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861F694-F0C0-4585-A03A-23216C1AB42E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5B1A1F66-749F-49A4-939B-F29DB23614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69B4BB30-CCF1-4119-AD8C-C7FE82960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C931ED60-3857-48ED-B058-6F05AC026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93502CD-8399-4442-A928-4769390A6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64672675-3FC4-4FFB-A752-BDDB63ED5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74B7C15-DB10-4D7D-9261-9AA073E0586C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9DEB5B42-875F-4100-ACFE-3A13B9ADD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CA098B3-7CF1-4963-ABE5-B9006D7D04BD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4FAF36CA-2619-42A5-886C-BA4C17314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E8A62340-3752-4210-94F6-322EF7E3F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5E04B40A-53E8-4932-8464-31EC2204C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02B6371-3335-4D8E-AFB7-B2FA4FE650C2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25B4C4F7-CD8A-411E-BA7B-7FCA57D6C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F635622D-BFC6-4615-B3BF-1E2F76ADC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D562A6EF-B0B2-4EA9-967F-B00AF9E730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78964DE-4B7E-4C6A-97C0-D1995C412A89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2D65851A-0F50-430B-9449-10F9DDA55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93D5A76D-1175-49F1-8493-4E173375B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3A1AFFBB-F17C-495B-A6F5-0C00C754A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7AF0FAB-C382-4890-89EC-E63004688CEB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8CAE56B-C4EC-4AEA-BB86-3A8E1C831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21EFE01D-8BB9-4822-84F4-03EEF0158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E15EF120-B17B-4B90-8720-EE4653F7A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47D3FD8-06FC-4BCC-A7C2-83A07EF810B2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263DBB8E-65D9-424B-AFF1-A108FEDD4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347A863B-6538-48A9-8238-B53A4AEFD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B47735B6-7AF3-4386-92D8-5B8262F81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47BD64D-8CDE-4BE3-AC74-FC06BBE50CCA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C4AA54-E05F-4086-BFDB-7057A87FA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6CA998A-A74D-4DAE-8A9A-F02648EEF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E7107E47-99DC-43F8-B76E-08B3EE372B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8539A6D-32F3-4F34-A444-84827F7C449C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1B0FE999-652F-4E3E-B899-89501184D5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BA934239-68BF-4C55-BDA6-87A359D89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0B270A9D-621F-4401-A853-251921995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965122E-A04F-485C-B500-107CB7DE7ABA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C4A418DF-FFD1-428D-AD76-8703E2612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1858D86A-8CA2-4CA3-A2F4-E08C0D695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8EC748B2-04A7-4283-BCE4-E724CE042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8575FA6-4511-4545-BBCD-AA11C8B4C121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C827CDCD-9F43-4805-8E9F-E4E7FA600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1BC468A7-5615-4553-A4A9-C6FE08E5F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BC9BE0E9-8370-4713-8526-25F8D4517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707C121-7C7C-4FA4-83C2-CFC087E7914B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588A05D0-568D-4763-95E0-B221AD6D3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046C10EE-E501-4F13-947D-2EF7E2E01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FD78EE3-A126-4C8C-903D-3C86BE793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2D02B78-647D-47B2-AB05-789FE1FA78D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E9965B4-B7F0-454D-B3E5-C6BFB44A4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B3BF7F8-7B5C-4C6E-A8B9-96A3286F2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B31F8A95-FF8A-433A-AB31-12815A6D7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A9960D9-A1CA-4F9A-ACC6-0A85117E36BF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25D535E1-DC73-41D3-8E7E-0312B30CD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F16DDE2F-090A-4796-91FD-76AE5B48F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1948C8E1-A1EA-4A6F-8C18-0BA452426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68DFCF9-AEE7-4A8B-8104-7CBE11D9D7F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C3C6B2BE-8546-47D3-B5E9-3C15A04E5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2575BB1F-61D5-43AC-A34B-BD53A788A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96DFC22B-0B09-4C98-90B4-0E85E05CE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37B2D4-9C43-4B02-9C28-848C7D96C1C4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9ABA4920-20AF-4FDC-9D21-31C49E2E0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E9A8A5F8-9125-41FF-B521-4C1664280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8752AEC5-B6F7-4195-8E4F-5157E0154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BD5D9DC-AB67-4B74-B9D8-49858F2A68A7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DA41CE47-5547-4947-87FB-3514743A8A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86E695ED-35B7-443F-960C-0B5AE376F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AE531FFB-A2C6-4EA7-B25A-1B3EF82AA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49852A6-960B-4E34-8BDC-977D8A938566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25A485FB-2B29-4038-8FFF-F4444DD7D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48820720-6CC5-4FDB-A9B7-4A9F71BD8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B75EB018-1AE5-485A-9737-4370DA4E1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CE9B9CA-77A2-45EB-8FC6-F93F8D00754B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6298D695-144D-4044-94B5-3CDB370B75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0F0263F9-8118-487C-AFE9-49DD275A8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C0A269A6-EB64-41A0-99C9-B4652EF11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B80D300-76B2-41A3-A9D2-F62DAA1C1525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87BFE2CB-4518-4FC1-948B-E5A9044C02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394D0A10-44D7-4B1A-ABEC-669A981D4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62103813-A341-4134-9E56-A3B93400B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47A5D70-70A1-4FE7-8A8E-CB5ADAB09F9B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7D21694A-C0B4-4BDA-ABEF-5E9804E07A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032173D1-0BDE-4398-B4FC-92090D2DB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E11BB104-CDF3-460F-9E08-5FE544403E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3606459-0B3E-489E-B8F5-3B0D58E9D6D1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30F2963A-16FB-4668-9144-B44ACE9DC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8E3111AF-BC5B-4D74-8577-F743C540A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07B9FC34-4653-40F6-961E-A1697254E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82C7F05-776E-45FF-98AC-2A0B4802F69E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9CE0E759-3FD5-477B-9501-BE868AB1E5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A4688310-EA5E-4258-92F2-F535740E5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E0E7CF0-B695-432F-A025-810CF3BD3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5A889F3F-BC13-4F2F-BD43-DBF48D91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8832A4D9-4C6D-4F4D-8C50-C0D4CB9F1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BC4ACB6-07C8-4D0F-AB18-1E3498FB1455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6450FD3E-5B77-469C-A368-85324D81C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45D33B62-A8D0-4C23-A3CC-010311FDC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17E9B6F4-D485-413B-A636-E4D4D8F99D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5C480D2-B3AE-4256-97C6-655E2BD84AFA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FEEC39E8-1E08-483D-8EE1-AF8B92297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65E0EE83-EA15-441E-8774-9C0BF141E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>
            <a:extLst>
              <a:ext uri="{FF2B5EF4-FFF2-40B4-BE49-F238E27FC236}">
                <a16:creationId xmlns:a16="http://schemas.microsoft.com/office/drawing/2014/main" id="{FABF6DC1-AEC2-4FD9-A6B7-116E69044A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1C5DDDC-0D5C-4D5B-A176-F45EF1F3715E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E3D01A70-C2A5-498C-B45B-45AEA0F13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BF867EC8-57CF-472B-8D0F-AC7C920D6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71DFF0E5-B663-4219-9966-A941C2E40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4D45617-F2E3-4E07-A960-1B0FCC516769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53032450-6E2C-48A5-920C-E4149E355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4E3C379E-179C-493B-9BE5-AA2D4C99F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996FEB27-27A6-4375-8104-11A98313E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A51851A-301B-44B3-BC65-93C9BA03BA00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FA73973-E590-4247-B2DE-E456AA4767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234DB6FE-146D-40A1-9F41-A23643A1C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46FC8964-1314-4A84-BF99-43E1F97A7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D51073A-F37A-41DD-B4DD-5AD6FB6C4D54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6B3BFB6F-807B-48AC-A2DF-70EFA4128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865AD562-DE72-455A-81BF-C07C18A60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A64E24E5-39B3-4F01-AC6B-5F80D2776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AD0626-483A-43FA-ACBC-B607FE18268B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215DD25B-424B-4945-B445-74751BF1A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6A49E2F9-FBE9-4FEB-98CB-E42B3165D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>
            <a:extLst>
              <a:ext uri="{FF2B5EF4-FFF2-40B4-BE49-F238E27FC236}">
                <a16:creationId xmlns:a16="http://schemas.microsoft.com/office/drawing/2014/main" id="{7F5BB011-999D-4754-A26A-E91CAD644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C98AD6-C504-4CC2-9D90-B38FE3504D77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207B97D1-0545-4B9B-8C7F-12E601052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4108284F-8D70-479C-9065-75E56A734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6F62C570-7120-4171-8AED-A60569506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931AEB4-2B72-425E-BDF6-3CF625EB6BAB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AC50BC19-D4E0-4111-9A18-EACF891CA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BD96656C-E967-4C17-B455-F296A3526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>
            <a:extLst>
              <a:ext uri="{FF2B5EF4-FFF2-40B4-BE49-F238E27FC236}">
                <a16:creationId xmlns:a16="http://schemas.microsoft.com/office/drawing/2014/main" id="{F0B34194-321D-47CD-97B7-1B14610962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EC2DBFE-91CF-40C2-8819-692790EEF8D6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01731" name="Rectangle 2">
            <a:extLst>
              <a:ext uri="{FF2B5EF4-FFF2-40B4-BE49-F238E27FC236}">
                <a16:creationId xmlns:a16="http://schemas.microsoft.com/office/drawing/2014/main" id="{41851DA5-91E9-4027-B28A-6957536BD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4372B72A-5F09-4E01-9B34-C28DA5675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465152D-73D7-4E88-8349-8E027D400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C470A7B-C4D5-4BF0-8BD2-AD61142C1AB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462BC51-3944-45CE-8682-3F3DF8139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3AFA8BA-E3F3-4F0A-89DA-F4C1B01B4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F6B31BC6-3F39-4827-94A7-376366A9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CC3300"/>
                </a:solidFill>
                <a:ea typeface="宋体" panose="02010600030101010101" pitchFamily="2" charset="-122"/>
              </a:rPr>
              <a:t>Database System Concepts, 6</a:t>
            </a:r>
            <a:r>
              <a:rPr lang="en-US" altLang="zh-CN" sz="1600" b="1" baseline="30000">
                <a:solidFill>
                  <a:srgbClr val="CC3300"/>
                </a:solidFill>
                <a:ea typeface="宋体" panose="02010600030101010101" pitchFamily="2" charset="-122"/>
              </a:rPr>
              <a:t>th</a:t>
            </a:r>
            <a:r>
              <a:rPr lang="en-US" altLang="zh-CN" sz="1600" b="1">
                <a:solidFill>
                  <a:srgbClr val="CC3300"/>
                </a:solidFill>
                <a:ea typeface="宋体" panose="02010600030101010101" pitchFamily="2" charset="-122"/>
              </a:rPr>
              <a:t> Ed</a:t>
            </a:r>
            <a:r>
              <a:rPr lang="en-US" altLang="zh-CN" sz="1600">
                <a:solidFill>
                  <a:srgbClr val="CC3300"/>
                </a:solidFill>
                <a:ea typeface="宋体" panose="02010600030101010101" pitchFamily="2" charset="-122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  <a:ea typeface="宋体" panose="02010600030101010101" pitchFamily="2" charset="-122"/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  <a:ea typeface="宋体" panose="02010600030101010101" pitchFamily="2" charset="-122"/>
              </a:rPr>
            </a:br>
            <a:r>
              <a:rPr lang="en-US" altLang="zh-CN" sz="1200" b="1">
                <a:solidFill>
                  <a:srgbClr val="CC3300"/>
                </a:solidFill>
                <a:ea typeface="宋体" panose="02010600030101010101" pitchFamily="2" charset="-122"/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ea typeface="宋体" panose="02010600030101010101" pitchFamily="2" charset="-122"/>
                <a:hlinkClick r:id="rId2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  <a:ea typeface="宋体" panose="02010600030101010101" pitchFamily="2" charset="-122"/>
              </a:rPr>
              <a:t> for conditions on re-use </a:t>
            </a:r>
          </a:p>
        </p:txBody>
      </p:sp>
      <p:pic>
        <p:nvPicPr>
          <p:cNvPr id="5" name="Picture 8" descr="Cover-6Ed">
            <a:extLst>
              <a:ext uri="{FF2B5EF4-FFF2-40B4-BE49-F238E27FC236}">
                <a16:creationId xmlns:a16="http://schemas.microsoft.com/office/drawing/2014/main" id="{A34D8C5B-6E6C-44DA-AD29-59F39E4A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47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70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547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p"/>
              <a:defRPr/>
            </a:lvl1pPr>
            <a:lvl2pPr marL="742950" indent="-285750">
              <a:buFont typeface="Wingdings" panose="05000000000000000000" pitchFamily="2" charset="2"/>
              <a:buChar char="l"/>
              <a:defRPr/>
            </a:lvl2pPr>
            <a:lvl3pPr marL="1143000" indent="-28575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936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862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17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97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3098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00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47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672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CB277B-6372-453A-875D-8FF4F6024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4">
            <a:extLst>
              <a:ext uri="{FF2B5EF4-FFF2-40B4-BE49-F238E27FC236}">
                <a16:creationId xmlns:a16="http://schemas.microsoft.com/office/drawing/2014/main" id="{96F68255-7F9B-492A-97A6-B9F9EB351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000099"/>
                </a:solidFill>
                <a:ea typeface="宋体" panose="02010600030101010101" pitchFamily="2" charset="-122"/>
              </a:rPr>
              <a:t>©Silberschatz, Korth and Sudarshan</a:t>
            </a:r>
          </a:p>
        </p:txBody>
      </p:sp>
      <p:sp>
        <p:nvSpPr>
          <p:cNvPr id="1028" name="Text Box 5">
            <a:extLst>
              <a:ext uri="{FF2B5EF4-FFF2-40B4-BE49-F238E27FC236}">
                <a16:creationId xmlns:a16="http://schemas.microsoft.com/office/drawing/2014/main" id="{E310B9DF-6F81-4F8B-AAC0-9771A9263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000099"/>
                </a:solidFill>
                <a:ea typeface="宋体" panose="02010600030101010101" pitchFamily="2" charset="-122"/>
              </a:rPr>
              <a:t>3.</a:t>
            </a:r>
            <a:fld id="{EFEBEC81-5703-4FE5-9F1F-7EBC446B8943}" type="slidenum">
              <a:rPr lang="en-US" altLang="zh-CN" sz="1000" b="1">
                <a:solidFill>
                  <a:srgbClr val="000099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522246" name="Rectangle 6">
            <a:extLst>
              <a:ext uri="{FF2B5EF4-FFF2-40B4-BE49-F238E27FC236}">
                <a16:creationId xmlns:a16="http://schemas.microsoft.com/office/drawing/2014/main" id="{F1B7D3C3-219C-4541-B738-934B4EEC9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3D2BEA0F-4B96-4738-97A9-6C15998C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000099"/>
                </a:solidFill>
                <a:ea typeface="宋体" panose="02010600030101010101" pitchFamily="2" charset="-122"/>
              </a:rPr>
              <a:t>Database System Concepts - 6</a:t>
            </a:r>
            <a:r>
              <a:rPr lang="en-US" altLang="zh-CN" sz="1000" b="1" baseline="30000">
                <a:solidFill>
                  <a:srgbClr val="000099"/>
                </a:solidFill>
                <a:ea typeface="宋体" panose="02010600030101010101" pitchFamily="2" charset="-122"/>
              </a:rPr>
              <a:t>th</a:t>
            </a:r>
            <a:r>
              <a:rPr lang="en-US" altLang="zh-CN" sz="1000" b="1">
                <a:solidFill>
                  <a:srgbClr val="000099"/>
                </a:solidFill>
                <a:ea typeface="宋体" panose="02010600030101010101" pitchFamily="2" charset="-122"/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9C6E143B-8975-402F-B3D3-978DC1D12D3E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6CC2C3EA-ACB1-47CD-AC1C-4327CA4F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9A544F34-3561-46C0-8910-E7D90F261F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0D77020D-03FB-4F28-9B9E-D056D4D8D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Integrity Constraints in Create Table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0556DD1-102B-47A2-9F1E-60E01B179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638925" cy="1254125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primary key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...,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n 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r>
              <a:rPr lang="en-US" altLang="zh-CN" b="1">
                <a:ea typeface="宋体" panose="02010600030101010101" pitchFamily="2" charset="-122"/>
              </a:rPr>
              <a:t>foreign key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, ...,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n 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b="1">
                <a:ea typeface="宋体" panose="02010600030101010101" pitchFamily="2" charset="-122"/>
              </a:rPr>
              <a:t>references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</a:p>
          <a:p>
            <a:r>
              <a:rPr lang="en-US" altLang="zh-CN" b="1">
                <a:ea typeface="宋体" panose="02010600030101010101" pitchFamily="2" charset="-122"/>
              </a:rPr>
              <a:t>not null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BE7E1134-FFD1-448A-AD6D-B6AB17E56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2395538"/>
            <a:ext cx="731996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Example:  Declare the primary key</a:t>
            </a:r>
            <a:endParaRPr kumimoji="0" lang="en-US" altLang="zh-CN" i="1">
              <a:ea typeface="宋体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b="1">
              <a:ea typeface="宋体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	</a:t>
            </a:r>
            <a:r>
              <a:rPr lang="en-US" altLang="zh-CN" b="1">
                <a:ea typeface="宋体" charset="0"/>
              </a:rPr>
              <a:t>create table</a:t>
            </a:r>
            <a:r>
              <a:rPr lang="en-US" altLang="zh-CN">
                <a:ea typeface="宋体" charset="0"/>
              </a:rPr>
              <a:t> </a:t>
            </a:r>
            <a:r>
              <a:rPr lang="en-US" altLang="zh-CN" i="1">
                <a:ea typeface="宋体" charset="0"/>
              </a:rPr>
              <a:t>instructor</a:t>
            </a:r>
            <a:r>
              <a:rPr lang="en-US" altLang="zh-CN">
                <a:ea typeface="宋体" charset="0"/>
              </a:rPr>
              <a:t> (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                             </a:t>
            </a:r>
            <a:r>
              <a:rPr lang="en-US" altLang="zh-CN" i="1">
                <a:ea typeface="宋体" charset="0"/>
              </a:rPr>
              <a:t>ID</a:t>
            </a:r>
            <a:r>
              <a:rPr lang="en-US" altLang="zh-CN">
                <a:ea typeface="宋体" charset="0"/>
              </a:rPr>
              <a:t>                </a:t>
            </a:r>
            <a:r>
              <a:rPr lang="en-US" altLang="zh-CN" b="1">
                <a:ea typeface="宋体" charset="0"/>
              </a:rPr>
              <a:t>char</a:t>
            </a:r>
            <a:r>
              <a:rPr lang="en-US" altLang="zh-CN">
                <a:ea typeface="宋体" charset="0"/>
              </a:rPr>
              <a:t>(5),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                             </a:t>
            </a:r>
            <a:r>
              <a:rPr lang="en-US" altLang="zh-CN" i="1">
                <a:ea typeface="宋体" charset="0"/>
              </a:rPr>
              <a:t>name           </a:t>
            </a:r>
            <a:r>
              <a:rPr lang="en-US" altLang="zh-CN" b="1">
                <a:ea typeface="宋体" charset="0"/>
              </a:rPr>
              <a:t>varchar</a:t>
            </a:r>
            <a:r>
              <a:rPr lang="en-US" altLang="zh-CN">
                <a:ea typeface="宋体" charset="0"/>
              </a:rPr>
              <a:t>(20) </a:t>
            </a:r>
            <a:r>
              <a:rPr lang="en-US" altLang="zh-CN" b="1">
                <a:ea typeface="宋体" charset="0"/>
              </a:rPr>
              <a:t>not null,</a:t>
            </a:r>
            <a:br>
              <a:rPr lang="en-US" altLang="zh-CN" b="1" i="1">
                <a:ea typeface="宋体" charset="0"/>
              </a:rPr>
            </a:br>
            <a:r>
              <a:rPr lang="en-US" altLang="zh-CN" b="1" i="1">
                <a:ea typeface="宋体" charset="0"/>
              </a:rPr>
              <a:t>                             </a:t>
            </a:r>
            <a:r>
              <a:rPr lang="en-US" altLang="zh-CN" i="1">
                <a:ea typeface="宋体" charset="0"/>
              </a:rPr>
              <a:t>dept_name  </a:t>
            </a:r>
            <a:r>
              <a:rPr lang="en-US" altLang="zh-CN" b="1">
                <a:ea typeface="宋体" charset="0"/>
              </a:rPr>
              <a:t>varchar</a:t>
            </a:r>
            <a:r>
              <a:rPr lang="en-US" altLang="zh-CN">
                <a:ea typeface="宋体" charset="0"/>
              </a:rPr>
              <a:t>(20),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                             </a:t>
            </a:r>
            <a:r>
              <a:rPr lang="en-US" altLang="zh-CN" i="1">
                <a:ea typeface="宋体" charset="0"/>
              </a:rPr>
              <a:t>salary</a:t>
            </a:r>
            <a:r>
              <a:rPr lang="en-US" altLang="zh-CN">
                <a:ea typeface="宋体" charset="0"/>
              </a:rPr>
              <a:t>           </a:t>
            </a:r>
            <a:r>
              <a:rPr lang="en-US" altLang="zh-CN" b="1">
                <a:ea typeface="宋体" charset="0"/>
              </a:rPr>
              <a:t>numeric</a:t>
            </a:r>
            <a:r>
              <a:rPr lang="en-US" altLang="zh-CN">
                <a:ea typeface="宋体" charset="0"/>
              </a:rPr>
              <a:t>(8,2),</a:t>
            </a:r>
            <a:br>
              <a:rPr lang="en-US" altLang="zh-CN">
                <a:ea typeface="宋体" charset="0"/>
              </a:rPr>
            </a:br>
            <a:r>
              <a:rPr lang="en-US" altLang="zh-CN" sz="1600">
                <a:ea typeface="宋体" charset="0"/>
              </a:rPr>
              <a:t>                                 </a:t>
            </a:r>
            <a:r>
              <a:rPr kumimoji="0" lang="en-US" altLang="zh-CN" b="1">
                <a:ea typeface="宋体" charset="0"/>
              </a:rPr>
              <a:t>primary key </a:t>
            </a:r>
            <a:r>
              <a:rPr lang="en-US" altLang="zh-CN">
                <a:ea typeface="宋体" charset="0"/>
              </a:rPr>
              <a:t>(</a:t>
            </a:r>
            <a:r>
              <a:rPr kumimoji="0" lang="en-US" altLang="zh-CN" i="1">
                <a:ea typeface="宋体" charset="0"/>
              </a:rPr>
              <a:t>ID</a:t>
            </a:r>
            <a:r>
              <a:rPr lang="en-US" altLang="zh-CN">
                <a:ea typeface="宋体" charset="0"/>
              </a:rPr>
              <a:t>),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                             </a:t>
            </a:r>
            <a:r>
              <a:rPr lang="en-US" altLang="zh-CN" b="1">
                <a:ea typeface="宋体" charset="0"/>
              </a:rPr>
              <a:t>foreign key </a:t>
            </a:r>
            <a:r>
              <a:rPr lang="en-US" altLang="zh-CN" i="1">
                <a:ea typeface="宋体" charset="0"/>
              </a:rPr>
              <a:t>(dept_name</a:t>
            </a:r>
            <a:r>
              <a:rPr lang="en-US" altLang="zh-CN">
                <a:ea typeface="宋体" charset="0"/>
              </a:rPr>
              <a:t>) </a:t>
            </a:r>
            <a:r>
              <a:rPr lang="en-US" altLang="zh-CN" b="1">
                <a:ea typeface="宋体" charset="0"/>
              </a:rPr>
              <a:t>references </a:t>
            </a:r>
            <a:r>
              <a:rPr lang="en-US" altLang="zh-CN" i="1">
                <a:ea typeface="宋体" charset="0"/>
              </a:rPr>
              <a:t>department</a:t>
            </a:r>
            <a:r>
              <a:rPr kumimoji="0" lang="en-US" altLang="zh-CN" i="1">
                <a:ea typeface="宋体" charset="0"/>
              </a:rPr>
              <a:t>);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C2A3B99-018D-4B8E-AEDD-7D0BB183B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5229225"/>
            <a:ext cx="74104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SzTx/>
              <a:buFont typeface="Monotype Sorts" charset="2"/>
              <a:buNone/>
              <a:defRPr/>
            </a:pPr>
            <a:r>
              <a:rPr lang="en-US" altLang="zh-CN" b="1">
                <a:ea typeface="宋体" charset="0"/>
              </a:rPr>
              <a:t>primary key </a:t>
            </a:r>
            <a:r>
              <a:rPr lang="en-US" altLang="zh-CN">
                <a:ea typeface="宋体" charset="0"/>
              </a:rPr>
              <a:t>declaration on an attribute automatically ensures</a:t>
            </a:r>
            <a:r>
              <a:rPr lang="en-US" altLang="zh-CN" b="1">
                <a:ea typeface="宋体" charset="0"/>
              </a:rPr>
              <a:t> not null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EF02438A-9741-468D-BE0B-B188A213F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And a Few More Relation Definitions</a:t>
            </a:r>
          </a:p>
        </p:txBody>
      </p:sp>
      <p:sp>
        <p:nvSpPr>
          <p:cNvPr id="25603" name="AutoShape 3">
            <a:extLst>
              <a:ext uri="{FF2B5EF4-FFF2-40B4-BE49-F238E27FC236}">
                <a16:creationId xmlns:a16="http://schemas.microsoft.com/office/drawing/2014/main" id="{1E36A144-13AB-47D1-A722-30BEA22F8BEB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>
          <a:xfrm>
            <a:off x="517525" y="977900"/>
            <a:ext cx="8348663" cy="54975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create table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student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i="1">
                <a:ea typeface="宋体" panose="02010600030101010101" pitchFamily="2" charset="-122"/>
              </a:rPr>
              <a:t>ID</a:t>
            </a:r>
            <a:r>
              <a:rPr lang="en-US" altLang="zh-CN">
                <a:ea typeface="宋体" panose="02010600030101010101" pitchFamily="2" charset="-122"/>
              </a:rPr>
              <a:t>                    </a:t>
            </a:r>
            <a:r>
              <a:rPr lang="en-US" altLang="zh-CN" b="1">
                <a:ea typeface="宋体" panose="02010600030101010101" pitchFamily="2" charset="-122"/>
              </a:rPr>
              <a:t>varchar</a:t>
            </a:r>
            <a:r>
              <a:rPr lang="en-US" altLang="zh-CN">
                <a:ea typeface="宋体" panose="02010600030101010101" pitchFamily="2" charset="-122"/>
              </a:rPr>
              <a:t>(5),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               </a:t>
            </a:r>
            <a:r>
              <a:rPr lang="en-US" altLang="zh-CN" b="1">
                <a:ea typeface="宋体" panose="02010600030101010101" pitchFamily="2" charset="-122"/>
              </a:rPr>
              <a:t>varchar</a:t>
            </a:r>
            <a:r>
              <a:rPr lang="en-US" altLang="zh-CN">
                <a:ea typeface="宋体" panose="02010600030101010101" pitchFamily="2" charset="-122"/>
              </a:rPr>
              <a:t>(20) not null,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en-US" altLang="zh-CN" b="1">
                <a:ea typeface="宋体" panose="02010600030101010101" pitchFamily="2" charset="-122"/>
              </a:rPr>
              <a:t>varchar</a:t>
            </a:r>
            <a:r>
              <a:rPr lang="en-US" altLang="zh-CN">
                <a:ea typeface="宋体" panose="02010600030101010101" pitchFamily="2" charset="-122"/>
              </a:rPr>
              <a:t>(20),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i="1">
                <a:ea typeface="宋体" panose="02010600030101010101" pitchFamily="2" charset="-122"/>
              </a:rPr>
              <a:t>tot_cred</a:t>
            </a:r>
            <a:r>
              <a:rPr lang="en-US" altLang="zh-CN">
                <a:ea typeface="宋体" panose="02010600030101010101" pitchFamily="2" charset="-122"/>
              </a:rPr>
              <a:t>           </a:t>
            </a:r>
            <a:r>
              <a:rPr lang="en-US" altLang="zh-CN" b="1">
                <a:ea typeface="宋体" panose="02010600030101010101" pitchFamily="2" charset="-122"/>
              </a:rPr>
              <a:t>numeric</a:t>
            </a:r>
            <a:r>
              <a:rPr lang="en-US" altLang="zh-CN">
                <a:ea typeface="宋体" panose="02010600030101010101" pitchFamily="2" charset="-122"/>
              </a:rPr>
              <a:t>(3,0),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b="1">
                <a:ea typeface="宋体" panose="02010600030101010101" pitchFamily="2" charset="-122"/>
              </a:rPr>
              <a:t>primary key </a:t>
            </a:r>
            <a:r>
              <a:rPr lang="en-US" altLang="zh-CN" i="1">
                <a:ea typeface="宋体" panose="02010600030101010101" pitchFamily="2" charset="-122"/>
              </a:rPr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             foreign key </a:t>
            </a:r>
            <a:r>
              <a:rPr lang="en-US" altLang="zh-CN" i="1">
                <a:ea typeface="宋体" panose="02010600030101010101" pitchFamily="2" charset="-122"/>
              </a:rPr>
              <a:t>(dept_name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b="1">
                <a:ea typeface="宋体" panose="02010600030101010101" pitchFamily="2" charset="-122"/>
              </a:rPr>
              <a:t>references </a:t>
            </a:r>
            <a:r>
              <a:rPr lang="en-US" altLang="zh-CN" i="1">
                <a:ea typeface="宋体" panose="02010600030101010101" pitchFamily="2" charset="-122"/>
              </a:rPr>
              <a:t>department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create table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takes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i="1">
                <a:ea typeface="宋体" panose="02010600030101010101" pitchFamily="2" charset="-122"/>
              </a:rPr>
              <a:t>ID</a:t>
            </a:r>
            <a:r>
              <a:rPr lang="en-US" altLang="zh-CN">
                <a:ea typeface="宋体" panose="02010600030101010101" pitchFamily="2" charset="-122"/>
              </a:rPr>
              <a:t>                   </a:t>
            </a:r>
            <a:r>
              <a:rPr lang="en-US" altLang="zh-CN" b="1">
                <a:ea typeface="宋体" panose="02010600030101010101" pitchFamily="2" charset="-122"/>
              </a:rPr>
              <a:t>varchar</a:t>
            </a:r>
            <a:r>
              <a:rPr lang="en-US" altLang="zh-CN">
                <a:ea typeface="宋体" panose="02010600030101010101" pitchFamily="2" charset="-122"/>
              </a:rPr>
              <a:t>(5),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       </a:t>
            </a:r>
            <a:r>
              <a:rPr lang="en-US" altLang="zh-CN" b="1">
                <a:ea typeface="宋体" panose="02010600030101010101" pitchFamily="2" charset="-122"/>
              </a:rPr>
              <a:t>varchar</a:t>
            </a:r>
            <a:r>
              <a:rPr lang="en-US" altLang="zh-CN">
                <a:ea typeface="宋体" panose="02010600030101010101" pitchFamily="2" charset="-122"/>
              </a:rPr>
              <a:t>(8),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i="1">
                <a:ea typeface="宋体" panose="02010600030101010101" pitchFamily="2" charset="-122"/>
              </a:rPr>
              <a:t>sec_id</a:t>
            </a:r>
            <a:r>
              <a:rPr lang="en-US" altLang="zh-CN">
                <a:ea typeface="宋体" panose="02010600030101010101" pitchFamily="2" charset="-122"/>
              </a:rPr>
              <a:t>            </a:t>
            </a:r>
            <a:r>
              <a:rPr lang="en-US" altLang="zh-CN" b="1">
                <a:ea typeface="宋体" panose="02010600030101010101" pitchFamily="2" charset="-122"/>
              </a:rPr>
              <a:t>varchar</a:t>
            </a:r>
            <a:r>
              <a:rPr lang="en-US" altLang="zh-CN">
                <a:ea typeface="宋体" panose="02010600030101010101" pitchFamily="2" charset="-122"/>
              </a:rPr>
              <a:t>(8),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i="1">
                <a:ea typeface="宋体" panose="02010600030101010101" pitchFamily="2" charset="-122"/>
              </a:rPr>
              <a:t>semester</a:t>
            </a: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b="1">
                <a:ea typeface="宋体" panose="02010600030101010101" pitchFamily="2" charset="-122"/>
              </a:rPr>
              <a:t>varchar</a:t>
            </a:r>
            <a:r>
              <a:rPr lang="en-US" altLang="zh-CN">
                <a:ea typeface="宋体" panose="02010600030101010101" pitchFamily="2" charset="-122"/>
              </a:rPr>
              <a:t>(6),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i="1">
                <a:ea typeface="宋体" panose="02010600030101010101" pitchFamily="2" charset="-122"/>
              </a:rPr>
              <a:t>year</a:t>
            </a:r>
            <a:r>
              <a:rPr lang="en-US" altLang="zh-CN">
                <a:ea typeface="宋体" panose="02010600030101010101" pitchFamily="2" charset="-122"/>
              </a:rPr>
              <a:t>                </a:t>
            </a:r>
            <a:r>
              <a:rPr lang="en-US" altLang="zh-CN" b="1">
                <a:ea typeface="宋体" panose="02010600030101010101" pitchFamily="2" charset="-122"/>
              </a:rPr>
              <a:t>numeric</a:t>
            </a:r>
            <a:r>
              <a:rPr lang="en-US" altLang="zh-CN">
                <a:ea typeface="宋体" panose="02010600030101010101" pitchFamily="2" charset="-122"/>
              </a:rPr>
              <a:t>(4,0),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i="1">
                <a:ea typeface="宋体" panose="02010600030101010101" pitchFamily="2" charset="-122"/>
              </a:rPr>
              <a:t>grade</a:t>
            </a:r>
            <a:r>
              <a:rPr lang="en-US" altLang="zh-CN">
                <a:ea typeface="宋体" panose="02010600030101010101" pitchFamily="2" charset="-122"/>
              </a:rPr>
              <a:t>              </a:t>
            </a:r>
            <a:r>
              <a:rPr lang="en-US" altLang="zh-CN" b="1">
                <a:ea typeface="宋体" panose="02010600030101010101" pitchFamily="2" charset="-122"/>
              </a:rPr>
              <a:t>varchar</a:t>
            </a:r>
            <a:r>
              <a:rPr lang="en-US" altLang="zh-CN">
                <a:ea typeface="宋体" panose="02010600030101010101" pitchFamily="2" charset="-122"/>
              </a:rPr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             primary key </a:t>
            </a:r>
            <a:r>
              <a:rPr lang="en-US" altLang="zh-CN" i="1">
                <a:ea typeface="宋体" panose="02010600030101010101" pitchFamily="2" charset="-122"/>
              </a:rPr>
              <a:t>(ID, course_id, </a:t>
            </a:r>
            <a:r>
              <a:rPr lang="en-US" altLang="zh-CN" b="1" i="1">
                <a:ea typeface="宋体" panose="02010600030101010101" pitchFamily="2" charset="-122"/>
              </a:rPr>
              <a:t>sec_id</a:t>
            </a:r>
            <a:r>
              <a:rPr lang="en-US" altLang="zh-CN" i="1">
                <a:ea typeface="宋体" panose="02010600030101010101" pitchFamily="2" charset="-122"/>
              </a:rPr>
              <a:t>, semester, year)</a:t>
            </a:r>
            <a:r>
              <a:rPr lang="en-US" altLang="zh-CN">
                <a:ea typeface="宋体" panose="02010600030101010101" pitchFamily="2" charset="-122"/>
              </a:rPr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             foreign key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ID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b="1">
                <a:ea typeface="宋体" panose="02010600030101010101" pitchFamily="2" charset="-122"/>
              </a:rPr>
              <a:t>references </a:t>
            </a:r>
            <a:r>
              <a:rPr lang="en-US" altLang="zh-CN" b="1" i="1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student,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foreign key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course_id, sec_id, semester, year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b="1">
                <a:ea typeface="宋体" panose="02010600030101010101" pitchFamily="2" charset="-122"/>
              </a:rPr>
              <a:t>references </a:t>
            </a:r>
            <a:r>
              <a:rPr lang="en-US" altLang="zh-CN" i="1">
                <a:ea typeface="宋体" panose="02010600030101010101" pitchFamily="2" charset="-122"/>
              </a:rPr>
              <a:t>section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zh-CN" u="sng">
                <a:ea typeface="宋体" panose="02010600030101010101" pitchFamily="2" charset="-122"/>
              </a:rPr>
              <a:t>Note: </a:t>
            </a:r>
            <a:r>
              <a:rPr lang="en-US" altLang="zh-CN" b="1" i="1" u="sng">
                <a:ea typeface="宋体" panose="02010600030101010101" pitchFamily="2" charset="-122"/>
              </a:rPr>
              <a:t>sec_id</a:t>
            </a:r>
            <a:r>
              <a:rPr lang="en-US" altLang="zh-CN" b="1" u="sng">
                <a:ea typeface="宋体" panose="02010600030101010101" pitchFamily="2" charset="-122"/>
              </a:rPr>
              <a:t> </a:t>
            </a:r>
            <a:r>
              <a:rPr lang="en-US" altLang="zh-CN" u="sng">
                <a:ea typeface="宋体" panose="02010600030101010101" pitchFamily="2" charset="-122"/>
              </a:rPr>
              <a:t>can be dropped from primary key above, to ensure a student cannot be registered for two sections of the same course in the same semester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2F08A536-1901-475B-BFEC-3D1B4679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Updates to tables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2CE247F-47FF-45DD-A15A-38B8B161B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385050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Insert </a:t>
            </a:r>
            <a:r>
              <a:rPr lang="zh-CN" altLang="en-US" b="1">
                <a:solidFill>
                  <a:srgbClr val="000099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3.9.2</a:t>
            </a:r>
            <a:r>
              <a:rPr lang="zh-CN" altLang="en-US" b="1">
                <a:solidFill>
                  <a:srgbClr val="000099"/>
                </a:solidFill>
                <a:ea typeface="宋体" panose="02010600030101010101" pitchFamily="2" charset="-122"/>
              </a:rPr>
              <a:t>）</a:t>
            </a:r>
            <a:endParaRPr lang="en-US" altLang="zh-CN" b="1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insert into </a:t>
            </a:r>
            <a:r>
              <a:rPr lang="en-US" altLang="zh-CN" i="1">
                <a:ea typeface="宋体" panose="02010600030101010101" pitchFamily="2" charset="-122"/>
              </a:rPr>
              <a:t>instructor </a:t>
            </a:r>
            <a:r>
              <a:rPr lang="en-US" altLang="zh-CN" b="1">
                <a:ea typeface="宋体" panose="02010600030101010101" pitchFamily="2" charset="-122"/>
              </a:rPr>
              <a:t>values </a:t>
            </a:r>
            <a:r>
              <a:rPr lang="en-US" altLang="zh-CN">
                <a:ea typeface="宋体" panose="02010600030101010101" pitchFamily="2" charset="-122"/>
              </a:rPr>
              <a:t>(‘10211’, ’Smith’, ’Biology’,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Delete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delete from </a:t>
            </a:r>
            <a:r>
              <a:rPr lang="en-US" altLang="zh-CN" i="1">
                <a:ea typeface="宋体" panose="02010600030101010101" pitchFamily="2" charset="-122"/>
              </a:rPr>
              <a:t>student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drop table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Alter 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alter table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 b="1">
                <a:ea typeface="宋体" panose="02010600030101010101" pitchFamily="2" charset="-122"/>
              </a:rPr>
              <a:t>add </a:t>
            </a:r>
            <a:r>
              <a:rPr lang="en-US" altLang="zh-CN" i="1">
                <a:ea typeface="宋体" panose="02010600030101010101" pitchFamily="2" charset="-122"/>
              </a:rPr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is the name of the attribute to be added to relation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 is the domain of </a:t>
            </a:r>
            <a:r>
              <a:rPr lang="en-US" altLang="zh-CN" i="1">
                <a:ea typeface="宋体" panose="02010600030101010101" pitchFamily="2" charset="-122"/>
              </a:rPr>
              <a:t>A.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All tuples in the relation are assigned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alter table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b="1">
                <a:ea typeface="宋体" panose="02010600030101010101" pitchFamily="2" charset="-122"/>
              </a:rPr>
              <a:t> drop</a:t>
            </a:r>
            <a:r>
              <a:rPr lang="en-US" altLang="zh-CN" i="1">
                <a:ea typeface="宋体" panose="02010600030101010101" pitchFamily="2" charset="-122"/>
              </a:rPr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is the name of an attribute of relation</a:t>
            </a:r>
            <a:r>
              <a:rPr lang="en-US" altLang="zh-CN" i="1">
                <a:ea typeface="宋体" panose="02010600030101010101" pitchFamily="2" charset="-122"/>
              </a:rPr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4C16D469-801B-4E5E-A3A2-E5CFC4360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3.3 Basic Structure of SQL Queries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00B531D-EEB7-4DA4-8A9E-20F70DDDE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A typical SQL query has the form: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...,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...,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ea typeface="宋体" panose="02010600030101010101" pitchFamily="2" charset="-122"/>
              </a:rPr>
              <a:t>m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br>
              <a:rPr lang="en-US" altLang="zh-CN" i="1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2055813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i </a:t>
            </a:r>
            <a:r>
              <a:rPr lang="en-US" altLang="zh-CN">
                <a:ea typeface="宋体" panose="02010600030101010101" pitchFamily="2" charset="-122"/>
              </a:rPr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ea typeface="宋体" panose="02010600030101010101" pitchFamily="2" charset="-122"/>
              </a:rPr>
              <a:t>i </a:t>
            </a:r>
            <a:r>
              <a:rPr lang="en-US" altLang="zh-CN">
                <a:ea typeface="宋体" panose="02010600030101010101" pitchFamily="2" charset="-122"/>
              </a:rPr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013543F3-E63F-4C05-8C9F-4F7B99B55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>
                <a:effectLst/>
              </a:rPr>
              <a:t>3.3.1 Queries on a Single Relation</a:t>
            </a:r>
            <a:r>
              <a:rPr lang="en-US" altLang="zh-CN" dirty="0"/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69D938C-2207-4EDA-9E0B-F0E69E275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clause list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Example: find the names of all instructors: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E.g., 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 ≡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 ≡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A95AC368-A0D2-418E-8336-15D19451B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The select Clause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149B63F-EA3C-4C4A-B7EF-4CDD6B9FF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To force the elimination of duplicates, insert the keyword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distinct</a:t>
            </a:r>
            <a:r>
              <a:rPr lang="zh-CN" altLang="en-US" b="1">
                <a:solidFill>
                  <a:srgbClr val="000099"/>
                </a:solidFill>
                <a:ea typeface="宋体" panose="02010600030101010101" pitchFamily="2" charset="-122"/>
              </a:rPr>
              <a:t>（</a:t>
            </a:r>
            <a:r>
              <a:rPr lang="zh-CN" altLang="en-US">
                <a:ea typeface="宋体" panose="02010600030101010101" pitchFamily="2" charset="-122"/>
              </a:rPr>
              <a:t>不同的，独特的</a:t>
            </a:r>
            <a:r>
              <a:rPr lang="zh-CN" altLang="en-US" b="1">
                <a:solidFill>
                  <a:srgbClr val="000099"/>
                </a:solidFill>
                <a:ea typeface="宋体" panose="02010600030101010101" pitchFamily="2" charset="-122"/>
              </a:rPr>
              <a:t>）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after select</a:t>
            </a:r>
            <a:r>
              <a:rPr lang="en-US" altLang="zh-CN" b="1">
                <a:ea typeface="宋体" panose="02010600030101010101" pitchFamily="2" charset="-122"/>
              </a:rPr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select distinct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keyword </a:t>
            </a:r>
            <a:r>
              <a:rPr lang="en-US" altLang="zh-CN" b="1">
                <a:ea typeface="宋体" panose="02010600030101010101" pitchFamily="2" charset="-122"/>
              </a:rPr>
              <a:t>all </a:t>
            </a:r>
            <a:r>
              <a:rPr lang="en-US" altLang="zh-CN">
                <a:ea typeface="宋体" panose="02010600030101010101" pitchFamily="2" charset="-122"/>
              </a:rPr>
              <a:t>specifies that duplicates not be removed.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select all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0EF71953-38F2-4BB6-9762-A87F82EC4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The select Clause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A4414E3-362B-47AC-94CB-9E48C7A10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		select </a:t>
            </a:r>
            <a:r>
              <a:rPr lang="en-US" altLang="zh-CN">
                <a:ea typeface="宋体" panose="02010600030101010101" pitchFamily="2" charset="-122"/>
              </a:rPr>
              <a:t>*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clause can contain arithmetic expressions involving the operation, +, –, 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</a:t>
            </a:r>
            <a:r>
              <a:rPr lang="en-US" altLang="zh-CN">
                <a:ea typeface="宋体" panose="02010600030101010101" pitchFamily="2" charset="-122"/>
              </a:rPr>
              <a:t>, and /, and operating on constants or attributes of tuples.</a:t>
            </a: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query: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                  select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ID, name, salary/12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would return a relation that is the same as the </a:t>
            </a:r>
            <a:r>
              <a:rPr lang="en-US" altLang="zh-CN" i="1">
                <a:ea typeface="宋体" panose="02010600030101010101" pitchFamily="2" charset="-122"/>
              </a:rPr>
              <a:t>instructor </a:t>
            </a:r>
            <a:r>
              <a:rPr lang="en-US" altLang="zh-CN">
                <a:ea typeface="宋体" panose="02010600030101010101" pitchFamily="2" charset="-122"/>
              </a:rPr>
              <a:t>relation, except that the value of the attribute </a:t>
            </a:r>
            <a:r>
              <a:rPr lang="en-US" altLang="zh-CN" i="1">
                <a:ea typeface="宋体" panose="02010600030101010101" pitchFamily="2" charset="-122"/>
              </a:rPr>
              <a:t>salary </a:t>
            </a:r>
            <a:r>
              <a:rPr lang="en-US" altLang="zh-CN">
                <a:ea typeface="宋体" panose="02010600030101010101" pitchFamily="2" charset="-122"/>
              </a:rPr>
              <a:t>is divided by 12.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253C3661-948B-4108-B9CF-77894EBD1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The where Clause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CD253C9-4696-47FC-9202-C0345D125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where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zh-CN">
                <a:ea typeface="宋体" panose="02010600030101010101" pitchFamily="2" charset="-122"/>
              </a:rPr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zh-CN">
                <a:ea typeface="宋体" panose="02010600030101010101" pitchFamily="2" charset="-122"/>
              </a:rPr>
              <a:t>To find all instructors in Comp. Sci. dept with salary &gt; 80000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	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7892" name="图片 6">
            <a:extLst>
              <a:ext uri="{FF2B5EF4-FFF2-40B4-BE49-F238E27FC236}">
                <a16:creationId xmlns:a16="http://schemas.microsoft.com/office/drawing/2014/main" id="{CDC5CB65-8F24-4AB4-92AC-06B4ADB8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2479675"/>
            <a:ext cx="3986213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0C2197E8-3611-474A-9C81-2982C3AE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The where Clause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32BC26F-AC48-4340-AE78-2FE46AAB4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where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zh-CN">
                <a:ea typeface="宋体" panose="02010600030101010101" pitchFamily="2" charset="-122"/>
              </a:rPr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zh-CN">
                <a:ea typeface="宋体" panose="02010600030101010101" pitchFamily="2" charset="-122"/>
              </a:rPr>
              <a:t>To find all instructors in Comp. Sci. dept with salary &gt; 80000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	select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dept_name 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‘</a:t>
            </a:r>
            <a:r>
              <a:rPr lang="en-US" altLang="zh-CN">
                <a:ea typeface="宋体" panose="02010600030101010101" pitchFamily="2" charset="-122"/>
              </a:rPr>
              <a:t>Comp. Sci.'</a:t>
            </a:r>
            <a:r>
              <a:rPr lang="en-US" altLang="zh-CN" i="1">
                <a:ea typeface="宋体" panose="02010600030101010101" pitchFamily="2" charset="-122"/>
              </a:rPr>
              <a:t> 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salary </a:t>
            </a:r>
            <a:r>
              <a:rPr lang="en-US" altLang="zh-CN">
                <a:ea typeface="宋体" panose="02010600030101010101" pitchFamily="2" charset="-122"/>
              </a:rPr>
              <a:t>&gt; 80000</a:t>
            </a:r>
          </a:p>
          <a:p>
            <a:pPr>
              <a:tabLst>
                <a:tab pos="1311275" algn="l"/>
              </a:tabLst>
            </a:pPr>
            <a:r>
              <a:rPr lang="en-US" altLang="zh-CN">
                <a:ea typeface="宋体" panose="02010600030101010101" pitchFamily="2" charset="-122"/>
              </a:rPr>
              <a:t>Comparison results can be combined using the logical connectives </a:t>
            </a:r>
            <a:r>
              <a:rPr lang="en-US" altLang="zh-CN" b="1">
                <a:ea typeface="宋体" panose="02010600030101010101" pitchFamily="2" charset="-122"/>
              </a:rPr>
              <a:t>and, or,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b="1">
                <a:ea typeface="宋体" panose="02010600030101010101" pitchFamily="2" charset="-122"/>
              </a:rPr>
              <a:t>not.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>
              <a:tabLst>
                <a:tab pos="1311275" algn="l"/>
              </a:tabLst>
            </a:pPr>
            <a:r>
              <a:rPr lang="en-US" altLang="zh-CN">
                <a:ea typeface="宋体" panose="02010600030101010101" pitchFamily="2" charset="-122"/>
              </a:rPr>
              <a:t>Comparisons can be applied to results of arithmetic expressions.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D7789-0711-4FFD-9938-7FE93C24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dirty="0">
                <a:ea typeface="宋体" panose="02010600030101010101" pitchFamily="2" charset="-122"/>
              </a:rPr>
              <a:t>3.3.2 Queries on Multiple Relations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46A26C12-F002-4C22-AD2A-E5C20863D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 “Retrieve the names of all instructors, along with their department </a:t>
            </a:r>
            <a:r>
              <a:rPr lang="en-US" altLang="zh-CN" b="1">
                <a:ea typeface="宋体" panose="02010600030101010101" pitchFamily="2" charset="-122"/>
              </a:rPr>
              <a:t>names</a:t>
            </a:r>
            <a:r>
              <a:rPr lang="en-US" altLang="zh-CN">
                <a:ea typeface="宋体" panose="02010600030101010101" pitchFamily="2" charset="-122"/>
              </a:rPr>
              <a:t> and department </a:t>
            </a:r>
            <a:r>
              <a:rPr lang="en-US" altLang="zh-CN" b="1">
                <a:ea typeface="宋体" panose="02010600030101010101" pitchFamily="2" charset="-122"/>
              </a:rPr>
              <a:t>building</a:t>
            </a:r>
            <a:r>
              <a:rPr lang="en-US" altLang="zh-CN">
                <a:ea typeface="宋体" panose="02010600030101010101" pitchFamily="2" charset="-122"/>
              </a:rPr>
              <a:t> name.”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1988" name="图片 5">
            <a:extLst>
              <a:ext uri="{FF2B5EF4-FFF2-40B4-BE49-F238E27FC236}">
                <a16:creationId xmlns:a16="http://schemas.microsoft.com/office/drawing/2014/main" id="{9AC91CAA-9268-4A0B-9E72-E23DB80C9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2646363"/>
            <a:ext cx="31242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6">
            <a:extLst>
              <a:ext uri="{FF2B5EF4-FFF2-40B4-BE49-F238E27FC236}">
                <a16:creationId xmlns:a16="http://schemas.microsoft.com/office/drawing/2014/main" id="{8885A7B4-0C64-4DB0-9027-204E17E5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176463"/>
            <a:ext cx="3986212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5248E241-BB8B-42C2-A52D-A3D40DE79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Chapter 3:  Introduction to SQL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AB8DDD3-7D58-4ED0-86E2-60987223E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>
                <a:ea typeface="宋体" panose="02010600030101010101" pitchFamily="2" charset="-122"/>
              </a:rPr>
              <a:t>Overview of The SQL Query Language</a:t>
            </a:r>
          </a:p>
          <a:p>
            <a:r>
              <a:rPr lang="en-US" altLang="zh-CN">
                <a:ea typeface="宋体" panose="02010600030101010101" pitchFamily="2" charset="-122"/>
              </a:rPr>
              <a:t>SQL Data Definition</a:t>
            </a:r>
          </a:p>
          <a:p>
            <a:r>
              <a:rPr lang="en-US" altLang="zh-CN">
                <a:ea typeface="宋体" panose="02010600030101010101" pitchFamily="2" charset="-122"/>
              </a:rPr>
              <a:t>Basic Query Structure of SQL Queries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Queries on a Single Relation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Queries on Multiple Relations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Natural Join</a:t>
            </a:r>
          </a:p>
          <a:p>
            <a:r>
              <a:rPr lang="en-US" altLang="zh-CN">
                <a:ea typeface="宋体" panose="02010600030101010101" pitchFamily="2" charset="-122"/>
              </a:rPr>
              <a:t>Additional Basic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Rename Operation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String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Attribute Specification in Select Clause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Ordering the Display of Tuples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Where Clause Predicates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84698-6E0D-426F-B3AF-88FD5931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>
                <a:ea typeface="宋体" panose="02010600030101010101" pitchFamily="2" charset="-122"/>
              </a:rPr>
              <a:t>3.3.2 Queries on Multiple Relations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3E6AB465-5A45-485E-A61F-937CDE4BB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4036" name="图片 4">
            <a:extLst>
              <a:ext uri="{FF2B5EF4-FFF2-40B4-BE49-F238E27FC236}">
                <a16:creationId xmlns:a16="http://schemas.microsoft.com/office/drawing/2014/main" id="{A826EBD1-FA39-44D5-A7A2-586127B0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420938"/>
            <a:ext cx="6072188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C8B21-E77C-4C7A-B816-7CDBEED5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>
                <a:ea typeface="宋体" panose="02010600030101010101" pitchFamily="2" charset="-122"/>
              </a:rPr>
              <a:t>3.3.2 Queries on Multiple Relations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6C06287C-1260-44F5-A3F2-696601D3FE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6084" name="图片 3">
            <a:extLst>
              <a:ext uri="{FF2B5EF4-FFF2-40B4-BE49-F238E27FC236}">
                <a16:creationId xmlns:a16="http://schemas.microsoft.com/office/drawing/2014/main" id="{31B7B713-E251-44C4-8EE8-B678889E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00163"/>
            <a:ext cx="53054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图片 4">
            <a:extLst>
              <a:ext uri="{FF2B5EF4-FFF2-40B4-BE49-F238E27FC236}">
                <a16:creationId xmlns:a16="http://schemas.microsoft.com/office/drawing/2014/main" id="{CFB2BB73-E43A-42F2-AC8E-364AD64EB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420938"/>
            <a:ext cx="6072188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2964F-F92A-4D83-8ECF-B146CE35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EF9234E5-CAA5-46D4-A1C2-60B50D9FC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 we have seen earlier, an SQL query can contain three types of clauses, the select clause, the from clause, and the where clause. The role of each clause is as follows: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8132" name="图片 3">
            <a:extLst>
              <a:ext uri="{FF2B5EF4-FFF2-40B4-BE49-F238E27FC236}">
                <a16:creationId xmlns:a16="http://schemas.microsoft.com/office/drawing/2014/main" id="{945C3B13-B73B-4C92-85F6-866EE152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238375"/>
            <a:ext cx="7307263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0DC9413E-D9C2-46C4-8511-B143E892B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The from Clause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8651793-1A20-4203-91A4-A94A35001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970837" cy="502443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from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Cartesian product </a:t>
            </a:r>
            <a:r>
              <a:rPr lang="en-US" altLang="zh-CN" i="1">
                <a:ea typeface="宋体" panose="02010600030101010101" pitchFamily="2" charset="-122"/>
              </a:rPr>
              <a:t>instructor X teaches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		select 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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generates every possible instructor – teaches pair, with all attributes from both relations.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42153D10-8081-4E43-A997-24C4AE00B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Cartesian Product</a:t>
            </a:r>
          </a:p>
        </p:txBody>
      </p:sp>
      <p:pic>
        <p:nvPicPr>
          <p:cNvPr id="52227" name="Picture 4" descr="2">
            <a:extLst>
              <a:ext uri="{FF2B5EF4-FFF2-40B4-BE49-F238E27FC236}">
                <a16:creationId xmlns:a16="http://schemas.microsoft.com/office/drawing/2014/main" id="{6B308076-F201-49AD-8E4C-01E620610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155700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6">
            <a:extLst>
              <a:ext uri="{FF2B5EF4-FFF2-40B4-BE49-F238E27FC236}">
                <a16:creationId xmlns:a16="http://schemas.microsoft.com/office/drawing/2014/main" id="{23CBA0FC-19B8-4ECA-9EE9-23FE2AF1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833438"/>
            <a:ext cx="1227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i="1">
                <a:ea typeface="宋体" charset="0"/>
              </a:rPr>
              <a:t>instructor</a:t>
            </a:r>
          </a:p>
        </p:txBody>
      </p:sp>
      <p:sp>
        <p:nvSpPr>
          <p:cNvPr id="56325" name="Text Box 7">
            <a:extLst>
              <a:ext uri="{FF2B5EF4-FFF2-40B4-BE49-F238E27FC236}">
                <a16:creationId xmlns:a16="http://schemas.microsoft.com/office/drawing/2014/main" id="{FA57B2E3-A12A-4C7E-83CE-5ADC1CA50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800100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i="1">
                <a:ea typeface="宋体" charset="0"/>
              </a:rPr>
              <a:t>teaches</a:t>
            </a:r>
          </a:p>
        </p:txBody>
      </p:sp>
      <p:pic>
        <p:nvPicPr>
          <p:cNvPr id="52230" name="Picture 15" descr="3">
            <a:extLst>
              <a:ext uri="{FF2B5EF4-FFF2-40B4-BE49-F238E27FC236}">
                <a16:creationId xmlns:a16="http://schemas.microsoft.com/office/drawing/2014/main" id="{5BEA7B0F-F34E-4703-9AA4-CB66AD01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24150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8" descr="2">
            <a:extLst>
              <a:ext uri="{FF2B5EF4-FFF2-40B4-BE49-F238E27FC236}">
                <a16:creationId xmlns:a16="http://schemas.microsoft.com/office/drawing/2014/main" id="{A42C231E-5F4D-4A47-A802-49F7168F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838200" y="1196975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31BE87C9-CBDD-4232-BD8D-328743713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Joins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F67FDBB-C7B9-46B1-9761-9F9FF2A48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96237" cy="4979987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For all instructors who have taught courses, find their names and the course ID of the courses they taught.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Find the course ID, semester, year and title of each course offered by the Comp. Sci. department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4276" name="Picture 4" descr="2">
            <a:extLst>
              <a:ext uri="{FF2B5EF4-FFF2-40B4-BE49-F238E27FC236}">
                <a16:creationId xmlns:a16="http://schemas.microsoft.com/office/drawing/2014/main" id="{A837723C-55F1-4A06-B22C-F9B551F6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919663" y="1976438"/>
            <a:ext cx="3890962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 Box 6">
            <a:extLst>
              <a:ext uri="{FF2B5EF4-FFF2-40B4-BE49-F238E27FC236}">
                <a16:creationId xmlns:a16="http://schemas.microsoft.com/office/drawing/2014/main" id="{3EBF0485-DE3C-4750-BF53-7D768B82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1654175"/>
            <a:ext cx="1227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i="1">
                <a:ea typeface="宋体" charset="0"/>
              </a:rPr>
              <a:t>instructor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E1670DEE-0619-4853-A917-A10BBA45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1620838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i="1">
                <a:ea typeface="宋体" charset="0"/>
              </a:rPr>
              <a:t>teaches</a:t>
            </a:r>
          </a:p>
        </p:txBody>
      </p:sp>
      <p:pic>
        <p:nvPicPr>
          <p:cNvPr id="54279" name="Picture 8" descr="2">
            <a:extLst>
              <a:ext uri="{FF2B5EF4-FFF2-40B4-BE49-F238E27FC236}">
                <a16:creationId xmlns:a16="http://schemas.microsoft.com/office/drawing/2014/main" id="{70FD6926-84DD-4B08-87A2-1E01C4D2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712788" y="2051050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图片 2">
            <a:extLst>
              <a:ext uri="{FF2B5EF4-FFF2-40B4-BE49-F238E27FC236}">
                <a16:creationId xmlns:a16="http://schemas.microsoft.com/office/drawing/2014/main" id="{83408931-6292-4AEF-8746-895D4AB3B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184650"/>
            <a:ext cx="3954462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图片 1">
            <a:extLst>
              <a:ext uri="{FF2B5EF4-FFF2-40B4-BE49-F238E27FC236}">
                <a16:creationId xmlns:a16="http://schemas.microsoft.com/office/drawing/2014/main" id="{20B1ABC4-3FB8-48F9-8EBF-FCA3AEC5C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3921125"/>
            <a:ext cx="3989388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082B5216-AC67-494C-AA7B-1BCFE9CBE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Joins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5A5D222-3AB8-4527-89EF-68008CA7E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96237" cy="49799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all instructors who have taught courses, find their names and the course ID of the courses they taught.</a:t>
            </a:r>
            <a:endParaRPr kumimoji="0"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		 select </a:t>
            </a:r>
            <a:r>
              <a:rPr lang="en-US" altLang="zh-CN" i="1">
                <a:ea typeface="宋体" panose="02010600030101010101" pitchFamily="2" charset="-122"/>
              </a:rPr>
              <a:t>name, 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instructor, teaches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</a:t>
            </a:r>
            <a:r>
              <a:rPr lang="en-US" altLang="zh-CN" b="1">
                <a:ea typeface="宋体" panose="02010600030101010101" pitchFamily="2" charset="-122"/>
              </a:rPr>
              <a:t>where  </a:t>
            </a:r>
            <a:r>
              <a:rPr lang="en-US" altLang="zh-CN" b="1" i="1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instructor.ID = teaches.ID</a:t>
            </a:r>
          </a:p>
          <a:p>
            <a:r>
              <a:rPr lang="en-US" altLang="zh-CN">
                <a:ea typeface="宋体" panose="02010600030101010101" pitchFamily="2" charset="-122"/>
              </a:rPr>
              <a:t>Find the course ID, semester, year and title of each course offered by the Comp. Sci. department</a:t>
            </a:r>
          </a:p>
          <a:p>
            <a:pPr>
              <a:buFont typeface="Monotype Sorts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		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99FB962A-89C3-40AB-AF70-EE358D01A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Joins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B5C5067-8CFF-45B7-AFF3-7CC6E4708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96237" cy="49799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all instructors who have taught courses, find their names and the course ID of the courses they taught.</a:t>
            </a:r>
            <a:endParaRPr kumimoji="0"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		 select </a:t>
            </a:r>
            <a:r>
              <a:rPr lang="en-US" altLang="zh-CN" i="1">
                <a:ea typeface="宋体" panose="02010600030101010101" pitchFamily="2" charset="-122"/>
              </a:rPr>
              <a:t>name, 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instructor, teaches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</a:t>
            </a:r>
            <a:r>
              <a:rPr lang="en-US" altLang="zh-CN" b="1">
                <a:ea typeface="宋体" panose="02010600030101010101" pitchFamily="2" charset="-122"/>
              </a:rPr>
              <a:t>where  </a:t>
            </a:r>
            <a:r>
              <a:rPr lang="en-US" altLang="zh-CN" b="1" i="1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instructor.ID = teaches.ID</a:t>
            </a:r>
          </a:p>
          <a:p>
            <a:r>
              <a:rPr lang="en-US" altLang="zh-CN">
                <a:ea typeface="宋体" panose="02010600030101010101" pitchFamily="2" charset="-122"/>
              </a:rPr>
              <a:t>Find the course ID, semester, year and title of each course offered by the Comp. Sci. department</a:t>
            </a:r>
          </a:p>
          <a:p>
            <a:pPr>
              <a:buFont typeface="Monotype Sorts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		select </a:t>
            </a:r>
            <a:r>
              <a:rPr lang="en-US" altLang="zh-CN" i="1">
                <a:ea typeface="宋体" panose="02010600030101010101" pitchFamily="2" charset="-122"/>
              </a:rPr>
              <a:t>section.course_id, semester, year, title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section, course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</a:t>
            </a:r>
            <a:r>
              <a:rPr lang="en-US" altLang="zh-CN" b="1">
                <a:ea typeface="宋体" panose="02010600030101010101" pitchFamily="2" charset="-122"/>
              </a:rPr>
              <a:t>where  </a:t>
            </a:r>
            <a:r>
              <a:rPr lang="en-US" altLang="zh-CN" b="1" i="1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section.course_id = course.course_id 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                         </a:t>
            </a:r>
            <a:r>
              <a:rPr lang="en-US" altLang="zh-CN" i="1">
                <a:ea typeface="宋体" panose="02010600030101010101" pitchFamily="2" charset="-122"/>
              </a:rPr>
              <a:t>dept_name =</a:t>
            </a:r>
            <a:r>
              <a:rPr lang="en-US" altLang="zh-CN">
                <a:ea typeface="宋体" panose="02010600030101010101" pitchFamily="2" charset="-122"/>
              </a:rPr>
              <a:t> ‘Comp. Sci.'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7D6AF4E9-7284-4C17-BDC8-81ACA8DDD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3.3.3 The Natural Join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BA18F02-F252-4F7F-9E14-1B820FF32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Natural join matches tuples with the same values for all common attributes, and retains only one copy of each common column</a:t>
            </a:r>
          </a:p>
          <a:p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*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 </a:t>
            </a:r>
            <a:r>
              <a:rPr lang="en-US" altLang="zh-CN" b="1">
                <a:ea typeface="宋体" panose="02010600030101010101" pitchFamily="2" charset="-122"/>
              </a:rPr>
              <a:t>natural join </a:t>
            </a:r>
            <a:r>
              <a:rPr lang="en-US" altLang="zh-CN" i="1">
                <a:ea typeface="宋体" panose="02010600030101010101" pitchFamily="2" charset="-122"/>
              </a:rPr>
              <a:t>teaches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41693-F18B-4B4B-B596-1B19FA46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2467" name="Picture 5" descr="3 08">
            <a:extLst>
              <a:ext uri="{FF2B5EF4-FFF2-40B4-BE49-F238E27FC236}">
                <a16:creationId xmlns:a16="http://schemas.microsoft.com/office/drawing/2014/main" id="{ADDBEEBC-FCB1-41D0-AFE6-C570D5AD46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8925" y="1658938"/>
            <a:ext cx="6172200" cy="3771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4E06295A-36CA-492B-BDCA-23899E8F6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Chapter 3:  Introduction to SQL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27F4AAA-5878-40A2-91E3-D65B3D86C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>
                <a:ea typeface="宋体" panose="02010600030101010101" pitchFamily="2" charset="-122"/>
              </a:rPr>
              <a:t>Set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Union Operation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Intersect Operation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Except Operation</a:t>
            </a:r>
          </a:p>
          <a:p>
            <a:r>
              <a:rPr lang="en-US" altLang="zh-CN">
                <a:ea typeface="宋体" panose="02010600030101010101" pitchFamily="2" charset="-122"/>
              </a:rPr>
              <a:t>Null Values</a:t>
            </a:r>
          </a:p>
          <a:p>
            <a:r>
              <a:rPr lang="en-US" altLang="zh-CN">
                <a:ea typeface="宋体" panose="02010600030101010101" pitchFamily="2" charset="-122"/>
              </a:rPr>
              <a:t>Aggregate Functions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Basic Aggregation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Aggregation with Grouping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Having Clause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Aggregation with Null and Boolean Values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5D529DC6-06C3-4A0D-8B12-5A5D2CBE4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Natural Join Example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700681D-4335-4AA9-9C44-B01068397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List the names of instructors along with the course ID of the courses that they taught.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</a:t>
            </a: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3492" name="Picture 4" descr="2">
            <a:extLst>
              <a:ext uri="{FF2B5EF4-FFF2-40B4-BE49-F238E27FC236}">
                <a16:creationId xmlns:a16="http://schemas.microsoft.com/office/drawing/2014/main" id="{42D5E0DB-7C67-40FC-8BD0-4AAB1FDEA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926013" y="2633663"/>
            <a:ext cx="38893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27195025-2BD4-4939-8615-5560FB6A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2017713"/>
            <a:ext cx="1227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i="1">
                <a:ea typeface="宋体" charset="0"/>
              </a:rPr>
              <a:t>instructor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EE9BF12E-8DBD-4755-8297-60009269A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2017713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i="1">
                <a:ea typeface="宋体" charset="0"/>
              </a:rPr>
              <a:t>teaches</a:t>
            </a:r>
          </a:p>
        </p:txBody>
      </p:sp>
      <p:pic>
        <p:nvPicPr>
          <p:cNvPr id="63495" name="Picture 8" descr="2">
            <a:extLst>
              <a:ext uri="{FF2B5EF4-FFF2-40B4-BE49-F238E27FC236}">
                <a16:creationId xmlns:a16="http://schemas.microsoft.com/office/drawing/2014/main" id="{FEBFB531-123F-4FCC-A0C0-82282C573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768350" y="2633663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C2999AC8-B76D-4993-9074-34B1CD2B8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Natural Join Example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0324C65-93E7-4CCE-A16B-CF525EF40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List the names of instructors along with the course ID of the courses that they taught.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instructor, teaches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instructor.ID 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teaches.ID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 lvl="1"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en-US" altLang="zh-CN" i="1">
                <a:ea typeface="宋体" panose="02010600030101010101" pitchFamily="2" charset="-122"/>
              </a:rPr>
              <a:t> 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 </a:t>
            </a:r>
            <a:r>
              <a:rPr lang="en-US" altLang="zh-CN" b="1">
                <a:ea typeface="宋体" panose="02010600030101010101" pitchFamily="2" charset="-122"/>
              </a:rPr>
              <a:t>natural join </a:t>
            </a:r>
            <a:r>
              <a:rPr lang="en-US" altLang="zh-CN" i="1">
                <a:ea typeface="宋体" panose="02010600030101010101" pitchFamily="2" charset="-122"/>
              </a:rPr>
              <a:t>teaches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A2AC62B7-C12C-4555-AC43-088A35F30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3.4.1 The Rename Operation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9877241-941F-4006-B681-C46019AA0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075" y="1106488"/>
            <a:ext cx="8435975" cy="52085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SQL allows renaming relations and attributes using the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>
                <a:ea typeface="宋体" panose="02010600030101010101" pitchFamily="2" charset="-122"/>
              </a:rPr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		old-name </a:t>
            </a:r>
            <a:r>
              <a:rPr lang="en-US" altLang="zh-CN" b="1">
                <a:ea typeface="宋体" panose="02010600030101010101" pitchFamily="2" charset="-122"/>
              </a:rPr>
              <a:t>as</a:t>
            </a:r>
            <a:r>
              <a:rPr lang="en-US" altLang="zh-CN" i="1">
                <a:ea typeface="宋体" panose="02010600030101010101" pitchFamily="2" charset="-122"/>
              </a:rPr>
              <a:t> new-name</a:t>
            </a: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E.g., </a:t>
            </a:r>
          </a:p>
          <a:p>
            <a:pPr lvl="1">
              <a:tabLst>
                <a:tab pos="20558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ID, name, salary/12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monthly_salary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names of all instructors who have a higher salary than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some instructor in ‘Comp. Sci’.</a:t>
            </a:r>
          </a:p>
        </p:txBody>
      </p:sp>
      <p:pic>
        <p:nvPicPr>
          <p:cNvPr id="67588" name="图片 1">
            <a:extLst>
              <a:ext uri="{FF2B5EF4-FFF2-40B4-BE49-F238E27FC236}">
                <a16:creationId xmlns:a16="http://schemas.microsoft.com/office/drawing/2014/main" id="{BF0DEE8F-5E5D-4ABC-A395-511E7B35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3810000"/>
            <a:ext cx="3308350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8B2A2674-BA8B-4CC5-9633-DDD871D29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3.4.1 The Rename Operation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57424A1-6088-4529-9D4F-922CC0443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075" y="1106488"/>
            <a:ext cx="8435975" cy="52085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SQL allows renaming relations and attributes using the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>
                <a:ea typeface="宋体" panose="02010600030101010101" pitchFamily="2" charset="-122"/>
              </a:rPr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		old-name </a:t>
            </a:r>
            <a:r>
              <a:rPr lang="en-US" altLang="zh-CN" b="1">
                <a:ea typeface="宋体" panose="02010600030101010101" pitchFamily="2" charset="-122"/>
              </a:rPr>
              <a:t>as</a:t>
            </a:r>
            <a:r>
              <a:rPr lang="en-US" altLang="zh-CN" i="1">
                <a:ea typeface="宋体" panose="02010600030101010101" pitchFamily="2" charset="-122"/>
              </a:rPr>
              <a:t> new-name</a:t>
            </a: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E.g., </a:t>
            </a:r>
          </a:p>
          <a:p>
            <a:pPr lvl="1">
              <a:tabLst>
                <a:tab pos="20558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ID, name, salary/12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monthly_salary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names of all instructors who have a higher salary than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some instructor in ‘Comp. Sci’.</a:t>
            </a:r>
          </a:p>
          <a:p>
            <a:pPr lvl="1">
              <a:tabLst>
                <a:tab pos="20558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select distinct </a:t>
            </a:r>
            <a:r>
              <a:rPr lang="en-US" altLang="zh-CN" i="1">
                <a:ea typeface="宋体" panose="02010600030101010101" pitchFamily="2" charset="-122"/>
              </a:rPr>
              <a:t>T. name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T, instructor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T.salary &gt; S.salary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S.dept_name = ‘Comp.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Keyword </a:t>
            </a:r>
            <a:r>
              <a:rPr lang="en-US" altLang="zh-CN" b="1">
                <a:ea typeface="宋体" panose="02010600030101010101" pitchFamily="2" charset="-122"/>
              </a:rPr>
              <a:t>as</a:t>
            </a:r>
            <a:r>
              <a:rPr lang="en-US" altLang="zh-CN">
                <a:ea typeface="宋体" panose="02010600030101010101" pitchFamily="2" charset="-122"/>
              </a:rPr>
              <a:t> is optional and may be omitted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</a:t>
            </a:r>
            <a:r>
              <a:rPr lang="en-US" altLang="zh-CN" i="1">
                <a:ea typeface="宋体" panose="02010600030101010101" pitchFamily="2" charset="-122"/>
              </a:rPr>
              <a:t>instructor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T ≡ instructor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:a16="http://schemas.microsoft.com/office/drawing/2014/main" id="{5BAB2B4E-A2A0-44E0-B6C5-63DF2BF4B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3.4.2 String Operations</a:t>
            </a:r>
            <a:r>
              <a:rPr lang="en-US" altLang="zh-CN" dirty="0"/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D113DB5-6D2C-47FF-BDD7-5EE923607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SQL includes a string-matching operator for comparisons on character strings.  The operator </a:t>
            </a:r>
            <a:r>
              <a:rPr lang="en-US" altLang="zh-CN" b="1">
                <a:ea typeface="宋体" panose="02010600030101010101" pitchFamily="2" charset="-122"/>
              </a:rPr>
              <a:t>like</a:t>
            </a:r>
            <a:r>
              <a:rPr lang="en-US" altLang="zh-CN">
                <a:ea typeface="宋体" panose="02010600030101010101" pitchFamily="2" charset="-122"/>
              </a:rPr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percent (%).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underscore (_).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names of all instructors whose name </a:t>
            </a:r>
            <a:r>
              <a:rPr lang="en-US" altLang="zh-CN" b="1">
                <a:ea typeface="宋体" panose="02010600030101010101" pitchFamily="2" charset="-122"/>
              </a:rPr>
              <a:t>includes</a:t>
            </a:r>
            <a:r>
              <a:rPr lang="en-US" altLang="zh-CN">
                <a:ea typeface="宋体" panose="02010600030101010101" pitchFamily="2" charset="-122"/>
              </a:rPr>
              <a:t> the substring “dar”.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	se</a:t>
            </a:r>
            <a:r>
              <a:rPr lang="en-US" altLang="zh-CN">
                <a:ea typeface="宋体" panose="02010600030101010101" pitchFamily="2" charset="-122"/>
              </a:rPr>
              <a:t>le</a:t>
            </a:r>
            <a:r>
              <a:rPr lang="en-US" altLang="zh-CN" b="1">
                <a:ea typeface="宋体" panose="02010600030101010101" pitchFamily="2" charset="-122"/>
              </a:rPr>
              <a:t>ct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 b="1" i="1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name </a:t>
            </a:r>
            <a:r>
              <a:rPr lang="en-US" altLang="zh-CN" b="1">
                <a:ea typeface="宋体" panose="02010600030101010101" pitchFamily="2" charset="-122"/>
              </a:rPr>
              <a:t>like </a:t>
            </a:r>
            <a:r>
              <a:rPr lang="en-US" altLang="zh-CN" b="1">
                <a:latin typeface="Century Gothic" panose="020B0502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>
                <a:ea typeface="宋体" panose="02010600030101010101" pitchFamily="2" charset="-122"/>
              </a:rPr>
              <a:t>%dar%</a:t>
            </a:r>
            <a:r>
              <a:rPr lang="en-US" altLang="zh-CN">
                <a:latin typeface="Century Gothic" panose="020B0502020202020204" pitchFamily="34" charset="0"/>
                <a:ea typeface="宋体" panose="02010600030101010101" pitchFamily="2" charset="-122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			</a:t>
            </a:r>
            <a:r>
              <a:rPr lang="en-US" altLang="zh-CN" b="1">
                <a:ea typeface="宋体" panose="02010600030101010101" pitchFamily="2" charset="-122"/>
              </a:rPr>
              <a:t>like </a:t>
            </a:r>
            <a:r>
              <a:rPr lang="en-US" altLang="zh-CN" b="1">
                <a:latin typeface="Century Gothic" panose="020B0502020202020204" pitchFamily="34" charset="0"/>
                <a:ea typeface="宋体" panose="02010600030101010101" pitchFamily="2" charset="-122"/>
              </a:rPr>
              <a:t>‘</a:t>
            </a:r>
            <a:r>
              <a:rPr lang="en-US" altLang="zh-CN">
                <a:ea typeface="宋体" panose="02010600030101010101" pitchFamily="2" charset="-122"/>
              </a:rPr>
              <a:t>100 \%</a:t>
            </a:r>
            <a:r>
              <a:rPr lang="en-US" altLang="zh-CN">
                <a:latin typeface="Century Gothic" panose="020B0502020202020204" pitchFamily="34" charset="0"/>
                <a:ea typeface="宋体" panose="02010600030101010101" pitchFamily="2" charset="-122"/>
              </a:rPr>
              <a:t>' 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escape  </a:t>
            </a:r>
            <a:r>
              <a:rPr lang="en-US" altLang="zh-CN" b="1">
                <a:latin typeface="Century Gothic" panose="020B0502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>
                <a:ea typeface="宋体" panose="02010600030101010101" pitchFamily="2" charset="-122"/>
              </a:rPr>
              <a:t>\</a:t>
            </a:r>
            <a:r>
              <a:rPr lang="en-US" altLang="zh-CN">
                <a:latin typeface="Century Gothic" panose="020B0502020202020204" pitchFamily="34" charset="0"/>
                <a:ea typeface="宋体" panose="02010600030101010101" pitchFamily="2" charset="-122"/>
              </a:rPr>
              <a:t>'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>
            <a:extLst>
              <a:ext uri="{FF2B5EF4-FFF2-40B4-BE49-F238E27FC236}">
                <a16:creationId xmlns:a16="http://schemas.microsoft.com/office/drawing/2014/main" id="{0A30CC1F-4805-4E24-9CB1-6B8BD6BA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String Operations (Cont.)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7559587-0195-422C-9B95-923DECE99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‘%Comp’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‘_ _ _ %’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converting from upper to lower case (and vice versa)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01D77-195E-4D67-9ED1-E29AEA1F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17475"/>
            <a:ext cx="8774112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3.4.3 Attribute Specification in Select Clause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CD1741F7-649D-40EC-8961-DE3B3D2B5D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asterisk symbol “ * ” can be used in the select clause to denote “all attributes.”</a:t>
            </a:r>
          </a:p>
          <a:p>
            <a:r>
              <a:rPr lang="en-US" altLang="zh-CN">
                <a:ea typeface="宋体" panose="02010600030101010101" pitchFamily="2" charset="-122"/>
              </a:rPr>
              <a:t>Thus, the use of instructor.* in the select clause of the query: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                           select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r>
              <a:rPr lang="en-US" altLang="zh-CN">
                <a:ea typeface="宋体" panose="02010600030101010101" pitchFamily="2" charset="-122"/>
              </a:rPr>
              <a:t>.*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teaches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ID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teaches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ID</a:t>
            </a:r>
            <a:r>
              <a:rPr lang="en-US" altLang="zh-CN">
                <a:ea typeface="宋体" panose="02010600030101010101" pitchFamily="2" charset="-122"/>
              </a:rPr>
              <a:t>;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indicates that all attributes of instructor are to be selected.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BDACD07A-1FE9-4AE3-B454-B221D00E1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3.4.4 Ordering the Display of Tuples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E597215-E639-4F52-A495-2D826E25C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zh-CN">
                <a:ea typeface="宋体" panose="02010600030101010101" pitchFamily="2" charset="-122"/>
              </a:rPr>
              <a:t>List in alphabetic order the names of all instructors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zh-CN">
                <a:ea typeface="宋体" panose="02010600030101010101" pitchFamily="2" charset="-122"/>
              </a:rPr>
              <a:t>              </a:t>
            </a:r>
            <a:r>
              <a:rPr lang="en-US" altLang="zh-CN" b="1">
                <a:ea typeface="宋体" panose="02010600030101010101" pitchFamily="2" charset="-122"/>
              </a:rPr>
              <a:t>select distinct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from   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order by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906463" algn="l"/>
              </a:tabLst>
            </a:pPr>
            <a:r>
              <a:rPr lang="en-US" altLang="zh-CN">
                <a:ea typeface="宋体" panose="02010600030101010101" pitchFamily="2" charset="-122"/>
              </a:rPr>
              <a:t>We may specify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desc</a:t>
            </a:r>
            <a:r>
              <a:rPr lang="en-US" altLang="zh-CN">
                <a:ea typeface="宋体" panose="02010600030101010101" pitchFamily="2" charset="-122"/>
              </a:rPr>
              <a:t> for descending order or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asc</a:t>
            </a:r>
            <a:r>
              <a:rPr lang="en-US" altLang="zh-CN">
                <a:ea typeface="宋体" panose="02010600030101010101" pitchFamily="2" charset="-122"/>
              </a:rPr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zh-CN">
                <a:ea typeface="宋体" panose="02010600030101010101" pitchFamily="2" charset="-122"/>
              </a:rPr>
              <a:t>Example:  </a:t>
            </a:r>
            <a:r>
              <a:rPr lang="en-US" altLang="zh-CN" b="1">
                <a:ea typeface="宋体" panose="02010600030101010101" pitchFamily="2" charset="-122"/>
              </a:rPr>
              <a:t>order by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desc</a:t>
            </a:r>
          </a:p>
          <a:p>
            <a:pPr>
              <a:tabLst>
                <a:tab pos="906463" algn="l"/>
              </a:tabLst>
            </a:pPr>
            <a:r>
              <a:rPr lang="en-US" altLang="zh-CN">
                <a:ea typeface="宋体" panose="02010600030101010101" pitchFamily="2" charset="-122"/>
              </a:rPr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zh-CN">
                <a:ea typeface="宋体" panose="02010600030101010101" pitchFamily="2" charset="-122"/>
              </a:rPr>
              <a:t>Example: </a:t>
            </a:r>
            <a:r>
              <a:rPr lang="en-US" altLang="zh-CN" b="1">
                <a:ea typeface="宋体" panose="02010600030101010101" pitchFamily="2" charset="-122"/>
              </a:rPr>
              <a:t>order by 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dept_name, name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E1D4F634-9A11-4B0D-A7D7-9BEB2E6D6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3.4.5 Where Clause Predicates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6DF3FB4-7850-4BAB-B551-876548772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50387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>
                <a:ea typeface="宋体" panose="02010600030101010101" pitchFamily="2" charset="-122"/>
              </a:rPr>
              <a:t>SQL includes a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between</a:t>
            </a:r>
            <a:r>
              <a:rPr lang="en-US" altLang="zh-CN">
                <a:ea typeface="宋体" panose="02010600030101010101" pitchFamily="2" charset="-122"/>
              </a:rPr>
              <a:t> comparison operator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  Find the names of all instructors with salary between $90,000 and $100,000 (that is, 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 </a:t>
            </a:r>
            <a:r>
              <a:rPr lang="en-US" altLang="zh-CN">
                <a:ea typeface="宋体" panose="02010600030101010101" pitchFamily="2" charset="-122"/>
              </a:rPr>
              <a:t>$90,000 and 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 </a:t>
            </a:r>
            <a:r>
              <a:rPr lang="en-US" altLang="zh-CN">
                <a:ea typeface="宋体" panose="02010600030101010101" pitchFamily="2" charset="-122"/>
              </a:rPr>
              <a:t>$100,000)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 i="1">
                <a:ea typeface="宋体" panose="02010600030101010101" pitchFamily="2" charset="-122"/>
              </a:rPr>
              <a:t> name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salary </a:t>
            </a:r>
            <a:r>
              <a:rPr lang="en-US" altLang="zh-CN" b="1">
                <a:ea typeface="宋体" panose="02010600030101010101" pitchFamily="2" charset="-122"/>
              </a:rPr>
              <a:t>between </a:t>
            </a:r>
            <a:r>
              <a:rPr lang="en-US" altLang="zh-CN">
                <a:ea typeface="宋体" panose="02010600030101010101" pitchFamily="2" charset="-122"/>
              </a:rPr>
              <a:t>90000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r>
              <a:rPr lang="en-US" altLang="zh-CN">
                <a:ea typeface="宋体" panose="02010600030101010101" pitchFamily="2" charset="-122"/>
              </a:rPr>
              <a:t>100000</a:t>
            </a:r>
          </a:p>
          <a:p>
            <a:r>
              <a:rPr lang="en-US" altLang="zh-CN">
                <a:ea typeface="宋体" panose="02010600030101010101" pitchFamily="2" charset="-122"/>
              </a:rPr>
              <a:t>Tuple comparison</a:t>
            </a:r>
          </a:p>
          <a:p>
            <a:pPr lvl="1"/>
            <a:r>
              <a:rPr kumimoji="0" lang="en-US" altLang="zh-CN" b="1">
                <a:ea typeface="宋体" panose="02010600030101010101" pitchFamily="2" charset="-122"/>
              </a:rPr>
              <a:t>select </a:t>
            </a:r>
            <a:r>
              <a:rPr kumimoji="0" lang="en-US" altLang="zh-CN" i="1">
                <a:ea typeface="宋体" panose="02010600030101010101" pitchFamily="2" charset="-122"/>
              </a:rPr>
              <a:t>name</a:t>
            </a:r>
            <a:r>
              <a:rPr kumimoji="0" lang="en-US" altLang="zh-CN">
                <a:ea typeface="宋体" panose="02010600030101010101" pitchFamily="2" charset="-122"/>
              </a:rPr>
              <a:t>, </a:t>
            </a:r>
            <a:r>
              <a:rPr kumimoji="0" lang="en-US" altLang="zh-CN" i="1">
                <a:ea typeface="宋体" panose="02010600030101010101" pitchFamily="2" charset="-122"/>
              </a:rPr>
              <a:t>course_id</a:t>
            </a:r>
            <a:br>
              <a:rPr kumimoji="0" lang="en-US" altLang="zh-CN" i="1">
                <a:ea typeface="宋体" panose="02010600030101010101" pitchFamily="2" charset="-122"/>
              </a:rPr>
            </a:br>
            <a:r>
              <a:rPr kumimoji="0" lang="en-US" altLang="zh-CN" b="1">
                <a:ea typeface="宋体" panose="02010600030101010101" pitchFamily="2" charset="-122"/>
              </a:rPr>
              <a:t>from </a:t>
            </a:r>
            <a:r>
              <a:rPr kumimoji="0" lang="en-US" altLang="zh-CN" i="1">
                <a:ea typeface="宋体" panose="02010600030101010101" pitchFamily="2" charset="-122"/>
              </a:rPr>
              <a:t>instructor</a:t>
            </a:r>
            <a:r>
              <a:rPr kumimoji="0" lang="en-US" altLang="zh-CN">
                <a:ea typeface="宋体" panose="02010600030101010101" pitchFamily="2" charset="-122"/>
              </a:rPr>
              <a:t>, </a:t>
            </a:r>
            <a:r>
              <a:rPr kumimoji="0" lang="en-US" altLang="zh-CN" i="1">
                <a:ea typeface="宋体" panose="02010600030101010101" pitchFamily="2" charset="-122"/>
              </a:rPr>
              <a:t>teaches</a:t>
            </a:r>
            <a:br>
              <a:rPr kumimoji="0" lang="en-US" altLang="zh-CN" i="1">
                <a:ea typeface="宋体" panose="02010600030101010101" pitchFamily="2" charset="-122"/>
              </a:rPr>
            </a:br>
            <a:r>
              <a:rPr kumimoji="0" lang="en-US" altLang="zh-CN" b="1">
                <a:ea typeface="宋体" panose="02010600030101010101" pitchFamily="2" charset="-122"/>
              </a:rPr>
              <a:t>where </a:t>
            </a:r>
            <a:r>
              <a:rPr kumimoji="0" lang="en-US" altLang="zh-CN">
                <a:ea typeface="宋体" panose="02010600030101010101" pitchFamily="2" charset="-122"/>
              </a:rPr>
              <a:t>(</a:t>
            </a:r>
            <a:r>
              <a:rPr kumimoji="0" lang="en-US" altLang="zh-CN" i="1">
                <a:ea typeface="宋体" panose="02010600030101010101" pitchFamily="2" charset="-122"/>
              </a:rPr>
              <a:t>instructor</a:t>
            </a:r>
            <a:r>
              <a:rPr kumimoji="0" lang="en-US" altLang="zh-CN">
                <a:ea typeface="宋体" panose="02010600030101010101" pitchFamily="2" charset="-122"/>
              </a:rPr>
              <a:t>.</a:t>
            </a:r>
            <a:r>
              <a:rPr kumimoji="0" lang="en-US" altLang="zh-CN" i="1">
                <a:ea typeface="宋体" panose="02010600030101010101" pitchFamily="2" charset="-122"/>
              </a:rPr>
              <a:t>ID</a:t>
            </a:r>
            <a:r>
              <a:rPr kumimoji="0" lang="en-US" altLang="zh-CN">
                <a:ea typeface="宋体" panose="02010600030101010101" pitchFamily="2" charset="-122"/>
              </a:rPr>
              <a:t>, </a:t>
            </a:r>
            <a:r>
              <a:rPr kumimoji="0" lang="en-US" altLang="zh-CN" i="1">
                <a:ea typeface="宋体" panose="02010600030101010101" pitchFamily="2" charset="-122"/>
              </a:rPr>
              <a:t>dept_name</a:t>
            </a:r>
            <a:r>
              <a:rPr kumimoji="0" lang="en-US" altLang="zh-CN">
                <a:ea typeface="宋体" panose="02010600030101010101" pitchFamily="2" charset="-122"/>
              </a:rPr>
              <a:t>) = (</a:t>
            </a:r>
            <a:r>
              <a:rPr kumimoji="0" lang="en-US" altLang="zh-CN" i="1">
                <a:ea typeface="宋体" panose="02010600030101010101" pitchFamily="2" charset="-122"/>
              </a:rPr>
              <a:t>teaches</a:t>
            </a:r>
            <a:r>
              <a:rPr kumimoji="0" lang="en-US" altLang="zh-CN">
                <a:ea typeface="宋体" panose="02010600030101010101" pitchFamily="2" charset="-122"/>
              </a:rPr>
              <a:t>.</a:t>
            </a:r>
            <a:r>
              <a:rPr kumimoji="0" lang="en-US" altLang="zh-CN" i="1">
                <a:ea typeface="宋体" panose="02010600030101010101" pitchFamily="2" charset="-122"/>
              </a:rPr>
              <a:t>ID</a:t>
            </a:r>
            <a:r>
              <a:rPr kumimoji="0" lang="en-US" altLang="zh-CN">
                <a:ea typeface="宋体" panose="02010600030101010101" pitchFamily="2" charset="-122"/>
              </a:rPr>
              <a:t>, ’Biology’);</a:t>
            </a:r>
          </a:p>
          <a:p>
            <a:pPr lvl="1"/>
            <a:endParaRPr kumimoji="0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E37AD011-FEBB-41AF-93E3-8584498BB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3.5 Set Operations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14F7247-23BB-4AEF-AB8C-7D4A2D149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operations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union</a:t>
            </a:r>
            <a:r>
              <a:rPr lang="en-US" altLang="zh-CN" b="1">
                <a:ea typeface="宋体" panose="02010600030101010101" pitchFamily="2" charset="-122"/>
              </a:rPr>
              <a:t>,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intersect</a:t>
            </a:r>
            <a:r>
              <a:rPr lang="en-US" altLang="zh-CN" b="1">
                <a:ea typeface="宋体" panose="02010600030101010101" pitchFamily="2" charset="-122"/>
              </a:rPr>
              <a:t>,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except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To retain all duplicates use the corresponding multiset versions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union all, intersect all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except all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b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sz="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24A09CA7-2DB1-4B58-B0D4-694DC86D3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Chapter 3:  Introduction to SQL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6BFF3F-C490-47C9-AC6E-CC429B17E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>
                <a:ea typeface="宋体" panose="02010600030101010101" pitchFamily="2" charset="-122"/>
              </a:rPr>
              <a:t>Nested Subqueries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Membership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Comparison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Test for Empty Relations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Test for the Absence of Duplicate Tuples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Subqueries in the From Clause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with Clause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Scalar Subqueries</a:t>
            </a:r>
          </a:p>
          <a:p>
            <a:r>
              <a:rPr lang="en-US" altLang="zh-CN">
                <a:ea typeface="宋体" panose="02010600030101010101" pitchFamily="2" charset="-122"/>
              </a:rPr>
              <a:t>Modification of the Database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Deletion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Insertion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Updates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BD767DC0-B991-4AF6-A2C8-38C561E99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3.5 Set Operations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3E6EBE8-FC41-4CAA-9000-73DA182B3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altLang="zh-CN">
                <a:ea typeface="宋体" panose="02010600030101010101" pitchFamily="2" charset="-122"/>
              </a:rPr>
              <a:t>Find courses that ran in Fall 2009 or in Spring 2010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42DDC954-43F3-4F25-834A-5534832C8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4222750"/>
            <a:ext cx="62103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0"/>
              </a:rPr>
              <a:t>  </a:t>
            </a:r>
            <a:r>
              <a:rPr lang="en-US" altLang="zh-CN" sz="1600">
                <a:ea typeface="宋体" charset="0"/>
              </a:rPr>
              <a:t> </a:t>
            </a:r>
            <a:r>
              <a:rPr lang="en-US" altLang="zh-CN">
                <a:ea typeface="宋体" charset="0"/>
              </a:rPr>
              <a:t>Find courses that ran in Fall 2009 but not in Spring 2010</a:t>
            </a:r>
          </a:p>
        </p:txBody>
      </p:sp>
      <p:sp>
        <p:nvSpPr>
          <p:cNvPr id="96261" name="Text Box 6">
            <a:extLst>
              <a:ext uri="{FF2B5EF4-FFF2-40B4-BE49-F238E27FC236}">
                <a16:creationId xmlns:a16="http://schemas.microsoft.com/office/drawing/2014/main" id="{4D8ED0FA-E453-4A88-9DF3-76FA6FD3B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678113"/>
            <a:ext cx="583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zh-CN">
                <a:ea typeface="宋体" charset="0"/>
              </a:rPr>
              <a:t>  Find courses that ran in Fall 2009 and in Spring 2010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FFD94A2C-D4DD-428D-9A6A-B4D2C9D24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3.5 Set Operations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3023D81-87CD-4DA3-B7BF-FC0B7E58B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altLang="zh-CN">
                <a:ea typeface="宋体" panose="02010600030101010101" pitchFamily="2" charset="-122"/>
              </a:rPr>
              <a:t>Find courses that ran in Fall 2009 or in Spring 2010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1B2E76D4-AF74-4F35-B4A7-EFB401E6E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4222750"/>
            <a:ext cx="62103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0"/>
              </a:rPr>
              <a:t>  </a:t>
            </a:r>
            <a:r>
              <a:rPr lang="en-US" altLang="zh-CN" sz="1600">
                <a:ea typeface="宋体" charset="0"/>
              </a:rPr>
              <a:t> </a:t>
            </a:r>
            <a:r>
              <a:rPr lang="en-US" altLang="zh-CN">
                <a:ea typeface="宋体" charset="0"/>
              </a:rPr>
              <a:t>Find courses that ran in Fall 2009 but not in Spring 2010</a:t>
            </a:r>
          </a:p>
        </p:txBody>
      </p:sp>
      <p:sp>
        <p:nvSpPr>
          <p:cNvPr id="417797" name="Text Box 5">
            <a:extLst>
              <a:ext uri="{FF2B5EF4-FFF2-40B4-BE49-F238E27FC236}">
                <a16:creationId xmlns:a16="http://schemas.microsoft.com/office/drawing/2014/main" id="{BD2384FD-8877-490F-8108-153057196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1560513"/>
            <a:ext cx="75406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charset="0"/>
              </a:rPr>
              <a:t>(</a:t>
            </a:r>
            <a:r>
              <a:rPr lang="en-US" altLang="zh-CN" b="1">
                <a:ea typeface="宋体" charset="0"/>
              </a:rPr>
              <a:t>select</a:t>
            </a:r>
            <a:r>
              <a:rPr lang="en-US" altLang="zh-CN">
                <a:ea typeface="宋体" charset="0"/>
              </a:rPr>
              <a:t> </a:t>
            </a:r>
            <a:r>
              <a:rPr lang="en-US" altLang="zh-CN" i="1">
                <a:ea typeface="宋体" charset="0"/>
              </a:rPr>
              <a:t>course_id </a:t>
            </a:r>
            <a:r>
              <a:rPr lang="en-US" altLang="zh-CN" b="1">
                <a:ea typeface="宋体" charset="0"/>
              </a:rPr>
              <a:t>from </a:t>
            </a:r>
            <a:r>
              <a:rPr lang="en-US" altLang="zh-CN" i="1">
                <a:ea typeface="宋体" charset="0"/>
              </a:rPr>
              <a:t>section </a:t>
            </a:r>
            <a:r>
              <a:rPr lang="en-US" altLang="zh-CN" b="1">
                <a:ea typeface="宋体" charset="0"/>
              </a:rPr>
              <a:t>where </a:t>
            </a:r>
            <a:r>
              <a:rPr lang="en-US" altLang="zh-CN" i="1">
                <a:ea typeface="宋体" charset="0"/>
              </a:rPr>
              <a:t>sem = </a:t>
            </a:r>
            <a:r>
              <a:rPr lang="en-US" altLang="zh-CN">
                <a:ea typeface="宋体" charset="0"/>
              </a:rPr>
              <a:t>‘Fall’ </a:t>
            </a:r>
            <a:r>
              <a:rPr lang="en-US" altLang="zh-CN" b="1">
                <a:ea typeface="宋体" charset="0"/>
              </a:rPr>
              <a:t>and </a:t>
            </a:r>
            <a:r>
              <a:rPr lang="en-US" altLang="zh-CN" i="1">
                <a:ea typeface="宋体" charset="0"/>
              </a:rPr>
              <a:t>year = </a:t>
            </a:r>
            <a:r>
              <a:rPr lang="en-US" altLang="zh-CN">
                <a:ea typeface="宋体" charset="0"/>
              </a:rPr>
              <a:t>2009)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 </a:t>
            </a:r>
            <a:r>
              <a:rPr lang="en-US" altLang="zh-CN" b="1">
                <a:ea typeface="宋体" charset="0"/>
              </a:rPr>
              <a:t>union</a:t>
            </a:r>
            <a:br>
              <a:rPr lang="en-US" altLang="zh-CN" b="1">
                <a:ea typeface="宋体" charset="0"/>
              </a:rPr>
            </a:br>
            <a:r>
              <a:rPr lang="en-US" altLang="zh-CN">
                <a:ea typeface="宋体" charset="0"/>
              </a:rPr>
              <a:t>(</a:t>
            </a:r>
            <a:r>
              <a:rPr lang="en-US" altLang="zh-CN" b="1">
                <a:ea typeface="宋体" charset="0"/>
              </a:rPr>
              <a:t>select</a:t>
            </a:r>
            <a:r>
              <a:rPr lang="en-US" altLang="zh-CN">
                <a:ea typeface="宋体" charset="0"/>
              </a:rPr>
              <a:t> </a:t>
            </a:r>
            <a:r>
              <a:rPr lang="en-US" altLang="zh-CN" i="1">
                <a:ea typeface="宋体" charset="0"/>
              </a:rPr>
              <a:t>course_id </a:t>
            </a:r>
            <a:r>
              <a:rPr lang="en-US" altLang="zh-CN" b="1">
                <a:ea typeface="宋体" charset="0"/>
              </a:rPr>
              <a:t>from </a:t>
            </a:r>
            <a:r>
              <a:rPr lang="en-US" altLang="zh-CN" i="1">
                <a:ea typeface="宋体" charset="0"/>
              </a:rPr>
              <a:t>section </a:t>
            </a:r>
            <a:r>
              <a:rPr lang="en-US" altLang="zh-CN" b="1">
                <a:ea typeface="宋体" charset="0"/>
              </a:rPr>
              <a:t>where </a:t>
            </a:r>
            <a:r>
              <a:rPr lang="en-US" altLang="zh-CN" i="1">
                <a:ea typeface="宋体" charset="0"/>
              </a:rPr>
              <a:t>sem = </a:t>
            </a:r>
            <a:r>
              <a:rPr lang="en-US" altLang="zh-CN">
                <a:ea typeface="宋体" charset="0"/>
              </a:rPr>
              <a:t>‘Spring’ </a:t>
            </a:r>
            <a:r>
              <a:rPr lang="en-US" altLang="zh-CN" b="1">
                <a:ea typeface="宋体" charset="0"/>
              </a:rPr>
              <a:t>and </a:t>
            </a:r>
            <a:r>
              <a:rPr lang="en-US" altLang="zh-CN" i="1">
                <a:ea typeface="宋体" charset="0"/>
              </a:rPr>
              <a:t>year = </a:t>
            </a:r>
            <a:r>
              <a:rPr lang="en-US" altLang="zh-CN">
                <a:ea typeface="宋体" charset="0"/>
              </a:rPr>
              <a:t>2010)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A443B122-B191-499C-AB61-22036E001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678113"/>
            <a:ext cx="583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zh-CN">
                <a:ea typeface="宋体" charset="0"/>
              </a:rPr>
              <a:t>  Find courses that ran in Fall 2009 and in Spring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0BA14CD4-2D41-4BC8-B558-E919675E4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3.5 Set Operations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6EF118C8-A093-400B-A326-EDD46059E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altLang="zh-CN">
                <a:ea typeface="宋体" panose="02010600030101010101" pitchFamily="2" charset="-122"/>
              </a:rPr>
              <a:t>Find courses that ran in Fall 2009 or in Spring 2010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851AF661-4F2E-488C-8948-40E053530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4222750"/>
            <a:ext cx="62103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0"/>
              </a:rPr>
              <a:t>  </a:t>
            </a:r>
            <a:r>
              <a:rPr lang="en-US" altLang="zh-CN" sz="1600">
                <a:ea typeface="宋体" charset="0"/>
              </a:rPr>
              <a:t> </a:t>
            </a:r>
            <a:r>
              <a:rPr lang="en-US" altLang="zh-CN">
                <a:ea typeface="宋体" charset="0"/>
              </a:rPr>
              <a:t>Find courses that ran in Fall 2009 but not in Spring 2010</a:t>
            </a:r>
          </a:p>
        </p:txBody>
      </p:sp>
      <p:sp>
        <p:nvSpPr>
          <p:cNvPr id="417797" name="Text Box 5">
            <a:extLst>
              <a:ext uri="{FF2B5EF4-FFF2-40B4-BE49-F238E27FC236}">
                <a16:creationId xmlns:a16="http://schemas.microsoft.com/office/drawing/2014/main" id="{7E7CB705-CF44-49EC-8100-64E664A0D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1560513"/>
            <a:ext cx="75406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charset="0"/>
              </a:rPr>
              <a:t>(</a:t>
            </a:r>
            <a:r>
              <a:rPr lang="en-US" altLang="zh-CN" b="1">
                <a:ea typeface="宋体" charset="0"/>
              </a:rPr>
              <a:t>select</a:t>
            </a:r>
            <a:r>
              <a:rPr lang="en-US" altLang="zh-CN">
                <a:ea typeface="宋体" charset="0"/>
              </a:rPr>
              <a:t> </a:t>
            </a:r>
            <a:r>
              <a:rPr lang="en-US" altLang="zh-CN" i="1">
                <a:ea typeface="宋体" charset="0"/>
              </a:rPr>
              <a:t>course_id </a:t>
            </a:r>
            <a:r>
              <a:rPr lang="en-US" altLang="zh-CN" b="1">
                <a:ea typeface="宋体" charset="0"/>
              </a:rPr>
              <a:t>from </a:t>
            </a:r>
            <a:r>
              <a:rPr lang="en-US" altLang="zh-CN" i="1">
                <a:ea typeface="宋体" charset="0"/>
              </a:rPr>
              <a:t>section </a:t>
            </a:r>
            <a:r>
              <a:rPr lang="en-US" altLang="zh-CN" b="1">
                <a:ea typeface="宋体" charset="0"/>
              </a:rPr>
              <a:t>where </a:t>
            </a:r>
            <a:r>
              <a:rPr lang="en-US" altLang="zh-CN" i="1">
                <a:ea typeface="宋体" charset="0"/>
              </a:rPr>
              <a:t>sem = </a:t>
            </a:r>
            <a:r>
              <a:rPr lang="en-US" altLang="zh-CN">
                <a:ea typeface="宋体" charset="0"/>
              </a:rPr>
              <a:t>‘Fall’ </a:t>
            </a:r>
            <a:r>
              <a:rPr lang="en-US" altLang="zh-CN" b="1">
                <a:ea typeface="宋体" charset="0"/>
              </a:rPr>
              <a:t>and </a:t>
            </a:r>
            <a:r>
              <a:rPr lang="en-US" altLang="zh-CN" i="1">
                <a:ea typeface="宋体" charset="0"/>
              </a:rPr>
              <a:t>year = </a:t>
            </a:r>
            <a:r>
              <a:rPr lang="en-US" altLang="zh-CN">
                <a:ea typeface="宋体" charset="0"/>
              </a:rPr>
              <a:t>2009)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 </a:t>
            </a:r>
            <a:r>
              <a:rPr lang="en-US" altLang="zh-CN" b="1">
                <a:ea typeface="宋体" charset="0"/>
              </a:rPr>
              <a:t>union</a:t>
            </a:r>
            <a:br>
              <a:rPr lang="en-US" altLang="zh-CN" b="1">
                <a:ea typeface="宋体" charset="0"/>
              </a:rPr>
            </a:br>
            <a:r>
              <a:rPr lang="en-US" altLang="zh-CN">
                <a:ea typeface="宋体" charset="0"/>
              </a:rPr>
              <a:t>(</a:t>
            </a:r>
            <a:r>
              <a:rPr lang="en-US" altLang="zh-CN" b="1">
                <a:ea typeface="宋体" charset="0"/>
              </a:rPr>
              <a:t>select</a:t>
            </a:r>
            <a:r>
              <a:rPr lang="en-US" altLang="zh-CN">
                <a:ea typeface="宋体" charset="0"/>
              </a:rPr>
              <a:t> </a:t>
            </a:r>
            <a:r>
              <a:rPr lang="en-US" altLang="zh-CN" i="1">
                <a:ea typeface="宋体" charset="0"/>
              </a:rPr>
              <a:t>course_id </a:t>
            </a:r>
            <a:r>
              <a:rPr lang="en-US" altLang="zh-CN" b="1">
                <a:ea typeface="宋体" charset="0"/>
              </a:rPr>
              <a:t>from </a:t>
            </a:r>
            <a:r>
              <a:rPr lang="en-US" altLang="zh-CN" i="1">
                <a:ea typeface="宋体" charset="0"/>
              </a:rPr>
              <a:t>section </a:t>
            </a:r>
            <a:r>
              <a:rPr lang="en-US" altLang="zh-CN" b="1">
                <a:ea typeface="宋体" charset="0"/>
              </a:rPr>
              <a:t>where </a:t>
            </a:r>
            <a:r>
              <a:rPr lang="en-US" altLang="zh-CN" i="1">
                <a:ea typeface="宋体" charset="0"/>
              </a:rPr>
              <a:t>sem = </a:t>
            </a:r>
            <a:r>
              <a:rPr lang="en-US" altLang="zh-CN">
                <a:ea typeface="宋体" charset="0"/>
              </a:rPr>
              <a:t>‘Spring’ </a:t>
            </a:r>
            <a:r>
              <a:rPr lang="en-US" altLang="zh-CN" b="1">
                <a:ea typeface="宋体" charset="0"/>
              </a:rPr>
              <a:t>and </a:t>
            </a:r>
            <a:r>
              <a:rPr lang="en-US" altLang="zh-CN" i="1">
                <a:ea typeface="宋体" charset="0"/>
              </a:rPr>
              <a:t>year = </a:t>
            </a:r>
            <a:r>
              <a:rPr lang="en-US" altLang="zh-CN">
                <a:ea typeface="宋体" charset="0"/>
              </a:rPr>
              <a:t>2010)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67E8AEE1-44FE-46BD-878D-E38EBD4FE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678113"/>
            <a:ext cx="583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zh-CN">
                <a:ea typeface="宋体" charset="0"/>
              </a:rPr>
              <a:t>  Find courses that ran in Fall 2009 and in Spring 2010</a:t>
            </a:r>
          </a:p>
        </p:txBody>
      </p:sp>
      <p:sp>
        <p:nvSpPr>
          <p:cNvPr id="417799" name="Text Box 7">
            <a:extLst>
              <a:ext uri="{FF2B5EF4-FFF2-40B4-BE49-F238E27FC236}">
                <a16:creationId xmlns:a16="http://schemas.microsoft.com/office/drawing/2014/main" id="{8F51C45D-AEF5-45D4-9BF2-8B41427E9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094038"/>
            <a:ext cx="75406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charset="0"/>
              </a:rPr>
              <a:t>(</a:t>
            </a:r>
            <a:r>
              <a:rPr lang="en-US" altLang="zh-CN" b="1" dirty="0">
                <a:ea typeface="宋体" charset="0"/>
              </a:rPr>
              <a:t>select</a:t>
            </a:r>
            <a:r>
              <a:rPr lang="en-US" altLang="zh-CN" dirty="0">
                <a:ea typeface="宋体" charset="0"/>
              </a:rPr>
              <a:t> </a:t>
            </a:r>
            <a:r>
              <a:rPr lang="en-US" altLang="zh-CN" i="1" dirty="0" err="1">
                <a:ea typeface="宋体" charset="0"/>
              </a:rPr>
              <a:t>course_id</a:t>
            </a:r>
            <a:r>
              <a:rPr lang="en-US" altLang="zh-CN" i="1" dirty="0">
                <a:ea typeface="宋体" charset="0"/>
              </a:rPr>
              <a:t> </a:t>
            </a:r>
            <a:r>
              <a:rPr lang="en-US" altLang="zh-CN" b="1" dirty="0">
                <a:ea typeface="宋体" charset="0"/>
              </a:rPr>
              <a:t>from </a:t>
            </a:r>
            <a:r>
              <a:rPr lang="en-US" altLang="zh-CN" i="1" dirty="0">
                <a:ea typeface="宋体" charset="0"/>
              </a:rPr>
              <a:t>section </a:t>
            </a:r>
            <a:r>
              <a:rPr lang="en-US" altLang="zh-CN" b="1" dirty="0">
                <a:ea typeface="宋体" charset="0"/>
              </a:rPr>
              <a:t>where </a:t>
            </a:r>
            <a:r>
              <a:rPr lang="en-US" altLang="zh-CN" i="1" dirty="0" err="1">
                <a:ea typeface="宋体" charset="0"/>
              </a:rPr>
              <a:t>sem</a:t>
            </a:r>
            <a:r>
              <a:rPr lang="en-US" altLang="zh-CN" i="1" dirty="0">
                <a:ea typeface="宋体" charset="0"/>
              </a:rPr>
              <a:t> = </a:t>
            </a:r>
            <a:r>
              <a:rPr lang="en-US" altLang="zh-CN" dirty="0">
                <a:ea typeface="宋体" charset="0"/>
              </a:rPr>
              <a:t>‘Fall’ </a:t>
            </a:r>
            <a:r>
              <a:rPr lang="en-US" altLang="zh-CN" b="1" dirty="0">
                <a:ea typeface="宋体" charset="0"/>
              </a:rPr>
              <a:t>and </a:t>
            </a:r>
            <a:r>
              <a:rPr lang="en-US" altLang="zh-CN" i="1" dirty="0">
                <a:ea typeface="宋体" charset="0"/>
              </a:rPr>
              <a:t>year = </a:t>
            </a:r>
            <a:r>
              <a:rPr lang="en-US" altLang="zh-CN" dirty="0">
                <a:ea typeface="宋体" charset="0"/>
              </a:rPr>
              <a:t>2009)</a:t>
            </a:r>
            <a:br>
              <a:rPr lang="en-US" altLang="zh-CN" dirty="0">
                <a:ea typeface="宋体" charset="0"/>
              </a:rPr>
            </a:br>
            <a:r>
              <a:rPr lang="en-US" altLang="zh-CN" dirty="0">
                <a:ea typeface="宋体" charset="0"/>
              </a:rPr>
              <a:t> </a:t>
            </a:r>
            <a:r>
              <a:rPr lang="en-US" altLang="zh-CN" b="1" dirty="0">
                <a:ea typeface="宋体" charset="0"/>
              </a:rPr>
              <a:t>intersect</a:t>
            </a:r>
            <a:br>
              <a:rPr lang="en-US" altLang="zh-CN" b="1" dirty="0">
                <a:ea typeface="宋体" charset="0"/>
              </a:rPr>
            </a:br>
            <a:r>
              <a:rPr lang="en-US" altLang="zh-CN" dirty="0">
                <a:ea typeface="宋体" charset="0"/>
              </a:rPr>
              <a:t>(</a:t>
            </a:r>
            <a:r>
              <a:rPr lang="en-US" altLang="zh-CN" b="1" dirty="0">
                <a:ea typeface="宋体" charset="0"/>
              </a:rPr>
              <a:t>select</a:t>
            </a:r>
            <a:r>
              <a:rPr lang="en-US" altLang="zh-CN" dirty="0">
                <a:ea typeface="宋体" charset="0"/>
              </a:rPr>
              <a:t> </a:t>
            </a:r>
            <a:r>
              <a:rPr lang="en-US" altLang="zh-CN" i="1" dirty="0" err="1">
                <a:ea typeface="宋体" charset="0"/>
              </a:rPr>
              <a:t>course_id</a:t>
            </a:r>
            <a:r>
              <a:rPr lang="en-US" altLang="zh-CN" i="1" dirty="0">
                <a:ea typeface="宋体" charset="0"/>
              </a:rPr>
              <a:t> </a:t>
            </a:r>
            <a:r>
              <a:rPr lang="en-US" altLang="zh-CN" b="1" dirty="0">
                <a:ea typeface="宋体" charset="0"/>
              </a:rPr>
              <a:t>from </a:t>
            </a:r>
            <a:r>
              <a:rPr lang="en-US" altLang="zh-CN" i="1" dirty="0">
                <a:ea typeface="宋体" charset="0"/>
              </a:rPr>
              <a:t>section </a:t>
            </a:r>
            <a:r>
              <a:rPr lang="en-US" altLang="zh-CN" b="1" dirty="0">
                <a:ea typeface="宋体" charset="0"/>
              </a:rPr>
              <a:t>where </a:t>
            </a:r>
            <a:r>
              <a:rPr lang="en-US" altLang="zh-CN" i="1" dirty="0" err="1">
                <a:ea typeface="宋体" charset="0"/>
              </a:rPr>
              <a:t>sem</a:t>
            </a:r>
            <a:r>
              <a:rPr lang="en-US" altLang="zh-CN" i="1" dirty="0">
                <a:ea typeface="宋体" charset="0"/>
              </a:rPr>
              <a:t> = </a:t>
            </a:r>
            <a:r>
              <a:rPr lang="en-US" altLang="zh-CN" dirty="0">
                <a:ea typeface="宋体" charset="0"/>
              </a:rPr>
              <a:t>‘Spring’ </a:t>
            </a:r>
            <a:r>
              <a:rPr lang="en-US" altLang="zh-CN" b="1" dirty="0">
                <a:ea typeface="宋体" charset="0"/>
              </a:rPr>
              <a:t>and </a:t>
            </a:r>
            <a:r>
              <a:rPr lang="en-US" altLang="zh-CN" i="1" dirty="0">
                <a:ea typeface="宋体" charset="0"/>
              </a:rPr>
              <a:t>year = </a:t>
            </a:r>
            <a:r>
              <a:rPr lang="en-US" altLang="zh-CN" dirty="0">
                <a:ea typeface="宋体" charset="0"/>
              </a:rPr>
              <a:t>2010)</a:t>
            </a:r>
          </a:p>
        </p:txBody>
      </p:sp>
      <p:sp>
        <p:nvSpPr>
          <p:cNvPr id="417800" name="Text Box 8">
            <a:extLst>
              <a:ext uri="{FF2B5EF4-FFF2-40B4-BE49-F238E27FC236}">
                <a16:creationId xmlns:a16="http://schemas.microsoft.com/office/drawing/2014/main" id="{9BCDDA0C-ACB3-4C0F-9BDA-4F5E4832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4659313"/>
            <a:ext cx="75406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charset="0"/>
              </a:rPr>
              <a:t>(</a:t>
            </a:r>
            <a:r>
              <a:rPr lang="en-US" altLang="zh-CN" b="1">
                <a:ea typeface="宋体" charset="0"/>
              </a:rPr>
              <a:t>select</a:t>
            </a:r>
            <a:r>
              <a:rPr lang="en-US" altLang="zh-CN">
                <a:ea typeface="宋体" charset="0"/>
              </a:rPr>
              <a:t> </a:t>
            </a:r>
            <a:r>
              <a:rPr lang="en-US" altLang="zh-CN" i="1">
                <a:ea typeface="宋体" charset="0"/>
              </a:rPr>
              <a:t>course_id </a:t>
            </a:r>
            <a:r>
              <a:rPr lang="en-US" altLang="zh-CN" b="1">
                <a:ea typeface="宋体" charset="0"/>
              </a:rPr>
              <a:t>from </a:t>
            </a:r>
            <a:r>
              <a:rPr lang="en-US" altLang="zh-CN" i="1">
                <a:ea typeface="宋体" charset="0"/>
              </a:rPr>
              <a:t>section </a:t>
            </a:r>
            <a:r>
              <a:rPr lang="en-US" altLang="zh-CN" b="1">
                <a:ea typeface="宋体" charset="0"/>
              </a:rPr>
              <a:t>where </a:t>
            </a:r>
            <a:r>
              <a:rPr lang="en-US" altLang="zh-CN" i="1">
                <a:ea typeface="宋体" charset="0"/>
              </a:rPr>
              <a:t>sem = </a:t>
            </a:r>
            <a:r>
              <a:rPr lang="en-US" altLang="zh-CN">
                <a:ea typeface="宋体" charset="0"/>
              </a:rPr>
              <a:t>‘Fall’ </a:t>
            </a:r>
            <a:r>
              <a:rPr lang="en-US" altLang="zh-CN" b="1">
                <a:ea typeface="宋体" charset="0"/>
              </a:rPr>
              <a:t>and </a:t>
            </a:r>
            <a:r>
              <a:rPr lang="en-US" altLang="zh-CN" i="1">
                <a:ea typeface="宋体" charset="0"/>
              </a:rPr>
              <a:t>year = </a:t>
            </a:r>
            <a:r>
              <a:rPr lang="en-US" altLang="zh-CN">
                <a:ea typeface="宋体" charset="0"/>
              </a:rPr>
              <a:t>2009)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 </a:t>
            </a:r>
            <a:r>
              <a:rPr lang="en-US" altLang="zh-CN" b="1">
                <a:ea typeface="宋体" charset="0"/>
              </a:rPr>
              <a:t>except</a:t>
            </a:r>
            <a:br>
              <a:rPr lang="en-US" altLang="zh-CN" b="1">
                <a:ea typeface="宋体" charset="0"/>
              </a:rPr>
            </a:br>
            <a:r>
              <a:rPr lang="en-US" altLang="zh-CN">
                <a:ea typeface="宋体" charset="0"/>
              </a:rPr>
              <a:t>(</a:t>
            </a:r>
            <a:r>
              <a:rPr lang="en-US" altLang="zh-CN" b="1">
                <a:ea typeface="宋体" charset="0"/>
              </a:rPr>
              <a:t>select</a:t>
            </a:r>
            <a:r>
              <a:rPr lang="en-US" altLang="zh-CN">
                <a:ea typeface="宋体" charset="0"/>
              </a:rPr>
              <a:t> </a:t>
            </a:r>
            <a:r>
              <a:rPr lang="en-US" altLang="zh-CN" i="1">
                <a:ea typeface="宋体" charset="0"/>
              </a:rPr>
              <a:t>course_id </a:t>
            </a:r>
            <a:r>
              <a:rPr lang="en-US" altLang="zh-CN" b="1">
                <a:ea typeface="宋体" charset="0"/>
              </a:rPr>
              <a:t>from </a:t>
            </a:r>
            <a:r>
              <a:rPr lang="en-US" altLang="zh-CN" i="1">
                <a:ea typeface="宋体" charset="0"/>
              </a:rPr>
              <a:t>section </a:t>
            </a:r>
            <a:r>
              <a:rPr lang="en-US" altLang="zh-CN" b="1">
                <a:ea typeface="宋体" charset="0"/>
              </a:rPr>
              <a:t>where </a:t>
            </a:r>
            <a:r>
              <a:rPr lang="en-US" altLang="zh-CN" i="1">
                <a:ea typeface="宋体" charset="0"/>
              </a:rPr>
              <a:t>sem = </a:t>
            </a:r>
            <a:r>
              <a:rPr lang="en-US" altLang="zh-CN">
                <a:ea typeface="宋体" charset="0"/>
              </a:rPr>
              <a:t>‘Spring’ </a:t>
            </a:r>
            <a:r>
              <a:rPr lang="en-US" altLang="zh-CN" b="1">
                <a:ea typeface="宋体" charset="0"/>
              </a:rPr>
              <a:t>and </a:t>
            </a:r>
            <a:r>
              <a:rPr lang="en-US" altLang="zh-CN" i="1">
                <a:ea typeface="宋体" charset="0"/>
              </a:rPr>
              <a:t>year = </a:t>
            </a:r>
            <a:r>
              <a:rPr lang="en-US" altLang="zh-CN">
                <a:ea typeface="宋体" charset="0"/>
              </a:rPr>
              <a:t>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AA5F812B-E4A8-410F-8554-D94D5C755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3.6 Null Values</a:t>
            </a:r>
            <a:r>
              <a:rPr lang="en-US" altLang="zh-CN" dirty="0"/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7DC83F3-B9A4-4EA5-A3FE-647851038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89850" cy="5156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 is possible for tuples to have a null value, denoted by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, for some of their attributes</a:t>
            </a:r>
          </a:p>
          <a:p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signifies an unknown value or that a value does not exist.</a:t>
            </a:r>
          </a:p>
          <a:p>
            <a:r>
              <a:rPr lang="en-US" altLang="zh-CN">
                <a:ea typeface="宋体" panose="02010600030101010101" pitchFamily="2" charset="-122"/>
              </a:rPr>
              <a:t>The result of any arithmetic expression involving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is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Example:  5 +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 returns null</a:t>
            </a:r>
          </a:p>
          <a:p>
            <a:r>
              <a:rPr lang="en-US" altLang="zh-CN">
                <a:ea typeface="宋体" panose="02010600030101010101" pitchFamily="2" charset="-122"/>
              </a:rPr>
              <a:t>The predicate  </a:t>
            </a:r>
            <a:r>
              <a:rPr lang="en-US" altLang="zh-CN" b="1">
                <a:ea typeface="宋体" panose="02010600030101010101" pitchFamily="2" charset="-122"/>
              </a:rPr>
              <a:t>is null</a:t>
            </a:r>
            <a:r>
              <a:rPr lang="en-US" altLang="zh-CN">
                <a:ea typeface="宋体" panose="02010600030101010101" pitchFamily="2" charset="-122"/>
              </a:rPr>
              <a:t> can be used to check for null values.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Example: Find all instructors whose salary is null</a:t>
            </a:r>
            <a:r>
              <a:rPr lang="en-US" altLang="zh-CN" i="1">
                <a:ea typeface="宋体" panose="02010600030101010101" pitchFamily="2" charset="-122"/>
              </a:rPr>
              <a:t>.</a:t>
            </a:r>
          </a:p>
          <a:p>
            <a:pPr>
              <a:buFont typeface="Monotype Sorts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		select</a:t>
            </a:r>
            <a:r>
              <a:rPr lang="en-US" altLang="zh-CN" i="1">
                <a:ea typeface="宋体" panose="02010600030101010101" pitchFamily="2" charset="-122"/>
              </a:rPr>
              <a:t> name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 i="1">
                <a:ea typeface="宋体" panose="02010600030101010101" pitchFamily="2" charset="-122"/>
              </a:rPr>
              <a:t> 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salary </a:t>
            </a:r>
            <a:r>
              <a:rPr lang="en-US" altLang="zh-CN" b="1">
                <a:ea typeface="宋体" panose="02010600030101010101" pitchFamily="2" charset="-122"/>
              </a:rPr>
              <a:t>is null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DE7C78CA-53D3-4BC4-BDC9-4082EDB64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Null Values and Three Valued Logic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D05E821-692A-4868-BA3C-DBBD70D1F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Any comparison with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returns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</a:t>
            </a:r>
            <a:r>
              <a:rPr lang="en-US" altLang="zh-CN" i="1">
                <a:ea typeface="宋体" panose="02010600030101010101" pitchFamily="2" charset="-122"/>
              </a:rPr>
              <a:t>: 5 &lt; null   or   null &lt;&gt; null    or    null = null</a:t>
            </a:r>
          </a:p>
          <a:p>
            <a:r>
              <a:rPr lang="en-US" altLang="zh-CN">
                <a:ea typeface="宋体" panose="02010600030101010101" pitchFamily="2" charset="-122"/>
              </a:rPr>
              <a:t>Three-valued logic using the truth value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OR: (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)   =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)  =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unknown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 i="1">
                <a:ea typeface="宋体" panose="02010600030101010101" pitchFamily="2" charset="-122"/>
              </a:rPr>
              <a:t> unknown)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AND:</a:t>
            </a:r>
            <a:r>
              <a:rPr lang="en-US" altLang="zh-CN" i="1">
                <a:ea typeface="宋体" panose="02010600030101010101" pitchFamily="2" charset="-122"/>
              </a:rPr>
              <a:t> (true</a:t>
            </a:r>
            <a:r>
              <a:rPr lang="en-US" altLang="zh-CN" b="1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unknown)  = unknown,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(false</a:t>
            </a:r>
            <a:r>
              <a:rPr lang="en-US" altLang="zh-CN" b="1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unknown) = false,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(unknown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 i="1">
                <a:ea typeface="宋体" panose="02010600030101010101" pitchFamily="2" charset="-122"/>
              </a:rPr>
              <a:t> unknown)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</a:t>
            </a:r>
            <a:r>
              <a:rPr lang="en-US" altLang="zh-CN" i="1">
                <a:ea typeface="宋体" panose="02010600030101010101" pitchFamily="2" charset="-122"/>
              </a:rPr>
              <a:t>:  (</a:t>
            </a:r>
            <a:r>
              <a:rPr lang="en-US" altLang="zh-CN" b="1">
                <a:ea typeface="宋体" panose="02010600030101010101" pitchFamily="2" charset="-122"/>
              </a:rPr>
              <a:t>not</a:t>
            </a:r>
            <a:r>
              <a:rPr lang="en-US" altLang="zh-CN" i="1">
                <a:ea typeface="宋体" panose="02010600030101010101" pitchFamily="2" charset="-122"/>
              </a:rPr>
              <a:t> unknown)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is unknown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evaluates to true if predicate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evaluates to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</a:p>
          <a:p>
            <a:r>
              <a:rPr lang="en-US" altLang="zh-CN">
                <a:ea typeface="宋体" panose="02010600030101010101" pitchFamily="2" charset="-122"/>
              </a:rPr>
              <a:t>Result of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clause predicate is treated as </a:t>
            </a:r>
            <a:r>
              <a:rPr lang="en-US" altLang="zh-CN" i="1">
                <a:ea typeface="宋体" panose="02010600030101010101" pitchFamily="2" charset="-122"/>
              </a:rPr>
              <a:t>false </a:t>
            </a:r>
            <a:r>
              <a:rPr lang="en-US" altLang="zh-CN">
                <a:ea typeface="宋体" panose="02010600030101010101" pitchFamily="2" charset="-122"/>
              </a:rPr>
              <a:t>if it evaluates to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FB466BF8-6AEF-4613-8CC8-40591F169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3.7 Aggregate Functions</a:t>
            </a:r>
            <a:r>
              <a:rPr lang="en-US" altLang="zh-CN" dirty="0"/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B751BBA-0DBA-4703-8227-C840469C2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zh-CN">
                <a:ea typeface="宋体" panose="02010600030101010101" pitchFamily="2" charset="-122"/>
              </a:rPr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avg: </a:t>
            </a:r>
            <a:r>
              <a:rPr lang="en-US" altLang="zh-CN">
                <a:ea typeface="宋体" panose="02010600030101010101" pitchFamily="2" charset="-122"/>
              </a:rPr>
              <a:t>average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min:  </a:t>
            </a:r>
            <a:r>
              <a:rPr lang="en-US" altLang="zh-CN">
                <a:ea typeface="宋体" panose="02010600030101010101" pitchFamily="2" charset="-122"/>
              </a:rPr>
              <a:t>minimum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max:  </a:t>
            </a:r>
            <a:r>
              <a:rPr lang="en-US" altLang="zh-CN">
                <a:ea typeface="宋体" panose="02010600030101010101" pitchFamily="2" charset="-122"/>
              </a:rPr>
              <a:t>maximum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sum:  </a:t>
            </a:r>
            <a:r>
              <a:rPr lang="en-US" altLang="zh-CN">
                <a:ea typeface="宋体" panose="02010600030101010101" pitchFamily="2" charset="-122"/>
              </a:rPr>
              <a:t>sum of values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count:  </a:t>
            </a:r>
            <a:r>
              <a:rPr lang="en-US" altLang="zh-CN">
                <a:ea typeface="宋体" panose="02010600030101010101" pitchFamily="2" charset="-122"/>
              </a:rPr>
              <a:t>number of values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67877A34-66BF-4BB7-AC23-2DDF5755D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3.7.1 Basic Aggregation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8F64BDE-338A-41B2-B94A-B648DA6E0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select avg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salary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= ’Comp.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zh-CN">
                <a:ea typeface="宋体" panose="02010600030101010101" pitchFamily="2" charset="-122"/>
              </a:rPr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endParaRPr kumimoji="0" lang="en-US" altLang="zh-CN" b="1">
              <a:ea typeface="宋体" panose="02010600030101010101" pitchFamily="2" charset="-122"/>
            </a:endParaRPr>
          </a:p>
          <a:p>
            <a:pPr>
              <a:tabLst>
                <a:tab pos="1711325" algn="l"/>
              </a:tabLst>
            </a:pPr>
            <a:endParaRPr kumimoji="0" lang="en-US" altLang="zh-CN" b="1">
              <a:ea typeface="宋体" panose="02010600030101010101" pitchFamily="2" charset="-122"/>
            </a:endParaRPr>
          </a:p>
          <a:p>
            <a:pPr>
              <a:tabLst>
                <a:tab pos="1711325" algn="l"/>
              </a:tabLst>
            </a:pPr>
            <a:endParaRPr kumimoji="0" lang="en-US" altLang="zh-CN" b="1">
              <a:ea typeface="宋体" panose="02010600030101010101" pitchFamily="2" charset="-122"/>
            </a:endParaRPr>
          </a:p>
          <a:p>
            <a:pPr>
              <a:tabLst>
                <a:tab pos="1711325" algn="l"/>
              </a:tabLst>
            </a:pPr>
            <a:r>
              <a:rPr kumimoji="0" lang="en-US" altLang="zh-CN">
                <a:ea typeface="宋体" panose="02010600030101010101" pitchFamily="2" charset="-122"/>
              </a:rPr>
              <a:t>Find the number of tuples in the </a:t>
            </a:r>
            <a:r>
              <a:rPr kumimoji="0" lang="en-US" altLang="zh-CN" i="1">
                <a:ea typeface="宋体" panose="02010600030101010101" pitchFamily="2" charset="-122"/>
              </a:rPr>
              <a:t>course </a:t>
            </a:r>
            <a:r>
              <a:rPr kumimoji="0" lang="en-US" altLang="zh-CN">
                <a:ea typeface="宋体" panose="02010600030101010101" pitchFamily="2" charset="-122"/>
              </a:rPr>
              <a:t>relation</a:t>
            </a:r>
          </a:p>
          <a:p>
            <a:pPr>
              <a:tabLst>
                <a:tab pos="1711325" algn="l"/>
              </a:tabLst>
            </a:pPr>
            <a:endParaRPr kumimoji="0" lang="en-US" altLang="zh-CN">
              <a:ea typeface="宋体" panose="02010600030101010101" pitchFamily="2" charset="-122"/>
            </a:endParaRPr>
          </a:p>
          <a:p>
            <a:pPr lvl="1">
              <a:tabLst>
                <a:tab pos="1711325" algn="l"/>
              </a:tabLst>
            </a:pPr>
            <a:endParaRPr kumimoji="0" lang="en-US" altLang="zh-CN">
              <a:ea typeface="宋体" panose="02010600030101010101" pitchFamily="2" charset="-122"/>
            </a:endParaRPr>
          </a:p>
          <a:p>
            <a:pPr>
              <a:tabLst>
                <a:tab pos="1711325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FD9CD4DB-0C47-470D-A482-C4F65B298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>
                <a:ea typeface="宋体" charset="0"/>
              </a:rPr>
              <a:t>   </a:t>
            </a:r>
            <a:endParaRPr kumimoji="0" lang="en-US" altLang="zh-CN" sz="1600">
              <a:ea typeface="宋体" charset="0"/>
            </a:endParaRPr>
          </a:p>
        </p:txBody>
      </p:sp>
      <p:pic>
        <p:nvPicPr>
          <p:cNvPr id="96261" name="图片 6">
            <a:extLst>
              <a:ext uri="{FF2B5EF4-FFF2-40B4-BE49-F238E27FC236}">
                <a16:creationId xmlns:a16="http://schemas.microsoft.com/office/drawing/2014/main" id="{EE3808A0-AE8D-4B13-8206-073FB76B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3052763"/>
            <a:ext cx="3049587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CC577AD1-248B-4F03-BEAD-640E018D1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3.7.1 Basic Aggregation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8610F4F-22ED-4595-B536-61844BCFC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select avg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salary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= ’Comp.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zh-CN">
                <a:ea typeface="宋体" panose="02010600030101010101" pitchFamily="2" charset="-122"/>
              </a:rPr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zh-CN" b="1">
                <a:ea typeface="宋体" panose="02010600030101010101" pitchFamily="2" charset="-122"/>
              </a:rPr>
              <a:t>select count </a:t>
            </a:r>
            <a:r>
              <a:rPr kumimoji="0" lang="en-US" altLang="zh-CN">
                <a:ea typeface="宋体" panose="02010600030101010101" pitchFamily="2" charset="-122"/>
              </a:rPr>
              <a:t>(</a:t>
            </a:r>
            <a:r>
              <a:rPr kumimoji="0" lang="en-US" altLang="zh-CN" b="1">
                <a:ea typeface="宋体" panose="02010600030101010101" pitchFamily="2" charset="-122"/>
              </a:rPr>
              <a:t>distinct </a:t>
            </a:r>
            <a:r>
              <a:rPr kumimoji="0" lang="en-US" altLang="zh-CN" i="1">
                <a:ea typeface="宋体" panose="02010600030101010101" pitchFamily="2" charset="-122"/>
              </a:rPr>
              <a:t>ID</a:t>
            </a:r>
            <a:r>
              <a:rPr kumimoji="0" lang="en-US" altLang="zh-CN">
                <a:ea typeface="宋体" panose="02010600030101010101" pitchFamily="2" charset="-122"/>
              </a:rPr>
              <a:t>)</a:t>
            </a:r>
            <a:br>
              <a:rPr kumimoji="0" lang="en-US" altLang="zh-CN">
                <a:ea typeface="宋体" panose="02010600030101010101" pitchFamily="2" charset="-122"/>
              </a:rPr>
            </a:br>
            <a:r>
              <a:rPr kumimoji="0" lang="en-US" altLang="zh-CN" b="1">
                <a:ea typeface="宋体" panose="02010600030101010101" pitchFamily="2" charset="-122"/>
              </a:rPr>
              <a:t>from </a:t>
            </a:r>
            <a:r>
              <a:rPr kumimoji="0" lang="en-US" altLang="zh-CN" i="1">
                <a:ea typeface="宋体" panose="02010600030101010101" pitchFamily="2" charset="-122"/>
              </a:rPr>
              <a:t>teaches</a:t>
            </a:r>
            <a:br>
              <a:rPr kumimoji="0" lang="en-US" altLang="zh-CN" i="1">
                <a:ea typeface="宋体" panose="02010600030101010101" pitchFamily="2" charset="-122"/>
              </a:rPr>
            </a:br>
            <a:r>
              <a:rPr kumimoji="0" lang="en-US" altLang="zh-CN" b="1">
                <a:ea typeface="宋体" panose="02010600030101010101" pitchFamily="2" charset="-122"/>
              </a:rPr>
              <a:t>where </a:t>
            </a:r>
            <a:r>
              <a:rPr kumimoji="0" lang="en-US" altLang="zh-CN" i="1">
                <a:ea typeface="宋体" panose="02010600030101010101" pitchFamily="2" charset="-122"/>
              </a:rPr>
              <a:t>semester </a:t>
            </a:r>
            <a:r>
              <a:rPr kumimoji="0" lang="en-US" altLang="zh-CN">
                <a:ea typeface="宋体" panose="02010600030101010101" pitchFamily="2" charset="-122"/>
              </a:rPr>
              <a:t>= ’Spring’ </a:t>
            </a:r>
            <a:r>
              <a:rPr kumimoji="0" lang="en-US" altLang="zh-CN" b="1">
                <a:ea typeface="宋体" panose="02010600030101010101" pitchFamily="2" charset="-122"/>
              </a:rPr>
              <a:t>and </a:t>
            </a:r>
            <a:r>
              <a:rPr kumimoji="0" lang="en-US" altLang="zh-CN" i="1">
                <a:ea typeface="宋体" panose="02010600030101010101" pitchFamily="2" charset="-122"/>
              </a:rPr>
              <a:t>year </a:t>
            </a:r>
            <a:r>
              <a:rPr kumimoji="0" lang="en-US" altLang="zh-CN">
                <a:ea typeface="宋体" panose="02010600030101010101" pitchFamily="2" charset="-122"/>
              </a:rPr>
              <a:t>= 2010;</a:t>
            </a:r>
          </a:p>
          <a:p>
            <a:pPr>
              <a:tabLst>
                <a:tab pos="1711325" algn="l"/>
              </a:tabLst>
            </a:pPr>
            <a:r>
              <a:rPr kumimoji="0" lang="en-US" altLang="zh-CN">
                <a:ea typeface="宋体" panose="02010600030101010101" pitchFamily="2" charset="-122"/>
              </a:rPr>
              <a:t>Find the number of tuples in the </a:t>
            </a:r>
            <a:r>
              <a:rPr kumimoji="0" lang="en-US" altLang="zh-CN" i="1">
                <a:ea typeface="宋体" panose="02010600030101010101" pitchFamily="2" charset="-122"/>
              </a:rPr>
              <a:t>course </a:t>
            </a:r>
            <a:r>
              <a:rPr kumimoji="0" lang="en-US" altLang="zh-CN">
                <a:ea typeface="宋体" panose="02010600030101010101" pitchFamily="2" charset="-122"/>
              </a:rPr>
              <a:t>relation</a:t>
            </a:r>
          </a:p>
          <a:p>
            <a:pPr>
              <a:tabLst>
                <a:tab pos="1711325" algn="l"/>
              </a:tabLst>
            </a:pPr>
            <a:endParaRPr kumimoji="0" lang="en-US" altLang="zh-CN">
              <a:ea typeface="宋体" panose="02010600030101010101" pitchFamily="2" charset="-122"/>
            </a:endParaRPr>
          </a:p>
          <a:p>
            <a:pPr lvl="1">
              <a:tabLst>
                <a:tab pos="1711325" algn="l"/>
              </a:tabLst>
            </a:pPr>
            <a:endParaRPr kumimoji="0" lang="en-US" altLang="zh-CN">
              <a:ea typeface="宋体" panose="02010600030101010101" pitchFamily="2" charset="-122"/>
            </a:endParaRPr>
          </a:p>
          <a:p>
            <a:pPr>
              <a:tabLst>
                <a:tab pos="1711325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CCE3E51A-7FDC-493B-8471-E4450F29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>
                <a:ea typeface="宋体" charset="0"/>
              </a:rPr>
              <a:t>   </a:t>
            </a:r>
            <a:endParaRPr kumimoji="0" lang="en-US" altLang="zh-CN" sz="1600">
              <a:ea typeface="宋体" charset="0"/>
            </a:endParaRPr>
          </a:p>
        </p:txBody>
      </p:sp>
      <p:pic>
        <p:nvPicPr>
          <p:cNvPr id="98309" name="图片 4">
            <a:extLst>
              <a:ext uri="{FF2B5EF4-FFF2-40B4-BE49-F238E27FC236}">
                <a16:creationId xmlns:a16="http://schemas.microsoft.com/office/drawing/2014/main" id="{244737CD-3CBE-4F99-808D-218A5BE83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3179763"/>
            <a:ext cx="2882900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091A5EA2-14DA-4973-855E-E93A4F054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3.7.1 Basic Aggregation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734C2EA-BEB9-4759-A269-400159064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select avg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salary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= ’Comp.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zh-CN">
                <a:ea typeface="宋体" panose="02010600030101010101" pitchFamily="2" charset="-122"/>
              </a:rPr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zh-CN" b="1">
                <a:ea typeface="宋体" panose="02010600030101010101" pitchFamily="2" charset="-122"/>
              </a:rPr>
              <a:t>select count </a:t>
            </a:r>
            <a:r>
              <a:rPr kumimoji="0" lang="en-US" altLang="zh-CN">
                <a:ea typeface="宋体" panose="02010600030101010101" pitchFamily="2" charset="-122"/>
              </a:rPr>
              <a:t>(</a:t>
            </a:r>
            <a:r>
              <a:rPr kumimoji="0" lang="en-US" altLang="zh-CN" b="1">
                <a:ea typeface="宋体" panose="02010600030101010101" pitchFamily="2" charset="-122"/>
              </a:rPr>
              <a:t>distinct </a:t>
            </a:r>
            <a:r>
              <a:rPr kumimoji="0" lang="en-US" altLang="zh-CN" i="1">
                <a:ea typeface="宋体" panose="02010600030101010101" pitchFamily="2" charset="-122"/>
              </a:rPr>
              <a:t>ID</a:t>
            </a:r>
            <a:r>
              <a:rPr kumimoji="0" lang="en-US" altLang="zh-CN">
                <a:ea typeface="宋体" panose="02010600030101010101" pitchFamily="2" charset="-122"/>
              </a:rPr>
              <a:t>)</a:t>
            </a:r>
            <a:br>
              <a:rPr kumimoji="0" lang="en-US" altLang="zh-CN">
                <a:ea typeface="宋体" panose="02010600030101010101" pitchFamily="2" charset="-122"/>
              </a:rPr>
            </a:br>
            <a:r>
              <a:rPr kumimoji="0" lang="en-US" altLang="zh-CN" b="1">
                <a:ea typeface="宋体" panose="02010600030101010101" pitchFamily="2" charset="-122"/>
              </a:rPr>
              <a:t>from </a:t>
            </a:r>
            <a:r>
              <a:rPr kumimoji="0" lang="en-US" altLang="zh-CN" i="1">
                <a:ea typeface="宋体" panose="02010600030101010101" pitchFamily="2" charset="-122"/>
              </a:rPr>
              <a:t>teaches</a:t>
            </a:r>
            <a:br>
              <a:rPr kumimoji="0" lang="en-US" altLang="zh-CN" i="1">
                <a:ea typeface="宋体" panose="02010600030101010101" pitchFamily="2" charset="-122"/>
              </a:rPr>
            </a:br>
            <a:r>
              <a:rPr kumimoji="0" lang="en-US" altLang="zh-CN" b="1">
                <a:ea typeface="宋体" panose="02010600030101010101" pitchFamily="2" charset="-122"/>
              </a:rPr>
              <a:t>where </a:t>
            </a:r>
            <a:r>
              <a:rPr kumimoji="0" lang="en-US" altLang="zh-CN" i="1">
                <a:ea typeface="宋体" panose="02010600030101010101" pitchFamily="2" charset="-122"/>
              </a:rPr>
              <a:t>semester </a:t>
            </a:r>
            <a:r>
              <a:rPr kumimoji="0" lang="en-US" altLang="zh-CN">
                <a:ea typeface="宋体" panose="02010600030101010101" pitchFamily="2" charset="-122"/>
              </a:rPr>
              <a:t>= ’Spring’ </a:t>
            </a:r>
            <a:r>
              <a:rPr kumimoji="0" lang="en-US" altLang="zh-CN" b="1">
                <a:ea typeface="宋体" panose="02010600030101010101" pitchFamily="2" charset="-122"/>
              </a:rPr>
              <a:t>and </a:t>
            </a:r>
            <a:r>
              <a:rPr kumimoji="0" lang="en-US" altLang="zh-CN" i="1">
                <a:ea typeface="宋体" panose="02010600030101010101" pitchFamily="2" charset="-122"/>
              </a:rPr>
              <a:t>year </a:t>
            </a:r>
            <a:r>
              <a:rPr kumimoji="0" lang="en-US" altLang="zh-CN">
                <a:ea typeface="宋体" panose="02010600030101010101" pitchFamily="2" charset="-122"/>
              </a:rPr>
              <a:t>= 2010;</a:t>
            </a:r>
          </a:p>
          <a:p>
            <a:pPr>
              <a:tabLst>
                <a:tab pos="1711325" algn="l"/>
              </a:tabLst>
            </a:pPr>
            <a:r>
              <a:rPr kumimoji="0" lang="en-US" altLang="zh-CN">
                <a:ea typeface="宋体" panose="02010600030101010101" pitchFamily="2" charset="-122"/>
              </a:rPr>
              <a:t>Find the number of tuples in the </a:t>
            </a:r>
            <a:r>
              <a:rPr kumimoji="0" lang="en-US" altLang="zh-CN" i="1">
                <a:ea typeface="宋体" panose="02010600030101010101" pitchFamily="2" charset="-122"/>
              </a:rPr>
              <a:t>course </a:t>
            </a:r>
            <a:r>
              <a:rPr kumimoji="0" lang="en-US" altLang="zh-CN">
                <a:ea typeface="宋体" panose="02010600030101010101" pitchFamily="2" charset="-122"/>
              </a:rPr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zh-CN" b="1">
                <a:ea typeface="宋体" panose="02010600030101010101" pitchFamily="2" charset="-122"/>
              </a:rPr>
              <a:t>select count </a:t>
            </a:r>
            <a:r>
              <a:rPr kumimoji="0" lang="en-US" altLang="zh-CN">
                <a:ea typeface="宋体" panose="02010600030101010101" pitchFamily="2" charset="-122"/>
              </a:rPr>
              <a:t>(*)</a:t>
            </a:r>
            <a:br>
              <a:rPr kumimoji="0" lang="en-US" altLang="zh-CN">
                <a:ea typeface="宋体" panose="02010600030101010101" pitchFamily="2" charset="-122"/>
              </a:rPr>
            </a:br>
            <a:r>
              <a:rPr kumimoji="0" lang="en-US" altLang="zh-CN" b="1">
                <a:ea typeface="宋体" panose="02010600030101010101" pitchFamily="2" charset="-122"/>
              </a:rPr>
              <a:t>from </a:t>
            </a:r>
            <a:r>
              <a:rPr kumimoji="0" lang="en-US" altLang="zh-CN" i="1">
                <a:ea typeface="宋体" panose="02010600030101010101" pitchFamily="2" charset="-122"/>
              </a:rPr>
              <a:t>course</a:t>
            </a:r>
            <a:r>
              <a:rPr kumimoji="0" lang="en-US" altLang="zh-CN">
                <a:ea typeface="宋体" panose="02010600030101010101" pitchFamily="2" charset="-122"/>
              </a:rPr>
              <a:t>;</a:t>
            </a:r>
          </a:p>
          <a:p>
            <a:pPr>
              <a:tabLst>
                <a:tab pos="1711325" algn="l"/>
              </a:tabLst>
            </a:pPr>
            <a:endParaRPr kumimoji="0" lang="en-US" altLang="zh-CN">
              <a:ea typeface="宋体" panose="02010600030101010101" pitchFamily="2" charset="-122"/>
            </a:endParaRPr>
          </a:p>
          <a:p>
            <a:pPr lvl="1">
              <a:tabLst>
                <a:tab pos="1711325" algn="l"/>
              </a:tabLst>
            </a:pPr>
            <a:endParaRPr kumimoji="0" lang="en-US" altLang="zh-CN">
              <a:ea typeface="宋体" panose="02010600030101010101" pitchFamily="2" charset="-122"/>
            </a:endParaRPr>
          </a:p>
          <a:p>
            <a:pPr>
              <a:tabLst>
                <a:tab pos="1711325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C30E9EEF-C022-45C3-9B39-71CE478A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>
                <a:ea typeface="宋体" charset="0"/>
              </a:rPr>
              <a:t>   </a:t>
            </a:r>
            <a:endParaRPr kumimoji="0" lang="en-US" altLang="zh-CN" sz="1600">
              <a:ea typeface="宋体" charset="0"/>
            </a:endParaRPr>
          </a:p>
        </p:txBody>
      </p:sp>
      <p:pic>
        <p:nvPicPr>
          <p:cNvPr id="100357" name="图片 4">
            <a:extLst>
              <a:ext uri="{FF2B5EF4-FFF2-40B4-BE49-F238E27FC236}">
                <a16:creationId xmlns:a16="http://schemas.microsoft.com/office/drawing/2014/main" id="{D40AB5DE-C18A-4F93-A23C-EC5F9F860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3179763"/>
            <a:ext cx="2882900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3305CE1-2289-4879-ACA4-C9A4724EE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7475"/>
            <a:ext cx="87026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3.7.2 Aggregation with Grouping– Group By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9611FE9-E32E-4F1D-A7F8-0B8DB89A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160463"/>
            <a:ext cx="8008937" cy="1995487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625475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2404" name="图片 6">
            <a:extLst>
              <a:ext uri="{FF2B5EF4-FFF2-40B4-BE49-F238E27FC236}">
                <a16:creationId xmlns:a16="http://schemas.microsoft.com/office/drawing/2014/main" id="{06A7A21D-8876-44A1-88D0-1B8C7095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816100"/>
            <a:ext cx="4884737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>
            <a:extLst>
              <a:ext uri="{FF2B5EF4-FFF2-40B4-BE49-F238E27FC236}">
                <a16:creationId xmlns:a16="http://schemas.microsoft.com/office/drawing/2014/main" id="{95CF3197-21E7-4D7B-826F-64CFBD262E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3-</a:t>
            </a:r>
            <a:fld id="{2A9F8034-3EEA-4A25-AFCD-BDB5B62132BD}" type="slidenum">
              <a:rPr kumimoji="0"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6226F1C-CC14-4144-B97A-3B5B9ED14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History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3F31796-7742-4182-A08C-888757B73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IBM Sequel: language developed as part of System R project at the IBM San Jose Research Laboratory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Renamed Structured Query Language (SQL)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ANSI and ISO standard SQL: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SQL-86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SQL-89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SQL-92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SQL:1999  SQL:2003  SQL:2006   SQL:2008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1DC3BEEE-1912-437B-AACD-9D827A843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7475"/>
            <a:ext cx="87026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3.7.2 Aggregation with Grouping– Group By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803AE0A-32DF-4AA1-8402-9D935BC94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160463"/>
            <a:ext cx="8008937" cy="1995487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b="1">
                <a:ea typeface="宋体" panose="02010600030101010101" pitchFamily="2" charset="-122"/>
              </a:rPr>
              <a:t>avg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salary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b="1">
                <a:ea typeface="宋体" panose="02010600030101010101" pitchFamily="2" charset="-122"/>
              </a:rPr>
              <a:t>as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avg_salary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 lvl="1">
              <a:tabLst>
                <a:tab pos="625475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625475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4452" name="Picture 4" descr="3">
            <a:extLst>
              <a:ext uri="{FF2B5EF4-FFF2-40B4-BE49-F238E27FC236}">
                <a16:creationId xmlns:a16="http://schemas.microsoft.com/office/drawing/2014/main" id="{0E395434-48E0-4EFC-9D84-6B1B54D1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660650"/>
            <a:ext cx="40560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 descr="3">
            <a:extLst>
              <a:ext uri="{FF2B5EF4-FFF2-40B4-BE49-F238E27FC236}">
                <a16:creationId xmlns:a16="http://schemas.microsoft.com/office/drawing/2014/main" id="{E7C19450-2570-4F84-B5C9-45C23A67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3155950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Text Box 6">
            <a:extLst>
              <a:ext uri="{FF2B5EF4-FFF2-40B4-BE49-F238E27FC236}">
                <a16:creationId xmlns:a16="http://schemas.microsoft.com/office/drawing/2014/main" id="{B47FD627-0389-4DEB-B790-B669CEEC1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3292475"/>
            <a:ext cx="882650" cy="2127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400" i="1">
                <a:ea typeface="宋体" charset="0"/>
              </a:rPr>
              <a:t>avg_salary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5B8A01C6-85E4-4099-8C00-2EF9C076B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Aggregation (Cont.)</a:t>
            </a:r>
          </a:p>
        </p:txBody>
      </p:sp>
      <p:sp>
        <p:nvSpPr>
          <p:cNvPr id="432131" name="Text Box 3">
            <a:extLst>
              <a:ext uri="{FF2B5EF4-FFF2-40B4-BE49-F238E27FC236}">
                <a16:creationId xmlns:a16="http://schemas.microsoft.com/office/drawing/2014/main" id="{A4530E67-BEB8-4F67-BEED-9B391658C39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Attributes in 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>
                <a:ea typeface="宋体" panose="02010600030101010101" pitchFamily="2" charset="-122"/>
              </a:rPr>
              <a:t>clause outside of aggregate functions must appear in </a:t>
            </a:r>
            <a:r>
              <a:rPr lang="en-US" altLang="zh-CN" b="1">
                <a:ea typeface="宋体" panose="02010600030101010101" pitchFamily="2" charset="-122"/>
              </a:rPr>
              <a:t>group by</a:t>
            </a:r>
            <a:r>
              <a:rPr lang="en-US" altLang="zh-CN">
                <a:ea typeface="宋体" panose="02010600030101010101" pitchFamily="2" charset="-122"/>
              </a:rPr>
              <a:t> list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/* erroneous query */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ID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b="1">
                <a:ea typeface="宋体" panose="02010600030101010101" pitchFamily="2" charset="-122"/>
              </a:rPr>
              <a:t>avg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salary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EDCCED83-63F9-42B8-8465-1BBC7EA7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3.7.3 The Having Clause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A1320A2-D33A-4574-B76D-56BE5FC8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names and average salaries of all departments whose average salary is greater than 42000</a:t>
            </a:r>
          </a:p>
        </p:txBody>
      </p:sp>
      <p:sp>
        <p:nvSpPr>
          <p:cNvPr id="433156" name="Text Box 4">
            <a:extLst>
              <a:ext uri="{FF2B5EF4-FFF2-40B4-BE49-F238E27FC236}">
                <a16:creationId xmlns:a16="http://schemas.microsoft.com/office/drawing/2014/main" id="{D49E21CC-AE12-4464-9C05-B7F294CAC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3567113"/>
            <a:ext cx="80279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chemeClr val="tx2"/>
                </a:solidFill>
                <a:ea typeface="宋体" charset="0"/>
              </a:rPr>
              <a:t>       </a:t>
            </a:r>
            <a:r>
              <a:rPr lang="en-US" altLang="zh-CN">
                <a:ea typeface="宋体" charset="0"/>
              </a:rPr>
              <a:t>Note:  predicates in the </a:t>
            </a:r>
            <a:r>
              <a:rPr lang="en-US" altLang="zh-CN" b="1">
                <a:ea typeface="宋体" charset="0"/>
              </a:rPr>
              <a:t>having</a:t>
            </a:r>
            <a:r>
              <a:rPr lang="en-US" altLang="zh-CN">
                <a:ea typeface="宋体" charset="0"/>
              </a:rPr>
              <a:t> clause are applied after the 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                 formation of </a:t>
            </a:r>
            <a:r>
              <a:rPr lang="en-US" altLang="zh-CN" b="1">
                <a:ea typeface="宋体" charset="0"/>
              </a:rPr>
              <a:t>groups</a:t>
            </a:r>
            <a:r>
              <a:rPr lang="en-US" altLang="zh-CN">
                <a:ea typeface="宋体" charset="0"/>
              </a:rPr>
              <a:t> whereas predicates in the </a:t>
            </a:r>
            <a:r>
              <a:rPr lang="en-US" altLang="zh-CN" b="1">
                <a:ea typeface="宋体" charset="0"/>
              </a:rPr>
              <a:t>where</a:t>
            </a:r>
            <a:r>
              <a:rPr lang="en-US" altLang="zh-CN">
                <a:ea typeface="宋体" charset="0"/>
              </a:rPr>
              <a:t> 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                 clause are applied before forming </a:t>
            </a:r>
            <a:r>
              <a:rPr lang="en-US" altLang="zh-CN" b="1">
                <a:ea typeface="宋体" charset="0"/>
              </a:rPr>
              <a:t>groups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D0826C9A-BCB0-4CD9-8C3A-DCB145D0E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3.7.3 The Having Clause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A8663AB-67BA-4BE4-BEB8-D0A3F7C7C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names and average salaries of all departments whose average salary is greater than 42000</a:t>
            </a:r>
          </a:p>
        </p:txBody>
      </p:sp>
      <p:sp>
        <p:nvSpPr>
          <p:cNvPr id="433156" name="Text Box 4">
            <a:extLst>
              <a:ext uri="{FF2B5EF4-FFF2-40B4-BE49-F238E27FC236}">
                <a16:creationId xmlns:a16="http://schemas.microsoft.com/office/drawing/2014/main" id="{6BEF4367-CA5B-43EE-928B-0DB33287F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3567113"/>
            <a:ext cx="80279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chemeClr val="tx2"/>
                </a:solidFill>
                <a:ea typeface="宋体" charset="0"/>
              </a:rPr>
              <a:t>       </a:t>
            </a:r>
            <a:r>
              <a:rPr lang="en-US" altLang="zh-CN">
                <a:ea typeface="宋体" charset="0"/>
              </a:rPr>
              <a:t>Note:  predicates in the </a:t>
            </a:r>
            <a:r>
              <a:rPr lang="en-US" altLang="zh-CN" b="1">
                <a:ea typeface="宋体" charset="0"/>
              </a:rPr>
              <a:t>having</a:t>
            </a:r>
            <a:r>
              <a:rPr lang="en-US" altLang="zh-CN">
                <a:ea typeface="宋体" charset="0"/>
              </a:rPr>
              <a:t> clause are applied after the 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                 formation of </a:t>
            </a:r>
            <a:r>
              <a:rPr lang="en-US" altLang="zh-CN" b="1">
                <a:ea typeface="宋体" charset="0"/>
              </a:rPr>
              <a:t>groups</a:t>
            </a:r>
            <a:r>
              <a:rPr lang="en-US" altLang="zh-CN">
                <a:ea typeface="宋体" charset="0"/>
              </a:rPr>
              <a:t> whereas predicates in the </a:t>
            </a:r>
            <a:r>
              <a:rPr lang="en-US" altLang="zh-CN" b="1">
                <a:ea typeface="宋体" charset="0"/>
              </a:rPr>
              <a:t>where</a:t>
            </a:r>
            <a:r>
              <a:rPr lang="en-US" altLang="zh-CN">
                <a:ea typeface="宋体" charset="0"/>
              </a:rPr>
              <a:t> 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                 clause are applied before forming </a:t>
            </a:r>
            <a:r>
              <a:rPr lang="en-US" altLang="zh-CN" b="1">
                <a:ea typeface="宋体" charset="0"/>
              </a:rPr>
              <a:t>groups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>
              <a:latin typeface="Times New Roman" charset="0"/>
              <a:ea typeface="宋体" charset="0"/>
            </a:endParaRPr>
          </a:p>
        </p:txBody>
      </p:sp>
      <p:sp>
        <p:nvSpPr>
          <p:cNvPr id="433157" name="Text Box 5">
            <a:extLst>
              <a:ext uri="{FF2B5EF4-FFF2-40B4-BE49-F238E27FC236}">
                <a16:creationId xmlns:a16="http://schemas.microsoft.com/office/drawing/2014/main" id="{1AFF922F-86AB-46F4-AEC1-EFB8D4DB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2114550"/>
            <a:ext cx="58610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select </a:t>
            </a:r>
            <a:r>
              <a:rPr kumimoji="0" lang="en-US" altLang="zh-CN" sz="1600" i="1">
                <a:ea typeface="宋体" charset="0"/>
              </a:rPr>
              <a:t>dept_name</a:t>
            </a:r>
            <a:r>
              <a:rPr kumimoji="0" lang="en-US" altLang="zh-CN" sz="1600">
                <a:ea typeface="宋体" charset="0"/>
              </a:rPr>
              <a:t>, </a:t>
            </a:r>
            <a:r>
              <a:rPr kumimoji="0" lang="en-US" altLang="zh-CN" sz="1600" b="1">
                <a:ea typeface="宋体" charset="0"/>
              </a:rPr>
              <a:t>avg </a:t>
            </a:r>
            <a:r>
              <a:rPr kumimoji="0" lang="en-US" altLang="zh-CN" sz="1600">
                <a:ea typeface="宋体" charset="0"/>
              </a:rPr>
              <a:t>(</a:t>
            </a:r>
            <a:r>
              <a:rPr kumimoji="0" lang="en-US" altLang="zh-CN" sz="1600" i="1">
                <a:ea typeface="宋体" charset="0"/>
              </a:rPr>
              <a:t>salary</a:t>
            </a:r>
            <a:r>
              <a:rPr kumimoji="0" lang="en-US" altLang="zh-CN" sz="1600">
                <a:ea typeface="宋体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from </a:t>
            </a:r>
            <a:r>
              <a:rPr kumimoji="0" lang="en-US" altLang="zh-CN" sz="1600" i="1">
                <a:ea typeface="宋体" charset="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group by </a:t>
            </a:r>
            <a:r>
              <a:rPr kumimoji="0" lang="en-US" altLang="zh-CN" sz="1600" i="1">
                <a:ea typeface="宋体" charset="0"/>
              </a:rPr>
              <a:t>dept_name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having avg </a:t>
            </a:r>
            <a:r>
              <a:rPr kumimoji="0" lang="en-US" altLang="zh-CN" sz="1600">
                <a:ea typeface="宋体" charset="0"/>
              </a:rPr>
              <a:t>(</a:t>
            </a:r>
            <a:r>
              <a:rPr kumimoji="0" lang="en-US" altLang="zh-CN" sz="1600" i="1">
                <a:ea typeface="宋体" charset="0"/>
              </a:rPr>
              <a:t>salary</a:t>
            </a:r>
            <a:r>
              <a:rPr kumimoji="0" lang="en-US" altLang="zh-CN" sz="1600">
                <a:ea typeface="宋体" charset="0"/>
              </a:rPr>
              <a:t>) &gt; 42000;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3D79B-77BD-46A1-B58D-81EEBDC4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43" name="内容占位符 2">
            <a:extLst>
              <a:ext uri="{FF2B5EF4-FFF2-40B4-BE49-F238E27FC236}">
                <a16:creationId xmlns:a16="http://schemas.microsoft.com/office/drawing/2014/main" id="{A220CF11-E616-4385-BD4E-D82293A00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1. </a:t>
            </a:r>
            <a:r>
              <a:rPr lang="en-US" altLang="zh-CN">
                <a:ea typeface="宋体" panose="02010600030101010101" pitchFamily="2" charset="-122"/>
              </a:rPr>
              <a:t>As was the case for queries without aggregation, the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clause is first evaluated to get a relation. </a:t>
            </a:r>
          </a:p>
          <a:p>
            <a:r>
              <a:rPr lang="en-US" altLang="zh-CN" b="1">
                <a:ea typeface="宋体" panose="02010600030101010101" pitchFamily="2" charset="-122"/>
              </a:rPr>
              <a:t>2. </a:t>
            </a:r>
            <a:r>
              <a:rPr lang="en-US" altLang="zh-CN">
                <a:ea typeface="宋体" panose="02010600030101010101" pitchFamily="2" charset="-122"/>
              </a:rPr>
              <a:t>If a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clause is present, the predicate in the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clause is applied on the result relation of the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clause.</a:t>
            </a:r>
          </a:p>
          <a:p>
            <a:r>
              <a:rPr lang="en-US" altLang="zh-CN" b="1">
                <a:ea typeface="宋体" panose="02010600030101010101" pitchFamily="2" charset="-122"/>
              </a:rPr>
              <a:t>3. </a:t>
            </a:r>
            <a:r>
              <a:rPr lang="en-US" altLang="zh-CN">
                <a:ea typeface="宋体" panose="02010600030101010101" pitchFamily="2" charset="-122"/>
              </a:rPr>
              <a:t>Tuples satisfying the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predicate are then placed into groups by the </a:t>
            </a: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>
                <a:ea typeface="宋体" panose="02010600030101010101" pitchFamily="2" charset="-122"/>
              </a:rPr>
              <a:t>clause if it is present. If the </a:t>
            </a: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>
                <a:ea typeface="宋体" panose="02010600030101010101" pitchFamily="2" charset="-122"/>
              </a:rPr>
              <a:t>clause is absent, the entire set of tuples satisfying the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predicate is treated as being in one group.</a:t>
            </a:r>
          </a:p>
          <a:p>
            <a:r>
              <a:rPr lang="en-US" altLang="zh-CN" b="1">
                <a:ea typeface="宋体" panose="02010600030101010101" pitchFamily="2" charset="-122"/>
              </a:rPr>
              <a:t>4. </a:t>
            </a: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ea typeface="宋体" panose="02010600030101010101" pitchFamily="2" charset="-122"/>
              </a:rPr>
              <a:t>having </a:t>
            </a:r>
            <a:r>
              <a:rPr lang="en-US" altLang="zh-CN">
                <a:ea typeface="宋体" panose="02010600030101010101" pitchFamily="2" charset="-122"/>
              </a:rPr>
              <a:t>clause, if it is present, is applied to each group; the groups that do not satisfy the </a:t>
            </a:r>
            <a:r>
              <a:rPr lang="en-US" altLang="zh-CN" b="1">
                <a:ea typeface="宋体" panose="02010600030101010101" pitchFamily="2" charset="-122"/>
              </a:rPr>
              <a:t>having </a:t>
            </a:r>
            <a:r>
              <a:rPr lang="en-US" altLang="zh-CN">
                <a:ea typeface="宋体" panose="02010600030101010101" pitchFamily="2" charset="-122"/>
              </a:rPr>
              <a:t>clause predicate are removed.</a:t>
            </a:r>
          </a:p>
          <a:p>
            <a:r>
              <a:rPr lang="en-US" altLang="zh-CN" b="1">
                <a:ea typeface="宋体" panose="02010600030101010101" pitchFamily="2" charset="-122"/>
              </a:rPr>
              <a:t>5. </a:t>
            </a: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>
                <a:ea typeface="宋体" panose="02010600030101010101" pitchFamily="2" charset="-122"/>
              </a:rPr>
              <a:t>clause uses the remaining groups to generate tuples of the result of the query, applying the aggregate functions to get a single result tuple for each group.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br>
              <a:rPr lang="en-US" altLang="zh-CN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AA3A-195A-4103-95BB-61307524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/>
                <a:ea typeface="宋体" panose="02010600030101010101" pitchFamily="2" charset="-122"/>
              </a:rPr>
              <a:t>having </a:t>
            </a:r>
            <a:r>
              <a:rPr lang="en-US" altLang="zh-CN" b="0">
                <a:effectLst/>
                <a:ea typeface="宋体" panose="02010600030101010101" pitchFamily="2" charset="-122"/>
              </a:rPr>
              <a:t>clause and a </a:t>
            </a:r>
            <a:r>
              <a:rPr lang="en-US" altLang="zh-CN">
                <a:effectLst/>
                <a:ea typeface="宋体" panose="02010600030101010101" pitchFamily="2" charset="-122"/>
              </a:rPr>
              <a:t>where </a:t>
            </a:r>
            <a:r>
              <a:rPr lang="en-US" altLang="zh-CN" b="0">
                <a:effectLst/>
                <a:ea typeface="宋体" panose="02010600030101010101" pitchFamily="2" charset="-122"/>
              </a:rPr>
              <a:t>clause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4691" name="内容占位符 2">
            <a:extLst>
              <a:ext uri="{FF2B5EF4-FFF2-40B4-BE49-F238E27FC236}">
                <a16:creationId xmlns:a16="http://schemas.microsoft.com/office/drawing/2014/main" id="{630D5230-B45E-499B-AA7E-8A7B3204D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7661275" cy="97472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each course section offered in 2009, find the average total credits (tot cred) of all students enrolled in the section, if the section had at least 2 students.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4692" name="图片 3">
            <a:extLst>
              <a:ext uri="{FF2B5EF4-FFF2-40B4-BE49-F238E27FC236}">
                <a16:creationId xmlns:a16="http://schemas.microsoft.com/office/drawing/2014/main" id="{84F1177E-8FCF-409E-A216-7F43FE318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2587625"/>
            <a:ext cx="3752850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图片 4">
            <a:extLst>
              <a:ext uri="{FF2B5EF4-FFF2-40B4-BE49-F238E27FC236}">
                <a16:creationId xmlns:a16="http://schemas.microsoft.com/office/drawing/2014/main" id="{74EB22B8-1A73-4737-9548-91DD89BB9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819275"/>
            <a:ext cx="367665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48530-F622-4EDA-9153-BE0D24F8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/>
                <a:ea typeface="宋体" panose="02010600030101010101" pitchFamily="2" charset="-122"/>
              </a:rPr>
              <a:t>having </a:t>
            </a:r>
            <a:r>
              <a:rPr lang="en-US" altLang="zh-CN" b="0">
                <a:effectLst/>
                <a:ea typeface="宋体" panose="02010600030101010101" pitchFamily="2" charset="-122"/>
              </a:rPr>
              <a:t>clause and a </a:t>
            </a:r>
            <a:r>
              <a:rPr lang="en-US" altLang="zh-CN">
                <a:effectLst/>
                <a:ea typeface="宋体" panose="02010600030101010101" pitchFamily="2" charset="-122"/>
              </a:rPr>
              <a:t>where </a:t>
            </a:r>
            <a:r>
              <a:rPr lang="en-US" altLang="zh-CN" b="0">
                <a:effectLst/>
                <a:ea typeface="宋体" panose="02010600030101010101" pitchFamily="2" charset="-122"/>
              </a:rPr>
              <a:t>clause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6739" name="内容占位符 2">
            <a:extLst>
              <a:ext uri="{FF2B5EF4-FFF2-40B4-BE49-F238E27FC236}">
                <a16:creationId xmlns:a16="http://schemas.microsoft.com/office/drawing/2014/main" id="{281C1C34-28E4-4659-92D9-AD592864C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each course section offered in 2009, find the average total credits (tot cred) of all students enrolled in the section, if the section had at least 2 students.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6740" name="图片 3">
            <a:extLst>
              <a:ext uri="{FF2B5EF4-FFF2-40B4-BE49-F238E27FC236}">
                <a16:creationId xmlns:a16="http://schemas.microsoft.com/office/drawing/2014/main" id="{561DA833-6E0A-4DFE-8F3F-E3FACF0A5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2665413"/>
            <a:ext cx="529590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C3F1F2DB-45E9-4637-AF4A-F5CA84DFE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3838" y="474663"/>
            <a:ext cx="9048751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3.7.4 Aggregation with Null and Boolean Values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A1BD4B25-4BCD-4D62-BE38-6DD4C9E55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Total all salaries</a:t>
            </a:r>
          </a:p>
          <a:p>
            <a:pPr>
              <a:buFont typeface="Monotype Sorts" charset="2"/>
              <a:buNone/>
              <a:tabLst>
                <a:tab pos="1830388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select sum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salary 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 i="1">
                <a:ea typeface="宋体" panose="02010600030101010101" pitchFamily="2" charset="-122"/>
              </a:rPr>
              <a:t> instructor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Above statement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ignores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（忽略）</a:t>
            </a:r>
            <a:r>
              <a:rPr lang="en-US" altLang="zh-CN">
                <a:ea typeface="宋体" panose="02010600030101010101" pitchFamily="2" charset="-122"/>
              </a:rPr>
              <a:t>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Result is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All aggregate operations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except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count(*)</a:t>
            </a:r>
            <a:r>
              <a:rPr lang="en-US" altLang="zh-CN">
                <a:ea typeface="宋体" panose="02010600030101010101" pitchFamily="2" charset="-122"/>
              </a:rPr>
              <a:t> ignore tuples with null values on the aggregated attributes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count returns 0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all other aggregates return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265DB56E-82D7-4E1E-AB79-D5B196851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3.8 Nested Subqueries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0238D66C-CC28-416C-ACCF-951515ED5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SQL provides a mechanism for the nesting of subqueries.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subquery</a:t>
            </a:r>
            <a:r>
              <a:rPr lang="en-US" altLang="zh-CN">
                <a:ea typeface="宋体" panose="02010600030101010101" pitchFamily="2" charset="-122"/>
              </a:rPr>
              <a:t> is a </a:t>
            </a:r>
            <a:r>
              <a:rPr lang="en-US" altLang="zh-CN" b="1">
                <a:ea typeface="宋体" panose="02010600030101010101" pitchFamily="2" charset="-122"/>
              </a:rPr>
              <a:t>select-from-where</a:t>
            </a:r>
            <a:r>
              <a:rPr lang="en-US" altLang="zh-CN">
                <a:ea typeface="宋体" panose="02010600030101010101" pitchFamily="2" charset="-122"/>
              </a:rPr>
              <a:t> expression that is nested within another query.</a:t>
            </a:r>
          </a:p>
          <a:p>
            <a:r>
              <a:rPr lang="en-US" altLang="zh-CN">
                <a:ea typeface="宋体" panose="02010600030101010101" pitchFamily="2" charset="-122"/>
              </a:rPr>
              <a:t>A common use of subqueries is to perform tests for set membership, set comparisons, and set cardinality.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25C227F0-84B3-40F2-BAE0-EBD35AF88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3.8.1 Set Membership</a:t>
            </a:r>
            <a:r>
              <a:rPr lang="en-US" altLang="zh-CN" dirty="0"/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534E25C0-9F0A-4963-8E77-828340CCC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courses offered in Fall 2009 and in Spring 2010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A375B5F4-C4E0-4A1D-B15F-2C7D8D4C4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595688"/>
            <a:ext cx="7688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zh-CN">
                <a:ea typeface="宋体" charset="0"/>
              </a:rPr>
              <a:t>   Find courses offered in Fall 2009 but not in Spring 2010</a:t>
            </a:r>
            <a:endParaRPr kumimoji="0" lang="en-US" altLang="zh-CN">
              <a:latin typeface="Times New Roman" charset="0"/>
              <a:ea typeface="宋体" charset="0"/>
            </a:endParaRPr>
          </a:p>
        </p:txBody>
      </p:sp>
      <p:pic>
        <p:nvPicPr>
          <p:cNvPr id="122885" name="图片 2">
            <a:extLst>
              <a:ext uri="{FF2B5EF4-FFF2-40B4-BE49-F238E27FC236}">
                <a16:creationId xmlns:a16="http://schemas.microsoft.com/office/drawing/2014/main" id="{EC8BC4F1-3D73-4EAC-809B-798DB957A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4068763"/>
            <a:ext cx="3954462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>
            <a:extLst>
              <a:ext uri="{FF2B5EF4-FFF2-40B4-BE49-F238E27FC236}">
                <a16:creationId xmlns:a16="http://schemas.microsoft.com/office/drawing/2014/main" id="{3FAF3880-EE11-49DB-A8DE-1A6873F1D9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3-</a:t>
            </a:r>
            <a:fld id="{85FD8F10-2037-40DF-8D8C-2519C7775FE7}" type="slidenum">
              <a:rPr kumimoji="0"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54875E4-2629-450E-AE9A-E1D06D4D1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6825" y="1171575"/>
            <a:ext cx="7694613" cy="5305425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TW">
                <a:ea typeface="新細明體" panose="02020500000000000000" pitchFamily="18" charset="-120"/>
              </a:rPr>
              <a:t>Parts of SQL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Data-definition language (DDL)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Data-manipulation language (DML)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Integrity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View definition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Transaction control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Embedded SQL and dynamic SQL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Authorization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CA47058-0C49-416D-B9E3-7D05FEE16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450" y="403225"/>
            <a:ext cx="72771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3.1  Background of SQL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14E8FF8A-3B75-4954-8504-8C62FC6A1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3.8.1 Set Membership</a:t>
            </a:r>
            <a:r>
              <a:rPr lang="en-US" altLang="zh-CN" dirty="0"/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FA9F42B-7864-4E6D-8D11-F595281F0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courses offered in Fall 2009 and in Spring 2010</a:t>
            </a:r>
          </a:p>
        </p:txBody>
      </p:sp>
      <p:sp>
        <p:nvSpPr>
          <p:cNvPr id="137220" name="Text Box 4">
            <a:extLst>
              <a:ext uri="{FF2B5EF4-FFF2-40B4-BE49-F238E27FC236}">
                <a16:creationId xmlns:a16="http://schemas.microsoft.com/office/drawing/2014/main" id="{49CE0CE0-071B-4334-83C6-938121AD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595688"/>
            <a:ext cx="7688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zh-CN">
                <a:ea typeface="宋体" charset="0"/>
              </a:rPr>
              <a:t>   Find courses offered in Fall 2009 but not in Spring 2010</a:t>
            </a:r>
            <a:endParaRPr kumimoji="0" lang="en-US" altLang="zh-CN">
              <a:latin typeface="Times New Roman" charset="0"/>
              <a:ea typeface="宋体" charset="0"/>
            </a:endParaRPr>
          </a:p>
        </p:txBody>
      </p:sp>
      <p:sp>
        <p:nvSpPr>
          <p:cNvPr id="439301" name="Text Box 5">
            <a:extLst>
              <a:ext uri="{FF2B5EF4-FFF2-40B4-BE49-F238E27FC236}">
                <a16:creationId xmlns:a16="http://schemas.microsoft.com/office/drawing/2014/main" id="{8B431534-3571-4D3B-BF54-D946CDAF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438" y="1698625"/>
            <a:ext cx="621665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select distinct </a:t>
            </a:r>
            <a:r>
              <a:rPr kumimoji="0" lang="en-US" altLang="zh-CN" sz="1600" i="1">
                <a:ea typeface="宋体" charset="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from </a:t>
            </a:r>
            <a:r>
              <a:rPr kumimoji="0" lang="en-US" altLang="zh-CN" sz="1600" i="1">
                <a:ea typeface="宋体" charset="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where </a:t>
            </a:r>
            <a:r>
              <a:rPr kumimoji="0" lang="en-US" altLang="zh-CN" sz="1600" i="1">
                <a:ea typeface="宋体" charset="0"/>
              </a:rPr>
              <a:t>semester </a:t>
            </a:r>
            <a:r>
              <a:rPr kumimoji="0" lang="en-US" altLang="zh-CN" sz="1600">
                <a:ea typeface="宋体" charset="0"/>
              </a:rPr>
              <a:t>= ’Fall’ </a:t>
            </a:r>
            <a:r>
              <a:rPr kumimoji="0" lang="en-US" altLang="zh-CN" sz="1600" b="1">
                <a:ea typeface="宋体" charset="0"/>
              </a:rPr>
              <a:t>and </a:t>
            </a:r>
            <a:r>
              <a:rPr kumimoji="0" lang="en-US" altLang="zh-CN" sz="1600" i="1">
                <a:ea typeface="宋体" charset="0"/>
              </a:rPr>
              <a:t>year</a:t>
            </a:r>
            <a:r>
              <a:rPr kumimoji="0" lang="en-US" altLang="zh-CN" sz="1600">
                <a:ea typeface="宋体" charset="0"/>
              </a:rPr>
              <a:t>= 2009 </a:t>
            </a:r>
            <a:r>
              <a:rPr kumimoji="0" lang="en-US" altLang="zh-CN" sz="1600" b="1">
                <a:ea typeface="宋体" charset="0"/>
              </a:rPr>
              <a:t>and </a:t>
            </a:r>
            <a:br>
              <a:rPr kumimoji="0" lang="en-US" altLang="zh-CN" sz="1600" b="1">
                <a:ea typeface="宋体" charset="0"/>
              </a:rPr>
            </a:br>
            <a:r>
              <a:rPr kumimoji="0" lang="en-US" altLang="zh-CN" sz="1600" b="1">
                <a:ea typeface="宋体" charset="0"/>
              </a:rPr>
              <a:t>           </a:t>
            </a:r>
            <a:r>
              <a:rPr kumimoji="0" lang="en-US" altLang="zh-CN" sz="1600" i="1">
                <a:ea typeface="宋体" charset="0"/>
              </a:rPr>
              <a:t>course_id </a:t>
            </a:r>
            <a:r>
              <a:rPr kumimoji="0" lang="en-US" altLang="zh-CN" sz="1600" b="1">
                <a:ea typeface="宋体" charset="0"/>
              </a:rPr>
              <a:t>in </a:t>
            </a:r>
            <a:r>
              <a:rPr kumimoji="0" lang="en-US" altLang="zh-CN" sz="1600">
                <a:ea typeface="宋体" charset="0"/>
              </a:rPr>
              <a:t>(</a:t>
            </a:r>
            <a:r>
              <a:rPr kumimoji="0" lang="en-US" altLang="zh-CN" sz="1600" b="1">
                <a:ea typeface="宋体" charset="0"/>
              </a:rPr>
              <a:t>select </a:t>
            </a:r>
            <a:r>
              <a:rPr kumimoji="0" lang="en-US" altLang="zh-CN" sz="1600" i="1">
                <a:ea typeface="宋体" charset="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                                 from </a:t>
            </a:r>
            <a:r>
              <a:rPr kumimoji="0" lang="en-US" altLang="zh-CN" sz="1600" i="1">
                <a:ea typeface="宋体" charset="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                                 where </a:t>
            </a:r>
            <a:r>
              <a:rPr kumimoji="0" lang="en-US" altLang="zh-CN" sz="1600" i="1">
                <a:ea typeface="宋体" charset="0"/>
              </a:rPr>
              <a:t>semester </a:t>
            </a:r>
            <a:r>
              <a:rPr kumimoji="0" lang="en-US" altLang="zh-CN" sz="1600">
                <a:ea typeface="宋体" charset="0"/>
              </a:rPr>
              <a:t>= ’Spring’ </a:t>
            </a:r>
            <a:r>
              <a:rPr kumimoji="0" lang="en-US" altLang="zh-CN" sz="1600" b="1">
                <a:ea typeface="宋体" charset="0"/>
              </a:rPr>
              <a:t>and </a:t>
            </a:r>
            <a:r>
              <a:rPr kumimoji="0" lang="en-US" altLang="zh-CN" sz="1600" i="1">
                <a:ea typeface="宋体" charset="0"/>
              </a:rPr>
              <a:t>year</a:t>
            </a:r>
            <a:r>
              <a:rPr kumimoji="0" lang="en-US" altLang="zh-CN" sz="1600">
                <a:ea typeface="宋体" charset="0"/>
              </a:rPr>
              <a:t>= 2010);</a:t>
            </a:r>
          </a:p>
        </p:txBody>
      </p:sp>
      <p:sp>
        <p:nvSpPr>
          <p:cNvPr id="439302" name="Text Box 6">
            <a:extLst>
              <a:ext uri="{FF2B5EF4-FFF2-40B4-BE49-F238E27FC236}">
                <a16:creationId xmlns:a16="http://schemas.microsoft.com/office/drawing/2014/main" id="{BC645415-CD09-4163-A4D1-A03CCCD58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621665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select distinct </a:t>
            </a:r>
            <a:r>
              <a:rPr kumimoji="0" lang="en-US" altLang="zh-CN" sz="1600" i="1">
                <a:ea typeface="宋体" charset="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from </a:t>
            </a:r>
            <a:r>
              <a:rPr kumimoji="0" lang="en-US" altLang="zh-CN" sz="1600" i="1">
                <a:ea typeface="宋体" charset="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where </a:t>
            </a:r>
            <a:r>
              <a:rPr kumimoji="0" lang="en-US" altLang="zh-CN" sz="1600" i="1">
                <a:ea typeface="宋体" charset="0"/>
              </a:rPr>
              <a:t>semester </a:t>
            </a:r>
            <a:r>
              <a:rPr kumimoji="0" lang="en-US" altLang="zh-CN" sz="1600">
                <a:ea typeface="宋体" charset="0"/>
              </a:rPr>
              <a:t>= ’Fall’ </a:t>
            </a:r>
            <a:r>
              <a:rPr kumimoji="0" lang="en-US" altLang="zh-CN" sz="1600" b="1">
                <a:ea typeface="宋体" charset="0"/>
              </a:rPr>
              <a:t>and </a:t>
            </a:r>
            <a:r>
              <a:rPr kumimoji="0" lang="en-US" altLang="zh-CN" sz="1600" i="1">
                <a:ea typeface="宋体" charset="0"/>
              </a:rPr>
              <a:t>year</a:t>
            </a:r>
            <a:r>
              <a:rPr kumimoji="0" lang="en-US" altLang="zh-CN" sz="1600">
                <a:ea typeface="宋体" charset="0"/>
              </a:rPr>
              <a:t>= 2009 </a:t>
            </a:r>
            <a:r>
              <a:rPr kumimoji="0" lang="en-US" altLang="zh-CN" sz="1600" b="1">
                <a:ea typeface="宋体" charset="0"/>
              </a:rPr>
              <a:t>and </a:t>
            </a:r>
            <a:br>
              <a:rPr kumimoji="0" lang="en-US" altLang="zh-CN" sz="1600" b="1">
                <a:ea typeface="宋体" charset="0"/>
              </a:rPr>
            </a:br>
            <a:r>
              <a:rPr kumimoji="0" lang="en-US" altLang="zh-CN" sz="1600" b="1">
                <a:ea typeface="宋体" charset="0"/>
              </a:rPr>
              <a:t>           </a:t>
            </a:r>
            <a:r>
              <a:rPr kumimoji="0" lang="en-US" altLang="zh-CN" sz="1600" i="1">
                <a:ea typeface="宋体" charset="0"/>
              </a:rPr>
              <a:t>course_id  </a:t>
            </a:r>
            <a:r>
              <a:rPr kumimoji="0" lang="en-US" altLang="zh-CN" sz="1600" b="1">
                <a:ea typeface="宋体" charset="0"/>
              </a:rPr>
              <a:t>not in </a:t>
            </a:r>
            <a:r>
              <a:rPr kumimoji="0" lang="en-US" altLang="zh-CN" sz="1600">
                <a:ea typeface="宋体" charset="0"/>
              </a:rPr>
              <a:t>(</a:t>
            </a:r>
            <a:r>
              <a:rPr kumimoji="0" lang="en-US" altLang="zh-CN" sz="1600" b="1">
                <a:ea typeface="宋体" charset="0"/>
              </a:rPr>
              <a:t>select </a:t>
            </a:r>
            <a:r>
              <a:rPr kumimoji="0" lang="en-US" altLang="zh-CN" sz="1600" i="1">
                <a:ea typeface="宋体" charset="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                                 from </a:t>
            </a:r>
            <a:r>
              <a:rPr kumimoji="0" lang="en-US" altLang="zh-CN" sz="1600" i="1">
                <a:ea typeface="宋体" charset="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                                 where </a:t>
            </a:r>
            <a:r>
              <a:rPr kumimoji="0" lang="en-US" altLang="zh-CN" sz="1600" i="1">
                <a:ea typeface="宋体" charset="0"/>
              </a:rPr>
              <a:t>semester </a:t>
            </a:r>
            <a:r>
              <a:rPr kumimoji="0" lang="en-US" altLang="zh-CN" sz="1600">
                <a:ea typeface="宋体" charset="0"/>
              </a:rPr>
              <a:t>= ’Spring’ </a:t>
            </a:r>
            <a:r>
              <a:rPr kumimoji="0" lang="en-US" altLang="zh-CN" sz="1600" b="1">
                <a:ea typeface="宋体" charset="0"/>
              </a:rPr>
              <a:t>and </a:t>
            </a:r>
            <a:r>
              <a:rPr kumimoji="0" lang="en-US" altLang="zh-CN" sz="1600" i="1">
                <a:ea typeface="宋体" charset="0"/>
              </a:rPr>
              <a:t>year</a:t>
            </a:r>
            <a:r>
              <a:rPr kumimoji="0" lang="en-US" altLang="zh-CN" sz="1600">
                <a:ea typeface="宋体" charset="0"/>
              </a:rPr>
              <a:t>= 2010);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utoUpdateAnimBg="0"/>
      <p:bldP spid="43930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D5634E4F-52C6-4EBC-90AA-8D0A3E17D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Query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A264C7F-A5DB-4702-B861-864140F18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917575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total number of (distinct) students who have taken course sections taught by the instructor with </a:t>
            </a:r>
            <a:r>
              <a:rPr lang="en-US" altLang="zh-CN" i="1">
                <a:ea typeface="宋体" panose="02010600030101010101" pitchFamily="2" charset="-122"/>
              </a:rPr>
              <a:t>ID </a:t>
            </a:r>
            <a:r>
              <a:rPr lang="en-US" altLang="zh-CN">
                <a:ea typeface="宋体" panose="02010600030101010101" pitchFamily="2" charset="-122"/>
              </a:rPr>
              <a:t>10101</a:t>
            </a:r>
            <a:r>
              <a:rPr lang="zh-CN" altLang="en-US">
                <a:ea typeface="宋体" panose="02010600030101010101" pitchFamily="2" charset="-122"/>
              </a:rPr>
              <a:t>（找出（不同的）学生总数，他们选修了</a:t>
            </a:r>
            <a:r>
              <a:rPr lang="en-US" altLang="zh-CN">
                <a:ea typeface="宋体" panose="02010600030101010101" pitchFamily="2" charset="-122"/>
              </a:rPr>
              <a:t>ID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</a:rPr>
              <a:t>10101</a:t>
            </a:r>
            <a:r>
              <a:rPr lang="zh-CN" altLang="en-US">
                <a:ea typeface="宋体" panose="02010600030101010101" pitchFamily="2" charset="-122"/>
              </a:rPr>
              <a:t>教师所讲授的课程段）</a:t>
            </a:r>
            <a:endParaRPr lang="en-US" altLang="zh-CN">
              <a:ea typeface="宋体" panose="02010600030101010101" pitchFamily="2" charset="-122"/>
            </a:endParaRP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zh-CN" i="1">
              <a:ea typeface="宋体" panose="02010600030101010101" pitchFamily="2" charset="-122"/>
            </a:endParaRPr>
          </a:p>
        </p:txBody>
      </p:sp>
      <p:pic>
        <p:nvPicPr>
          <p:cNvPr id="126980" name="图片 4">
            <a:extLst>
              <a:ext uri="{FF2B5EF4-FFF2-40B4-BE49-F238E27FC236}">
                <a16:creationId xmlns:a16="http://schemas.microsoft.com/office/drawing/2014/main" id="{D33072CD-9B3C-4AC1-A4C8-E59093C7A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2174875"/>
            <a:ext cx="367665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1" name="图片 4">
            <a:extLst>
              <a:ext uri="{FF2B5EF4-FFF2-40B4-BE49-F238E27FC236}">
                <a16:creationId xmlns:a16="http://schemas.microsoft.com/office/drawing/2014/main" id="{AFA1D53E-C34B-429D-AE13-9D36B458C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2527300"/>
            <a:ext cx="365125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3E19A42D-3B17-49EF-ACD5-00F4C3C98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Query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B589949-D52B-4737-95C0-F63E6983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917575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total number of (distinct) students who have taken course sections taught by the instructor with </a:t>
            </a:r>
            <a:r>
              <a:rPr lang="en-US" altLang="zh-CN" i="1">
                <a:ea typeface="宋体" panose="02010600030101010101" pitchFamily="2" charset="-122"/>
              </a:rPr>
              <a:t>ID </a:t>
            </a:r>
            <a:r>
              <a:rPr lang="en-US" altLang="zh-CN">
                <a:ea typeface="宋体" panose="02010600030101010101" pitchFamily="2" charset="-122"/>
              </a:rPr>
              <a:t>10101</a:t>
            </a:r>
            <a:r>
              <a:rPr lang="zh-CN" altLang="en-US">
                <a:ea typeface="宋体" panose="02010600030101010101" pitchFamily="2" charset="-122"/>
              </a:rPr>
              <a:t>（找出（不同的）学生总数，他们选修了</a:t>
            </a:r>
            <a:r>
              <a:rPr lang="en-US" altLang="zh-CN">
                <a:ea typeface="宋体" panose="02010600030101010101" pitchFamily="2" charset="-122"/>
              </a:rPr>
              <a:t>ID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</a:rPr>
              <a:t>10101</a:t>
            </a:r>
            <a:r>
              <a:rPr lang="zh-CN" altLang="en-US">
                <a:ea typeface="宋体" panose="02010600030101010101" pitchFamily="2" charset="-122"/>
              </a:rPr>
              <a:t>教师所讲授的课程段）</a:t>
            </a:r>
            <a:endParaRPr lang="en-US" altLang="zh-CN">
              <a:ea typeface="宋体" panose="02010600030101010101" pitchFamily="2" charset="-122"/>
            </a:endParaRP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zh-CN" i="1">
              <a:ea typeface="宋体" panose="02010600030101010101" pitchFamily="2" charset="-122"/>
            </a:endParaRPr>
          </a:p>
        </p:txBody>
      </p:sp>
      <p:sp>
        <p:nvSpPr>
          <p:cNvPr id="441349" name="Text Box 5">
            <a:extLst>
              <a:ext uri="{FF2B5EF4-FFF2-40B4-BE49-F238E27FC236}">
                <a16:creationId xmlns:a16="http://schemas.microsoft.com/office/drawing/2014/main" id="{EC8C2563-A971-44CC-A7F9-5B559E9A0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2449513"/>
            <a:ext cx="574992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select count </a:t>
            </a:r>
            <a:r>
              <a:rPr kumimoji="0" lang="en-US" altLang="zh-CN" sz="1600">
                <a:ea typeface="宋体" charset="0"/>
              </a:rPr>
              <a:t>(</a:t>
            </a:r>
            <a:r>
              <a:rPr kumimoji="0" lang="en-US" altLang="zh-CN" sz="1600" b="1">
                <a:ea typeface="宋体" charset="0"/>
              </a:rPr>
              <a:t>distinct </a:t>
            </a:r>
            <a:r>
              <a:rPr kumimoji="0" lang="en-US" altLang="zh-CN" sz="1600" i="1">
                <a:ea typeface="宋体" charset="0"/>
              </a:rPr>
              <a:t>ID</a:t>
            </a:r>
            <a:r>
              <a:rPr kumimoji="0" lang="en-US" altLang="zh-CN" sz="1600">
                <a:ea typeface="宋体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from </a:t>
            </a:r>
            <a:r>
              <a:rPr kumimoji="0" lang="en-US" altLang="zh-CN" sz="1600" i="1">
                <a:ea typeface="宋体" charset="0"/>
              </a:rPr>
              <a:t>takes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where </a:t>
            </a:r>
            <a:r>
              <a:rPr kumimoji="0" lang="en-US" altLang="zh-CN" sz="1600">
                <a:ea typeface="宋体" charset="0"/>
              </a:rPr>
              <a:t>(</a:t>
            </a:r>
            <a:r>
              <a:rPr kumimoji="0" lang="en-US" altLang="zh-CN" sz="1600" i="1">
                <a:ea typeface="宋体" charset="0"/>
              </a:rPr>
              <a:t>course_id</a:t>
            </a:r>
            <a:r>
              <a:rPr kumimoji="0" lang="en-US" altLang="zh-CN" sz="1600">
                <a:ea typeface="宋体" charset="0"/>
              </a:rPr>
              <a:t>, </a:t>
            </a:r>
            <a:r>
              <a:rPr kumimoji="0" lang="en-US" altLang="zh-CN" sz="1600" i="1">
                <a:ea typeface="宋体" charset="0"/>
              </a:rPr>
              <a:t>sec_id</a:t>
            </a:r>
            <a:r>
              <a:rPr kumimoji="0" lang="en-US" altLang="zh-CN" sz="1600">
                <a:ea typeface="宋体" charset="0"/>
              </a:rPr>
              <a:t>, </a:t>
            </a:r>
            <a:r>
              <a:rPr kumimoji="0" lang="en-US" altLang="zh-CN" sz="1600" i="1">
                <a:ea typeface="宋体" charset="0"/>
              </a:rPr>
              <a:t>semester</a:t>
            </a:r>
            <a:r>
              <a:rPr kumimoji="0" lang="en-US" altLang="zh-CN" sz="1600">
                <a:ea typeface="宋体" charset="0"/>
              </a:rPr>
              <a:t>, </a:t>
            </a:r>
            <a:r>
              <a:rPr kumimoji="0" lang="en-US" altLang="zh-CN" sz="1600" i="1">
                <a:ea typeface="宋体" charset="0"/>
              </a:rPr>
              <a:t>year</a:t>
            </a:r>
            <a:r>
              <a:rPr kumimoji="0" lang="en-US" altLang="zh-CN" sz="1600">
                <a:ea typeface="宋体" charset="0"/>
              </a:rPr>
              <a:t>) </a:t>
            </a:r>
            <a:r>
              <a:rPr kumimoji="0" lang="en-US" altLang="zh-CN" sz="1600" b="1">
                <a:ea typeface="宋体" charset="0"/>
              </a:rPr>
              <a:t>in </a:t>
            </a:r>
            <a:br>
              <a:rPr kumimoji="0" lang="en-US" altLang="zh-CN" sz="1600" b="1">
                <a:ea typeface="宋体" charset="0"/>
              </a:rPr>
            </a:br>
            <a:r>
              <a:rPr kumimoji="0" lang="en-US" altLang="zh-CN" sz="1600" b="1">
                <a:ea typeface="宋体" charset="0"/>
              </a:rPr>
              <a:t>                                </a:t>
            </a:r>
            <a:r>
              <a:rPr kumimoji="0" lang="en-US" altLang="zh-CN" sz="1600">
                <a:ea typeface="宋体" charset="0"/>
              </a:rPr>
              <a:t>(</a:t>
            </a:r>
            <a:r>
              <a:rPr kumimoji="0" lang="en-US" altLang="zh-CN" sz="1600" b="1">
                <a:ea typeface="宋体" charset="0"/>
              </a:rPr>
              <a:t>select </a:t>
            </a:r>
            <a:r>
              <a:rPr kumimoji="0" lang="en-US" altLang="zh-CN" sz="1600" i="1">
                <a:ea typeface="宋体" charset="0"/>
              </a:rPr>
              <a:t>course_id</a:t>
            </a:r>
            <a:r>
              <a:rPr kumimoji="0" lang="en-US" altLang="zh-CN" sz="1600">
                <a:ea typeface="宋体" charset="0"/>
              </a:rPr>
              <a:t>, </a:t>
            </a:r>
            <a:r>
              <a:rPr kumimoji="0" lang="en-US" altLang="zh-CN" sz="1600" i="1">
                <a:ea typeface="宋体" charset="0"/>
              </a:rPr>
              <a:t>sec_id</a:t>
            </a:r>
            <a:r>
              <a:rPr kumimoji="0" lang="en-US" altLang="zh-CN" sz="1600">
                <a:ea typeface="宋体" charset="0"/>
              </a:rPr>
              <a:t>, </a:t>
            </a:r>
            <a:r>
              <a:rPr kumimoji="0" lang="en-US" altLang="zh-CN" sz="1600" i="1">
                <a:ea typeface="宋体" charset="0"/>
              </a:rPr>
              <a:t>semester</a:t>
            </a:r>
            <a:r>
              <a:rPr kumimoji="0" lang="en-US" altLang="zh-CN" sz="1600">
                <a:ea typeface="宋体" charset="0"/>
              </a:rPr>
              <a:t>, </a:t>
            </a:r>
            <a:r>
              <a:rPr kumimoji="0" lang="en-US" altLang="zh-CN" sz="1600" i="1">
                <a:ea typeface="宋体" charset="0"/>
              </a:rPr>
              <a:t>year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                                 from </a:t>
            </a:r>
            <a:r>
              <a:rPr kumimoji="0" lang="en-US" altLang="zh-CN" sz="1600" i="1">
                <a:ea typeface="宋体" charset="0"/>
              </a:rPr>
              <a:t>teaches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                                 where </a:t>
            </a:r>
            <a:r>
              <a:rPr kumimoji="0" lang="en-US" altLang="zh-CN" sz="1600" i="1">
                <a:ea typeface="宋体" charset="0"/>
              </a:rPr>
              <a:t>teaches</a:t>
            </a:r>
            <a:r>
              <a:rPr kumimoji="0" lang="en-US" altLang="zh-CN" sz="1600">
                <a:ea typeface="宋体" charset="0"/>
              </a:rPr>
              <a:t>.</a:t>
            </a:r>
            <a:r>
              <a:rPr kumimoji="0" lang="en-US" altLang="zh-CN" sz="1600" i="1">
                <a:ea typeface="宋体" charset="0"/>
              </a:rPr>
              <a:t>ID</a:t>
            </a:r>
            <a:r>
              <a:rPr kumimoji="0" lang="en-US" altLang="zh-CN" sz="1600">
                <a:ea typeface="宋体" charset="0"/>
              </a:rPr>
              <a:t>= 10101);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03F2C191-BA2D-4DD6-B52C-DD67222B2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3.8.2 Set Comparison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DB2790BE-D0BE-4115-9605-02CFB647A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935037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zh-CN">
                <a:ea typeface="宋体" panose="02010600030101010101" pitchFamily="2" charset="-122"/>
              </a:rPr>
              <a:t>Find names of instructors with salary greater than that of some (at least one) instructor in the Biology department.</a:t>
            </a:r>
            <a:r>
              <a:rPr lang="zh-CN" altLang="en-US">
                <a:ea typeface="宋体" panose="02010600030101010101" pitchFamily="2" charset="-122"/>
              </a:rPr>
              <a:t>（找出工资至少比生物系某一个教师工资高的教师姓名）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B7A5E90B-4466-4713-A94C-606C362BA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3.8.2 Set Comparison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A21FD450-8893-4CB2-B861-5A8DEBC03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935037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zh-CN">
                <a:ea typeface="宋体" panose="02010600030101010101" pitchFamily="2" charset="-122"/>
              </a:rPr>
              <a:t>Find names of instructors with salary greater than that of some (at least one) instructor in the Biology department.</a:t>
            </a:r>
            <a:r>
              <a:rPr lang="zh-CN" altLang="en-US">
                <a:ea typeface="宋体" panose="02010600030101010101" pitchFamily="2" charset="-122"/>
              </a:rPr>
              <a:t>（找出工资至少比生物系某一个教师工资高的教师姓名）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4A0DD4FC-AE35-4178-B2D1-75AD751C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411538"/>
            <a:ext cx="723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zh-CN">
                <a:ea typeface="宋体" charset="0"/>
              </a:rPr>
              <a:t>  Same query using &gt; </a:t>
            </a:r>
            <a:r>
              <a:rPr lang="en-US" altLang="zh-CN" b="1">
                <a:ea typeface="宋体" charset="0"/>
              </a:rPr>
              <a:t>some</a:t>
            </a:r>
            <a:r>
              <a:rPr lang="en-US" altLang="zh-CN">
                <a:ea typeface="宋体" charset="0"/>
              </a:rPr>
              <a:t> clause</a:t>
            </a:r>
            <a:endParaRPr kumimoji="0" lang="en-US" altLang="zh-CN">
              <a:latin typeface="Times New Roman" charset="0"/>
              <a:ea typeface="宋体" charset="0"/>
            </a:endParaRPr>
          </a:p>
        </p:txBody>
      </p:sp>
      <p:sp>
        <p:nvSpPr>
          <p:cNvPr id="443397" name="Text Box 5">
            <a:extLst>
              <a:ext uri="{FF2B5EF4-FFF2-40B4-BE49-F238E27FC236}">
                <a16:creationId xmlns:a16="http://schemas.microsoft.com/office/drawing/2014/main" id="{4B0C2068-1800-43FA-B08D-6CCEBE1B2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3995738"/>
            <a:ext cx="56578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select </a:t>
            </a:r>
            <a:r>
              <a:rPr kumimoji="0" lang="en-US" altLang="zh-CN" sz="1600" i="1">
                <a:ea typeface="宋体" charset="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from </a:t>
            </a:r>
            <a:r>
              <a:rPr kumimoji="0" lang="en-US" altLang="zh-CN" sz="1600" i="1">
                <a:ea typeface="宋体" charset="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where </a:t>
            </a:r>
            <a:r>
              <a:rPr kumimoji="0" lang="en-US" altLang="zh-CN" sz="1600" i="1">
                <a:ea typeface="宋体" charset="0"/>
              </a:rPr>
              <a:t>salary </a:t>
            </a:r>
            <a:r>
              <a:rPr kumimoji="0" lang="en-US" altLang="zh-CN" sz="1600">
                <a:ea typeface="宋体" charset="0"/>
              </a:rPr>
              <a:t>&gt; </a:t>
            </a:r>
            <a:r>
              <a:rPr kumimoji="0" lang="en-US" altLang="zh-CN" sz="1600" b="1">
                <a:ea typeface="宋体" charset="0"/>
              </a:rPr>
              <a:t>some </a:t>
            </a:r>
            <a:r>
              <a:rPr kumimoji="0" lang="en-US" altLang="zh-CN" sz="1600">
                <a:ea typeface="宋体" charset="0"/>
              </a:rPr>
              <a:t>(</a:t>
            </a:r>
            <a:r>
              <a:rPr kumimoji="0" lang="en-US" altLang="zh-CN" sz="1600" b="1">
                <a:ea typeface="宋体" charset="0"/>
              </a:rPr>
              <a:t>select </a:t>
            </a:r>
            <a:r>
              <a:rPr kumimoji="0" lang="en-US" altLang="zh-CN" sz="1600" i="1">
                <a:ea typeface="宋体" charset="0"/>
              </a:rPr>
              <a:t>salary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                                     from </a:t>
            </a:r>
            <a:r>
              <a:rPr kumimoji="0" lang="en-US" altLang="zh-CN" sz="1600" i="1">
                <a:ea typeface="宋体" charset="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                                     where </a:t>
            </a:r>
            <a:r>
              <a:rPr kumimoji="0" lang="en-US" altLang="zh-CN" sz="1600" i="1">
                <a:ea typeface="宋体" charset="0"/>
              </a:rPr>
              <a:t>dept name </a:t>
            </a:r>
            <a:r>
              <a:rPr kumimoji="0" lang="en-US" altLang="zh-CN" sz="1600">
                <a:ea typeface="宋体" charset="0"/>
              </a:rPr>
              <a:t>= ’Biology’);</a:t>
            </a:r>
          </a:p>
        </p:txBody>
      </p:sp>
      <p:sp>
        <p:nvSpPr>
          <p:cNvPr id="443398" name="Text Box 6">
            <a:extLst>
              <a:ext uri="{FF2B5EF4-FFF2-40B4-BE49-F238E27FC236}">
                <a16:creationId xmlns:a16="http://schemas.microsoft.com/office/drawing/2014/main" id="{11494F01-2222-421C-91D0-47933032A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2259013"/>
            <a:ext cx="52752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select distinct </a:t>
            </a:r>
            <a:r>
              <a:rPr kumimoji="0" lang="en-US" altLang="zh-CN" sz="1600" i="1">
                <a:ea typeface="宋体" charset="0"/>
              </a:rPr>
              <a:t>T</a:t>
            </a:r>
            <a:r>
              <a:rPr kumimoji="0" lang="en-US" altLang="zh-CN" sz="1600">
                <a:ea typeface="宋体" charset="0"/>
              </a:rPr>
              <a:t>.</a:t>
            </a:r>
            <a:r>
              <a:rPr kumimoji="0" lang="en-US" altLang="zh-CN" sz="1600" i="1">
                <a:ea typeface="宋体" charset="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from </a:t>
            </a:r>
            <a:r>
              <a:rPr kumimoji="0" lang="en-US" altLang="zh-CN" sz="1600" i="1">
                <a:ea typeface="宋体" charset="0"/>
              </a:rPr>
              <a:t>instructor </a:t>
            </a:r>
            <a:r>
              <a:rPr kumimoji="0" lang="en-US" altLang="zh-CN" sz="1600" b="1">
                <a:ea typeface="宋体" charset="0"/>
              </a:rPr>
              <a:t>as </a:t>
            </a:r>
            <a:r>
              <a:rPr kumimoji="0" lang="en-US" altLang="zh-CN" sz="1600" i="1">
                <a:ea typeface="宋体" charset="0"/>
              </a:rPr>
              <a:t>T</a:t>
            </a:r>
            <a:r>
              <a:rPr kumimoji="0" lang="en-US" altLang="zh-CN" sz="1600">
                <a:ea typeface="宋体" charset="0"/>
              </a:rPr>
              <a:t>, </a:t>
            </a:r>
            <a:r>
              <a:rPr kumimoji="0" lang="en-US" altLang="zh-CN" sz="1600" i="1">
                <a:ea typeface="宋体" charset="0"/>
              </a:rPr>
              <a:t>instructor </a:t>
            </a:r>
            <a:r>
              <a:rPr kumimoji="0" lang="en-US" altLang="zh-CN" sz="1600" b="1">
                <a:ea typeface="宋体" charset="0"/>
              </a:rPr>
              <a:t>as </a:t>
            </a:r>
            <a:r>
              <a:rPr kumimoji="0" lang="en-US" altLang="zh-CN" sz="1600" i="1">
                <a:ea typeface="宋体" charset="0"/>
              </a:rPr>
              <a:t>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where </a:t>
            </a:r>
            <a:r>
              <a:rPr kumimoji="0" lang="en-US" altLang="zh-CN" sz="1600" i="1">
                <a:ea typeface="宋体" charset="0"/>
              </a:rPr>
              <a:t>T.salary </a:t>
            </a:r>
            <a:r>
              <a:rPr kumimoji="0" lang="en-US" altLang="zh-CN" sz="1600">
                <a:ea typeface="宋体" charset="0"/>
              </a:rPr>
              <a:t>&gt; </a:t>
            </a:r>
            <a:r>
              <a:rPr kumimoji="0" lang="en-US" altLang="zh-CN" sz="1600" i="1">
                <a:ea typeface="宋体" charset="0"/>
              </a:rPr>
              <a:t>S.salary </a:t>
            </a:r>
            <a:r>
              <a:rPr kumimoji="0" lang="en-US" altLang="zh-CN" sz="1600" b="1">
                <a:ea typeface="宋体" charset="0"/>
              </a:rPr>
              <a:t>and </a:t>
            </a:r>
            <a:r>
              <a:rPr kumimoji="0" lang="en-US" altLang="zh-CN" sz="1600" i="1">
                <a:ea typeface="宋体" charset="0"/>
              </a:rPr>
              <a:t>S.dept name </a:t>
            </a:r>
            <a:r>
              <a:rPr kumimoji="0" lang="en-US" altLang="zh-CN" sz="1600">
                <a:ea typeface="宋体" charset="0"/>
              </a:rPr>
              <a:t>= ’Biology’;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utoUpdateAnimBg="0"/>
      <p:bldP spid="44339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48121CFD-D939-4EC1-929C-53F7700C4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Definition of  Some Clause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D708467-F948-46C0-8CC7-1FD2C8764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545388" cy="7143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 &lt;comp&gt; </a:t>
            </a:r>
            <a:r>
              <a:rPr lang="en-US" altLang="zh-CN" b="1">
                <a:ea typeface="宋体" panose="02010600030101010101" pitchFamily="2" charset="-122"/>
              </a:rPr>
              <a:t>some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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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r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such that (F &lt;comp&gt;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Where &lt;comp&gt; can be:      &lt;&gt;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35172" name="Group 4">
            <a:extLst>
              <a:ext uri="{FF2B5EF4-FFF2-40B4-BE49-F238E27FC236}">
                <a16:creationId xmlns:a16="http://schemas.microsoft.com/office/drawing/2014/main" id="{9003B0DB-0810-452D-BB03-3B40191AEC85}"/>
              </a:ext>
            </a:extLst>
          </p:cNvPr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149524" name="Rectangle 5">
              <a:extLst>
                <a:ext uri="{FF2B5EF4-FFF2-40B4-BE49-F238E27FC236}">
                  <a16:creationId xmlns:a16="http://schemas.microsoft.com/office/drawing/2014/main" id="{FFDD1AF8-EA8D-473D-8EF1-94D73DD6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>
                  <a:latin typeface="Times New Roman" charset="0"/>
                  <a:ea typeface="宋体" charset="0"/>
                </a:rPr>
                <a:t>0</a:t>
              </a:r>
            </a:p>
          </p:txBody>
        </p:sp>
        <p:sp>
          <p:nvSpPr>
            <p:cNvPr id="149525" name="Rectangle 6">
              <a:extLst>
                <a:ext uri="{FF2B5EF4-FFF2-40B4-BE49-F238E27FC236}">
                  <a16:creationId xmlns:a16="http://schemas.microsoft.com/office/drawing/2014/main" id="{EFB2AF5D-83CF-4FD2-A4A8-B7BF23A93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5"/>
              <a:ext cx="288" cy="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>
                  <a:latin typeface="Times New Roman" charset="0"/>
                  <a:ea typeface="宋体" charset="0"/>
                </a:rPr>
                <a:t>5</a:t>
              </a:r>
            </a:p>
          </p:txBody>
        </p:sp>
        <p:sp>
          <p:nvSpPr>
            <p:cNvPr id="149526" name="Rectangle 7">
              <a:extLst>
                <a:ext uri="{FF2B5EF4-FFF2-40B4-BE49-F238E27FC236}">
                  <a16:creationId xmlns:a16="http://schemas.microsoft.com/office/drawing/2014/main" id="{5F0333B9-967D-4348-9595-92871953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>
                  <a:latin typeface="Times New Roman" charset="0"/>
                  <a:ea typeface="宋体" charset="0"/>
                </a:rPr>
                <a:t>6</a:t>
              </a:r>
            </a:p>
          </p:txBody>
        </p:sp>
      </p:grpSp>
      <p:sp>
        <p:nvSpPr>
          <p:cNvPr id="149509" name="Text Box 8">
            <a:extLst>
              <a:ext uri="{FF2B5EF4-FFF2-40B4-BE49-F238E27FC236}">
                <a16:creationId xmlns:a16="http://schemas.microsoft.com/office/drawing/2014/main" id="{7A452F61-C1AB-41D9-B097-A999ABB9A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(5 &lt; </a:t>
            </a:r>
            <a:r>
              <a:rPr kumimoji="0" lang="en-US" altLang="zh-CN" b="1">
                <a:ea typeface="宋体" charset="0"/>
              </a:rPr>
              <a:t>some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149510" name="Text Box 9">
            <a:extLst>
              <a:ext uri="{FF2B5EF4-FFF2-40B4-BE49-F238E27FC236}">
                <a16:creationId xmlns:a16="http://schemas.microsoft.com/office/drawing/2014/main" id="{AE0E5F36-29B3-4576-B10E-26896A3D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 true</a:t>
            </a:r>
          </a:p>
        </p:txBody>
      </p:sp>
      <p:sp>
        <p:nvSpPr>
          <p:cNvPr id="149511" name="Rectangle 10">
            <a:extLst>
              <a:ext uri="{FF2B5EF4-FFF2-40B4-BE49-F238E27FC236}">
                <a16:creationId xmlns:a16="http://schemas.microsoft.com/office/drawing/2014/main" id="{B5DCEA1D-B400-49E1-AC34-428D1307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0</a:t>
            </a:r>
          </a:p>
        </p:txBody>
      </p:sp>
      <p:sp>
        <p:nvSpPr>
          <p:cNvPr id="149512" name="Rectangle 11">
            <a:extLst>
              <a:ext uri="{FF2B5EF4-FFF2-40B4-BE49-F238E27FC236}">
                <a16:creationId xmlns:a16="http://schemas.microsoft.com/office/drawing/2014/main" id="{E2144D6F-8B7D-4A6A-BCF3-B7DD06F22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5</a:t>
            </a:r>
          </a:p>
        </p:txBody>
      </p:sp>
      <p:sp>
        <p:nvSpPr>
          <p:cNvPr id="149513" name="Rectangle 12">
            <a:extLst>
              <a:ext uri="{FF2B5EF4-FFF2-40B4-BE49-F238E27FC236}">
                <a16:creationId xmlns:a16="http://schemas.microsoft.com/office/drawing/2014/main" id="{48B64552-586A-4A80-81A8-B3ADBEA4D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0</a:t>
            </a:r>
          </a:p>
        </p:txBody>
      </p:sp>
      <p:sp>
        <p:nvSpPr>
          <p:cNvPr id="149514" name="Text Box 13">
            <a:extLst>
              <a:ext uri="{FF2B5EF4-FFF2-40B4-BE49-F238E27FC236}">
                <a16:creationId xmlns:a16="http://schemas.microsoft.com/office/drawing/2014/main" id="{98959E5D-D9F9-4B21-A601-48EDDED1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 false</a:t>
            </a:r>
          </a:p>
        </p:txBody>
      </p:sp>
      <p:sp>
        <p:nvSpPr>
          <p:cNvPr id="149515" name="Rectangle 14">
            <a:extLst>
              <a:ext uri="{FF2B5EF4-FFF2-40B4-BE49-F238E27FC236}">
                <a16:creationId xmlns:a16="http://schemas.microsoft.com/office/drawing/2014/main" id="{632771F9-26BA-479B-BBA6-A11D2F8E5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5</a:t>
            </a:r>
          </a:p>
        </p:txBody>
      </p:sp>
      <p:sp>
        <p:nvSpPr>
          <p:cNvPr id="149516" name="Rectangle 15">
            <a:extLst>
              <a:ext uri="{FF2B5EF4-FFF2-40B4-BE49-F238E27FC236}">
                <a16:creationId xmlns:a16="http://schemas.microsoft.com/office/drawing/2014/main" id="{71A49ADD-C931-403B-9408-671ED551B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0</a:t>
            </a:r>
          </a:p>
        </p:txBody>
      </p:sp>
      <p:sp>
        <p:nvSpPr>
          <p:cNvPr id="149517" name="Rectangle 16">
            <a:extLst>
              <a:ext uri="{FF2B5EF4-FFF2-40B4-BE49-F238E27FC236}">
                <a16:creationId xmlns:a16="http://schemas.microsoft.com/office/drawing/2014/main" id="{D0DE7CCB-3344-4A3E-9642-61D7E0C8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5</a:t>
            </a:r>
          </a:p>
        </p:txBody>
      </p:sp>
      <p:sp>
        <p:nvSpPr>
          <p:cNvPr id="149518" name="Text Box 17">
            <a:extLst>
              <a:ext uri="{FF2B5EF4-FFF2-40B4-BE49-F238E27FC236}">
                <a16:creationId xmlns:a16="http://schemas.microsoft.com/office/drawing/2014/main" id="{E076F695-686F-4394-B049-9416A2ABA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(5 </a:t>
            </a:r>
            <a:r>
              <a:rPr kumimoji="0" lang="en-US" altLang="zh-CN" sz="2400">
                <a:latin typeface="Times New Roman" charset="0"/>
                <a:ea typeface="宋体" charset="0"/>
                <a:sym typeface="Symbol" charset="2"/>
              </a:rPr>
              <a:t></a:t>
            </a:r>
            <a:r>
              <a:rPr kumimoji="0" lang="en-US" altLang="zh-CN">
                <a:ea typeface="宋体" charset="0"/>
              </a:rPr>
              <a:t> </a:t>
            </a:r>
            <a:r>
              <a:rPr kumimoji="0" lang="en-US" altLang="zh-CN" b="1">
                <a:ea typeface="宋体" charset="0"/>
              </a:rPr>
              <a:t>some</a:t>
            </a:r>
          </a:p>
        </p:txBody>
      </p:sp>
      <p:sp>
        <p:nvSpPr>
          <p:cNvPr id="149519" name="Text Box 18">
            <a:extLst>
              <a:ext uri="{FF2B5EF4-FFF2-40B4-BE49-F238E27FC236}">
                <a16:creationId xmlns:a16="http://schemas.microsoft.com/office/drawing/2014/main" id="{BBD94CE5-3161-4063-8960-8FA8A02E6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4987925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</a:t>
            </a:r>
            <a:endParaRPr kumimoji="0" lang="en-US" altLang="zh-CN" sz="2400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149520" name="Text Box 19">
            <a:extLst>
              <a:ext uri="{FF2B5EF4-FFF2-40B4-BE49-F238E27FC236}">
                <a16:creationId xmlns:a16="http://schemas.microsoft.com/office/drawing/2014/main" id="{89838B06-0E0C-4F2A-B333-CD6E9685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(read:  5 &lt; some tuple in the relation) </a:t>
            </a:r>
          </a:p>
        </p:txBody>
      </p:sp>
      <p:sp>
        <p:nvSpPr>
          <p:cNvPr id="149521" name="Text Box 20">
            <a:extLst>
              <a:ext uri="{FF2B5EF4-FFF2-40B4-BE49-F238E27FC236}">
                <a16:creationId xmlns:a16="http://schemas.microsoft.com/office/drawing/2014/main" id="{D300D85D-AE8C-407E-8B59-A5E90A66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(5 &lt; </a:t>
            </a:r>
            <a:r>
              <a:rPr kumimoji="0" lang="en-US" altLang="zh-CN" b="1">
                <a:ea typeface="宋体" charset="0"/>
              </a:rPr>
              <a:t>some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149522" name="Text Box 21">
            <a:extLst>
              <a:ext uri="{FF2B5EF4-FFF2-40B4-BE49-F238E27FC236}">
                <a16:creationId xmlns:a16="http://schemas.microsoft.com/office/drawing/2014/main" id="{5F63B838-77CC-4156-8876-ED2AF314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 true</a:t>
            </a:r>
          </a:p>
        </p:txBody>
      </p:sp>
      <p:sp>
        <p:nvSpPr>
          <p:cNvPr id="149523" name="Text Box 22">
            <a:extLst>
              <a:ext uri="{FF2B5EF4-FFF2-40B4-BE49-F238E27FC236}">
                <a16:creationId xmlns:a16="http://schemas.microsoft.com/office/drawing/2014/main" id="{AEEA1B00-7A35-4415-850E-94171812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(5 = </a:t>
            </a:r>
            <a:r>
              <a:rPr kumimoji="0" lang="en-US" altLang="zh-CN" b="1">
                <a:ea typeface="宋体" charset="0"/>
              </a:rPr>
              <a:t>some</a:t>
            </a:r>
            <a:endParaRPr kumimoji="0"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ECB35D0F-C66A-41D9-9D30-AA5C3B172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Definition of  Some Clause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E479EAAE-BC5B-4610-9128-D7DEA2F3B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545388" cy="7143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 &lt;comp&gt; </a:t>
            </a:r>
            <a:r>
              <a:rPr lang="en-US" altLang="zh-CN" b="1">
                <a:ea typeface="宋体" panose="02010600030101010101" pitchFamily="2" charset="-122"/>
              </a:rPr>
              <a:t>some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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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r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such that (F &lt;comp&gt;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37220" name="Group 4">
            <a:extLst>
              <a:ext uri="{FF2B5EF4-FFF2-40B4-BE49-F238E27FC236}">
                <a16:creationId xmlns:a16="http://schemas.microsoft.com/office/drawing/2014/main" id="{D43B9DF2-116B-46CA-AB05-779A1DD89F55}"/>
              </a:ext>
            </a:extLst>
          </p:cNvPr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151574" name="Rectangle 5">
              <a:extLst>
                <a:ext uri="{FF2B5EF4-FFF2-40B4-BE49-F238E27FC236}">
                  <a16:creationId xmlns:a16="http://schemas.microsoft.com/office/drawing/2014/main" id="{F130FA02-7CE2-4341-80E7-93890370B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>
                  <a:latin typeface="Times New Roman" charset="0"/>
                  <a:ea typeface="宋体" charset="0"/>
                </a:rPr>
                <a:t>0</a:t>
              </a:r>
            </a:p>
          </p:txBody>
        </p:sp>
        <p:sp>
          <p:nvSpPr>
            <p:cNvPr id="151575" name="Rectangle 6">
              <a:extLst>
                <a:ext uri="{FF2B5EF4-FFF2-40B4-BE49-F238E27FC236}">
                  <a16:creationId xmlns:a16="http://schemas.microsoft.com/office/drawing/2014/main" id="{E485491F-2C26-4C41-B786-8A06FFDF6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5"/>
              <a:ext cx="288" cy="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>
                  <a:latin typeface="Times New Roman" charset="0"/>
                  <a:ea typeface="宋体" charset="0"/>
                </a:rPr>
                <a:t>5</a:t>
              </a:r>
            </a:p>
          </p:txBody>
        </p:sp>
        <p:sp>
          <p:nvSpPr>
            <p:cNvPr id="151576" name="Rectangle 7">
              <a:extLst>
                <a:ext uri="{FF2B5EF4-FFF2-40B4-BE49-F238E27FC236}">
                  <a16:creationId xmlns:a16="http://schemas.microsoft.com/office/drawing/2014/main" id="{8D18C099-790C-4671-A74F-78C2C11BA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>
                  <a:latin typeface="Times New Roman" charset="0"/>
                  <a:ea typeface="宋体" charset="0"/>
                </a:rPr>
                <a:t>6</a:t>
              </a:r>
            </a:p>
          </p:txBody>
        </p:sp>
      </p:grpSp>
      <p:sp>
        <p:nvSpPr>
          <p:cNvPr id="151557" name="Text Box 8">
            <a:extLst>
              <a:ext uri="{FF2B5EF4-FFF2-40B4-BE49-F238E27FC236}">
                <a16:creationId xmlns:a16="http://schemas.microsoft.com/office/drawing/2014/main" id="{60B85B62-533E-4485-9C14-A6B0179DD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(5 &lt; </a:t>
            </a:r>
            <a:r>
              <a:rPr kumimoji="0" lang="en-US" altLang="zh-CN" b="1">
                <a:ea typeface="宋体" charset="0"/>
              </a:rPr>
              <a:t>some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151558" name="Text Box 9">
            <a:extLst>
              <a:ext uri="{FF2B5EF4-FFF2-40B4-BE49-F238E27FC236}">
                <a16:creationId xmlns:a16="http://schemas.microsoft.com/office/drawing/2014/main" id="{6998248A-DE77-4368-9913-4D6912C0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 true</a:t>
            </a:r>
          </a:p>
        </p:txBody>
      </p:sp>
      <p:sp>
        <p:nvSpPr>
          <p:cNvPr id="151559" name="Rectangle 10">
            <a:extLst>
              <a:ext uri="{FF2B5EF4-FFF2-40B4-BE49-F238E27FC236}">
                <a16:creationId xmlns:a16="http://schemas.microsoft.com/office/drawing/2014/main" id="{B8B1580B-E131-469B-BC1F-0C5E6935E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0</a:t>
            </a:r>
          </a:p>
        </p:txBody>
      </p:sp>
      <p:sp>
        <p:nvSpPr>
          <p:cNvPr id="151560" name="Rectangle 11">
            <a:extLst>
              <a:ext uri="{FF2B5EF4-FFF2-40B4-BE49-F238E27FC236}">
                <a16:creationId xmlns:a16="http://schemas.microsoft.com/office/drawing/2014/main" id="{DDB94EAD-6F93-4497-8D48-FBCE98AA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5</a:t>
            </a:r>
          </a:p>
        </p:txBody>
      </p:sp>
      <p:sp>
        <p:nvSpPr>
          <p:cNvPr id="151561" name="Rectangle 12">
            <a:extLst>
              <a:ext uri="{FF2B5EF4-FFF2-40B4-BE49-F238E27FC236}">
                <a16:creationId xmlns:a16="http://schemas.microsoft.com/office/drawing/2014/main" id="{1CBEB0AF-435F-465F-9355-9C9DA1E97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0</a:t>
            </a:r>
          </a:p>
        </p:txBody>
      </p:sp>
      <p:sp>
        <p:nvSpPr>
          <p:cNvPr id="151562" name="Text Box 13">
            <a:extLst>
              <a:ext uri="{FF2B5EF4-FFF2-40B4-BE49-F238E27FC236}">
                <a16:creationId xmlns:a16="http://schemas.microsoft.com/office/drawing/2014/main" id="{D51E4BAA-37D3-4598-920B-5A7A2EA34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 false</a:t>
            </a:r>
          </a:p>
        </p:txBody>
      </p:sp>
      <p:sp>
        <p:nvSpPr>
          <p:cNvPr id="151563" name="Rectangle 14">
            <a:extLst>
              <a:ext uri="{FF2B5EF4-FFF2-40B4-BE49-F238E27FC236}">
                <a16:creationId xmlns:a16="http://schemas.microsoft.com/office/drawing/2014/main" id="{CB7CD155-FF62-419B-89AD-2D570E35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5</a:t>
            </a:r>
          </a:p>
        </p:txBody>
      </p:sp>
      <p:sp>
        <p:nvSpPr>
          <p:cNvPr id="151564" name="Rectangle 15">
            <a:extLst>
              <a:ext uri="{FF2B5EF4-FFF2-40B4-BE49-F238E27FC236}">
                <a16:creationId xmlns:a16="http://schemas.microsoft.com/office/drawing/2014/main" id="{444E63E8-E22B-443A-B775-4BEA08E9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0</a:t>
            </a:r>
          </a:p>
        </p:txBody>
      </p:sp>
      <p:sp>
        <p:nvSpPr>
          <p:cNvPr id="151565" name="Rectangle 16">
            <a:extLst>
              <a:ext uri="{FF2B5EF4-FFF2-40B4-BE49-F238E27FC236}">
                <a16:creationId xmlns:a16="http://schemas.microsoft.com/office/drawing/2014/main" id="{9930A319-1CE7-44D5-8BA8-242F8950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5</a:t>
            </a:r>
          </a:p>
        </p:txBody>
      </p:sp>
      <p:sp>
        <p:nvSpPr>
          <p:cNvPr id="151566" name="Text Box 17">
            <a:extLst>
              <a:ext uri="{FF2B5EF4-FFF2-40B4-BE49-F238E27FC236}">
                <a16:creationId xmlns:a16="http://schemas.microsoft.com/office/drawing/2014/main" id="{495EFE3D-FA8C-4DCE-840A-3EF05E4B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(5 </a:t>
            </a:r>
            <a:r>
              <a:rPr kumimoji="0" lang="en-US" altLang="zh-CN" sz="2400">
                <a:latin typeface="Times New Roman" charset="0"/>
                <a:ea typeface="宋体" charset="0"/>
                <a:sym typeface="Symbol" charset="2"/>
              </a:rPr>
              <a:t></a:t>
            </a:r>
            <a:r>
              <a:rPr kumimoji="0" lang="en-US" altLang="zh-CN">
                <a:ea typeface="宋体" charset="0"/>
              </a:rPr>
              <a:t> </a:t>
            </a:r>
            <a:r>
              <a:rPr kumimoji="0" lang="en-US" altLang="zh-CN" b="1">
                <a:ea typeface="宋体" charset="0"/>
              </a:rPr>
              <a:t>some</a:t>
            </a:r>
          </a:p>
        </p:txBody>
      </p:sp>
      <p:sp>
        <p:nvSpPr>
          <p:cNvPr id="151567" name="Text Box 18">
            <a:extLst>
              <a:ext uri="{FF2B5EF4-FFF2-40B4-BE49-F238E27FC236}">
                <a16:creationId xmlns:a16="http://schemas.microsoft.com/office/drawing/2014/main" id="{7C2028E5-7504-437F-85A4-792D48C3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 true (since 0 </a:t>
            </a:r>
            <a:r>
              <a:rPr kumimoji="0" lang="en-US" altLang="zh-CN" sz="2400">
                <a:latin typeface="Times New Roman" charset="0"/>
                <a:ea typeface="宋体" charset="0"/>
                <a:sym typeface="Symbol" charset="2"/>
              </a:rPr>
              <a:t> </a:t>
            </a:r>
            <a:r>
              <a:rPr kumimoji="0" lang="en-US" altLang="zh-CN">
                <a:ea typeface="宋体" charset="0"/>
                <a:sym typeface="Symbol" charset="2"/>
              </a:rPr>
              <a:t>5)</a:t>
            </a:r>
            <a:endParaRPr kumimoji="0" lang="en-US" altLang="zh-CN" sz="2400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151568" name="Text Box 19">
            <a:extLst>
              <a:ext uri="{FF2B5EF4-FFF2-40B4-BE49-F238E27FC236}">
                <a16:creationId xmlns:a16="http://schemas.microsoft.com/office/drawing/2014/main" id="{E1DD981A-5517-46D6-9F00-8894F71B3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(read:  5 &lt; some tuple in the relation) </a:t>
            </a:r>
          </a:p>
        </p:txBody>
      </p:sp>
      <p:sp>
        <p:nvSpPr>
          <p:cNvPr id="151569" name="Text Box 20">
            <a:extLst>
              <a:ext uri="{FF2B5EF4-FFF2-40B4-BE49-F238E27FC236}">
                <a16:creationId xmlns:a16="http://schemas.microsoft.com/office/drawing/2014/main" id="{5DC50DD2-654D-4C89-A6B5-AD4183F50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(5 &lt; </a:t>
            </a:r>
            <a:r>
              <a:rPr kumimoji="0" lang="en-US" altLang="zh-CN" b="1">
                <a:ea typeface="宋体" charset="0"/>
              </a:rPr>
              <a:t>some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151570" name="Text Box 21">
            <a:extLst>
              <a:ext uri="{FF2B5EF4-FFF2-40B4-BE49-F238E27FC236}">
                <a16:creationId xmlns:a16="http://schemas.microsoft.com/office/drawing/2014/main" id="{2F566094-D965-4D7C-B6D6-334F73163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 true</a:t>
            </a:r>
          </a:p>
        </p:txBody>
      </p:sp>
      <p:sp>
        <p:nvSpPr>
          <p:cNvPr id="151571" name="Text Box 22">
            <a:extLst>
              <a:ext uri="{FF2B5EF4-FFF2-40B4-BE49-F238E27FC236}">
                <a16:creationId xmlns:a16="http://schemas.microsoft.com/office/drawing/2014/main" id="{5FB88EB4-EEE4-46A1-8B25-96F3B049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(5 = </a:t>
            </a:r>
            <a:r>
              <a:rPr kumimoji="0" lang="en-US" altLang="zh-CN" b="1">
                <a:ea typeface="宋体" charset="0"/>
              </a:rPr>
              <a:t>some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151572" name="Rectangle 23">
            <a:extLst>
              <a:ext uri="{FF2B5EF4-FFF2-40B4-BE49-F238E27FC236}">
                <a16:creationId xmlns:a16="http://schemas.microsoft.com/office/drawing/2014/main" id="{0A21DC6B-DB93-42B3-807C-AA229D4C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5472113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latin typeface="Arial" charset="0"/>
                <a:ea typeface="宋体" charset="0"/>
              </a:rPr>
              <a:t>(= </a:t>
            </a:r>
            <a:r>
              <a:rPr kumimoji="0" lang="en-US" altLang="zh-CN" b="1">
                <a:latin typeface="Arial" charset="0"/>
                <a:ea typeface="宋体" charset="0"/>
              </a:rPr>
              <a:t>some</a:t>
            </a:r>
            <a:r>
              <a:rPr kumimoji="0" lang="en-US" altLang="zh-CN">
                <a:latin typeface="Arial" charset="0"/>
                <a:ea typeface="宋体" charset="0"/>
              </a:rPr>
              <a:t>) </a:t>
            </a:r>
            <a:r>
              <a:rPr kumimoji="0" lang="en-US" altLang="zh-CN">
                <a:latin typeface="Arial" charset="0"/>
                <a:ea typeface="宋体" charset="0"/>
                <a:sym typeface="Symbol" charset="2"/>
              </a:rPr>
              <a:t> </a:t>
            </a:r>
            <a:r>
              <a:rPr kumimoji="0" lang="en-US" altLang="zh-CN" b="1">
                <a:latin typeface="Arial" charset="0"/>
                <a:ea typeface="宋体" charset="0"/>
                <a:sym typeface="Symbol" charset="2"/>
              </a:rPr>
              <a:t>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latin typeface="Arial" charset="0"/>
                <a:ea typeface="宋体" charset="0"/>
                <a:sym typeface="Symbol" charset="2"/>
              </a:rPr>
              <a:t>However, ( </a:t>
            </a:r>
            <a:r>
              <a:rPr kumimoji="0" lang="en-US" altLang="zh-CN" b="1">
                <a:latin typeface="Arial" charset="0"/>
                <a:ea typeface="宋体" charset="0"/>
                <a:sym typeface="Symbol" charset="2"/>
              </a:rPr>
              <a:t>some</a:t>
            </a:r>
            <a:r>
              <a:rPr kumimoji="0" lang="en-US" altLang="zh-CN">
                <a:latin typeface="Arial" charset="0"/>
                <a:ea typeface="宋体" charset="0"/>
                <a:sym typeface="Symbol" charset="2"/>
              </a:rPr>
              <a:t>)  </a:t>
            </a:r>
            <a:r>
              <a:rPr kumimoji="0" lang="en-US" altLang="zh-CN" b="1">
                <a:latin typeface="Arial" charset="0"/>
                <a:ea typeface="宋体" charset="0"/>
                <a:sym typeface="Symbol" charset="2"/>
              </a:rPr>
              <a:t>not in</a:t>
            </a:r>
            <a:endParaRPr kumimoji="0" lang="en-US" altLang="zh-CN">
              <a:latin typeface="Arial" charset="0"/>
              <a:ea typeface="宋体" charset="0"/>
              <a:sym typeface="Symbol" charset="2"/>
            </a:endParaRPr>
          </a:p>
        </p:txBody>
      </p:sp>
      <p:sp>
        <p:nvSpPr>
          <p:cNvPr id="151573" name="Line 24">
            <a:extLst>
              <a:ext uri="{FF2B5EF4-FFF2-40B4-BE49-F238E27FC236}">
                <a16:creationId xmlns:a16="http://schemas.microsoft.com/office/drawing/2014/main" id="{C8B3A705-AFD3-48D5-9505-83589C059D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9413" y="5840413"/>
            <a:ext cx="122237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A081E998-BF5E-4AE9-8C05-3167CCF0D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Definition of all Clause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52A93684-FFBA-4931-92A9-114F42BCD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3" y="1122363"/>
            <a:ext cx="6638925" cy="382587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>
                <a:ea typeface="宋体" panose="02010600030101010101" pitchFamily="2" charset="-122"/>
              </a:rPr>
              <a:t>F &lt;comp&gt; </a:t>
            </a:r>
            <a:r>
              <a:rPr lang="en-US" altLang="zh-CN" b="1">
                <a:ea typeface="宋体" panose="02010600030101010101" pitchFamily="2" charset="-122"/>
              </a:rPr>
              <a:t>all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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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r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(F &lt;comp&gt;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39268" name="Group 4">
            <a:extLst>
              <a:ext uri="{FF2B5EF4-FFF2-40B4-BE49-F238E27FC236}">
                <a16:creationId xmlns:a16="http://schemas.microsoft.com/office/drawing/2014/main" id="{DFC1CC0C-24EC-40C4-AD0B-5EA36C747073}"/>
              </a:ext>
            </a:extLst>
          </p:cNvPr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157717" name="Rectangle 5">
              <a:extLst>
                <a:ext uri="{FF2B5EF4-FFF2-40B4-BE49-F238E27FC236}">
                  <a16:creationId xmlns:a16="http://schemas.microsoft.com/office/drawing/2014/main" id="{E77EE724-256C-4F1E-A826-2864D1699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>
                  <a:latin typeface="Times New Roman" charset="0"/>
                  <a:ea typeface="宋体" charset="0"/>
                </a:rPr>
                <a:t>0</a:t>
              </a:r>
            </a:p>
          </p:txBody>
        </p:sp>
        <p:sp>
          <p:nvSpPr>
            <p:cNvPr id="157718" name="Rectangle 6">
              <a:extLst>
                <a:ext uri="{FF2B5EF4-FFF2-40B4-BE49-F238E27FC236}">
                  <a16:creationId xmlns:a16="http://schemas.microsoft.com/office/drawing/2014/main" id="{2D431CCB-FAB9-4297-90E6-FB4B13DD8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5"/>
              <a:ext cx="288" cy="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>
                  <a:latin typeface="Times New Roman" charset="0"/>
                  <a:ea typeface="宋体" charset="0"/>
                </a:rPr>
                <a:t>5</a:t>
              </a:r>
            </a:p>
          </p:txBody>
        </p:sp>
        <p:sp>
          <p:nvSpPr>
            <p:cNvPr id="157719" name="Rectangle 7">
              <a:extLst>
                <a:ext uri="{FF2B5EF4-FFF2-40B4-BE49-F238E27FC236}">
                  <a16:creationId xmlns:a16="http://schemas.microsoft.com/office/drawing/2014/main" id="{E62442C4-AF5D-4184-962C-2FC85F2B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>
                  <a:latin typeface="Times New Roman" charset="0"/>
                  <a:ea typeface="宋体" charset="0"/>
                </a:rPr>
                <a:t>6</a:t>
              </a:r>
            </a:p>
          </p:txBody>
        </p:sp>
      </p:grpSp>
      <p:sp>
        <p:nvSpPr>
          <p:cNvPr id="157701" name="Text Box 8">
            <a:extLst>
              <a:ext uri="{FF2B5EF4-FFF2-40B4-BE49-F238E27FC236}">
                <a16:creationId xmlns:a16="http://schemas.microsoft.com/office/drawing/2014/main" id="{EADE73DD-C492-47E9-9140-A7EEFE983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(5 &lt; </a:t>
            </a:r>
            <a:r>
              <a:rPr kumimoji="0" lang="en-US" altLang="zh-CN" b="1">
                <a:ea typeface="宋体" charset="0"/>
              </a:rPr>
              <a:t>all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157702" name="Text Box 9">
            <a:extLst>
              <a:ext uri="{FF2B5EF4-FFF2-40B4-BE49-F238E27FC236}">
                <a16:creationId xmlns:a16="http://schemas.microsoft.com/office/drawing/2014/main" id="{B465016B-52A0-449D-AEFF-42B01471D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 false</a:t>
            </a:r>
          </a:p>
        </p:txBody>
      </p:sp>
      <p:sp>
        <p:nvSpPr>
          <p:cNvPr id="157703" name="Rectangle 10">
            <a:extLst>
              <a:ext uri="{FF2B5EF4-FFF2-40B4-BE49-F238E27FC236}">
                <a16:creationId xmlns:a16="http://schemas.microsoft.com/office/drawing/2014/main" id="{DC26D22D-2CED-4873-B3CD-FE32DA6C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6</a:t>
            </a:r>
          </a:p>
        </p:txBody>
      </p:sp>
      <p:sp>
        <p:nvSpPr>
          <p:cNvPr id="157704" name="Rectangle 11">
            <a:extLst>
              <a:ext uri="{FF2B5EF4-FFF2-40B4-BE49-F238E27FC236}">
                <a16:creationId xmlns:a16="http://schemas.microsoft.com/office/drawing/2014/main" id="{C8571495-2449-4152-A494-3D8C2848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10</a:t>
            </a:r>
          </a:p>
        </p:txBody>
      </p:sp>
      <p:sp>
        <p:nvSpPr>
          <p:cNvPr id="157705" name="Rectangle 12">
            <a:extLst>
              <a:ext uri="{FF2B5EF4-FFF2-40B4-BE49-F238E27FC236}">
                <a16:creationId xmlns:a16="http://schemas.microsoft.com/office/drawing/2014/main" id="{129C4995-C8DA-41D7-B390-3C8E55289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4</a:t>
            </a:r>
          </a:p>
        </p:txBody>
      </p:sp>
      <p:sp>
        <p:nvSpPr>
          <p:cNvPr id="157706" name="Text Box 13">
            <a:extLst>
              <a:ext uri="{FF2B5EF4-FFF2-40B4-BE49-F238E27FC236}">
                <a16:creationId xmlns:a16="http://schemas.microsoft.com/office/drawing/2014/main" id="{C1182113-0F21-4472-92D8-AFF142AA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 true</a:t>
            </a:r>
          </a:p>
        </p:txBody>
      </p:sp>
      <p:sp>
        <p:nvSpPr>
          <p:cNvPr id="157707" name="Rectangle 14">
            <a:extLst>
              <a:ext uri="{FF2B5EF4-FFF2-40B4-BE49-F238E27FC236}">
                <a16:creationId xmlns:a16="http://schemas.microsoft.com/office/drawing/2014/main" id="{1E73EB18-022D-438C-BBC6-DDDD3E49B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5</a:t>
            </a:r>
          </a:p>
        </p:txBody>
      </p:sp>
      <p:sp>
        <p:nvSpPr>
          <p:cNvPr id="157708" name="Rectangle 15">
            <a:extLst>
              <a:ext uri="{FF2B5EF4-FFF2-40B4-BE49-F238E27FC236}">
                <a16:creationId xmlns:a16="http://schemas.microsoft.com/office/drawing/2014/main" id="{F1264835-792B-49B7-95DE-44DE37F92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4</a:t>
            </a:r>
          </a:p>
        </p:txBody>
      </p:sp>
      <p:sp>
        <p:nvSpPr>
          <p:cNvPr id="157709" name="Rectangle 16">
            <a:extLst>
              <a:ext uri="{FF2B5EF4-FFF2-40B4-BE49-F238E27FC236}">
                <a16:creationId xmlns:a16="http://schemas.microsoft.com/office/drawing/2014/main" id="{8DED21C6-7B6D-4DED-AE1A-ED403D08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>
                <a:latin typeface="Times New Roman" charset="0"/>
                <a:ea typeface="宋体" charset="0"/>
              </a:rPr>
              <a:t>6</a:t>
            </a:r>
          </a:p>
        </p:txBody>
      </p:sp>
      <p:sp>
        <p:nvSpPr>
          <p:cNvPr id="157710" name="Text Box 17">
            <a:extLst>
              <a:ext uri="{FF2B5EF4-FFF2-40B4-BE49-F238E27FC236}">
                <a16:creationId xmlns:a16="http://schemas.microsoft.com/office/drawing/2014/main" id="{B98E238A-7069-4C98-A95A-E9EC51895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4705350"/>
            <a:ext cx="1676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dirty="0">
                <a:ea typeface="宋体" charset="0"/>
              </a:rPr>
              <a:t>(5 </a:t>
            </a:r>
            <a:r>
              <a:rPr kumimoji="0" lang="en-US" altLang="zh-CN" sz="2400" dirty="0">
                <a:latin typeface="Times New Roman" charset="0"/>
                <a:ea typeface="宋体" charset="0"/>
                <a:sym typeface="Symbol" charset="2"/>
              </a:rPr>
              <a:t>&lt;&gt;</a:t>
            </a:r>
            <a:r>
              <a:rPr kumimoji="0" lang="en-US" altLang="zh-CN" dirty="0">
                <a:ea typeface="宋体" charset="0"/>
              </a:rPr>
              <a:t> </a:t>
            </a:r>
            <a:r>
              <a:rPr kumimoji="0" lang="en-US" altLang="zh-CN" b="1" dirty="0">
                <a:ea typeface="宋体" charset="0"/>
              </a:rPr>
              <a:t>all</a:t>
            </a:r>
          </a:p>
        </p:txBody>
      </p:sp>
      <p:sp>
        <p:nvSpPr>
          <p:cNvPr id="157711" name="Text Box 18">
            <a:extLst>
              <a:ext uri="{FF2B5EF4-FFF2-40B4-BE49-F238E27FC236}">
                <a16:creationId xmlns:a16="http://schemas.microsoft.com/office/drawing/2014/main" id="{7C4FF8C6-6298-4BE1-8BFF-59A2730FC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 true (since 5 </a:t>
            </a:r>
            <a:r>
              <a:rPr kumimoji="0" lang="en-US" altLang="zh-CN" sz="2400">
                <a:latin typeface="Times New Roman" charset="0"/>
                <a:ea typeface="宋体" charset="0"/>
                <a:sym typeface="Symbol" charset="2"/>
              </a:rPr>
              <a:t> </a:t>
            </a:r>
            <a:r>
              <a:rPr kumimoji="0" lang="en-US" altLang="zh-CN">
                <a:ea typeface="宋体" charset="0"/>
                <a:sym typeface="Symbol" charset="2"/>
              </a:rPr>
              <a:t>4 and 5 </a:t>
            </a:r>
            <a:r>
              <a:rPr kumimoji="0" lang="en-US" altLang="zh-CN" sz="2400">
                <a:latin typeface="Times New Roman" charset="0"/>
                <a:ea typeface="宋体" charset="0"/>
                <a:sym typeface="Symbol" charset="2"/>
              </a:rPr>
              <a:t></a:t>
            </a:r>
            <a:r>
              <a:rPr kumimoji="0" lang="en-US" altLang="zh-CN">
                <a:ea typeface="宋体" charset="0"/>
                <a:sym typeface="Symbol" charset="2"/>
              </a:rPr>
              <a:t> 6)</a:t>
            </a:r>
            <a:endParaRPr kumimoji="0" lang="en-US" altLang="zh-CN" sz="2400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157712" name="Text Box 19">
            <a:extLst>
              <a:ext uri="{FF2B5EF4-FFF2-40B4-BE49-F238E27FC236}">
                <a16:creationId xmlns:a16="http://schemas.microsoft.com/office/drawing/2014/main" id="{F14A1BAE-6D6F-4D65-9F2D-BC976DAAC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(5 &lt; </a:t>
            </a:r>
            <a:r>
              <a:rPr kumimoji="0" lang="en-US" altLang="zh-CN" b="1">
                <a:ea typeface="宋体" charset="0"/>
              </a:rPr>
              <a:t>all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157713" name="Text Box 20">
            <a:extLst>
              <a:ext uri="{FF2B5EF4-FFF2-40B4-BE49-F238E27FC236}">
                <a16:creationId xmlns:a16="http://schemas.microsoft.com/office/drawing/2014/main" id="{5342BBCE-D6FE-43C8-9A63-DDE023B80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) = false</a:t>
            </a:r>
          </a:p>
        </p:txBody>
      </p:sp>
      <p:sp>
        <p:nvSpPr>
          <p:cNvPr id="157714" name="Text Box 21">
            <a:extLst>
              <a:ext uri="{FF2B5EF4-FFF2-40B4-BE49-F238E27FC236}">
                <a16:creationId xmlns:a16="http://schemas.microsoft.com/office/drawing/2014/main" id="{E6AE54BB-0197-4954-BEB9-DF560E59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(5 = </a:t>
            </a:r>
            <a:r>
              <a:rPr kumimoji="0" lang="en-US" altLang="zh-CN" b="1">
                <a:ea typeface="宋体" charset="0"/>
              </a:rPr>
              <a:t>all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157715" name="Rectangle 22">
            <a:extLst>
              <a:ext uri="{FF2B5EF4-FFF2-40B4-BE49-F238E27FC236}">
                <a16:creationId xmlns:a16="http://schemas.microsoft.com/office/drawing/2014/main" id="{0C3BC5DE-A1C9-4748-927C-32B0423E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dirty="0">
                <a:latin typeface="Arial" charset="0"/>
                <a:ea typeface="宋体" charset="0"/>
              </a:rPr>
              <a:t>(</a:t>
            </a:r>
            <a:r>
              <a:rPr kumimoji="0" lang="en-US" altLang="zh-CN" dirty="0">
                <a:latin typeface="Arial" charset="0"/>
                <a:ea typeface="宋体" charset="0"/>
                <a:sym typeface="Symbol" charset="2"/>
              </a:rPr>
              <a:t>&lt;&gt;</a:t>
            </a:r>
            <a:r>
              <a:rPr kumimoji="0" lang="en-US" altLang="zh-CN" b="1" dirty="0">
                <a:latin typeface="Arial" charset="0"/>
                <a:ea typeface="宋体" charset="0"/>
              </a:rPr>
              <a:t>all</a:t>
            </a:r>
            <a:r>
              <a:rPr kumimoji="0" lang="en-US" altLang="zh-CN" dirty="0">
                <a:latin typeface="Arial" charset="0"/>
                <a:ea typeface="宋体" charset="0"/>
              </a:rPr>
              <a:t>) </a:t>
            </a:r>
            <a:r>
              <a:rPr kumimoji="0" lang="en-US" altLang="zh-CN" dirty="0">
                <a:latin typeface="Arial" charset="0"/>
                <a:ea typeface="宋体" charset="0"/>
                <a:sym typeface="Symbol" charset="2"/>
              </a:rPr>
              <a:t> </a:t>
            </a:r>
            <a:r>
              <a:rPr kumimoji="0" lang="en-US" altLang="zh-CN" b="1" dirty="0">
                <a:latin typeface="Arial" charset="0"/>
                <a:ea typeface="宋体" charset="0"/>
                <a:sym typeface="Symbol" charset="2"/>
              </a:rPr>
              <a:t>not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dirty="0">
                <a:latin typeface="Arial" charset="0"/>
                <a:ea typeface="宋体" charset="0"/>
                <a:sym typeface="Symbol" charset="2"/>
              </a:rPr>
              <a:t>However, (= </a:t>
            </a:r>
            <a:r>
              <a:rPr kumimoji="0" lang="en-US" altLang="zh-CN" b="1" dirty="0">
                <a:latin typeface="Arial" charset="0"/>
                <a:ea typeface="宋体" charset="0"/>
                <a:sym typeface="Symbol" charset="2"/>
              </a:rPr>
              <a:t>all</a:t>
            </a:r>
            <a:r>
              <a:rPr kumimoji="0" lang="en-US" altLang="zh-CN" dirty="0">
                <a:latin typeface="Arial" charset="0"/>
                <a:ea typeface="宋体" charset="0"/>
                <a:sym typeface="Symbol" charset="2"/>
              </a:rPr>
              <a:t>)  </a:t>
            </a:r>
            <a:r>
              <a:rPr kumimoji="0" lang="en-US" altLang="zh-CN" b="1" dirty="0">
                <a:latin typeface="Arial" charset="0"/>
                <a:ea typeface="宋体" charset="0"/>
                <a:sym typeface="Symbol" charset="2"/>
              </a:rPr>
              <a:t>in</a:t>
            </a:r>
          </a:p>
        </p:txBody>
      </p:sp>
      <p:sp>
        <p:nvSpPr>
          <p:cNvPr id="157716" name="Line 23">
            <a:extLst>
              <a:ext uri="{FF2B5EF4-FFF2-40B4-BE49-F238E27FC236}">
                <a16:creationId xmlns:a16="http://schemas.microsoft.com/office/drawing/2014/main" id="{D08CBCE5-B929-48F2-82F2-8C7E7E384F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30BC57D7-9D28-452A-88FA-C1CF460A5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Query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21ABB8FE-B74D-454B-B171-323544300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names of all instructors whose salary is greater than the salary of all instructors in the Biology department.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8921CECD-0CD1-48A7-A9E1-797FFC868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Query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D4F3682-D3D1-4738-AC5E-00115F11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names of all instructors whose salary is greater than the salary of all instructors in the Biology department.</a:t>
            </a:r>
          </a:p>
        </p:txBody>
      </p:sp>
      <p:sp>
        <p:nvSpPr>
          <p:cNvPr id="447492" name="Text Box 4">
            <a:extLst>
              <a:ext uri="{FF2B5EF4-FFF2-40B4-BE49-F238E27FC236}">
                <a16:creationId xmlns:a16="http://schemas.microsoft.com/office/drawing/2014/main" id="{ECC37879-B32D-4D66-A147-DC2B89085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2065338"/>
            <a:ext cx="50180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select </a:t>
            </a:r>
            <a:r>
              <a:rPr kumimoji="0" lang="en-US" altLang="zh-CN" sz="1600" i="1">
                <a:ea typeface="宋体" charset="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from </a:t>
            </a:r>
            <a:r>
              <a:rPr kumimoji="0" lang="en-US" altLang="zh-CN" sz="1600" i="1">
                <a:ea typeface="宋体" charset="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where </a:t>
            </a:r>
            <a:r>
              <a:rPr kumimoji="0" lang="en-US" altLang="zh-CN" sz="1600" i="1">
                <a:ea typeface="宋体" charset="0"/>
              </a:rPr>
              <a:t>salary </a:t>
            </a:r>
            <a:r>
              <a:rPr kumimoji="0" lang="en-US" altLang="zh-CN" sz="1600">
                <a:ea typeface="宋体" charset="0"/>
              </a:rPr>
              <a:t>&gt; </a:t>
            </a:r>
            <a:r>
              <a:rPr kumimoji="0" lang="en-US" altLang="zh-CN" sz="1600" b="1">
                <a:ea typeface="宋体" charset="0"/>
              </a:rPr>
              <a:t>all </a:t>
            </a:r>
            <a:r>
              <a:rPr kumimoji="0" lang="en-US" altLang="zh-CN" sz="1600">
                <a:ea typeface="宋体" charset="0"/>
              </a:rPr>
              <a:t>(</a:t>
            </a:r>
            <a:r>
              <a:rPr kumimoji="0" lang="en-US" altLang="zh-CN" sz="1600" b="1">
                <a:ea typeface="宋体" charset="0"/>
              </a:rPr>
              <a:t>select </a:t>
            </a:r>
            <a:r>
              <a:rPr kumimoji="0" lang="en-US" altLang="zh-CN" sz="1600" i="1">
                <a:ea typeface="宋体" charset="0"/>
              </a:rPr>
              <a:t>salary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                                from </a:t>
            </a:r>
            <a:r>
              <a:rPr kumimoji="0" lang="en-US" altLang="zh-CN" sz="1600" i="1">
                <a:ea typeface="宋体" charset="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600" b="1">
                <a:ea typeface="宋体" charset="0"/>
              </a:rPr>
              <a:t>                                where </a:t>
            </a:r>
            <a:r>
              <a:rPr kumimoji="0" lang="en-US" altLang="zh-CN" sz="1600" i="1">
                <a:ea typeface="宋体" charset="0"/>
              </a:rPr>
              <a:t>dept name </a:t>
            </a:r>
            <a:r>
              <a:rPr kumimoji="0" lang="en-US" altLang="zh-CN" sz="1600">
                <a:ea typeface="宋体" charset="0"/>
              </a:rPr>
              <a:t>= ’Biology’);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>
            <a:extLst>
              <a:ext uri="{FF2B5EF4-FFF2-40B4-BE49-F238E27FC236}">
                <a16:creationId xmlns:a16="http://schemas.microsoft.com/office/drawing/2014/main" id="{73AF6108-56A0-4AA6-B6F8-92095DF4B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3.2 SQL Data Definition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863F047-DA93-44B4-BEE0-1F807D5B7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98650"/>
            <a:ext cx="7596188" cy="26336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schema for each relation.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 domain of values associated with each attribute.</a:t>
            </a:r>
          </a:p>
          <a:p>
            <a:r>
              <a:rPr lang="en-US" altLang="zh-CN">
                <a:ea typeface="宋体" panose="02010600030101010101" pitchFamily="2" charset="-122"/>
              </a:rPr>
              <a:t>Integrity constraints</a:t>
            </a:r>
          </a:p>
          <a:p>
            <a:r>
              <a:rPr lang="en-US" altLang="zh-CN">
                <a:ea typeface="宋体" panose="02010600030101010101" pitchFamily="2" charset="-122"/>
              </a:rPr>
              <a:t>And as we will see later, also other information such as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set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indices</a:t>
            </a:r>
            <a:r>
              <a:rPr lang="en-US" altLang="zh-CN">
                <a:ea typeface="宋体" panose="02010600030101010101" pitchFamily="2" charset="-122"/>
              </a:rPr>
              <a:t> to be maintained for each relations.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Security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authorization</a:t>
            </a:r>
            <a:r>
              <a:rPr lang="en-US" altLang="zh-CN">
                <a:ea typeface="宋体" panose="02010600030101010101" pitchFamily="2" charset="-122"/>
              </a:rPr>
              <a:t> information for each relation.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physical storage structure </a:t>
            </a:r>
            <a:r>
              <a:rPr lang="en-US" altLang="zh-CN">
                <a:ea typeface="宋体" panose="02010600030101010101" pitchFamily="2" charset="-122"/>
              </a:rPr>
              <a:t>of each relation on disk.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EC6855DA-C223-4750-810D-28D8B7AF7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106488"/>
            <a:ext cx="72390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>
                <a:ea typeface="宋体" charset="0"/>
              </a:rPr>
              <a:t>The SQL </a:t>
            </a:r>
            <a:r>
              <a:rPr lang="en-US" altLang="zh-CN" sz="2000">
                <a:ea typeface="宋体" charset="0"/>
              </a:rPr>
              <a:t>data-definition language (DDL)</a:t>
            </a:r>
            <a:r>
              <a:rPr lang="en-US" altLang="zh-CN">
                <a:ea typeface="宋体" charset="0"/>
              </a:rPr>
              <a:t> allows the specification of information about relations, including: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A6EA1C45-FC76-4C3C-B703-4B93DD3A5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3.8.3 Test for Empty Relations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40C4798E-F32D-4ACB-A003-788EF06B0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ea typeface="宋体" panose="02010600030101010101" pitchFamily="2" charset="-122"/>
              </a:rPr>
              <a:t>exists</a:t>
            </a:r>
            <a:r>
              <a:rPr lang="en-US" altLang="zh-CN">
                <a:ea typeface="宋体" panose="02010600030101010101" pitchFamily="2" charset="-122"/>
              </a:rPr>
              <a:t> construct returns the value </a:t>
            </a:r>
            <a:r>
              <a:rPr lang="en-US" altLang="zh-CN" b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 if the argument subquery is nonempty.</a:t>
            </a:r>
          </a:p>
          <a:p>
            <a:r>
              <a:rPr lang="en-US" altLang="zh-CN" b="1">
                <a:ea typeface="宋体" panose="02010600030101010101" pitchFamily="2" charset="-122"/>
              </a:rPr>
              <a:t>exists </a:t>
            </a:r>
            <a:r>
              <a:rPr lang="en-US" altLang="zh-CN" i="1">
                <a:ea typeface="宋体" panose="02010600030101010101" pitchFamily="2" charset="-122"/>
              </a:rPr>
              <a:t> 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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i="1">
                <a:ea typeface="宋体" panose="02010600030101010101" pitchFamily="2" charset="-122"/>
              </a:rPr>
              <a:t>Ø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not exists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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Ø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A75B6E7C-1165-4AA6-8906-2958FA877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Correlation Variables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939C44B-A883-41F5-AC38-1711C66CE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Yet another way of specifying the query “Find all courses taught in both the Fall 2009 semester and in the Spring 2010 semester”</a:t>
            </a:r>
          </a:p>
          <a:p>
            <a:pPr>
              <a:buFont typeface="Monotype Sorts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	   select 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semester </a:t>
            </a:r>
            <a:r>
              <a:rPr lang="en-US" altLang="zh-CN">
                <a:ea typeface="宋体" panose="02010600030101010101" pitchFamily="2" charset="-122"/>
              </a:rPr>
              <a:t>= ’Fall’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year </a:t>
            </a:r>
            <a:r>
              <a:rPr lang="en-US" altLang="zh-CN">
                <a:ea typeface="宋体" panose="02010600030101010101" pitchFamily="2" charset="-122"/>
              </a:rPr>
              <a:t>= 2009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               exists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>
                <a:ea typeface="宋体" panose="02010600030101010101" pitchFamily="2" charset="-122"/>
              </a:rPr>
              <a:t>*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semester </a:t>
            </a:r>
            <a:r>
              <a:rPr lang="en-US" altLang="zh-CN">
                <a:ea typeface="宋体" panose="02010600030101010101" pitchFamily="2" charset="-122"/>
              </a:rPr>
              <a:t>= ’Spring’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year</a:t>
            </a:r>
            <a:r>
              <a:rPr lang="en-US" altLang="zh-CN">
                <a:ea typeface="宋体" panose="02010600030101010101" pitchFamily="2" charset="-122"/>
              </a:rPr>
              <a:t>= 2010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 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Correlated subquery(</a:t>
            </a:r>
            <a:r>
              <a:rPr lang="zh-CN" altLang="en-US" b="1">
                <a:solidFill>
                  <a:srgbClr val="000099"/>
                </a:solidFill>
                <a:ea typeface="宋体" panose="02010600030101010101" pitchFamily="2" charset="-122"/>
              </a:rPr>
              <a:t>相关子查询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303AC74E-260C-49DA-98C4-DAB3F3EA5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Not Exists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C1E5BBD7-792F-4390-B8A1-4FAD8FE2F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all students who have taken all courses offered in the Biology department.</a:t>
            </a:r>
          </a:p>
        </p:txBody>
      </p:sp>
      <p:pic>
        <p:nvPicPr>
          <p:cNvPr id="149508" name="图片 2">
            <a:extLst>
              <a:ext uri="{FF2B5EF4-FFF2-40B4-BE49-F238E27FC236}">
                <a16:creationId xmlns:a16="http://schemas.microsoft.com/office/drawing/2014/main" id="{CD3F0D42-73AB-4AD1-8EDA-037CE567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509713"/>
            <a:ext cx="3452813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9" name="图片 3">
            <a:extLst>
              <a:ext uri="{FF2B5EF4-FFF2-40B4-BE49-F238E27FC236}">
                <a16:creationId xmlns:a16="http://schemas.microsoft.com/office/drawing/2014/main" id="{6E13F53D-2EE5-4CC0-90E4-8F0D12C67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3006725"/>
            <a:ext cx="3752850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10" name="图片 4">
            <a:extLst>
              <a:ext uri="{FF2B5EF4-FFF2-40B4-BE49-F238E27FC236}">
                <a16:creationId xmlns:a16="http://schemas.microsoft.com/office/drawing/2014/main" id="{ACCA9A22-E35C-476A-B162-5C0DF0089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3206750"/>
            <a:ext cx="2816225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9578BC0A-0DF8-405A-B918-E81ED654C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Not Exists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3660B4C-5823-450E-8539-836430D14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all students who have taken all courses offered in the Biology department.</a:t>
            </a:r>
          </a:p>
        </p:txBody>
      </p:sp>
      <p:sp>
        <p:nvSpPr>
          <p:cNvPr id="454660" name="Text Box 4">
            <a:extLst>
              <a:ext uri="{FF2B5EF4-FFF2-40B4-BE49-F238E27FC236}">
                <a16:creationId xmlns:a16="http://schemas.microsoft.com/office/drawing/2014/main" id="{85F9FDD4-2FBD-43E4-B723-5348EF3C1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976438"/>
            <a:ext cx="6162675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>
                <a:ea typeface="宋体" charset="0"/>
              </a:rPr>
              <a:t>select distinct </a:t>
            </a:r>
            <a:r>
              <a:rPr lang="en-US" altLang="zh-CN" sz="1600" i="1">
                <a:ea typeface="宋体" charset="0"/>
              </a:rPr>
              <a:t>S</a:t>
            </a:r>
            <a:r>
              <a:rPr lang="en-US" altLang="zh-CN" sz="1600">
                <a:ea typeface="宋体" charset="0"/>
              </a:rPr>
              <a:t>.</a:t>
            </a:r>
            <a:r>
              <a:rPr lang="en-US" altLang="zh-CN" sz="1600" i="1">
                <a:ea typeface="宋体" charset="0"/>
              </a:rPr>
              <a:t>ID</a:t>
            </a:r>
            <a:r>
              <a:rPr lang="en-US" altLang="zh-CN" sz="1600">
                <a:ea typeface="宋体" charset="0"/>
              </a:rPr>
              <a:t>, </a:t>
            </a:r>
            <a:r>
              <a:rPr lang="en-US" altLang="zh-CN" sz="1600" i="1">
                <a:ea typeface="宋体" charset="0"/>
              </a:rPr>
              <a:t>S</a:t>
            </a:r>
            <a:r>
              <a:rPr lang="en-US" altLang="zh-CN" sz="1600">
                <a:ea typeface="宋体" charset="0"/>
              </a:rPr>
              <a:t>.</a:t>
            </a:r>
            <a:r>
              <a:rPr lang="en-US" altLang="zh-CN" sz="1600" i="1">
                <a:ea typeface="宋体" charset="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>
                <a:ea typeface="宋体" charset="0"/>
              </a:rPr>
              <a:t>from </a:t>
            </a:r>
            <a:r>
              <a:rPr lang="en-US" altLang="zh-CN" sz="1600" i="1">
                <a:ea typeface="宋体" charset="0"/>
              </a:rPr>
              <a:t>student </a:t>
            </a:r>
            <a:r>
              <a:rPr lang="en-US" altLang="zh-CN" sz="1600" b="1">
                <a:ea typeface="宋体" charset="0"/>
              </a:rPr>
              <a:t>as </a:t>
            </a:r>
            <a:r>
              <a:rPr lang="en-US" altLang="zh-CN" sz="1600" i="1">
                <a:ea typeface="宋体" charset="0"/>
              </a:rPr>
              <a:t>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>
                <a:ea typeface="宋体" charset="0"/>
              </a:rPr>
              <a:t>where not exists </a:t>
            </a:r>
            <a:r>
              <a:rPr lang="en-US" altLang="zh-CN" sz="1600">
                <a:ea typeface="宋体" charset="0"/>
              </a:rPr>
              <a:t>( (</a:t>
            </a:r>
            <a:r>
              <a:rPr lang="en-US" altLang="zh-CN" sz="1600" b="1">
                <a:ea typeface="宋体" charset="0"/>
              </a:rPr>
              <a:t>select </a:t>
            </a:r>
            <a:r>
              <a:rPr lang="en-US" altLang="zh-CN" sz="1600" i="1">
                <a:ea typeface="宋体" charset="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>
                <a:ea typeface="宋体" charset="0"/>
              </a:rPr>
              <a:t>                                 from </a:t>
            </a:r>
            <a:r>
              <a:rPr lang="en-US" altLang="zh-CN" sz="1600" i="1">
                <a:ea typeface="宋体" charset="0"/>
              </a:rPr>
              <a:t>course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>
                <a:ea typeface="宋体" charset="0"/>
              </a:rPr>
              <a:t>                                 where </a:t>
            </a:r>
            <a:r>
              <a:rPr lang="en-US" altLang="zh-CN" sz="1600" i="1">
                <a:ea typeface="宋体" charset="0"/>
              </a:rPr>
              <a:t>dept_name </a:t>
            </a:r>
            <a:r>
              <a:rPr lang="en-US" altLang="zh-CN" sz="1600">
                <a:ea typeface="宋体" charset="0"/>
              </a:rPr>
              <a:t>= ’Biology’)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>
                <a:ea typeface="宋体" charset="0"/>
              </a:rPr>
              <a:t>                               except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>
                <a:ea typeface="宋体" charset="0"/>
              </a:rPr>
              <a:t>                                 (</a:t>
            </a:r>
            <a:r>
              <a:rPr lang="en-US" altLang="zh-CN" sz="1600" b="1">
                <a:ea typeface="宋体" charset="0"/>
              </a:rPr>
              <a:t>select </a:t>
            </a:r>
            <a:r>
              <a:rPr lang="en-US" altLang="zh-CN" sz="1600" i="1">
                <a:ea typeface="宋体" charset="0"/>
              </a:rPr>
              <a:t>T</a:t>
            </a:r>
            <a:r>
              <a:rPr lang="en-US" altLang="zh-CN" sz="1600">
                <a:ea typeface="宋体" charset="0"/>
              </a:rPr>
              <a:t>.</a:t>
            </a:r>
            <a:r>
              <a:rPr lang="en-US" altLang="zh-CN" sz="1600" i="1">
                <a:ea typeface="宋体" charset="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>
                <a:ea typeface="宋体" charset="0"/>
              </a:rPr>
              <a:t>                                   from </a:t>
            </a:r>
            <a:r>
              <a:rPr lang="en-US" altLang="zh-CN" sz="1600" i="1">
                <a:ea typeface="宋体" charset="0"/>
              </a:rPr>
              <a:t>takes </a:t>
            </a:r>
            <a:r>
              <a:rPr lang="en-US" altLang="zh-CN" sz="1600" b="1">
                <a:ea typeface="宋体" charset="0"/>
              </a:rPr>
              <a:t>as </a:t>
            </a:r>
            <a:r>
              <a:rPr lang="en-US" altLang="zh-CN" sz="1600" i="1">
                <a:ea typeface="宋体" charset="0"/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>
                <a:ea typeface="宋体" charset="0"/>
              </a:rPr>
              <a:t>                                   where </a:t>
            </a:r>
            <a:r>
              <a:rPr lang="en-US" altLang="zh-CN" sz="1600" i="1">
                <a:ea typeface="宋体" charset="0"/>
              </a:rPr>
              <a:t>S</a:t>
            </a:r>
            <a:r>
              <a:rPr lang="en-US" altLang="zh-CN" sz="1600">
                <a:ea typeface="宋体" charset="0"/>
              </a:rPr>
              <a:t>.</a:t>
            </a:r>
            <a:r>
              <a:rPr lang="en-US" altLang="zh-CN" sz="1600" i="1">
                <a:ea typeface="宋体" charset="0"/>
              </a:rPr>
              <a:t>ID </a:t>
            </a:r>
            <a:r>
              <a:rPr lang="en-US" altLang="zh-CN" sz="1600">
                <a:ea typeface="宋体" charset="0"/>
              </a:rPr>
              <a:t>= </a:t>
            </a:r>
            <a:r>
              <a:rPr lang="en-US" altLang="zh-CN" sz="1600" i="1">
                <a:ea typeface="宋体" charset="0"/>
              </a:rPr>
              <a:t>T</a:t>
            </a:r>
            <a:r>
              <a:rPr lang="en-US" altLang="zh-CN" sz="1600">
                <a:ea typeface="宋体" charset="0"/>
              </a:rPr>
              <a:t>.</a:t>
            </a:r>
            <a:r>
              <a:rPr lang="en-US" altLang="zh-CN" sz="1600" i="1">
                <a:ea typeface="宋体" charset="0"/>
              </a:rPr>
              <a:t>ID</a:t>
            </a:r>
            <a:r>
              <a:rPr lang="en-US" altLang="zh-CN" sz="1600">
                <a:ea typeface="宋体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600">
              <a:ea typeface="宋体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zh-CN" sz="1600">
                <a:ea typeface="宋体" charset="0"/>
              </a:rPr>
              <a:t>    First nested query lists </a:t>
            </a:r>
            <a:r>
              <a:rPr lang="en-US" altLang="zh-CN" sz="1600" b="1">
                <a:ea typeface="宋体" charset="0"/>
              </a:rPr>
              <a:t>all courses </a:t>
            </a:r>
            <a:r>
              <a:rPr lang="en-US" altLang="zh-CN" sz="1600">
                <a:ea typeface="宋体" charset="0"/>
              </a:rPr>
              <a:t>offered in Biology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zh-CN" sz="1600">
                <a:ea typeface="宋体" charset="0"/>
              </a:rPr>
              <a:t>    Second nested query lists all courses a particular student took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600">
              <a:ea typeface="宋体" charset="0"/>
            </a:endParaRPr>
          </a:p>
        </p:txBody>
      </p:sp>
      <p:sp>
        <p:nvSpPr>
          <p:cNvPr id="165893" name="Text Box 5">
            <a:extLst>
              <a:ext uri="{FF2B5EF4-FFF2-40B4-BE49-F238E27FC236}">
                <a16:creationId xmlns:a16="http://schemas.microsoft.com/office/drawing/2014/main" id="{5C620062-BE3B-4BB0-B030-99939620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5129213"/>
            <a:ext cx="68897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zh-CN" dirty="0">
                <a:ea typeface="宋体" charset="0"/>
              </a:rPr>
              <a:t>   Note that </a:t>
            </a:r>
            <a:r>
              <a:rPr lang="en-US" altLang="zh-CN" i="1" dirty="0">
                <a:ea typeface="宋体" charset="0"/>
              </a:rPr>
              <a:t>X – Y = </a:t>
            </a:r>
            <a:r>
              <a:rPr lang="en-US" altLang="zh-CN" i="1" dirty="0" err="1">
                <a:ea typeface="宋体" charset="0"/>
              </a:rPr>
              <a:t>Ø</a:t>
            </a:r>
            <a:r>
              <a:rPr lang="en-US" altLang="zh-CN" i="1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  <a:sym typeface="Symbol" charset="2"/>
              </a:rPr>
              <a:t>   </a:t>
            </a:r>
            <a:r>
              <a:rPr lang="en-US" altLang="zh-CN" i="1" dirty="0">
                <a:ea typeface="宋体" charset="0"/>
                <a:sym typeface="Symbol" charset="2"/>
              </a:rPr>
              <a:t>X</a:t>
            </a:r>
            <a:r>
              <a:rPr lang="en-US" altLang="zh-CN">
                <a:ea typeface="宋体" charset="0"/>
                <a:sym typeface="Symbol" charset="2"/>
              </a:rPr>
              <a:t> </a:t>
            </a:r>
            <a:r>
              <a:rPr lang="en-US" altLang="zh-CN" i="1">
                <a:ea typeface="宋体" charset="0"/>
                <a:sym typeface="Symbol" charset="2"/>
              </a:rPr>
              <a:t>Y</a:t>
            </a:r>
            <a:endParaRPr lang="en-US" altLang="zh-CN" i="1" dirty="0">
              <a:ea typeface="宋体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7AEDB890-26DE-42E9-BB50-22163006F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3" y="52388"/>
            <a:ext cx="906145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3.8.4 Test for the Absence of Duplicate Tuples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162B4C5C-5ADA-471C-B110-F2C044BF9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7891462" cy="3248025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unique</a:t>
            </a:r>
            <a:r>
              <a:rPr lang="en-US" altLang="zh-CN">
                <a:ea typeface="宋体" panose="02010600030101010101" pitchFamily="2" charset="-122"/>
              </a:rPr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unique</a:t>
            </a:r>
            <a:r>
              <a:rPr lang="en-US" altLang="zh-CN">
                <a:ea typeface="宋体" panose="02010600030101010101" pitchFamily="2" charset="-122"/>
              </a:rPr>
              <a:t> construct evaluates to </a:t>
            </a:r>
            <a:r>
              <a:rPr lang="en-US" altLang="zh-CN" b="1">
                <a:ea typeface="宋体" panose="02010600030101010101" pitchFamily="2" charset="-122"/>
              </a:rPr>
              <a:t>“true” </a:t>
            </a:r>
            <a:r>
              <a:rPr lang="en-US" altLang="zh-CN">
                <a:ea typeface="宋体" panose="02010600030101010101" pitchFamily="2" charset="-122"/>
              </a:rPr>
              <a:t>on an empty set.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all courses that were offered </a:t>
            </a:r>
            <a:r>
              <a:rPr lang="en-US" altLang="zh-CN" b="1">
                <a:ea typeface="宋体" panose="02010600030101010101" pitchFamily="2" charset="-122"/>
              </a:rPr>
              <a:t>at most once </a:t>
            </a:r>
            <a:r>
              <a:rPr lang="en-US" altLang="zh-CN">
                <a:ea typeface="宋体" panose="02010600030101010101" pitchFamily="2" charset="-122"/>
              </a:rPr>
              <a:t>in 2009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select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course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unique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year </a:t>
            </a:r>
            <a:r>
              <a:rPr lang="en-US" altLang="zh-CN">
                <a:ea typeface="宋体" panose="02010600030101010101" pitchFamily="2" charset="-122"/>
              </a:rPr>
              <a:t>= 2009);</a:t>
            </a:r>
          </a:p>
        </p:txBody>
      </p:sp>
      <p:pic>
        <p:nvPicPr>
          <p:cNvPr id="153604" name="图片 1">
            <a:extLst>
              <a:ext uri="{FF2B5EF4-FFF2-40B4-BE49-F238E27FC236}">
                <a16:creationId xmlns:a16="http://schemas.microsoft.com/office/drawing/2014/main" id="{F62DDA02-2C5B-48AD-8E67-D3397DF33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7513"/>
            <a:ext cx="4135437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5" name="图片 2">
            <a:extLst>
              <a:ext uri="{FF2B5EF4-FFF2-40B4-BE49-F238E27FC236}">
                <a16:creationId xmlns:a16="http://schemas.microsoft.com/office/drawing/2014/main" id="{A68F2C76-E1B2-4319-80CB-5412B3A8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4254500"/>
            <a:ext cx="36988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0B3401F8-950B-466C-8B3F-497FE9143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3" y="52388"/>
            <a:ext cx="906145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3.8.4 Test for the Absence of Duplicate Tuples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C040572D-6762-40CD-8946-DDE684FCA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7891462" cy="3248025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unique</a:t>
            </a:r>
            <a:r>
              <a:rPr lang="en-US" altLang="zh-CN">
                <a:ea typeface="宋体" panose="02010600030101010101" pitchFamily="2" charset="-122"/>
              </a:rPr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unique</a:t>
            </a:r>
            <a:r>
              <a:rPr lang="en-US" altLang="zh-CN">
                <a:ea typeface="宋体" panose="02010600030101010101" pitchFamily="2" charset="-122"/>
              </a:rPr>
              <a:t> construct evaluates to </a:t>
            </a:r>
            <a:r>
              <a:rPr lang="en-US" altLang="zh-CN" b="1">
                <a:ea typeface="宋体" panose="02010600030101010101" pitchFamily="2" charset="-122"/>
              </a:rPr>
              <a:t>“true” </a:t>
            </a:r>
            <a:r>
              <a:rPr lang="en-US" altLang="zh-CN">
                <a:ea typeface="宋体" panose="02010600030101010101" pitchFamily="2" charset="-122"/>
              </a:rPr>
              <a:t>on an empty set.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all courses that were offered </a:t>
            </a:r>
            <a:r>
              <a:rPr lang="en-US" altLang="zh-CN" b="1">
                <a:ea typeface="宋体" panose="02010600030101010101" pitchFamily="2" charset="-122"/>
              </a:rPr>
              <a:t>at most once </a:t>
            </a:r>
            <a:r>
              <a:rPr lang="en-US" altLang="zh-CN">
                <a:ea typeface="宋体" panose="02010600030101010101" pitchFamily="2" charset="-122"/>
              </a:rPr>
              <a:t>in 2009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select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course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unique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year </a:t>
            </a:r>
            <a:r>
              <a:rPr lang="en-US" altLang="zh-CN">
                <a:ea typeface="宋体" panose="02010600030101010101" pitchFamily="2" charset="-122"/>
              </a:rPr>
              <a:t>= 2009);</a:t>
            </a:r>
          </a:p>
        </p:txBody>
      </p:sp>
      <p:pic>
        <p:nvPicPr>
          <p:cNvPr id="155652" name="图片 1">
            <a:extLst>
              <a:ext uri="{FF2B5EF4-FFF2-40B4-BE49-F238E27FC236}">
                <a16:creationId xmlns:a16="http://schemas.microsoft.com/office/drawing/2014/main" id="{502BE23A-5E97-49AE-B996-4E28F976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7513"/>
            <a:ext cx="4135437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3" name="图片 2">
            <a:extLst>
              <a:ext uri="{FF2B5EF4-FFF2-40B4-BE49-F238E27FC236}">
                <a16:creationId xmlns:a16="http://schemas.microsoft.com/office/drawing/2014/main" id="{EB8E8319-59C5-42ED-85BE-77C22E29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4254500"/>
            <a:ext cx="36988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4" name="图片 1">
            <a:extLst>
              <a:ext uri="{FF2B5EF4-FFF2-40B4-BE49-F238E27FC236}">
                <a16:creationId xmlns:a16="http://schemas.microsoft.com/office/drawing/2014/main" id="{168225D6-C730-49D8-8F3D-63BB7D836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2425700"/>
            <a:ext cx="37623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9189934B-4407-4306-8F59-4E7104798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3.8.5 Subqueries in the From Clause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5F21996B-D547-4030-A193-913AA75F3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3633787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SQL allows a subquery expression to be used in the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average instructors’ salaries of those departments where the average salary is greater than $42,000.”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Note that we do not need to use the </a:t>
            </a:r>
            <a:r>
              <a:rPr lang="en-US" altLang="zh-CN" b="1">
                <a:ea typeface="宋体" panose="02010600030101010101" pitchFamily="2" charset="-122"/>
              </a:rPr>
              <a:t>having </a:t>
            </a:r>
            <a:r>
              <a:rPr lang="en-US" altLang="zh-CN">
                <a:ea typeface="宋体" panose="02010600030101010101" pitchFamily="2" charset="-122"/>
              </a:rPr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Another way to write above query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57700" name="图片 3">
            <a:extLst>
              <a:ext uri="{FF2B5EF4-FFF2-40B4-BE49-F238E27FC236}">
                <a16:creationId xmlns:a16="http://schemas.microsoft.com/office/drawing/2014/main" id="{88A45C99-155E-4EF6-9CAD-298342B6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2868613"/>
            <a:ext cx="40989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58F46E03-5EAF-45D6-B1BD-4584497E9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3.8.5 Subqueries in the From Clause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FAE771BE-C375-4078-8355-D758DAB95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SQL allows a subquery expression to be used in the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select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avg_salary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b="1">
                <a:ea typeface="宋体" panose="02010600030101010101" pitchFamily="2" charset="-122"/>
              </a:rPr>
              <a:t>avg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salary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avg_salary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avg_salary </a:t>
            </a:r>
            <a:r>
              <a:rPr lang="en-US" altLang="zh-CN">
                <a:ea typeface="宋体" panose="02010600030101010101" pitchFamily="2" charset="-122"/>
              </a:rPr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Note that we do not need to use the </a:t>
            </a:r>
            <a:r>
              <a:rPr lang="en-US" altLang="zh-CN" b="1">
                <a:ea typeface="宋体" panose="02010600030101010101" pitchFamily="2" charset="-122"/>
              </a:rPr>
              <a:t>having </a:t>
            </a:r>
            <a:r>
              <a:rPr lang="en-US" altLang="zh-CN">
                <a:ea typeface="宋体" panose="02010600030101010101" pitchFamily="2" charset="-122"/>
              </a:rPr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Another way to write above query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A1E843A0-ED92-4D1C-85ED-3FC2F2439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3.8.5 Subqueries in the From Clause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ADB064AE-60CA-406B-931C-010FFC73A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SQL allows a subquery expression to be used in the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select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avg_salary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b="1">
                <a:ea typeface="宋体" panose="02010600030101010101" pitchFamily="2" charset="-122"/>
              </a:rPr>
              <a:t>avg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salary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avg_salary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avg_salary </a:t>
            </a:r>
            <a:r>
              <a:rPr lang="en-US" altLang="zh-CN">
                <a:ea typeface="宋体" panose="02010600030101010101" pitchFamily="2" charset="-122"/>
              </a:rPr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Note that we do not need to use the </a:t>
            </a:r>
            <a:r>
              <a:rPr lang="en-US" altLang="zh-CN" b="1">
                <a:ea typeface="宋体" panose="02010600030101010101" pitchFamily="2" charset="-122"/>
              </a:rPr>
              <a:t>having </a:t>
            </a:r>
            <a:r>
              <a:rPr lang="en-US" altLang="zh-CN">
                <a:ea typeface="宋体" panose="02010600030101010101" pitchFamily="2" charset="-122"/>
              </a:rPr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>
                <a:ea typeface="宋体" panose="02010600030101010101" pitchFamily="2" charset="-122"/>
              </a:rPr>
              <a:t>Another way to write above query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select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avg_salary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b="1">
                <a:ea typeface="宋体" panose="02010600030101010101" pitchFamily="2" charset="-122"/>
              </a:rPr>
              <a:t>avg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salary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dept_avg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avg_salary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where </a:t>
            </a:r>
            <a:r>
              <a:rPr lang="en-US" altLang="zh-CN" i="1">
                <a:ea typeface="宋体" panose="02010600030101010101" pitchFamily="2" charset="-122"/>
              </a:rPr>
              <a:t>avg_salary </a:t>
            </a:r>
            <a:r>
              <a:rPr lang="en-US" altLang="zh-CN">
                <a:ea typeface="宋体" panose="02010600030101010101" pitchFamily="2" charset="-122"/>
              </a:rPr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151667C0-EE07-445A-AA0C-12CBF8F13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3.8.6 The with Clause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F2B84471-CD67-4058-8FBA-462391AF0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21563" cy="49037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with</a:t>
            </a:r>
            <a:r>
              <a:rPr lang="en-US" altLang="zh-CN">
                <a:ea typeface="宋体" panose="02010600030101010101" pitchFamily="2" charset="-122"/>
              </a:rPr>
              <a:t> clause provides a way of defining a </a:t>
            </a:r>
            <a:r>
              <a:rPr lang="en-US" altLang="zh-CN" b="1">
                <a:ea typeface="宋体" panose="02010600030101010101" pitchFamily="2" charset="-122"/>
              </a:rPr>
              <a:t>temporary relation </a:t>
            </a:r>
            <a:r>
              <a:rPr lang="en-US" altLang="zh-CN">
                <a:ea typeface="宋体" panose="02010600030101010101" pitchFamily="2" charset="-122"/>
              </a:rPr>
              <a:t>whose definition is available only to the query in which the </a:t>
            </a:r>
            <a:r>
              <a:rPr lang="en-US" altLang="zh-CN" b="1">
                <a:ea typeface="宋体" panose="02010600030101010101" pitchFamily="2" charset="-122"/>
              </a:rPr>
              <a:t>with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clause occurs. </a:t>
            </a:r>
          </a:p>
          <a:p>
            <a:r>
              <a:rPr lang="en-US" altLang="zh-CN">
                <a:ea typeface="宋体" panose="02010600030101010101" pitchFamily="2" charset="-122"/>
              </a:rPr>
              <a:t>Find all departments with the maximum budget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63844" name="图片 1">
            <a:extLst>
              <a:ext uri="{FF2B5EF4-FFF2-40B4-BE49-F238E27FC236}">
                <a16:creationId xmlns:a16="http://schemas.microsoft.com/office/drawing/2014/main" id="{8CB8B098-E87F-4E8E-9D24-9C7963207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527300"/>
            <a:ext cx="33512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>
            <a:extLst>
              <a:ext uri="{FF2B5EF4-FFF2-40B4-BE49-F238E27FC236}">
                <a16:creationId xmlns:a16="http://schemas.microsoft.com/office/drawing/2014/main" id="{F0ECCE87-016E-4F97-B311-EECA1202B8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3-</a:t>
            </a:r>
            <a:fld id="{BCDA7029-E657-4B4A-8DC1-27E1E6A49E51}" type="slidenum">
              <a:rPr kumimoji="0"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562896C-1981-4D0C-A355-3639D4E79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3.2.1 Basic Domain Types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0A8C01F-DBF3-4491-96E4-7AF3C70C0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900113"/>
            <a:ext cx="8191500" cy="5164137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</a:rPr>
              <a:t>char(n):</a:t>
            </a:r>
            <a:r>
              <a:rPr lang="en-US" altLang="zh-TW">
                <a:ea typeface="新細明體" panose="02020500000000000000" pitchFamily="18" charset="-120"/>
              </a:rPr>
              <a:t>  Fixed length character string, with user-specified length n.</a:t>
            </a:r>
            <a:endParaRPr lang="en-US" altLang="zh-TW" b="1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b="1">
                <a:ea typeface="新細明體" panose="02020500000000000000" pitchFamily="18" charset="-120"/>
              </a:rPr>
              <a:t>varchar(n):</a:t>
            </a:r>
            <a:r>
              <a:rPr lang="en-US" altLang="zh-TW">
                <a:ea typeface="新細明體" panose="02020500000000000000" pitchFamily="18" charset="-120"/>
              </a:rPr>
              <a:t> Variable length, with user-specified maximum length n.</a:t>
            </a:r>
            <a:endParaRPr lang="en-US" altLang="zh-TW" b="1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b="1">
                <a:ea typeface="新細明體" panose="02020500000000000000" pitchFamily="18" charset="-120"/>
              </a:rPr>
              <a:t>int:</a:t>
            </a:r>
            <a:r>
              <a:rPr lang="en-US" altLang="zh-TW">
                <a:ea typeface="新細明體" panose="02020500000000000000" pitchFamily="18" charset="-120"/>
              </a:rPr>
              <a:t> Integer (a finite subset of the integers that is machine-dependent).</a:t>
            </a:r>
            <a:endParaRPr lang="en-US" altLang="zh-TW" b="1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b="1">
                <a:ea typeface="新細明體" panose="02020500000000000000" pitchFamily="18" charset="-120"/>
              </a:rPr>
              <a:t>smallint:</a:t>
            </a:r>
            <a:r>
              <a:rPr lang="en-US" altLang="zh-TW">
                <a:ea typeface="新細明體" panose="02020500000000000000" pitchFamily="18" charset="-120"/>
              </a:rPr>
              <a:t>  Small integer (a machine-dependent)</a:t>
            </a:r>
            <a:endParaRPr lang="en-US" altLang="zh-TW" b="1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b="1">
                <a:ea typeface="新細明體" panose="02020500000000000000" pitchFamily="18" charset="-120"/>
              </a:rPr>
              <a:t>numeric(p,d):</a:t>
            </a:r>
            <a:r>
              <a:rPr lang="en-US" altLang="zh-TW">
                <a:ea typeface="新細明體" panose="02020500000000000000" pitchFamily="18" charset="-120"/>
              </a:rPr>
              <a:t>  Fixed point number, with user-specified precision of p digits, with </a:t>
            </a:r>
            <a:r>
              <a:rPr lang="en-US" altLang="zh-CN">
                <a:ea typeface="宋体" panose="02010600030101010101" pitchFamily="2" charset="-122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digits to the right of decimal point. </a:t>
            </a:r>
            <a:endParaRPr lang="en-US" altLang="zh-TW" b="1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b="1">
                <a:ea typeface="新細明體" panose="02020500000000000000" pitchFamily="18" charset="-120"/>
              </a:rPr>
              <a:t>real, double precision:</a:t>
            </a:r>
            <a:r>
              <a:rPr lang="en-US" altLang="zh-TW">
                <a:ea typeface="新細明體" panose="02020500000000000000" pitchFamily="18" charset="-120"/>
              </a:rPr>
              <a:t>  Floating point and double-precision floating point numbers, with machine-dependent precision.</a:t>
            </a:r>
            <a:endParaRPr lang="en-US" altLang="zh-TW" b="1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b="1">
                <a:ea typeface="新細明體" panose="02020500000000000000" pitchFamily="18" charset="-120"/>
              </a:rPr>
              <a:t>float(n):</a:t>
            </a:r>
            <a:r>
              <a:rPr lang="en-US" altLang="zh-TW">
                <a:ea typeface="新細明體" panose="02020500000000000000" pitchFamily="18" charset="-120"/>
              </a:rPr>
              <a:t>  Floating point number, with user-specified precision of at least n digits.</a:t>
            </a:r>
            <a:endParaRPr lang="en-US" altLang="zh-TW" b="1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</a:rPr>
              <a:t>not null: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Null values are allowed in all the domain types.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Declaring an attribute to be not null prohibits null values for that attribute.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create domain person-name char(20) not null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BEE230D2-7487-47AC-9F66-C6DE7BB03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3.8.6 The with Clause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4D5939DE-34D8-470E-92A1-B9C8F7E35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21563" cy="49037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with</a:t>
            </a:r>
            <a:r>
              <a:rPr lang="en-US" altLang="zh-CN">
                <a:ea typeface="宋体" panose="02010600030101010101" pitchFamily="2" charset="-122"/>
              </a:rPr>
              <a:t> clause provides a way of defining a </a:t>
            </a:r>
            <a:r>
              <a:rPr lang="en-US" altLang="zh-CN" b="1">
                <a:ea typeface="宋体" panose="02010600030101010101" pitchFamily="2" charset="-122"/>
              </a:rPr>
              <a:t>temporary relation </a:t>
            </a:r>
            <a:r>
              <a:rPr lang="en-US" altLang="zh-CN">
                <a:ea typeface="宋体" panose="02010600030101010101" pitchFamily="2" charset="-122"/>
              </a:rPr>
              <a:t>whose definition is available only to the query in which the </a:t>
            </a:r>
            <a:r>
              <a:rPr lang="en-US" altLang="zh-CN" b="1">
                <a:ea typeface="宋体" panose="02010600030101010101" pitchFamily="2" charset="-122"/>
              </a:rPr>
              <a:t>with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clause occurs. </a:t>
            </a:r>
          </a:p>
          <a:p>
            <a:r>
              <a:rPr lang="en-US" altLang="zh-CN">
                <a:ea typeface="宋体" panose="02010600030101010101" pitchFamily="2" charset="-122"/>
              </a:rPr>
              <a:t>Find all departments with the maximum budget 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     with </a:t>
            </a:r>
            <a:r>
              <a:rPr lang="en-US" altLang="zh-CN" i="1">
                <a:ea typeface="宋体" panose="02010600030101010101" pitchFamily="2" charset="-122"/>
              </a:rPr>
              <a:t>max_budget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value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          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max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budget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department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budget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department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max_budget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department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budget 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max_budget.value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FB15D35A-DA62-4873-A0D5-1F7CB30D0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Complex Queries using With Clause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0431747E-9040-46DA-B61D-5A0177638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661275" cy="996950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Find all departments where the total salary is greater than the average of the total salary at all departments</a:t>
            </a:r>
          </a:p>
        </p:txBody>
      </p:sp>
      <p:pic>
        <p:nvPicPr>
          <p:cNvPr id="167940" name="图片 4">
            <a:extLst>
              <a:ext uri="{FF2B5EF4-FFF2-40B4-BE49-F238E27FC236}">
                <a16:creationId xmlns:a16="http://schemas.microsoft.com/office/drawing/2014/main" id="{D540ED04-1997-44EF-B33F-43927EB0D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49450"/>
            <a:ext cx="49926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079CF6C6-BF51-4614-B1A3-86021DC34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Complex Queries using With Clause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F8129FA4-75A2-4F7E-B64F-996B19269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661275" cy="996950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Find all departments where the total salary is greater than the average of the total salary at all departments</a:t>
            </a: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5E518148-B217-4AF6-AA2B-B5826AB9D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2073275"/>
            <a:ext cx="7659687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>
                <a:ea typeface="宋体" charset="0"/>
              </a:rPr>
              <a:t>with </a:t>
            </a:r>
            <a:r>
              <a:rPr kumimoji="0" lang="en-US" altLang="zh-CN" sz="2000" i="1">
                <a:ea typeface="宋体" charset="0"/>
              </a:rPr>
              <a:t>dept _total </a:t>
            </a:r>
            <a:r>
              <a:rPr kumimoji="0" lang="en-US" altLang="zh-CN" sz="2000">
                <a:ea typeface="宋体" charset="0"/>
              </a:rPr>
              <a:t>(</a:t>
            </a:r>
            <a:r>
              <a:rPr kumimoji="0" lang="en-US" altLang="zh-CN" sz="2000" i="1">
                <a:ea typeface="宋体" charset="0"/>
              </a:rPr>
              <a:t>dept_name</a:t>
            </a:r>
            <a:r>
              <a:rPr kumimoji="0" lang="en-US" altLang="zh-CN" sz="2000">
                <a:ea typeface="宋体" charset="0"/>
              </a:rPr>
              <a:t>, </a:t>
            </a:r>
            <a:r>
              <a:rPr kumimoji="0" lang="en-US" altLang="zh-CN" sz="2000" i="1">
                <a:ea typeface="宋体" charset="0"/>
              </a:rPr>
              <a:t>value</a:t>
            </a:r>
            <a:r>
              <a:rPr kumimoji="0" lang="en-US" altLang="zh-CN" sz="2000">
                <a:ea typeface="宋体" charset="0"/>
              </a:rPr>
              <a:t>) </a:t>
            </a:r>
            <a:r>
              <a:rPr kumimoji="0" lang="en-US" altLang="zh-CN" sz="2000" b="1">
                <a:ea typeface="宋体" charset="0"/>
              </a:rPr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>
                <a:ea typeface="宋体" charset="0"/>
              </a:rPr>
              <a:t>        (</a:t>
            </a:r>
            <a:r>
              <a:rPr kumimoji="0" lang="en-US" altLang="zh-CN" sz="2000" b="1">
                <a:ea typeface="宋体" charset="0"/>
              </a:rPr>
              <a:t>select </a:t>
            </a:r>
            <a:r>
              <a:rPr kumimoji="0" lang="en-US" altLang="zh-CN" sz="2000" i="1">
                <a:ea typeface="宋体" charset="0"/>
              </a:rPr>
              <a:t>dept_name</a:t>
            </a:r>
            <a:r>
              <a:rPr kumimoji="0" lang="en-US" altLang="zh-CN" sz="2000">
                <a:ea typeface="宋体" charset="0"/>
              </a:rPr>
              <a:t>, </a:t>
            </a:r>
            <a:r>
              <a:rPr kumimoji="0" lang="en-US" altLang="zh-CN" sz="2000" b="1">
                <a:ea typeface="宋体" charset="0"/>
              </a:rPr>
              <a:t>sum</a:t>
            </a:r>
            <a:r>
              <a:rPr kumimoji="0" lang="en-US" altLang="zh-CN" sz="2000">
                <a:ea typeface="宋体" charset="0"/>
              </a:rPr>
              <a:t>(</a:t>
            </a:r>
            <a:r>
              <a:rPr kumimoji="0" lang="en-US" altLang="zh-CN" sz="2000" i="1">
                <a:ea typeface="宋体" charset="0"/>
              </a:rPr>
              <a:t>salary</a:t>
            </a:r>
            <a:r>
              <a:rPr kumimoji="0" lang="en-US" altLang="zh-CN" sz="2000">
                <a:ea typeface="宋体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>
                <a:ea typeface="宋体" charset="0"/>
              </a:rPr>
              <a:t>         from </a:t>
            </a:r>
            <a:r>
              <a:rPr kumimoji="0" lang="en-US" altLang="zh-CN" sz="2000" i="1">
                <a:ea typeface="宋体" charset="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>
                <a:ea typeface="宋体" charset="0"/>
              </a:rPr>
              <a:t>         group by </a:t>
            </a:r>
            <a:r>
              <a:rPr kumimoji="0" lang="en-US" altLang="zh-CN" sz="2000" i="1">
                <a:ea typeface="宋体" charset="0"/>
              </a:rPr>
              <a:t>dept_name</a:t>
            </a:r>
            <a:r>
              <a:rPr kumimoji="0" lang="en-US" altLang="zh-CN" sz="2000">
                <a:ea typeface="宋体" charset="0"/>
              </a:rPr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i="1">
                <a:ea typeface="宋体" charset="0"/>
              </a:rPr>
              <a:t>dept_total_avg</a:t>
            </a:r>
            <a:r>
              <a:rPr kumimoji="0" lang="en-US" altLang="zh-CN" sz="2000">
                <a:ea typeface="宋体" charset="0"/>
              </a:rPr>
              <a:t>(</a:t>
            </a:r>
            <a:r>
              <a:rPr kumimoji="0" lang="en-US" altLang="zh-CN" sz="2000" i="1">
                <a:ea typeface="宋体" charset="0"/>
              </a:rPr>
              <a:t>value</a:t>
            </a:r>
            <a:r>
              <a:rPr kumimoji="0" lang="en-US" altLang="zh-CN" sz="2000">
                <a:ea typeface="宋体" charset="0"/>
              </a:rPr>
              <a:t>) </a:t>
            </a:r>
            <a:r>
              <a:rPr kumimoji="0" lang="en-US" altLang="zh-CN" sz="2000" b="1">
                <a:ea typeface="宋体" charset="0"/>
              </a:rPr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>
                <a:ea typeface="宋体" charset="0"/>
              </a:rPr>
              <a:t>       (</a:t>
            </a:r>
            <a:r>
              <a:rPr kumimoji="0" lang="en-US" altLang="zh-CN" sz="2000" b="1">
                <a:ea typeface="宋体" charset="0"/>
              </a:rPr>
              <a:t>select avg</a:t>
            </a:r>
            <a:r>
              <a:rPr kumimoji="0" lang="en-US" altLang="zh-CN" sz="2000">
                <a:ea typeface="宋体" charset="0"/>
              </a:rPr>
              <a:t>(</a:t>
            </a:r>
            <a:r>
              <a:rPr kumimoji="0" lang="en-US" altLang="zh-CN" sz="2000" i="1">
                <a:ea typeface="宋体" charset="0"/>
              </a:rPr>
              <a:t>value</a:t>
            </a:r>
            <a:r>
              <a:rPr kumimoji="0" lang="en-US" altLang="zh-CN" sz="2000">
                <a:ea typeface="宋体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>
                <a:ea typeface="宋体" charset="0"/>
              </a:rPr>
              <a:t>       from </a:t>
            </a:r>
            <a:r>
              <a:rPr kumimoji="0" lang="en-US" altLang="zh-CN" sz="2000" i="1">
                <a:ea typeface="宋体" charset="0"/>
              </a:rPr>
              <a:t>dept_total</a:t>
            </a:r>
            <a:r>
              <a:rPr kumimoji="0" lang="en-US" altLang="zh-CN" sz="2000">
                <a:ea typeface="宋体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>
                <a:ea typeface="宋体" charset="0"/>
              </a:rPr>
              <a:t>select </a:t>
            </a:r>
            <a:r>
              <a:rPr kumimoji="0" lang="en-US" altLang="zh-CN" sz="2000" i="1">
                <a:ea typeface="宋体" charset="0"/>
              </a:rPr>
              <a:t>dept_name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>
                <a:ea typeface="宋体" charset="0"/>
              </a:rPr>
              <a:t>from </a:t>
            </a:r>
            <a:r>
              <a:rPr kumimoji="0" lang="en-US" altLang="zh-CN" sz="2000" i="1">
                <a:ea typeface="宋体" charset="0"/>
              </a:rPr>
              <a:t>dept_total</a:t>
            </a:r>
            <a:r>
              <a:rPr kumimoji="0" lang="en-US" altLang="zh-CN" sz="2000">
                <a:ea typeface="宋体" charset="0"/>
              </a:rPr>
              <a:t>, </a:t>
            </a:r>
            <a:r>
              <a:rPr kumimoji="0" lang="en-US" altLang="zh-CN" sz="2000" i="1">
                <a:ea typeface="宋体" charset="0"/>
              </a:rPr>
              <a:t>dept_total_avg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>
                <a:ea typeface="宋体" charset="0"/>
              </a:rPr>
              <a:t>where </a:t>
            </a:r>
            <a:r>
              <a:rPr kumimoji="0" lang="en-US" altLang="zh-CN" sz="2000" i="1">
                <a:ea typeface="宋体" charset="0"/>
              </a:rPr>
              <a:t>dept_total.value </a:t>
            </a:r>
            <a:r>
              <a:rPr kumimoji="0" lang="en-US" altLang="zh-CN" sz="2000">
                <a:ea typeface="宋体" charset="0"/>
              </a:rPr>
              <a:t>&gt;= </a:t>
            </a:r>
            <a:r>
              <a:rPr kumimoji="0" lang="en-US" altLang="zh-CN" sz="2000" i="1">
                <a:ea typeface="宋体" charset="0"/>
              </a:rPr>
              <a:t>dept_total_avg.value</a:t>
            </a:r>
            <a:r>
              <a:rPr kumimoji="0" lang="en-US" altLang="zh-CN" sz="2000">
                <a:ea typeface="宋体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A472181D-8860-4EC8-808E-2BE87E066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3.9 Modification of the Database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0BCD12E9-464C-4134-9EF9-745D6B09D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363663"/>
            <a:ext cx="7747000" cy="3768725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zh-CN">
                <a:ea typeface="宋体" panose="02010600030101010101" pitchFamily="2" charset="-122"/>
              </a:rPr>
              <a:t>Deletion of tuples from a given relation.</a:t>
            </a:r>
            <a:endParaRPr lang="en-US" altLang="zh-CN"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zh-CN">
                <a:ea typeface="宋体" panose="02010600030101010101" pitchFamily="2" charset="-122"/>
              </a:rPr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zh-CN">
                <a:ea typeface="宋体" panose="02010600030101010101" pitchFamily="2" charset="-122"/>
              </a:rPr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1CEC59F8-0652-46C5-8ED1-709ED978C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3.9.1 Deletion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A4BD33C-F7EC-47A5-9EEE-231D6BBF3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zh-CN">
                <a:ea typeface="宋体" panose="02010600030101010101" pitchFamily="2" charset="-122"/>
              </a:rPr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delete 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r>
              <a:rPr lang="en-US" altLang="zh-CN">
                <a:latin typeface="Century Gothic" panose="020B0502020202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zh-CN"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zh-CN">
                <a:ea typeface="宋体" panose="02010600030101010101" pitchFamily="2" charset="-122"/>
              </a:rPr>
              <a:t>Delete all instructors from the Finance department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  </a:t>
            </a:r>
            <a:r>
              <a:rPr lang="en-US" altLang="zh-CN" b="1">
                <a:ea typeface="宋体" panose="02010600030101010101" pitchFamily="2" charset="-122"/>
              </a:rPr>
              <a:t>delete 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= ’Finance’;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zh-CN">
                <a:ea typeface="宋体" panose="02010600030101010101" pitchFamily="2" charset="-122"/>
              </a:rPr>
              <a:t>Delete all tuples in the </a:t>
            </a:r>
            <a:r>
              <a:rPr lang="en-US" altLang="zh-CN" i="1">
                <a:ea typeface="宋体" panose="02010600030101010101" pitchFamily="2" charset="-122"/>
              </a:rPr>
              <a:t>instructor </a:t>
            </a:r>
            <a:r>
              <a:rPr lang="en-US" altLang="zh-CN">
                <a:ea typeface="宋体" panose="02010600030101010101" pitchFamily="2" charset="-122"/>
              </a:rPr>
              <a:t>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	delete 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dept name </a:t>
            </a:r>
            <a:r>
              <a:rPr lang="en-US" altLang="zh-CN" b="1">
                <a:ea typeface="宋体" panose="02010600030101010101" pitchFamily="2" charset="-122"/>
              </a:rPr>
              <a:t>in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dept name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   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department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   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building </a:t>
            </a:r>
            <a:r>
              <a:rPr lang="en-US" altLang="zh-CN">
                <a:ea typeface="宋体" panose="02010600030101010101" pitchFamily="2" charset="-122"/>
              </a:rPr>
              <a:t>= ’Watson’);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DBA3CB3F-FA43-4AD9-B4EB-5A9D6B265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Deletion (Cont.)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6141D835-7479-4ECE-9FF7-42C6A215E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109663"/>
            <a:ext cx="7661275" cy="1268412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zh-CN">
                <a:ea typeface="宋体" panose="02010600030101010101" pitchFamily="2" charset="-122"/>
              </a:rPr>
              <a:t>Delete all instructors whose salary is less than the average salary of instructors</a:t>
            </a:r>
          </a:p>
        </p:txBody>
      </p:sp>
      <p:sp>
        <p:nvSpPr>
          <p:cNvPr id="468996" name="Text Box 4">
            <a:extLst>
              <a:ext uri="{FF2B5EF4-FFF2-40B4-BE49-F238E27FC236}">
                <a16:creationId xmlns:a16="http://schemas.microsoft.com/office/drawing/2014/main" id="{39ACA669-330D-4E40-B924-B3B565E3D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2160588"/>
            <a:ext cx="7415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b="1">
                <a:ea typeface="宋体" charset="0"/>
              </a:rPr>
              <a:t>delete from </a:t>
            </a:r>
            <a:r>
              <a:rPr lang="en-US" altLang="zh-CN" sz="2000" i="1">
                <a:ea typeface="宋体" charset="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b="1">
                <a:ea typeface="宋体" charset="0"/>
              </a:rPr>
              <a:t>where </a:t>
            </a:r>
            <a:r>
              <a:rPr lang="en-US" altLang="zh-CN" sz="2000" i="1">
                <a:ea typeface="宋体" charset="0"/>
              </a:rPr>
              <a:t>salary </a:t>
            </a:r>
            <a:r>
              <a:rPr lang="en-US" altLang="zh-CN" sz="2000">
                <a:ea typeface="宋体" charset="0"/>
              </a:rPr>
              <a:t>&lt; (</a:t>
            </a:r>
            <a:r>
              <a:rPr lang="en-US" altLang="zh-CN" sz="2000" b="1">
                <a:ea typeface="宋体" charset="0"/>
              </a:rPr>
              <a:t>select avg </a:t>
            </a:r>
            <a:r>
              <a:rPr lang="en-US" altLang="zh-CN" sz="2000">
                <a:ea typeface="宋体" charset="0"/>
              </a:rPr>
              <a:t>(</a:t>
            </a:r>
            <a:r>
              <a:rPr lang="en-US" altLang="zh-CN" sz="2000" i="1">
                <a:ea typeface="宋体" charset="0"/>
              </a:rPr>
              <a:t>salary</a:t>
            </a:r>
            <a:r>
              <a:rPr lang="en-US" altLang="zh-CN" sz="2000">
                <a:ea typeface="宋体" charset="0"/>
              </a:rPr>
              <a:t>) </a:t>
            </a:r>
            <a:r>
              <a:rPr lang="en-US" altLang="zh-CN" sz="2000" b="1">
                <a:ea typeface="宋体" charset="0"/>
              </a:rPr>
              <a:t>from </a:t>
            </a:r>
            <a:r>
              <a:rPr lang="en-US" altLang="zh-CN" sz="2000" i="1">
                <a:ea typeface="宋体" charset="0"/>
              </a:rPr>
              <a:t>instructor</a:t>
            </a:r>
            <a:r>
              <a:rPr lang="en-US" altLang="zh-CN" sz="2000">
                <a:ea typeface="宋体" charset="0"/>
              </a:rPr>
              <a:t>);</a:t>
            </a:r>
          </a:p>
        </p:txBody>
      </p:sp>
      <p:sp>
        <p:nvSpPr>
          <p:cNvPr id="468997" name="Text Box 5">
            <a:extLst>
              <a:ext uri="{FF2B5EF4-FFF2-40B4-BE49-F238E27FC236}">
                <a16:creationId xmlns:a16="http://schemas.microsoft.com/office/drawing/2014/main" id="{35035F62-0A7B-4EE0-8B79-F4A91BB1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3235325"/>
            <a:ext cx="7527925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93750" indent="-3365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lvl="1">
              <a:buFont typeface="Wingdings" charset="2"/>
              <a:buChar char="l"/>
              <a:defRPr/>
            </a:pPr>
            <a:r>
              <a:rPr lang="en-US" altLang="zh-CN" dirty="0">
                <a:ea typeface="宋体" charset="0"/>
              </a:rPr>
              <a:t>Problem:  as we delete tuples from deposit, the average salary changes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zh-CN" dirty="0">
                <a:ea typeface="宋体" charset="0"/>
              </a:rPr>
              <a:t>Solution used in SQL:</a:t>
            </a:r>
          </a:p>
          <a:p>
            <a:pPr lvl="1">
              <a:buClr>
                <a:srgbClr val="CC6600"/>
              </a:buClr>
              <a:buSzPct val="105000"/>
              <a:buFont typeface="Monotype Sorts" charset="2"/>
              <a:buNone/>
              <a:defRPr/>
            </a:pPr>
            <a:r>
              <a:rPr lang="en-US" altLang="zh-CN" dirty="0">
                <a:ea typeface="宋体" charset="0"/>
              </a:rPr>
              <a:t>       1.   First, compute </a:t>
            </a:r>
            <a:r>
              <a:rPr lang="en-US" altLang="zh-CN" b="1" dirty="0" err="1">
                <a:ea typeface="宋体" charset="0"/>
              </a:rPr>
              <a:t>avg</a:t>
            </a:r>
            <a:r>
              <a:rPr lang="en-US" altLang="zh-CN" dirty="0">
                <a:ea typeface="宋体" charset="0"/>
              </a:rPr>
              <a:t> salary and find all tuples to delete</a:t>
            </a:r>
          </a:p>
          <a:p>
            <a:pPr lvl="1">
              <a:buClr>
                <a:srgbClr val="CC6600"/>
              </a:buClr>
              <a:buSzPct val="105000"/>
              <a:buFont typeface="Monotype Sorts" charset="2"/>
              <a:buNone/>
              <a:defRPr/>
            </a:pPr>
            <a:endParaRPr lang="en-US" altLang="zh-CN" sz="800" dirty="0">
              <a:ea typeface="宋体" charset="0"/>
            </a:endParaRPr>
          </a:p>
          <a:p>
            <a:pPr lvl="1">
              <a:buClr>
                <a:srgbClr val="CC6600"/>
              </a:buClr>
              <a:buSzPct val="105000"/>
              <a:buFont typeface="Monotype Sorts" charset="2"/>
              <a:buNone/>
              <a:defRPr/>
            </a:pPr>
            <a:r>
              <a:rPr lang="en-US" altLang="zh-CN" dirty="0">
                <a:ea typeface="宋体" charset="0"/>
              </a:rPr>
              <a:t>       2.   Next, delete all tuples found above (without </a:t>
            </a:r>
          </a:p>
          <a:p>
            <a:pPr lvl="1">
              <a:buClr>
                <a:srgbClr val="CC6600"/>
              </a:buClr>
              <a:buSzPct val="105000"/>
              <a:buFont typeface="Monotype Sorts" charset="2"/>
              <a:buNone/>
              <a:defRPr/>
            </a:pPr>
            <a:r>
              <a:rPr lang="en-US" altLang="zh-CN" dirty="0">
                <a:ea typeface="宋体" charset="0"/>
              </a:rPr>
              <a:t>             </a:t>
            </a:r>
            <a:r>
              <a:rPr lang="en-US" altLang="zh-CN" dirty="0" err="1">
                <a:ea typeface="宋体" charset="0"/>
              </a:rPr>
              <a:t>recomputing</a:t>
            </a:r>
            <a:r>
              <a:rPr lang="en-US" altLang="zh-CN" dirty="0">
                <a:ea typeface="宋体" charset="0"/>
              </a:rPr>
              <a:t> </a:t>
            </a:r>
            <a:r>
              <a:rPr lang="en-US" altLang="zh-CN" b="1" dirty="0" err="1">
                <a:ea typeface="宋体" charset="0"/>
              </a:rPr>
              <a:t>avg</a:t>
            </a:r>
            <a:r>
              <a:rPr lang="en-US" altLang="zh-CN" dirty="0">
                <a:ea typeface="宋体" charset="0"/>
              </a:rPr>
              <a:t> or retesting the tuples) </a:t>
            </a:r>
            <a:endParaRPr kumimoji="0" lang="en-US" altLang="zh-CN" dirty="0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7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143A8277-A48B-4B9C-A664-20BD9AC4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3.9.2 Insertion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85853211-F63F-45CE-B8FB-A0FE925FB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zh-CN">
                <a:ea typeface="宋体" panose="02010600030101010101" pitchFamily="2" charset="-122"/>
              </a:rPr>
              <a:t>Add a new tuple to </a:t>
            </a:r>
            <a:r>
              <a:rPr lang="en-US" altLang="zh-CN" i="1">
                <a:ea typeface="宋体" panose="02010600030101010101" pitchFamily="2" charset="-122"/>
              </a:rPr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      insert into </a:t>
            </a:r>
            <a:r>
              <a:rPr lang="en-US" altLang="zh-CN" i="1">
                <a:ea typeface="宋体" panose="02010600030101010101" pitchFamily="2" charset="-122"/>
              </a:rPr>
              <a:t>course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</a:t>
            </a:r>
            <a:r>
              <a:rPr lang="en-US" altLang="zh-CN" b="1">
                <a:ea typeface="宋体" panose="02010600030101010101" pitchFamily="2" charset="-122"/>
              </a:rPr>
              <a:t>values </a:t>
            </a:r>
            <a:r>
              <a:rPr lang="en-US" altLang="zh-CN">
                <a:ea typeface="宋体" panose="02010600030101010101" pitchFamily="2" charset="-122"/>
              </a:rPr>
              <a:t>(’CS-437’, ’Database Systems’, ’Comp. Sci.’,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zh-CN">
                <a:ea typeface="宋体" panose="02010600030101010101" pitchFamily="2" charset="-122"/>
              </a:rPr>
              <a:t>or equivalently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 sz="40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zh-CN">
                <a:ea typeface="宋体" panose="02010600030101010101" pitchFamily="2" charset="-122"/>
              </a:rPr>
              <a:t>           </a:t>
            </a:r>
            <a:r>
              <a:rPr lang="en-US" altLang="zh-CN" b="1">
                <a:ea typeface="宋体" panose="02010600030101010101" pitchFamily="2" charset="-122"/>
              </a:rPr>
              <a:t>insert into </a:t>
            </a:r>
            <a:r>
              <a:rPr lang="en-US" altLang="zh-CN" i="1">
                <a:ea typeface="宋体" panose="02010600030101010101" pitchFamily="2" charset="-122"/>
              </a:rPr>
              <a:t>course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title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credits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</a:t>
            </a:r>
            <a:r>
              <a:rPr lang="en-US" altLang="zh-CN" b="1">
                <a:ea typeface="宋体" panose="02010600030101010101" pitchFamily="2" charset="-122"/>
              </a:rPr>
              <a:t>values </a:t>
            </a:r>
            <a:r>
              <a:rPr lang="en-US" altLang="zh-CN">
                <a:ea typeface="宋体" panose="02010600030101010101" pitchFamily="2" charset="-122"/>
              </a:rPr>
              <a:t>(’CS-437’, ’Database Systems’, ’Comp. Sci.’,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zh-CN">
                <a:ea typeface="宋体" panose="02010600030101010101" pitchFamily="2" charset="-122"/>
              </a:rPr>
              <a:t>Add a new tuple to </a:t>
            </a:r>
            <a:r>
              <a:rPr lang="en-US" altLang="zh-CN" i="1">
                <a:ea typeface="宋体" panose="02010600030101010101" pitchFamily="2" charset="-122"/>
              </a:rPr>
              <a:t>student </a:t>
            </a:r>
            <a:r>
              <a:rPr lang="en-US" altLang="zh-CN">
                <a:ea typeface="宋体" panose="02010600030101010101" pitchFamily="2" charset="-122"/>
              </a:rPr>
              <a:t>with </a:t>
            </a:r>
            <a:r>
              <a:rPr lang="en-US" altLang="zh-CN" i="1">
                <a:ea typeface="宋体" panose="02010600030101010101" pitchFamily="2" charset="-122"/>
              </a:rPr>
              <a:t>tot_creds </a:t>
            </a:r>
            <a:r>
              <a:rPr lang="en-US" altLang="zh-CN">
                <a:ea typeface="宋体" panose="02010600030101010101" pitchFamily="2" charset="-122"/>
              </a:rPr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      insert into </a:t>
            </a:r>
            <a:r>
              <a:rPr lang="en-US" altLang="zh-CN" i="1">
                <a:ea typeface="宋体" panose="02010600030101010101" pitchFamily="2" charset="-122"/>
              </a:rPr>
              <a:t>student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</a:t>
            </a:r>
            <a:r>
              <a:rPr lang="en-US" altLang="zh-CN" b="1">
                <a:ea typeface="宋体" panose="02010600030101010101" pitchFamily="2" charset="-122"/>
              </a:rPr>
              <a:t>values </a:t>
            </a:r>
            <a:r>
              <a:rPr lang="en-US" altLang="zh-CN">
                <a:ea typeface="宋体" panose="02010600030101010101" pitchFamily="2" charset="-122"/>
              </a:rPr>
              <a:t>(’3003’, ’Green’, ’Finance’,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EAF89BBD-020A-4E57-9645-134F33F9A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Insertion (Cont.)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237634EE-28A6-42F3-9DD3-57A8C9A7C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zh-CN">
                <a:ea typeface="宋体" panose="02010600030101010101" pitchFamily="2" charset="-122"/>
              </a:rPr>
              <a:t>Add all instructors to the </a:t>
            </a:r>
            <a:r>
              <a:rPr lang="en-US" altLang="zh-CN" i="1">
                <a:ea typeface="宋体" panose="02010600030101010101" pitchFamily="2" charset="-122"/>
              </a:rPr>
              <a:t>student</a:t>
            </a:r>
            <a:r>
              <a:rPr lang="en-US" altLang="zh-CN">
                <a:ea typeface="宋体" panose="02010600030101010101" pitchFamily="2" charset="-122"/>
              </a:rPr>
              <a:t> relation with tot_creds set to 0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zh-CN">
                <a:ea typeface="宋体" panose="02010600030101010101" pitchFamily="2" charset="-122"/>
              </a:rPr>
              <a:t>	    </a:t>
            </a:r>
            <a:r>
              <a:rPr lang="en-US" altLang="zh-CN" b="1">
                <a:ea typeface="宋体" panose="02010600030101010101" pitchFamily="2" charset="-122"/>
              </a:rPr>
              <a:t>insert into </a:t>
            </a:r>
            <a:r>
              <a:rPr lang="en-US" altLang="zh-CN" i="1">
                <a:ea typeface="宋体" panose="02010600030101010101" pitchFamily="2" charset="-122"/>
              </a:rPr>
              <a:t>student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ID, name, dept_name, 0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  instructor</a:t>
            </a:r>
          </a:p>
          <a:p>
            <a:pPr>
              <a:tabLst>
                <a:tab pos="908050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ea typeface="宋体" panose="02010600030101010101" pitchFamily="2" charset="-122"/>
              </a:rPr>
              <a:t>select from where</a:t>
            </a:r>
            <a:r>
              <a:rPr lang="en-US" altLang="zh-CN">
                <a:ea typeface="宋体" panose="02010600030101010101" pitchFamily="2" charset="-122"/>
              </a:rPr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zh-CN">
                <a:ea typeface="宋体" panose="02010600030101010101" pitchFamily="2" charset="-122"/>
              </a:rPr>
              <a:t>     Otherwise queries like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zh-CN">
                <a:ea typeface="宋体" panose="02010600030101010101" pitchFamily="2" charset="-122"/>
              </a:rPr>
              <a:t>       	</a:t>
            </a:r>
            <a:r>
              <a:rPr lang="en-US" altLang="zh-CN" b="1">
                <a:ea typeface="宋体" panose="02010600030101010101" pitchFamily="2" charset="-122"/>
              </a:rPr>
              <a:t>insert into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table</a:t>
            </a:r>
            <a:r>
              <a:rPr lang="en-US" altLang="zh-CN">
                <a:ea typeface="宋体" panose="02010600030101010101" pitchFamily="2" charset="-122"/>
              </a:rPr>
              <a:t>1 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*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table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zh-CN">
                <a:ea typeface="宋体" panose="02010600030101010101" pitchFamily="2" charset="-122"/>
              </a:rPr>
              <a:t>       would cause problem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5A507DEE-34DE-42FB-B5F1-8BA723B51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3.9.3 Updates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AFAA7C9F-2588-46BA-9F92-696758980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zh-CN">
                <a:ea typeface="宋体" panose="02010600030101010101" pitchFamily="2" charset="-122"/>
              </a:rPr>
              <a:t>Increase salaries of instructors whose salary is over $100,000 by 3%, and all others receive a 5% raise</a:t>
            </a:r>
          </a:p>
          <a:p>
            <a:pPr lvl="1">
              <a:tabLst>
                <a:tab pos="2336800" algn="l"/>
              </a:tabLst>
            </a:pPr>
            <a:r>
              <a:rPr lang="en-US" altLang="zh-CN">
                <a:ea typeface="宋体" panose="02010600030101010101" pitchFamily="2" charset="-122"/>
              </a:rPr>
              <a:t>Write two </a:t>
            </a:r>
            <a:r>
              <a:rPr lang="en-US" altLang="zh-CN" b="1">
                <a:ea typeface="宋体" panose="02010600030101010101" pitchFamily="2" charset="-122"/>
              </a:rPr>
              <a:t>update </a:t>
            </a:r>
            <a:r>
              <a:rPr lang="en-US" altLang="zh-CN">
                <a:ea typeface="宋体" panose="02010600030101010101" pitchFamily="2" charset="-122"/>
              </a:rPr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zh-CN">
                <a:ea typeface="宋体" panose="02010600030101010101" pitchFamily="2" charset="-122"/>
              </a:rPr>
              <a:t>	         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update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b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            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set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* 1.03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where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&gt; 100000;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update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b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             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set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* 1.05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 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where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Can be done better using the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case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84D30B70-7AA1-4827-B77D-43A10E863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Case Statement for Conditional Updates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8448112D-E19D-4FC9-AE2D-E56E601FE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		 </a:t>
            </a:r>
            <a:r>
              <a:rPr lang="en-US" altLang="zh-CN" b="1">
                <a:ea typeface="宋体" panose="02010600030101010101" pitchFamily="2" charset="-122"/>
              </a:rPr>
              <a:t>update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</a:t>
            </a:r>
            <a:r>
              <a:rPr lang="en-US" altLang="zh-CN" b="1">
                <a:ea typeface="宋体" panose="02010600030101010101" pitchFamily="2" charset="-122"/>
              </a:rPr>
              <a:t>set </a:t>
            </a:r>
            <a:r>
              <a:rPr lang="en-US" altLang="zh-CN" i="1">
                <a:ea typeface="宋体" panose="02010600030101010101" pitchFamily="2" charset="-122"/>
              </a:rPr>
              <a:t>salary 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b="1">
                <a:ea typeface="宋体" panose="02010600030101010101" pitchFamily="2" charset="-122"/>
              </a:rPr>
              <a:t>case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                                      when </a:t>
            </a:r>
            <a:r>
              <a:rPr lang="en-US" altLang="zh-CN" i="1">
                <a:ea typeface="宋体" panose="02010600030101010101" pitchFamily="2" charset="-122"/>
              </a:rPr>
              <a:t>salary </a:t>
            </a:r>
            <a:r>
              <a:rPr lang="en-US" altLang="zh-CN">
                <a:ea typeface="宋体" panose="02010600030101010101" pitchFamily="2" charset="-122"/>
              </a:rPr>
              <a:t>&lt;= 100000 </a:t>
            </a:r>
            <a:r>
              <a:rPr lang="en-US" altLang="zh-CN" b="1">
                <a:ea typeface="宋体" panose="02010600030101010101" pitchFamily="2" charset="-122"/>
              </a:rPr>
              <a:t>then </a:t>
            </a:r>
            <a:r>
              <a:rPr lang="en-US" altLang="zh-CN" i="1">
                <a:ea typeface="宋体" panose="02010600030101010101" pitchFamily="2" charset="-122"/>
              </a:rPr>
              <a:t>salary </a:t>
            </a:r>
            <a:r>
              <a:rPr lang="en-US" altLang="zh-CN">
                <a:ea typeface="宋体" panose="02010600030101010101" pitchFamily="2" charset="-122"/>
              </a:rPr>
              <a:t>* 1.05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>
                <a:ea typeface="宋体" panose="02010600030101010101" pitchFamily="2" charset="-122"/>
              </a:rPr>
              <a:t>else </a:t>
            </a:r>
            <a:r>
              <a:rPr lang="en-US" altLang="zh-CN" i="1">
                <a:ea typeface="宋体" panose="02010600030101010101" pitchFamily="2" charset="-122"/>
              </a:rPr>
              <a:t>salary </a:t>
            </a:r>
            <a:r>
              <a:rPr lang="en-US" altLang="zh-CN">
                <a:ea typeface="宋体" panose="02010600030101010101" pitchFamily="2" charset="-122"/>
              </a:rPr>
              <a:t>* 1.03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                  </a:t>
            </a:r>
            <a:r>
              <a:rPr lang="en-US" altLang="zh-CN" b="1">
                <a:ea typeface="宋体" panose="02010600030101010101" pitchFamily="2" charset="-122"/>
              </a:rPr>
              <a:t>end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81EEEC1E-82FB-4E38-8977-69CE2AE07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3.2.2 Basic Schema Definition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43B9D8D-26EB-424D-80B9-50338925B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3" y="1127125"/>
            <a:ext cx="7878762" cy="5227638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zh-CN">
                <a:ea typeface="宋体" panose="02010600030101010101" pitchFamily="2" charset="-122"/>
              </a:rPr>
              <a:t>An SQL relation is defined using the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create table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kumimoji="0" lang="en-US" altLang="zh-CN">
                <a:ea typeface="宋体" panose="02010600030101010101" pitchFamily="2" charset="-122"/>
              </a:rPr>
              <a:t>command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create table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...,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  <a:r>
              <a:rPr lang="en-US" altLang="zh-CN" i="1">
                <a:ea typeface="宋体" panose="02010600030101010101" pitchFamily="2" charset="-122"/>
              </a:rPr>
              <a:t> D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  <a:r>
              <a:rPr lang="en-US" altLang="zh-CN" i="1">
                <a:ea typeface="宋体" panose="02010600030101010101" pitchFamily="2" charset="-122"/>
              </a:rPr>
              <a:t>,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		</a:t>
            </a:r>
            <a:r>
              <a:rPr lang="en-US" altLang="zh-CN">
                <a:ea typeface="宋体" panose="02010600030101010101" pitchFamily="2" charset="-122"/>
              </a:rPr>
              <a:t>(integrity-constraint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	...,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	(integrity-constraint</a:t>
            </a:r>
            <a:r>
              <a:rPr lang="en-US" altLang="zh-CN" baseline="-25000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>
                <a:ea typeface="宋体" panose="02010600030101010101" pitchFamily="2" charset="-122"/>
              </a:rPr>
              <a:t>each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an attribute name in the schema of relation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 i="1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the data type of values in the domain of attribute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i</a:t>
            </a:r>
          </a:p>
          <a:p>
            <a:pPr lvl="1"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zh-CN"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>
                <a:ea typeface="宋体" panose="02010600030101010101" pitchFamily="2" charset="-122"/>
              </a:rPr>
              <a:t>		 </a:t>
            </a:r>
            <a:r>
              <a:rPr lang="en-US" altLang="zh-CN" b="1">
                <a:ea typeface="宋体" panose="02010600030101010101" pitchFamily="2" charset="-122"/>
              </a:rPr>
              <a:t>create table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          </a:t>
            </a:r>
            <a:r>
              <a:rPr lang="en-US" altLang="zh-CN" i="1">
                <a:ea typeface="宋体" panose="02010600030101010101" pitchFamily="2" charset="-122"/>
              </a:rPr>
              <a:t>ID</a:t>
            </a:r>
            <a:r>
              <a:rPr lang="en-US" altLang="zh-CN">
                <a:ea typeface="宋体" panose="02010600030101010101" pitchFamily="2" charset="-122"/>
              </a:rPr>
              <a:t>                </a:t>
            </a:r>
            <a:r>
              <a:rPr lang="en-US" altLang="zh-CN" b="1">
                <a:ea typeface="宋体" panose="02010600030101010101" pitchFamily="2" charset="-122"/>
              </a:rPr>
              <a:t>char</a:t>
            </a:r>
            <a:r>
              <a:rPr lang="en-US" altLang="zh-CN">
                <a:ea typeface="宋体" panose="02010600030101010101" pitchFamily="2" charset="-122"/>
              </a:rPr>
              <a:t>(5),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          </a:t>
            </a:r>
            <a:r>
              <a:rPr lang="en-US" altLang="zh-CN" i="1">
                <a:ea typeface="宋体" panose="02010600030101010101" pitchFamily="2" charset="-122"/>
              </a:rPr>
              <a:t>name           </a:t>
            </a:r>
            <a:r>
              <a:rPr lang="en-US" altLang="zh-CN" b="1">
                <a:ea typeface="宋体" panose="02010600030101010101" pitchFamily="2" charset="-122"/>
              </a:rPr>
              <a:t>varchar</a:t>
            </a:r>
            <a:r>
              <a:rPr lang="en-US" altLang="zh-CN">
                <a:ea typeface="宋体" panose="02010600030101010101" pitchFamily="2" charset="-122"/>
              </a:rPr>
              <a:t>(20)</a:t>
            </a:r>
            <a:r>
              <a:rPr lang="en-US" altLang="zh-CN" b="1">
                <a:ea typeface="宋体" panose="02010600030101010101" pitchFamily="2" charset="-122"/>
              </a:rPr>
              <a:t>,</a:t>
            </a:r>
            <a:br>
              <a:rPr lang="en-US" altLang="zh-CN" b="1" i="1">
                <a:ea typeface="宋体" panose="02010600030101010101" pitchFamily="2" charset="-122"/>
              </a:rPr>
            </a:br>
            <a:r>
              <a:rPr lang="en-US" altLang="zh-CN" b="1" i="1">
                <a:ea typeface="宋体" panose="02010600030101010101" pitchFamily="2" charset="-122"/>
              </a:rPr>
              <a:t>                             </a:t>
            </a:r>
            <a:r>
              <a:rPr lang="en-US" altLang="zh-CN" i="1">
                <a:ea typeface="宋体" panose="02010600030101010101" pitchFamily="2" charset="-122"/>
              </a:rPr>
              <a:t>dept_name  </a:t>
            </a:r>
            <a:r>
              <a:rPr lang="en-US" altLang="zh-CN" b="1">
                <a:ea typeface="宋体" panose="02010600030101010101" pitchFamily="2" charset="-122"/>
              </a:rPr>
              <a:t>varchar</a:t>
            </a:r>
            <a:r>
              <a:rPr lang="en-US" altLang="zh-CN">
                <a:ea typeface="宋体" panose="02010600030101010101" pitchFamily="2" charset="-122"/>
              </a:rPr>
              <a:t>(20),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          </a:t>
            </a:r>
            <a:r>
              <a:rPr lang="en-US" altLang="zh-CN" i="1">
                <a:ea typeface="宋体" panose="02010600030101010101" pitchFamily="2" charset="-122"/>
              </a:rPr>
              <a:t>salary</a:t>
            </a:r>
            <a:r>
              <a:rPr lang="en-US" altLang="zh-CN">
                <a:ea typeface="宋体" panose="02010600030101010101" pitchFamily="2" charset="-122"/>
              </a:rPr>
              <a:t>           </a:t>
            </a:r>
            <a:r>
              <a:rPr lang="en-US" altLang="zh-CN" b="1">
                <a:ea typeface="宋体" panose="02010600030101010101" pitchFamily="2" charset="-122"/>
              </a:rPr>
              <a:t>numeric</a:t>
            </a:r>
            <a:r>
              <a:rPr lang="en-US" altLang="zh-CN">
                <a:ea typeface="宋体" panose="02010600030101010101" pitchFamily="2" charset="-122"/>
              </a:rPr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EC4F65B7-07BF-4D33-BBE8-BE25BAFB25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End of Chapter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3076</TotalTime>
  <Words>6233</Words>
  <Application>Microsoft Office PowerPoint</Application>
  <PresentationFormat>全屏显示(4:3)</PresentationFormat>
  <Paragraphs>710</Paragraphs>
  <Slides>90</Slides>
  <Notes>89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  <vt:variant>
        <vt:lpstr>自定义放映</vt:lpstr>
      </vt:variant>
      <vt:variant>
        <vt:i4>1</vt:i4>
      </vt:variant>
    </vt:vector>
  </HeadingPairs>
  <TitlesOfParts>
    <vt:vector size="103" baseType="lpstr">
      <vt:lpstr>Helvetica</vt:lpstr>
      <vt:lpstr>Arial</vt:lpstr>
      <vt:lpstr>Monotype Sorts</vt:lpstr>
      <vt:lpstr>Webdings</vt:lpstr>
      <vt:lpstr>Times New Roman</vt:lpstr>
      <vt:lpstr>宋体</vt:lpstr>
      <vt:lpstr>Wingdings</vt:lpstr>
      <vt:lpstr>新細明體</vt:lpstr>
      <vt:lpstr>Symbol</vt:lpstr>
      <vt:lpstr>Century Gothic</vt:lpstr>
      <vt:lpstr>等线</vt:lpstr>
      <vt:lpstr>2_db-5-grey</vt:lpstr>
      <vt:lpstr>Chapter 3: Introduction to SQL</vt:lpstr>
      <vt:lpstr>Chapter 3:  Introduction to SQL</vt:lpstr>
      <vt:lpstr>Chapter 3:  Introduction to SQL</vt:lpstr>
      <vt:lpstr>Chapter 3:  Introduction to SQL</vt:lpstr>
      <vt:lpstr>History</vt:lpstr>
      <vt:lpstr>3.1  Background of SQL</vt:lpstr>
      <vt:lpstr>3.2 SQL Data Definition</vt:lpstr>
      <vt:lpstr>3.2.1 Basic Domain Types</vt:lpstr>
      <vt:lpstr>3.2.2 Basic Schema Definition</vt:lpstr>
      <vt:lpstr>Integrity Constraints in Create Table</vt:lpstr>
      <vt:lpstr>And a Few More Relation Definitions</vt:lpstr>
      <vt:lpstr>Updates to tables</vt:lpstr>
      <vt:lpstr>3.3 Basic Structure of SQL Queries</vt:lpstr>
      <vt:lpstr>3.3.1 Queries on a Single Relation </vt:lpstr>
      <vt:lpstr>The select Clause (Cont.)</vt:lpstr>
      <vt:lpstr>The select Clause (Cont.)</vt:lpstr>
      <vt:lpstr>The where Clause</vt:lpstr>
      <vt:lpstr>The where Clause</vt:lpstr>
      <vt:lpstr>3.3.2 Queries on Multiple Relations</vt:lpstr>
      <vt:lpstr>3.3.2 Queries on Multiple Relations</vt:lpstr>
      <vt:lpstr>3.3.2 Queries on Multiple Relations</vt:lpstr>
      <vt:lpstr>PowerPoint 演示文稿</vt:lpstr>
      <vt:lpstr>The from Clause</vt:lpstr>
      <vt:lpstr>Cartesian Product</vt:lpstr>
      <vt:lpstr>Joins</vt:lpstr>
      <vt:lpstr>Joins</vt:lpstr>
      <vt:lpstr>Joins</vt:lpstr>
      <vt:lpstr>3.3.3 The Natural Join</vt:lpstr>
      <vt:lpstr>PowerPoint 演示文稿</vt:lpstr>
      <vt:lpstr>Natural Join Example</vt:lpstr>
      <vt:lpstr>Natural Join Example</vt:lpstr>
      <vt:lpstr>3.4.1 The Rename Operation</vt:lpstr>
      <vt:lpstr>3.4.1 The Rename Operation</vt:lpstr>
      <vt:lpstr>3.4.2 String Operations </vt:lpstr>
      <vt:lpstr>String Operations (Cont.)</vt:lpstr>
      <vt:lpstr>3.4.3 Attribute Specification in Select Clause</vt:lpstr>
      <vt:lpstr>3.4.4 Ordering the Display of Tuples</vt:lpstr>
      <vt:lpstr>3.4.5 Where Clause Predicates</vt:lpstr>
      <vt:lpstr>3.5 Set Operations</vt:lpstr>
      <vt:lpstr>3.5 Set Operations</vt:lpstr>
      <vt:lpstr>3.5 Set Operations</vt:lpstr>
      <vt:lpstr>3.5 Set Operations</vt:lpstr>
      <vt:lpstr>3.6 Null Values </vt:lpstr>
      <vt:lpstr>Null Values and Three Valued Logic</vt:lpstr>
      <vt:lpstr>3.7 Aggregate Functions </vt:lpstr>
      <vt:lpstr>3.7.1 Basic Aggregation</vt:lpstr>
      <vt:lpstr>3.7.1 Basic Aggregation</vt:lpstr>
      <vt:lpstr>3.7.1 Basic Aggregation</vt:lpstr>
      <vt:lpstr>3.7.2 Aggregation with Grouping– Group By</vt:lpstr>
      <vt:lpstr>3.7.2 Aggregation with Grouping– Group By</vt:lpstr>
      <vt:lpstr>Aggregation (Cont.)</vt:lpstr>
      <vt:lpstr>3.7.3 The Having Clause</vt:lpstr>
      <vt:lpstr>3.7.3 The Having Clause</vt:lpstr>
      <vt:lpstr>PowerPoint 演示文稿</vt:lpstr>
      <vt:lpstr>having clause and a where clause</vt:lpstr>
      <vt:lpstr>having clause and a where clause</vt:lpstr>
      <vt:lpstr>3.7.4 Aggregation with Null and Boolean Values</vt:lpstr>
      <vt:lpstr>3.8 Nested Subqueries</vt:lpstr>
      <vt:lpstr>3.8.1 Set Membership </vt:lpstr>
      <vt:lpstr>3.8.1 Set Membership </vt:lpstr>
      <vt:lpstr>Example Query</vt:lpstr>
      <vt:lpstr>Example Query</vt:lpstr>
      <vt:lpstr>3.8.2 Set Comparison</vt:lpstr>
      <vt:lpstr>3.8.2 Set Comparison</vt:lpstr>
      <vt:lpstr>Definition of  Some Clause</vt:lpstr>
      <vt:lpstr>Definition of  Some Clause</vt:lpstr>
      <vt:lpstr>Definition of all Clause</vt:lpstr>
      <vt:lpstr>Example Query</vt:lpstr>
      <vt:lpstr>Example Query</vt:lpstr>
      <vt:lpstr>3.8.3 Test for Empty Relations</vt:lpstr>
      <vt:lpstr>Correlation Variables</vt:lpstr>
      <vt:lpstr>Not Exists</vt:lpstr>
      <vt:lpstr>Not Exists</vt:lpstr>
      <vt:lpstr>3.8.4 Test for the Absence of Duplicate Tuples</vt:lpstr>
      <vt:lpstr>3.8.4 Test for the Absence of Duplicate Tuples</vt:lpstr>
      <vt:lpstr>3.8.5 Subqueries in the From Clause</vt:lpstr>
      <vt:lpstr>3.8.5 Subqueries in the From Clause</vt:lpstr>
      <vt:lpstr>3.8.5 Subqueries in the From Clause</vt:lpstr>
      <vt:lpstr>3.8.6 The with Clause</vt:lpstr>
      <vt:lpstr>3.8.6 The with Clause</vt:lpstr>
      <vt:lpstr>Complex Queries using With Clause</vt:lpstr>
      <vt:lpstr>Complex Queries using With Clause</vt:lpstr>
      <vt:lpstr>3.9 Modification of the Database</vt:lpstr>
      <vt:lpstr>3.9.1 Deletion</vt:lpstr>
      <vt:lpstr>Deletion (Cont.)</vt:lpstr>
      <vt:lpstr>3.9.2 Insertion</vt:lpstr>
      <vt:lpstr>Insertion (Cont.)</vt:lpstr>
      <vt:lpstr>3.9.3 Updates</vt:lpstr>
      <vt:lpstr>Case Statement for Conditional Updates</vt:lpstr>
      <vt:lpstr>End of Chapter 3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Introduction to SQL</dc:title>
  <dc:creator>Microsoft Office 用户</dc:creator>
  <cp:lastModifiedBy>歌 高</cp:lastModifiedBy>
  <cp:revision>122</cp:revision>
  <cp:lastPrinted>2005-01-10T21:51:57Z</cp:lastPrinted>
  <dcterms:created xsi:type="dcterms:W3CDTF">2019-10-23T12:20:27Z</dcterms:created>
  <dcterms:modified xsi:type="dcterms:W3CDTF">2022-03-28T02:11:52Z</dcterms:modified>
</cp:coreProperties>
</file>