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2"/>
  </p:notesMasterIdLst>
  <p:handoutMasterIdLst>
    <p:handoutMasterId r:id="rId113"/>
  </p:handoutMasterIdLst>
  <p:sldIdLst>
    <p:sldId id="438" r:id="rId2"/>
    <p:sldId id="439" r:id="rId3"/>
    <p:sldId id="441" r:id="rId4"/>
    <p:sldId id="474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75" r:id="rId13"/>
    <p:sldId id="450" r:id="rId14"/>
    <p:sldId id="451" r:id="rId15"/>
    <p:sldId id="452" r:id="rId16"/>
    <p:sldId id="453" r:id="rId17"/>
    <p:sldId id="476" r:id="rId18"/>
    <p:sldId id="477" r:id="rId19"/>
    <p:sldId id="478" r:id="rId20"/>
    <p:sldId id="454" r:id="rId21"/>
    <p:sldId id="455" r:id="rId22"/>
    <p:sldId id="480" r:id="rId23"/>
    <p:sldId id="511" r:id="rId24"/>
    <p:sldId id="479" r:id="rId25"/>
    <p:sldId id="456" r:id="rId26"/>
    <p:sldId id="481" r:id="rId27"/>
    <p:sldId id="482" r:id="rId28"/>
    <p:sldId id="458" r:id="rId29"/>
    <p:sldId id="483" r:id="rId30"/>
    <p:sldId id="461" r:id="rId31"/>
    <p:sldId id="462" r:id="rId32"/>
    <p:sldId id="484" r:id="rId33"/>
    <p:sldId id="485" r:id="rId34"/>
    <p:sldId id="486" r:id="rId35"/>
    <p:sldId id="466" r:id="rId36"/>
    <p:sldId id="487" r:id="rId37"/>
    <p:sldId id="469" r:id="rId38"/>
    <p:sldId id="470" r:id="rId39"/>
    <p:sldId id="471" r:id="rId40"/>
    <p:sldId id="472" r:id="rId41"/>
    <p:sldId id="473" r:id="rId42"/>
    <p:sldId id="372" r:id="rId43"/>
    <p:sldId id="373" r:id="rId44"/>
    <p:sldId id="488" r:id="rId45"/>
    <p:sldId id="489" r:id="rId46"/>
    <p:sldId id="374" r:id="rId47"/>
    <p:sldId id="375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379" r:id="rId58"/>
    <p:sldId id="500" r:id="rId59"/>
    <p:sldId id="501" r:id="rId60"/>
    <p:sldId id="502" r:id="rId61"/>
    <p:sldId id="382" r:id="rId62"/>
    <p:sldId id="383" r:id="rId63"/>
    <p:sldId id="503" r:id="rId64"/>
    <p:sldId id="504" r:id="rId65"/>
    <p:sldId id="505" r:id="rId66"/>
    <p:sldId id="507" r:id="rId67"/>
    <p:sldId id="386" r:id="rId68"/>
    <p:sldId id="508" r:id="rId69"/>
    <p:sldId id="509" r:id="rId70"/>
    <p:sldId id="510" r:id="rId71"/>
    <p:sldId id="390" r:id="rId72"/>
    <p:sldId id="391" r:id="rId73"/>
    <p:sldId id="512" r:id="rId74"/>
    <p:sldId id="393" r:id="rId75"/>
    <p:sldId id="513" r:id="rId76"/>
    <p:sldId id="514" r:id="rId77"/>
    <p:sldId id="395" r:id="rId78"/>
    <p:sldId id="515" r:id="rId79"/>
    <p:sldId id="396" r:id="rId80"/>
    <p:sldId id="397" r:id="rId81"/>
    <p:sldId id="516" r:id="rId82"/>
    <p:sldId id="517" r:id="rId83"/>
    <p:sldId id="398" r:id="rId84"/>
    <p:sldId id="518" r:id="rId85"/>
    <p:sldId id="399" r:id="rId86"/>
    <p:sldId id="400" r:id="rId87"/>
    <p:sldId id="401" r:id="rId88"/>
    <p:sldId id="519" r:id="rId89"/>
    <p:sldId id="402" r:id="rId90"/>
    <p:sldId id="403" r:id="rId91"/>
    <p:sldId id="404" r:id="rId92"/>
    <p:sldId id="405" r:id="rId93"/>
    <p:sldId id="522" r:id="rId94"/>
    <p:sldId id="406" r:id="rId95"/>
    <p:sldId id="407" r:id="rId96"/>
    <p:sldId id="408" r:id="rId97"/>
    <p:sldId id="409" r:id="rId98"/>
    <p:sldId id="410" r:id="rId99"/>
    <p:sldId id="411" r:id="rId100"/>
    <p:sldId id="413" r:id="rId101"/>
    <p:sldId id="414" r:id="rId102"/>
    <p:sldId id="415" r:id="rId103"/>
    <p:sldId id="416" r:id="rId104"/>
    <p:sldId id="417" r:id="rId105"/>
    <p:sldId id="418" r:id="rId106"/>
    <p:sldId id="419" r:id="rId107"/>
    <p:sldId id="420" r:id="rId108"/>
    <p:sldId id="521" r:id="rId109"/>
    <p:sldId id="520" r:id="rId110"/>
    <p:sldId id="429" r:id="rId11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74609" autoAdjust="0"/>
  </p:normalViewPr>
  <p:slideViewPr>
    <p:cSldViewPr snapToGrid="0">
      <p:cViewPr varScale="1">
        <p:scale>
          <a:sx n="122" d="100"/>
          <a:sy n="122" d="100"/>
        </p:scale>
        <p:origin x="2796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932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02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104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1735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105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5562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106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18836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107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7890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108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639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BC58D8F7-1862-4C9E-AF62-8E282C8065D1}" type="slidenum">
              <a:rPr lang="en-US" altLang="zh-CN" sz="1200">
                <a:ea typeface="宋体" charset="0"/>
              </a:rPr>
              <a:pPr>
                <a:defRPr/>
              </a:pPr>
              <a:t>109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93106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110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8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95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35B0EE3B-0CB7-4579-8645-9583FFBEAEF6}" type="slidenum">
              <a:rPr lang="en-US" altLang="zh-CN" sz="1200">
                <a:ea typeface="宋体" charset="0"/>
              </a:rPr>
              <a:pPr>
                <a:defRPr/>
              </a:pPr>
              <a:t>17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2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845E2317-749F-49F8-8962-8C834B69AE4E}" type="slidenum">
              <a:rPr lang="en-US" altLang="zh-CN" sz="1200">
                <a:ea typeface="宋体" charset="0"/>
              </a:rPr>
              <a:pPr>
                <a:defRPr/>
              </a:pPr>
              <a:t>18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AC6DCCB7-6C92-4706-A233-6BA738EA1066}" type="slidenum">
              <a:rPr lang="en-US" altLang="zh-CN" sz="1200">
                <a:ea typeface="宋体" charset="0"/>
              </a:rPr>
              <a:pPr>
                <a:defRPr/>
              </a:pPr>
              <a:t>19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4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D260C375-AAE4-4324-B765-DC686FDE67B1}" type="slidenum">
              <a:rPr lang="en-US" altLang="zh-CN" sz="1200">
                <a:ea typeface="宋体" charset="0"/>
              </a:rPr>
              <a:pPr>
                <a:defRPr/>
              </a:pPr>
              <a:t>22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42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6765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643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2B077940-8ACF-4150-B72B-A6900AC6CEA1}" type="slidenum">
              <a:rPr lang="en-US" altLang="zh-CN" sz="1200">
                <a:ea typeface="宋体" charset="0"/>
              </a:rPr>
              <a:pPr>
                <a:defRPr/>
              </a:pPr>
              <a:t>26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28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F9796B60-00F4-4F95-AE26-D3625AECD0C3}" type="slidenum">
              <a:rPr lang="en-US" altLang="zh-CN" sz="1200">
                <a:ea typeface="宋体" charset="0"/>
              </a:rPr>
              <a:pPr>
                <a:defRPr/>
              </a:pPr>
              <a:t>27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0004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0D759D68-5F92-4FD4-BB63-C58CC5513A90}" type="slidenum">
              <a:rPr lang="en-US" altLang="zh-CN" sz="1200">
                <a:ea typeface="宋体" charset="0"/>
              </a:rPr>
              <a:pPr>
                <a:defRPr/>
              </a:pPr>
              <a:t>29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871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91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C1E6C0E3-E6B9-45C4-B97D-8169788C5D8A}" type="slidenum">
              <a:rPr lang="en-US" altLang="zh-CN" sz="1200">
                <a:ea typeface="宋体" charset="0"/>
              </a:rPr>
              <a:pPr>
                <a:defRPr/>
              </a:pPr>
              <a:t>33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96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FC2AED89-6CA7-4F64-AC15-B5C48538C0B5}" type="slidenum">
              <a:rPr lang="en-US" altLang="zh-CN" sz="1200">
                <a:ea typeface="宋体" charset="0"/>
              </a:rPr>
              <a:pPr>
                <a:defRPr/>
              </a:pPr>
              <a:t>34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249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5566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F37F9B62-06AB-4338-B6ED-712FB231CD42}" type="slidenum">
              <a:rPr lang="en-US" altLang="zh-CN" sz="1200">
                <a:ea typeface="宋体" charset="0"/>
              </a:rPr>
              <a:pPr>
                <a:defRPr/>
              </a:pPr>
              <a:t>4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63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1242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722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2B7334EC-F171-4488-9EF9-BB19395D1E76}" type="slidenum">
              <a:rPr lang="en-US" altLang="zh-CN" sz="1200">
                <a:ea typeface="宋体" charset="0"/>
              </a:rPr>
              <a:pPr>
                <a:defRPr/>
              </a:pPr>
              <a:t>44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50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3312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41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53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2C0FDDE3-80FA-46F3-9245-5589B2C5B85F}" type="slidenum">
              <a:rPr lang="en-US" altLang="zh-CN" sz="1200">
                <a:ea typeface="宋体" charset="0"/>
              </a:rPr>
              <a:pPr>
                <a:defRPr/>
              </a:pPr>
              <a:t>49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0731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EFFA88C1-31A7-463C-A72E-DAF173C195B9}" type="slidenum">
              <a:rPr lang="en-US" altLang="zh-CN" sz="1200">
                <a:ea typeface="宋体" charset="0"/>
              </a:rPr>
              <a:pPr>
                <a:defRPr/>
              </a:pPr>
              <a:t>50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287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92C881AA-00FB-4139-95F1-6285919765D0}" type="slidenum">
              <a:rPr lang="en-US" altLang="zh-CN" sz="1200">
                <a:ea typeface="宋体" charset="0"/>
              </a:rPr>
              <a:pPr>
                <a:defRPr/>
              </a:pPr>
              <a:t>51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7572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75537783-39E6-4E00-B883-6A3BFDF75F92}" type="slidenum">
              <a:rPr lang="en-US" altLang="zh-CN" sz="1200">
                <a:ea typeface="宋体" charset="0"/>
              </a:rPr>
              <a:pPr>
                <a:defRPr/>
              </a:pPr>
              <a:t>55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8959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E142CF4A-1D81-49FB-BA94-B14FA112A138}" type="slidenum">
              <a:rPr lang="en-US" altLang="zh-CN" sz="1200">
                <a:ea typeface="宋体" charset="0"/>
              </a:rPr>
              <a:pPr>
                <a:defRPr/>
              </a:pPr>
              <a:t>56</a:t>
            </a:fld>
            <a:endParaRPr lang="en-US" altLang="zh-CN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15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509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9CB2E05B-30D4-4903-B0FA-B2B088327FFC}" type="slidenum">
              <a:rPr lang="en-US" altLang="zh-CN" sz="1200">
                <a:ea typeface="宋体" charset="0"/>
              </a:rPr>
              <a:pPr>
                <a:defRPr/>
              </a:pPr>
              <a:t>58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686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CD07557D-D69C-4096-B6AB-B060308AC4E0}" type="slidenum">
              <a:rPr lang="en-US" altLang="zh-CN" sz="1200">
                <a:ea typeface="宋体" charset="0"/>
              </a:rPr>
              <a:pPr>
                <a:defRPr/>
              </a:pPr>
              <a:t>59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54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A7A099A9-41D7-4DFC-BC21-606431334EA6}" type="slidenum">
              <a:rPr lang="en-US" altLang="zh-CN" sz="1200">
                <a:ea typeface="宋体" charset="0"/>
              </a:rPr>
              <a:pPr>
                <a:defRPr/>
              </a:pPr>
              <a:t>60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431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87644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651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60A3FFFB-A5F3-410A-B1A0-C8F70679505C}" type="slidenum">
              <a:rPr lang="en-US" altLang="zh-CN" sz="1200">
                <a:ea typeface="宋体" charset="0"/>
              </a:rPr>
              <a:pPr>
                <a:defRPr/>
              </a:pPr>
              <a:t>63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5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761EBAD9-08CC-43AE-B0BF-8E533561E1E8}" type="slidenum">
              <a:rPr lang="en-US" altLang="zh-CN" sz="1200">
                <a:ea typeface="宋体" charset="0"/>
              </a:rPr>
              <a:pPr>
                <a:defRPr/>
              </a:pPr>
              <a:t>64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39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B8EC1934-3FA1-4E1F-9A7C-72109F840E5B}" type="slidenum">
              <a:rPr lang="en-US" altLang="zh-CN" sz="1200">
                <a:ea typeface="宋体" charset="0"/>
              </a:rPr>
              <a:pPr>
                <a:defRPr/>
              </a:pPr>
              <a:t>65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46774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3052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65305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29F6B088-9A5A-4935-B1C1-E383C8AB68F5}" type="slidenum">
              <a:rPr lang="en-US" altLang="zh-CN" sz="1200">
                <a:ea typeface="宋体" charset="0"/>
              </a:rPr>
              <a:pPr>
                <a:defRPr/>
              </a:pPr>
              <a:t>68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182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C17F80E5-7907-4555-89CC-45CDA0733C4B}" type="slidenum">
              <a:rPr lang="en-US" altLang="zh-CN" sz="1200">
                <a:ea typeface="宋体" charset="0"/>
              </a:rPr>
              <a:pPr>
                <a:defRPr/>
              </a:pPr>
              <a:t>69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8675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E3B406C1-7574-422A-815D-2EE7C292A96D}" type="slidenum">
              <a:rPr lang="en-US" altLang="zh-CN" sz="1200">
                <a:ea typeface="宋体" charset="0"/>
              </a:rPr>
              <a:pPr>
                <a:defRPr/>
              </a:pPr>
              <a:t>70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988690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424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3091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B43FAC83-CEDC-408A-A799-ABDF2EFF6100}" type="slidenum">
              <a:rPr lang="en-US" altLang="zh-CN" sz="1200">
                <a:ea typeface="宋体" charset="0"/>
              </a:rPr>
              <a:pPr>
                <a:defRPr/>
              </a:pPr>
              <a:t>73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400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680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775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788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2949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5298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57278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1740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5AA48C41-015C-41A8-ACEE-36EDC14BDBB4}" type="slidenum">
              <a:rPr lang="en-US" altLang="zh-CN" sz="1200">
                <a:ea typeface="宋体" charset="0"/>
              </a:rPr>
              <a:pPr>
                <a:defRPr/>
              </a:pPr>
              <a:t>81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249871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6F604DCB-85CD-47E9-B94C-085A84B62EAE}" type="slidenum">
              <a:rPr lang="en-US" altLang="zh-CN" sz="1200">
                <a:ea typeface="宋体" charset="0"/>
              </a:rPr>
              <a:pPr>
                <a:defRPr/>
              </a:pPr>
              <a:t>82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03955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7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309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8562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0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946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fld id="{009B919E-07F5-461D-92DC-19F1D588F45D}" type="slidenum">
              <a:rPr lang="en-US" altLang="zh-CN" sz="1200">
                <a:ea typeface="宋体" charset="0"/>
              </a:rPr>
              <a:pPr>
                <a:defRPr/>
              </a:pPr>
              <a:t>88</a:t>
            </a:fld>
            <a:endParaRPr lang="en-US" altLang="zh-CN" sz="1200">
              <a:ea typeface="宋体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8000"/>
            <a:ext cx="3400425" cy="2551113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6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11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9646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03090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4366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58451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781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84047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187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24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02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4841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8665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93197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20236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421935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57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Normalization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(Relational Database Design)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</a:t>
            </a:r>
            <a:r>
              <a:rPr lang="en-US" altLang="en-US" dirty="0" smtClean="0"/>
              <a:t>subsets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非空子集</a:t>
            </a:r>
            <a:r>
              <a:rPr lang="zh-CN" altLang="en-US" dirty="0" smtClean="0"/>
              <a:t>）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</a:t>
            </a:r>
            <a:r>
              <a:rPr lang="en-US" altLang="en-US" dirty="0" smtClean="0"/>
              <a:t>dependencies </a:t>
            </a:r>
            <a:r>
              <a:rPr lang="en-US" altLang="en-US" dirty="0"/>
              <a:t>logically implied by </a:t>
            </a:r>
            <a:r>
              <a:rPr lang="en-US" altLang="en-US" i="1" dirty="0"/>
              <a:t>D</a:t>
            </a:r>
            <a:r>
              <a:rPr lang="en-US" altLang="en-US" dirty="0" smtClean="0"/>
              <a:t>.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表示一个函数依赖和多值依赖的集合。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的闭包</a:t>
            </a:r>
            <a:r>
              <a:rPr lang="en-US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en-US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是由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逻辑蕴涵的所有函数依赖和多值依赖的集合</a:t>
            </a:r>
            <a:r>
              <a:rPr lang="zh-CN" altLang="en-US" dirty="0" smtClean="0"/>
              <a:t>）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</a:t>
            </a:r>
            <a:r>
              <a:rPr lang="en-US" altLang="en-US" dirty="0"/>
              <a:t>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</a:t>
            </a:r>
            <a:r>
              <a:rPr lang="en-US" altLang="en-US" dirty="0" smtClean="0"/>
              <a:t>definitions </a:t>
            </a:r>
            <a:r>
              <a:rPr lang="en-US" altLang="en-US" dirty="0"/>
              <a:t>of functional dependencies and multivalued dependencies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-</a:t>
            </a:r>
            <a:r>
              <a:rPr lang="en-US" altLang="en-US" dirty="0" smtClean="0">
                <a:sym typeface="Symbol" panose="05050102010706020507" pitchFamily="18" charset="2"/>
              </a:rPr>
              <a:t> - </a:t>
            </a:r>
            <a:endParaRPr lang="en-US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</a:t>
            </a:r>
            <a:r>
              <a:rPr lang="en-US" altLang="en-US" dirty="0" smtClean="0"/>
              <a:t>with </a:t>
            </a:r>
            <a:r>
              <a:rPr lang="en-US" altLang="en-US" dirty="0"/>
              <a:t>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</a:t>
            </a:r>
            <a:r>
              <a:rPr lang="en-US" altLang="en-US" dirty="0" smtClean="0">
                <a:sym typeface="Symbol" panose="05050102010706020507" pitchFamily="18" charset="2"/>
              </a:rPr>
              <a:t>hold</a:t>
            </a:r>
            <a:r>
              <a:rPr lang="zh-CN" altLang="en-US" dirty="0" smtClean="0">
                <a:sym typeface="Symbol" panose="05050102010706020507" pitchFamily="18" charset="2"/>
              </a:rPr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至少有以下之一成立</a:t>
            </a:r>
            <a:r>
              <a:rPr lang="zh-CN" altLang="en-US" dirty="0" smtClean="0">
                <a:sym typeface="Symbol" panose="05050102010706020507" pitchFamily="18" charset="2"/>
              </a:rPr>
              <a:t>）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4841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Dependencies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（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多值依赖限定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）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</a:t>
            </a:r>
            <a:r>
              <a:rPr lang="en-US" altLang="en-US" dirty="0" smtClean="0">
                <a:sym typeface="Symbol" panose="05050102010706020507" pitchFamily="18" charset="2"/>
              </a:rPr>
              <a:t>dependency(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非平凡多值依赖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  <p:extLst>
      <p:ext uri="{BB962C8B-B14F-4D97-AF65-F5344CB8AC3E}">
        <p14:creationId xmlns:p14="http://schemas.microsoft.com/office/powerpoint/2010/main" val="39426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117475"/>
            <a:ext cx="8531225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Atomic </a:t>
            </a:r>
            <a:r>
              <a:rPr lang="en-US" altLang="zh-CN" sz="2800" dirty="0">
                <a:ea typeface="宋体" panose="02010600030101010101" pitchFamily="2" charset="-122"/>
              </a:rPr>
              <a:t>Domains and First Normal Form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093788"/>
            <a:ext cx="7762875" cy="51943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Domain is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atomic</a:t>
            </a:r>
            <a:r>
              <a:rPr lang="en-US" altLang="zh-CN" smtClean="0">
                <a:ea typeface="宋体" panose="02010600030101010101" pitchFamily="2" charset="-122"/>
              </a:rPr>
              <a:t> if its elements are considered to be indivisible units</a:t>
            </a:r>
            <a:r>
              <a:rPr lang="zh-CN" altLang="en-US" smtClean="0">
                <a:ea typeface="宋体" panose="02010600030101010101" pitchFamily="2" charset="-122"/>
              </a:rPr>
              <a:t>（如果一个域的元素是不可分的单元，则其是原子的）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Examples of non-atomic domains: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Set of names, composite attributes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Identification numbers like CS101  that can be broken up into parts</a:t>
            </a:r>
            <a:r>
              <a:rPr lang="zh-CN" altLang="en-US" smtClean="0">
                <a:ea typeface="宋体" panose="02010600030101010101" pitchFamily="2" charset="-122"/>
              </a:rPr>
              <a:t>（问题：</a:t>
            </a:r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额外编程得到系名，</a:t>
            </a:r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换系的情况）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A relational schema R is in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first normal form</a:t>
            </a:r>
            <a:r>
              <a:rPr lang="en-US" altLang="zh-CN" smtClean="0">
                <a:ea typeface="宋体" panose="02010600030101010101" pitchFamily="2" charset="-122"/>
              </a:rPr>
              <a:t> if the domains of all attributes of R are atomic</a:t>
            </a:r>
            <a:r>
              <a:rPr lang="zh-CN" altLang="en-US" smtClean="0">
                <a:ea typeface="宋体" panose="02010600030101010101" pitchFamily="2" charset="-122"/>
              </a:rPr>
              <a:t>（关系中每一分量不可再分。即不能以集合、序列等作为属性值）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Non-atomic values complicate storage and encourage redundant (repeated) storage of data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We assume all relations are in first normal form (and revisit this in Chapter 22: Object Based Databases)</a:t>
            </a:r>
          </a:p>
        </p:txBody>
      </p:sp>
    </p:spTree>
    <p:extLst>
      <p:ext uri="{BB962C8B-B14F-4D97-AF65-F5344CB8AC3E}">
        <p14:creationId xmlns:p14="http://schemas.microsoft.com/office/powerpoint/2010/main" val="17124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</a:t>
            </a:r>
            <a:r>
              <a:rPr lang="en-US" altLang="en-US" sz="1700" b="1" dirty="0" smtClean="0">
                <a:solidFill>
                  <a:srgbClr val="002060"/>
                </a:solidFill>
                <a:ea typeface="ＭＳ Ｐゴシック" pitchFamily="34" charset="-128"/>
              </a:rPr>
              <a:t>instance</a:t>
            </a:r>
            <a:r>
              <a:rPr lang="zh-CN" altLang="en-US" sz="1700" b="1" dirty="0" smtClean="0">
                <a:solidFill>
                  <a:srgbClr val="002060"/>
                </a:solidFill>
                <a:ea typeface="ＭＳ Ｐゴシック" pitchFamily="34" charset="-128"/>
              </a:rPr>
              <a:t>（</a:t>
            </a:r>
            <a:r>
              <a:rPr lang="zh-CN" altLang="en-US" sz="17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合法实例</a:t>
            </a:r>
            <a:r>
              <a:rPr lang="zh-CN" altLang="en-US" sz="1700" b="1" dirty="0" smtClean="0">
                <a:solidFill>
                  <a:srgbClr val="002060"/>
                </a:solidFill>
                <a:ea typeface="ＭＳ Ｐゴシック" pitchFamily="34" charset="-128"/>
              </a:rPr>
              <a:t>）</a:t>
            </a:r>
            <a:r>
              <a:rPr lang="en-US" altLang="en-US" sz="1700" b="1" dirty="0" smtClean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 smtClean="0"/>
              <a:t>Constraints on the set of legal relations.</a:t>
            </a:r>
          </a:p>
          <a:p>
            <a:r>
              <a:rPr lang="en-US" altLang="en-US" sz="1700" dirty="0" smtClean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 smtClean="0"/>
              <a:t>A </a:t>
            </a:r>
            <a:r>
              <a:rPr lang="en-US" altLang="en-US" sz="1700" dirty="0"/>
              <a:t>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 marL="0" indent="0">
              <a:lnSpc>
                <a:spcPct val="90000"/>
              </a:lnSpc>
              <a:buNone/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31351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（判定关系的实例是否满足给定函数依赖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</a:t>
            </a:r>
            <a:r>
              <a:rPr lang="en-US" altLang="en-US" sz="1700" dirty="0" smtClean="0"/>
              <a:t>relations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（说明合法关系集上的约束）</a:t>
            </a:r>
            <a:endParaRPr lang="en-US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Observe that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→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is satisfied.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017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902075"/>
            <a:ext cx="42957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Observe that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→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is satisfied.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There are two tuples that have an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 of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1. These tuples have the same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value—namely,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1.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Similarly, the two tuples with an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 of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2 have the same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value,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2.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There are no other pairs of distinct tuples that have the same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value. 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222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902075"/>
            <a:ext cx="42957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Observe that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→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is satisfied.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There are two tuples that have an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 of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1. These tuples have the same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value—namely,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1.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Similarly, the two tuples with an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 of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2 have the same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value,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2.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There are no other pairs of distinct tuples that have the same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value. 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functional dependency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→ </a:t>
            </a:r>
            <a:r>
              <a:rPr lang="en-US" altLang="zh-CN" i="1" smtClean="0">
                <a:ea typeface="宋体" panose="02010600030101010101" pitchFamily="2" charset="-122"/>
              </a:rPr>
              <a:t>A </a:t>
            </a:r>
            <a:r>
              <a:rPr lang="en-US" altLang="zh-CN" smtClean="0">
                <a:ea typeface="宋体" panose="02010600030101010101" pitchFamily="2" charset="-122"/>
              </a:rPr>
              <a:t>is not satisfied.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Why?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427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902075"/>
            <a:ext cx="429577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 smtClean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zh-CN" altLang="en-US" sz="1700" b="1" dirty="0" smtClean="0">
                <a:solidFill>
                  <a:srgbClr val="002060"/>
                </a:solidFill>
                <a:sym typeface="Monotype Sorts" pitchFamily="-84" charset="2"/>
              </a:rPr>
              <a:t>（</a:t>
            </a:r>
            <a:r>
              <a:rPr lang="zh-CN" altLang="en-US" sz="17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-84" charset="2"/>
              </a:rPr>
              <a:t>平凡</a:t>
            </a:r>
            <a:r>
              <a:rPr lang="zh-CN" altLang="en-US" sz="1700" b="1" dirty="0" smtClean="0">
                <a:solidFill>
                  <a:srgbClr val="002060"/>
                </a:solidFill>
                <a:sym typeface="Monotype Sorts" pitchFamily="-84" charset="2"/>
              </a:rPr>
              <a:t>）</a:t>
            </a:r>
            <a:r>
              <a:rPr lang="en-US" altLang="en-US" sz="1700" dirty="0" smtClean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253401"/>
            <a:ext cx="4269088" cy="298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 smtClean="0"/>
              <a:t>+</a:t>
            </a:r>
            <a:r>
              <a:rPr lang="en-US" altLang="en-US" sz="1700" dirty="0" smtClean="0"/>
              <a:t>: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600" i="1" dirty="0"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  <a:r>
              <a:rPr lang="en-US" altLang="zh-CN" sz="16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 </a:t>
            </a:r>
            <a:r>
              <a:rPr lang="en-US" altLang="zh-CN" sz="1600" i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600" i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1600" i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16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的超码）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tabLst>
                <a:tab pos="2292350" algn="l"/>
                <a:tab pos="2976563" algn="l"/>
              </a:tabLst>
            </a:pPr>
            <a:endParaRPr lang="en-US" altLang="en-US" sz="1700" b="1" dirty="0"/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 smtClean="0"/>
              <a:t>R</a:t>
            </a:r>
            <a:r>
              <a:rPr lang="en-US" altLang="en-US" sz="1700" baseline="-25000" dirty="0" smtClean="0"/>
              <a:t>2</a:t>
            </a:r>
            <a:endParaRPr lang="en-US" altLang="en-US" sz="1700" dirty="0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69913"/>
            <a:ext cx="8077200" cy="609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Lossless-join Decomposition</a:t>
            </a:r>
            <a:r>
              <a:rPr lang="zh-CN" altLang="en-US" dirty="0" smtClean="0">
                <a:ea typeface="宋体" panose="02010600030101010101" pitchFamily="2" charset="-122"/>
              </a:rPr>
              <a:t>（无损分解）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277938"/>
            <a:ext cx="76279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A decomposition of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smtClean="0">
                <a:ea typeface="宋体" panose="02010600030101010101" pitchFamily="2" charset="-122"/>
              </a:rPr>
              <a:t> into </a:t>
            </a:r>
            <a:r>
              <a:rPr kumimoji="0" lang="en-US" altLang="zh-CN" i="1" smtClean="0">
                <a:ea typeface="宋体" panose="02010600030101010101" pitchFamily="2" charset="-122"/>
              </a:rPr>
              <a:t>R</a:t>
            </a:r>
            <a:r>
              <a:rPr kumimoji="0" lang="en-US" altLang="zh-CN" baseline="-25000" smtClean="0">
                <a:ea typeface="宋体" panose="02010600030101010101" pitchFamily="2" charset="-122"/>
              </a:rPr>
              <a:t>1</a:t>
            </a:r>
            <a:r>
              <a:rPr kumimoji="0" lang="en-US" altLang="zh-CN" smtClean="0">
                <a:ea typeface="宋体" panose="02010600030101010101" pitchFamily="2" charset="-122"/>
              </a:rPr>
              <a:t> and </a:t>
            </a:r>
            <a:r>
              <a:rPr kumimoji="0" lang="en-US" altLang="zh-CN" i="1" smtClean="0">
                <a:ea typeface="宋体" panose="02010600030101010101" pitchFamily="2" charset="-122"/>
              </a:rPr>
              <a:t>R</a:t>
            </a:r>
            <a:r>
              <a:rPr kumimoji="0" lang="en-US" altLang="zh-CN" baseline="-25000" smtClean="0">
                <a:ea typeface="宋体" panose="02010600030101010101" pitchFamily="2" charset="-122"/>
              </a:rPr>
              <a:t>2</a:t>
            </a:r>
            <a:r>
              <a:rPr kumimoji="0" lang="en-US" altLang="zh-CN" smtClean="0">
                <a:ea typeface="宋体" panose="02010600030101010101" pitchFamily="2" charset="-122"/>
              </a:rPr>
              <a:t> is lossless join if at</a:t>
            </a:r>
            <a:r>
              <a:rPr lang="en-US" altLang="zh-CN" smtClean="0">
                <a:ea typeface="宋体" panose="02010600030101010101" pitchFamily="2" charset="-122"/>
              </a:rPr>
              <a:t> least one of the following dependencies is in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z="2000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i="1" smtClean="0">
                <a:ea typeface="宋体" panose="02010600030101010101" pitchFamily="2" charset="-122"/>
              </a:rPr>
              <a:t> R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是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的超码）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</a:rPr>
              <a:t>2 </a:t>
            </a:r>
          </a:p>
          <a:p>
            <a:pPr lvl="1">
              <a:tabLst>
                <a:tab pos="2292350" algn="l"/>
                <a:tab pos="2976563" algn="l"/>
              </a:tabLst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6384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100388"/>
            <a:ext cx="7772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5" name="矩形 2"/>
          <p:cNvSpPr>
            <a:spLocks noChangeArrowheads="1"/>
          </p:cNvSpPr>
          <p:nvPr/>
        </p:nvSpPr>
        <p:spPr bwMode="auto">
          <a:xfrm>
            <a:off x="4691063" y="3630613"/>
            <a:ext cx="1028700" cy="2921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3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>
              <a:tabLst>
                <a:tab pos="2054225" algn="l"/>
              </a:tabLst>
            </a:pPr>
            <a:endParaRPr lang="en-US" altLang="en-US" sz="1700" i="1" dirty="0" smtClean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 smtClean="0">
                <a:sym typeface="Monotype Sorts" pitchFamily="-84" charset="2"/>
              </a:rPr>
              <a:t>R</a:t>
            </a:r>
            <a:r>
              <a:rPr lang="en-US" altLang="en-US" sz="1700" i="1" baseline="-25000" dirty="0" smtClean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>
              <a:tabLst>
                <a:tab pos="2054225" algn="l"/>
              </a:tabLst>
            </a:pPr>
            <a:endParaRPr lang="en-US" altLang="en-US" sz="1700" i="1" dirty="0" smtClean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endParaRPr lang="en-US" altLang="en-US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25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zh-CN" i="1" smtClean="0">
                <a:ea typeface="宋体" panose="02010600030101010101" pitchFamily="2" charset="-122"/>
              </a:rPr>
              <a:t>R = (A, B, C)</a:t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F = {A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B, 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1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= (A, B),   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		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1 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=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{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Dependency preserving </a:t>
            </a:r>
            <a:r>
              <a:rPr lang="zh-CN" altLang="en-US" smtClean="0">
                <a:ea typeface="宋体" panose="02010600030101010101" pitchFamily="2" charset="-122"/>
                <a:sym typeface="Monotype Sorts" charset="2"/>
              </a:rPr>
              <a:t>（保持依赖）</a:t>
            </a:r>
            <a:endParaRPr lang="en-US" altLang="zh-CN" smtClean="0">
              <a:ea typeface="宋体" panose="02010600030101010101" pitchFamily="2" charset="-122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  <a:sym typeface="Monotype Sorts" charset="2"/>
              </a:rPr>
              <a:t>1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= (A, B),   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		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1 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=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{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A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Not dependency preserving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(cannot check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u="sng" smtClean="0">
                <a:ea typeface="宋体" panose="02010600030101010101" pitchFamily="2" charset="-122"/>
                <a:sym typeface="Monotype Sorts" charset="2"/>
              </a:rPr>
              <a:t>without computing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  <a:sym typeface="Monotype Sorts" charset="2"/>
              </a:rPr>
              <a:t>1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  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)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51" y="4813471"/>
            <a:ext cx="234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3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212725"/>
            <a:ext cx="8702675" cy="441325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Dependency Preservation</a:t>
            </a:r>
            <a:r>
              <a:rPr lang="zh-CN" altLang="en-US" dirty="0" smtClean="0">
                <a:ea typeface="宋体" panose="02010600030101010101" pitchFamily="2" charset="-122"/>
              </a:rPr>
              <a:t>（保持依赖）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58112" cy="26035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 Let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i="1" baseline="-25000" smtClean="0">
                <a:ea typeface="宋体" panose="02010600030101010101" pitchFamily="2" charset="-122"/>
              </a:rPr>
              <a:t>i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be the set of dependencies 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sz="2000" i="1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that include only attributes in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</a:rPr>
              <a:t>i</a:t>
            </a:r>
            <a:r>
              <a:rPr lang="en-US" altLang="zh-CN" i="1" smtClean="0">
                <a:ea typeface="宋体" panose="02010600030101010101" pitchFamily="2" charset="-122"/>
              </a:rPr>
              <a:t>. 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 A  decomposition is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dependency preserving</a:t>
            </a:r>
            <a:r>
              <a:rPr lang="en-US" altLang="zh-CN" smtClean="0">
                <a:ea typeface="宋体" panose="02010600030101010101" pitchFamily="2" charset="-122"/>
              </a:rPr>
              <a:t>,  if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(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F</a:t>
            </a:r>
            <a:r>
              <a:rPr lang="en-US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…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F</a:t>
            </a:r>
            <a:r>
              <a:rPr lang="en-US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sz="2000" i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If it is not, then checking updates for violation of functional dependencies may require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computing joins</a:t>
            </a:r>
            <a:r>
              <a:rPr lang="en-US" altLang="zh-CN" smtClean="0">
                <a:ea typeface="宋体" panose="02010600030101010101" pitchFamily="2" charset="-122"/>
              </a:rPr>
              <a:t>, which is expensive.</a:t>
            </a:r>
          </a:p>
        </p:txBody>
      </p:sp>
    </p:spTree>
    <p:extLst>
      <p:ext uri="{BB962C8B-B14F-4D97-AF65-F5344CB8AC3E}">
        <p14:creationId xmlns:p14="http://schemas.microsoft.com/office/powerpoint/2010/main" val="1753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Boyce-</a:t>
            </a:r>
            <a:r>
              <a:rPr lang="en-US" altLang="zh-CN" dirty="0" err="1" smtClean="0">
                <a:ea typeface="宋体" panose="02010600030101010101" pitchFamily="2" charset="-122"/>
              </a:rPr>
              <a:t>Codd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Normal Form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009900"/>
            <a:ext cx="3352800" cy="836613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is trivial (i.e.,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 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is a superkey for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R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15963" y="1403350"/>
            <a:ext cx="7929562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A relation schema </a:t>
            </a:r>
            <a:r>
              <a:rPr kumimoji="0" lang="en-US" altLang="zh-CN" sz="1800" i="1">
                <a:ea typeface="宋体" panose="02010600030101010101" pitchFamily="2" charset="-122"/>
              </a:rPr>
              <a:t>R</a:t>
            </a:r>
            <a:r>
              <a:rPr kumimoji="0" lang="en-US" altLang="zh-CN" sz="1800">
                <a:ea typeface="宋体" panose="02010600030101010101" pitchFamily="2" charset="-122"/>
              </a:rPr>
              <a:t> is in BCNF with respect to a set </a:t>
            </a:r>
            <a:r>
              <a:rPr kumimoji="0" lang="en-US" altLang="zh-CN" sz="1800" i="1">
                <a:ea typeface="宋体" panose="02010600030101010101" pitchFamily="2" charset="-122"/>
              </a:rPr>
              <a:t>F</a:t>
            </a:r>
            <a:r>
              <a:rPr kumimoji="0" lang="en-US" altLang="zh-CN" sz="1800">
                <a:ea typeface="宋体" panose="02010600030101010101" pitchFamily="2" charset="-122"/>
              </a:rPr>
              <a:t> of functional  dependencies if for all functional dependencies in </a:t>
            </a:r>
            <a:r>
              <a:rPr kumimoji="0" lang="en-US" altLang="zh-CN" sz="1800" i="1">
                <a:ea typeface="宋体" panose="02010600030101010101" pitchFamily="2" charset="-122"/>
              </a:rPr>
              <a:t>F</a:t>
            </a:r>
            <a:r>
              <a:rPr kumimoji="0" lang="en-US" altLang="zh-CN" sz="1800" baseline="30000">
                <a:ea typeface="宋体" panose="02010600030101010101" pitchFamily="2" charset="-122"/>
              </a:rPr>
              <a:t>+</a:t>
            </a:r>
            <a:r>
              <a:rPr kumimoji="0" lang="en-US" altLang="zh-CN" sz="1800">
                <a:ea typeface="宋体" panose="02010600030101010101" pitchFamily="2" charset="-122"/>
              </a:rPr>
              <a:t> of the form 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0" lang="en-US" altLang="zh-CN" sz="1800">
                <a:ea typeface="宋体" panose="02010600030101010101" pitchFamily="2" charset="-122"/>
                <a:sym typeface="Greek Symbols" pitchFamily="18" charset="2"/>
              </a:rPr>
              <a:t>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>
                <a:ea typeface="宋体" panose="02010600030101010101" pitchFamily="2" charset="-122"/>
                <a:sym typeface="Monotype Sorts" charset="2"/>
              </a:rPr>
              <a:t> </a:t>
            </a: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0" lang="en-US" altLang="zh-CN" sz="1800" i="1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kumimoji="0" lang="en-US" altLang="zh-CN" sz="1800">
                <a:ea typeface="宋体" panose="02010600030101010101" pitchFamily="2" charset="-122"/>
                <a:sym typeface="Greek Symbols" pitchFamily="18" charset="2"/>
              </a:rPr>
              <a:t>where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kumimoji="0" lang="en-US" altLang="zh-CN" sz="180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kumimoji="0" lang="en-US" altLang="zh-CN" sz="180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0"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at least one of the following holds: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（具有函数依赖集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的关系模式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属于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BCNF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的条件是：对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0" lang="en-US" altLang="zh-CN" sz="1800" baseline="3000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中所有函数依赖满足：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1.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平凡依赖，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2.</a:t>
            </a:r>
            <a:r>
              <a:rPr kumimoji="0" lang="zh-CN" altLang="en-US" sz="1800">
                <a:ea typeface="宋体" panose="02010600030101010101" pitchFamily="2" charset="-122"/>
                <a:sym typeface="Symbol" panose="05050102010706020507" pitchFamily="18" charset="2"/>
              </a:rPr>
              <a:t>左侧为超码）</a:t>
            </a:r>
            <a:endParaRPr kumimoji="0" lang="en-US" altLang="zh-CN" sz="1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09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</a:t>
            </a:r>
            <a:r>
              <a:rPr lang="en-US" altLang="en-US" sz="1700" dirty="0" smtClean="0"/>
              <a:t>by</a:t>
            </a:r>
            <a:r>
              <a:rPr lang="en-US" altLang="en-US" dirty="0">
                <a:sym typeface="Symbol" panose="05050102010706020507" pitchFamily="18" charset="2"/>
              </a:rPr>
              <a:t>?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803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3" y="117475"/>
            <a:ext cx="8383587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BCNF and Dependency Preservation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E-R diagram specifies the constraint that “a student may have more than one advisor, but at most one corresponding to a given department”. </a:t>
            </a:r>
            <a:r>
              <a:rPr lang="zh-CN" altLang="en-US" smtClean="0">
                <a:ea typeface="宋体" panose="02010600030101010101" pitchFamily="2" charset="-122"/>
              </a:rPr>
              <a:t>（一个学生可以有多位导师，但是对应于一个给定的系最多只有一个</a:t>
            </a:r>
            <a:r>
              <a:rPr lang="en-US" altLang="zh-CN" smtClean="0">
                <a:ea typeface="宋体" panose="02010600030101010101" pitchFamily="2" charset="-122"/>
              </a:rPr>
              <a:t>&amp;</a:t>
            </a:r>
            <a:r>
              <a:rPr lang="zh-CN" altLang="en-US" smtClean="0">
                <a:ea typeface="宋体" panose="02010600030101010101" pitchFamily="2" charset="-122"/>
              </a:rPr>
              <a:t>一个教师只能在一个系担任导师）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7782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928938"/>
            <a:ext cx="4910138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541588"/>
            <a:ext cx="3286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3865563"/>
            <a:ext cx="2286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图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5456238"/>
            <a:ext cx="1714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矩形 7"/>
          <p:cNvSpPr>
            <a:spLocks noChangeArrowheads="1"/>
          </p:cNvSpPr>
          <p:nvPr/>
        </p:nvSpPr>
        <p:spPr bwMode="auto">
          <a:xfrm>
            <a:off x="2012950" y="3233738"/>
            <a:ext cx="1527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231F20"/>
                </a:solidFill>
                <a:latin typeface="Palatino-Roman"/>
                <a:ea typeface="宋体" panose="02010600030101010101" pitchFamily="2" charset="-122"/>
              </a:rPr>
              <a:t>Dependencies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77832" name="矩形 8"/>
          <p:cNvSpPr>
            <a:spLocks noChangeArrowheads="1"/>
          </p:cNvSpPr>
          <p:nvPr/>
        </p:nvSpPr>
        <p:spPr bwMode="auto">
          <a:xfrm>
            <a:off x="2170113" y="4868863"/>
            <a:ext cx="782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231F20"/>
                </a:solidFill>
                <a:latin typeface="Palatino-Roman"/>
                <a:ea typeface="宋体" panose="02010600030101010101" pitchFamily="2" charset="-122"/>
              </a:rPr>
              <a:t>BCNF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endParaRPr kumimoji="0" lang="zh-CN" altLang="en-US">
              <a:ea typeface="宋体" panose="02010600030101010101" pitchFamily="2" charset="-122"/>
            </a:endParaRPr>
          </a:p>
        </p:txBody>
      </p:sp>
      <p:cxnSp>
        <p:nvCxnSpPr>
          <p:cNvPr id="73738" name="直接箭头连接符 10"/>
          <p:cNvCxnSpPr>
            <a:cxnSpLocks noChangeShapeType="1"/>
            <a:stCxn id="77828" idx="2"/>
            <a:endCxn id="77829" idx="0"/>
          </p:cNvCxnSpPr>
          <p:nvPr/>
        </p:nvCxnSpPr>
        <p:spPr bwMode="auto">
          <a:xfrm>
            <a:off x="2003425" y="2884488"/>
            <a:ext cx="19050" cy="981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73739" name="直接箭头连接符 11"/>
          <p:cNvCxnSpPr>
            <a:cxnSpLocks/>
            <a:stCxn id="77829" idx="2"/>
            <a:endCxn id="77830" idx="0"/>
          </p:cNvCxnSpPr>
          <p:nvPr/>
        </p:nvCxnSpPr>
        <p:spPr bwMode="auto">
          <a:xfrm flipH="1">
            <a:off x="2022475" y="4418013"/>
            <a:ext cx="0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30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Third Normal Form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80362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A relation schema </a:t>
            </a:r>
            <a:r>
              <a:rPr lang="en-US" altLang="zh-CN" i="1" smtClean="0">
                <a:ea typeface="宋体" panose="02010600030101010101" pitchFamily="2" charset="-122"/>
              </a:rPr>
              <a:t>R</a:t>
            </a:r>
            <a:r>
              <a:rPr lang="en-US" altLang="zh-CN" smtClean="0">
                <a:ea typeface="宋体" panose="02010600030101010101" pitchFamily="2" charset="-122"/>
              </a:rPr>
              <a:t> is in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third normal form</a:t>
            </a:r>
            <a:r>
              <a:rPr lang="en-US" altLang="zh-CN" b="1" smtClean="0">
                <a:ea typeface="宋体" panose="02010600030101010101" pitchFamily="2" charset="-122"/>
              </a:rPr>
              <a:t> (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3NF</a:t>
            </a:r>
            <a:r>
              <a:rPr lang="en-US" altLang="zh-CN" b="1" smtClean="0">
                <a:ea typeface="宋体" panose="02010600030101010101" pitchFamily="2" charset="-122"/>
              </a:rPr>
              <a:t>)</a:t>
            </a:r>
            <a:r>
              <a:rPr lang="en-US" altLang="zh-CN" smtClean="0">
                <a:ea typeface="宋体" panose="02010600030101010101" pitchFamily="2" charset="-122"/>
              </a:rPr>
              <a:t> if for all:</a:t>
            </a:r>
          </a:p>
          <a:p>
            <a:pPr>
              <a:buFont typeface="Monotype Sorts" charset="2"/>
              <a:buNone/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		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in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  <a:sym typeface="Monotype Sorts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Monotype Sorts" charset="2"/>
              </a:rPr>
              <a:t>at least one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is trivial (i.e.,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 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is a superkey for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R</a:t>
            </a: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Each attribute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in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–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is contained in a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candidate key for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R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pPr lvl="1">
              <a:buFont typeface="Monotype Sorts" charset="2"/>
              <a:buNone/>
              <a:tabLst>
                <a:tab pos="2738438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 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(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NOTE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: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each attribute may be in a different candidate key-</a:t>
            </a:r>
            <a:r>
              <a:rPr lang="zh-CN" altLang="en-US" sz="1400" smtClean="0">
                <a:ea typeface="宋体" panose="02010600030101010101" pitchFamily="2" charset="-122"/>
                <a:sym typeface="Greek Symbols" pitchFamily="18" charset="2"/>
              </a:rPr>
              <a:t>每个属性</a:t>
            </a:r>
            <a:r>
              <a:rPr lang="en-US" altLang="zh-CN" sz="140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zh-CN" altLang="en-US" sz="1400" smtClean="0">
                <a:ea typeface="宋体" panose="02010600030101010101" pitchFamily="2" charset="-122"/>
                <a:sym typeface="Greek Symbols" pitchFamily="18" charset="2"/>
              </a:rPr>
              <a:t>都包含于</a:t>
            </a:r>
            <a:r>
              <a:rPr lang="en-US" altLang="zh-CN" sz="1400" smtClean="0">
                <a:ea typeface="宋体" panose="02010600030101010101" pitchFamily="2" charset="-122"/>
                <a:sym typeface="Greek Symbols" pitchFamily="18" charset="2"/>
              </a:rPr>
              <a:t>R</a:t>
            </a:r>
            <a:r>
              <a:rPr lang="zh-CN" altLang="en-US" sz="1400" smtClean="0">
                <a:ea typeface="宋体" panose="02010600030101010101" pitchFamily="2" charset="-122"/>
                <a:sym typeface="Greek Symbols" pitchFamily="18" charset="2"/>
              </a:rPr>
              <a:t>的一个候选码中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)</a:t>
            </a:r>
            <a:endParaRPr lang="en-US" altLang="zh-CN" i="1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Third condition is </a:t>
            </a:r>
            <a:r>
              <a:rPr lang="en-US" altLang="zh-CN" b="1" smtClean="0">
                <a:ea typeface="宋体" panose="02010600030101010101" pitchFamily="2" charset="-122"/>
              </a:rPr>
              <a:t>a minimal relaxation of BCNF </a:t>
            </a:r>
            <a:r>
              <a:rPr lang="en-US" altLang="zh-CN" smtClean="0">
                <a:ea typeface="宋体" panose="02010600030101010101" pitchFamily="2" charset="-122"/>
              </a:rPr>
              <a:t>to ensure dependency preservation (will see why later).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BCNF</a:t>
            </a:r>
            <a:r>
              <a:rPr lang="zh-CN" altLang="en-US" smtClean="0">
                <a:ea typeface="宋体" panose="02010600030101010101" pitchFamily="2" charset="-122"/>
              </a:rPr>
              <a:t>条件的最小放宽）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2738438" algn="l"/>
              </a:tabLst>
            </a:pP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6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</a:t>
            </a:r>
            <a:r>
              <a:rPr lang="en-US" altLang="en-US" sz="1700" dirty="0" smtClean="0">
                <a:sym typeface="Monotype Sorts" pitchFamily="-84" charset="2"/>
              </a:rPr>
              <a:t>3NF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17475"/>
            <a:ext cx="8402637" cy="609600"/>
          </a:xfrm>
        </p:spPr>
        <p:txBody>
          <a:bodyPr/>
          <a:lstStyle/>
          <a:p>
            <a:pPr>
              <a:defRPr/>
            </a:pPr>
            <a:r>
              <a:rPr lang="de-DE" altLang="zh-CN" dirty="0" smtClean="0">
                <a:ea typeface="宋体" panose="02010600030101010101" pitchFamily="2" charset="-122"/>
              </a:rPr>
              <a:t> </a:t>
            </a:r>
            <a:r>
              <a:rPr lang="de-DE" altLang="zh-CN" dirty="0">
                <a:ea typeface="宋体" panose="02010600030101010101" pitchFamily="2" charset="-122"/>
              </a:rPr>
              <a:t>Design Alternative: Larger Schemas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8218401" cy="490378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Even if we decided to live with the redundancy problem, there is still another problem with the </a:t>
            </a:r>
            <a:r>
              <a:rPr lang="en-US" altLang="zh-CN" i="1" dirty="0" err="1" smtClean="0">
                <a:ea typeface="宋体" panose="02010600030101010101" pitchFamily="2" charset="-122"/>
              </a:rPr>
              <a:t>inst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schema. (</a:t>
            </a:r>
            <a:r>
              <a:rPr lang="zh-CN" altLang="en-US" dirty="0" smtClean="0">
                <a:ea typeface="宋体" panose="02010600030101010101" pitchFamily="2" charset="-122"/>
              </a:rPr>
              <a:t>不止只有冗余的问题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Suppose we are creating a new department in the university. In the alternative design above, we cannot represent directly the information concerning a department (</a:t>
            </a:r>
            <a:r>
              <a:rPr lang="en-US" altLang="zh-CN" i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i="1" dirty="0" smtClean="0">
                <a:ea typeface="宋体" panose="02010600030101010101" pitchFamily="2" charset="-122"/>
              </a:rPr>
              <a:t> name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i="1" dirty="0" smtClean="0">
                <a:ea typeface="宋体" panose="02010600030101010101" pitchFamily="2" charset="-122"/>
              </a:rPr>
              <a:t>building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i="1" dirty="0" smtClean="0">
                <a:ea typeface="宋体" panose="02010600030101010101" pitchFamily="2" charset="-122"/>
              </a:rPr>
              <a:t>budget</a:t>
            </a:r>
            <a:r>
              <a:rPr lang="en-US" altLang="zh-CN" dirty="0" smtClean="0">
                <a:ea typeface="宋体" panose="02010600030101010101" pitchFamily="2" charset="-122"/>
              </a:rPr>
              <a:t>) unless that department has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at least one instructor at the university. </a:t>
            </a:r>
            <a:r>
              <a:rPr lang="zh-CN" altLang="en-US" dirty="0" smtClean="0">
                <a:ea typeface="宋体" panose="02010600030101010101" pitchFamily="2" charset="-122"/>
              </a:rPr>
              <a:t>（添加新系的情况）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This is because tuples in the </a:t>
            </a:r>
            <a:r>
              <a:rPr lang="en-US" altLang="zh-CN" i="1" dirty="0" err="1" smtClean="0">
                <a:ea typeface="宋体" panose="02010600030101010101" pitchFamily="2" charset="-122"/>
              </a:rPr>
              <a:t>inst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table require values for </a:t>
            </a:r>
            <a:r>
              <a:rPr lang="en-US" altLang="zh-CN" i="1" dirty="0" smtClean="0">
                <a:ea typeface="宋体" panose="02010600030101010101" pitchFamily="2" charset="-122"/>
              </a:rPr>
              <a:t>ID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i="1" dirty="0" smtClean="0"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i="1" dirty="0" smtClean="0">
                <a:ea typeface="宋体" panose="02010600030101010101" pitchFamily="2" charset="-122"/>
              </a:rPr>
              <a:t>salary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（需要教工信息）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8546" name="内容占位符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5550" y="1093788"/>
            <a:ext cx="6838950" cy="4903787"/>
          </a:xfrm>
        </p:spPr>
      </p:pic>
      <p:sp>
        <p:nvSpPr>
          <p:cNvPr id="108547" name="文本框 6"/>
          <p:cNvSpPr txBox="1">
            <a:spLocks noChangeArrowheads="1"/>
          </p:cNvSpPr>
          <p:nvPr/>
        </p:nvSpPr>
        <p:spPr bwMode="auto">
          <a:xfrm>
            <a:off x="5383213" y="129857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ea typeface="宋体" panose="02010600030101010101" pitchFamily="2" charset="-122"/>
              </a:rPr>
              <a:t>关系模式</a:t>
            </a:r>
          </a:p>
        </p:txBody>
      </p:sp>
      <p:sp>
        <p:nvSpPr>
          <p:cNvPr id="108548" name="文本框 7"/>
          <p:cNvSpPr txBox="1">
            <a:spLocks noChangeArrowheads="1"/>
          </p:cNvSpPr>
          <p:nvPr/>
        </p:nvSpPr>
        <p:spPr bwMode="auto">
          <a:xfrm>
            <a:off x="5383213" y="2116138"/>
            <a:ext cx="1211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ea typeface="宋体" panose="02010600030101010101" pitchFamily="2" charset="-122"/>
              </a:rPr>
              <a:t>函数依赖集</a:t>
            </a:r>
          </a:p>
        </p:txBody>
      </p:sp>
      <p:sp>
        <p:nvSpPr>
          <p:cNvPr id="108549" name="文本框 8"/>
          <p:cNvSpPr txBox="1">
            <a:spLocks noChangeArrowheads="1"/>
          </p:cNvSpPr>
          <p:nvPr/>
        </p:nvSpPr>
        <p:spPr bwMode="auto">
          <a:xfrm>
            <a:off x="1408113" y="3481388"/>
            <a:ext cx="1209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ea typeface="宋体" panose="02010600030101010101" pitchFamily="2" charset="-122"/>
              </a:rPr>
              <a:t>被逻辑蕴含</a:t>
            </a:r>
          </a:p>
        </p:txBody>
      </p:sp>
    </p:spTree>
    <p:extLst>
      <p:ext uri="{BB962C8B-B14F-4D97-AF65-F5344CB8AC3E}">
        <p14:creationId xmlns:p14="http://schemas.microsoft.com/office/powerpoint/2010/main" val="4752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059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388" y="2690813"/>
            <a:ext cx="7661275" cy="1709737"/>
          </a:xfrm>
        </p:spPr>
      </p:pic>
    </p:spTree>
    <p:extLst>
      <p:ext uri="{BB962C8B-B14F-4D97-AF65-F5344CB8AC3E}">
        <p14:creationId xmlns:p14="http://schemas.microsoft.com/office/powerpoint/2010/main" val="9764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</a:t>
            </a:r>
            <a:r>
              <a:rPr lang="en-US" altLang="ja-JP" b="1" dirty="0" smtClean="0">
                <a:solidFill>
                  <a:srgbClr val="002060"/>
                </a:solidFill>
              </a:rPr>
              <a:t>Axioms</a:t>
            </a:r>
            <a:r>
              <a:rPr lang="zh-CN" altLang="en-US" b="1" dirty="0" smtClean="0">
                <a:solidFill>
                  <a:srgbClr val="002060"/>
                </a:solidFill>
              </a:rPr>
              <a:t>（阿姆斯特朗公里）</a:t>
            </a:r>
            <a:r>
              <a:rPr lang="en-US" altLang="ja-JP" b="1" dirty="0" smtClean="0">
                <a:solidFill>
                  <a:srgbClr val="000099"/>
                </a:solidFill>
              </a:rPr>
              <a:t>:</a:t>
            </a:r>
            <a:endParaRPr lang="en-US" altLang="ja-JP" b="1" dirty="0">
              <a:solidFill>
                <a:srgbClr val="000099"/>
              </a:solidFill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</a:t>
            </a:r>
            <a:r>
              <a:rPr lang="en-US" altLang="en-US" b="1" dirty="0" smtClean="0">
                <a:sym typeface="Symbol" panose="05050102010706020507" pitchFamily="18" charset="2"/>
              </a:rPr>
              <a:t>rule(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自反律</a:t>
            </a:r>
            <a:r>
              <a:rPr lang="en-US" altLang="en-US" b="1" dirty="0" smtClean="0">
                <a:sym typeface="Symbol" panose="05050102010706020507" pitchFamily="18" charset="2"/>
              </a:rPr>
              <a:t>):</a:t>
            </a:r>
            <a:r>
              <a:rPr lang="en-US" altLang="en-US" dirty="0" smtClean="0"/>
              <a:t> </a:t>
            </a:r>
            <a:r>
              <a:rPr lang="en-US" altLang="en-US" dirty="0"/>
              <a:t>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</a:t>
            </a:r>
            <a:r>
              <a:rPr lang="en-US" altLang="en-US" b="1" dirty="0" smtClean="0">
                <a:sym typeface="Symbol" panose="05050102010706020507" pitchFamily="18" charset="2"/>
              </a:rPr>
              <a:t>rule</a:t>
            </a:r>
            <a:r>
              <a:rPr lang="zh-CN" altLang="en-US" b="1" dirty="0" smtClean="0">
                <a:sym typeface="Symbol" panose="05050102010706020507" pitchFamily="18" charset="2"/>
              </a:rPr>
              <a:t>（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增补率</a:t>
            </a:r>
            <a:r>
              <a:rPr lang="zh-CN" altLang="en-US" b="1" dirty="0" smtClean="0">
                <a:sym typeface="Symbol" panose="05050102010706020507" pitchFamily="18" charset="2"/>
              </a:rPr>
              <a:t>）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</a:t>
            </a:r>
            <a:r>
              <a:rPr lang="en-US" altLang="en-US" b="1" dirty="0" smtClean="0">
                <a:sym typeface="Symbol" panose="05050102010706020507" pitchFamily="18" charset="2"/>
              </a:rPr>
              <a:t>rule</a:t>
            </a:r>
            <a:r>
              <a:rPr lang="zh-CN" altLang="en-US" b="1" dirty="0" smtClean="0">
                <a:sym typeface="Symbol" panose="05050102010706020507" pitchFamily="18" charset="2"/>
              </a:rPr>
              <a:t>（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传递率</a:t>
            </a:r>
            <a:r>
              <a:rPr lang="zh-CN" altLang="en-US" b="1" dirty="0" smtClean="0">
                <a:sym typeface="Symbol" panose="05050102010706020507" pitchFamily="18" charset="2"/>
              </a:rPr>
              <a:t>）</a:t>
            </a:r>
            <a:r>
              <a:rPr lang="en-US" altLang="en-US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 smtClean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 smtClean="0">
                <a:solidFill>
                  <a:srgbClr val="002060"/>
                </a:solidFill>
                <a:sym typeface="Greek Symbols"/>
              </a:rPr>
              <a:t> 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/>
              </a:rPr>
              <a:t>有效的</a:t>
            </a:r>
            <a:r>
              <a:rPr lang="en-US" altLang="en-US" dirty="0" smtClean="0">
                <a:solidFill>
                  <a:srgbClr val="002060"/>
                </a:solidFill>
                <a:sym typeface="Greek Symbols"/>
              </a:rPr>
              <a:t>)</a:t>
            </a:r>
            <a:r>
              <a:rPr lang="en-US" altLang="en-US" dirty="0" smtClean="0">
                <a:sym typeface="Greek Symbols"/>
              </a:rPr>
              <a:t>-- </a:t>
            </a:r>
            <a:r>
              <a:rPr lang="en-US" altLang="en-US" dirty="0">
                <a:sym typeface="Greek Symbols"/>
              </a:rPr>
              <a:t>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 smtClean="0">
                <a:sym typeface="Greek Symbols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/>
              </a:rPr>
              <a:t>完备的</a:t>
            </a:r>
            <a:r>
              <a:rPr lang="en-US" altLang="en-US" dirty="0" smtClean="0">
                <a:sym typeface="Greek Symbols"/>
              </a:rPr>
              <a:t>) </a:t>
            </a:r>
            <a:r>
              <a:rPr lang="en-US" altLang="en-US" dirty="0">
                <a:sym typeface="Greek Symbols"/>
              </a:rPr>
              <a:t>-- generate all functional dependencies that 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i="1" dirty="0" smtClean="0"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endParaRPr lang="en-US" altLang="en-US" dirty="0" smtClean="0"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 smtClean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-84" charset="2"/>
              </a:rPr>
              <a:t>（增补，传递）</a:t>
            </a:r>
            <a:endParaRPr lang="en-US" altLang="en-US" dirty="0">
              <a:latin typeface="楷体" panose="02010609060101010101" pitchFamily="49" charset="-122"/>
              <a:ea typeface="楷体" panose="02010609060101010101" pitchFamily="49" charset="-122"/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</a:t>
            </a:r>
            <a:r>
              <a:rPr lang="en-US" altLang="en-US" dirty="0" smtClean="0">
                <a:sym typeface="Monotype Sorts" pitchFamily="-84" charset="2"/>
              </a:rPr>
              <a:t>transitivity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-84" charset="2"/>
              </a:rPr>
              <a:t>（增补，增补，传递</a:t>
            </a:r>
            <a:r>
              <a:rPr lang="zh-CN" altLang="en-US" dirty="0" smtClean="0">
                <a:sym typeface="Monotype Sorts" pitchFamily="-84" charset="2"/>
              </a:rPr>
              <a:t>）</a:t>
            </a:r>
            <a:endParaRPr lang="en-US" altLang="en-US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30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Procedure for Computing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994650" cy="5122862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To compute the closure of a set of functional dependencies F: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i="1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i="1" smtClean="0">
                <a:ea typeface="宋体" panose="02010600030101010101" pitchFamily="2" charset="-122"/>
              </a:rPr>
              <a:t>     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=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b="1" smtClean="0">
                <a:ea typeface="宋体" panose="02010600030101010101" pitchFamily="2" charset="-122"/>
              </a:rPr>
              <a:t>repeat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	</a:t>
            </a:r>
            <a:r>
              <a:rPr lang="en-US" altLang="zh-CN" b="1" smtClean="0">
                <a:ea typeface="宋体" panose="02010600030101010101" pitchFamily="2" charset="-122"/>
              </a:rPr>
              <a:t>for each</a:t>
            </a:r>
            <a:r>
              <a:rPr lang="en-US" altLang="zh-CN" smtClean="0">
                <a:ea typeface="宋体" panose="02010600030101010101" pitchFamily="2" charset="-122"/>
              </a:rPr>
              <a:t> functional dependency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 in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</a:rPr>
              <a:t>+ 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i="1" smtClean="0">
                <a:ea typeface="宋体" panose="02010600030101010101" pitchFamily="2" charset="-122"/>
              </a:rPr>
              <a:t> F</a:t>
            </a:r>
            <a:r>
              <a:rPr lang="en-US" altLang="zh-CN" baseline="30000" smtClean="0">
                <a:ea typeface="宋体" panose="02010600030101010101" pitchFamily="2" charset="-122"/>
              </a:rPr>
              <a:t>+ </a:t>
            </a:r>
            <a:r>
              <a:rPr lang="zh-CN" altLang="en-US" smtClean="0">
                <a:ea typeface="宋体" panose="02010600030101010101" pitchFamily="2" charset="-122"/>
              </a:rPr>
              <a:t>中的函数依赖</a:t>
            </a:r>
            <a:r>
              <a:rPr lang="en-US" altLang="zh-CN" smtClean="0">
                <a:ea typeface="宋体" panose="02010600030101010101" pitchFamily="2" charset="-122"/>
              </a:rPr>
              <a:t>f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altLang="zh-CN" baseline="30000" smtClean="0">
                <a:ea typeface="宋体" panose="02010600030101010101" pitchFamily="2" charset="-122"/>
              </a:rPr>
              <a:t/>
            </a:r>
            <a:br>
              <a:rPr lang="en-US" altLang="zh-CN" baseline="30000" smtClean="0">
                <a:ea typeface="宋体" panose="02010600030101010101" pitchFamily="2" charset="-122"/>
              </a:rPr>
            </a:br>
            <a:r>
              <a:rPr lang="en-US" altLang="zh-CN" baseline="30000" smtClean="0">
                <a:ea typeface="宋体" panose="02010600030101010101" pitchFamily="2" charset="-122"/>
              </a:rPr>
              <a:t>	</a:t>
            </a:r>
            <a:r>
              <a:rPr lang="en-US" altLang="zh-CN" smtClean="0">
                <a:ea typeface="宋体" panose="02010600030101010101" pitchFamily="2" charset="-122"/>
              </a:rPr>
              <a:t>       apply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reflexivity</a:t>
            </a:r>
            <a:r>
              <a:rPr lang="en-US" altLang="zh-CN" smtClean="0">
                <a:ea typeface="宋体" panose="02010600030101010101" pitchFamily="2" charset="-122"/>
              </a:rPr>
              <a:t> and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augmentation</a:t>
            </a:r>
            <a:r>
              <a:rPr lang="en-US" altLang="zh-CN" smtClean="0">
                <a:ea typeface="宋体" panose="02010600030101010101" pitchFamily="2" charset="-122"/>
              </a:rPr>
              <a:t> rules on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	       </a:t>
            </a:r>
            <a:r>
              <a:rPr lang="en-US" altLang="zh-CN" smtClean="0">
                <a:ea typeface="宋体" panose="02010600030101010101" pitchFamily="2" charset="-122"/>
              </a:rPr>
              <a:t>add the resulting functional dependencies to 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                                 （在</a:t>
            </a:r>
            <a:r>
              <a:rPr lang="en-US" altLang="zh-CN" smtClean="0">
                <a:ea typeface="宋体" panose="02010600030101010101" pitchFamily="2" charset="-122"/>
              </a:rPr>
              <a:t>f</a:t>
            </a:r>
            <a:r>
              <a:rPr lang="zh-CN" altLang="en-US" smtClean="0">
                <a:ea typeface="宋体" panose="02010600030101010101" pitchFamily="2" charset="-122"/>
              </a:rPr>
              <a:t>上应用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自反律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增补律</a:t>
            </a:r>
            <a:r>
              <a:rPr lang="zh-CN" altLang="en-US" smtClean="0">
                <a:ea typeface="宋体" panose="02010600030101010101" pitchFamily="2" charset="-122"/>
              </a:rPr>
              <a:t>，将结果加入到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宋体" panose="02010600030101010101" pitchFamily="2" charset="-122"/>
              </a:rPr>
              <a:t>中）</a:t>
            </a:r>
            <a:r>
              <a:rPr lang="en-US" altLang="zh-CN" baseline="30000" smtClean="0">
                <a:ea typeface="宋体" panose="02010600030101010101" pitchFamily="2" charset="-122"/>
              </a:rPr>
              <a:t/>
            </a:r>
            <a:br>
              <a:rPr lang="en-US" altLang="zh-CN" baseline="30000" smtClean="0">
                <a:ea typeface="宋体" panose="02010600030101010101" pitchFamily="2" charset="-122"/>
              </a:rPr>
            </a:br>
            <a:r>
              <a:rPr lang="en-US" altLang="zh-CN" baseline="30000" smtClean="0">
                <a:ea typeface="宋体" panose="02010600030101010101" pitchFamily="2" charset="-122"/>
              </a:rPr>
              <a:t>	</a:t>
            </a:r>
            <a:r>
              <a:rPr lang="en-US" altLang="zh-CN" b="1" smtClean="0">
                <a:ea typeface="宋体" panose="02010600030101010101" pitchFamily="2" charset="-122"/>
              </a:rPr>
              <a:t>for each </a:t>
            </a:r>
            <a:r>
              <a:rPr lang="en-US" altLang="zh-CN" smtClean="0">
                <a:ea typeface="宋体" panose="02010600030101010101" pitchFamily="2" charset="-122"/>
              </a:rPr>
              <a:t>pair of functional dependencies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and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in 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                                                            （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宋体" panose="02010600030101010101" pitchFamily="2" charset="-122"/>
              </a:rPr>
              <a:t>中的一对函数依赖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2 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altLang="zh-CN" baseline="30000" smtClean="0">
                <a:ea typeface="宋体" panose="02010600030101010101" pitchFamily="2" charset="-122"/>
              </a:rPr>
              <a:t/>
            </a:r>
            <a:br>
              <a:rPr lang="en-US" altLang="zh-CN" baseline="30000" smtClean="0">
                <a:ea typeface="宋体" panose="02010600030101010101" pitchFamily="2" charset="-122"/>
              </a:rPr>
            </a:br>
            <a:r>
              <a:rPr lang="en-US" altLang="zh-CN" baseline="30000" smtClean="0">
                <a:ea typeface="宋体" panose="02010600030101010101" pitchFamily="2" charset="-122"/>
              </a:rPr>
              <a:t>	</a:t>
            </a:r>
            <a:r>
              <a:rPr lang="en-US" altLang="zh-CN" smtClean="0">
                <a:ea typeface="宋体" panose="02010600030101010101" pitchFamily="2" charset="-122"/>
              </a:rPr>
              <a:t>       </a:t>
            </a:r>
            <a:r>
              <a:rPr lang="en-US" altLang="zh-CN" b="1" smtClean="0">
                <a:ea typeface="宋体" panose="02010600030101010101" pitchFamily="2" charset="-122"/>
              </a:rPr>
              <a:t>if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and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can be combined using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transitivity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		 </a:t>
            </a:r>
            <a:r>
              <a:rPr lang="en-US" altLang="zh-CN" b="1" smtClean="0">
                <a:ea typeface="宋体" panose="02010600030101010101" pitchFamily="2" charset="-122"/>
              </a:rPr>
              <a:t>then</a:t>
            </a:r>
            <a:r>
              <a:rPr lang="en-US" altLang="zh-CN" smtClean="0">
                <a:ea typeface="宋体" panose="02010600030101010101" pitchFamily="2" charset="-122"/>
              </a:rPr>
              <a:t> add the resulting functional dependency to 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                         （</a:t>
            </a:r>
            <a:r>
              <a:rPr lang="en-US" altLang="zh-CN" i="1" smtClean="0">
                <a:ea typeface="宋体" panose="02010600030101010101" pitchFamily="2" charset="-122"/>
              </a:rPr>
              <a:t> 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2 </a:t>
            </a:r>
            <a:r>
              <a:rPr lang="zh-CN" altLang="en-US" smtClean="0">
                <a:ea typeface="宋体" panose="02010600030101010101" pitchFamily="2" charset="-122"/>
              </a:rPr>
              <a:t>可以使用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传递律</a:t>
            </a:r>
            <a:r>
              <a:rPr lang="zh-CN" altLang="en-US" smtClean="0">
                <a:ea typeface="宋体" panose="02010600030101010101" pitchFamily="2" charset="-122"/>
              </a:rPr>
              <a:t>结合起来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将结果加入到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中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altLang="zh-CN" baseline="30000" smtClean="0">
                <a:ea typeface="宋体" panose="02010600030101010101" pitchFamily="2" charset="-122"/>
              </a:rPr>
              <a:t/>
            </a:r>
            <a:br>
              <a:rPr lang="en-US" altLang="zh-CN" baseline="30000" smtClean="0">
                <a:ea typeface="宋体" panose="02010600030101010101" pitchFamily="2" charset="-122"/>
              </a:rPr>
            </a:br>
            <a:r>
              <a:rPr lang="en-US" altLang="zh-CN" b="1" smtClean="0">
                <a:ea typeface="宋体" panose="02010600030101010101" pitchFamily="2" charset="-122"/>
              </a:rPr>
              <a:t>until </a:t>
            </a:r>
            <a:r>
              <a:rPr lang="en-US" altLang="zh-CN" i="1" smtClean="0">
                <a:ea typeface="宋体" panose="02010600030101010101" pitchFamily="2" charset="-122"/>
              </a:rPr>
              <a:t>F 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does not change any further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i="1" smtClean="0">
                <a:ea typeface="宋体" panose="02010600030101010101" pitchFamily="2" charset="-122"/>
              </a:rPr>
              <a:t> F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宋体" panose="02010600030101010101" pitchFamily="2" charset="-122"/>
              </a:rPr>
              <a:t>不再发生变化）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baseline="300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Procedure for Computing F</a:t>
            </a:r>
            <a:r>
              <a:rPr lang="en-US" altLang="zh-CN" baseline="30000" dirty="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994650" cy="5122862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 compute the closure of a set of functional dependencies F: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  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repeat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b="1" dirty="0" smtClean="0">
                <a:ea typeface="宋体" panose="02010600030101010101" pitchFamily="2" charset="-122"/>
              </a:rPr>
              <a:t>for each</a:t>
            </a:r>
            <a:r>
              <a:rPr lang="en-US" altLang="zh-CN" dirty="0" smtClean="0">
                <a:ea typeface="宋体" panose="02010600030101010101" pitchFamily="2" charset="-122"/>
              </a:rPr>
              <a:t> functional dependency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 in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 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i="1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 </a:t>
            </a:r>
            <a:r>
              <a:rPr lang="zh-CN" altLang="en-US" dirty="0" smtClean="0">
                <a:ea typeface="宋体" panose="02010600030101010101" pitchFamily="2" charset="-122"/>
              </a:rPr>
              <a:t>中的函数依赖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baseline="30000" dirty="0" smtClean="0">
                <a:ea typeface="宋体" panose="02010600030101010101" pitchFamily="2" charset="-122"/>
              </a:rPr>
              <a:t/>
            </a:r>
            <a:br>
              <a:rPr lang="en-US" altLang="zh-CN" baseline="30000" dirty="0" smtClean="0">
                <a:ea typeface="宋体" panose="02010600030101010101" pitchFamily="2" charset="-122"/>
              </a:rPr>
            </a:br>
            <a:r>
              <a:rPr lang="en-US" altLang="zh-CN" baseline="30000" dirty="0" smtClean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       apply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reflexivity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augmentation</a:t>
            </a:r>
            <a:r>
              <a:rPr lang="en-US" altLang="zh-CN" dirty="0" smtClean="0">
                <a:ea typeface="宋体" panose="02010600030101010101" pitchFamily="2" charset="-122"/>
              </a:rPr>
              <a:t> rules on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br>
              <a:rPr lang="en-US" altLang="zh-CN" i="1" dirty="0" smtClean="0">
                <a:ea typeface="宋体" panose="02010600030101010101" pitchFamily="2" charset="-122"/>
              </a:rPr>
            </a:br>
            <a:r>
              <a:rPr lang="en-US" altLang="zh-CN" i="1" dirty="0" smtClean="0">
                <a:ea typeface="宋体" panose="02010600030101010101" pitchFamily="2" charset="-122"/>
              </a:rPr>
              <a:t>	       </a:t>
            </a:r>
            <a:r>
              <a:rPr lang="en-US" altLang="zh-CN" dirty="0" smtClean="0">
                <a:ea typeface="宋体" panose="02010600030101010101" pitchFamily="2" charset="-122"/>
              </a:rPr>
              <a:t>add the resulting functional dependencies to 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                    （在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zh-CN" altLang="en-US" dirty="0" smtClean="0">
                <a:ea typeface="宋体" panose="02010600030101010101" pitchFamily="2" charset="-122"/>
              </a:rPr>
              <a:t>上应用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自反律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增补律</a:t>
            </a:r>
            <a:r>
              <a:rPr lang="zh-CN" altLang="en-US" dirty="0" smtClean="0">
                <a:ea typeface="宋体" panose="02010600030101010101" pitchFamily="2" charset="-122"/>
              </a:rPr>
              <a:t>，将结果加入到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中）</a:t>
            </a:r>
            <a:r>
              <a:rPr lang="en-US" altLang="zh-CN" baseline="30000" dirty="0" smtClean="0">
                <a:ea typeface="宋体" panose="02010600030101010101" pitchFamily="2" charset="-122"/>
              </a:rPr>
              <a:t/>
            </a:r>
            <a:br>
              <a:rPr lang="en-US" altLang="zh-CN" baseline="30000" dirty="0" smtClean="0">
                <a:ea typeface="宋体" panose="02010600030101010101" pitchFamily="2" charset="-122"/>
              </a:rPr>
            </a:br>
            <a:r>
              <a:rPr lang="en-US" altLang="zh-CN" baseline="30000" dirty="0" smtClean="0">
                <a:ea typeface="宋体" panose="02010600030101010101" pitchFamily="2" charset="-122"/>
              </a:rPr>
              <a:t>	</a:t>
            </a:r>
            <a:r>
              <a:rPr lang="en-US" altLang="zh-CN" b="1" dirty="0" smtClean="0">
                <a:ea typeface="宋体" panose="02010600030101010101" pitchFamily="2" charset="-122"/>
              </a:rPr>
              <a:t>for each </a:t>
            </a:r>
            <a:r>
              <a:rPr lang="en-US" altLang="zh-CN" dirty="0" smtClean="0">
                <a:ea typeface="宋体" panose="02010600030101010101" pitchFamily="2" charset="-122"/>
              </a:rPr>
              <a:t>pair of functional dependencies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in 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                                               （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中的一对函数依赖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 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baseline="30000" dirty="0" smtClean="0">
                <a:ea typeface="宋体" panose="02010600030101010101" pitchFamily="2" charset="-122"/>
              </a:rPr>
              <a:t/>
            </a:r>
            <a:br>
              <a:rPr lang="en-US" altLang="zh-CN" baseline="30000" dirty="0" smtClean="0">
                <a:ea typeface="宋体" panose="02010600030101010101" pitchFamily="2" charset="-122"/>
              </a:rPr>
            </a:br>
            <a:r>
              <a:rPr lang="en-US" altLang="zh-CN" baseline="30000" dirty="0" smtClean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b="1" dirty="0" smtClean="0">
                <a:ea typeface="宋体" panose="02010600030101010101" pitchFamily="2" charset="-122"/>
              </a:rPr>
              <a:t>if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can be combined using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transitivity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	 </a:t>
            </a:r>
            <a:r>
              <a:rPr lang="en-US" altLang="zh-CN" b="1" dirty="0" smtClean="0">
                <a:ea typeface="宋体" panose="02010600030101010101" pitchFamily="2" charset="-122"/>
              </a:rPr>
              <a:t>then</a:t>
            </a:r>
            <a:r>
              <a:rPr lang="en-US" altLang="zh-CN" dirty="0" smtClean="0">
                <a:ea typeface="宋体" panose="02010600030101010101" pitchFamily="2" charset="-122"/>
              </a:rPr>
              <a:t> add the resulting functional dependency to 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</a:p>
          <a:p>
            <a:pPr>
              <a:buFont typeface="Monotype Sorts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                  （</a:t>
            </a:r>
            <a:r>
              <a:rPr lang="en-US" altLang="zh-CN" i="1" dirty="0" smtClean="0">
                <a:ea typeface="宋体" panose="02010600030101010101" pitchFamily="2" charset="-122"/>
              </a:rPr>
              <a:t> 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 </a:t>
            </a:r>
            <a:r>
              <a:rPr lang="zh-CN" altLang="en-US" dirty="0" smtClean="0">
                <a:ea typeface="宋体" panose="02010600030101010101" pitchFamily="2" charset="-122"/>
              </a:rPr>
              <a:t>可以使用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传递律</a:t>
            </a:r>
            <a:r>
              <a:rPr lang="zh-CN" altLang="en-US" dirty="0" smtClean="0">
                <a:ea typeface="宋体" panose="02010600030101010101" pitchFamily="2" charset="-122"/>
              </a:rPr>
              <a:t>结合起来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将结果加入到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中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baseline="30000" dirty="0" smtClean="0">
                <a:ea typeface="宋体" panose="02010600030101010101" pitchFamily="2" charset="-122"/>
              </a:rPr>
              <a:t/>
            </a:r>
            <a:br>
              <a:rPr lang="en-US" altLang="zh-CN" baseline="30000" dirty="0" smtClean="0">
                <a:ea typeface="宋体" panose="02010600030101010101" pitchFamily="2" charset="-122"/>
              </a:rPr>
            </a:br>
            <a:r>
              <a:rPr lang="en-US" altLang="zh-CN" b="1" dirty="0" smtClean="0">
                <a:ea typeface="宋体" panose="02010600030101010101" pitchFamily="2" charset="-122"/>
              </a:rPr>
              <a:t>until </a:t>
            </a:r>
            <a:r>
              <a:rPr lang="en-US" altLang="zh-CN" i="1" dirty="0" smtClean="0">
                <a:ea typeface="宋体" panose="02010600030101010101" pitchFamily="2" charset="-122"/>
              </a:rPr>
              <a:t>F 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does not change any further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i="1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不再发生变化）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     NOTE</a:t>
            </a:r>
            <a:r>
              <a:rPr lang="en-US" altLang="zh-CN" dirty="0" smtClean="0">
                <a:ea typeface="宋体" panose="02010600030101010101" pitchFamily="2" charset="-122"/>
              </a:rPr>
              <a:t>:  We shall see an alternative procedure for this task later</a:t>
            </a:r>
          </a:p>
          <a:p>
            <a:pPr>
              <a:buFont typeface="Monotype Sorts" charset="2"/>
              <a:buNone/>
            </a:pPr>
            <a:r>
              <a:rPr lang="en-US" altLang="zh-CN" i="1" baseline="-25000" dirty="0" smtClean="0">
                <a:ea typeface="宋体" panose="02010600030101010101" pitchFamily="2" charset="-122"/>
              </a:rPr>
              <a:t>            </a:t>
            </a:r>
            <a:r>
              <a:rPr lang="en-US" altLang="zh-CN" dirty="0" smtClean="0">
                <a:ea typeface="宋体" panose="02010600030101010101" pitchFamily="2" charset="-122"/>
              </a:rPr>
              <a:t>However, doing so can be expensive, since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can be large.(2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2n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i="1" baseline="-25000" dirty="0" smtClean="0">
              <a:ea typeface="宋体" panose="02010600030101010101" pitchFamily="2" charset="-122"/>
            </a:endParaRPr>
          </a:p>
          <a:p>
            <a:pPr>
              <a:buFont typeface="Monotype Sorts" charset="2"/>
              <a:buNone/>
            </a:pPr>
            <a:endParaRPr lang="en-US" altLang="zh-CN" baseline="30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0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85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Closure of Functional Dependencies (Cont.)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474788"/>
            <a:ext cx="7154862" cy="4140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Additional rules: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If 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holds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nd 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holds,  then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holds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  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(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union</a:t>
            </a:r>
            <a:r>
              <a:rPr lang="zh-CN" altLang="en-US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合并律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)</a:t>
            </a: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If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holds, then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holds and 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holds </a:t>
            </a:r>
            <a:r>
              <a:rPr lang="en-US" altLang="zh-CN" b="1" smtClean="0">
                <a:ea typeface="宋体" panose="02010600030101010101" pitchFamily="2" charset="-122"/>
                <a:sym typeface="Monotype Sorts" charset="2"/>
              </a:rPr>
              <a:t>(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decomposition </a:t>
            </a:r>
            <a:r>
              <a:rPr lang="zh-CN" altLang="en-US" b="1" smtClean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分解律</a:t>
            </a:r>
            <a:r>
              <a:rPr lang="en-US" altLang="zh-CN" b="1" smtClean="0">
                <a:ea typeface="宋体" panose="02010600030101010101" pitchFamily="2" charset="-122"/>
                <a:sym typeface="Monotype Sorts" charset="2"/>
              </a:rPr>
              <a:t>)</a:t>
            </a:r>
            <a:endParaRPr lang="en-US" altLang="zh-CN" smtClean="0">
              <a:ea typeface="宋体" panose="02010600030101010101" pitchFamily="2" charset="-122"/>
              <a:sym typeface="Monotype Sorts" charset="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If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holds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nd 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holds, then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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holds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 (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pseudotransitivity </a:t>
            </a:r>
            <a:r>
              <a:rPr lang="zh-CN" altLang="en-US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伪传递律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The above rules can be inferred from Armstrong’s axioms.</a:t>
            </a:r>
          </a:p>
        </p:txBody>
      </p:sp>
      <p:pic>
        <p:nvPicPr>
          <p:cNvPr id="130051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8" y="4826000"/>
            <a:ext cx="4733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Armstrong</a:t>
            </a:r>
            <a:r>
              <a:rPr kumimoji="0" lang="zh-CN" altLang="en-US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公理系统</a:t>
            </a:r>
          </a:p>
        </p:txBody>
      </p:sp>
      <p:sp>
        <p:nvSpPr>
          <p:cNvPr id="132098" name="Rectangle 11"/>
          <p:cNvSpPr>
            <a:spLocks noChangeArrowheads="1"/>
          </p:cNvSpPr>
          <p:nvPr/>
        </p:nvSpPr>
        <p:spPr bwMode="auto">
          <a:xfrm>
            <a:off x="1187450" y="2173288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Tx/>
              <a:buFont typeface="Monotype Sorts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合并律：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  Y，X  Z，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  YZ</a:t>
            </a:r>
            <a:endParaRPr lang="zh-CN" altLang="en-US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32099" name="Group 18"/>
          <p:cNvGrpSpPr>
            <a:grpSpLocks/>
          </p:cNvGrpSpPr>
          <p:nvPr/>
        </p:nvGrpSpPr>
        <p:grpSpPr bwMode="auto">
          <a:xfrm>
            <a:off x="304800" y="2935288"/>
            <a:ext cx="8534400" cy="2438400"/>
            <a:chOff x="192" y="1849"/>
            <a:chExt cx="5376" cy="1536"/>
          </a:xfrm>
        </p:grpSpPr>
        <p:sp>
          <p:nvSpPr>
            <p:cNvPr id="132100" name="WordArt 4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1248" y="1942"/>
              <a:ext cx="312" cy="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192" y="1897"/>
              <a:ext cx="12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Y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 dirty="0" smtClean="0">
                  <a:latin typeface="楷体_GB2312" pitchFamily="49" charset="-122"/>
                  <a:ea typeface="楷体_GB2312" pitchFamily="49" charset="-122"/>
                </a:rPr>
                <a:t>增补律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2102" name="AutoShape 6"/>
            <p:cNvSpPr>
              <a:spLocks noChangeArrowheads="1"/>
            </p:cNvSpPr>
            <p:nvPr/>
          </p:nvSpPr>
          <p:spPr bwMode="auto">
            <a:xfrm>
              <a:off x="1632" y="2185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03" name="WordArt 7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3408" y="2233"/>
              <a:ext cx="312" cy="8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104" name="AutoShape 8"/>
            <p:cNvSpPr>
              <a:spLocks noChangeArrowheads="1"/>
            </p:cNvSpPr>
            <p:nvPr/>
          </p:nvSpPr>
          <p:spPr bwMode="auto">
            <a:xfrm>
              <a:off x="3792" y="2569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240" y="1849"/>
              <a:ext cx="532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2112" y="2089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XY</a:t>
              </a:r>
            </a:p>
          </p:txBody>
        </p:sp>
        <p:sp>
          <p:nvSpPr>
            <p:cNvPr id="132107" name="WordArt 12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1248" y="2662"/>
              <a:ext cx="312" cy="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108" name="Rectangle 13"/>
            <p:cNvSpPr>
              <a:spLocks noChangeArrowheads="1"/>
            </p:cNvSpPr>
            <p:nvPr/>
          </p:nvSpPr>
          <p:spPr bwMode="auto">
            <a:xfrm>
              <a:off x="192" y="2617"/>
              <a:ext cx="12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Z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 dirty="0" smtClean="0">
                  <a:latin typeface="楷体_GB2312" pitchFamily="49" charset="-122"/>
                  <a:ea typeface="楷体_GB2312" pitchFamily="49" charset="-122"/>
                </a:rPr>
                <a:t>增补律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2109" name="AutoShape 14"/>
            <p:cNvSpPr>
              <a:spLocks noChangeArrowheads="1"/>
            </p:cNvSpPr>
            <p:nvPr/>
          </p:nvSpPr>
          <p:spPr bwMode="auto">
            <a:xfrm>
              <a:off x="1632" y="2905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110" name="Rectangle 15"/>
            <p:cNvSpPr>
              <a:spLocks noChangeArrowheads="1"/>
            </p:cNvSpPr>
            <p:nvPr/>
          </p:nvSpPr>
          <p:spPr bwMode="auto">
            <a:xfrm>
              <a:off x="2112" y="2809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XY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YZ</a:t>
              </a:r>
            </a:p>
          </p:txBody>
        </p:sp>
        <p:sp>
          <p:nvSpPr>
            <p:cNvPr id="132111" name="Rectangle 16"/>
            <p:cNvSpPr>
              <a:spLocks noChangeArrowheads="1"/>
            </p:cNvSpPr>
            <p:nvPr/>
          </p:nvSpPr>
          <p:spPr bwMode="auto">
            <a:xfrm>
              <a:off x="2160" y="2473"/>
              <a:ext cx="12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传递律</a:t>
              </a:r>
            </a:p>
          </p:txBody>
        </p:sp>
        <p:sp>
          <p:nvSpPr>
            <p:cNvPr id="132112" name="Rectangle 17"/>
            <p:cNvSpPr>
              <a:spLocks noChangeArrowheads="1"/>
            </p:cNvSpPr>
            <p:nvPr/>
          </p:nvSpPr>
          <p:spPr bwMode="auto">
            <a:xfrm>
              <a:off x="4224" y="2473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1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Armstrong</a:t>
            </a:r>
            <a:r>
              <a:rPr kumimoji="0" lang="zh-CN" altLang="en-US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公理系统</a:t>
            </a:r>
          </a:p>
        </p:txBody>
      </p:sp>
      <p:sp>
        <p:nvSpPr>
          <p:cNvPr id="133122" name="Rectangle 10"/>
          <p:cNvSpPr>
            <a:spLocks noChangeArrowheads="1"/>
          </p:cNvSpPr>
          <p:nvPr/>
        </p:nvSpPr>
        <p:spPr bwMode="auto">
          <a:xfrm>
            <a:off x="1403350" y="2133600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Tx/>
              <a:buFont typeface="Monotype Sorts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分解律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  YZ ，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  Y，X  Z</a:t>
            </a:r>
          </a:p>
        </p:txBody>
      </p:sp>
      <p:grpSp>
        <p:nvGrpSpPr>
          <p:cNvPr id="133123" name="Group 14"/>
          <p:cNvGrpSpPr>
            <a:grpSpLocks/>
          </p:cNvGrpSpPr>
          <p:nvPr/>
        </p:nvGrpSpPr>
        <p:grpSpPr bwMode="auto">
          <a:xfrm>
            <a:off x="304800" y="2895600"/>
            <a:ext cx="8534400" cy="2209800"/>
            <a:chOff x="192" y="1824"/>
            <a:chExt cx="5376" cy="1392"/>
          </a:xfrm>
        </p:grpSpPr>
        <p:sp>
          <p:nvSpPr>
            <p:cNvPr id="133124" name="WordArt 3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1248" y="1842"/>
              <a:ext cx="312" cy="8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25" name="Rectangle 4"/>
            <p:cNvSpPr>
              <a:spLocks noChangeArrowheads="1"/>
            </p:cNvSpPr>
            <p:nvPr/>
          </p:nvSpPr>
          <p:spPr bwMode="auto">
            <a:xfrm>
              <a:off x="192" y="1874"/>
              <a:ext cx="1200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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 YZ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Z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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 YZ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自反律</a:t>
              </a:r>
            </a:p>
          </p:txBody>
        </p:sp>
        <p:sp>
          <p:nvSpPr>
            <p:cNvPr id="133126" name="AutoShape 5"/>
            <p:cNvSpPr>
              <a:spLocks noChangeArrowheads="1"/>
            </p:cNvSpPr>
            <p:nvPr/>
          </p:nvSpPr>
          <p:spPr bwMode="auto">
            <a:xfrm>
              <a:off x="1632" y="2160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27" name="WordArt 6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3408" y="1933"/>
              <a:ext cx="312" cy="1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128" name="AutoShape 7"/>
            <p:cNvSpPr>
              <a:spLocks noChangeArrowheads="1"/>
            </p:cNvSpPr>
            <p:nvPr/>
          </p:nvSpPr>
          <p:spPr bwMode="auto">
            <a:xfrm>
              <a:off x="3792" y="2387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29" name="Rectangle 8"/>
            <p:cNvSpPr>
              <a:spLocks noChangeArrowheads="1"/>
            </p:cNvSpPr>
            <p:nvPr/>
          </p:nvSpPr>
          <p:spPr bwMode="auto">
            <a:xfrm>
              <a:off x="240" y="1824"/>
              <a:ext cx="5328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30" name="Rectangle 9"/>
            <p:cNvSpPr>
              <a:spLocks noChangeArrowheads="1"/>
            </p:cNvSpPr>
            <p:nvPr/>
          </p:nvSpPr>
          <p:spPr bwMode="auto">
            <a:xfrm>
              <a:off x="2112" y="1933"/>
              <a:ext cx="1296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YZ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YZ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2112" y="2784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YZ</a:t>
              </a: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2160" y="2538"/>
              <a:ext cx="120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传递律</a:t>
              </a:r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4224" y="2205"/>
              <a:ext cx="1296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Y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7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Armstrong</a:t>
            </a:r>
            <a:r>
              <a:rPr kumimoji="0" lang="zh-CN" altLang="en-US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公理系统</a:t>
            </a:r>
          </a:p>
        </p:txBody>
      </p:sp>
      <p:grpSp>
        <p:nvGrpSpPr>
          <p:cNvPr id="134146" name="Group 15"/>
          <p:cNvGrpSpPr>
            <a:grpSpLocks/>
          </p:cNvGrpSpPr>
          <p:nvPr/>
        </p:nvGrpSpPr>
        <p:grpSpPr bwMode="auto">
          <a:xfrm>
            <a:off x="358775" y="3078163"/>
            <a:ext cx="8534400" cy="2438400"/>
            <a:chOff x="226" y="1939"/>
            <a:chExt cx="5376" cy="1536"/>
          </a:xfrm>
        </p:grpSpPr>
        <p:sp>
          <p:nvSpPr>
            <p:cNvPr id="134148" name="WordArt 4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1282" y="2032"/>
              <a:ext cx="312" cy="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149" name="Rectangle 5"/>
            <p:cNvSpPr>
              <a:spLocks noChangeArrowheads="1"/>
            </p:cNvSpPr>
            <p:nvPr/>
          </p:nvSpPr>
          <p:spPr bwMode="auto">
            <a:xfrm>
              <a:off x="226" y="1987"/>
              <a:ext cx="12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X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Y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 dirty="0" smtClean="0">
                  <a:latin typeface="楷体_GB2312" pitchFamily="49" charset="-122"/>
                  <a:ea typeface="楷体_GB2312" pitchFamily="49" charset="-122"/>
                </a:rPr>
                <a:t>增补律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4150" name="AutoShape 6"/>
            <p:cNvSpPr>
              <a:spLocks noChangeArrowheads="1"/>
            </p:cNvSpPr>
            <p:nvPr/>
          </p:nvSpPr>
          <p:spPr bwMode="auto">
            <a:xfrm>
              <a:off x="1666" y="2275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51" name="WordArt 7" descr="白色大理石"/>
            <p:cNvSpPr>
              <a:spLocks noChangeArrowheads="1" noChangeShapeType="1" noTextEdit="1"/>
            </p:cNvSpPr>
            <p:nvPr/>
          </p:nvSpPr>
          <p:spPr bwMode="auto">
            <a:xfrm>
              <a:off x="3442" y="2323"/>
              <a:ext cx="312" cy="8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FFFF"/>
                </a:contourClr>
              </a:sp3d>
            </a:bodyPr>
            <a:lstStyle/>
            <a:p>
              <a:pPr algn="ctr"/>
              <a:r>
                <a:rPr lang="en-US" altLang="zh-CN" sz="3600" kern="10">
                  <a:ln w="9525">
                    <a:round/>
                    <a:headEnd/>
                    <a:tailEnd/>
                  </a:ln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152" name="AutoShape 8"/>
            <p:cNvSpPr>
              <a:spLocks noChangeArrowheads="1"/>
            </p:cNvSpPr>
            <p:nvPr/>
          </p:nvSpPr>
          <p:spPr bwMode="auto">
            <a:xfrm>
              <a:off x="3826" y="2659"/>
              <a:ext cx="528" cy="240"/>
            </a:xfrm>
            <a:prstGeom prst="rightArrow">
              <a:avLst>
                <a:gd name="adj1" fmla="val 49167"/>
                <a:gd name="adj2" fmla="val 5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53" name="Rectangle 9"/>
            <p:cNvSpPr>
              <a:spLocks noChangeArrowheads="1"/>
            </p:cNvSpPr>
            <p:nvPr/>
          </p:nvSpPr>
          <p:spPr bwMode="auto">
            <a:xfrm>
              <a:off x="274" y="1939"/>
              <a:ext cx="532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0" lang="zh-CN" altLang="en-US" sz="2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54" name="Rectangle 10"/>
            <p:cNvSpPr>
              <a:spLocks noChangeArrowheads="1"/>
            </p:cNvSpPr>
            <p:nvPr/>
          </p:nvSpPr>
          <p:spPr bwMode="auto">
            <a:xfrm>
              <a:off x="2146" y="2179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WX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WY</a:t>
              </a:r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2146" y="2899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WY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Z</a:t>
              </a:r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2194" y="2563"/>
              <a:ext cx="12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传递律</a:t>
              </a:r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4258" y="2563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bg2"/>
                </a:buClr>
                <a:buSzTx/>
                <a:buFont typeface="Monotype Sorts" charset="2"/>
                <a:buNone/>
              </a:pP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WX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>
                  <a:latin typeface="楷体_GB2312" pitchFamily="49" charset="-122"/>
                  <a:ea typeface="楷体_GB2312" pitchFamily="49" charset="-122"/>
                </a:rPr>
                <a:t>Z</a:t>
              </a:r>
            </a:p>
          </p:txBody>
        </p:sp>
      </p:grpSp>
      <p:sp>
        <p:nvSpPr>
          <p:cNvPr id="134147" name="Rectangle 14"/>
          <p:cNvSpPr>
            <a:spLocks noChangeArrowheads="1"/>
          </p:cNvSpPr>
          <p:nvPr/>
        </p:nvSpPr>
        <p:spPr bwMode="auto">
          <a:xfrm>
            <a:off x="1204913" y="2254250"/>
            <a:ext cx="711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Monotype Sorts" charset="2"/>
              <a:buNone/>
            </a:pP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伪传递律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X  Y，WY  Z，</a:t>
            </a:r>
            <a:r>
              <a:rPr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WX  Z</a:t>
            </a:r>
            <a:endParaRPr lang="en-US" altLang="zh-CN" sz="28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r>
              <a:rPr lang="en-US" altLang="zh-CN" dirty="0">
                <a:ea typeface="宋体" panose="02010600030101010101" pitchFamily="2" charset="-122"/>
              </a:rPr>
              <a:t>Closure of Attribute Sets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</a:rPr>
              <a:t>We say that an attribute </a:t>
            </a:r>
            <a:r>
              <a:rPr lang="en-US" altLang="zh-CN" i="1" smtClean="0">
                <a:ea typeface="宋体" panose="02010600030101010101" pitchFamily="2" charset="-122"/>
              </a:rPr>
              <a:t>B </a:t>
            </a:r>
            <a:r>
              <a:rPr lang="en-US" altLang="zh-CN" smtClean="0">
                <a:ea typeface="宋体" panose="02010600030101010101" pitchFamily="2" charset="-122"/>
              </a:rPr>
              <a:t>is </a:t>
            </a:r>
            <a:r>
              <a:rPr lang="en-US" altLang="zh-CN" b="1" smtClean="0">
                <a:ea typeface="宋体" panose="02010600030101010101" pitchFamily="2" charset="-122"/>
              </a:rPr>
              <a:t>functionally determined</a:t>
            </a:r>
            <a:r>
              <a:rPr lang="zh-CN" altLang="en-US" b="1" smtClean="0">
                <a:ea typeface="宋体" panose="02010600030101010101" pitchFamily="2" charset="-122"/>
              </a:rPr>
              <a:t>（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函数确定</a:t>
            </a:r>
            <a:r>
              <a:rPr lang="zh-CN" altLang="en-US" b="1" smtClean="0">
                <a:ea typeface="宋体" panose="02010600030101010101" pitchFamily="2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by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if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→ </a:t>
            </a:r>
            <a:r>
              <a:rPr lang="en-US" altLang="zh-CN" i="1" smtClean="0">
                <a:ea typeface="宋体" panose="02010600030101010101" pitchFamily="2" charset="-122"/>
              </a:rPr>
              <a:t>B</a:t>
            </a:r>
            <a:r>
              <a:rPr lang="en-US" altLang="zh-CN" smtClean="0">
                <a:ea typeface="宋体" panose="02010600030101010101" pitchFamily="2" charset="-122"/>
              </a:rPr>
              <a:t>. 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</a:rPr>
              <a:t>To test whether a set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is a superkey, we must devise an algorithm for computing the set of attributes functionally determined by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. </a:t>
            </a:r>
            <a:r>
              <a:rPr lang="zh-CN" altLang="en-US" smtClean="0">
                <a:ea typeface="宋体" panose="02010600030101010101" pitchFamily="2" charset="-122"/>
              </a:rPr>
              <a:t>（判定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是否为超码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被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 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函数确定的属性集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</a:rPr>
              <a:t>One way of doing this is to compute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, take all functional dependencies with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as the left-hand side, and take the union of the right-hand sides of all such dependencies. </a:t>
            </a:r>
            <a:r>
              <a:rPr lang="zh-CN" altLang="en-US" smtClean="0">
                <a:ea typeface="宋体" panose="02010600030101010101" pitchFamily="2" charset="-122"/>
              </a:rPr>
              <a:t>（通过属性闭包的包含关系，检查依赖是否属于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</a:rPr>
              <a:t>However, doing so can be expensive, since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can be large.(2</a:t>
            </a:r>
            <a:r>
              <a:rPr lang="en-US" altLang="zh-CN" baseline="30000" smtClean="0">
                <a:ea typeface="宋体" panose="02010600030101010101" pitchFamily="2" charset="-122"/>
              </a:rPr>
              <a:t>2n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</a:rPr>
              <a:t>Given a set of attributes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a,</a:t>
            </a:r>
            <a:r>
              <a:rPr lang="en-US" altLang="zh-CN" smtClean="0">
                <a:ea typeface="宋体" panose="02010600030101010101" pitchFamily="2" charset="-122"/>
              </a:rPr>
              <a:t> define the </a:t>
            </a:r>
            <a:r>
              <a:rPr lang="en-US" altLang="zh-CN" b="1" i="1" smtClean="0">
                <a:solidFill>
                  <a:srgbClr val="000099"/>
                </a:solidFill>
                <a:ea typeface="宋体" panose="02010600030101010101" pitchFamily="2" charset="-122"/>
              </a:rPr>
              <a:t>closure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of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under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(denoted by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aseline="30000" smtClean="0">
                <a:ea typeface="宋体" panose="02010600030101010101" pitchFamily="2" charset="-122"/>
                <a:sym typeface="Greek Symbols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) as the set of attributes that are 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functionally determined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by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under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F.(</a:t>
            </a:r>
            <a:r>
              <a:rPr lang="zh-CN" altLang="en-US" i="1" smtClean="0">
                <a:ea typeface="宋体" panose="02010600030101010101" pitchFamily="2" charset="-122"/>
                <a:sym typeface="Greek Symbols" pitchFamily="18" charset="2"/>
              </a:rPr>
              <a:t>属性集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zh-CN" altLang="en-US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，称函数依赖集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zh-CN" altLang="en-US" i="1" smtClean="0">
                <a:ea typeface="宋体" panose="02010600030101010101" pitchFamily="2" charset="-122"/>
                <a:sym typeface="Greek Symbols" pitchFamily="18" charset="2"/>
              </a:rPr>
              <a:t>下被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zh-CN" altLang="en-US" b="1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函数确定</a:t>
            </a:r>
            <a:r>
              <a:rPr lang="zh-CN" altLang="en-US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的所有属性的集合成为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zh-CN" altLang="en-US" i="1" smtClean="0">
                <a:ea typeface="宋体" panose="02010600030101010101" pitchFamily="2" charset="-122"/>
                <a:sym typeface="Greek Symbols" pitchFamily="18" charset="2"/>
              </a:rPr>
              <a:t>下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zh-CN" altLang="en-US" i="1" smtClean="0">
                <a:ea typeface="宋体" panose="02010600030101010101" pitchFamily="2" charset="-122"/>
                <a:sym typeface="Greek Symbols" pitchFamily="18" charset="2"/>
              </a:rPr>
              <a:t>的闭包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)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i="1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Algorithm to compute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baseline="30000" smtClean="0">
                <a:ea typeface="宋体" panose="02010600030101010101" pitchFamily="2" charset="-122"/>
                <a:sym typeface="Greek Symbols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, the closure of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under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b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</a:br>
            <a:endParaRPr lang="en-US" altLang="zh-CN" i="1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     	result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:= </a:t>
            </a:r>
            <a:r>
              <a:rPr lang="en-US" altLang="zh-CN" smtClean="0">
                <a:latin typeface="Symbol" panose="05050102010706020507" pitchFamily="18" charset="2"/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;</a:t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	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while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(changes to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result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) 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do</a:t>
            </a:r>
            <a:b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		for each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in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F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 do</a:t>
            </a:r>
            <a:b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			begin</a:t>
            </a:r>
            <a:b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				if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result </a:t>
            </a:r>
            <a:r>
              <a:rPr lang="en-US" altLang="zh-CN" b="1" smtClean="0">
                <a:ea typeface="宋体" panose="02010600030101010101" pitchFamily="2" charset="-122"/>
                <a:sym typeface="Symbol" panose="05050102010706020507" pitchFamily="18" charset="2"/>
              </a:rPr>
              <a:t> then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result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:=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result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			</a:t>
            </a: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b="1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zh-CN" sz="2000" b="1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25339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r>
              <a:rPr lang="en-US" altLang="zh-CN" dirty="0">
                <a:ea typeface="宋体" panose="02010600030101010101" pitchFamily="2" charset="-122"/>
              </a:rPr>
              <a:t>Closure of Attribute Sets</a:t>
            </a:r>
          </a:p>
        </p:txBody>
      </p:sp>
    </p:spTree>
    <p:extLst>
      <p:ext uri="{BB962C8B-B14F-4D97-AF65-F5344CB8AC3E}">
        <p14:creationId xmlns:p14="http://schemas.microsoft.com/office/powerpoint/2010/main" val="23344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</a:t>
            </a:r>
            <a:r>
              <a:rPr lang="en-US" altLang="en-US" sz="1600" i="1" dirty="0" smtClean="0">
                <a:sym typeface="MS LineDraw"/>
              </a:rPr>
              <a:t>)</a:t>
            </a:r>
            <a:r>
              <a:rPr lang="en-US" altLang="en-US" sz="1600" baseline="30000" dirty="0" smtClean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of Attribute Set Closure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i="1" dirty="0" smtClean="0">
                <a:ea typeface="宋体" panose="02010600030101010101" pitchFamily="2" charset="-122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i="1" dirty="0" smtClean="0">
                <a:ea typeface="宋体" panose="02010600030101010101" pitchFamily="2" charset="-122"/>
              </a:rPr>
              <a:t>F = </a:t>
            </a:r>
            <a:r>
              <a:rPr lang="en-US" altLang="zh-CN" dirty="0" smtClean="0">
                <a:ea typeface="宋体" panose="02010600030101010101" pitchFamily="2" charset="-122"/>
              </a:rPr>
              <a:t>{</a:t>
            </a:r>
            <a:r>
              <a:rPr lang="en-US" altLang="zh-CN" i="1" dirty="0" smtClean="0">
                <a:ea typeface="宋体" panose="02010600030101010101" pitchFamily="2" charset="-122"/>
                <a:sym typeface="Iconic Symbols Ext" pitchFamily="2" charset="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B</a:t>
            </a:r>
            <a:b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i="1" dirty="0" smtClean="0">
                <a:ea typeface="宋体" panose="02010600030101010101" pitchFamily="2" charset="-122"/>
                <a:sym typeface="Iconic Symbols Ext" pitchFamily="2" charset="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C </a:t>
            </a:r>
            <a:b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i="1" dirty="0" smtClean="0">
                <a:ea typeface="宋体" panose="02010600030101010101" pitchFamily="2" charset="-122"/>
                <a:sym typeface="Iconic Symbols Ext" pitchFamily="2" charset="2"/>
              </a:rPr>
              <a:t>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H</a:t>
            </a:r>
            <a:b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i="1" dirty="0" smtClean="0">
                <a:ea typeface="宋体" panose="02010600030101010101" pitchFamily="2" charset="-122"/>
                <a:sym typeface="Iconic Symbols Ext" pitchFamily="2" charset="2"/>
              </a:rPr>
              <a:t>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I</a:t>
            </a:r>
            <a:b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i="1" dirty="0" smtClean="0">
                <a:ea typeface="宋体" panose="02010600030101010101" pitchFamily="2" charset="-122"/>
                <a:sym typeface="Iconic Symbols Ext" pitchFamily="2" charset="2"/>
              </a:rPr>
              <a:t>B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H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}</a:t>
            </a:r>
            <a:endParaRPr lang="en-US" altLang="zh-CN" dirty="0" smtClean="0">
              <a:ea typeface="宋体" panose="02010600030101010101" pitchFamily="2" charset="-122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S LineDraw" pitchFamily="49" charset="2"/>
              </a:rPr>
              <a:t>(</a:t>
            </a:r>
            <a:r>
              <a:rPr lang="en-US" altLang="zh-CN" i="1" dirty="0" smtClean="0">
                <a:ea typeface="宋体" panose="02010600030101010101" pitchFamily="2" charset="-122"/>
                <a:sym typeface="MS LineDraw" pitchFamily="49" charset="2"/>
              </a:rPr>
              <a:t>AG)</a:t>
            </a:r>
            <a:r>
              <a:rPr lang="en-US" altLang="zh-CN" baseline="30000" dirty="0" smtClean="0">
                <a:ea typeface="宋体" panose="02010600030101010101" pitchFamily="2" charset="-122"/>
                <a:sym typeface="MS LineDraw" pitchFamily="49" charset="2"/>
              </a:rPr>
              <a:t>+</a:t>
            </a:r>
            <a:endParaRPr lang="en-US" altLang="zh-CN" dirty="0" smtClean="0">
              <a:ea typeface="宋体" panose="02010600030101010101" pitchFamily="2" charset="-122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S LineDraw" pitchFamily="49" charset="2"/>
              </a:rPr>
              <a:t>1.	</a:t>
            </a:r>
            <a:r>
              <a:rPr lang="en-US" altLang="zh-CN" i="1" dirty="0" smtClean="0">
                <a:ea typeface="宋体" panose="02010600030101010101" pitchFamily="2" charset="-122"/>
                <a:sym typeface="MS LineDraw" pitchFamily="49" charset="2"/>
              </a:rPr>
              <a:t>result = AG</a:t>
            </a:r>
            <a:endParaRPr lang="en-US" altLang="zh-CN" dirty="0" smtClean="0">
              <a:ea typeface="宋体" panose="02010600030101010101" pitchFamily="2" charset="-122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S LineDraw" pitchFamily="49" charset="2"/>
              </a:rPr>
              <a:t>2.	</a:t>
            </a:r>
            <a:r>
              <a:rPr lang="en-US" altLang="zh-CN" i="1" dirty="0" smtClean="0">
                <a:ea typeface="宋体" panose="02010600030101010101" pitchFamily="2" charset="-122"/>
                <a:sym typeface="MS LineDraw" pitchFamily="49" charset="2"/>
              </a:rPr>
              <a:t>result = ABCG	(A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 B)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3.	</a:t>
            </a:r>
            <a:r>
              <a:rPr lang="en-US" altLang="zh-CN" i="1" dirty="0" smtClean="0">
                <a:ea typeface="宋体" panose="02010600030101010101" pitchFamily="2" charset="-122"/>
                <a:sym typeface="MS LineDraw" pitchFamily="49" charset="2"/>
              </a:rPr>
              <a:t>result = ABCG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H	(CG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H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and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4.	</a:t>
            </a:r>
            <a:r>
              <a:rPr lang="en-US" altLang="zh-CN" i="1" dirty="0" smtClean="0">
                <a:ea typeface="宋体" panose="02010600030101010101" pitchFamily="2" charset="-122"/>
                <a:sym typeface="MS LineDraw" pitchFamily="49" charset="2"/>
              </a:rPr>
              <a:t>result = ABCG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HI	(CG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and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CG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Is 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AG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Does </a:t>
            </a:r>
            <a:r>
              <a:rPr lang="en-US" altLang="zh-CN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AG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R? ==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Is (AG)</a:t>
            </a:r>
            <a:r>
              <a:rPr lang="en-US" altLang="zh-CN" baseline="30000" dirty="0" smtClean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  <a:endParaRPr lang="en-US" altLang="zh-CN" i="1" dirty="0" smtClean="0">
              <a:ea typeface="宋体" panose="02010600030101010101" pitchFamily="2" charset="-122"/>
              <a:sym typeface="Monotype Sorts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Is any subset of AG a </a:t>
            </a:r>
            <a:r>
              <a:rPr lang="en-US" altLang="zh-CN" dirty="0" err="1" smtClean="0">
                <a:ea typeface="宋体" panose="02010600030101010101" pitchFamily="2" charset="-122"/>
                <a:sym typeface="Monotype Sorts" charset="2"/>
              </a:rPr>
              <a:t>superkey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Does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?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==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Is (A)</a:t>
            </a:r>
            <a:r>
              <a:rPr lang="en-US" altLang="zh-CN" baseline="30000" dirty="0" smtClean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  <a:endParaRPr lang="en-US" altLang="zh-CN" dirty="0" smtClean="0">
              <a:ea typeface="宋体" panose="02010600030101010101" pitchFamily="2" charset="-122"/>
              <a:sym typeface="Monotype Sorts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Does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? == Is (G)</a:t>
            </a:r>
            <a:r>
              <a:rPr lang="en-US" altLang="zh-CN" baseline="30000" dirty="0" smtClean="0">
                <a:ea typeface="宋体" panose="02010600030101010101" pitchFamily="2" charset="-122"/>
                <a:sym typeface="Monotype Sorts" charset="2"/>
              </a:rPr>
              <a:t>+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 R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800" dirty="0">
                <a:sym typeface="Monotype Sorts" pitchFamily="-84" charset="2"/>
              </a:rPr>
              <a:t>In general: check for each subset of size </a:t>
            </a:r>
            <a:r>
              <a:rPr lang="en-US" altLang="en-US" sz="1800" i="1" dirty="0" smtClean="0">
                <a:sym typeface="Monotype Sorts" pitchFamily="-84" charset="2"/>
              </a:rPr>
              <a:t>n-1</a:t>
            </a:r>
            <a:endParaRPr lang="en-US" altLang="en-US" sz="18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6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Uses of Attribute Closure</a:t>
            </a:r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There are several uses of the attribute closure algorithm:(</a:t>
            </a:r>
            <a:r>
              <a:rPr lang="zh-CN" altLang="en-US" smtClean="0">
                <a:ea typeface="宋体" panose="02010600030101010101" pitchFamily="2" charset="-122"/>
              </a:rPr>
              <a:t>用途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Testing for superkey:</a:t>
            </a:r>
            <a:r>
              <a:rPr lang="zh-CN" altLang="en-US" smtClean="0">
                <a:ea typeface="宋体" panose="02010600030101010101" pitchFamily="2" charset="-122"/>
              </a:rPr>
              <a:t>（判断超码）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To test if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is a superkey, we compute 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+,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and check if 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contains all attributes of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Testing functional dependencies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（判断函数依赖：通过检测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  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，可以检查函数依赖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  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是否成立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简单、低代价、高可用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), just check if   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That is, we compute 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Is a simple and cheap test, and very useful</a:t>
            </a:r>
          </a:p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Computing closure of F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（计算函数依赖闭包）</a:t>
            </a:r>
            <a:endParaRPr lang="en-US" altLang="zh-CN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For each  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R,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we find the closure 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and for each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 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we output a functional dependency  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S.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Canonical Cover</a:t>
            </a:r>
            <a:r>
              <a:rPr lang="zh-CN" altLang="en-US" dirty="0" smtClean="0">
                <a:ea typeface="宋体" panose="02010600030101010101" pitchFamily="2" charset="-122"/>
              </a:rPr>
              <a:t>（正则覆盖）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Sets of functional dependencies may have redundant dependencies that can be inferred from the others</a:t>
            </a:r>
            <a:r>
              <a:rPr lang="zh-CN" altLang="en-US" sz="1600" dirty="0" smtClean="0">
                <a:ea typeface="宋体" panose="02010600030101010101" pitchFamily="2" charset="-122"/>
              </a:rPr>
              <a:t>（函数依赖集中可能存在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冗余的依赖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For example:  </a:t>
            </a:r>
            <a:r>
              <a:rPr lang="en-US" altLang="zh-CN" i="1" dirty="0" smtClean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ea typeface="宋体" panose="02010600030101010101" pitchFamily="2" charset="-122"/>
              </a:rPr>
              <a:t> C</a:t>
            </a:r>
            <a:r>
              <a:rPr lang="en-US" altLang="zh-CN" dirty="0" smtClean="0">
                <a:ea typeface="宋体" panose="02010600030101010101" pitchFamily="2" charset="-122"/>
              </a:rPr>
              <a:t> is redundant in:   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, A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C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Parts of a functional dependency may be redundant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E.g.: on RHS:   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CD</a:t>
            </a:r>
            <a:r>
              <a:rPr lang="en-US" altLang="zh-CN" dirty="0" smtClean="0">
                <a:ea typeface="宋体" panose="02010600030101010101" pitchFamily="2" charset="-122"/>
              </a:rPr>
              <a:t>}  can be simplified to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ea typeface="宋体" panose="02010600030101010101" pitchFamily="2" charset="-122"/>
              </a:rPr>
              <a:t> B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ea typeface="宋体" panose="02010600030101010101" pitchFamily="2" charset="-122"/>
              </a:rPr>
              <a:t>} 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E.g.: on LHS:    {A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AC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ea typeface="宋体" panose="02010600030101010101" pitchFamily="2" charset="-122"/>
              </a:rPr>
              <a:t>}  can be simplified to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{A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ea typeface="宋体" panose="02010600030101010101" pitchFamily="2" charset="-122"/>
              </a:rPr>
              <a:t>}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Intuitively, a </a:t>
            </a:r>
            <a:r>
              <a:rPr lang="en-US" altLang="zh-CN" b="1" dirty="0" smtClean="0">
                <a:ea typeface="宋体" panose="02010600030101010101" pitchFamily="2" charset="-122"/>
              </a:rPr>
              <a:t>canonical cover </a:t>
            </a:r>
            <a:r>
              <a:rPr lang="en-US" altLang="zh-CN" dirty="0" smtClean="0">
                <a:ea typeface="宋体" panose="02010600030101010101" pitchFamily="2" charset="-122"/>
              </a:rPr>
              <a:t>of F is a “minimal” set of functional dependencies equivalent to F, having no redundant dependencies or redundant parts of dependencies.</a:t>
            </a:r>
            <a:r>
              <a:rPr lang="zh-CN" altLang="en-US" dirty="0" smtClean="0">
                <a:ea typeface="宋体" panose="02010600030101010101" pitchFamily="2" charset="-122"/>
              </a:rPr>
              <a:t> （正则覆盖是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最小的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不含无关属性</a:t>
            </a:r>
            <a:r>
              <a:rPr lang="zh-CN" altLang="en-US" dirty="0" smtClean="0">
                <a:ea typeface="宋体" panose="02010600030101010101" pitchFamily="2" charset="-122"/>
              </a:rPr>
              <a:t>、与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zh-CN" altLang="en-US" dirty="0" smtClean="0">
                <a:ea typeface="宋体" panose="02010600030101010101" pitchFamily="2" charset="-122"/>
              </a:rPr>
              <a:t>具有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相同闭包的依赖集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4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Attributes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（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无关属性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）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</a:t>
            </a:r>
            <a:r>
              <a:rPr lang="en-US" altLang="en-US" dirty="0" smtClean="0"/>
              <a:t>constraint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（从左侧移除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更强的约束）</a:t>
            </a:r>
            <a:r>
              <a:rPr lang="en-US" altLang="en-US" dirty="0" smtClean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</a:t>
            </a:r>
            <a:r>
              <a:rPr lang="en-US" altLang="en-US" dirty="0" smtClean="0"/>
              <a:t>constraint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（从右侧移除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更弱的约束）</a:t>
            </a:r>
            <a:r>
              <a:rPr lang="en-US" altLang="en-US" dirty="0" smtClean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smtClean="0"/>
              <a:t>C</a:t>
            </a:r>
            <a:r>
              <a:rPr lang="en-US" altLang="zh-CN" dirty="0" smtClean="0"/>
              <a:t>}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</a:t>
            </a:r>
            <a:r>
              <a:rPr lang="en-US" altLang="en-US" dirty="0" smtClean="0"/>
              <a:t>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Extraneous Attributes</a:t>
            </a:r>
            <a:r>
              <a:rPr lang="zh-CN" altLang="en-US" smtClean="0">
                <a:ea typeface="宋体" panose="02010600030101010101" pitchFamily="2" charset="-122"/>
              </a:rPr>
              <a:t>（无关属性）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588250" cy="52578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Consider a set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 of functional dependencies and the functional dependency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in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Attribute A is </a:t>
            </a:r>
            <a:r>
              <a:rPr lang="en-US" altLang="zh-CN" b="1" dirty="0" smtClean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extraneous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in </a:t>
            </a:r>
            <a:r>
              <a:rPr lang="en-US" altLang="zh-CN" u="sng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if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 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 and </a:t>
            </a:r>
            <a:r>
              <a:rPr lang="en-US" altLang="zh-CN" i="1" dirty="0" smtClean="0">
                <a:solidFill>
                  <a:srgbClr val="00B050"/>
                </a:solidFill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logically implies (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– {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})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{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(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 –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} 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Attribute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is </a:t>
            </a:r>
            <a:r>
              <a:rPr lang="en-US" altLang="zh-CN" b="1" dirty="0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extraneous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in </a:t>
            </a:r>
            <a:r>
              <a:rPr lang="en-US" altLang="zh-CN" u="sng" dirty="0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if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 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and the set of functional dependencies </a:t>
            </a:r>
            <a:b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(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– {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} 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{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–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)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} logically implies </a:t>
            </a:r>
            <a:r>
              <a:rPr lang="en-US" altLang="zh-CN" i="1" dirty="0" smtClean="0">
                <a:solidFill>
                  <a:srgbClr val="00B050"/>
                </a:solidFill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Note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: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implication in the opposite direction is trivial in each of the cases above, since a “stronger” functional dependency always implies a weaker one</a:t>
            </a:r>
            <a:r>
              <a:rPr lang="zh-CN" altLang="en-US" dirty="0" smtClean="0">
                <a:ea typeface="宋体" panose="02010600030101010101" pitchFamily="2" charset="-122"/>
                <a:sym typeface="Greek Symbols" pitchFamily="18" charset="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删除无关属性不影响表达力</a:t>
            </a:r>
            <a:r>
              <a:rPr lang="zh-CN" altLang="en-US" dirty="0" smtClean="0">
                <a:ea typeface="宋体" panose="02010600030101010101" pitchFamily="2" charset="-122"/>
                <a:sym typeface="Greek Symbols" pitchFamily="18" charset="2"/>
              </a:rPr>
              <a:t>）</a:t>
            </a:r>
            <a:endParaRPr lang="en-US" altLang="zh-CN" dirty="0" smtClean="0">
              <a:ea typeface="宋体" panose="02010600030101010101" pitchFamily="2" charset="-122"/>
              <a:sym typeface="Greek Symbols" pitchFamily="18" charset="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Example: Given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 = 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 }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Example:  Given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 = 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ea typeface="宋体" panose="02010600030101010101" pitchFamily="2" charset="-122"/>
              </a:rPr>
              <a:t>CD}</a:t>
            </a:r>
          </a:p>
          <a:p>
            <a:endParaRPr lang="en-US" altLang="zh-CN" i="1" dirty="0" smtClean="0">
              <a:ea typeface="宋体" panose="02010600030101010101" pitchFamily="2" charset="-122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18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Extraneous Attributes</a:t>
            </a:r>
            <a:r>
              <a:rPr lang="zh-CN" altLang="en-US" smtClean="0">
                <a:ea typeface="宋体" panose="02010600030101010101" pitchFamily="2" charset="-122"/>
              </a:rPr>
              <a:t>（无关属性）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588250" cy="52578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Consider a set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 of functional dependencies and the functional dependency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in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Attribute A is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Monotype Sorts" charset="2"/>
              </a:rPr>
              <a:t>extraneous</a:t>
            </a:r>
            <a:r>
              <a:rPr lang="en-US" altLang="zh-CN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in </a:t>
            </a:r>
            <a:r>
              <a:rPr lang="en-US" altLang="zh-CN" u="sng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if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A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 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 and </a:t>
            </a:r>
            <a:r>
              <a:rPr lang="en-US" altLang="zh-CN" i="1" smtClean="0">
                <a:solidFill>
                  <a:srgbClr val="00B050"/>
                </a:solidFill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logically implies (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– {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})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 {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(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 –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} 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Attribute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is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extraneous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in </a:t>
            </a:r>
            <a:r>
              <a:rPr lang="en-US" altLang="zh-CN" u="sng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if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 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and the set of functional dependencies </a:t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(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– {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} )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 {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–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)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} logically implies </a:t>
            </a:r>
            <a:r>
              <a:rPr lang="en-US" altLang="zh-CN" i="1" smtClean="0">
                <a:solidFill>
                  <a:srgbClr val="00B050"/>
                </a:solidFill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Note: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implication in the opposite direction is trivial in each of the cases above, since a “stronger” functional dependency always implies a weaker one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删除无关属性不影响表达力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）</a:t>
            </a: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Example: Given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 = {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,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 }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B</a:t>
            </a:r>
            <a:r>
              <a:rPr lang="en-US" altLang="zh-CN" smtClean="0">
                <a:ea typeface="宋体" panose="02010600030101010101" pitchFamily="2" charset="-122"/>
              </a:rPr>
              <a:t> is extraneous in </a:t>
            </a:r>
            <a:r>
              <a:rPr lang="en-US" altLang="zh-CN" i="1" smtClean="0">
                <a:ea typeface="宋体" panose="02010600030101010101" pitchFamily="2" charset="-122"/>
              </a:rPr>
              <a:t>AB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ea typeface="宋体" panose="02010600030101010101" pitchFamily="2" charset="-122"/>
              </a:rPr>
              <a:t> C</a:t>
            </a:r>
            <a:r>
              <a:rPr lang="en-US" altLang="zh-CN" smtClean="0">
                <a:ea typeface="宋体" panose="02010600030101010101" pitchFamily="2" charset="-122"/>
              </a:rPr>
              <a:t> because {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C, AB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ea typeface="宋体" panose="02010600030101010101" pitchFamily="2" charset="-122"/>
              </a:rPr>
              <a:t> C</a:t>
            </a:r>
            <a:r>
              <a:rPr lang="en-US" altLang="zh-CN" smtClean="0">
                <a:ea typeface="宋体" panose="02010600030101010101" pitchFamily="2" charset="-122"/>
              </a:rPr>
              <a:t>} logically implies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 </a:t>
            </a:r>
            <a:r>
              <a:rPr lang="en-US" altLang="zh-CN" smtClean="0">
                <a:ea typeface="宋体" panose="02010600030101010101" pitchFamily="2" charset="-122"/>
              </a:rPr>
              <a:t>(I.e. the result of dropping </a:t>
            </a:r>
            <a:r>
              <a:rPr lang="en-US" altLang="zh-CN" i="1" smtClean="0">
                <a:ea typeface="宋体" panose="02010600030101010101" pitchFamily="2" charset="-122"/>
              </a:rPr>
              <a:t>B </a:t>
            </a:r>
            <a:r>
              <a:rPr lang="en-US" altLang="zh-CN" smtClean="0">
                <a:ea typeface="宋体" panose="02010600030101010101" pitchFamily="2" charset="-122"/>
              </a:rPr>
              <a:t>from </a:t>
            </a:r>
            <a:r>
              <a:rPr lang="en-US" altLang="zh-CN" i="1" smtClean="0">
                <a:ea typeface="宋体" panose="02010600030101010101" pitchFamily="2" charset="-122"/>
              </a:rPr>
              <a:t>AB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ea typeface="宋体" panose="02010600030101010101" pitchFamily="2" charset="-122"/>
              </a:rPr>
              <a:t> C</a:t>
            </a:r>
            <a:r>
              <a:rPr lang="en-US" altLang="zh-CN" smtClean="0">
                <a:ea typeface="宋体" panose="02010600030101010101" pitchFamily="2" charset="-122"/>
              </a:rPr>
              <a:t>).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Example:  Given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 = {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, </a:t>
            </a:r>
            <a:r>
              <a:rPr lang="en-US" altLang="zh-CN" i="1" smtClean="0">
                <a:ea typeface="宋体" panose="02010600030101010101" pitchFamily="2" charset="-122"/>
              </a:rPr>
              <a:t>AB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smtClean="0">
                <a:ea typeface="宋体" panose="02010600030101010101" pitchFamily="2" charset="-122"/>
              </a:rPr>
              <a:t>D}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 is extraneous in </a:t>
            </a:r>
            <a:r>
              <a:rPr lang="en-US" altLang="zh-CN" i="1" smtClean="0">
                <a:ea typeface="宋体" panose="02010600030101010101" pitchFamily="2" charset="-122"/>
              </a:rPr>
              <a:t>AB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CD</a:t>
            </a:r>
            <a:r>
              <a:rPr lang="en-US" altLang="zh-CN" smtClean="0">
                <a:ea typeface="宋体" panose="02010600030101010101" pitchFamily="2" charset="-122"/>
              </a:rPr>
              <a:t> since  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 can be inferred even after deleting </a:t>
            </a:r>
            <a:r>
              <a:rPr lang="en-US" altLang="zh-CN" i="1" smtClean="0">
                <a:ea typeface="宋体" panose="02010600030101010101" pitchFamily="2" charset="-122"/>
              </a:rPr>
              <a:t>C</a:t>
            </a:r>
          </a:p>
          <a:p>
            <a:endParaRPr lang="en-US" altLang="zh-CN" i="1" smtClean="0">
              <a:ea typeface="宋体" panose="02010600030101010101" pitchFamily="2" charset="-122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Testing if an Attribute is Extraneous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zh-CN" dirty="0" smtClean="0">
                <a:ea typeface="宋体" panose="02010600030101010101" pitchFamily="2" charset="-122"/>
              </a:rPr>
              <a:t>Consider a set </a:t>
            </a: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 of functional dependencies and the functional dependency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 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in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To test if attribute 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dirty="0" smtClean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is </a:t>
            </a:r>
            <a:r>
              <a:rPr lang="en-US" altLang="zh-CN" u="sng" dirty="0" smtClean="0">
                <a:ea typeface="宋体" panose="02010600030101010101" pitchFamily="2" charset="-122"/>
                <a:sym typeface="Monotype Sorts" charset="2"/>
              </a:rPr>
              <a:t>extraneous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in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compute ({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}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– A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using the dependencies in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check that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({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}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– A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contains 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; if it does,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is extraneous 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in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marL="800100" lvl="1" indent="-34290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charset="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charset="2"/>
              </a:rPr>
              <a:t>（计算去除属性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的闭包，若右侧属性被包含，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即为无关属性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charset="2"/>
              </a:rPr>
              <a:t>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sym typeface="Greek Symbols" pitchFamily="18" charset="2"/>
            </a:endParaRPr>
          </a:p>
          <a:p>
            <a:pPr marL="381000" indent="-381000"/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To test if attribute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dirty="0" smtClean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is </a:t>
            </a:r>
            <a:r>
              <a:rPr lang="en-US" altLang="zh-CN" u="sng" dirty="0" smtClean="0">
                <a:ea typeface="宋体" panose="02010600030101010101" pitchFamily="2" charset="-122"/>
                <a:sym typeface="Greek Symbols" pitchFamily="18" charset="2"/>
              </a:rPr>
              <a:t>extraneous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in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compute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baseline="30000" dirty="0" smtClean="0">
                <a:ea typeface="宋体" panose="02010600030101010101" pitchFamily="2" charset="-122"/>
                <a:sym typeface="Greek Symbols" pitchFamily="18" charset="2"/>
              </a:rPr>
              <a:t>+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using only the dependencies in  </a:t>
            </a:r>
            <a:b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       F’ = (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 – {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})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{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– 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check that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baseline="30000" dirty="0" smtClean="0">
                <a:ea typeface="宋体" panose="02010600030101010101" pitchFamily="2" charset="-122"/>
                <a:sym typeface="Greek Symbols" pitchFamily="18" charset="2"/>
              </a:rPr>
              <a:t>+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contains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A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;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if it does</a:t>
            </a:r>
            <a:r>
              <a:rPr lang="en-US" altLang="zh-CN" i="1" dirty="0" smtClean="0">
                <a:ea typeface="宋体" panose="02010600030101010101" pitchFamily="2" charset="-122"/>
                <a:sym typeface="Greek Symbols" pitchFamily="18" charset="2"/>
              </a:rPr>
              <a:t>, A 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is extraneous in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ea typeface="宋体" panose="02010600030101010101" pitchFamily="2" charset="-122"/>
                <a:sym typeface="Greek Symbols" pitchFamily="18" charset="2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charset="2"/>
              </a:rPr>
              <a:t>（在去除属性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依赖后的依赖集上，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charset="2"/>
              </a:rPr>
              <a:t>计算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的闭包，若属性</a:t>
            </a:r>
            <a:r>
              <a:rPr lang="en-US" altLang="zh-CN" i="1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被包含，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Greek Symbols" pitchFamily="18" charset="2"/>
              </a:rPr>
              <a:t>即为无关属性</a:t>
            </a:r>
            <a:r>
              <a:rPr lang="zh-CN" altLang="en-US" dirty="0" smtClean="0">
                <a:ea typeface="宋体" panose="02010600030101010101" pitchFamily="2" charset="-122"/>
                <a:sym typeface="Monotype Sorts" charset="2"/>
              </a:rPr>
              <a:t>）</a:t>
            </a:r>
            <a:endParaRPr lang="en-US" altLang="zh-CN" dirty="0" smtClean="0">
              <a:ea typeface="宋体" panose="02010600030101010101" pitchFamily="2" charset="-122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81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we:</a:t>
            </a:r>
          </a:p>
          <a:p>
            <a:pPr marL="457200" lvl="1" indent="0">
              <a:buNone/>
            </a:pPr>
            <a:endParaRPr lang="en-US" altLang="en-US" i="1" dirty="0" smtClean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91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Canonical Cover</a:t>
            </a:r>
            <a:r>
              <a:rPr lang="zh-CN" altLang="en-US" smtClean="0">
                <a:ea typeface="宋体" panose="02010600030101010101" pitchFamily="2" charset="-122"/>
              </a:rPr>
              <a:t>（正则覆盖）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163638"/>
            <a:ext cx="8275637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A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  <a:sym typeface="Greek Symbols" pitchFamily="18" charset="2"/>
              </a:rPr>
              <a:t>canonical cover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for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is a set of dependencies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baseline="-25000" smtClean="0">
                <a:ea typeface="宋体" panose="02010600030101010101" pitchFamily="2" charset="-122"/>
                <a:sym typeface="Greek Symbols" pitchFamily="18" charset="2"/>
              </a:rPr>
              <a:t>c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logically implies</a:t>
            </a:r>
            <a:r>
              <a:rPr lang="zh-CN" altLang="en-US" sz="1400" smtClean="0">
                <a:ea typeface="宋体" panose="02010600030101010101" pitchFamily="2" charset="-122"/>
                <a:sym typeface="Greek Symbols" pitchFamily="18" charset="2"/>
              </a:rPr>
              <a:t>（逻辑蕴含）</a:t>
            </a:r>
            <a:r>
              <a:rPr lang="en-US" altLang="zh-CN" sz="140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all dependencies in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baseline="-25000" smtClean="0">
                <a:ea typeface="宋体" panose="02010600030101010101" pitchFamily="2" charset="-122"/>
                <a:sym typeface="Greek Symbols" pitchFamily="18" charset="2"/>
              </a:rPr>
              <a:t>c,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and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baseline="-25000" smtClean="0">
                <a:ea typeface="宋体" panose="02010600030101010101" pitchFamily="2" charset="-122"/>
                <a:sym typeface="Greek Symbols" pitchFamily="18" charset="2"/>
              </a:rPr>
              <a:t>c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logically implies all dependencies in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F,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and</a:t>
            </a:r>
            <a:r>
              <a:rPr lang="zh-CN" altLang="en-US" sz="1200" smtClean="0">
                <a:ea typeface="宋体" panose="02010600030101010101" pitchFamily="2" charset="-122"/>
                <a:sym typeface="Greek Symbols" pitchFamily="18" charset="2"/>
              </a:rPr>
              <a:t>（相同的闭包）</a:t>
            </a:r>
            <a:endParaRPr lang="en-US" altLang="zh-CN" sz="1200" smtClean="0">
              <a:ea typeface="宋体" panose="02010600030101010101" pitchFamily="2" charset="-122"/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No functional dependency in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z="2000" i="1" baseline="-25000" smtClean="0">
                <a:ea typeface="宋体" panose="02010600030101010101" pitchFamily="2" charset="-122"/>
                <a:sym typeface="Greek Symbols" pitchFamily="18" charset="2"/>
              </a:rPr>
              <a:t>c</a:t>
            </a:r>
            <a:r>
              <a:rPr lang="en-US" altLang="zh-CN" sz="2000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Each left side of functional dependency in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z="2000" i="1" baseline="-25000" smtClean="0">
                <a:ea typeface="宋体" panose="02010600030101010101" pitchFamily="2" charset="-122"/>
                <a:sym typeface="Greek Symbols" pitchFamily="18" charset="2"/>
              </a:rPr>
              <a:t>c</a:t>
            </a:r>
            <a:r>
              <a:rPr lang="en-US" altLang="zh-CN" sz="2000" i="1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is unique.</a:t>
            </a:r>
            <a:r>
              <a:rPr lang="zh-CN" altLang="en-US" sz="1100" smtClean="0">
                <a:ea typeface="宋体" panose="02010600030101010101" pitchFamily="2" charset="-122"/>
                <a:sym typeface="Greek Symbols" pitchFamily="18" charset="2"/>
              </a:rPr>
              <a:t>（</a:t>
            </a:r>
            <a:r>
              <a:rPr lang="zh-CN" altLang="en-US" sz="110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没有无关属性</a:t>
            </a:r>
            <a:r>
              <a:rPr lang="zh-CN" altLang="en-US" sz="1100" smtClean="0">
                <a:ea typeface="宋体" panose="02010600030101010101" pitchFamily="2" charset="-122"/>
                <a:sym typeface="Greek Symbols" pitchFamily="18" charset="2"/>
              </a:rPr>
              <a:t>且函数依赖</a:t>
            </a:r>
            <a:r>
              <a:rPr lang="zh-CN" altLang="en-US" sz="1100" smtClean="0">
                <a:solidFill>
                  <a:srgbClr val="FF0000"/>
                </a:solidFill>
                <a:ea typeface="宋体" panose="02010600030101010101" pitchFamily="2" charset="-122"/>
                <a:sym typeface="Greek Symbols" pitchFamily="18" charset="2"/>
              </a:rPr>
              <a:t>左半部分是唯一的</a:t>
            </a:r>
            <a:r>
              <a:rPr lang="zh-CN" altLang="en-US" sz="1100" smtClean="0">
                <a:ea typeface="宋体" panose="02010600030101010101" pitchFamily="2" charset="-122"/>
                <a:sym typeface="Greek Symbols" pitchFamily="18" charset="2"/>
              </a:rPr>
              <a:t>）</a:t>
            </a: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compute a </a:t>
            </a:r>
            <a:r>
              <a:rPr lang="en-US" altLang="zh-CN" b="1" smtClean="0">
                <a:solidFill>
                  <a:srgbClr val="000099"/>
                </a:solidFill>
                <a:ea typeface="宋体" panose="02010600030101010101" pitchFamily="2" charset="-122"/>
              </a:rPr>
              <a:t>canonical cover </a:t>
            </a:r>
            <a:r>
              <a:rPr lang="en-US" altLang="zh-CN" smtClean="0">
                <a:ea typeface="宋体" panose="02010600030101010101" pitchFamily="2" charset="-122"/>
              </a:rPr>
              <a:t>for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b="1" smtClean="0">
                <a:ea typeface="宋体" panose="02010600030101010101" pitchFamily="2" charset="-122"/>
              </a:rPr>
              <a:t>repeat</a:t>
            </a:r>
            <a:br>
              <a:rPr lang="en-US" altLang="zh-CN" b="1" smtClean="0">
                <a:ea typeface="宋体" panose="02010600030101010101" pitchFamily="2" charset="-122"/>
              </a:rPr>
            </a:br>
            <a:r>
              <a:rPr lang="en-US" altLang="zh-CN" b="1" smtClean="0">
                <a:ea typeface="宋体" panose="02010600030101010101" pitchFamily="2" charset="-122"/>
              </a:rPr>
              <a:t>	</a:t>
            </a:r>
            <a:r>
              <a:rPr lang="en-US" altLang="zh-CN" smtClean="0">
                <a:ea typeface="宋体" panose="02010600030101010101" pitchFamily="2" charset="-122"/>
              </a:rPr>
              <a:t>Use the union rule to replace any dependencies in 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zh-CN" altLang="en-US" i="1" smtClean="0">
                <a:ea typeface="宋体" panose="02010600030101010101" pitchFamily="2" charset="-122"/>
              </a:rPr>
              <a:t>（利用合并律）</a:t>
            </a:r>
            <a:r>
              <a:rPr lang="en-US" altLang="zh-CN" i="1" smtClean="0">
                <a:ea typeface="宋体" panose="02010600030101010101" pitchFamily="2" charset="-122"/>
              </a:rPr>
              <a:t/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		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and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2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with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aseline="-25000" smtClean="0">
                <a:ea typeface="宋体" panose="02010600030101010101" pitchFamily="2" charset="-122"/>
                <a:sym typeface="Greek Symbols" pitchFamily="18" charset="2"/>
              </a:rPr>
              <a:t>2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	Find a functional dependency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with an 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（对每个函数依赖）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		extraneous attribute either in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or in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zh-CN" altLang="en-US" smtClean="0">
                <a:ea typeface="宋体" panose="02010600030101010101" pitchFamily="2" charset="-122"/>
                <a:sym typeface="Greek Symbols" pitchFamily="18" charset="2"/>
              </a:rPr>
              <a:t>（找无关属性）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                      /* Note: test for extraneous attributes done using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i="1" baseline="-25000" smtClean="0">
                <a:ea typeface="宋体" panose="02010600030101010101" pitchFamily="2" charset="-122"/>
                <a:sym typeface="Greek Symbols" pitchFamily="18" charset="2"/>
              </a:rPr>
              <a:t>c,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not F*/</a:t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	If an extraneous attribute is found, delete it from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i="1" smtClean="0">
                <a:ea typeface="宋体" panose="02010600030101010101" pitchFamily="2" charset="-122"/>
                <a:sym typeface="Greek Symbols" pitchFamily="18" charset="2"/>
              </a:rPr>
              <a:t>（删无关属性）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Greek Symbols" pitchFamily="18" charset="2"/>
              </a:rPr>
              <a:t>until </a:t>
            </a:r>
            <a:r>
              <a:rPr lang="en-US" altLang="zh-CN" i="1" smtClean="0">
                <a:ea typeface="宋体" panose="02010600030101010101" pitchFamily="2" charset="-122"/>
                <a:sym typeface="Greek Symbols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 does not change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0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Computing a Canonical Cover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i="1" smtClean="0">
                <a:ea typeface="宋体" panose="02010600030101010101" pitchFamily="2" charset="-122"/>
              </a:rPr>
              <a:t>R </a:t>
            </a:r>
            <a:r>
              <a:rPr lang="en-US" altLang="zh-CN" sz="1600" smtClean="0">
                <a:ea typeface="宋体" panose="02010600030101010101" pitchFamily="2" charset="-122"/>
              </a:rPr>
              <a:t>= (</a:t>
            </a:r>
            <a:r>
              <a:rPr lang="en-US" altLang="zh-CN" sz="1600" i="1" smtClean="0">
                <a:ea typeface="宋体" panose="02010600030101010101" pitchFamily="2" charset="-122"/>
              </a:rPr>
              <a:t>A, B, C)</a:t>
            </a:r>
            <a:br>
              <a:rPr lang="en-US" altLang="zh-CN" sz="1600" i="1" smtClean="0">
                <a:ea typeface="宋体" panose="02010600030101010101" pitchFamily="2" charset="-122"/>
              </a:rPr>
            </a:br>
            <a:r>
              <a:rPr lang="en-US" altLang="zh-CN" sz="1600" i="1" smtClean="0">
                <a:ea typeface="宋体" panose="02010600030101010101" pitchFamily="2" charset="-122"/>
              </a:rPr>
              <a:t>F = {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BC</a:t>
            </a:r>
            <a:b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  B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b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  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/>
            </a:r>
            <a:b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8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Computing a Canonical Cover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i="1" smtClean="0">
                <a:ea typeface="宋体" panose="02010600030101010101" pitchFamily="2" charset="-122"/>
              </a:rPr>
              <a:t>R </a:t>
            </a:r>
            <a:r>
              <a:rPr lang="en-US" altLang="zh-CN" sz="1600" smtClean="0">
                <a:ea typeface="宋体" panose="02010600030101010101" pitchFamily="2" charset="-122"/>
              </a:rPr>
              <a:t>= (</a:t>
            </a:r>
            <a:r>
              <a:rPr lang="en-US" altLang="zh-CN" sz="1600" i="1" smtClean="0">
                <a:ea typeface="宋体" panose="02010600030101010101" pitchFamily="2" charset="-122"/>
              </a:rPr>
              <a:t>A, B, C)</a:t>
            </a:r>
            <a:br>
              <a:rPr lang="en-US" altLang="zh-CN" sz="1600" i="1" smtClean="0">
                <a:ea typeface="宋体" panose="02010600030101010101" pitchFamily="2" charset="-122"/>
              </a:rPr>
            </a:br>
            <a:r>
              <a:rPr lang="en-US" altLang="zh-CN" sz="1600" i="1" smtClean="0">
                <a:ea typeface="宋体" panose="02010600030101010101" pitchFamily="2" charset="-122"/>
              </a:rPr>
              <a:t>F = {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BC</a:t>
            </a:r>
            <a:b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  B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b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  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/>
            </a:r>
            <a:b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Combine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BC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into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Set is now </a:t>
            </a:r>
            <a:r>
              <a:rPr lang="en-US" altLang="zh-CN" sz="1600" i="1" smtClean="0">
                <a:ea typeface="宋体" panose="02010600030101010101" pitchFamily="2" charset="-122"/>
              </a:rPr>
              <a:t>{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BC, B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C, AB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is extraneous in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Check if the result of deleting A from 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AB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C 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Yes: in fact, 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C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Set is now </a:t>
            </a:r>
            <a:r>
              <a:rPr lang="en-US" altLang="zh-CN" sz="1600" i="1" smtClean="0">
                <a:ea typeface="宋体" panose="02010600030101010101" pitchFamily="2" charset="-122"/>
              </a:rPr>
              <a:t>{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BC, B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}</a:t>
            </a:r>
            <a:endParaRPr lang="en-US" altLang="zh-CN" sz="1600" i="1" smtClean="0">
              <a:ea typeface="宋体" panose="02010600030101010101" pitchFamily="2" charset="-122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is extraneous in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Check if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C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is logically implied by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Yes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: 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using transitivity on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B  and B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Can use attribute closure of </a:t>
            </a:r>
            <a:r>
              <a:rPr lang="en-US" altLang="zh-CN" sz="1600" i="1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zh-CN" sz="1600" smtClean="0">
                <a:ea typeface="宋体" panose="02010600030101010101" pitchFamily="2" charset="-122"/>
                <a:sym typeface="Monotype Sorts" charset="2"/>
              </a:rPr>
              <a:t>The canonical cover is: 	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A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B</a:t>
            </a:r>
            <a:b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		B 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sz="1600" i="1" smtClean="0">
                <a:solidFill>
                  <a:srgbClr val="FF0000"/>
                </a:solidFill>
                <a:ea typeface="宋体" panose="02010600030101010101" pitchFamily="2" charset="-122"/>
                <a:sym typeface="Monotype Sorts" charset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196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Testing for Dependency Preservation</a:t>
            </a:r>
          </a:p>
        </p:txBody>
      </p:sp>
      <p:sp>
        <p:nvSpPr>
          <p:cNvPr id="172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63638"/>
            <a:ext cx="7800975" cy="519747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into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we apply the following test (with attribute closure done with respect to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（测试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   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依赖是否依然保持）</a:t>
            </a:r>
            <a:endParaRPr lang="en-US" altLang="zh-CN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result </a:t>
            </a:r>
            <a:r>
              <a:rPr lang="en-US" altLang="zh-CN" smtClean="0">
                <a:ea typeface="宋体" panose="02010600030101010101" pitchFamily="2" charset="-122"/>
              </a:rPr>
              <a:t>=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b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b="1" smtClean="0">
                <a:ea typeface="宋体" panose="02010600030101010101" pitchFamily="2" charset="-122"/>
                <a:sym typeface="Symbol" panose="05050102010706020507" pitchFamily="18" charset="2"/>
              </a:rPr>
              <a:t>while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(changes to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result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 do</a:t>
            </a:r>
            <a:b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smtClean="0">
                <a:ea typeface="宋体" panose="02010600030101010101" pitchFamily="2" charset="-122"/>
                <a:sym typeface="Symbol" panose="05050102010706020507" pitchFamily="18" charset="2"/>
              </a:rPr>
              <a:t>for each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in the decomposition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（依赖在各个分解中是否体现）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result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br>
              <a:rPr lang="en-US" altLang="zh-CN" i="1" baseline="-25000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result  =  result 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result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contains all attributes in 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then the functional dependency     is preserved.</a:t>
            </a:r>
          </a:p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We apply the test on all dependencies in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 to check if a decomposition is dependency preserving</a:t>
            </a:r>
          </a:p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This procedure takes polynomial time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（多项式时间）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, instead of the exponential time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（指数时间）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required to compute 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i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F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en-US" altLang="zh-CN" i="1" smtClean="0">
                <a:ea typeface="宋体" panose="02010600030101010101" pitchFamily="2" charset="-122"/>
              </a:rPr>
              <a:t>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F</a:t>
            </a:r>
            <a:r>
              <a:rPr lang="en-US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 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160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ea typeface="宋体" panose="02010600030101010101" pitchFamily="2" charset="-122"/>
                <a:sym typeface="Symbol" panose="05050102010706020507" pitchFamily="18" charset="2"/>
              </a:rPr>
              <a:t> F</a:t>
            </a:r>
            <a:r>
              <a:rPr lang="en-US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6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 smtClean="0">
                <a:sym typeface="Monotype Sorts" pitchFamily="-84" charset="2"/>
              </a:rPr>
              <a:t>}</a:t>
            </a: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</a:t>
            </a:r>
            <a:r>
              <a:rPr lang="en-US" altLang="en-US" i="1" dirty="0" smtClean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98976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  <p:extLst>
      <p:ext uri="{BB962C8B-B14F-4D97-AF65-F5344CB8AC3E}">
        <p14:creationId xmlns:p14="http://schemas.microsoft.com/office/powerpoint/2010/main" val="1484721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AutoNum type="arabicPeriod" startAt="2"/>
            </a:pPr>
            <a:r>
              <a:rPr lang="en-US" altLang="en-US" dirty="0" smtClean="0"/>
              <a:t>verify </a:t>
            </a:r>
            <a:r>
              <a:rPr lang="en-US" altLang="en-US" dirty="0"/>
              <a:t>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（每个非平凡依赖由超码决定</a:t>
            </a:r>
            <a:r>
              <a:rPr lang="zh-CN" altLang="en-US" sz="1800" dirty="0" smtClean="0">
                <a:ea typeface="宋体" panose="02010600030101010101" pitchFamily="2" charset="-122"/>
              </a:rPr>
              <a:t>）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.</a:t>
            </a:r>
            <a:r>
              <a:rPr lang="zh-CN" altLang="en-US" sz="1800" dirty="0">
                <a:ea typeface="宋体" panose="02010600030101010101" pitchFamily="2" charset="-122"/>
              </a:rPr>
              <a:t> （只需检查给定集合</a:t>
            </a: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ea typeface="宋体" panose="02010600030101010101" pitchFamily="2" charset="-122"/>
              </a:rPr>
              <a:t>中的函数依赖是否违法</a:t>
            </a:r>
            <a:r>
              <a:rPr lang="en-US" altLang="zh-CN" sz="1800" dirty="0">
                <a:ea typeface="宋体" panose="02010600030101010101" pitchFamily="2" charset="-122"/>
              </a:rPr>
              <a:t>BCNF</a:t>
            </a:r>
            <a:r>
              <a:rPr lang="zh-CN" altLang="en-US" sz="1800" dirty="0">
                <a:ea typeface="宋体" panose="02010600030101010101" pitchFamily="2" charset="-122"/>
              </a:rPr>
              <a:t>就足够了</a:t>
            </a:r>
            <a:r>
              <a:rPr lang="zh-CN" altLang="en-US" sz="1800" dirty="0" smtClean="0">
                <a:ea typeface="宋体" panose="02010600030101010101" pitchFamily="2" charset="-122"/>
              </a:rPr>
              <a:t>）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</a:t>
            </a:r>
            <a:r>
              <a:rPr lang="en-US" altLang="en-US" dirty="0" smtClean="0"/>
              <a:t>R</a:t>
            </a:r>
            <a:r>
              <a:rPr lang="zh-CN" altLang="en-US" sz="1600" dirty="0">
                <a:ea typeface="宋体" panose="02010600030101010101" pitchFamily="2" charset="-122"/>
              </a:rPr>
              <a:t>（分解之后上一步检测即不再适用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</a:t>
            </a:r>
            <a:r>
              <a:rPr lang="en-US" altLang="en-US" dirty="0" smtClean="0"/>
              <a:t>R</a:t>
            </a:r>
            <a:r>
              <a:rPr lang="zh-CN" altLang="en-US" sz="1800" dirty="0">
                <a:ea typeface="宋体" panose="02010600030101010101" pitchFamily="2" charset="-122"/>
              </a:rPr>
              <a:t>（分解之后上一步检测即不再适用</a:t>
            </a:r>
            <a:r>
              <a:rPr lang="zh-CN" altLang="en-US" sz="1800" dirty="0" smtClean="0">
                <a:ea typeface="宋体" panose="02010600030101010101" pitchFamily="2" charset="-122"/>
              </a:rPr>
              <a:t>）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</a:t>
            </a:r>
            <a:r>
              <a:rPr lang="en-US" altLang="en-US" dirty="0" smtClean="0"/>
              <a:t>.</a:t>
            </a:r>
            <a:r>
              <a:rPr lang="zh-CN" altLang="en-US" dirty="0">
                <a:ea typeface="宋体" panose="02010600030101010101" pitchFamily="2" charset="-122"/>
              </a:rPr>
              <a:t> （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中没有依赖包含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的属性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en-US" dirty="0" smtClean="0"/>
              <a:t> 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0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zh-CN" dirty="0" smtClean="0"/>
              <a:t>F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的闭包</a:t>
            </a:r>
            <a:r>
              <a:rPr lang="en-US" altLang="en-US" dirty="0" smtClean="0"/>
              <a:t>) </a:t>
            </a:r>
            <a:r>
              <a:rPr lang="en-US" altLang="en-US" dirty="0"/>
              <a:t>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 smtClean="0"/>
              <a:t>.</a:t>
            </a:r>
            <a:r>
              <a:rPr lang="zh-CN" altLang="en-US" dirty="0">
                <a:ea typeface="宋体" panose="02010600030101010101" pitchFamily="2" charset="-122"/>
              </a:rPr>
              <a:t> （对于</a:t>
            </a:r>
            <a:r>
              <a:rPr lang="en-US" altLang="zh-CN" i="1" dirty="0" err="1"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中属性的每个子集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dirty="0">
                <a:ea typeface="宋体" panose="02010600030101010101" pitchFamily="2" charset="-122"/>
              </a:rPr>
              <a:t>，确保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ea typeface="宋体" panose="02010600030101010101" pitchFamily="2" charset="-122"/>
              </a:rPr>
              <a:t>+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zh-CN" altLang="en-US" dirty="0">
                <a:ea typeface="宋体" panose="02010600030101010101" pitchFamily="2" charset="-122"/>
              </a:rPr>
              <a:t>下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ea typeface="宋体" panose="02010600030101010101" pitchFamily="2" charset="-122"/>
              </a:rPr>
              <a:t>的属性闭包）要么不包含</a:t>
            </a:r>
            <a:r>
              <a:rPr lang="en-US" altLang="zh-CN" i="1" dirty="0" err="1"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-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ea typeface="宋体" panose="02010600030101010101" pitchFamily="2" charset="-122"/>
              </a:rPr>
              <a:t>的任何属性，要么包含</a:t>
            </a:r>
            <a:r>
              <a:rPr lang="en-US" altLang="zh-CN" i="1" dirty="0" err="1"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的所有属性）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/>
              <a:t> </a:t>
            </a:r>
            <a:r>
              <a:rPr lang="en-US" altLang="en-US" dirty="0" smtClean="0"/>
              <a:t>If </a:t>
            </a:r>
            <a:r>
              <a:rPr lang="en-US" altLang="en-US" dirty="0"/>
              <a:t>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i="1" baseline="-25000" dirty="0" smtClean="0"/>
              <a:t>  </a:t>
            </a:r>
            <a:r>
              <a:rPr lang="en-US" altLang="en-US" baseline="30000" dirty="0"/>
              <a:t/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</a:t>
            </a:r>
            <a:r>
              <a:rPr lang="en-US" altLang="en-US" dirty="0" smtClean="0">
                <a:sym typeface="Greek Symbols"/>
              </a:rPr>
              <a:t>lossless-join</a:t>
            </a:r>
            <a:r>
              <a:rPr lang="zh-CN" altLang="en-US" sz="1800" dirty="0">
                <a:ea typeface="宋体" panose="02010600030101010101" pitchFamily="2" charset="-122"/>
                <a:sym typeface="Greek Symbols" pitchFamily="18" charset="2"/>
              </a:rPr>
              <a:t>（算法结果不仅是一个</a:t>
            </a:r>
            <a:r>
              <a:rPr lang="en-US" altLang="zh-CN" sz="1800" dirty="0">
                <a:ea typeface="宋体" panose="02010600030101010101" pitchFamily="2" charset="-122"/>
                <a:sym typeface="Greek Symbols" pitchFamily="18" charset="2"/>
              </a:rPr>
              <a:t>BCNF</a:t>
            </a:r>
            <a:r>
              <a:rPr lang="zh-CN" altLang="en-US" sz="1800" dirty="0">
                <a:ea typeface="宋体" panose="02010600030101010101" pitchFamily="2" charset="-122"/>
                <a:sym typeface="Greek Symbols" pitchFamily="18" charset="2"/>
              </a:rPr>
              <a:t>分解，而且是一个</a:t>
            </a:r>
            <a:r>
              <a:rPr lang="zh-CN" altLang="en-US" sz="1800" dirty="0" smtClean="0">
                <a:ea typeface="宋体" panose="02010600030101010101" pitchFamily="2" charset="-122"/>
                <a:sym typeface="Greek Symbols" pitchFamily="18" charset="2"/>
              </a:rPr>
              <a:t>无损分解：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 – </a:t>
            </a:r>
            <a:r>
              <a:rPr lang="en-US" altLang="en-US" sz="1800" dirty="0">
                <a:solidFill>
                  <a:srgbClr val="FF0000"/>
                </a:solidFill>
                <a:sym typeface="Greek Symbols"/>
              </a:rPr>
              <a:t>)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(</a:t>
            </a:r>
            <a:r>
              <a:rPr lang="en-US" altLang="en-US" sz="1800" dirty="0">
                <a:solidFill>
                  <a:srgbClr val="FF0000"/>
                </a:solidFill>
                <a:sym typeface="Greek Symbols"/>
              </a:rPr>
              <a:t>, 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i="1" dirty="0">
                <a:solidFill>
                  <a:srgbClr val="FF0000"/>
                </a:solidFill>
                <a:sym typeface="Greek Symbols"/>
              </a:rPr>
              <a:t> </a:t>
            </a:r>
            <a:r>
              <a:rPr lang="en-US" altLang="en-US" sz="1800" i="1" dirty="0" smtClean="0">
                <a:solidFill>
                  <a:srgbClr val="FF0000"/>
                </a:solidFill>
                <a:sym typeface="Greek Symbols"/>
              </a:rPr>
              <a:t>)</a:t>
            </a:r>
            <a:r>
              <a:rPr lang="en-US" altLang="zh-CN" sz="1800" i="1" dirty="0" smtClean="0">
                <a:solidFill>
                  <a:srgbClr val="FF0000"/>
                </a:solidFill>
                <a:sym typeface="Greek Symbols"/>
              </a:rPr>
              <a:t>=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1800" dirty="0" smtClean="0">
                <a:ea typeface="宋体" panose="02010600030101010101" pitchFamily="2" charset="-122"/>
                <a:sym typeface="Greek Symbols" pitchFamily="18" charset="2"/>
              </a:rPr>
              <a:t>）</a:t>
            </a:r>
            <a:endParaRPr lang="en-US" altLang="zh-CN" sz="1800" dirty="0">
              <a:ea typeface="宋体" panose="02010600030101010101" pitchFamily="2" charset="-122"/>
              <a:sym typeface="Greek Symbols" pitchFamily="18" charset="2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 smtClean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BCNF and Dependency Preservation</a:t>
            </a:r>
          </a:p>
        </p:txBody>
      </p:sp>
      <p:sp>
        <p:nvSpPr>
          <p:cNvPr id="22221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52500" y="2079625"/>
            <a:ext cx="672465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altLang="zh-CN" i="1" smtClean="0">
                <a:ea typeface="宋体" panose="02010600030101010101" pitchFamily="2" charset="-122"/>
              </a:rPr>
              <a:t>R =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J, K, L 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i="1" smtClean="0">
                <a:ea typeface="宋体" panose="02010600030101010101" pitchFamily="2" charset="-122"/>
              </a:rPr>
              <a:t/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F = </a:t>
            </a: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en-US" altLang="zh-CN" i="1" smtClean="0">
                <a:ea typeface="宋体" panose="02010600030101010101" pitchFamily="2" charset="-122"/>
              </a:rPr>
              <a:t>JK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L</a:t>
            </a:r>
            <a:br>
              <a:rPr lang="en-US" altLang="zh-CN" i="1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	  L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K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  <a:br>
              <a:rPr lang="en-US" altLang="zh-CN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Two candidate keys =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JK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and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is not in BCNF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Any decomposition of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will fail to preserve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			</a:t>
            </a:r>
            <a:r>
              <a:rPr lang="en-US" altLang="zh-CN" i="1" smtClean="0">
                <a:ea typeface="宋体" panose="02010600030101010101" pitchFamily="2" charset="-122"/>
              </a:rPr>
              <a:t>JK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L ( </a:t>
            </a:r>
            <a:r>
              <a:rPr lang="zh-CN" altLang="en-US" i="1" smtClean="0">
                <a:ea typeface="宋体" panose="02010600030101010101" pitchFamily="2" charset="-122"/>
                <a:sym typeface="Monotype Sorts" charset="2"/>
              </a:rPr>
              <a:t>损失了该依赖关系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)</a:t>
            </a:r>
          </a:p>
          <a:p>
            <a:pPr>
              <a:buFont typeface="Monotype Sorts" charset="2"/>
              <a:buNone/>
              <a:tabLst>
                <a:tab pos="744538" algn="l"/>
                <a:tab pos="2679700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     This implies that testing for </a:t>
            </a:r>
            <a:r>
              <a:rPr lang="en-US" altLang="zh-CN" i="1" smtClean="0">
                <a:ea typeface="宋体" panose="02010600030101010101" pitchFamily="2" charset="-122"/>
              </a:rPr>
              <a:t>JK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L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requires a join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tabLst>
                <a:tab pos="744538" algn="l"/>
                <a:tab pos="2679700" algn="l"/>
              </a:tabLst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927100" y="1163638"/>
            <a:ext cx="636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It is not always possible to get a BCNF decomposition that is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dependency preserving</a:t>
            </a:r>
            <a:r>
              <a:rPr kumimoji="0" lang="zh-CN" altLang="en-US" sz="1800">
                <a:ea typeface="宋体" panose="02010600030101010101" pitchFamily="2" charset="-122"/>
              </a:rPr>
              <a:t>（无法同时保持函数依赖）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4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Example of BCNF Decomposition</a:t>
            </a:r>
          </a:p>
        </p:txBody>
      </p:sp>
      <p:sp>
        <p:nvSpPr>
          <p:cNvPr id="224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338887" cy="425291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i="1" smtClean="0">
                <a:ea typeface="宋体" panose="02010600030101010101" pitchFamily="2" charset="-122"/>
              </a:rPr>
              <a:t>R =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A, B, C 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i="1" smtClean="0">
                <a:ea typeface="宋体" panose="02010600030101010101" pitchFamily="2" charset="-122"/>
              </a:rPr>
              <a:t/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F = </a:t>
            </a: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en-US" altLang="zh-CN" i="1" smtClean="0"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</a:t>
            </a:r>
            <a:br>
              <a:rPr lang="en-US" altLang="zh-CN" i="1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	 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C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  <a:br>
              <a:rPr lang="en-US" altLang="zh-CN" smtClean="0">
                <a:ea typeface="宋体" panose="02010600030101010101" pitchFamily="2" charset="-122"/>
                <a:sym typeface="Monotype Sorts" charset="2"/>
              </a:rPr>
            </a:b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Key = {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is not in BCNF (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C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but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 B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is not  superkey)</a:t>
            </a:r>
          </a:p>
          <a:p>
            <a:pPr>
              <a:tabLst>
                <a:tab pos="744538" algn="l"/>
              </a:tabLst>
            </a:pP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1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= (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B, C)</a:t>
            </a:r>
            <a:endParaRPr lang="en-US" altLang="zh-CN" smtClean="0">
              <a:ea typeface="宋体" panose="02010600030101010101" pitchFamily="2" charset="-122"/>
              <a:sym typeface="Monotype Sorts" charset="2"/>
            </a:endParaRPr>
          </a:p>
          <a:p>
            <a:pPr lvl="1">
              <a:tabLst>
                <a:tab pos="744538" algn="l"/>
              </a:tabLst>
            </a:pP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R</a:t>
            </a:r>
            <a:r>
              <a:rPr lang="en-US" altLang="zh-CN" baseline="-25000" smtClean="0">
                <a:ea typeface="宋体" panose="02010600030101010101" pitchFamily="2" charset="-122"/>
                <a:sym typeface="Monotype Sorts" charset="2"/>
              </a:rPr>
              <a:t>2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=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(A,B)</a:t>
            </a:r>
          </a:p>
          <a:p>
            <a:pPr lvl="1">
              <a:buFont typeface="Monotype Sorts" charset="2"/>
              <a:buNone/>
              <a:tabLst>
                <a:tab pos="744538" algn="l"/>
              </a:tabLst>
            </a:pPr>
            <a:endParaRPr lang="en-US" altLang="zh-CN" smtClean="0">
              <a:ea typeface="宋体" panose="02010600030101010101" pitchFamily="2" charset="-122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65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0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</a:t>
            </a:r>
            <a:r>
              <a:rPr lang="en-US" altLang="en-US" dirty="0" smtClean="0"/>
              <a:t>preserving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并不能保持依赖</a:t>
            </a:r>
            <a:r>
              <a:rPr lang="zh-CN" altLang="en-US" dirty="0" smtClean="0"/>
              <a:t>）</a:t>
            </a:r>
            <a:r>
              <a:rPr lang="en-US" altLang="en-US" dirty="0" smtClean="0"/>
              <a:t>, </a:t>
            </a:r>
            <a:r>
              <a:rPr lang="en-US" altLang="en-US" dirty="0"/>
              <a:t>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</a:t>
            </a:r>
            <a:r>
              <a:rPr lang="en-US" altLang="en-US" dirty="0" smtClean="0"/>
              <a:t>problems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冗余问题</a:t>
            </a:r>
            <a:r>
              <a:rPr lang="en-US" altLang="en-US" dirty="0" smtClean="0"/>
              <a:t>; </a:t>
            </a:r>
            <a:r>
              <a:rPr lang="en-US" altLang="en-US" dirty="0"/>
              <a:t>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</a:t>
            </a:r>
            <a:endParaRPr lang="en-US" altLang="en-US" i="1" dirty="0" smtClean="0">
              <a:sym typeface="Monotype Sorts" pitchFamily="-84" charset="2"/>
            </a:endParaRP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 smtClean="0"/>
              <a:t>s_ID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Redundancy  in 3NF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5888038" y="18954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J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5888038" y="2324100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j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j</a:t>
            </a:r>
            <a:r>
              <a:rPr kumimoji="0" lang="en-US" altLang="zh-CN" sz="1800" baseline="-25000">
                <a:ea typeface="宋体" charset="0"/>
              </a:rPr>
              <a:t>2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baseline="-250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j</a:t>
            </a:r>
            <a:r>
              <a:rPr kumimoji="0" lang="en-US" altLang="zh-CN" sz="1800" baseline="-25000">
                <a:ea typeface="宋体" charset="0"/>
              </a:rPr>
              <a:t>3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i="1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null</a:t>
            </a:r>
            <a:endParaRPr kumimoji="0" lang="en-US" altLang="zh-CN" i="1">
              <a:ea typeface="宋体" charset="0"/>
            </a:endParaRP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6497638" y="18954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L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6497638" y="23241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l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baseline="-250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l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baseline="-250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l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i="1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l</a:t>
            </a:r>
            <a:r>
              <a:rPr kumimoji="0" lang="en-US" altLang="zh-CN" sz="1800" baseline="-25000">
                <a:ea typeface="宋体" charset="0"/>
              </a:rPr>
              <a:t>2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6954838" y="18954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K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50075" y="23241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k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baseline="-250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k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baseline="-25000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k</a:t>
            </a:r>
            <a:r>
              <a:rPr kumimoji="0" lang="en-US" altLang="zh-CN" sz="1800" baseline="-25000">
                <a:ea typeface="宋体" charset="0"/>
              </a:rPr>
              <a:t>1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1800" i="1">
              <a:ea typeface="宋体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1800" i="1">
                <a:ea typeface="宋体" charset="0"/>
              </a:rPr>
              <a:t>k</a:t>
            </a:r>
            <a:r>
              <a:rPr kumimoji="0" lang="en-US" altLang="zh-CN" sz="1800" baseline="-25000">
                <a:ea typeface="宋体" charset="0"/>
              </a:rPr>
              <a:t>2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82638" y="4262438"/>
            <a:ext cx="787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buSzTx/>
              <a:defRPr/>
            </a:pPr>
            <a:r>
              <a:rPr lang="en-US" altLang="zh-CN" sz="1800">
                <a:ea typeface="宋体" charset="0"/>
                <a:sym typeface="Monotype Sorts" charset="2"/>
              </a:rPr>
              <a:t>repetition of information (e.g., the relationship </a:t>
            </a:r>
            <a:r>
              <a:rPr lang="en-US" altLang="zh-CN" sz="1800" i="1">
                <a:ea typeface="宋体" charset="0"/>
                <a:sym typeface="Monotype Sorts" charset="2"/>
              </a:rPr>
              <a:t>l</a:t>
            </a:r>
            <a:r>
              <a:rPr lang="en-US" altLang="zh-CN" sz="1800" baseline="-25000">
                <a:ea typeface="宋体" charset="0"/>
                <a:sym typeface="Monotype Sorts" charset="2"/>
              </a:rPr>
              <a:t>1</a:t>
            </a:r>
            <a:r>
              <a:rPr lang="en-US" altLang="zh-CN" sz="1800">
                <a:ea typeface="宋体" charset="0"/>
                <a:sym typeface="Monotype Sorts" charset="2"/>
              </a:rPr>
              <a:t>, </a:t>
            </a:r>
            <a:r>
              <a:rPr lang="en-US" altLang="zh-CN" sz="1800" i="1">
                <a:ea typeface="宋体" charset="0"/>
                <a:sym typeface="Monotype Sorts" charset="2"/>
              </a:rPr>
              <a:t>k</a:t>
            </a:r>
            <a:r>
              <a:rPr lang="en-US" altLang="zh-CN" sz="1800" baseline="-25000">
                <a:ea typeface="宋体" charset="0"/>
                <a:sym typeface="Monotype Sorts" charset="2"/>
              </a:rPr>
              <a:t>1</a:t>
            </a:r>
            <a:r>
              <a:rPr lang="en-US" altLang="zh-CN" sz="1800">
                <a:ea typeface="宋体" charset="0"/>
                <a:sym typeface="Monotype Sorts" charset="2"/>
              </a:rPr>
              <a:t>) 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zh-CN" sz="1800">
                <a:ea typeface="宋体" charset="0"/>
                <a:sym typeface="Monotype Sorts" charset="2"/>
              </a:rPr>
              <a:t>(</a:t>
            </a:r>
            <a:r>
              <a:rPr lang="en-US" altLang="zh-CN" sz="1800" i="1">
                <a:ea typeface="宋体" charset="0"/>
                <a:sym typeface="Monotype Sorts" charset="2"/>
              </a:rPr>
              <a:t>i_ID, dept_name)</a:t>
            </a:r>
            <a:endParaRPr lang="en-US" altLang="zh-CN" sz="1800">
              <a:ea typeface="宋体" charset="0"/>
              <a:sym typeface="Monotype Sorts" charset="2"/>
            </a:endParaRPr>
          </a:p>
          <a:p>
            <a:pPr>
              <a:buSzTx/>
              <a:defRPr/>
            </a:pPr>
            <a:r>
              <a:rPr lang="en-US" altLang="zh-CN" sz="1800">
                <a:ea typeface="宋体" charset="0"/>
                <a:sym typeface="Monotype Sorts" charset="2"/>
              </a:rPr>
              <a:t>need to use null values (e.g., to represent the relationship</a:t>
            </a:r>
            <a:br>
              <a:rPr lang="en-US" altLang="zh-CN" sz="1800">
                <a:ea typeface="宋体" charset="0"/>
                <a:sym typeface="Monotype Sorts" charset="2"/>
              </a:rPr>
            </a:br>
            <a:r>
              <a:rPr lang="en-US" altLang="zh-CN" sz="1800">
                <a:ea typeface="宋体" charset="0"/>
                <a:sym typeface="Monotype Sorts" charset="2"/>
              </a:rPr>
              <a:t>     </a:t>
            </a:r>
            <a:r>
              <a:rPr lang="en-US" altLang="zh-CN" sz="1800" i="1">
                <a:ea typeface="宋体" charset="0"/>
                <a:sym typeface="Monotype Sorts" charset="2"/>
              </a:rPr>
              <a:t>l</a:t>
            </a:r>
            <a:r>
              <a:rPr lang="en-US" altLang="zh-CN" sz="1800" baseline="-25000">
                <a:ea typeface="宋体" charset="0"/>
                <a:sym typeface="Monotype Sorts" charset="2"/>
              </a:rPr>
              <a:t>2</a:t>
            </a:r>
            <a:r>
              <a:rPr lang="en-US" altLang="zh-CN" sz="1800">
                <a:ea typeface="宋体" charset="0"/>
                <a:sym typeface="Monotype Sorts" charset="2"/>
              </a:rPr>
              <a:t>, </a:t>
            </a:r>
            <a:r>
              <a:rPr lang="en-US" altLang="zh-CN" sz="1800" i="1">
                <a:ea typeface="宋体" charset="0"/>
                <a:sym typeface="Monotype Sorts" charset="2"/>
              </a:rPr>
              <a:t>k</a:t>
            </a:r>
            <a:r>
              <a:rPr lang="en-US" altLang="zh-CN" sz="1800" baseline="-25000">
                <a:ea typeface="宋体" charset="0"/>
                <a:sym typeface="Monotype Sorts" charset="2"/>
              </a:rPr>
              <a:t>2</a:t>
            </a:r>
            <a:r>
              <a:rPr lang="en-US" altLang="zh-CN" sz="1800">
                <a:ea typeface="宋体" charset="0"/>
                <a:sym typeface="Monotype Sorts" charset="2"/>
              </a:rPr>
              <a:t> where there is no corresponding value for </a:t>
            </a:r>
            <a:r>
              <a:rPr lang="en-US" altLang="zh-CN" sz="1800" i="1">
                <a:ea typeface="宋体" charset="0"/>
                <a:sym typeface="Monotype Sorts" charset="2"/>
              </a:rPr>
              <a:t>J</a:t>
            </a:r>
            <a:r>
              <a:rPr lang="en-US" altLang="zh-CN" sz="1800">
                <a:ea typeface="宋体" charset="0"/>
                <a:sym typeface="Monotype Sorts" charset="2"/>
              </a:rPr>
              <a:t>).</a:t>
            </a:r>
          </a:p>
          <a:p>
            <a:pPr lvl="1">
              <a:buFont typeface="Wingdings" charset="2"/>
              <a:buChar char="l"/>
              <a:defRPr/>
            </a:pPr>
            <a:r>
              <a:rPr lang="en-US" altLang="zh-CN" sz="1800">
                <a:ea typeface="宋体" charset="0"/>
                <a:sym typeface="Monotype Sorts" charset="2"/>
              </a:rPr>
              <a:t>(</a:t>
            </a:r>
            <a:r>
              <a:rPr lang="en-US" altLang="zh-CN" sz="1800" i="1">
                <a:ea typeface="宋体" charset="0"/>
                <a:sym typeface="Monotype Sorts" charset="2"/>
              </a:rPr>
              <a:t>i_ID, dept_nameI) </a:t>
            </a:r>
            <a:r>
              <a:rPr lang="en-US" altLang="zh-CN" sz="1800">
                <a:ea typeface="宋体" charset="0"/>
                <a:sym typeface="Monotype Sorts" charset="2"/>
              </a:rPr>
              <a:t>if there is no separate relation mapping instructors to departments</a:t>
            </a:r>
          </a:p>
        </p:txBody>
      </p:sp>
      <p:sp>
        <p:nvSpPr>
          <p:cNvPr id="23655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947738"/>
            <a:ext cx="7072313" cy="16764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There is some redundancy in this schema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（冗余）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Example of problems due to redundancy in 3NF</a:t>
            </a: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R =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en-US" altLang="zh-CN" i="1" smtClean="0">
                <a:ea typeface="宋体" panose="02010600030101010101" pitchFamily="2" charset="-122"/>
              </a:rPr>
              <a:t>J, K, L)</a:t>
            </a:r>
            <a:br>
              <a:rPr lang="en-US" altLang="zh-CN" i="1" smtClean="0">
                <a:ea typeface="宋体" panose="02010600030101010101" pitchFamily="2" charset="-122"/>
              </a:rPr>
            </a:br>
            <a:r>
              <a:rPr lang="en-US" altLang="zh-CN" i="1" smtClean="0">
                <a:ea typeface="宋体" panose="02010600030101010101" pitchFamily="2" charset="-122"/>
              </a:rPr>
              <a:t>F = </a:t>
            </a: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en-US" altLang="zh-CN" i="1" smtClean="0">
                <a:ea typeface="宋体" panose="02010600030101010101" pitchFamily="2" charset="-122"/>
              </a:rPr>
              <a:t>JK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L, L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 </a:t>
            </a:r>
            <a:r>
              <a:rPr lang="en-US" altLang="zh-CN" i="1" smtClean="0">
                <a:ea typeface="宋体" panose="02010600030101010101" pitchFamily="2" charset="-122"/>
                <a:sym typeface="Monotype Sorts" charset="2"/>
              </a:rPr>
              <a:t>K </a:t>
            </a:r>
            <a:r>
              <a:rPr lang="en-US" altLang="zh-CN" smtClean="0">
                <a:ea typeface="宋体" panose="02010600030101010101" pitchFamily="2" charset="-122"/>
                <a:sym typeface="Monotype Sorts" charset="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6554" name="矩形 1"/>
          <p:cNvSpPr>
            <a:spLocks noChangeArrowheads="1"/>
          </p:cNvSpPr>
          <p:nvPr/>
        </p:nvSpPr>
        <p:spPr bwMode="auto">
          <a:xfrm>
            <a:off x="239713" y="3094038"/>
            <a:ext cx="5805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027113" algn="l"/>
                <a:tab pos="24558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dept_advisor 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ea typeface="宋体" panose="02010600030101010101" pitchFamily="2" charset="-122"/>
              </a:rPr>
              <a:t>s_ID, i_ID, dept_name)</a:t>
            </a:r>
            <a:br>
              <a:rPr kumimoji="0" lang="en-US" altLang="zh-CN" i="1">
                <a:ea typeface="宋体" panose="02010600030101010101" pitchFamily="2" charset="-122"/>
              </a:rPr>
            </a:br>
            <a:r>
              <a:rPr kumimoji="0" lang="en-US" altLang="zh-CN" i="1">
                <a:ea typeface="宋体" panose="02010600030101010101" pitchFamily="2" charset="-122"/>
              </a:rPr>
              <a:t>F = </a:t>
            </a:r>
            <a:r>
              <a:rPr kumimoji="0" lang="en-US" altLang="zh-CN">
                <a:ea typeface="宋体" panose="02010600030101010101" pitchFamily="2" charset="-122"/>
              </a:rPr>
              <a:t>{</a:t>
            </a:r>
            <a:r>
              <a:rPr kumimoji="0" lang="en-US" altLang="zh-CN" i="1">
                <a:ea typeface="宋体" panose="02010600030101010101" pitchFamily="2" charset="-122"/>
              </a:rPr>
              <a:t>s_ID, dept_name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i="1">
                <a:ea typeface="宋体" panose="02010600030101010101" pitchFamily="2" charset="-122"/>
              </a:rPr>
              <a:t> i_ID,  i_ID 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i="1">
                <a:ea typeface="宋体" panose="02010600030101010101" pitchFamily="2" charset="-122"/>
                <a:sym typeface="Wingdings" panose="05000000000000000000" pitchFamily="2" charset="2"/>
              </a:rPr>
              <a:t> dept_name</a:t>
            </a:r>
            <a:r>
              <a:rPr kumimoji="0" lang="en-US" altLang="zh-CN">
                <a:ea typeface="宋体" panose="02010600030101010101" pitchFamily="2" charset="-122"/>
                <a:sym typeface="Monotype Sorts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5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 smtClean="0"/>
              <a:t>Interestingly</a:t>
            </a:r>
            <a:r>
              <a:rPr lang="en-US" altLang="en-US" dirty="0"/>
              <a:t>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</a:t>
            </a:r>
            <a:r>
              <a:rPr lang="en-US" altLang="en-US" dirty="0" smtClean="0">
                <a:sym typeface="Symbol" panose="05050102010706020507" pitchFamily="18" charset="2"/>
              </a:rPr>
              <a:t>*/</a:t>
            </a:r>
            <a:r>
              <a:rPr lang="zh-CN" altLang="en-US" dirty="0" smtClean="0">
                <a:sym typeface="Symbol" panose="05050102010706020507" pitchFamily="18" charset="2"/>
              </a:rPr>
              <a:t>（）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/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</a:t>
            </a:r>
            <a:r>
              <a:rPr lang="en-US" dirty="0" smtClean="0">
                <a:ea typeface="+mn-ea"/>
                <a:sym typeface="Monotype Sorts" charset="0"/>
              </a:rPr>
              <a:t>lossless-join</a:t>
            </a:r>
            <a:endParaRPr lang="en-US" dirty="0"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 smtClean="0">
                <a:sym typeface="Wingdings" panose="05000000000000000000" pitchFamily="2" charset="2"/>
              </a:rPr>
              <a:t>employee_id</a:t>
            </a:r>
            <a:endParaRPr lang="en-US" altLang="en-US" i="1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6967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</a:t>
            </a:r>
            <a:r>
              <a:rPr lang="en-US" altLang="en-US" dirty="0" smtClean="0"/>
              <a:t>3NF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多值依赖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  <a:sym typeface="Symbol" panose="05050102010706020507" pitchFamily="18" charset="2"/>
              </a:rPr>
              <a:t>（多值依赖）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8350" y="4173050"/>
            <a:ext cx="670326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smtClean="0"/>
              <a:t>Tabular representation of </a:t>
            </a:r>
            <a:r>
              <a:rPr lang="en-US" altLang="en-US" kern="0" smtClean="0">
                <a:sym typeface="Symbol" panose="05050102010706020507" pitchFamily="18" charset="2"/>
              </a:rPr>
              <a:t></a:t>
            </a:r>
            <a:r>
              <a:rPr lang="en-US" altLang="en-US" kern="0" smtClean="0">
                <a:sym typeface="Greek Symbols"/>
              </a:rPr>
              <a:t> </a:t>
            </a:r>
            <a:r>
              <a:rPr lang="en-US" altLang="en-US" b="1" kern="0" smtClean="0">
                <a:sym typeface="Symbol" panose="05050102010706020507" pitchFamily="18" charset="2"/>
              </a:rPr>
              <a:t></a:t>
            </a:r>
            <a:r>
              <a:rPr lang="en-US" altLang="en-US" i="1" kern="0" smtClean="0">
                <a:sym typeface="Monotype Sorts" pitchFamily="-84" charset="2"/>
              </a:rPr>
              <a:t> </a:t>
            </a:r>
            <a:r>
              <a:rPr lang="en-US" altLang="en-US" kern="0" smtClean="0">
                <a:sym typeface="Symbol" panose="05050102010706020507" pitchFamily="18" charset="2"/>
              </a:rPr>
              <a:t></a:t>
            </a:r>
            <a:endParaRPr lang="en-US" altLang="en-US" kern="0" dirty="0">
              <a:sym typeface="Symbol" panose="05050102010706020507" pitchFamily="18" charset="2"/>
            </a:endParaRPr>
          </a:p>
        </p:txBody>
      </p:sp>
      <p:pic>
        <p:nvPicPr>
          <p:cNvPr id="5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86" y="4679462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98151</TotalTime>
  <Words>6127</Words>
  <Application>Microsoft Office PowerPoint</Application>
  <PresentationFormat>全屏显示(4:3)</PresentationFormat>
  <Paragraphs>949</Paragraphs>
  <Slides>110</Slides>
  <Notes>106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  <vt:variant>
        <vt:lpstr>自定义放映</vt:lpstr>
      </vt:variant>
      <vt:variant>
        <vt:i4>1</vt:i4>
      </vt:variant>
    </vt:vector>
  </HeadingPairs>
  <TitlesOfParts>
    <vt:vector size="130" baseType="lpstr">
      <vt:lpstr>Greek Symbols</vt:lpstr>
      <vt:lpstr>Iconic Symbols Ext</vt:lpstr>
      <vt:lpstr>Monotype Sorts</vt:lpstr>
      <vt:lpstr>MS LineDraw</vt:lpstr>
      <vt:lpstr>MS PGothic</vt:lpstr>
      <vt:lpstr>MS PGothic</vt:lpstr>
      <vt:lpstr>Palatino-Roman</vt:lpstr>
      <vt:lpstr>楷体</vt:lpstr>
      <vt:lpstr>楷体_GB2312</vt:lpstr>
      <vt:lpstr>宋体</vt:lpstr>
      <vt:lpstr>Arial</vt:lpstr>
      <vt:lpstr>Helvetica</vt:lpstr>
      <vt:lpstr>Symbol</vt:lpstr>
      <vt:lpstr>Tahoma</vt:lpstr>
      <vt:lpstr>Times</vt:lpstr>
      <vt:lpstr>Times New Roman</vt:lpstr>
      <vt:lpstr>Webdings</vt:lpstr>
      <vt:lpstr>Wingdings</vt:lpstr>
      <vt:lpstr>2_db-5-grey</vt:lpstr>
      <vt:lpstr>Chapter 7:  Normalization (Relational Database Design)</vt:lpstr>
      <vt:lpstr>Outline</vt:lpstr>
      <vt:lpstr>Features of Good Relational Designs</vt:lpstr>
      <vt:lpstr> Design Alternative: Larger Schemas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PowerPoint 演示文稿</vt:lpstr>
      <vt:lpstr>PowerPoint 演示文稿</vt:lpstr>
      <vt:lpstr>PowerPoint 演示文稿</vt:lpstr>
      <vt:lpstr>Trivial Functional Dependencies</vt:lpstr>
      <vt:lpstr>Lossless Decomposition</vt:lpstr>
      <vt:lpstr>Lossless-join Decomposition（无损分解）</vt:lpstr>
      <vt:lpstr>A Lossy Decomposition</vt:lpstr>
      <vt:lpstr>Example</vt:lpstr>
      <vt:lpstr>Example</vt:lpstr>
      <vt:lpstr>Example</vt:lpstr>
      <vt:lpstr> Dependency Preservation（保持依赖）</vt:lpstr>
      <vt:lpstr>Dependency Preservation Example</vt:lpstr>
      <vt:lpstr>Boyce-Codd Normal Form</vt:lpstr>
      <vt:lpstr>Boyce-Codd Normal Form (Cont.)</vt:lpstr>
      <vt:lpstr>Decomposing a Schema into BCNF</vt:lpstr>
      <vt:lpstr>Decomposing a Schema into BCNF</vt:lpstr>
      <vt:lpstr> BCNF and Dependency Preservation</vt:lpstr>
      <vt:lpstr> Third Normal Form</vt:lpstr>
      <vt:lpstr>3NF Example</vt:lpstr>
      <vt:lpstr>3NF Example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Example</vt:lpstr>
      <vt:lpstr>Example</vt:lpstr>
      <vt:lpstr>Closure of a Set of Functional Dependencies</vt:lpstr>
      <vt:lpstr>Example of  F+</vt:lpstr>
      <vt:lpstr>Example of  F+</vt:lpstr>
      <vt:lpstr>Procedure for Computing F+</vt:lpstr>
      <vt:lpstr>Procedure for Computing F+</vt:lpstr>
      <vt:lpstr>Closure of Functional Dependencies (Cont.)</vt:lpstr>
      <vt:lpstr>Armstrong公理系统</vt:lpstr>
      <vt:lpstr>Armstrong公理系统</vt:lpstr>
      <vt:lpstr>Armstrong公理系统</vt:lpstr>
      <vt:lpstr> Closure of Attribute Sets</vt:lpstr>
      <vt:lpstr> Closure of Attribute Sets</vt:lpstr>
      <vt:lpstr>Example of Attribute Set Closure</vt:lpstr>
      <vt:lpstr>Example of Attribute Set Closure</vt:lpstr>
      <vt:lpstr>Uses of Attribute Closure</vt:lpstr>
      <vt:lpstr>Canonical Cover（正则覆盖）</vt:lpstr>
      <vt:lpstr>Extraneous Attributes（无关属性）</vt:lpstr>
      <vt:lpstr>Extraneous Attributes (Cont.)</vt:lpstr>
      <vt:lpstr>Extraneous Attributes（无关属性）</vt:lpstr>
      <vt:lpstr>Extraneous Attributes（无关属性）</vt:lpstr>
      <vt:lpstr>Testing if an Attribute is Extraneous</vt:lpstr>
      <vt:lpstr>Examples of Extraneous Attributes</vt:lpstr>
      <vt:lpstr>Examples of Extraneous Attributes</vt:lpstr>
      <vt:lpstr>Canonical Cover（正则覆盖）</vt:lpstr>
      <vt:lpstr>Computing a Canonical Cover</vt:lpstr>
      <vt:lpstr>Computing a Canonical Cover</vt:lpstr>
      <vt:lpstr>Dependency Preservation</vt:lpstr>
      <vt:lpstr>Dependency Preservation (Cont.)</vt:lpstr>
      <vt:lpstr>Testing for Dependency Preservation</vt:lpstr>
      <vt:lpstr>Example</vt:lpstr>
      <vt:lpstr>Example</vt:lpstr>
      <vt:lpstr>Example</vt:lpstr>
      <vt:lpstr>Testing for BCNF</vt:lpstr>
      <vt:lpstr>Testing for BCNF</vt:lpstr>
      <vt:lpstr>Testing Decomposition for BCNF</vt:lpstr>
      <vt:lpstr>BCNF Decomposition Algorithm</vt:lpstr>
      <vt:lpstr>BCNF and Dependency Preservation</vt:lpstr>
      <vt:lpstr>Example of BCNF Decomposition</vt:lpstr>
      <vt:lpstr>Example of BCNF Decomposition</vt:lpstr>
      <vt:lpstr>Example of BCNF Decomposition</vt:lpstr>
      <vt:lpstr>BCNF Decomposition (Cont.)</vt:lpstr>
      <vt:lpstr>Third Normal Form</vt:lpstr>
      <vt:lpstr>3NF Example -- Relation dept_advisor</vt:lpstr>
      <vt:lpstr>Redundancy  in 3NF</vt:lpstr>
      <vt:lpstr>Testing for 3NF</vt:lpstr>
      <vt:lpstr>3NF Decomposition Algorithm</vt:lpstr>
      <vt:lpstr>3NF Decomposition Algorithm (Cont.)</vt:lpstr>
      <vt:lpstr>3NF Decomposition: An Example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(MVDs)多值依赖</vt:lpstr>
      <vt:lpstr>Multivalued Dependencies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 （多值依赖限定）</vt:lpstr>
      <vt:lpstr>4NF Decomposition Algorithm</vt:lpstr>
      <vt:lpstr>Example</vt:lpstr>
      <vt:lpstr>Example</vt:lpstr>
      <vt:lpstr>Atomic Domains and First Normal Form</vt:lpstr>
      <vt:lpstr>End of Chapter 7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dell</cp:lastModifiedBy>
  <cp:revision>630</cp:revision>
  <cp:lastPrinted>1999-06-28T19:27:31Z</cp:lastPrinted>
  <dcterms:created xsi:type="dcterms:W3CDTF">2009-12-21T15:40:22Z</dcterms:created>
  <dcterms:modified xsi:type="dcterms:W3CDTF">2022-05-06T16:17:54Z</dcterms:modified>
</cp:coreProperties>
</file>