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3"/>
  </p:notesMasterIdLst>
  <p:handoutMasterIdLst>
    <p:handoutMasterId r:id="rId44"/>
  </p:handoutMasterIdLst>
  <p:sldIdLst>
    <p:sldId id="320" r:id="rId2"/>
    <p:sldId id="377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40" r:id="rId14"/>
    <p:sldId id="268" r:id="rId15"/>
    <p:sldId id="389" r:id="rId16"/>
    <p:sldId id="390" r:id="rId17"/>
    <p:sldId id="269" r:id="rId18"/>
    <p:sldId id="270" r:id="rId19"/>
    <p:sldId id="271" r:id="rId20"/>
    <p:sldId id="376" r:id="rId21"/>
    <p:sldId id="272" r:id="rId22"/>
    <p:sldId id="273" r:id="rId23"/>
    <p:sldId id="378" r:id="rId24"/>
    <p:sldId id="325" r:id="rId25"/>
    <p:sldId id="379" r:id="rId26"/>
    <p:sldId id="326" r:id="rId27"/>
    <p:sldId id="382" r:id="rId28"/>
    <p:sldId id="381" r:id="rId29"/>
    <p:sldId id="384" r:id="rId30"/>
    <p:sldId id="385" r:id="rId31"/>
    <p:sldId id="329" r:id="rId32"/>
    <p:sldId id="386" r:id="rId33"/>
    <p:sldId id="387" r:id="rId34"/>
    <p:sldId id="383" r:id="rId35"/>
    <p:sldId id="277" r:id="rId36"/>
    <p:sldId id="278" r:id="rId37"/>
    <p:sldId id="279" r:id="rId38"/>
    <p:sldId id="388" r:id="rId39"/>
    <p:sldId id="332" r:id="rId40"/>
    <p:sldId id="334" r:id="rId41"/>
    <p:sldId id="319" r:id="rId4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1255" autoAdjust="0"/>
  </p:normalViewPr>
  <p:slideViewPr>
    <p:cSldViewPr snapToGrid="0">
      <p:cViewPr varScale="1">
        <p:scale>
          <a:sx n="85" d="100"/>
          <a:sy n="85" d="100"/>
        </p:scale>
        <p:origin x="1378" y="58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E37432FE-4144-90A4-30FB-C101FEC35E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D43A2169-B3C3-D247-15D0-F1BF1EA60B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D6830B24-45CA-D8A8-1B10-0D79C486D9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448517" name="Rectangle 5">
            <a:extLst>
              <a:ext uri="{FF2B5EF4-FFF2-40B4-BE49-F238E27FC236}">
                <a16:creationId xmlns:a16="http://schemas.microsoft.com/office/drawing/2014/main" id="{217EA4B5-0B5E-4ADE-266F-94738A66F8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9EF32E24-8E87-4D2B-BE09-E8EE1BB069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46CE0D6-1D13-F355-A2FA-96D1136EE1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defTabSz="930275" eaLnBrk="1" hangingPunct="1">
              <a:buFont typeface="Arial" panose="020B0604020202020204" pitchFamily="34" charset="0"/>
              <a:buNone/>
              <a:defRPr sz="1300" noProof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DDA4041-D826-B463-4133-9E1F81E067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algn="r" defTabSz="930275" eaLnBrk="1" hangingPunct="1">
              <a:buFont typeface="Arial" panose="020B0604020202020204" pitchFamily="34" charset="0"/>
              <a:buNone/>
              <a:defRPr sz="1300" noProof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87685D6-6A41-317F-7FB7-BC5E269F901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3F7C473-4EAB-D83C-8E4D-D14231EB8B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6E5B333-32DC-D96B-2422-84B815724E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 eaLnBrk="1" hangingPunct="1">
              <a:buFont typeface="Arial" panose="020B0604020202020204" pitchFamily="34" charset="0"/>
              <a:buNone/>
              <a:defRPr sz="1300" noProof="1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D43A1CD-7987-8151-E31D-D7331704C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CE76C09-2FD7-4EA8-8D43-4B7F13B030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07607CE-A621-6A88-033F-420B5DD03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7AE230C-D6E9-A6AA-5EEB-372C099D048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2B32D02-B422-AD4A-0D54-84D1BB230F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1C2B4AE-536B-FDE4-3A78-FFEC9C0C81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A41553D-2CDD-AE86-EAD4-F955545A26B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3075847-0244-4843-C64B-E99CFDA8C3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3BD820F-D806-D9B6-3F6C-C4273CB88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D5B36DF-07F4-1B6B-D548-081DC685995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5F026A8-61F1-5890-06E2-4148C53504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46B841D-4E32-865D-5DF9-A8C377221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63169B1-CCF4-5E1E-66F1-CAF11272D4A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18B2AC3-94E6-17BA-95A3-1E0F837762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6737E54-DDC4-73A6-A649-BA1730CD0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23EEE63-9F2B-4B33-D849-388B7168517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B788415-DC32-132B-39D9-684A27DE43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DCCC4A1-4A28-E5C3-081E-3B2E98973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AE26C82-B4D4-9DBB-8226-C5F04D20C5C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4376B9E-58EC-A173-DBEB-F1EE46AA1E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E335D3D-DB39-13D7-89A8-B1C3551767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6AC99A5-0110-A95D-7F3A-BD2CD4D656B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8496667-0D2B-2541-527C-857A2ABD65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C18C0A8-02D4-A512-F2EF-423F326AA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ECC76B4-ADA6-F3B4-9859-D978827C501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5DAACA3-08D7-1A70-F1E3-5BFFCD2F85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06BAC0D-4D9B-C052-34F5-CEFED9C23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49F70CE-CA4F-629D-8BBA-625361061FE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7C6549D-30D3-C91F-5957-B9C9BD34FF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1B5894B-4B7D-CB8F-0B2F-C62264FB0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C67A0F9-02AA-B13C-D0BC-41854C88ABB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BCF0D49-4D81-6B67-A2A5-1FAC876489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4F3A43A-B302-6C33-2F31-37BA8DE30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728E6E4-80B6-5B82-22A3-8D248FA49C0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CA4CCAA-D63B-247D-E7C6-DD0CC9E86C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ADF46EC-4E60-D7F6-B706-9E7B67553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4AEA7D1-3E01-9A02-614D-56A7DED62D4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448EBBE-0686-EEEE-742D-1285A19119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64884C4-4687-6C65-50F1-7F0B1630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3427107-A9E1-07BD-7BE1-F38461186D7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92956B8-8A6F-DC98-BE64-578B01026B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085F4F1-84C2-21A9-D443-635D925C39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84E5C53-1F21-104C-0994-9E2EC7FBEFF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002C06B-CBEE-9491-4D9B-F25C3C64FF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9A24A09-B625-7136-49A3-F079D07CE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6DD91B9-198A-7550-3AD0-2F0C98C9F3F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42BC086-79B5-1754-3B47-70019C7F71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1BCB7F1-F700-592E-FF0F-CA520550A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9E01296-C2B2-0C8C-5884-00F1E6A6F57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70A57B4-2156-F46F-D883-771B2E38A5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0F01F59-E120-C7F1-81D5-D5BD83D7B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AE9FCC5-0335-8D7D-E208-F959884C03D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FA0A51-DC51-FEED-7F79-2ABB82BC4E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8E56387-08F3-7161-4505-04A172BDB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238D3D0-0E2E-62ED-4718-4C21DECC0FA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3C3732D-4A92-A743-C586-6465E04ABE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7A98E46-ACD4-A412-9F5B-D911A6269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E027C75-E3BF-291A-7273-F0434713614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95509AB-3076-FAF3-AFF3-95C8D26AFB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893CDF1-4458-7C85-484F-A3512C40FD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6D03CB7-33CE-AC04-734F-B38DC13C4A2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6F45962-1DBA-EF8A-6069-DB64004143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F4B86CD-C1B7-D076-5B9C-CC579B556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2408C11-195F-0E32-0D80-22E0819E63C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365EC3E-98A2-47B6-694B-FB7CC53CCF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3587317-9CA1-9490-5C25-CECBB8C1F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4BF374E-976F-D5B8-EEAE-548E3EBE43F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4D1E811-B3BA-AB7E-EEBC-C3F09A665F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10A0BCD-365C-4135-792D-CE953E4DE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261189D-5AB4-E6C8-2D1A-82A7E605D6E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3A771AC-29BA-9B69-4ECE-979775412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8C7555A4-070B-A726-1DF3-47398BB7B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E63B54B-8D9B-3441-5CD5-6024BF7A7FD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76FE9E8-6294-1061-DB7C-7D272598AB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691C143-ABE9-CDD0-5B43-A0B452B80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3F2E1DF-4EFA-95E7-1826-3B50B1C61CB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63B6013-E141-F305-A17C-A37278D337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57C779A-43E6-E757-9144-1C5DCD152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7CF6212-4820-4FAC-70F6-74D4AA45DEF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436FFDD-07DA-06AB-8000-8C19193FB4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BA375970-A48E-4803-C446-834B18AF8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E0C3752-F598-6A5C-7EDC-0342EB97B71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D2F5DEC-5940-043E-016A-D80789073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4C7738AE-6FA0-90E3-E250-0F686A238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2621DE4-0D6E-CAF0-F81C-7FD3704D048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E1D3AB1-6DD1-EE4D-0425-BB8DE3D52E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93EAC2C9-26AE-6073-F49B-A4805C760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6E73383-A5E2-7082-AEC1-326371CDFD4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A761E20-2757-7DBB-B4E9-B79DCF70A2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D23EABCC-D910-6469-B18A-E874BE2EC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103914C-1115-D7E2-45A6-FA567FC65EDA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56C3BA1-7855-EC91-7F57-9DBD3E18BC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F130AA8-202C-CB6C-F771-338C596D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57489C2-4777-D07B-682C-F5C1F92090D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48B2565-3F1F-8AEC-7C6E-AFA705DEAF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02ECD32-D820-4389-430D-FEF5DEFE3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EA197CD-5AF0-1FFE-1525-5A317F1610D6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571B7E2-E454-DAD9-A8DB-654AEF324A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468040B-468B-BE2F-35A0-C71915756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E3B0F70-C30A-0BE4-A719-0E14DDDCCC8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3DD1FBE-01F7-BA4E-2734-86F8327C85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372FC23-6B63-4CA3-D051-662F541C2F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F66675E-3132-69A4-70C1-BFEFF719AC5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761D2C3-E8FC-621D-414C-02192B2D45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E6471DB-2521-4BDC-AE76-EA212AEAF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4E547BF-D81C-0975-021A-15A4F55B3FF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ED9ACED-B7DD-AC7E-2F40-817EF0808C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B066E21-0805-A67E-0BA8-4E8925F75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D7A58F7-B45D-11EB-C5F7-C21830FD590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6B25912-14FC-659A-F886-97C458DBF2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B7BF63A-5B54-93BF-5E71-98E0B8B0B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300"/>
              <a:t>*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F032DF6-E239-4B1B-E1BF-42E9EC2C69E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90FCE61-836F-E1D9-C506-CC31DCCA3A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0DD4448E-DEA5-D613-96DF-C28E0B21F650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MS_ClipArt_Gallery.2">
                  <p:embed/>
                </p:oleObj>
              </mc:Choice>
              <mc:Fallback>
                <p:oleObj r:id="rId2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7A1CCC6E-F57B-D44B-5E23-798D4DE01C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14C57478-7A1F-B507-2EC2-D6331C9C6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  <a:sym typeface="+mn-ea"/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  <a:sym typeface="+mn-ea"/>
              </a:rPr>
              <a:t>th</a:t>
            </a:r>
            <a:r>
              <a:rPr lang="en-US" altLang="zh-CN" b="1">
                <a:solidFill>
                  <a:srgbClr val="CC3300"/>
                </a:solidFill>
                <a:sym typeface="+mn-ea"/>
              </a:rPr>
              <a:t> Ed</a:t>
            </a:r>
            <a:r>
              <a:rPr lang="en-US" altLang="zh-CN">
                <a:solidFill>
                  <a:srgbClr val="CC3300"/>
                </a:solidFill>
                <a:sym typeface="+mn-ea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  <a:sym typeface="+mn-ea"/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  <a:sym typeface="+mn-ea"/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sym typeface="+mn-ea"/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  <a:sym typeface="+mn-ea"/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4991A088-FFE4-A329-02C4-46000FDC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07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28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11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/>
            </a:lvl1pPr>
            <a:lvl2pPr marL="742950" indent="-285750">
              <a:buFont typeface="Wingdings" panose="05000000000000000000" pitchFamily="2" charset="2"/>
              <a:buChar char="u"/>
              <a:defRPr/>
            </a:lvl2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43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25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0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90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8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5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76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0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A7BF52-6105-5255-846D-0DFF336348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4">
            <a:extLst>
              <a:ext uri="{FF2B5EF4-FFF2-40B4-BE49-F238E27FC236}">
                <a16:creationId xmlns:a16="http://schemas.microsoft.com/office/drawing/2014/main" id="{42CBBBFB-CDF3-1AC8-9695-274268893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000099"/>
                </a:solidFill>
                <a:sym typeface="+mn-ea"/>
              </a:rPr>
              <a:t>©Silberschatz, Korth and Sudarshan</a:t>
            </a:r>
          </a:p>
        </p:txBody>
      </p:sp>
      <p:sp>
        <p:nvSpPr>
          <p:cNvPr id="595973" name="Text Box 5">
            <a:extLst>
              <a:ext uri="{FF2B5EF4-FFF2-40B4-BE49-F238E27FC236}">
                <a16:creationId xmlns:a16="http://schemas.microsoft.com/office/drawing/2014/main" id="{8C803314-DEF6-C130-EA93-EAD150AA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  <a:sym typeface="+mn-ea"/>
              </a:rPr>
              <a:t>14.</a:t>
            </a:r>
            <a:fld id="{708BBAC8-2C76-42A5-87C3-104ABF0949B6}" type="slidenum">
              <a:rPr lang="en-US" altLang="zh-CN" sz="1000" b="1">
                <a:solidFill>
                  <a:srgbClr val="000099"/>
                </a:solidFill>
                <a:sym typeface="+mn-ea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000099"/>
              </a:solidFill>
              <a:sym typeface="+mn-ea"/>
            </a:endParaRPr>
          </a:p>
        </p:txBody>
      </p:sp>
      <p:sp>
        <p:nvSpPr>
          <p:cNvPr id="595974" name="Rectangle 6">
            <a:extLst>
              <a:ext uri="{FF2B5EF4-FFF2-40B4-BE49-F238E27FC236}">
                <a16:creationId xmlns:a16="http://schemas.microsoft.com/office/drawing/2014/main" id="{75278744-8241-9542-3B2B-63E8776CC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noProof="1"/>
              <a:t>Click to edit Master title style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430859B8-FC09-FF5C-BCCB-F04C869E2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000099"/>
                </a:solidFill>
                <a:sym typeface="+mn-ea"/>
              </a:rPr>
              <a:t>Database System Concepts - 6</a:t>
            </a:r>
            <a:r>
              <a:rPr lang="en-US" altLang="zh-CN" sz="1000" b="1" baseline="30000">
                <a:solidFill>
                  <a:srgbClr val="000099"/>
                </a:solidFill>
                <a:sym typeface="+mn-ea"/>
              </a:rPr>
              <a:t>th</a:t>
            </a:r>
            <a:r>
              <a:rPr lang="en-US" altLang="zh-CN" sz="1000" b="1">
                <a:solidFill>
                  <a:srgbClr val="000099"/>
                </a:solidFill>
                <a:sym typeface="+mn-ea"/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C034D0B5-FA95-EDBC-B8FD-768FFCC1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en-US" altLang="zh-CN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829D9FC2-7249-D1B6-445E-BD68B754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F1AC7BC4-F6AD-386E-AAD1-9BA518C317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Chapter 14: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49B05814-67CD-D32D-9600-6CF74C563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dirty="0">
                <a:ea typeface="+mj-ea"/>
              </a:rPr>
              <a:t>Concurrent Executions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076F2C6-18B2-ED87-F54E-3A9592E34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439025" cy="5099050"/>
          </a:xfrm>
        </p:spPr>
        <p:txBody>
          <a:bodyPr/>
          <a:lstStyle/>
          <a:p>
            <a:r>
              <a:rPr lang="en-US" altLang="zh-CN" sz="1800"/>
              <a:t>Multiple transactions are allowed to run concurrently in the system.  Advantages are:</a:t>
            </a:r>
          </a:p>
          <a:p>
            <a:pPr lvl="1"/>
            <a:r>
              <a:rPr lang="en-US" altLang="zh-CN" sz="1800" b="1"/>
              <a:t>increased processor and disk </a:t>
            </a:r>
            <a:r>
              <a:rPr lang="en-US" altLang="zh-CN" sz="1800" b="1">
                <a:solidFill>
                  <a:srgbClr val="FF0000"/>
                </a:solidFill>
              </a:rPr>
              <a:t>utilization</a:t>
            </a:r>
            <a:r>
              <a:rPr lang="en-US" altLang="zh-CN" sz="1800"/>
              <a:t>, leading to better transaction </a:t>
            </a:r>
            <a:r>
              <a:rPr lang="en-US" altLang="zh-CN" sz="1800" i="1">
                <a:solidFill>
                  <a:srgbClr val="FF0000"/>
                </a:solidFill>
              </a:rPr>
              <a:t>throughput </a:t>
            </a:r>
            <a:r>
              <a:rPr lang="zh-CN" altLang="en-US" sz="1800">
                <a:solidFill>
                  <a:srgbClr val="FF0000"/>
                </a:solidFill>
              </a:rPr>
              <a:t>（提高吞吐量和资源利用率）</a:t>
            </a:r>
            <a:endParaRPr lang="en-US" altLang="zh-CN" sz="1800">
              <a:solidFill>
                <a:srgbClr val="FF0000"/>
              </a:solidFill>
            </a:endParaRPr>
          </a:p>
          <a:p>
            <a:pPr lvl="2">
              <a:buFont typeface="Webdings" panose="05030102010509060703" pitchFamily="18" charset="2"/>
              <a:buChar char="•"/>
            </a:pPr>
            <a:r>
              <a:rPr lang="en-US" altLang="zh-CN" sz="1800"/>
              <a:t>E.g. one transaction can be using the CPU while another is reading from or writing to the disk</a:t>
            </a:r>
          </a:p>
          <a:p>
            <a:pPr lvl="1"/>
            <a:r>
              <a:rPr lang="en-US" altLang="zh-CN" sz="1800" b="1"/>
              <a:t>reduced average </a:t>
            </a:r>
            <a:r>
              <a:rPr lang="en-US" altLang="zh-CN" sz="1800" b="1">
                <a:solidFill>
                  <a:srgbClr val="FF0000"/>
                </a:solidFill>
              </a:rPr>
              <a:t>response time</a:t>
            </a:r>
            <a:r>
              <a:rPr lang="en-US" altLang="zh-CN" sz="1800"/>
              <a:t> for transactions: short transactions need not wait behind long ones.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Concurrency control schemes</a:t>
            </a:r>
            <a:r>
              <a:rPr lang="en-US" altLang="zh-CN" sz="1800" i="1"/>
              <a:t> </a:t>
            </a:r>
            <a:r>
              <a:rPr lang="zh-CN" altLang="en-US" sz="1800"/>
              <a:t>（并发控制机制）</a:t>
            </a:r>
            <a:r>
              <a:rPr lang="en-US" altLang="zh-CN" sz="1800"/>
              <a:t>– mechanisms  to achieve isolation</a:t>
            </a:r>
          </a:p>
          <a:p>
            <a:pPr lvl="1"/>
            <a:r>
              <a:rPr lang="en-US" altLang="zh-CN" sz="1800"/>
              <a:t> that is, to control the interaction among the concurrent transactions in order to prevent them from destroying the consistency of the database</a:t>
            </a:r>
            <a:r>
              <a:rPr lang="zh-CN" altLang="en-US" sz="1800"/>
              <a:t>（数据库系统必须控制事务间的交互，进而防止它们破坏数据库的一致性）</a:t>
            </a:r>
            <a:endParaRPr lang="en-US" altLang="zh-CN" sz="1800"/>
          </a:p>
          <a:p>
            <a:pPr lvl="2"/>
            <a:r>
              <a:rPr lang="en-US" altLang="zh-CN" sz="1800"/>
              <a:t>Will study in Chapter 16,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5DC9B6B1-BB90-4BEF-0A02-820D6AA7B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Schedules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（调度）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C57DB05-DF51-1704-CC19-F178A0DB6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810500" cy="4981575"/>
          </a:xfrm>
        </p:spPr>
        <p:txBody>
          <a:bodyPr/>
          <a:lstStyle/>
          <a:p>
            <a:r>
              <a:rPr lang="en-US" altLang="zh-CN" sz="1800" b="1">
                <a:solidFill>
                  <a:srgbClr val="000099"/>
                </a:solidFill>
              </a:rPr>
              <a:t>Schedule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800"/>
              <a:t>– a sequences of instructions that specify the chronological order in which instructions of concurrent transactions are executed</a:t>
            </a:r>
            <a:r>
              <a:rPr lang="zh-CN" altLang="en-US" sz="1800"/>
              <a:t>（指令在系统中执行的时间顺序）</a:t>
            </a:r>
            <a:endParaRPr lang="en-US" altLang="zh-CN" sz="1800"/>
          </a:p>
          <a:p>
            <a:pPr lvl="1"/>
            <a:r>
              <a:rPr lang="en-US" altLang="zh-CN" sz="1800"/>
              <a:t>a schedule for a set of transactions must </a:t>
            </a:r>
            <a:r>
              <a:rPr lang="en-US" altLang="zh-CN" sz="1800">
                <a:solidFill>
                  <a:srgbClr val="FF0000"/>
                </a:solidFill>
              </a:rPr>
              <a:t>consist of all instructions </a:t>
            </a:r>
            <a:r>
              <a:rPr lang="en-US" altLang="zh-CN" sz="1800"/>
              <a:t>of those transactions</a:t>
            </a:r>
          </a:p>
          <a:p>
            <a:pPr lvl="1"/>
            <a:r>
              <a:rPr lang="en-US" altLang="zh-CN" sz="1800"/>
              <a:t>must preserve the order in which the instructions </a:t>
            </a:r>
            <a:r>
              <a:rPr lang="en-US" altLang="zh-CN" sz="1800">
                <a:solidFill>
                  <a:srgbClr val="FF0000"/>
                </a:solidFill>
              </a:rPr>
              <a:t>appear in each individual transaction</a:t>
            </a:r>
            <a:r>
              <a:rPr lang="en-US" altLang="zh-CN" sz="1800"/>
              <a:t>.</a:t>
            </a:r>
          </a:p>
          <a:p>
            <a:r>
              <a:rPr lang="en-US" altLang="zh-CN" sz="1800"/>
              <a:t>A transaction that </a:t>
            </a:r>
            <a:r>
              <a:rPr lang="en-US" altLang="zh-CN" sz="1800" u="sng">
                <a:solidFill>
                  <a:srgbClr val="FF0000"/>
                </a:solidFill>
              </a:rPr>
              <a:t>successfully</a:t>
            </a:r>
            <a:r>
              <a:rPr lang="en-US" altLang="zh-CN" sz="1800"/>
              <a:t> completes its execution will </a:t>
            </a:r>
            <a:r>
              <a:rPr lang="en-US" altLang="zh-CN" sz="1800">
                <a:solidFill>
                  <a:srgbClr val="FF0000"/>
                </a:solidFill>
              </a:rPr>
              <a:t>have a commit instructions as the last statement </a:t>
            </a:r>
          </a:p>
          <a:p>
            <a:pPr lvl="1"/>
            <a:r>
              <a:rPr lang="en-US" altLang="zh-CN" sz="1800"/>
              <a:t>by default transaction assumed to execute commit instruction as its last step</a:t>
            </a:r>
          </a:p>
          <a:p>
            <a:r>
              <a:rPr lang="en-US" altLang="zh-CN" sz="1800"/>
              <a:t>A transaction that </a:t>
            </a:r>
            <a:r>
              <a:rPr lang="en-US" altLang="zh-CN" sz="1800" u="sng">
                <a:solidFill>
                  <a:srgbClr val="FF0000"/>
                </a:solidFill>
              </a:rPr>
              <a:t>fails to successfully </a:t>
            </a:r>
            <a:r>
              <a:rPr lang="en-US" altLang="zh-CN" sz="1800"/>
              <a:t>complete its execution will </a:t>
            </a:r>
            <a:r>
              <a:rPr lang="en-US" altLang="zh-CN" sz="1800">
                <a:solidFill>
                  <a:srgbClr val="FF0000"/>
                </a:solidFill>
              </a:rPr>
              <a:t>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B7ECD5CE-C217-1D48-50ED-D5A6CED34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Schedule 1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DFAE87E-00E6-8270-868B-55DD4EE7A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857250"/>
            <a:ext cx="7262812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2000"/>
              <a:t>Let </a:t>
            </a:r>
            <a:r>
              <a:rPr lang="en-US" altLang="zh-CN" sz="2000" i="1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 transfer $50 from </a:t>
            </a:r>
            <a:r>
              <a:rPr lang="en-US" altLang="zh-CN" sz="2000" i="1"/>
              <a:t>A </a:t>
            </a:r>
            <a:r>
              <a:rPr lang="en-US" altLang="zh-CN" sz="2000"/>
              <a:t>to </a:t>
            </a:r>
            <a:r>
              <a:rPr lang="en-US" altLang="zh-CN" sz="2000" i="1"/>
              <a:t>B</a:t>
            </a:r>
            <a:r>
              <a:rPr lang="en-US" altLang="zh-CN" sz="2000"/>
              <a:t>, and </a:t>
            </a:r>
            <a:r>
              <a:rPr lang="en-US" altLang="zh-CN" sz="2000" i="1"/>
              <a:t>T</a:t>
            </a:r>
            <a:r>
              <a:rPr lang="en-US" altLang="zh-CN" sz="2000" baseline="-25000"/>
              <a:t>2</a:t>
            </a:r>
            <a:r>
              <a:rPr lang="en-US" altLang="zh-CN" sz="2000"/>
              <a:t> transfer 10% of the balance from </a:t>
            </a:r>
            <a:r>
              <a:rPr lang="en-US" altLang="zh-CN" sz="2000" i="1"/>
              <a:t>A </a:t>
            </a:r>
            <a:r>
              <a:rPr lang="en-US" altLang="zh-CN" sz="2000"/>
              <a:t>to </a:t>
            </a:r>
            <a:r>
              <a:rPr lang="en-US" altLang="zh-CN" sz="2000" i="1"/>
              <a:t>B.</a:t>
            </a:r>
            <a:r>
              <a:rPr lang="en-US" altLang="zh-CN" sz="200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2000"/>
              <a:t>A </a:t>
            </a:r>
            <a:r>
              <a:rPr lang="en-US" altLang="zh-CN" sz="2000">
                <a:solidFill>
                  <a:srgbClr val="000099"/>
                </a:solidFill>
              </a:rPr>
              <a:t>serial </a:t>
            </a:r>
            <a:r>
              <a:rPr lang="en-US" altLang="zh-CN" sz="2000"/>
              <a:t>schedule in which </a:t>
            </a:r>
            <a:r>
              <a:rPr lang="en-US" altLang="zh-CN" sz="2000" i="1"/>
              <a:t>T</a:t>
            </a:r>
            <a:r>
              <a:rPr lang="en-US" altLang="zh-CN" sz="2000" baseline="-25000"/>
              <a:t>1</a:t>
            </a:r>
            <a:r>
              <a:rPr lang="en-US" altLang="zh-CN" sz="2000"/>
              <a:t> is followed by </a:t>
            </a:r>
            <a:r>
              <a:rPr lang="en-US" altLang="zh-CN" sz="2000" i="1"/>
              <a:t>T</a:t>
            </a:r>
            <a:r>
              <a:rPr lang="en-US" altLang="zh-CN" sz="2000" baseline="-25000"/>
              <a:t>2</a:t>
            </a:r>
            <a:r>
              <a:rPr lang="en-US" altLang="zh-CN" sz="1800"/>
              <a:t> </a:t>
            </a:r>
            <a:r>
              <a:rPr lang="en-US" altLang="zh-CN" sz="200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400"/>
              <a:t>		</a:t>
            </a:r>
          </a:p>
        </p:txBody>
      </p:sp>
      <p:pic>
        <p:nvPicPr>
          <p:cNvPr id="26628" name="Picture 13">
            <a:extLst>
              <a:ext uri="{FF2B5EF4-FFF2-40B4-BE49-F238E27FC236}">
                <a16:creationId xmlns:a16="http://schemas.microsoft.com/office/drawing/2014/main" id="{730B6DE8-096F-4300-74FD-108F8FFC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1338"/>
            <a:ext cx="350678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6E554A-20B3-6043-D65D-8A6E72A8992E}"/>
              </a:ext>
            </a:extLst>
          </p:cNvPr>
          <p:cNvGraphicFramePr>
            <a:graphicFrameLocks noGrp="1"/>
          </p:cNvGraphicFramePr>
          <p:nvPr/>
        </p:nvGraphicFramePr>
        <p:xfrm>
          <a:off x="3673475" y="1812925"/>
          <a:ext cx="1633538" cy="12811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5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29" marR="9142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91429" marR="91429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B29825-8C95-EF47-0F84-BC7F05E889D6}"/>
              </a:ext>
            </a:extLst>
          </p:cNvPr>
          <p:cNvGraphicFramePr>
            <a:graphicFrameLocks noGrp="1"/>
          </p:cNvGraphicFramePr>
          <p:nvPr/>
        </p:nvGraphicFramePr>
        <p:xfrm>
          <a:off x="5875338" y="1819275"/>
          <a:ext cx="1633537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45" name="Rectangle 3">
            <a:extLst>
              <a:ext uri="{FF2B5EF4-FFF2-40B4-BE49-F238E27FC236}">
                <a16:creationId xmlns:a16="http://schemas.microsoft.com/office/drawing/2014/main" id="{3CB9E891-1735-0925-5CB8-D9078381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3200400"/>
            <a:ext cx="13874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/>
              <a:t>After T1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0F1615-4457-D6D1-66A2-76B963569F12}"/>
              </a:ext>
            </a:extLst>
          </p:cNvPr>
          <p:cNvGraphicFramePr>
            <a:graphicFrameLocks noGrp="1"/>
          </p:cNvGraphicFramePr>
          <p:nvPr/>
        </p:nvGraphicFramePr>
        <p:xfrm>
          <a:off x="3703638" y="3481388"/>
          <a:ext cx="1635125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518" marR="91518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450</a:t>
                      </a:r>
                    </a:p>
                  </a:txBody>
                  <a:tcPr marL="91518" marR="91518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81BDFA-627C-7CEF-89AD-B11871839118}"/>
              </a:ext>
            </a:extLst>
          </p:cNvPr>
          <p:cNvGraphicFramePr>
            <a:graphicFrameLocks noGrp="1"/>
          </p:cNvGraphicFramePr>
          <p:nvPr/>
        </p:nvGraphicFramePr>
        <p:xfrm>
          <a:off x="5907088" y="3486150"/>
          <a:ext cx="1633537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550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62" name="Rectangle 3">
            <a:extLst>
              <a:ext uri="{FF2B5EF4-FFF2-40B4-BE49-F238E27FC236}">
                <a16:creationId xmlns:a16="http://schemas.microsoft.com/office/drawing/2014/main" id="{07E2FBA0-B33E-76A3-796C-F4464C6C3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113" y="4841875"/>
            <a:ext cx="13874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/>
              <a:t>After T2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54D434-89A2-44B2-520F-144AD13148C2}"/>
              </a:ext>
            </a:extLst>
          </p:cNvPr>
          <p:cNvGraphicFramePr>
            <a:graphicFrameLocks noGrp="1"/>
          </p:cNvGraphicFramePr>
          <p:nvPr/>
        </p:nvGraphicFramePr>
        <p:xfrm>
          <a:off x="3703638" y="5176838"/>
          <a:ext cx="1635125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518" marR="91518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405</a:t>
                      </a:r>
                    </a:p>
                  </a:txBody>
                  <a:tcPr marL="91518" marR="91518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EEC4BA8-B69C-4E31-6587-789548000281}"/>
              </a:ext>
            </a:extLst>
          </p:cNvPr>
          <p:cNvGraphicFramePr>
            <a:graphicFrameLocks noGrp="1"/>
          </p:cNvGraphicFramePr>
          <p:nvPr/>
        </p:nvGraphicFramePr>
        <p:xfrm>
          <a:off x="5907088" y="5181600"/>
          <a:ext cx="1633537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595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Plus 13">
            <a:extLst>
              <a:ext uri="{FF2B5EF4-FFF2-40B4-BE49-F238E27FC236}">
                <a16:creationId xmlns:a16="http://schemas.microsoft.com/office/drawing/2014/main" id="{86E904A0-83CB-75C5-3921-04E0CDC032D8}"/>
              </a:ext>
            </a:extLst>
          </p:cNvPr>
          <p:cNvSpPr/>
          <p:nvPr/>
        </p:nvSpPr>
        <p:spPr bwMode="auto">
          <a:xfrm>
            <a:off x="5338763" y="2197100"/>
            <a:ext cx="515937" cy="501650"/>
          </a:xfrm>
          <a:prstGeom prst="mathPlus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363F2D9F-9919-CE0A-BA26-816C4B8B635E}"/>
              </a:ext>
            </a:extLst>
          </p:cNvPr>
          <p:cNvSpPr/>
          <p:nvPr/>
        </p:nvSpPr>
        <p:spPr bwMode="auto">
          <a:xfrm>
            <a:off x="5338763" y="3886200"/>
            <a:ext cx="515937" cy="501650"/>
          </a:xfrm>
          <a:prstGeom prst="mathPlus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16" name="Plus 15">
            <a:extLst>
              <a:ext uri="{FF2B5EF4-FFF2-40B4-BE49-F238E27FC236}">
                <a16:creationId xmlns:a16="http://schemas.microsoft.com/office/drawing/2014/main" id="{D04BD308-6ED3-5F0F-44C6-1C6E5365E0DB}"/>
              </a:ext>
            </a:extLst>
          </p:cNvPr>
          <p:cNvSpPr/>
          <p:nvPr/>
        </p:nvSpPr>
        <p:spPr bwMode="auto">
          <a:xfrm>
            <a:off x="5338763" y="5562600"/>
            <a:ext cx="515937" cy="501650"/>
          </a:xfrm>
          <a:prstGeom prst="mathPlus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17" name="Equal 16">
            <a:extLst>
              <a:ext uri="{FF2B5EF4-FFF2-40B4-BE49-F238E27FC236}">
                <a16:creationId xmlns:a16="http://schemas.microsoft.com/office/drawing/2014/main" id="{BFE672C0-ED6C-2E2D-7741-BED68A6EB8B0}"/>
              </a:ext>
            </a:extLst>
          </p:cNvPr>
          <p:cNvSpPr/>
          <p:nvPr/>
        </p:nvSpPr>
        <p:spPr bwMode="auto">
          <a:xfrm>
            <a:off x="7566025" y="2271713"/>
            <a:ext cx="442913" cy="382587"/>
          </a:xfrm>
          <a:prstGeom prst="mathEqual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18" name="Equal 17">
            <a:extLst>
              <a:ext uri="{FF2B5EF4-FFF2-40B4-BE49-F238E27FC236}">
                <a16:creationId xmlns:a16="http://schemas.microsoft.com/office/drawing/2014/main" id="{C8521A1C-B083-0398-48F4-E92215E6C9CB}"/>
              </a:ext>
            </a:extLst>
          </p:cNvPr>
          <p:cNvSpPr/>
          <p:nvPr/>
        </p:nvSpPr>
        <p:spPr bwMode="auto">
          <a:xfrm>
            <a:off x="7566025" y="3886200"/>
            <a:ext cx="442913" cy="384175"/>
          </a:xfrm>
          <a:prstGeom prst="mathEqual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19" name="Equal 18">
            <a:extLst>
              <a:ext uri="{FF2B5EF4-FFF2-40B4-BE49-F238E27FC236}">
                <a16:creationId xmlns:a16="http://schemas.microsoft.com/office/drawing/2014/main" id="{5555708B-2035-A654-473E-49B83A7B6FCF}"/>
              </a:ext>
            </a:extLst>
          </p:cNvPr>
          <p:cNvSpPr/>
          <p:nvPr/>
        </p:nvSpPr>
        <p:spPr bwMode="auto">
          <a:xfrm>
            <a:off x="7566025" y="5638800"/>
            <a:ext cx="442913" cy="384175"/>
          </a:xfrm>
          <a:prstGeom prst="mathEqual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C489F3D-7B3B-EF1B-872E-ED3D75F2F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5" y="265113"/>
            <a:ext cx="2536825" cy="1282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1" lang="en-US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Serial Schedule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4F5AEA2D-1278-F940-355E-708E0C1F2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dirty="0">
                <a:ea typeface="+mj-ea"/>
              </a:rPr>
              <a:t>Schedule 2</a:t>
            </a:r>
          </a:p>
        </p:txBody>
      </p:sp>
      <p:sp>
        <p:nvSpPr>
          <p:cNvPr id="28675" name="Text Box 5">
            <a:extLst>
              <a:ext uri="{FF2B5EF4-FFF2-40B4-BE49-F238E27FC236}">
                <a16:creationId xmlns:a16="http://schemas.microsoft.com/office/drawing/2014/main" id="{D7AB4C2A-8C7A-2940-C60C-6FE6E839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Monotype Sorts" charset="2"/>
              <a:buChar char="•"/>
            </a:pPr>
            <a:r>
              <a:rPr lang="en-US" altLang="zh-CN" sz="2000"/>
              <a:t> A serial schedule where </a:t>
            </a:r>
            <a:r>
              <a:rPr lang="en-US" altLang="zh-CN" sz="2000" i="1"/>
              <a:t>T</a:t>
            </a:r>
            <a:r>
              <a:rPr lang="en-US" altLang="zh-CN" sz="2000" i="1" baseline="-25000"/>
              <a:t>2</a:t>
            </a:r>
            <a:r>
              <a:rPr lang="en-US" altLang="zh-CN" sz="2000"/>
              <a:t> is followed by </a:t>
            </a:r>
            <a:r>
              <a:rPr lang="en-US" altLang="zh-CN" sz="2000" i="1"/>
              <a:t>T</a:t>
            </a:r>
            <a:r>
              <a:rPr lang="en-US" altLang="zh-CN" sz="2000" baseline="-25000"/>
              <a:t>1</a:t>
            </a:r>
          </a:p>
        </p:txBody>
      </p:sp>
      <p:pic>
        <p:nvPicPr>
          <p:cNvPr id="28676" name="Picture 11">
            <a:extLst>
              <a:ext uri="{FF2B5EF4-FFF2-40B4-BE49-F238E27FC236}">
                <a16:creationId xmlns:a16="http://schemas.microsoft.com/office/drawing/2014/main" id="{60F63890-D34D-1B90-2ACB-81D02CAD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1313"/>
            <a:ext cx="38274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8B088DF-E844-5FF7-4721-DE5A001A27E8}"/>
              </a:ext>
            </a:extLst>
          </p:cNvPr>
          <p:cNvGraphicFramePr>
            <a:graphicFrameLocks noGrp="1"/>
          </p:cNvGraphicFramePr>
          <p:nvPr/>
        </p:nvGraphicFramePr>
        <p:xfrm>
          <a:off x="4011613" y="1812925"/>
          <a:ext cx="1635125" cy="12811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5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518" marR="91518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5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91518" marR="91518" marT="45754" marB="457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3B8F07-00F8-5114-95A2-11F0DCC9042E}"/>
              </a:ext>
            </a:extLst>
          </p:cNvPr>
          <p:cNvGraphicFramePr>
            <a:graphicFrameLocks noGrp="1"/>
          </p:cNvGraphicFramePr>
          <p:nvPr/>
        </p:nvGraphicFramePr>
        <p:xfrm>
          <a:off x="6229350" y="1819275"/>
          <a:ext cx="1633538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93" name="Rectangle 3">
            <a:extLst>
              <a:ext uri="{FF2B5EF4-FFF2-40B4-BE49-F238E27FC236}">
                <a16:creationId xmlns:a16="http://schemas.microsoft.com/office/drawing/2014/main" id="{28089141-F859-8FF8-2698-1C6D58BE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13858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/>
              <a:t>After T1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B61DF2E-04AB-FC41-7601-833A052FCF5E}"/>
              </a:ext>
            </a:extLst>
          </p:cNvPr>
          <p:cNvGraphicFramePr>
            <a:graphicFrameLocks noGrp="1"/>
          </p:cNvGraphicFramePr>
          <p:nvPr/>
        </p:nvGraphicFramePr>
        <p:xfrm>
          <a:off x="4043363" y="3481388"/>
          <a:ext cx="1633537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450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B5A321-6F78-E284-8002-B6D50E2BDE5B}"/>
              </a:ext>
            </a:extLst>
          </p:cNvPr>
          <p:cNvGraphicFramePr>
            <a:graphicFrameLocks noGrp="1"/>
          </p:cNvGraphicFramePr>
          <p:nvPr/>
        </p:nvGraphicFramePr>
        <p:xfrm>
          <a:off x="6261100" y="3486150"/>
          <a:ext cx="1633538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550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10" name="Rectangle 3">
            <a:extLst>
              <a:ext uri="{FF2B5EF4-FFF2-40B4-BE49-F238E27FC236}">
                <a16:creationId xmlns:a16="http://schemas.microsoft.com/office/drawing/2014/main" id="{DC8AE173-81FE-019B-7A60-30966D062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4841875"/>
            <a:ext cx="138588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/>
              <a:t>After T2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5B7000-4C0A-68A6-6826-10E81B22946D}"/>
              </a:ext>
            </a:extLst>
          </p:cNvPr>
          <p:cNvGraphicFramePr>
            <a:graphicFrameLocks noGrp="1"/>
          </p:cNvGraphicFramePr>
          <p:nvPr/>
        </p:nvGraphicFramePr>
        <p:xfrm>
          <a:off x="4043363" y="5176838"/>
          <a:ext cx="1633537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4ABEEA-F474-9A0C-7F25-9A5FE1A7E8AF}"/>
              </a:ext>
            </a:extLst>
          </p:cNvPr>
          <p:cNvGraphicFramePr>
            <a:graphicFrameLocks noGrp="1"/>
          </p:cNvGraphicFramePr>
          <p:nvPr/>
        </p:nvGraphicFramePr>
        <p:xfrm>
          <a:off x="6261100" y="5181600"/>
          <a:ext cx="1633538" cy="1279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91429" marR="91429" marT="45589" marB="455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Plus 26">
            <a:extLst>
              <a:ext uri="{FF2B5EF4-FFF2-40B4-BE49-F238E27FC236}">
                <a16:creationId xmlns:a16="http://schemas.microsoft.com/office/drawing/2014/main" id="{5601A3A0-7323-622D-57DF-F07E260077DE}"/>
              </a:ext>
            </a:extLst>
          </p:cNvPr>
          <p:cNvSpPr/>
          <p:nvPr/>
        </p:nvSpPr>
        <p:spPr bwMode="auto">
          <a:xfrm>
            <a:off x="5692775" y="2197100"/>
            <a:ext cx="515938" cy="501650"/>
          </a:xfrm>
          <a:prstGeom prst="mathPlus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28" name="Plus 27">
            <a:extLst>
              <a:ext uri="{FF2B5EF4-FFF2-40B4-BE49-F238E27FC236}">
                <a16:creationId xmlns:a16="http://schemas.microsoft.com/office/drawing/2014/main" id="{E4EA5E7B-0FEA-3D58-9029-6D159D4364EE}"/>
              </a:ext>
            </a:extLst>
          </p:cNvPr>
          <p:cNvSpPr/>
          <p:nvPr/>
        </p:nvSpPr>
        <p:spPr bwMode="auto">
          <a:xfrm>
            <a:off x="5692775" y="3886200"/>
            <a:ext cx="515938" cy="501650"/>
          </a:xfrm>
          <a:prstGeom prst="mathPlus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29" name="Plus 28">
            <a:extLst>
              <a:ext uri="{FF2B5EF4-FFF2-40B4-BE49-F238E27FC236}">
                <a16:creationId xmlns:a16="http://schemas.microsoft.com/office/drawing/2014/main" id="{D87DB6AF-6C6C-5CA4-E6FD-FCE24ACE5C4E}"/>
              </a:ext>
            </a:extLst>
          </p:cNvPr>
          <p:cNvSpPr/>
          <p:nvPr/>
        </p:nvSpPr>
        <p:spPr bwMode="auto">
          <a:xfrm>
            <a:off x="5692775" y="5562600"/>
            <a:ext cx="515938" cy="501650"/>
          </a:xfrm>
          <a:prstGeom prst="mathPlus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30" name="Equal 29">
            <a:extLst>
              <a:ext uri="{FF2B5EF4-FFF2-40B4-BE49-F238E27FC236}">
                <a16:creationId xmlns:a16="http://schemas.microsoft.com/office/drawing/2014/main" id="{07155386-4304-9073-96E1-AD631B423D6F}"/>
              </a:ext>
            </a:extLst>
          </p:cNvPr>
          <p:cNvSpPr/>
          <p:nvPr/>
        </p:nvSpPr>
        <p:spPr bwMode="auto">
          <a:xfrm>
            <a:off x="7920038" y="2271713"/>
            <a:ext cx="442912" cy="382587"/>
          </a:xfrm>
          <a:prstGeom prst="mathEqual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31" name="Equal 30">
            <a:extLst>
              <a:ext uri="{FF2B5EF4-FFF2-40B4-BE49-F238E27FC236}">
                <a16:creationId xmlns:a16="http://schemas.microsoft.com/office/drawing/2014/main" id="{25F015A5-CEBA-BCC1-630A-D1B85071F4C9}"/>
              </a:ext>
            </a:extLst>
          </p:cNvPr>
          <p:cNvSpPr/>
          <p:nvPr/>
        </p:nvSpPr>
        <p:spPr bwMode="auto">
          <a:xfrm>
            <a:off x="7920038" y="3886200"/>
            <a:ext cx="442912" cy="384175"/>
          </a:xfrm>
          <a:prstGeom prst="mathEqual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32" name="Equal 31">
            <a:extLst>
              <a:ext uri="{FF2B5EF4-FFF2-40B4-BE49-F238E27FC236}">
                <a16:creationId xmlns:a16="http://schemas.microsoft.com/office/drawing/2014/main" id="{11C67309-3881-F25F-BE8E-E01A8D8E87F1}"/>
              </a:ext>
            </a:extLst>
          </p:cNvPr>
          <p:cNvSpPr/>
          <p:nvPr/>
        </p:nvSpPr>
        <p:spPr bwMode="auto">
          <a:xfrm>
            <a:off x="7920038" y="5638800"/>
            <a:ext cx="442912" cy="384175"/>
          </a:xfrm>
          <a:prstGeom prst="mathEqual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latin typeface="Helvetica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EC897CF-26D4-D915-5E8D-00859FAC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5" y="354013"/>
            <a:ext cx="2536825" cy="1214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1" lang="en-US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Serial Schedule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4C51AE2B-A561-C16E-FD53-875762B69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dirty="0">
                <a:ea typeface="+mj-ea"/>
              </a:rPr>
              <a:t>Schedule 3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40AAA2E2-8984-A316-D3E1-008F4DA4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In Schedules 1, 2 and 3, the sum A + B is preserved.</a:t>
            </a:r>
          </a:p>
        </p:txBody>
      </p:sp>
      <p:pic>
        <p:nvPicPr>
          <p:cNvPr id="30724" name="Picture 13">
            <a:extLst>
              <a:ext uri="{FF2B5EF4-FFF2-40B4-BE49-F238E27FC236}">
                <a16:creationId xmlns:a16="http://schemas.microsoft.com/office/drawing/2014/main" id="{C17BCF21-3D9C-D9EB-5717-E2B0DA58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962150"/>
            <a:ext cx="3273425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68FD59E-4A02-8686-C339-2355C44C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2595563"/>
            <a:ext cx="2536825" cy="1214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1" lang="en-US" sz="32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ConcurrentSchedule</a:t>
            </a:r>
            <a:endParaRPr kumimoji="1" lang="en-US" sz="3200" b="1" kern="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0726" name="内容占位符 1">
            <a:extLst>
              <a:ext uri="{FF2B5EF4-FFF2-40B4-BE49-F238E27FC236}">
                <a16:creationId xmlns:a16="http://schemas.microsoft.com/office/drawing/2014/main" id="{84B5EFC9-F361-D8FA-4411-0EA3669DD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A=1000 B=2000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2AF28054-0AF2-3A6F-7088-64582A423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dirty="0">
                <a:ea typeface="+mj-ea"/>
              </a:rPr>
              <a:t>Schedule 3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683C1D60-9342-3B29-60CA-EFA6A3265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765925" cy="10541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800"/>
              <a:t>Let 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 and </a:t>
            </a:r>
            <a:r>
              <a:rPr lang="en-US" altLang="zh-CN" sz="1800" i="1"/>
              <a:t>T</a:t>
            </a:r>
            <a:r>
              <a:rPr lang="en-US" altLang="zh-CN" sz="1800" baseline="-25000"/>
              <a:t>2</a:t>
            </a:r>
            <a:r>
              <a:rPr lang="en-US" altLang="zh-CN" sz="1800"/>
              <a:t> be the transactions defined previously</a:t>
            </a:r>
            <a:r>
              <a:rPr lang="en-US" altLang="zh-CN" sz="1800" i="1"/>
              <a:t>.</a:t>
            </a:r>
            <a:r>
              <a:rPr lang="en-US" altLang="zh-CN" sz="1800"/>
              <a:t>  The following schedule is not a </a:t>
            </a:r>
            <a:r>
              <a:rPr lang="en-US" altLang="zh-CN" sz="1800" u="sng"/>
              <a:t>serial schedule</a:t>
            </a:r>
            <a:r>
              <a:rPr lang="en-US" altLang="zh-CN" sz="1800"/>
              <a:t>, but it is </a:t>
            </a:r>
            <a:r>
              <a:rPr lang="en-US" altLang="zh-CN" sz="1800" i="1">
                <a:solidFill>
                  <a:srgbClr val="000099"/>
                </a:solidFill>
              </a:rPr>
              <a:t>equivalent</a:t>
            </a:r>
            <a:r>
              <a:rPr lang="en-US" altLang="zh-CN" sz="1800">
                <a:solidFill>
                  <a:srgbClr val="000099"/>
                </a:solidFill>
              </a:rPr>
              <a:t> </a:t>
            </a:r>
            <a:r>
              <a:rPr lang="en-US" altLang="zh-CN" sz="1800"/>
              <a:t>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800"/>
              <a:t>		</a:t>
            </a:r>
            <a:endParaRPr lang="en-US" altLang="zh-CN" sz="1800" i="1"/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59B1B818-A09A-194F-0464-CC8B5D30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r>
              <a:rPr lang="en-US" altLang="zh-CN" sz="1800">
                <a:latin typeface="Arial" panose="020B0604020202020204" pitchFamily="34" charset="0"/>
              </a:rPr>
              <a:t>In Schedules 1, 2 and 3, the sum A + B is preserved.</a:t>
            </a:r>
          </a:p>
        </p:txBody>
      </p:sp>
      <p:pic>
        <p:nvPicPr>
          <p:cNvPr id="32773" name="Picture 13">
            <a:extLst>
              <a:ext uri="{FF2B5EF4-FFF2-40B4-BE49-F238E27FC236}">
                <a16:creationId xmlns:a16="http://schemas.microsoft.com/office/drawing/2014/main" id="{E109DFA4-C624-F30C-8637-CD4C6F68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962150"/>
            <a:ext cx="3273425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F72B721-FE6A-0F2F-F033-FE68B8B6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2595563"/>
            <a:ext cx="2536825" cy="1214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1" lang="en-US" sz="32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ConcurrentSchedule</a:t>
            </a:r>
            <a:endParaRPr kumimoji="1" lang="en-US" sz="3200" b="1" kern="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967A7EC0-CE2D-3D76-BC76-C118E9346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Schedule 4</a:t>
            </a:r>
          </a:p>
        </p:txBody>
      </p:sp>
      <p:pic>
        <p:nvPicPr>
          <p:cNvPr id="34819" name="Picture 15">
            <a:extLst>
              <a:ext uri="{FF2B5EF4-FFF2-40B4-BE49-F238E27FC236}">
                <a16:creationId xmlns:a16="http://schemas.microsoft.com/office/drawing/2014/main" id="{7F947798-01A0-EE99-4DFD-AB68486C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098675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3DF357D-0513-BEEF-FBA0-8BAD875A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2595563"/>
            <a:ext cx="2536825" cy="1214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1" lang="en-US" sz="32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ConcurrentSchedule</a:t>
            </a:r>
            <a:endParaRPr kumimoji="1" lang="en-US" sz="3200" b="1" kern="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4821" name="内容占位符 1">
            <a:extLst>
              <a:ext uri="{FF2B5EF4-FFF2-40B4-BE49-F238E27FC236}">
                <a16:creationId xmlns:a16="http://schemas.microsoft.com/office/drawing/2014/main" id="{B90C4684-2BF0-50ED-B10B-A97CFAD3C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AA5CDF7F-F6EC-EA0A-90EE-93E642A82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Schedule 4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0A87807B-BF3F-5A11-C2C6-E1C60B97B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724650" cy="1184275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1800"/>
              <a:t>The following concurrent schedule does not preserve the value of (</a:t>
            </a:r>
            <a:r>
              <a:rPr lang="en-US" altLang="zh-CN" sz="1800" i="1"/>
              <a:t>A </a:t>
            </a:r>
            <a:r>
              <a:rPr lang="en-US" altLang="zh-CN" sz="1800"/>
              <a:t>+ </a:t>
            </a:r>
            <a:r>
              <a:rPr lang="en-US" altLang="zh-CN" sz="1800" i="1"/>
              <a:t>B</a:t>
            </a:r>
            <a:r>
              <a:rPr lang="en-US" altLang="zh-CN" sz="1800"/>
              <a:t> </a:t>
            </a:r>
            <a:r>
              <a:rPr lang="en-US" altLang="zh-CN" sz="1800" i="1"/>
              <a:t>)</a:t>
            </a:r>
            <a:r>
              <a:rPr lang="en-US" altLang="zh-CN" sz="1800"/>
              <a:t>.			</a:t>
            </a:r>
            <a:endParaRPr lang="en-US" altLang="zh-CN" sz="1800" i="1"/>
          </a:p>
        </p:txBody>
      </p:sp>
      <p:pic>
        <p:nvPicPr>
          <p:cNvPr id="36868" name="Picture 15">
            <a:extLst>
              <a:ext uri="{FF2B5EF4-FFF2-40B4-BE49-F238E27FC236}">
                <a16:creationId xmlns:a16="http://schemas.microsoft.com/office/drawing/2014/main" id="{5471673A-23E5-8AAA-F2DE-EE69480DD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098675"/>
            <a:ext cx="34194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866339E-5949-D27F-B8CD-589072BD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2595563"/>
            <a:ext cx="2536825" cy="1214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1" lang="en-US" sz="32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ConcurrentSchedule</a:t>
            </a:r>
            <a:endParaRPr kumimoji="1" lang="en-US" sz="3200" b="1" kern="0" dirty="0"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F5ED8AF0-625E-8962-3145-D25DF3240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（串行化）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85B37D2-C1EB-C976-56EE-E000D8A59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6915150" cy="4927600"/>
          </a:xfrm>
        </p:spPr>
        <p:txBody>
          <a:bodyPr/>
          <a:lstStyle/>
          <a:p>
            <a:r>
              <a:rPr lang="en-US" altLang="zh-CN" sz="1800" b="1"/>
              <a:t>Basic Assumption</a:t>
            </a:r>
            <a:r>
              <a:rPr lang="en-US" altLang="zh-CN" sz="1800"/>
              <a:t> – Each transaction preserves database consistency.</a:t>
            </a:r>
          </a:p>
          <a:p>
            <a:r>
              <a:rPr lang="en-US" altLang="zh-CN" sz="1800"/>
              <a:t>Thus </a:t>
            </a:r>
            <a:r>
              <a:rPr lang="en-US" altLang="zh-CN" sz="1800">
                <a:solidFill>
                  <a:srgbClr val="FF0000"/>
                </a:solidFill>
              </a:rPr>
              <a:t>serial execution</a:t>
            </a:r>
            <a:r>
              <a:rPr lang="en-US" altLang="zh-CN" sz="1800"/>
              <a:t> of a set of transactions preserves database consistency.</a:t>
            </a:r>
          </a:p>
          <a:p>
            <a:r>
              <a:rPr lang="en-US" altLang="zh-CN" sz="180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zh-CN" sz="1800"/>
              <a:t>1.	</a:t>
            </a:r>
            <a:r>
              <a:rPr lang="en-US" altLang="zh-CN" sz="1800" b="1">
                <a:solidFill>
                  <a:srgbClr val="000099"/>
                </a:solidFill>
              </a:rPr>
              <a:t>conflict serializability</a:t>
            </a:r>
            <a:r>
              <a:rPr lang="zh-CN" altLang="en-US" sz="1800" b="1">
                <a:solidFill>
                  <a:srgbClr val="000099"/>
                </a:solidFill>
              </a:rPr>
              <a:t>（冲突可串行化）</a:t>
            </a:r>
            <a:endParaRPr lang="en-US" altLang="zh-CN" sz="1800" b="1">
              <a:solidFill>
                <a:srgbClr val="000099"/>
              </a:solidFill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We ignore operations other than </a:t>
            </a:r>
            <a:r>
              <a:rPr lang="en-US" altLang="zh-CN" sz="1800" b="1">
                <a:ea typeface="宋体" panose="02010600030101010101" pitchFamily="2" charset="-122"/>
              </a:rPr>
              <a:t>read</a:t>
            </a:r>
            <a:r>
              <a:rPr lang="en-US" altLang="zh-CN" sz="1800">
                <a:ea typeface="宋体" panose="02010600030101010101" pitchFamily="2" charset="-122"/>
              </a:rPr>
              <a:t> and </a:t>
            </a:r>
            <a:r>
              <a:rPr lang="en-US" altLang="zh-CN" sz="1800" b="1">
                <a:ea typeface="宋体" panose="02010600030101010101" pitchFamily="2" charset="-122"/>
              </a:rPr>
              <a:t>write</a:t>
            </a:r>
            <a:r>
              <a:rPr lang="en-US" altLang="zh-CN" sz="1800">
                <a:ea typeface="宋体" panose="02010600030101010101" pitchFamily="2" charset="-122"/>
              </a:rPr>
              <a:t> instructions, and our simplified schedules consist of only </a:t>
            </a:r>
            <a:r>
              <a:rPr lang="en-US" altLang="zh-CN" sz="1800" b="1">
                <a:ea typeface="宋体" panose="02010600030101010101" pitchFamily="2" charset="-122"/>
              </a:rPr>
              <a:t>read</a:t>
            </a:r>
            <a:r>
              <a:rPr lang="en-US" altLang="zh-CN" sz="1800">
                <a:ea typeface="宋体" panose="02010600030101010101" pitchFamily="2" charset="-122"/>
              </a:rPr>
              <a:t> and </a:t>
            </a:r>
            <a:r>
              <a:rPr lang="en-US" altLang="zh-CN" sz="1800" b="1">
                <a:ea typeface="宋体" panose="02010600030101010101" pitchFamily="2" charset="-122"/>
              </a:rPr>
              <a:t>write </a:t>
            </a:r>
            <a:r>
              <a:rPr lang="en-US" altLang="zh-CN" sz="1800">
                <a:ea typeface="宋体" panose="02010600030101010101" pitchFamily="2" charset="-122"/>
              </a:rPr>
              <a:t>instructions.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200" b="1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0E126F3C-9B07-337A-D34E-451B1266E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Conflicting Instructions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3749A76-A17B-A67E-A677-55E2FD829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146925" cy="5091112"/>
          </a:xfrm>
        </p:spPr>
        <p:txBody>
          <a:bodyPr/>
          <a:lstStyle/>
          <a:p>
            <a:r>
              <a:rPr lang="en-US" altLang="zh-CN" sz="1800"/>
              <a:t>Instructions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i</a:t>
            </a:r>
            <a:r>
              <a:rPr lang="en-US" altLang="zh-CN" sz="1800"/>
              <a:t> and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j</a:t>
            </a:r>
            <a:r>
              <a:rPr lang="en-US" altLang="zh-CN" sz="1800"/>
              <a:t> of transactions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/>
              <a:t> and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/>
              <a:t> respectively, </a:t>
            </a:r>
            <a:r>
              <a:rPr lang="en-US" altLang="zh-CN" sz="1800" b="1">
                <a:solidFill>
                  <a:srgbClr val="000099"/>
                </a:solidFill>
              </a:rPr>
              <a:t>conflict</a:t>
            </a:r>
            <a:r>
              <a:rPr lang="en-US" altLang="zh-CN" sz="1800"/>
              <a:t> if and only if there exists some item </a:t>
            </a:r>
            <a:r>
              <a:rPr lang="en-US" altLang="zh-CN" sz="1800" i="1"/>
              <a:t>Q</a:t>
            </a:r>
            <a:r>
              <a:rPr lang="en-US" altLang="zh-CN" sz="1800"/>
              <a:t> accessed by both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i</a:t>
            </a:r>
            <a:r>
              <a:rPr lang="en-US" altLang="zh-CN" sz="1800"/>
              <a:t> and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j</a:t>
            </a:r>
            <a:r>
              <a:rPr lang="en-US" altLang="zh-CN" sz="1800"/>
              <a:t>, and at least one of these instructions wrote </a:t>
            </a:r>
            <a:r>
              <a:rPr lang="en-US" altLang="zh-CN" sz="1800" i="1"/>
              <a:t>Q.</a:t>
            </a:r>
            <a:endParaRPr lang="en-US" altLang="zh-CN" sz="1800"/>
          </a:p>
          <a:p>
            <a:pPr>
              <a:buFont typeface="Monotype Sorts" charset="2"/>
              <a:buNone/>
            </a:pPr>
            <a:r>
              <a:rPr lang="en-US" altLang="zh-CN" sz="1800"/>
              <a:t>	   1.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i</a:t>
            </a:r>
            <a:r>
              <a:rPr lang="en-US" altLang="zh-CN" sz="1800"/>
              <a:t> = </a:t>
            </a:r>
            <a:r>
              <a:rPr lang="en-US" altLang="zh-CN" sz="1800" b="1"/>
              <a:t>read</a:t>
            </a:r>
            <a:r>
              <a:rPr lang="en-US" altLang="zh-CN" sz="1800"/>
              <a:t>(</a:t>
            </a:r>
            <a:r>
              <a:rPr lang="en-US" altLang="zh-CN" sz="1800" i="1"/>
              <a:t>Q), l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= </a:t>
            </a:r>
            <a:r>
              <a:rPr lang="en-US" altLang="zh-CN" sz="1800" b="1"/>
              <a:t>read</a:t>
            </a:r>
            <a:r>
              <a:rPr lang="en-US" altLang="zh-CN" sz="1800"/>
              <a:t>(</a:t>
            </a:r>
            <a:r>
              <a:rPr lang="en-US" altLang="zh-CN" sz="1800" i="1"/>
              <a:t>Q</a:t>
            </a:r>
            <a:r>
              <a:rPr lang="en-US" altLang="zh-CN" sz="1800"/>
              <a:t>).  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i</a:t>
            </a:r>
            <a:r>
              <a:rPr lang="en-US" altLang="zh-CN" sz="1800"/>
              <a:t> and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</a:t>
            </a:r>
            <a:r>
              <a:rPr lang="en-US" altLang="zh-CN" sz="1800"/>
              <a:t>don’t conflict.</a:t>
            </a:r>
            <a:br>
              <a:rPr lang="en-US" altLang="zh-CN" sz="1800"/>
            </a:br>
            <a:r>
              <a:rPr lang="en-US" altLang="zh-CN" sz="1800"/>
              <a:t>   2.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i</a:t>
            </a:r>
            <a:r>
              <a:rPr lang="en-US" altLang="zh-CN" sz="1800"/>
              <a:t> = </a:t>
            </a:r>
            <a:r>
              <a:rPr lang="en-US" altLang="zh-CN" sz="1800" b="1"/>
              <a:t>read</a:t>
            </a:r>
            <a:r>
              <a:rPr lang="en-US" altLang="zh-CN" sz="1800"/>
              <a:t>(</a:t>
            </a:r>
            <a:r>
              <a:rPr lang="en-US" altLang="zh-CN" sz="1800" i="1"/>
              <a:t>Q),  l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= </a:t>
            </a:r>
            <a:r>
              <a:rPr lang="en-US" altLang="zh-CN" sz="1800" b="1"/>
              <a:t>write</a:t>
            </a:r>
            <a:r>
              <a:rPr lang="en-US" altLang="zh-CN" sz="1800"/>
              <a:t>(</a:t>
            </a:r>
            <a:r>
              <a:rPr lang="en-US" altLang="zh-CN" sz="1800" i="1"/>
              <a:t>Q</a:t>
            </a:r>
            <a:r>
              <a:rPr lang="en-US" altLang="zh-CN" sz="1800"/>
              <a:t>).  They conflict.</a:t>
            </a:r>
            <a:br>
              <a:rPr lang="en-US" altLang="zh-CN" sz="1800"/>
            </a:br>
            <a:r>
              <a:rPr lang="en-US" altLang="zh-CN" sz="1800"/>
              <a:t>   3.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i</a:t>
            </a:r>
            <a:r>
              <a:rPr lang="en-US" altLang="zh-CN" sz="1800"/>
              <a:t> = </a:t>
            </a:r>
            <a:r>
              <a:rPr lang="en-US" altLang="zh-CN" sz="1800" b="1"/>
              <a:t>write</a:t>
            </a:r>
            <a:r>
              <a:rPr lang="en-US" altLang="zh-CN" sz="1800"/>
              <a:t>(</a:t>
            </a:r>
            <a:r>
              <a:rPr lang="en-US" altLang="zh-CN" sz="1800" i="1"/>
              <a:t>Q), l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= </a:t>
            </a:r>
            <a:r>
              <a:rPr lang="en-US" altLang="zh-CN" sz="1800" b="1"/>
              <a:t>read</a:t>
            </a:r>
            <a:r>
              <a:rPr lang="en-US" altLang="zh-CN" sz="1800"/>
              <a:t>(</a:t>
            </a:r>
            <a:r>
              <a:rPr lang="en-US" altLang="zh-CN" sz="1800" i="1"/>
              <a:t>Q</a:t>
            </a:r>
            <a:r>
              <a:rPr lang="en-US" altLang="zh-CN" sz="1800"/>
              <a:t>).   They conflict</a:t>
            </a:r>
            <a:br>
              <a:rPr lang="en-US" altLang="zh-CN" sz="1800"/>
            </a:br>
            <a:r>
              <a:rPr lang="en-US" altLang="zh-CN" sz="1800"/>
              <a:t>   4.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i</a:t>
            </a:r>
            <a:r>
              <a:rPr lang="en-US" altLang="zh-CN" sz="1800"/>
              <a:t> = </a:t>
            </a:r>
            <a:r>
              <a:rPr lang="en-US" altLang="zh-CN" sz="1800" b="1"/>
              <a:t>write</a:t>
            </a:r>
            <a:r>
              <a:rPr lang="en-US" altLang="zh-CN" sz="1800"/>
              <a:t>(</a:t>
            </a:r>
            <a:r>
              <a:rPr lang="en-US" altLang="zh-CN" sz="1800" i="1"/>
              <a:t>Q), l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= </a:t>
            </a:r>
            <a:r>
              <a:rPr lang="en-US" altLang="zh-CN" sz="1800" b="1"/>
              <a:t>write</a:t>
            </a:r>
            <a:r>
              <a:rPr lang="en-US" altLang="zh-CN" sz="1800"/>
              <a:t>(</a:t>
            </a:r>
            <a:r>
              <a:rPr lang="en-US" altLang="zh-CN" sz="1800" i="1"/>
              <a:t>Q</a:t>
            </a:r>
            <a:r>
              <a:rPr lang="en-US" altLang="zh-CN" sz="1800"/>
              <a:t>).  They conflict</a:t>
            </a:r>
          </a:p>
          <a:p>
            <a:pPr>
              <a:buFont typeface="Monotype Sorts" charset="2"/>
              <a:buNone/>
            </a:pPr>
            <a:endParaRPr lang="en-US" altLang="zh-CN" sz="1800"/>
          </a:p>
          <a:p>
            <a:r>
              <a:rPr lang="en-US" altLang="zh-CN" sz="1800"/>
              <a:t>Intuitively, a conflict between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and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j</a:t>
            </a:r>
            <a:r>
              <a:rPr lang="en-US" altLang="zh-CN" sz="1800"/>
              <a:t> forces a (logical) temporal order between them.  </a:t>
            </a:r>
          </a:p>
          <a:p>
            <a:pPr lvl="1"/>
            <a:r>
              <a:rPr lang="en-US" altLang="zh-CN" sz="1800"/>
              <a:t> If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i</a:t>
            </a:r>
            <a:r>
              <a:rPr lang="en-US" altLang="zh-CN" sz="1800"/>
              <a:t> and </a:t>
            </a:r>
            <a:r>
              <a:rPr lang="en-US" altLang="zh-CN" sz="1800" i="1"/>
              <a:t>l</a:t>
            </a:r>
            <a:r>
              <a:rPr lang="en-US" altLang="zh-CN" sz="1800" i="1" baseline="-25000"/>
              <a:t>j</a:t>
            </a:r>
            <a:r>
              <a:rPr lang="en-US" altLang="zh-CN" sz="1800"/>
              <a:t> are consecutive</a:t>
            </a:r>
            <a:r>
              <a:rPr lang="zh-CN" altLang="en-US" sz="1800"/>
              <a:t>（连续的）</a:t>
            </a:r>
            <a:r>
              <a:rPr lang="en-US" altLang="zh-CN" sz="1800"/>
              <a:t> in a schedule and they do </a:t>
            </a:r>
            <a:r>
              <a:rPr lang="en-US" altLang="zh-CN" sz="1800">
                <a:solidFill>
                  <a:srgbClr val="FF0000"/>
                </a:solidFill>
              </a:rPr>
              <a:t>not conflict</a:t>
            </a:r>
            <a:r>
              <a:rPr lang="en-US" altLang="zh-CN" sz="1800"/>
              <a:t>, their results would remain the same even if they had been interchanged</a:t>
            </a:r>
            <a:r>
              <a:rPr lang="zh-CN" altLang="en-US" sz="1800"/>
              <a:t>（交换位置）</a:t>
            </a:r>
            <a:r>
              <a:rPr lang="en-US" altLang="zh-CN" sz="1800"/>
              <a:t> in the schedule.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76FBFA4-A3AC-605F-98C7-228DFECE9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ea typeface="SimSun" pitchFamily="2" charset="-122"/>
              </a:rPr>
              <a:t>Chapter 14:  Transactions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739943F-5C4A-4E23-92EC-0259B95B0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29525" cy="413702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Transaction Concept(</a:t>
            </a:r>
            <a:r>
              <a:rPr lang="zh-CN" altLang="en-US" sz="2400">
                <a:ea typeface="宋体" panose="02010600030101010101" pitchFamily="2" charset="-122"/>
              </a:rPr>
              <a:t>事务概念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Transaction State</a:t>
            </a:r>
            <a:r>
              <a:rPr lang="zh-CN" altLang="en-US" sz="2400">
                <a:ea typeface="宋体" panose="02010600030101010101" pitchFamily="2" charset="-122"/>
              </a:rPr>
              <a:t>（事务状态）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Concurrent Executions</a:t>
            </a:r>
            <a:r>
              <a:rPr lang="zh-CN" altLang="en-US" sz="2400">
                <a:ea typeface="宋体" panose="02010600030101010101" pitchFamily="2" charset="-122"/>
              </a:rPr>
              <a:t>（并发执行）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Serializability</a:t>
            </a:r>
            <a:r>
              <a:rPr lang="zh-CN" altLang="en-US" sz="2400">
                <a:ea typeface="宋体" panose="02010600030101010101" pitchFamily="2" charset="-122"/>
              </a:rPr>
              <a:t>（可串行化）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Recoverability</a:t>
            </a:r>
            <a:r>
              <a:rPr lang="zh-CN" altLang="en-US" sz="2400">
                <a:ea typeface="宋体" panose="02010600030101010101" pitchFamily="2" charset="-122"/>
              </a:rPr>
              <a:t>（可恢复性）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Implementation of Isolation</a:t>
            </a:r>
            <a:r>
              <a:rPr lang="zh-CN" altLang="en-US" sz="2400">
                <a:ea typeface="宋体" panose="02010600030101010101" pitchFamily="2" charset="-122"/>
              </a:rPr>
              <a:t>（隔离性的实现）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Transaction Definition in SQL</a:t>
            </a:r>
            <a:r>
              <a:rPr lang="zh-CN" altLang="en-US" sz="2400">
                <a:ea typeface="宋体" panose="02010600030101010101" pitchFamily="2" charset="-122"/>
              </a:rPr>
              <a:t>（</a:t>
            </a:r>
            <a:r>
              <a:rPr lang="en-US" altLang="zh-CN" sz="2400">
                <a:ea typeface="宋体" panose="02010600030101010101" pitchFamily="2" charset="-122"/>
              </a:rPr>
              <a:t>SQL</a:t>
            </a:r>
            <a:r>
              <a:rPr lang="zh-CN" altLang="en-US" sz="2400">
                <a:ea typeface="宋体" panose="02010600030101010101" pitchFamily="2" charset="-122"/>
              </a:rPr>
              <a:t>中的事务定义）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Testing for Serializability.</a:t>
            </a:r>
            <a:r>
              <a:rPr lang="zh-CN" altLang="en-US" sz="2400">
                <a:ea typeface="宋体" panose="02010600030101010101" pitchFamily="2" charset="-122"/>
              </a:rPr>
              <a:t>（可串行性测试）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D7ED948A-B7F2-B95C-88C6-B50C7A398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Figure 14.07</a:t>
            </a: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C5F1ED39-2211-FFC8-2A52-D95F767A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263"/>
            <a:ext cx="41560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18">
            <a:extLst>
              <a:ext uri="{FF2B5EF4-FFF2-40B4-BE49-F238E27FC236}">
                <a16:creationId xmlns:a16="http://schemas.microsoft.com/office/drawing/2014/main" id="{83682653-D228-61AE-C3A4-49682EF6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36713"/>
            <a:ext cx="42259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ight Arrow 4">
            <a:extLst>
              <a:ext uri="{FF2B5EF4-FFF2-40B4-BE49-F238E27FC236}">
                <a16:creationId xmlns:a16="http://schemas.microsoft.com/office/drawing/2014/main" id="{4D89701C-2AD8-E29D-BDB5-2432DB19A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524250"/>
            <a:ext cx="1563687" cy="723900"/>
          </a:xfrm>
          <a:prstGeom prst="rightArrow">
            <a:avLst>
              <a:gd name="adj1" fmla="val 50000"/>
              <a:gd name="adj2" fmla="val 49912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zh-CN" altLang="zh-CN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6B7DB809-C8AC-0A38-294C-71FAB1704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（冲突可串行化）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417CC1-F80B-4B65-ACDA-F97700EFC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sz="1800"/>
              <a:t>If a schedule </a:t>
            </a:r>
            <a:r>
              <a:rPr lang="en-US" altLang="zh-CN" sz="1800" i="1"/>
              <a:t>S</a:t>
            </a:r>
            <a:r>
              <a:rPr lang="en-US" altLang="zh-CN" sz="1800"/>
              <a:t> can be transformed into a schedule </a:t>
            </a:r>
            <a:r>
              <a:rPr lang="en-US" altLang="zh-CN" sz="1800" i="1"/>
              <a:t>S´ </a:t>
            </a:r>
            <a:r>
              <a:rPr lang="en-US" altLang="zh-CN" sz="1800"/>
              <a:t>by a series of swaps of non-conflicting instructions, we say that </a:t>
            </a:r>
            <a:r>
              <a:rPr lang="en-US" altLang="zh-CN" sz="1800" i="1"/>
              <a:t>S</a:t>
            </a:r>
            <a:r>
              <a:rPr lang="en-US" altLang="zh-CN" sz="1800"/>
              <a:t> and </a:t>
            </a:r>
            <a:r>
              <a:rPr lang="en-US" altLang="zh-CN" sz="1800" i="1"/>
              <a:t>S´ </a:t>
            </a:r>
            <a:r>
              <a:rPr lang="en-US" altLang="zh-CN" sz="1800"/>
              <a:t>are </a:t>
            </a:r>
            <a:r>
              <a:rPr lang="en-US" altLang="zh-CN" sz="1800" b="1">
                <a:solidFill>
                  <a:srgbClr val="000099"/>
                </a:solidFill>
              </a:rPr>
              <a:t>conflict equivalent</a:t>
            </a:r>
            <a:r>
              <a:rPr lang="zh-CN" altLang="en-US" sz="1800" b="1">
                <a:solidFill>
                  <a:srgbClr val="000099"/>
                </a:solidFill>
              </a:rPr>
              <a:t>（冲突等价）</a:t>
            </a:r>
            <a:r>
              <a:rPr lang="en-US" altLang="zh-CN" sz="1800" i="1"/>
              <a:t>.</a:t>
            </a:r>
            <a:endParaRPr lang="en-US" altLang="zh-CN" sz="180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sz="1800"/>
              <a:t>We say that a schedule </a:t>
            </a:r>
            <a:r>
              <a:rPr lang="en-US" altLang="zh-CN" sz="1800" i="1"/>
              <a:t>S</a:t>
            </a:r>
            <a:r>
              <a:rPr lang="en-US" altLang="zh-CN" sz="1800"/>
              <a:t> is </a:t>
            </a:r>
            <a:r>
              <a:rPr lang="en-US" altLang="zh-CN" sz="1800" b="1">
                <a:solidFill>
                  <a:srgbClr val="000099"/>
                </a:solidFill>
              </a:rPr>
              <a:t>conflict serializable</a:t>
            </a:r>
            <a:r>
              <a:rPr lang="en-US" altLang="zh-CN" sz="1800"/>
              <a:t> if it is conflict equivalent to a serial schedule</a:t>
            </a:r>
            <a:r>
              <a:rPr lang="zh-CN" altLang="en-US" sz="1800"/>
              <a:t>（等价于串行调度）</a:t>
            </a:r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8A9932F0-CBB1-590A-B073-F685324C6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Conflict Serializability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E684E36-D72C-E920-4840-7F22B5AF5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zh-CN" sz="2000"/>
              <a:t>Schedule 3 can be transformed into Schedule 6,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7108" name="Text Box 11">
            <a:extLst>
              <a:ext uri="{FF2B5EF4-FFF2-40B4-BE49-F238E27FC236}">
                <a16:creationId xmlns:a16="http://schemas.microsoft.com/office/drawing/2014/main" id="{ADE6AC96-969A-CA69-36A8-C72326970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558641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zh-CN" sz="2000"/>
              <a:t>Schedule 3</a:t>
            </a:r>
          </a:p>
        </p:txBody>
      </p:sp>
      <p:pic>
        <p:nvPicPr>
          <p:cNvPr id="47109" name="Picture 17">
            <a:extLst>
              <a:ext uri="{FF2B5EF4-FFF2-40B4-BE49-F238E27FC236}">
                <a16:creationId xmlns:a16="http://schemas.microsoft.com/office/drawing/2014/main" id="{14E9F6C8-938F-7485-BFC9-A9858262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444750"/>
            <a:ext cx="3849688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ight Arrow 7">
            <a:extLst>
              <a:ext uri="{FF2B5EF4-FFF2-40B4-BE49-F238E27FC236}">
                <a16:creationId xmlns:a16="http://schemas.microsoft.com/office/drawing/2014/main" id="{A40511D2-8106-E1FB-6464-03B2AE09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4410075"/>
            <a:ext cx="1562100" cy="722313"/>
          </a:xfrm>
          <a:prstGeom prst="rightArrow">
            <a:avLst>
              <a:gd name="adj1" fmla="val 50000"/>
              <a:gd name="adj2" fmla="val 49971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zh-CN" altLang="zh-CN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5F2BA2C4-AA64-34B7-805E-4948514C6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Conflict Serializability (Cont.)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19E9A8-A0B6-BD5F-9C5D-A035CC6741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zh-CN" sz="2000"/>
              <a:t>Schedule 3 can be transformed into Schedule 6</a:t>
            </a:r>
            <a:r>
              <a:rPr lang="en-US" altLang="zh-CN" sz="2000">
                <a:solidFill>
                  <a:srgbClr val="FF0000"/>
                </a:solidFill>
              </a:rPr>
              <a:t>, a serial schedule where </a:t>
            </a:r>
            <a:r>
              <a:rPr lang="en-US" altLang="zh-CN" sz="2000" i="1">
                <a:solidFill>
                  <a:srgbClr val="FF0000"/>
                </a:solidFill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</a:rPr>
              <a:t>2</a:t>
            </a:r>
            <a:r>
              <a:rPr lang="en-US" altLang="zh-CN" sz="2000">
                <a:solidFill>
                  <a:srgbClr val="FF0000"/>
                </a:solidFill>
              </a:rPr>
              <a:t> follows </a:t>
            </a:r>
            <a:r>
              <a:rPr lang="en-US" altLang="zh-CN" sz="2000" i="1">
                <a:solidFill>
                  <a:srgbClr val="FF0000"/>
                </a:solidFill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</a:rPr>
              <a:t>1</a:t>
            </a:r>
            <a:r>
              <a:rPr lang="en-US" altLang="zh-CN" sz="2000">
                <a:solidFill>
                  <a:srgbClr val="FF0000"/>
                </a:solidFill>
              </a:rPr>
              <a:t>, by series of swaps of non-conflicting instructions.  Therefore Schedule 3 is conflict serializable.</a:t>
            </a:r>
          </a:p>
        </p:txBody>
      </p:sp>
      <p:sp>
        <p:nvSpPr>
          <p:cNvPr id="49156" name="Text Box 11">
            <a:extLst>
              <a:ext uri="{FF2B5EF4-FFF2-40B4-BE49-F238E27FC236}">
                <a16:creationId xmlns:a16="http://schemas.microsoft.com/office/drawing/2014/main" id="{E838904F-67EB-5D10-77A2-C020E62E5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558641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zh-CN" sz="2000"/>
              <a:t>Schedule 3</a:t>
            </a:r>
          </a:p>
        </p:txBody>
      </p:sp>
      <p:sp>
        <p:nvSpPr>
          <p:cNvPr id="49157" name="Text Box 12">
            <a:extLst>
              <a:ext uri="{FF2B5EF4-FFF2-40B4-BE49-F238E27FC236}">
                <a16:creationId xmlns:a16="http://schemas.microsoft.com/office/drawing/2014/main" id="{CBD19CED-BEB1-3860-D304-C11E54D90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592763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zh-CN" sz="2000"/>
              <a:t>Schedule 6</a:t>
            </a:r>
          </a:p>
        </p:txBody>
      </p:sp>
      <p:pic>
        <p:nvPicPr>
          <p:cNvPr id="49158" name="Picture 17">
            <a:extLst>
              <a:ext uri="{FF2B5EF4-FFF2-40B4-BE49-F238E27FC236}">
                <a16:creationId xmlns:a16="http://schemas.microsoft.com/office/drawing/2014/main" id="{8122D0E8-962A-832F-EDD5-EB917C2D3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444750"/>
            <a:ext cx="3849688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8">
            <a:extLst>
              <a:ext uri="{FF2B5EF4-FFF2-40B4-BE49-F238E27FC236}">
                <a16:creationId xmlns:a16="http://schemas.microsoft.com/office/drawing/2014/main" id="{651FDA14-C249-909A-5C5F-57E77A7C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447925"/>
            <a:ext cx="42259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Right Arrow 7">
            <a:extLst>
              <a:ext uri="{FF2B5EF4-FFF2-40B4-BE49-F238E27FC236}">
                <a16:creationId xmlns:a16="http://schemas.microsoft.com/office/drawing/2014/main" id="{9017ECF6-D2B7-E2EE-DD3B-731EBAB72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4410075"/>
            <a:ext cx="1562100" cy="722313"/>
          </a:xfrm>
          <a:prstGeom prst="rightArrow">
            <a:avLst>
              <a:gd name="adj1" fmla="val 50000"/>
              <a:gd name="adj2" fmla="val 49971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zh-CN" altLang="zh-CN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D52D5D8-8C0B-6403-5606-F9CBD66C7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Conflict Serializability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24495EE-DE05-0EFD-D6CD-46315B113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997700" cy="456565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145" algn="l"/>
                <a:tab pos="3594100" algn="l"/>
              </a:tabLst>
              <a:defRPr/>
            </a:pPr>
            <a:endParaRPr kumimoji="1" lang="en-US" altLang="zh-CN" sz="1800" dirty="0"/>
          </a:p>
          <a:p>
            <a:pPr>
              <a:tabLst>
                <a:tab pos="2222500" algn="l"/>
                <a:tab pos="2568575" algn="l"/>
                <a:tab pos="3319145" algn="l"/>
                <a:tab pos="3594100" algn="l"/>
              </a:tabLst>
              <a:defRPr/>
            </a:pPr>
            <a:r>
              <a:rPr kumimoji="1" lang="en-US" altLang="zh-CN" sz="1800" dirty="0"/>
              <a:t>Example of a schedule that is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2222500" algn="l"/>
                <a:tab pos="2568575" algn="l"/>
                <a:tab pos="3319145" algn="l"/>
                <a:tab pos="3594100" algn="l"/>
              </a:tabLst>
              <a:defRPr/>
            </a:pPr>
            <a:br>
              <a:rPr kumimoji="1" lang="en-US" altLang="zh-CN" sz="1800" dirty="0"/>
            </a:br>
            <a:br>
              <a:rPr kumimoji="1" lang="en-US" altLang="zh-CN" sz="1800" dirty="0"/>
            </a:br>
            <a:br>
              <a:rPr kumimoji="1" lang="en-US" altLang="zh-CN" sz="1800" dirty="0"/>
            </a:br>
            <a:br>
              <a:rPr kumimoji="1" lang="en-US" altLang="zh-CN" sz="1800" dirty="0"/>
            </a:br>
            <a:br>
              <a:rPr kumimoji="1" lang="en-US" altLang="zh-CN" sz="1800" dirty="0"/>
            </a:br>
            <a:br>
              <a:rPr kumimoji="1" lang="en-US" altLang="zh-CN" sz="1800" dirty="0"/>
            </a:br>
            <a:endParaRPr kumimoji="1" lang="en-US" altLang="zh-CN" sz="1800" dirty="0"/>
          </a:p>
        </p:txBody>
      </p:sp>
      <p:pic>
        <p:nvPicPr>
          <p:cNvPr id="51204" name="Picture 8">
            <a:extLst>
              <a:ext uri="{FF2B5EF4-FFF2-40B4-BE49-F238E27FC236}">
                <a16:creationId xmlns:a16="http://schemas.microsoft.com/office/drawing/2014/main" id="{0625DB42-10FB-0434-46A7-310C01C8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941513"/>
            <a:ext cx="47148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7C2532DC-1DDE-83D5-19B0-49866FF63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Conflict Serializability (Cont.)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081554C-3CD9-5212-16A2-E8CC3D50B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997700" cy="456565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zh-CN" sz="180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sz="1800"/>
              <a:t>Example of a schedule that is </a:t>
            </a:r>
            <a:r>
              <a:rPr lang="en-US" altLang="zh-CN" sz="1800">
                <a:solidFill>
                  <a:srgbClr val="FF0000"/>
                </a:solidFill>
              </a:rPr>
              <a:t>not conflict serializable:</a:t>
            </a: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endParaRPr lang="en-US" altLang="zh-CN" sz="180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zh-CN" sz="1800">
                <a:solidFill>
                  <a:srgbClr val="FF0000"/>
                </a:solidFill>
              </a:rPr>
              <a:t>We are unable to swap instructions in the above schedule to obtain either the serial schedule &lt; </a:t>
            </a:r>
            <a:r>
              <a:rPr lang="en-US" altLang="zh-CN" sz="1800" i="1">
                <a:solidFill>
                  <a:srgbClr val="FF0000"/>
                </a:solidFill>
              </a:rPr>
              <a:t>T</a:t>
            </a:r>
            <a:r>
              <a:rPr lang="en-US" altLang="zh-CN" sz="1800" baseline="-25000">
                <a:solidFill>
                  <a:srgbClr val="FF0000"/>
                </a:solidFill>
              </a:rPr>
              <a:t>3</a:t>
            </a:r>
            <a:r>
              <a:rPr lang="en-US" altLang="zh-CN" sz="1800">
                <a:solidFill>
                  <a:srgbClr val="FF0000"/>
                </a:solidFill>
              </a:rPr>
              <a:t>, </a:t>
            </a:r>
            <a:r>
              <a:rPr lang="en-US" altLang="zh-CN" sz="1800" i="1">
                <a:solidFill>
                  <a:srgbClr val="FF0000"/>
                </a:solidFill>
              </a:rPr>
              <a:t>T</a:t>
            </a:r>
            <a:r>
              <a:rPr lang="en-US" altLang="zh-CN" sz="1800" baseline="-25000">
                <a:solidFill>
                  <a:srgbClr val="FF0000"/>
                </a:solidFill>
              </a:rPr>
              <a:t>4</a:t>
            </a:r>
            <a:r>
              <a:rPr lang="en-US" altLang="zh-CN" sz="1800">
                <a:solidFill>
                  <a:srgbClr val="FF0000"/>
                </a:solidFill>
              </a:rPr>
              <a:t> &gt;, or the serial schedule &lt; </a:t>
            </a:r>
            <a:r>
              <a:rPr lang="en-US" altLang="zh-CN" sz="1800" i="1">
                <a:solidFill>
                  <a:srgbClr val="FF0000"/>
                </a:solidFill>
              </a:rPr>
              <a:t>T</a:t>
            </a:r>
            <a:r>
              <a:rPr lang="en-US" altLang="zh-CN" sz="1800" baseline="-25000">
                <a:solidFill>
                  <a:srgbClr val="FF0000"/>
                </a:solidFill>
              </a:rPr>
              <a:t>4</a:t>
            </a:r>
            <a:r>
              <a:rPr lang="en-US" altLang="zh-CN" sz="1800">
                <a:solidFill>
                  <a:srgbClr val="FF0000"/>
                </a:solidFill>
              </a:rPr>
              <a:t>, </a:t>
            </a:r>
            <a:r>
              <a:rPr lang="en-US" altLang="zh-CN" sz="1800" i="1">
                <a:solidFill>
                  <a:srgbClr val="FF0000"/>
                </a:solidFill>
              </a:rPr>
              <a:t>T</a:t>
            </a:r>
            <a:r>
              <a:rPr lang="en-US" altLang="zh-CN" sz="1800" baseline="-25000">
                <a:solidFill>
                  <a:srgbClr val="FF0000"/>
                </a:solidFill>
              </a:rPr>
              <a:t>3</a:t>
            </a:r>
            <a:r>
              <a:rPr lang="en-US" altLang="zh-CN" sz="1800">
                <a:solidFill>
                  <a:srgbClr val="FF0000"/>
                </a:solidFill>
              </a:rPr>
              <a:t> &gt;.</a:t>
            </a:r>
          </a:p>
        </p:txBody>
      </p:sp>
      <p:pic>
        <p:nvPicPr>
          <p:cNvPr id="53252" name="Picture 8">
            <a:extLst>
              <a:ext uri="{FF2B5EF4-FFF2-40B4-BE49-F238E27FC236}">
                <a16:creationId xmlns:a16="http://schemas.microsoft.com/office/drawing/2014/main" id="{40BD8017-8496-6C1D-B136-7E28423D1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941513"/>
            <a:ext cx="471487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F7C87AC5-964B-0F91-4BD9-670D6BBF0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Testing for Serializability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EE96F60-C840-AA90-B1E8-5D261AAD5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796087" cy="3219450"/>
          </a:xfrm>
        </p:spPr>
        <p:txBody>
          <a:bodyPr/>
          <a:lstStyle/>
          <a:p>
            <a:r>
              <a:rPr lang="en-US" altLang="zh-CN" sz="1800"/>
              <a:t>Consider some schedule of a set of transactions 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, </a:t>
            </a:r>
            <a:r>
              <a:rPr lang="en-US" altLang="zh-CN" sz="1800" i="1"/>
              <a:t>T</a:t>
            </a:r>
            <a:r>
              <a:rPr lang="en-US" altLang="zh-CN" sz="1800" baseline="-25000"/>
              <a:t>2</a:t>
            </a:r>
            <a:r>
              <a:rPr lang="en-US" altLang="zh-CN" sz="1800"/>
              <a:t>, ...,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n</a:t>
            </a:r>
            <a:endParaRPr lang="en-US" altLang="zh-CN" sz="1800"/>
          </a:p>
          <a:p>
            <a:r>
              <a:rPr lang="en-US" altLang="zh-CN" sz="1800" b="1">
                <a:solidFill>
                  <a:srgbClr val="000099"/>
                </a:solidFill>
              </a:rPr>
              <a:t>Precedence graph(</a:t>
            </a:r>
            <a:r>
              <a:rPr lang="zh-CN" altLang="en-US" sz="1800" b="1">
                <a:solidFill>
                  <a:srgbClr val="000099"/>
                </a:solidFill>
              </a:rPr>
              <a:t>优先图</a:t>
            </a:r>
            <a:r>
              <a:rPr lang="en-US" altLang="zh-CN" sz="1800" b="1">
                <a:solidFill>
                  <a:srgbClr val="000099"/>
                </a:solidFill>
              </a:rPr>
              <a:t>)</a:t>
            </a:r>
            <a:r>
              <a:rPr lang="en-US" altLang="zh-CN" sz="1800" i="1"/>
              <a:t> </a:t>
            </a:r>
            <a:r>
              <a:rPr lang="en-US" altLang="zh-CN" sz="1800"/>
              <a:t>— a direct graph where the vertices are the transactions (names).</a:t>
            </a:r>
            <a:r>
              <a:rPr lang="zh-CN" altLang="en-US" sz="1200"/>
              <a:t>（为了确定一个调度是否为可串行化）</a:t>
            </a:r>
            <a:endParaRPr lang="en-US" altLang="zh-CN" sz="1800"/>
          </a:p>
          <a:p>
            <a:r>
              <a:rPr lang="en-US" altLang="zh-CN" sz="1800"/>
              <a:t>We draw an arc from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to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</a:t>
            </a:r>
            <a:r>
              <a:rPr lang="en-US" altLang="zh-CN" sz="1800"/>
              <a:t>if the two transaction conflict, and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accessed the data item on which the conflict arose earlier.</a:t>
            </a:r>
          </a:p>
          <a:p>
            <a:r>
              <a:rPr lang="en-US" altLang="zh-CN" sz="1800"/>
              <a:t>We may label the arc by the item that was accessed.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F7ED308-0168-06C1-1605-D44C60885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Testing for Serializability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AA4298A-D272-FB10-9529-C5F445930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796087" cy="3219450"/>
          </a:xfrm>
        </p:spPr>
        <p:txBody>
          <a:bodyPr/>
          <a:lstStyle/>
          <a:p>
            <a:r>
              <a:rPr lang="en-US" altLang="zh-CN" sz="1800"/>
              <a:t>Consider some schedule of a set of transactions 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, </a:t>
            </a:r>
            <a:r>
              <a:rPr lang="en-US" altLang="zh-CN" sz="1800" i="1"/>
              <a:t>T</a:t>
            </a:r>
            <a:r>
              <a:rPr lang="en-US" altLang="zh-CN" sz="1800" baseline="-25000"/>
              <a:t>2</a:t>
            </a:r>
            <a:r>
              <a:rPr lang="en-US" altLang="zh-CN" sz="1800"/>
              <a:t>, ...,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n</a:t>
            </a:r>
            <a:endParaRPr lang="en-US" altLang="zh-CN" sz="1800"/>
          </a:p>
          <a:p>
            <a:r>
              <a:rPr lang="en-US" altLang="zh-CN" sz="1800" b="1">
                <a:solidFill>
                  <a:srgbClr val="000099"/>
                </a:solidFill>
              </a:rPr>
              <a:t>Precedence graph(</a:t>
            </a:r>
            <a:r>
              <a:rPr lang="zh-CN" altLang="en-US" sz="1800" b="1">
                <a:solidFill>
                  <a:srgbClr val="000099"/>
                </a:solidFill>
              </a:rPr>
              <a:t>优先图</a:t>
            </a:r>
            <a:r>
              <a:rPr lang="en-US" altLang="zh-CN" sz="1800" b="1">
                <a:solidFill>
                  <a:srgbClr val="000099"/>
                </a:solidFill>
              </a:rPr>
              <a:t>)</a:t>
            </a:r>
            <a:r>
              <a:rPr lang="en-US" altLang="zh-CN" sz="1800" i="1"/>
              <a:t> </a:t>
            </a:r>
            <a:r>
              <a:rPr lang="en-US" altLang="zh-CN" sz="1800"/>
              <a:t>— a direct graph where the vertices are the transactions (names).</a:t>
            </a:r>
          </a:p>
          <a:p>
            <a:r>
              <a:rPr lang="en-US" altLang="zh-CN" sz="1800"/>
              <a:t>We draw an arc from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to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</a:t>
            </a:r>
            <a:r>
              <a:rPr lang="en-US" altLang="zh-CN" sz="1800"/>
              <a:t>if the two transaction conflict, and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accessed the data item on which the conflict arose earlier.</a:t>
            </a:r>
          </a:p>
          <a:p>
            <a:r>
              <a:rPr lang="en-US" altLang="zh-CN" sz="1800"/>
              <a:t>We may label the arc by the item that was accessed.</a:t>
            </a:r>
          </a:p>
        </p:txBody>
      </p:sp>
      <p:pic>
        <p:nvPicPr>
          <p:cNvPr id="57348" name="图片 2">
            <a:extLst>
              <a:ext uri="{FF2B5EF4-FFF2-40B4-BE49-F238E27FC236}">
                <a16:creationId xmlns:a16="http://schemas.microsoft.com/office/drawing/2014/main" id="{BB891948-E0F6-0CA0-0527-D0403DC1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093788"/>
            <a:ext cx="8921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图片 3">
            <a:extLst>
              <a:ext uri="{FF2B5EF4-FFF2-40B4-BE49-F238E27FC236}">
                <a16:creationId xmlns:a16="http://schemas.microsoft.com/office/drawing/2014/main" id="{AFB28090-D3D2-2B2F-584A-9A753FF7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379788"/>
            <a:ext cx="4579938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图片 4">
            <a:extLst>
              <a:ext uri="{FF2B5EF4-FFF2-40B4-BE49-F238E27FC236}">
                <a16:creationId xmlns:a16="http://schemas.microsoft.com/office/drawing/2014/main" id="{73DAE261-FE9E-7CE5-5351-C8F88168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3994150"/>
            <a:ext cx="31337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6E167-E033-F540-9202-1FA657F3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kumimoji="1" lang="zh-CN" altLang="en-US"/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476B5960-FA2A-361E-4D30-8521F809B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6" name="图片 3">
            <a:extLst>
              <a:ext uri="{FF2B5EF4-FFF2-40B4-BE49-F238E27FC236}">
                <a16:creationId xmlns:a16="http://schemas.microsoft.com/office/drawing/2014/main" id="{685D7547-BB15-89CA-CC06-8F83A57FC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455988"/>
            <a:ext cx="50704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图片 4">
            <a:extLst>
              <a:ext uri="{FF2B5EF4-FFF2-40B4-BE49-F238E27FC236}">
                <a16:creationId xmlns:a16="http://schemas.microsoft.com/office/drawing/2014/main" id="{00FFD16B-D973-DDB1-3948-CA87CFAD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3998913"/>
            <a:ext cx="32861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图片 2">
            <a:extLst>
              <a:ext uri="{FF2B5EF4-FFF2-40B4-BE49-F238E27FC236}">
                <a16:creationId xmlns:a16="http://schemas.microsoft.com/office/drawing/2014/main" id="{B8B4C2EC-C8C7-6C11-1BBA-EF795EBD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093788"/>
            <a:ext cx="8921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A92D5C49-C6B3-6841-8015-90F9D8617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Testing for Serializability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03A7570-79ED-1AA5-D731-403B64BF7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796087" cy="3219450"/>
          </a:xfrm>
        </p:spPr>
        <p:txBody>
          <a:bodyPr/>
          <a:lstStyle/>
          <a:p>
            <a:r>
              <a:rPr lang="en-US" altLang="zh-CN" sz="1800"/>
              <a:t>Consider some schedule of a set of transactions 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, </a:t>
            </a:r>
            <a:r>
              <a:rPr lang="en-US" altLang="zh-CN" sz="1800" i="1"/>
              <a:t>T</a:t>
            </a:r>
            <a:r>
              <a:rPr lang="en-US" altLang="zh-CN" sz="1800" baseline="-25000"/>
              <a:t>2</a:t>
            </a:r>
            <a:r>
              <a:rPr lang="en-US" altLang="zh-CN" sz="1800"/>
              <a:t>, ...,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n</a:t>
            </a:r>
            <a:endParaRPr lang="en-US" altLang="zh-CN" sz="1800"/>
          </a:p>
          <a:p>
            <a:r>
              <a:rPr lang="en-US" altLang="zh-CN" sz="1800" b="1">
                <a:solidFill>
                  <a:srgbClr val="000099"/>
                </a:solidFill>
              </a:rPr>
              <a:t>Precedence graph(</a:t>
            </a:r>
            <a:r>
              <a:rPr lang="zh-CN" altLang="en-US" sz="1800" b="1">
                <a:solidFill>
                  <a:srgbClr val="000099"/>
                </a:solidFill>
              </a:rPr>
              <a:t>优先图</a:t>
            </a:r>
            <a:r>
              <a:rPr lang="en-US" altLang="zh-CN" sz="1800" b="1">
                <a:solidFill>
                  <a:srgbClr val="000099"/>
                </a:solidFill>
              </a:rPr>
              <a:t>)</a:t>
            </a:r>
            <a:r>
              <a:rPr lang="en-US" altLang="zh-CN" sz="1800" i="1"/>
              <a:t> </a:t>
            </a:r>
            <a:r>
              <a:rPr lang="en-US" altLang="zh-CN" sz="1800"/>
              <a:t>— a direct graph where the vertices are the transactions (names).</a:t>
            </a:r>
          </a:p>
          <a:p>
            <a:r>
              <a:rPr lang="en-US" altLang="zh-CN" sz="1800"/>
              <a:t>We draw an arc from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to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</a:t>
            </a:r>
            <a:r>
              <a:rPr lang="en-US" altLang="zh-CN" sz="1800"/>
              <a:t>if the two transaction conflict, and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accessed the data item on which the conflict arose earlier.</a:t>
            </a:r>
          </a:p>
          <a:p>
            <a:r>
              <a:rPr lang="en-US" altLang="zh-CN" sz="1800"/>
              <a:t>We may label the arc by the item that was accessed.</a:t>
            </a:r>
          </a:p>
          <a:p>
            <a:r>
              <a:rPr lang="en-US" altLang="zh-CN" sz="1800" b="1"/>
              <a:t>Example 1</a:t>
            </a:r>
            <a:endParaRPr lang="en-US" altLang="zh-CN" sz="1800"/>
          </a:p>
        </p:txBody>
      </p:sp>
      <p:pic>
        <p:nvPicPr>
          <p:cNvPr id="60420" name="图片 1">
            <a:extLst>
              <a:ext uri="{FF2B5EF4-FFF2-40B4-BE49-F238E27FC236}">
                <a16:creationId xmlns:a16="http://schemas.microsoft.com/office/drawing/2014/main" id="{8943B337-EE86-3786-A2A0-3D8E032A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59200"/>
            <a:ext cx="3997325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图片 2">
            <a:extLst>
              <a:ext uri="{FF2B5EF4-FFF2-40B4-BE49-F238E27FC236}">
                <a16:creationId xmlns:a16="http://schemas.microsoft.com/office/drawing/2014/main" id="{BB425240-A78F-0465-DB28-341E69A7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093788"/>
            <a:ext cx="8921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20D631E7-5182-442A-BBCF-3F02B99F8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Transaction Concept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5572C97-F687-35DF-7018-A42D401EC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386637" cy="4867275"/>
          </a:xfrm>
        </p:spPr>
        <p:txBody>
          <a:bodyPr/>
          <a:lstStyle/>
          <a:p>
            <a:r>
              <a:rPr lang="en-US" altLang="zh-CN" sz="1800"/>
              <a:t>A </a:t>
            </a:r>
            <a:r>
              <a:rPr lang="en-US" altLang="zh-CN" sz="1800" b="1">
                <a:solidFill>
                  <a:srgbClr val="000099"/>
                </a:solidFill>
              </a:rPr>
              <a:t>transaction</a:t>
            </a:r>
            <a:r>
              <a:rPr lang="en-US" altLang="zh-CN" sz="1800" i="1"/>
              <a:t> </a:t>
            </a:r>
            <a:r>
              <a:rPr lang="en-US" altLang="zh-CN" sz="1800"/>
              <a:t>is a </a:t>
            </a:r>
            <a:r>
              <a:rPr lang="en-US" altLang="zh-CN" sz="1800" i="1"/>
              <a:t>unit </a:t>
            </a:r>
            <a:r>
              <a:rPr lang="en-US" altLang="zh-CN" sz="1800"/>
              <a:t>of program execution that accesses and  possibly updates various data items.</a:t>
            </a:r>
            <a:r>
              <a:rPr lang="zh-CN" altLang="en-US" sz="1200"/>
              <a:t>（访问</a:t>
            </a:r>
            <a:r>
              <a:rPr lang="en-US" altLang="zh-CN" sz="1200"/>
              <a:t>&amp;</a:t>
            </a:r>
            <a:r>
              <a:rPr lang="zh-CN" altLang="en-US" sz="1200"/>
              <a:t>可能更新各数据项的程序执行单元）</a:t>
            </a:r>
            <a:endParaRPr lang="en-US" altLang="zh-CN" sz="1800"/>
          </a:p>
          <a:p>
            <a:r>
              <a:rPr lang="en-US" altLang="zh-CN" sz="1800"/>
              <a:t>E.g.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zh-CN" sz="1600"/>
              <a:t>1.	</a:t>
            </a:r>
            <a:r>
              <a:rPr lang="en-US" altLang="zh-CN" sz="1600" b="1"/>
              <a:t>read</a:t>
            </a:r>
            <a:r>
              <a:rPr lang="en-US" altLang="zh-CN" sz="1600"/>
              <a:t>(</a:t>
            </a:r>
            <a:r>
              <a:rPr lang="en-US" altLang="zh-CN" sz="1600" i="1"/>
              <a:t>A</a:t>
            </a:r>
            <a:r>
              <a:rPr lang="en-US" altLang="zh-CN" sz="160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zh-CN" sz="1600"/>
              <a:t>2.	</a:t>
            </a:r>
            <a:r>
              <a:rPr lang="en-US" altLang="zh-CN" sz="1600" i="1"/>
              <a:t>A</a:t>
            </a:r>
            <a:r>
              <a:rPr lang="en-US" altLang="zh-CN" sz="1600"/>
              <a:t> := </a:t>
            </a:r>
            <a:r>
              <a:rPr lang="en-US" altLang="zh-CN" sz="1600" i="1"/>
              <a:t>A – </a:t>
            </a:r>
            <a:r>
              <a:rPr lang="en-US" altLang="zh-CN" sz="160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zh-CN" sz="1600"/>
              <a:t>3.	</a:t>
            </a:r>
            <a:r>
              <a:rPr lang="en-US" altLang="zh-CN" sz="1600" b="1"/>
              <a:t>write</a:t>
            </a:r>
            <a:r>
              <a:rPr lang="en-US" altLang="zh-CN" sz="1600"/>
              <a:t>(</a:t>
            </a:r>
            <a:r>
              <a:rPr lang="en-US" altLang="zh-CN" sz="1600" i="1"/>
              <a:t>A</a:t>
            </a:r>
            <a:r>
              <a:rPr lang="en-US" altLang="zh-CN" sz="160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zh-CN" sz="1600"/>
              <a:t>4.	</a:t>
            </a:r>
            <a:r>
              <a:rPr lang="en-US" altLang="zh-CN" sz="1600" b="1"/>
              <a:t>read</a:t>
            </a:r>
            <a:r>
              <a:rPr lang="en-US" altLang="zh-CN" sz="1600"/>
              <a:t>(</a:t>
            </a:r>
            <a:r>
              <a:rPr lang="en-US" altLang="zh-CN" sz="1600" i="1"/>
              <a:t>B</a:t>
            </a:r>
            <a:r>
              <a:rPr lang="en-US" altLang="zh-CN" sz="160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zh-CN" sz="1600"/>
              <a:t>5.	</a:t>
            </a:r>
            <a:r>
              <a:rPr lang="en-US" altLang="zh-CN" sz="1600" i="1"/>
              <a:t>B</a:t>
            </a:r>
            <a:r>
              <a:rPr lang="en-US" altLang="zh-CN" sz="1600"/>
              <a:t> := </a:t>
            </a:r>
            <a:r>
              <a:rPr lang="en-US" altLang="zh-CN" sz="1600" i="1"/>
              <a:t>B + </a:t>
            </a:r>
            <a:r>
              <a:rPr lang="en-US" altLang="zh-CN" sz="160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zh-CN" sz="1600"/>
              <a:t>6.	</a:t>
            </a:r>
            <a:r>
              <a:rPr lang="en-US" altLang="zh-CN" sz="1600" b="1"/>
              <a:t>write</a:t>
            </a:r>
            <a:r>
              <a:rPr lang="en-US" altLang="zh-CN" sz="1600"/>
              <a:t>(</a:t>
            </a:r>
            <a:r>
              <a:rPr lang="en-US" altLang="zh-CN" sz="1600" i="1"/>
              <a:t>B)</a:t>
            </a:r>
            <a:endParaRPr lang="en-US" altLang="zh-CN" sz="1800"/>
          </a:p>
          <a:p>
            <a:r>
              <a:rPr lang="en-US" altLang="zh-CN" sz="1800"/>
              <a:t>Two main issues to deal with:</a:t>
            </a:r>
          </a:p>
          <a:p>
            <a:pPr lvl="1"/>
            <a:r>
              <a:rPr lang="en-US" altLang="zh-CN" sz="1800"/>
              <a:t>Failures of various kinds, such as hardware failures and system crashes</a:t>
            </a:r>
          </a:p>
          <a:p>
            <a:pPr lvl="1"/>
            <a:r>
              <a:rPr lang="en-US" altLang="zh-CN" sz="1800"/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4F26A4DC-4E5E-9EB9-EDAA-EFC907D58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Testing for Serializability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E0368D6-532D-5FEB-5827-D6AFE56EA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796087" cy="3219450"/>
          </a:xfrm>
        </p:spPr>
        <p:txBody>
          <a:bodyPr/>
          <a:lstStyle/>
          <a:p>
            <a:r>
              <a:rPr lang="en-US" altLang="zh-CN" sz="1800"/>
              <a:t>Consider some schedule of a set of transactions 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, </a:t>
            </a:r>
            <a:r>
              <a:rPr lang="en-US" altLang="zh-CN" sz="1800" i="1"/>
              <a:t>T</a:t>
            </a:r>
            <a:r>
              <a:rPr lang="en-US" altLang="zh-CN" sz="1800" baseline="-25000"/>
              <a:t>2</a:t>
            </a:r>
            <a:r>
              <a:rPr lang="en-US" altLang="zh-CN" sz="1800"/>
              <a:t>, ...,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n</a:t>
            </a:r>
            <a:endParaRPr lang="en-US" altLang="zh-CN" sz="1800"/>
          </a:p>
          <a:p>
            <a:r>
              <a:rPr lang="en-US" altLang="zh-CN" sz="1800" b="1">
                <a:solidFill>
                  <a:srgbClr val="000099"/>
                </a:solidFill>
              </a:rPr>
              <a:t>Precedence graph(</a:t>
            </a:r>
            <a:r>
              <a:rPr lang="zh-CN" altLang="en-US" sz="1800" b="1">
                <a:solidFill>
                  <a:srgbClr val="000099"/>
                </a:solidFill>
              </a:rPr>
              <a:t>优先图</a:t>
            </a:r>
            <a:r>
              <a:rPr lang="en-US" altLang="zh-CN" sz="1800" b="1">
                <a:solidFill>
                  <a:srgbClr val="000099"/>
                </a:solidFill>
              </a:rPr>
              <a:t>)</a:t>
            </a:r>
            <a:r>
              <a:rPr lang="en-US" altLang="zh-CN" sz="1800" i="1"/>
              <a:t> </a:t>
            </a:r>
            <a:r>
              <a:rPr lang="en-US" altLang="zh-CN" sz="1800"/>
              <a:t>— a direct graph where the vertices are the transactions (names).</a:t>
            </a:r>
          </a:p>
          <a:p>
            <a:r>
              <a:rPr lang="en-US" altLang="zh-CN" sz="1800"/>
              <a:t>We draw an arc from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to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 </a:t>
            </a:r>
            <a:r>
              <a:rPr lang="en-US" altLang="zh-CN" sz="1800"/>
              <a:t>if the two transaction conflict, and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accessed the data item on which the conflict arose earlier.</a:t>
            </a:r>
          </a:p>
          <a:p>
            <a:r>
              <a:rPr lang="en-US" altLang="zh-CN" sz="1800"/>
              <a:t>We may label the arc by the item that was accessed.</a:t>
            </a:r>
          </a:p>
          <a:p>
            <a:r>
              <a:rPr lang="en-US" altLang="zh-CN" sz="1800" b="1"/>
              <a:t>Example 1</a:t>
            </a:r>
            <a:endParaRPr lang="en-US" altLang="zh-CN" sz="1800"/>
          </a:p>
        </p:txBody>
      </p:sp>
      <p:pic>
        <p:nvPicPr>
          <p:cNvPr id="62468" name="Picture 11">
            <a:extLst>
              <a:ext uri="{FF2B5EF4-FFF2-40B4-BE49-F238E27FC236}">
                <a16:creationId xmlns:a16="http://schemas.microsoft.com/office/drawing/2014/main" id="{51112929-DCDF-5FC8-7AE9-1BC52957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3886200"/>
            <a:ext cx="387667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图片 1">
            <a:extLst>
              <a:ext uri="{FF2B5EF4-FFF2-40B4-BE49-F238E27FC236}">
                <a16:creationId xmlns:a16="http://schemas.microsoft.com/office/drawing/2014/main" id="{7B4C80B5-A353-5D1E-6D0A-4798F4CF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59200"/>
            <a:ext cx="3997325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图片 2">
            <a:extLst>
              <a:ext uri="{FF2B5EF4-FFF2-40B4-BE49-F238E27FC236}">
                <a16:creationId xmlns:a16="http://schemas.microsoft.com/office/drawing/2014/main" id="{8B8ABF53-CA69-C003-E4AF-53652B60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093788"/>
            <a:ext cx="8921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文本框 1">
            <a:extLst>
              <a:ext uri="{FF2B5EF4-FFF2-40B4-BE49-F238E27FC236}">
                <a16:creationId xmlns:a16="http://schemas.microsoft.com/office/drawing/2014/main" id="{BE9B065F-D8D0-E48B-AD88-253705D58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3413125"/>
            <a:ext cx="2987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zh-CN" altLang="en-US" sz="1600"/>
              <a:t>（若有环存在，非冲突可串行化）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530D514C-EFE2-36D0-7375-DAA135BEA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Test for Conflict Serializability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11A4D2B-29EC-9292-A2FF-632B8E6CF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1106488"/>
            <a:ext cx="5078412" cy="5248275"/>
          </a:xfrm>
        </p:spPr>
        <p:txBody>
          <a:bodyPr/>
          <a:lstStyle/>
          <a:p>
            <a:r>
              <a:rPr lang="en-US" altLang="zh-CN" sz="1800"/>
              <a:t>A schedule is conflict serializable if and only if its precedence graph is acyclic</a:t>
            </a:r>
            <a:r>
              <a:rPr lang="zh-CN" altLang="en-US" sz="1800"/>
              <a:t>（无环的）</a:t>
            </a:r>
            <a:r>
              <a:rPr lang="en-US" altLang="zh-CN" sz="1800"/>
              <a:t>.</a:t>
            </a:r>
          </a:p>
          <a:p>
            <a:r>
              <a:rPr lang="en-US" altLang="zh-CN" sz="1800"/>
              <a:t>Cycle-detection algorithms exist which take order </a:t>
            </a:r>
            <a:r>
              <a:rPr lang="en-US" altLang="zh-CN" sz="1800" i="1"/>
              <a:t>n</a:t>
            </a:r>
            <a:r>
              <a:rPr lang="en-US" altLang="zh-CN" sz="1800" baseline="30000"/>
              <a:t>2</a:t>
            </a:r>
            <a:r>
              <a:rPr lang="en-US" altLang="zh-CN" sz="1800"/>
              <a:t> time, where </a:t>
            </a:r>
            <a:r>
              <a:rPr lang="en-US" altLang="zh-CN" sz="1800" i="1"/>
              <a:t>n </a:t>
            </a:r>
            <a:r>
              <a:rPr lang="en-US" altLang="zh-CN" sz="1800"/>
              <a:t>is the number of vertices in the graph.  </a:t>
            </a:r>
          </a:p>
          <a:p>
            <a:pPr lvl="1"/>
            <a:r>
              <a:rPr lang="en-US" altLang="zh-CN" sz="1800"/>
              <a:t>(Better algorithms take order </a:t>
            </a:r>
            <a:r>
              <a:rPr lang="en-US" altLang="zh-CN" sz="1800" i="1"/>
              <a:t>n</a:t>
            </a:r>
            <a:r>
              <a:rPr lang="en-US" altLang="zh-CN" sz="1800"/>
              <a:t> + </a:t>
            </a:r>
            <a:r>
              <a:rPr lang="en-US" altLang="zh-CN" sz="1800" i="1"/>
              <a:t>e</a:t>
            </a:r>
            <a:r>
              <a:rPr lang="en-US" altLang="zh-CN" sz="1800"/>
              <a:t> where </a:t>
            </a:r>
            <a:r>
              <a:rPr lang="en-US" altLang="zh-CN" sz="1800" i="1"/>
              <a:t>e</a:t>
            </a:r>
            <a:r>
              <a:rPr lang="en-US" altLang="zh-CN" sz="1800"/>
              <a:t> is the number of edges.)</a:t>
            </a:r>
          </a:p>
          <a:p>
            <a:r>
              <a:rPr lang="en-US" altLang="zh-CN" sz="1800"/>
              <a:t>If precedence graph is acyclic, the serializability order can be obtained by a </a:t>
            </a:r>
            <a:r>
              <a:rPr lang="en-US" altLang="zh-CN" sz="1800" i="1">
                <a:solidFill>
                  <a:srgbClr val="000099"/>
                </a:solidFill>
              </a:rPr>
              <a:t>topological sorting</a:t>
            </a:r>
            <a:r>
              <a:rPr lang="en-US" altLang="zh-CN" sz="1800"/>
              <a:t> of the graph. </a:t>
            </a:r>
          </a:p>
          <a:p>
            <a:pPr lvl="1"/>
            <a:endParaRPr lang="en-US" altLang="zh-CN" sz="1800">
              <a:sym typeface="Monotype Sorts" charset="2"/>
            </a:endParaRPr>
          </a:p>
        </p:txBody>
      </p:sp>
      <p:pic>
        <p:nvPicPr>
          <p:cNvPr id="64516" name="图片 1">
            <a:extLst>
              <a:ext uri="{FF2B5EF4-FFF2-40B4-BE49-F238E27FC236}">
                <a16:creationId xmlns:a16="http://schemas.microsoft.com/office/drawing/2014/main" id="{AC749296-6B42-12C0-9AF0-2E6A402E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1106488"/>
            <a:ext cx="23241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FA718360-D165-7CDC-B637-E773C2E83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Test for Conflict Serializability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B3E6790-62C7-B7C6-8D8B-71959A74D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063" y="1106488"/>
            <a:ext cx="5078412" cy="5248275"/>
          </a:xfrm>
        </p:spPr>
        <p:txBody>
          <a:bodyPr/>
          <a:lstStyle/>
          <a:p>
            <a:r>
              <a:rPr lang="en-US" altLang="zh-CN" sz="1800"/>
              <a:t>A schedule is conflict serializable if and only if its precedence graph is acyclic</a:t>
            </a:r>
            <a:r>
              <a:rPr lang="zh-CN" altLang="en-US" sz="1800"/>
              <a:t>（无环的）</a:t>
            </a:r>
            <a:r>
              <a:rPr lang="en-US" altLang="zh-CN" sz="1800"/>
              <a:t>.</a:t>
            </a:r>
          </a:p>
          <a:p>
            <a:r>
              <a:rPr lang="en-US" altLang="zh-CN" sz="1800"/>
              <a:t>Cycle-detection algorithms exist which take order </a:t>
            </a:r>
            <a:r>
              <a:rPr lang="en-US" altLang="zh-CN" sz="1800" i="1"/>
              <a:t>n</a:t>
            </a:r>
            <a:r>
              <a:rPr lang="en-US" altLang="zh-CN" sz="1800" baseline="30000"/>
              <a:t>2</a:t>
            </a:r>
            <a:r>
              <a:rPr lang="en-US" altLang="zh-CN" sz="1800"/>
              <a:t> time, where </a:t>
            </a:r>
            <a:r>
              <a:rPr lang="en-US" altLang="zh-CN" sz="1800" i="1"/>
              <a:t>n </a:t>
            </a:r>
            <a:r>
              <a:rPr lang="en-US" altLang="zh-CN" sz="1800"/>
              <a:t>is the number of vertices in the graph.  </a:t>
            </a:r>
          </a:p>
          <a:p>
            <a:pPr lvl="1"/>
            <a:r>
              <a:rPr lang="en-US" altLang="zh-CN" sz="1800"/>
              <a:t>(Better algorithms take order </a:t>
            </a:r>
            <a:r>
              <a:rPr lang="en-US" altLang="zh-CN" sz="1800" i="1"/>
              <a:t>n</a:t>
            </a:r>
            <a:r>
              <a:rPr lang="en-US" altLang="zh-CN" sz="1800"/>
              <a:t> + </a:t>
            </a:r>
            <a:r>
              <a:rPr lang="en-US" altLang="zh-CN" sz="1800" i="1"/>
              <a:t>e</a:t>
            </a:r>
            <a:r>
              <a:rPr lang="en-US" altLang="zh-CN" sz="1800"/>
              <a:t> where </a:t>
            </a:r>
            <a:r>
              <a:rPr lang="en-US" altLang="zh-CN" sz="1800" i="1"/>
              <a:t>e</a:t>
            </a:r>
            <a:r>
              <a:rPr lang="en-US" altLang="zh-CN" sz="1800"/>
              <a:t> is the number of edges.)</a:t>
            </a:r>
          </a:p>
          <a:p>
            <a:r>
              <a:rPr lang="en-US" altLang="zh-CN" sz="1800"/>
              <a:t>If precedence graph is acyclic, the serializability order can be obtained by a </a:t>
            </a:r>
            <a:r>
              <a:rPr lang="en-US" altLang="zh-CN" sz="1800" i="1">
                <a:solidFill>
                  <a:srgbClr val="000099"/>
                </a:solidFill>
              </a:rPr>
              <a:t>topological sorting</a:t>
            </a:r>
            <a:r>
              <a:rPr lang="en-US" altLang="zh-CN" sz="1800"/>
              <a:t> of the graph. </a:t>
            </a:r>
          </a:p>
          <a:p>
            <a:pPr lvl="1"/>
            <a:endParaRPr lang="en-US" altLang="zh-CN" sz="1800">
              <a:sym typeface="Monotype Sorts" charset="2"/>
            </a:endParaRPr>
          </a:p>
        </p:txBody>
      </p:sp>
      <p:pic>
        <p:nvPicPr>
          <p:cNvPr id="66564" name="Picture 7">
            <a:extLst>
              <a:ext uri="{FF2B5EF4-FFF2-40B4-BE49-F238E27FC236}">
                <a16:creationId xmlns:a16="http://schemas.microsoft.com/office/drawing/2014/main" id="{A09D08CB-1D05-62D1-ABD2-6BD4D3517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3DACF-FC20-C712-0716-19ADEAC6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kumimoji="1" lang="zh-CN" altLang="en-US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89AD841B-82E3-0AEB-0928-2CE66AD70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优先图？是否为可串行化？</a:t>
            </a:r>
          </a:p>
        </p:txBody>
      </p:sp>
      <p:pic>
        <p:nvPicPr>
          <p:cNvPr id="68612" name="图片 4">
            <a:extLst>
              <a:ext uri="{FF2B5EF4-FFF2-40B4-BE49-F238E27FC236}">
                <a16:creationId xmlns:a16="http://schemas.microsoft.com/office/drawing/2014/main" id="{EAA0924A-EC2D-5BB6-B397-D88EECD56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922463"/>
            <a:ext cx="2992438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6E79-FE5C-F975-F20B-A1F47102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kumimoji="1" lang="zh-CN" altLang="en-US"/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05DBAC95-46DB-5C92-C20C-9CDEF21F2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两个调度，结果相同，但他们不是冲突等价</a:t>
            </a:r>
          </a:p>
        </p:txBody>
      </p:sp>
      <p:pic>
        <p:nvPicPr>
          <p:cNvPr id="69636" name="图片 4">
            <a:extLst>
              <a:ext uri="{FF2B5EF4-FFF2-40B4-BE49-F238E27FC236}">
                <a16:creationId xmlns:a16="http://schemas.microsoft.com/office/drawing/2014/main" id="{D66AEA64-E46C-9880-4A5D-CB38EA90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922463"/>
            <a:ext cx="2992438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矩形 2">
            <a:extLst>
              <a:ext uri="{FF2B5EF4-FFF2-40B4-BE49-F238E27FC236}">
                <a16:creationId xmlns:a16="http://schemas.microsoft.com/office/drawing/2014/main" id="{519D5A1C-63EB-FFDC-6B1D-735C9664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2919413"/>
            <a:ext cx="960437" cy="312737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zh-CN" altLang="en-US" sz="1600"/>
          </a:p>
        </p:txBody>
      </p:sp>
      <p:sp>
        <p:nvSpPr>
          <p:cNvPr id="69638" name="矩形 5">
            <a:extLst>
              <a:ext uri="{FF2B5EF4-FFF2-40B4-BE49-F238E27FC236}">
                <a16:creationId xmlns:a16="http://schemas.microsoft.com/office/drawing/2014/main" id="{2542C9F8-20EE-6C6A-8C8C-A9E3185C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586288"/>
            <a:ext cx="962025" cy="31432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zh-CN" altLang="en-US" sz="1600"/>
          </a:p>
        </p:txBody>
      </p:sp>
      <p:sp>
        <p:nvSpPr>
          <p:cNvPr id="69639" name="矩形 6">
            <a:extLst>
              <a:ext uri="{FF2B5EF4-FFF2-40B4-BE49-F238E27FC236}">
                <a16:creationId xmlns:a16="http://schemas.microsoft.com/office/drawing/2014/main" id="{90D79BED-1AEE-44AC-C811-47CEA8E7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3646488"/>
            <a:ext cx="962025" cy="312737"/>
          </a:xfrm>
          <a:prstGeom prst="rect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zh-CN" altLang="en-US" sz="1600"/>
          </a:p>
        </p:txBody>
      </p:sp>
      <p:sp>
        <p:nvSpPr>
          <p:cNvPr id="69640" name="矩形 7">
            <a:extLst>
              <a:ext uri="{FF2B5EF4-FFF2-40B4-BE49-F238E27FC236}">
                <a16:creationId xmlns:a16="http://schemas.microsoft.com/office/drawing/2014/main" id="{B20E0FED-DEC6-00F3-F30F-31ED8883E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4375150"/>
            <a:ext cx="960438" cy="314325"/>
          </a:xfrm>
          <a:prstGeom prst="rect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FC7E58FF-6204-BB10-CF98-BFB24DA24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Recoverable Schedules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可恢复调度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AD49180-2EE6-A570-9836-D695C6F2E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747838"/>
            <a:ext cx="7848600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zh-CN" sz="1800" b="1">
                <a:solidFill>
                  <a:srgbClr val="000099"/>
                </a:solidFill>
              </a:rPr>
              <a:t>Recoverable</a:t>
            </a:r>
            <a:r>
              <a:rPr lang="en-US" altLang="zh-CN" sz="1800" b="1" i="1">
                <a:solidFill>
                  <a:srgbClr val="000099"/>
                </a:solidFill>
              </a:rPr>
              <a:t> </a:t>
            </a:r>
            <a:r>
              <a:rPr lang="en-US" altLang="zh-CN" sz="1800" b="1">
                <a:solidFill>
                  <a:srgbClr val="000099"/>
                </a:solidFill>
              </a:rPr>
              <a:t>schedule</a:t>
            </a:r>
            <a:r>
              <a:rPr lang="en-US" altLang="zh-CN" sz="1800"/>
              <a:t> — if a transaction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/>
              <a:t> reads a data item </a:t>
            </a:r>
            <a:r>
              <a:rPr lang="en-US" altLang="zh-CN" sz="1800">
                <a:solidFill>
                  <a:srgbClr val="FF0000"/>
                </a:solidFill>
              </a:rPr>
              <a:t>previously written</a:t>
            </a:r>
            <a:r>
              <a:rPr lang="en-US" altLang="zh-CN" sz="1800"/>
              <a:t> by a transaction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 </a:t>
            </a:r>
            <a:r>
              <a:rPr lang="en-US" altLang="zh-CN" sz="1800"/>
              <a:t>, then the commit operation of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 appears before the commit operation of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.</a:t>
            </a:r>
            <a:endParaRPr lang="en-US" altLang="zh-CN" sz="18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zh-CN" sz="1800"/>
              <a:t>The following schedule (Schedule 11) is </a:t>
            </a:r>
            <a:r>
              <a:rPr lang="en-US" altLang="zh-CN" sz="1800">
                <a:solidFill>
                  <a:srgbClr val="FF0000"/>
                </a:solidFill>
              </a:rPr>
              <a:t>not recoverable </a:t>
            </a:r>
            <a:r>
              <a:rPr lang="en-US" altLang="zh-CN" sz="1800"/>
              <a:t>if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9</a:t>
            </a:r>
            <a:r>
              <a:rPr lang="en-US" altLang="zh-CN" sz="1800" i="1"/>
              <a:t> </a:t>
            </a:r>
            <a:r>
              <a:rPr lang="en-US" altLang="zh-CN" sz="1800"/>
              <a:t>commits immediately after the read</a:t>
            </a:r>
            <a:br>
              <a:rPr lang="en-US" altLang="zh-CN" sz="1800"/>
            </a:br>
            <a:r>
              <a:rPr lang="en-US" altLang="zh-CN" sz="180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8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8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8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zh-CN" sz="180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zh-CN" sz="1800"/>
              <a:t>If </a:t>
            </a:r>
            <a:r>
              <a:rPr lang="en-US" altLang="zh-CN" sz="1800" i="1"/>
              <a:t>T</a:t>
            </a:r>
            <a:r>
              <a:rPr lang="en-US" altLang="zh-CN" sz="1800" baseline="-25000"/>
              <a:t>8</a:t>
            </a:r>
            <a:r>
              <a:rPr lang="en-US" altLang="zh-CN" sz="1600"/>
              <a:t> </a:t>
            </a:r>
            <a:r>
              <a:rPr lang="en-US" altLang="zh-CN" sz="1800"/>
              <a:t>should abort, </a:t>
            </a:r>
            <a:r>
              <a:rPr lang="en-US" altLang="zh-CN" sz="1800" i="1"/>
              <a:t>T</a:t>
            </a:r>
            <a:r>
              <a:rPr lang="en-US" altLang="zh-CN" sz="1800" baseline="-25000"/>
              <a:t>9</a:t>
            </a:r>
            <a:r>
              <a:rPr lang="en-US" altLang="zh-CN" sz="180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70660" name="Text Box 6">
            <a:extLst>
              <a:ext uri="{FF2B5EF4-FFF2-40B4-BE49-F238E27FC236}">
                <a16:creationId xmlns:a16="http://schemas.microsoft.com/office/drawing/2014/main" id="{266A43E7-5610-D9BA-BDAE-7B164C22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06488"/>
            <a:ext cx="6791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Monotype Sorts" charset="2"/>
              <a:buNone/>
            </a:pPr>
            <a:r>
              <a:rPr lang="en-US" altLang="zh-CN" sz="1800"/>
              <a:t>Need to address the effect of transaction failures on concurrently </a:t>
            </a:r>
            <a:br>
              <a:rPr lang="en-US" altLang="zh-CN" sz="1800"/>
            </a:br>
            <a:r>
              <a:rPr lang="en-US" altLang="zh-CN" sz="1800"/>
              <a:t>running transactions.</a:t>
            </a:r>
            <a:r>
              <a:rPr lang="zh-CN" altLang="en-US" sz="1800"/>
              <a:t>（当事务故障发生时）</a:t>
            </a:r>
            <a:endParaRPr lang="en-US" altLang="zh-CN" sz="1800"/>
          </a:p>
        </p:txBody>
      </p:sp>
      <p:pic>
        <p:nvPicPr>
          <p:cNvPr id="70661" name="Picture 11">
            <a:extLst>
              <a:ext uri="{FF2B5EF4-FFF2-40B4-BE49-F238E27FC236}">
                <a16:creationId xmlns:a16="http://schemas.microsoft.com/office/drawing/2014/main" id="{B7E299F3-648E-F870-DD01-1EC5886E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3090863"/>
            <a:ext cx="34829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FCC55B09-D175-1451-574B-0F295839F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Cascading Rollbacks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级联回滚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2F5657A-1EE0-9C4B-FCA1-210E4DAAB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169150" cy="4622800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zh-CN" sz="1800" b="1">
                <a:solidFill>
                  <a:srgbClr val="000099"/>
                </a:solidFill>
              </a:rPr>
              <a:t>Cascading rollback</a:t>
            </a:r>
            <a:r>
              <a:rPr lang="en-US" altLang="zh-CN" sz="180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r>
              <a:rPr lang="en-US" altLang="zh-CN" sz="1800"/>
              <a:t>If </a:t>
            </a:r>
            <a:r>
              <a:rPr lang="en-US" altLang="zh-CN" sz="1800" i="1"/>
              <a:t>T</a:t>
            </a:r>
            <a:r>
              <a:rPr lang="en-US" altLang="zh-CN" sz="1800" baseline="-25000"/>
              <a:t>10</a:t>
            </a:r>
            <a:r>
              <a:rPr lang="en-US" altLang="zh-CN" sz="1800"/>
              <a:t> fails, </a:t>
            </a:r>
            <a:r>
              <a:rPr lang="en-US" altLang="zh-CN" sz="1800" i="1"/>
              <a:t>T</a:t>
            </a:r>
            <a:r>
              <a:rPr lang="en-US" altLang="zh-CN" sz="1800" baseline="-25000"/>
              <a:t>11</a:t>
            </a:r>
            <a:r>
              <a:rPr lang="en-US" altLang="zh-CN" sz="1800"/>
              <a:t> and </a:t>
            </a:r>
            <a:r>
              <a:rPr lang="en-US" altLang="zh-CN" sz="1800" i="1"/>
              <a:t>T</a:t>
            </a:r>
            <a:r>
              <a:rPr lang="en-US" altLang="zh-CN" sz="1800" baseline="-25000"/>
              <a:t>12</a:t>
            </a:r>
            <a:r>
              <a:rPr lang="en-US" altLang="zh-CN" sz="180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zh-CN" sz="1800"/>
              <a:t>Can lead to the undoing of a significant amount of work</a:t>
            </a:r>
          </a:p>
        </p:txBody>
      </p:sp>
      <p:pic>
        <p:nvPicPr>
          <p:cNvPr id="72708" name="Picture 12">
            <a:extLst>
              <a:ext uri="{FF2B5EF4-FFF2-40B4-BE49-F238E27FC236}">
                <a16:creationId xmlns:a16="http://schemas.microsoft.com/office/drawing/2014/main" id="{2BAB0634-7D19-5263-0D14-E52342B1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324100"/>
            <a:ext cx="4216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81AEC6CB-06A0-9C87-2203-2E846D034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Cascadeless Schedules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无级联调度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9709C60-041F-4CF5-9ABA-8645FB493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>
                <a:solidFill>
                  <a:srgbClr val="000099"/>
                </a:solidFill>
              </a:rPr>
              <a:t>Cascadeless</a:t>
            </a:r>
            <a:r>
              <a:rPr lang="en-US" altLang="zh-CN" sz="1800" b="1" i="1">
                <a:solidFill>
                  <a:srgbClr val="000099"/>
                </a:solidFill>
              </a:rPr>
              <a:t> </a:t>
            </a:r>
            <a:r>
              <a:rPr lang="en-US" altLang="zh-CN" sz="1800" b="1">
                <a:solidFill>
                  <a:srgbClr val="000099"/>
                </a:solidFill>
              </a:rPr>
              <a:t>schedules</a:t>
            </a:r>
            <a:r>
              <a:rPr lang="en-US" altLang="zh-CN" sz="1800"/>
              <a:t> — cascading rollbacks cannot occur; for each pair of transactions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and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/>
              <a:t> such that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/>
              <a:t>  reads a data item previously written by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/>
              <a:t>, the commit operation of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 appears before the read operation of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/>
              <a:t>.</a:t>
            </a:r>
          </a:p>
          <a:p>
            <a:endParaRPr lang="en-US" altLang="zh-CN" sz="1800"/>
          </a:p>
          <a:p>
            <a:r>
              <a:rPr lang="en-US" altLang="zh-CN" sz="1800" b="1">
                <a:solidFill>
                  <a:srgbClr val="000099"/>
                </a:solidFill>
              </a:rPr>
              <a:t>Recoverable</a:t>
            </a:r>
            <a:r>
              <a:rPr lang="en-US" altLang="zh-CN" sz="1800" b="1" i="1">
                <a:solidFill>
                  <a:srgbClr val="000099"/>
                </a:solidFill>
              </a:rPr>
              <a:t> </a:t>
            </a:r>
            <a:r>
              <a:rPr lang="en-US" altLang="zh-CN" sz="1800" b="1">
                <a:solidFill>
                  <a:srgbClr val="000099"/>
                </a:solidFill>
              </a:rPr>
              <a:t>schedule</a:t>
            </a:r>
            <a:r>
              <a:rPr lang="en-US" altLang="zh-CN" sz="1800"/>
              <a:t> — if a transaction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/>
              <a:t> reads a data item </a:t>
            </a:r>
            <a:r>
              <a:rPr lang="en-US" altLang="zh-CN" sz="1800">
                <a:solidFill>
                  <a:srgbClr val="FF0000"/>
                </a:solidFill>
              </a:rPr>
              <a:t>previously written</a:t>
            </a:r>
            <a:r>
              <a:rPr lang="en-US" altLang="zh-CN" sz="1800"/>
              <a:t> by a transaction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 </a:t>
            </a:r>
            <a:r>
              <a:rPr lang="en-US" altLang="zh-CN" sz="1800"/>
              <a:t>, then the commit operation of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 appears before the commit operation of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.</a:t>
            </a:r>
            <a:endParaRPr lang="en-US" altLang="zh-CN" sz="1800"/>
          </a:p>
          <a:p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8339AF1F-4589-D8B3-9FB8-63B2DCF75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Cascadeless Schedules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无级联调度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61E02FC-25DB-6B5B-2097-A4D90CFF2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sz="1800" b="1" dirty="0" err="1">
                <a:solidFill>
                  <a:srgbClr val="000099"/>
                </a:solidFill>
              </a:rPr>
              <a:t>Cascadeless</a:t>
            </a:r>
            <a:r>
              <a:rPr kumimoji="1" lang="en-US" altLang="zh-CN" sz="1800" b="1" i="1" dirty="0">
                <a:solidFill>
                  <a:srgbClr val="000099"/>
                </a:solidFill>
              </a:rPr>
              <a:t> </a:t>
            </a:r>
            <a:r>
              <a:rPr kumimoji="1" lang="en-US" altLang="zh-CN" sz="1800" b="1" dirty="0">
                <a:solidFill>
                  <a:srgbClr val="000099"/>
                </a:solidFill>
              </a:rPr>
              <a:t>schedules</a:t>
            </a:r>
            <a:r>
              <a:rPr kumimoji="1" lang="en-US" altLang="zh-CN" sz="1800" dirty="0"/>
              <a:t> — cascading rollbacks cannot occur; for each pair of transactions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i</a:t>
            </a:r>
            <a:r>
              <a:rPr kumimoji="1" lang="en-US" altLang="zh-CN" sz="1800" i="1" dirty="0"/>
              <a:t> </a:t>
            </a:r>
            <a:r>
              <a:rPr kumimoji="1" lang="en-US" altLang="zh-CN" sz="1800" dirty="0"/>
              <a:t>and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j</a:t>
            </a:r>
            <a:r>
              <a:rPr kumimoji="1" lang="en-US" altLang="zh-CN" sz="1800" dirty="0"/>
              <a:t> such that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j</a:t>
            </a:r>
            <a:r>
              <a:rPr kumimoji="1" lang="en-US" altLang="zh-CN" sz="1800" dirty="0"/>
              <a:t>  reads a data item previously written by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i</a:t>
            </a:r>
            <a:r>
              <a:rPr kumimoji="1" lang="en-US" altLang="zh-CN" sz="1800" dirty="0"/>
              <a:t>, the commit operation of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i</a:t>
            </a:r>
            <a:r>
              <a:rPr kumimoji="1" lang="en-US" altLang="zh-CN" sz="1800" i="1" dirty="0"/>
              <a:t> </a:t>
            </a:r>
            <a:r>
              <a:rPr kumimoji="1" lang="en-US" altLang="zh-CN" sz="1800" dirty="0"/>
              <a:t> appears before the read operation of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j</a:t>
            </a:r>
            <a:r>
              <a:rPr kumimoji="1" lang="en-US" altLang="zh-CN" sz="1800" dirty="0"/>
              <a:t>.</a:t>
            </a:r>
          </a:p>
          <a:p>
            <a:pPr>
              <a:defRPr/>
            </a:pPr>
            <a:endParaRPr kumimoji="1" lang="en-US" altLang="zh-CN" sz="1800" dirty="0"/>
          </a:p>
          <a:p>
            <a:pPr>
              <a:defRPr/>
            </a:pPr>
            <a:r>
              <a:rPr kumimoji="1" lang="en-US" altLang="zh-CN" sz="1800" b="1" dirty="0">
                <a:solidFill>
                  <a:srgbClr val="000099"/>
                </a:solidFill>
              </a:rPr>
              <a:t>Recoverable</a:t>
            </a:r>
            <a:r>
              <a:rPr kumimoji="1" lang="en-US" altLang="zh-CN" sz="1800" b="1" i="1" dirty="0">
                <a:solidFill>
                  <a:srgbClr val="000099"/>
                </a:solidFill>
              </a:rPr>
              <a:t> </a:t>
            </a:r>
            <a:r>
              <a:rPr kumimoji="1" lang="en-US" altLang="zh-CN" sz="1800" b="1" dirty="0">
                <a:solidFill>
                  <a:srgbClr val="000099"/>
                </a:solidFill>
              </a:rPr>
              <a:t>schedule</a:t>
            </a:r>
            <a:r>
              <a:rPr kumimoji="1" lang="en-US" altLang="zh-CN" sz="1800" dirty="0"/>
              <a:t> — if a transaction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j</a:t>
            </a:r>
            <a:r>
              <a:rPr kumimoji="1" lang="en-US" altLang="zh-CN" sz="1800" dirty="0"/>
              <a:t> reads a data item </a:t>
            </a:r>
            <a:r>
              <a:rPr kumimoji="1" lang="en-US" altLang="zh-CN" sz="1800" dirty="0">
                <a:solidFill>
                  <a:srgbClr val="FF0000"/>
                </a:solidFill>
              </a:rPr>
              <a:t>previously written</a:t>
            </a:r>
            <a:r>
              <a:rPr kumimoji="1" lang="en-US" altLang="zh-CN" sz="1800" dirty="0"/>
              <a:t> by a transaction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i</a:t>
            </a:r>
            <a:r>
              <a:rPr kumimoji="1" lang="en-US" altLang="zh-CN" sz="1800" i="1" baseline="-25000" dirty="0"/>
              <a:t> </a:t>
            </a:r>
            <a:r>
              <a:rPr kumimoji="1" lang="en-US" altLang="zh-CN" sz="1800" dirty="0"/>
              <a:t>, then the commit operation of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i</a:t>
            </a:r>
            <a:r>
              <a:rPr kumimoji="1" lang="en-US" altLang="zh-CN" sz="1800" i="1" dirty="0"/>
              <a:t> </a:t>
            </a:r>
            <a:r>
              <a:rPr kumimoji="1" lang="en-US" altLang="zh-CN" sz="1800" dirty="0"/>
              <a:t> appears before the commit operation of </a:t>
            </a:r>
            <a:r>
              <a:rPr kumimoji="1" lang="en-US" altLang="zh-CN" sz="1800" i="1" dirty="0" err="1"/>
              <a:t>T</a:t>
            </a:r>
            <a:r>
              <a:rPr kumimoji="1" lang="en-US" altLang="zh-CN" sz="1800" i="1" baseline="-25000" dirty="0" err="1"/>
              <a:t>j</a:t>
            </a:r>
            <a:r>
              <a:rPr kumimoji="1" lang="en-US" altLang="zh-CN" sz="1800" i="1" dirty="0"/>
              <a:t>.</a:t>
            </a:r>
            <a:endParaRPr kumimoji="1" lang="en-US" altLang="zh-CN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kumimoji="1" lang="en-US" altLang="zh-CN" sz="1800" dirty="0"/>
          </a:p>
          <a:p>
            <a:pPr>
              <a:defRPr/>
            </a:pPr>
            <a:r>
              <a:rPr kumimoji="1" lang="en-US" altLang="zh-CN" sz="1800" dirty="0"/>
              <a:t>Every </a:t>
            </a:r>
            <a:r>
              <a:rPr kumimoji="1" lang="en-US" altLang="zh-CN" sz="1800" dirty="0" err="1"/>
              <a:t>cascadeless</a:t>
            </a:r>
            <a:r>
              <a:rPr kumimoji="1" lang="en-US" altLang="zh-CN" sz="1800" dirty="0"/>
              <a:t> schedule is also </a:t>
            </a:r>
            <a:r>
              <a:rPr kumimoji="1" lang="en-US" altLang="zh-CN" sz="1800" dirty="0">
                <a:solidFill>
                  <a:srgbClr val="FF0000"/>
                </a:solidFill>
              </a:rPr>
              <a:t>recoverable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07D0F63C-0868-6BD5-ABD4-1DFB4BCC7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Concurrency Control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并发控制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656E560-6546-2308-AA83-5C330E84E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939088" cy="4884737"/>
          </a:xfrm>
        </p:spPr>
        <p:txBody>
          <a:bodyPr/>
          <a:lstStyle/>
          <a:p>
            <a:r>
              <a:rPr lang="en-US" altLang="zh-CN" sz="1800"/>
              <a:t>A database must provide a mechanism that will ensure that all possible schedules are </a:t>
            </a:r>
          </a:p>
          <a:p>
            <a:pPr lvl="1"/>
            <a:r>
              <a:rPr lang="en-US" altLang="zh-CN" sz="1800"/>
              <a:t>either conflict serializable, and </a:t>
            </a:r>
          </a:p>
          <a:p>
            <a:pPr lvl="1"/>
            <a:r>
              <a:rPr lang="en-US" altLang="zh-CN" sz="1800"/>
              <a:t>are recoverable and preferably cascadeless</a:t>
            </a:r>
          </a:p>
          <a:p>
            <a:r>
              <a:rPr lang="en-US" altLang="zh-CN" sz="180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zh-CN" sz="1800"/>
              <a:t>Are serial schedules recoverable/cascadeless?</a:t>
            </a:r>
          </a:p>
          <a:p>
            <a:r>
              <a:rPr lang="en-US" altLang="zh-CN" sz="1800"/>
              <a:t>Testing a schedule for serializability </a:t>
            </a:r>
            <a:r>
              <a:rPr lang="en-US" altLang="zh-CN" sz="1800" i="1"/>
              <a:t>after</a:t>
            </a:r>
            <a:r>
              <a:rPr lang="en-US" altLang="zh-CN" sz="1800"/>
              <a:t> it has executed is a little too late!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Goal</a:t>
            </a:r>
            <a:r>
              <a:rPr lang="en-US" altLang="zh-CN" sz="1800"/>
              <a:t> – to develop concurrency control protocols</a:t>
            </a:r>
            <a:r>
              <a:rPr lang="zh-CN" altLang="en-US" sz="1800"/>
              <a:t>（协议）</a:t>
            </a:r>
            <a:r>
              <a:rPr lang="en-US" altLang="zh-CN" sz="1800"/>
              <a:t> that will assure serializability.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283469C9-3AB1-CDAA-54A1-578D16077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Example of Fund Transfer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E624771-12AD-8E42-E485-3429D1F4E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53338" cy="5386387"/>
          </a:xfrm>
        </p:spPr>
        <p:txBody>
          <a:bodyPr/>
          <a:lstStyle/>
          <a:p>
            <a:r>
              <a:rPr lang="en-US" altLang="zh-CN" sz="160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zh-CN" sz="1400"/>
              <a:t>1.	</a:t>
            </a:r>
            <a:r>
              <a:rPr lang="en-US" altLang="zh-CN" sz="1400" b="1"/>
              <a:t>read</a:t>
            </a:r>
            <a:r>
              <a:rPr lang="en-US" altLang="zh-CN" sz="1400"/>
              <a:t>(</a:t>
            </a:r>
            <a:r>
              <a:rPr lang="en-US" altLang="zh-CN" sz="1400" i="1"/>
              <a:t>A</a:t>
            </a:r>
            <a:r>
              <a:rPr lang="en-US" altLang="zh-CN" sz="140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zh-CN" sz="1400"/>
              <a:t>2.	</a:t>
            </a:r>
            <a:r>
              <a:rPr lang="en-US" altLang="zh-CN" sz="1400" i="1"/>
              <a:t>A</a:t>
            </a:r>
            <a:r>
              <a:rPr lang="en-US" altLang="zh-CN" sz="1400"/>
              <a:t> := </a:t>
            </a:r>
            <a:r>
              <a:rPr lang="en-US" altLang="zh-CN" sz="1400" i="1"/>
              <a:t>A – </a:t>
            </a:r>
            <a:r>
              <a:rPr lang="en-US" altLang="zh-CN" sz="140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zh-CN" sz="1400"/>
              <a:t>3.	</a:t>
            </a:r>
            <a:r>
              <a:rPr lang="en-US" altLang="zh-CN" sz="1400" b="1"/>
              <a:t>write</a:t>
            </a:r>
            <a:r>
              <a:rPr lang="en-US" altLang="zh-CN" sz="1400"/>
              <a:t>(</a:t>
            </a:r>
            <a:r>
              <a:rPr lang="en-US" altLang="zh-CN" sz="1400" i="1"/>
              <a:t>A</a:t>
            </a:r>
            <a:r>
              <a:rPr lang="en-US" altLang="zh-CN" sz="140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zh-CN" sz="1400"/>
              <a:t>4.	</a:t>
            </a:r>
            <a:r>
              <a:rPr lang="en-US" altLang="zh-CN" sz="1400" b="1"/>
              <a:t>read</a:t>
            </a:r>
            <a:r>
              <a:rPr lang="en-US" altLang="zh-CN" sz="1400"/>
              <a:t>(</a:t>
            </a:r>
            <a:r>
              <a:rPr lang="en-US" altLang="zh-CN" sz="1400" i="1"/>
              <a:t>B</a:t>
            </a:r>
            <a:r>
              <a:rPr lang="en-US" altLang="zh-CN" sz="140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zh-CN" sz="1400"/>
              <a:t>5.	</a:t>
            </a:r>
            <a:r>
              <a:rPr lang="en-US" altLang="zh-CN" sz="1400" i="1"/>
              <a:t>B</a:t>
            </a:r>
            <a:r>
              <a:rPr lang="en-US" altLang="zh-CN" sz="1400"/>
              <a:t> := </a:t>
            </a:r>
            <a:r>
              <a:rPr lang="en-US" altLang="zh-CN" sz="1400" i="1"/>
              <a:t>B + </a:t>
            </a:r>
            <a:r>
              <a:rPr lang="en-US" altLang="zh-CN" sz="140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zh-CN" sz="1400"/>
              <a:t>6.	</a:t>
            </a:r>
            <a:r>
              <a:rPr lang="en-US" altLang="zh-CN" sz="1400" b="1"/>
              <a:t>write</a:t>
            </a:r>
            <a:r>
              <a:rPr lang="en-US" altLang="zh-CN" sz="1400"/>
              <a:t>(</a:t>
            </a:r>
            <a:r>
              <a:rPr lang="en-US" altLang="zh-CN" sz="1400" i="1"/>
              <a:t>B)</a:t>
            </a:r>
          </a:p>
          <a:p>
            <a:r>
              <a:rPr lang="en-US" altLang="zh-CN" sz="1600" b="1">
                <a:solidFill>
                  <a:srgbClr val="000099"/>
                </a:solidFill>
              </a:rPr>
              <a:t>Atomicity requirement</a:t>
            </a:r>
            <a:r>
              <a:rPr lang="zh-CN" altLang="en-US" sz="1600" b="1">
                <a:solidFill>
                  <a:srgbClr val="000099"/>
                </a:solidFill>
              </a:rPr>
              <a:t>（原子性）</a:t>
            </a:r>
            <a:r>
              <a:rPr lang="en-US" altLang="zh-CN" sz="1600"/>
              <a:t> </a:t>
            </a:r>
          </a:p>
          <a:p>
            <a:pPr lvl="1"/>
            <a:r>
              <a:rPr lang="en-US" altLang="zh-CN" sz="1600"/>
              <a:t>if the transaction fails after step 3 and before step 6, money will be “lost” leading to an inconsistent database state</a:t>
            </a:r>
            <a:r>
              <a:rPr lang="zh-CN" altLang="en-US" sz="1600"/>
              <a:t>（事务在第</a:t>
            </a:r>
            <a:r>
              <a:rPr lang="en-US" altLang="zh-CN" sz="1600"/>
              <a:t>3</a:t>
            </a:r>
            <a:r>
              <a:rPr lang="zh-CN" altLang="en-US" sz="1600"/>
              <a:t>至第</a:t>
            </a:r>
            <a:r>
              <a:rPr lang="en-US" altLang="zh-CN" sz="1600"/>
              <a:t>6</a:t>
            </a:r>
            <a:r>
              <a:rPr lang="zh-CN" altLang="en-US" sz="1600"/>
              <a:t>步失败）</a:t>
            </a:r>
            <a:endParaRPr lang="en-US" altLang="zh-CN" sz="1600"/>
          </a:p>
          <a:p>
            <a:pPr lvl="2">
              <a:buFont typeface="Webdings" panose="05030102010509060703" pitchFamily="18" charset="2"/>
              <a:buChar char="•"/>
            </a:pPr>
            <a:r>
              <a:rPr lang="en-US" altLang="zh-CN" sz="1600"/>
              <a:t>Failure could be due to software or hardware</a:t>
            </a:r>
          </a:p>
          <a:p>
            <a:pPr lvl="1"/>
            <a:r>
              <a:rPr lang="en-US" altLang="zh-CN" sz="1600"/>
              <a:t>the system should ensure that updates of a partially executed transaction are </a:t>
            </a:r>
            <a:r>
              <a:rPr lang="en-US" altLang="zh-CN" sz="1600">
                <a:solidFill>
                  <a:srgbClr val="FF0000"/>
                </a:solidFill>
              </a:rPr>
              <a:t>not reflected </a:t>
            </a:r>
            <a:r>
              <a:rPr lang="en-US" altLang="zh-CN" sz="1600"/>
              <a:t>in the database</a:t>
            </a:r>
            <a:r>
              <a:rPr lang="zh-CN" altLang="en-US" sz="1600"/>
              <a:t>（系统应该保证事务的局部执行不影响正确性）</a:t>
            </a:r>
            <a:endParaRPr lang="en-US" altLang="zh-CN" sz="1600"/>
          </a:p>
          <a:p>
            <a:r>
              <a:rPr lang="en-US" altLang="zh-CN" sz="1600" b="1">
                <a:solidFill>
                  <a:srgbClr val="000099"/>
                </a:solidFill>
              </a:rPr>
              <a:t>Durability requirement</a:t>
            </a:r>
            <a:r>
              <a:rPr lang="zh-CN" altLang="en-US" sz="1600" b="1">
                <a:solidFill>
                  <a:srgbClr val="000099"/>
                </a:solidFill>
              </a:rPr>
              <a:t> （持久性）</a:t>
            </a:r>
            <a:r>
              <a:rPr lang="en-US" altLang="zh-CN" sz="160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  <a:r>
              <a:rPr lang="zh-CN" altLang="en-US" sz="1600"/>
              <a:t>（一旦修改，保持不变）</a:t>
            </a:r>
            <a:endParaRPr lang="en-US" altLang="zh-CN"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5F3C9AD8-A7D1-088E-2167-F76C8A27A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4425" y="200025"/>
            <a:ext cx="7753350" cy="457200"/>
          </a:xfrm>
        </p:spPr>
        <p:txBody>
          <a:bodyPr/>
          <a:lstStyle/>
          <a:p>
            <a:pPr>
              <a:defRPr/>
            </a:pPr>
            <a:r>
              <a:rPr kumimoji="1" lang="en-US" sz="2800">
                <a:ea typeface="+mj-ea"/>
              </a:rPr>
              <a:t>Concurrency Control vs. Serializability Tests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4A2B35C-5F80-48D3-7EA9-DD3D67AA0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/>
          </a:p>
          <a:p>
            <a:r>
              <a:rPr lang="en-US" altLang="zh-CN" sz="1800"/>
              <a:t>Concurrency-control protocols allow concurrent schedules, but ensure that the schedules are conflict serializable, and are recoverable and cascadeless .</a:t>
            </a:r>
          </a:p>
          <a:p>
            <a:r>
              <a:rPr lang="en-US" altLang="zh-CN" sz="1800"/>
              <a:t>Concurrency control protocols generally do not examine the precedence graph as it is being created</a:t>
            </a:r>
          </a:p>
          <a:p>
            <a:pPr lvl="1"/>
            <a:r>
              <a:rPr lang="en-US" altLang="zh-CN" sz="1800"/>
              <a:t>Instead a protocol imposes a discipline that avoids nonseralizable schedules.</a:t>
            </a:r>
          </a:p>
          <a:p>
            <a:pPr lvl="1"/>
            <a:r>
              <a:rPr lang="en-US" altLang="zh-CN" sz="1800"/>
              <a:t>We study such protocols in Chapter 16.</a:t>
            </a:r>
          </a:p>
          <a:p>
            <a:r>
              <a:rPr lang="en-US" altLang="zh-CN" sz="180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zh-CN" sz="1800" u="sng"/>
              <a:t>Tests for serializability </a:t>
            </a:r>
            <a:r>
              <a:rPr lang="en-US" altLang="zh-CN" sz="1800"/>
              <a:t>help us understand why a concurrency control protocol is correct.   </a:t>
            </a:r>
          </a:p>
          <a:p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F0C95579-9FB0-4A65-65A7-A86FE94A98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End of Chapter 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>
            <a:extLst>
              <a:ext uri="{FF2B5EF4-FFF2-40B4-BE49-F238E27FC236}">
                <a16:creationId xmlns:a16="http://schemas.microsoft.com/office/drawing/2014/main" id="{1465A8CA-CB82-C2A0-84B5-B04801C4F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Example of Fund Transfer (Cont.)</a:t>
            </a:r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3A15BDA5-C228-4924-6B08-0651B9AAD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788" y="1106488"/>
            <a:ext cx="8513762" cy="5362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600"/>
              <a:t>Transaction to transfer $50 from account A to account B: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400"/>
              <a:t>1.	</a:t>
            </a:r>
            <a:r>
              <a:rPr lang="en-US" altLang="zh-CN" sz="1400" b="1"/>
              <a:t>read</a:t>
            </a:r>
            <a:r>
              <a:rPr lang="en-US" altLang="zh-CN" sz="1400"/>
              <a:t>(</a:t>
            </a:r>
            <a:r>
              <a:rPr lang="en-US" altLang="zh-CN" sz="1400" i="1"/>
              <a:t>A</a:t>
            </a:r>
            <a:r>
              <a:rPr lang="en-US" altLang="zh-CN" sz="140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400"/>
              <a:t>2.	</a:t>
            </a:r>
            <a:r>
              <a:rPr lang="en-US" altLang="zh-CN" sz="1400" i="1"/>
              <a:t>A</a:t>
            </a:r>
            <a:r>
              <a:rPr lang="en-US" altLang="zh-CN" sz="1400"/>
              <a:t> := </a:t>
            </a:r>
            <a:r>
              <a:rPr lang="en-US" altLang="zh-CN" sz="1400" i="1"/>
              <a:t>A – </a:t>
            </a:r>
            <a:r>
              <a:rPr lang="en-US" altLang="zh-CN" sz="140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400"/>
              <a:t>3.	</a:t>
            </a:r>
            <a:r>
              <a:rPr lang="en-US" altLang="zh-CN" sz="1400" b="1"/>
              <a:t>write</a:t>
            </a:r>
            <a:r>
              <a:rPr lang="en-US" altLang="zh-CN" sz="1400"/>
              <a:t>(</a:t>
            </a:r>
            <a:r>
              <a:rPr lang="en-US" altLang="zh-CN" sz="1400" i="1"/>
              <a:t>A</a:t>
            </a:r>
            <a:r>
              <a:rPr lang="en-US" altLang="zh-CN" sz="140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400"/>
              <a:t>4.	</a:t>
            </a:r>
            <a:r>
              <a:rPr lang="en-US" altLang="zh-CN" sz="1400" b="1"/>
              <a:t>read</a:t>
            </a:r>
            <a:r>
              <a:rPr lang="en-US" altLang="zh-CN" sz="1400"/>
              <a:t>(</a:t>
            </a:r>
            <a:r>
              <a:rPr lang="en-US" altLang="zh-CN" sz="1400" i="1"/>
              <a:t>B</a:t>
            </a:r>
            <a:r>
              <a:rPr lang="en-US" altLang="zh-CN" sz="140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400"/>
              <a:t>5.	</a:t>
            </a:r>
            <a:r>
              <a:rPr lang="en-US" altLang="zh-CN" sz="1400" i="1"/>
              <a:t>B</a:t>
            </a:r>
            <a:r>
              <a:rPr lang="en-US" altLang="zh-CN" sz="1400"/>
              <a:t> := </a:t>
            </a:r>
            <a:r>
              <a:rPr lang="en-US" altLang="zh-CN" sz="1400" i="1"/>
              <a:t>B + </a:t>
            </a:r>
            <a:r>
              <a:rPr lang="en-US" altLang="zh-CN" sz="140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zh-CN" sz="1400"/>
              <a:t>6.	</a:t>
            </a:r>
            <a:r>
              <a:rPr lang="en-US" altLang="zh-CN" sz="1400" b="1"/>
              <a:t>write</a:t>
            </a:r>
            <a:r>
              <a:rPr lang="en-US" altLang="zh-CN" sz="1400"/>
              <a:t>(</a:t>
            </a:r>
            <a:r>
              <a:rPr lang="en-US" altLang="zh-CN" sz="1400" i="1"/>
              <a:t>B)</a:t>
            </a:r>
          </a:p>
          <a:p>
            <a:pPr>
              <a:lnSpc>
                <a:spcPct val="80000"/>
              </a:lnSpc>
            </a:pPr>
            <a:r>
              <a:rPr lang="en-US" altLang="zh-CN" sz="1600" b="1">
                <a:solidFill>
                  <a:srgbClr val="000099"/>
                </a:solidFill>
              </a:rPr>
              <a:t>Consistency requirement</a:t>
            </a:r>
            <a:r>
              <a:rPr lang="zh-CN" altLang="en-US" sz="1600" b="1">
                <a:solidFill>
                  <a:srgbClr val="000099"/>
                </a:solidFill>
              </a:rPr>
              <a:t>（一致性）</a:t>
            </a:r>
            <a:r>
              <a:rPr lang="en-US" altLang="zh-CN" sz="1600"/>
              <a:t> in above example: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 the sum of A and B is unchanged by the execution of the transaction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In general, consistency requirements include </a:t>
            </a:r>
          </a:p>
          <a:p>
            <a:pPr lvl="2">
              <a:lnSpc>
                <a:spcPct val="80000"/>
              </a:lnSpc>
            </a:pPr>
            <a:r>
              <a:rPr lang="en-US" altLang="zh-CN" sz="1600"/>
              <a:t>Explicitly specified integrity constraints such as primary keys and foreign keys</a:t>
            </a:r>
          </a:p>
          <a:p>
            <a:pPr lvl="2">
              <a:lnSpc>
                <a:spcPct val="80000"/>
              </a:lnSpc>
            </a:pPr>
            <a:r>
              <a:rPr lang="en-US" altLang="zh-CN" sz="1600"/>
              <a:t>Implicit integrity constraints</a:t>
            </a:r>
            <a:r>
              <a:rPr lang="zh-CN" altLang="en-US" sz="1600"/>
              <a:t>（完整性约束）</a:t>
            </a:r>
            <a:endParaRPr lang="en-US" altLang="zh-CN" sz="1600"/>
          </a:p>
          <a:p>
            <a:pPr lvl="3">
              <a:lnSpc>
                <a:spcPct val="80000"/>
              </a:lnSpc>
            </a:pPr>
            <a:r>
              <a:rPr lang="en-US" altLang="zh-CN" sz="1600"/>
              <a:t>e.g. sum of balances of all accounts, minus sum of loan amounts must equal value of cash-in-hand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A transaction must see a consistent database.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During transaction execution the database may be temporarily inconsistent.</a:t>
            </a:r>
            <a:r>
              <a:rPr lang="zh-CN" altLang="en-US" sz="1600"/>
              <a:t>（暂时）</a:t>
            </a:r>
            <a:endParaRPr lang="en-US" altLang="zh-CN" sz="1600"/>
          </a:p>
          <a:p>
            <a:pPr lvl="1">
              <a:lnSpc>
                <a:spcPct val="80000"/>
              </a:lnSpc>
            </a:pPr>
            <a:r>
              <a:rPr lang="en-US" altLang="zh-CN" sz="1600"/>
              <a:t>When the transaction completes successfully the database must be consistent</a:t>
            </a:r>
          </a:p>
          <a:p>
            <a:pPr lvl="2">
              <a:lnSpc>
                <a:spcPct val="80000"/>
              </a:lnSpc>
            </a:pPr>
            <a:r>
              <a:rPr lang="en-US" altLang="zh-CN" sz="1600"/>
              <a:t>Erroneous transaction logic can lead to 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C5DD8F71-2A37-F358-0161-A99A0B0E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Example of Fund Transfer (Cont.)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3769533-39A8-14D7-2CB4-035425130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61523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>
                <a:solidFill>
                  <a:srgbClr val="000099"/>
                </a:solidFill>
              </a:rPr>
              <a:t>Isolation requirement</a:t>
            </a:r>
            <a:r>
              <a:rPr lang="zh-CN" altLang="en-US" sz="1800" b="1">
                <a:solidFill>
                  <a:srgbClr val="000099"/>
                </a:solidFill>
              </a:rPr>
              <a:t>（隔离性）</a:t>
            </a:r>
            <a:r>
              <a:rPr lang="en-US" altLang="zh-CN" sz="1800"/>
              <a:t> — if between steps 3 and 6, another transaction T2 is allowed to access the partially updated database, it will see an inconsistent database (the sum  </a:t>
            </a:r>
            <a:r>
              <a:rPr lang="en-US" altLang="zh-CN" sz="1800" i="1"/>
              <a:t>A + B</a:t>
            </a:r>
            <a:r>
              <a:rPr lang="en-US" altLang="zh-CN" sz="1800"/>
              <a:t> will be less than it should be).</a:t>
            </a:r>
            <a:br>
              <a:rPr lang="en-US" altLang="zh-CN" sz="1800"/>
            </a:br>
            <a:r>
              <a:rPr lang="en-US" altLang="zh-CN" sz="1800"/>
              <a:t>         </a:t>
            </a:r>
            <a:r>
              <a:rPr lang="en-US" altLang="zh-CN" sz="1800" b="1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600"/>
              <a:t>1.	</a:t>
            </a:r>
            <a:r>
              <a:rPr lang="en-US" altLang="zh-CN" sz="1600" b="1"/>
              <a:t>read</a:t>
            </a:r>
            <a:r>
              <a:rPr lang="en-US" altLang="zh-CN" sz="1600"/>
              <a:t>(</a:t>
            </a:r>
            <a:r>
              <a:rPr lang="en-US" altLang="zh-CN" sz="1600" i="1"/>
              <a:t>A</a:t>
            </a:r>
            <a:r>
              <a:rPr lang="en-US" altLang="zh-CN" sz="160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600"/>
              <a:t>2.	</a:t>
            </a:r>
            <a:r>
              <a:rPr lang="en-US" altLang="zh-CN" sz="1600" i="1"/>
              <a:t>A</a:t>
            </a:r>
            <a:r>
              <a:rPr lang="en-US" altLang="zh-CN" sz="1600"/>
              <a:t> := </a:t>
            </a:r>
            <a:r>
              <a:rPr lang="en-US" altLang="zh-CN" sz="1600" i="1"/>
              <a:t>A – </a:t>
            </a:r>
            <a:r>
              <a:rPr lang="en-US" altLang="zh-CN" sz="160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600"/>
              <a:t>3.	</a:t>
            </a:r>
            <a:r>
              <a:rPr lang="en-US" altLang="zh-CN" sz="1600" b="1"/>
              <a:t>write</a:t>
            </a:r>
            <a:r>
              <a:rPr lang="en-US" altLang="zh-CN" sz="1600"/>
              <a:t>(</a:t>
            </a:r>
            <a:r>
              <a:rPr lang="en-US" altLang="zh-CN" sz="1600" i="1"/>
              <a:t>A</a:t>
            </a:r>
            <a:r>
              <a:rPr lang="en-US" altLang="zh-CN" sz="1600"/>
              <a:t>)</a:t>
            </a:r>
            <a:br>
              <a:rPr lang="en-US" altLang="zh-CN" sz="1600"/>
            </a:br>
            <a:r>
              <a:rPr lang="en-US" altLang="zh-CN" sz="160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600"/>
              <a:t>4.	</a:t>
            </a:r>
            <a:r>
              <a:rPr lang="en-US" altLang="zh-CN" sz="1600" b="1"/>
              <a:t>read</a:t>
            </a:r>
            <a:r>
              <a:rPr lang="en-US" altLang="zh-CN" sz="1600"/>
              <a:t>(</a:t>
            </a:r>
            <a:r>
              <a:rPr lang="en-US" altLang="zh-CN" sz="1600" i="1"/>
              <a:t>B</a:t>
            </a:r>
            <a:r>
              <a:rPr lang="en-US" altLang="zh-CN" sz="160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600"/>
              <a:t>5.	</a:t>
            </a:r>
            <a:r>
              <a:rPr lang="en-US" altLang="zh-CN" sz="1600" i="1"/>
              <a:t>B</a:t>
            </a:r>
            <a:r>
              <a:rPr lang="en-US" altLang="zh-CN" sz="1600"/>
              <a:t> := </a:t>
            </a:r>
            <a:r>
              <a:rPr lang="en-US" altLang="zh-CN" sz="1600" i="1"/>
              <a:t>B + </a:t>
            </a:r>
            <a:r>
              <a:rPr lang="en-US" altLang="zh-CN" sz="160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 sz="1600"/>
              <a:t>6.	</a:t>
            </a:r>
            <a:r>
              <a:rPr lang="en-US" altLang="zh-CN" sz="1600" b="1"/>
              <a:t>write</a:t>
            </a:r>
            <a:r>
              <a:rPr lang="en-US" altLang="zh-CN" sz="1600"/>
              <a:t>(</a:t>
            </a:r>
            <a:r>
              <a:rPr lang="en-US" altLang="zh-CN" sz="1600" i="1"/>
              <a:t>B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/>
              <a:t>Isolation can be ensured trivially by running transactions </a:t>
            </a:r>
            <a:r>
              <a:rPr lang="en-US" altLang="zh-CN" sz="1800" b="1">
                <a:solidFill>
                  <a:srgbClr val="000099"/>
                </a:solidFill>
              </a:rPr>
              <a:t>serially</a:t>
            </a:r>
            <a:r>
              <a:rPr lang="zh-CN" altLang="en-US" sz="1800" b="1">
                <a:solidFill>
                  <a:srgbClr val="000099"/>
                </a:solidFill>
              </a:rPr>
              <a:t>（串行）</a:t>
            </a:r>
            <a:endParaRPr lang="en-US" altLang="zh-CN" sz="1800" b="1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/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DD0D79DC-97BC-162E-61C8-11D38A4C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ACID Properties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A9736C-F55A-DDEF-6FE4-D64D6E810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2081213"/>
            <a:ext cx="8599487" cy="4776787"/>
          </a:xfrm>
        </p:spPr>
        <p:txBody>
          <a:bodyPr/>
          <a:lstStyle/>
          <a:p>
            <a:r>
              <a:rPr lang="en-US" altLang="zh-CN" sz="1800" b="1">
                <a:solidFill>
                  <a:srgbClr val="000099"/>
                </a:solidFill>
              </a:rPr>
              <a:t>Atomicity</a:t>
            </a:r>
            <a:r>
              <a:rPr lang="zh-CN" altLang="en-US" sz="1800" b="1">
                <a:solidFill>
                  <a:srgbClr val="000099"/>
                </a:solidFill>
              </a:rPr>
              <a:t>（原子性）</a:t>
            </a:r>
            <a:r>
              <a:rPr lang="en-US" altLang="zh-CN" sz="1800" b="1"/>
              <a:t>. </a:t>
            </a:r>
            <a:r>
              <a:rPr lang="en-US" altLang="zh-CN" sz="1800"/>
              <a:t> Either all operations of the transaction are properly reflected in the database or none are.</a:t>
            </a:r>
            <a:r>
              <a:rPr lang="zh-CN" altLang="en-US" sz="1800"/>
              <a:t>（事务的所有操作</a:t>
            </a:r>
            <a:r>
              <a:rPr lang="en-US" altLang="zh-CN" sz="1800">
                <a:sym typeface="Wingdings" panose="05000000000000000000" pitchFamily="2" charset="2"/>
              </a:rPr>
              <a:t></a:t>
            </a:r>
            <a:r>
              <a:rPr lang="zh-CN" altLang="en-US" sz="1800">
                <a:sym typeface="Wingdings" panose="05000000000000000000" pitchFamily="2" charset="2"/>
              </a:rPr>
              <a:t>完全正确反映</a:t>
            </a:r>
            <a:r>
              <a:rPr lang="en-US" altLang="zh-CN" sz="1800">
                <a:sym typeface="Wingdings" panose="05000000000000000000" pitchFamily="2" charset="2"/>
              </a:rPr>
              <a:t>or</a:t>
            </a:r>
            <a:r>
              <a:rPr lang="zh-CN" altLang="en-US" sz="1800">
                <a:sym typeface="Wingdings" panose="05000000000000000000" pitchFamily="2" charset="2"/>
              </a:rPr>
              <a:t>完全不反映</a:t>
            </a:r>
            <a:r>
              <a:rPr lang="zh-CN" altLang="en-US" sz="1800"/>
              <a:t>）</a:t>
            </a:r>
            <a:endParaRPr lang="en-US" altLang="zh-CN" sz="1800"/>
          </a:p>
          <a:p>
            <a:r>
              <a:rPr lang="en-US" altLang="zh-CN" sz="1800" b="1">
                <a:solidFill>
                  <a:srgbClr val="000099"/>
                </a:solidFill>
              </a:rPr>
              <a:t>Consistency</a:t>
            </a:r>
            <a:r>
              <a:rPr lang="zh-CN" altLang="en-US" sz="1800" b="1">
                <a:solidFill>
                  <a:srgbClr val="000099"/>
                </a:solidFill>
              </a:rPr>
              <a:t>（一致性）</a:t>
            </a:r>
            <a:r>
              <a:rPr lang="en-US" altLang="zh-CN" sz="1800" b="1"/>
              <a:t>.</a:t>
            </a:r>
            <a:r>
              <a:rPr lang="en-US" altLang="zh-CN" sz="1800"/>
              <a:t>  Execution of a transaction in isolation preserves the consistency of the database.</a:t>
            </a:r>
            <a:r>
              <a:rPr lang="zh-CN" altLang="en-US" sz="1800"/>
              <a:t>（隔离执行事务时保持数据库的一致性）</a:t>
            </a:r>
            <a:endParaRPr lang="en-US" altLang="zh-CN" sz="1800"/>
          </a:p>
          <a:p>
            <a:r>
              <a:rPr lang="en-US" altLang="zh-CN" sz="1800" b="1">
                <a:solidFill>
                  <a:srgbClr val="000099"/>
                </a:solidFill>
              </a:rPr>
              <a:t>Isolation</a:t>
            </a:r>
            <a:r>
              <a:rPr lang="zh-CN" altLang="en-US" sz="1800" b="1">
                <a:solidFill>
                  <a:srgbClr val="000099"/>
                </a:solidFill>
              </a:rPr>
              <a:t>（隔离性）</a:t>
            </a:r>
            <a:r>
              <a:rPr lang="en-US" altLang="zh-CN" sz="1800" b="1"/>
              <a:t>.</a:t>
            </a:r>
            <a:r>
              <a:rPr lang="en-US" altLang="zh-CN" sz="1800"/>
              <a:t>  Although multiple transactions may execute concurrently, each transaction must be unaware of other concurrently executing transactions.  Intermediate transaction results must be hidden from other concurrently executed transactions. </a:t>
            </a:r>
            <a:r>
              <a:rPr lang="zh-CN" altLang="en-US" sz="1800"/>
              <a:t>（事务感觉不到系统中有其他事务）</a:t>
            </a:r>
            <a:endParaRPr lang="en-US" altLang="zh-CN" sz="1800"/>
          </a:p>
          <a:p>
            <a:pPr lvl="1"/>
            <a:r>
              <a:rPr lang="en-US" altLang="zh-CN" sz="1800"/>
              <a:t>That is, for every pair of transactions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and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, </a:t>
            </a:r>
            <a:r>
              <a:rPr lang="en-US" altLang="zh-CN" sz="1800"/>
              <a:t>it appears to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 i="1"/>
              <a:t> </a:t>
            </a:r>
            <a:r>
              <a:rPr lang="en-US" altLang="zh-CN" sz="1800"/>
              <a:t>that either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, </a:t>
            </a:r>
            <a:r>
              <a:rPr lang="en-US" altLang="zh-CN" sz="1800"/>
              <a:t>finished execution before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/>
              <a:t> started, or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j</a:t>
            </a:r>
            <a:r>
              <a:rPr lang="en-US" altLang="zh-CN" sz="1800"/>
              <a:t> started execution after </a:t>
            </a:r>
            <a:r>
              <a:rPr lang="en-US" altLang="zh-CN" sz="1800" i="1"/>
              <a:t>T</a:t>
            </a:r>
            <a:r>
              <a:rPr lang="en-US" altLang="zh-CN" sz="1800" i="1" baseline="-25000"/>
              <a:t>i</a:t>
            </a:r>
            <a:r>
              <a:rPr lang="en-US" altLang="zh-CN" sz="1800"/>
              <a:t> finished.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Durability</a:t>
            </a:r>
            <a:r>
              <a:rPr lang="zh-CN" altLang="en-US" sz="1800" b="1">
                <a:solidFill>
                  <a:srgbClr val="000099"/>
                </a:solidFill>
              </a:rPr>
              <a:t>（持久性）</a:t>
            </a:r>
            <a:r>
              <a:rPr lang="en-US" altLang="zh-CN" sz="1800" b="1"/>
              <a:t>.  </a:t>
            </a:r>
            <a:r>
              <a:rPr lang="en-US" altLang="zh-CN" sz="1800"/>
              <a:t>After a transaction completes successfully, the changes it has made to the database persist, even if there are system failures. </a:t>
            </a:r>
            <a:r>
              <a:rPr lang="zh-CN" altLang="en-US" sz="1800"/>
              <a:t>（事务成功后，对数据库的改变是永久的）</a:t>
            </a:r>
            <a:endParaRPr lang="en-US" altLang="zh-CN" sz="1800" i="1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6D4D3D81-6F8E-2E82-CD0D-D7C7F5C06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001713"/>
            <a:ext cx="8374062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Monotype Sorts" charset="2"/>
              <a:buNone/>
            </a:pPr>
            <a:r>
              <a:rPr lang="en-US" altLang="zh-CN" sz="1800"/>
              <a:t>A  </a:t>
            </a:r>
            <a:r>
              <a:rPr lang="en-US" altLang="zh-CN" sz="1800" b="1">
                <a:solidFill>
                  <a:srgbClr val="000099"/>
                </a:solidFill>
              </a:rPr>
              <a:t>transaction</a:t>
            </a:r>
            <a:r>
              <a:rPr lang="en-US" altLang="zh-CN" sz="1800"/>
              <a:t>  is a unit of program execution that accesses and possibly updates various data items.</a:t>
            </a:r>
            <a:r>
              <a:rPr lang="zh-CN" altLang="en-US" sz="1800"/>
              <a:t> （访问</a:t>
            </a:r>
            <a:r>
              <a:rPr lang="en-US" altLang="zh-CN" sz="1800"/>
              <a:t>&amp;</a:t>
            </a:r>
            <a:r>
              <a:rPr lang="zh-CN" altLang="en-US" sz="1800"/>
              <a:t>可能更新各数据项的程序执行单元）</a:t>
            </a:r>
            <a:endParaRPr lang="en-US" altLang="zh-CN" sz="1800"/>
          </a:p>
          <a:p>
            <a:pPr>
              <a:spcBef>
                <a:spcPct val="50000"/>
              </a:spcBef>
              <a:buClrTx/>
              <a:buSzTx/>
              <a:buFont typeface="Monotype Sorts" charset="2"/>
              <a:buNone/>
            </a:pPr>
            <a:r>
              <a:rPr lang="en-US" altLang="zh-CN" sz="1800"/>
              <a:t>To 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0F7CD713-4372-A655-13BA-6676F09BF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kumimoji="1" lang="en-US" dirty="0">
                <a:ea typeface="+mj-ea"/>
              </a:rPr>
              <a:t>Transaction State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9095DFF-07AE-2A93-19BC-348F42538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493000" cy="5072062"/>
          </a:xfrm>
        </p:spPr>
        <p:txBody>
          <a:bodyPr/>
          <a:lstStyle/>
          <a:p>
            <a:r>
              <a:rPr lang="en-US" altLang="zh-CN" sz="1800" b="1">
                <a:solidFill>
                  <a:srgbClr val="000099"/>
                </a:solidFill>
              </a:rPr>
              <a:t>Active</a:t>
            </a:r>
            <a:r>
              <a:rPr lang="zh-CN" altLang="en-US" sz="1800" b="1">
                <a:solidFill>
                  <a:srgbClr val="000099"/>
                </a:solidFill>
              </a:rPr>
              <a:t>（活动的）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800"/>
              <a:t>–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800"/>
              <a:t>the initial state; the transaction stays in this state while it is executing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Partially committed</a:t>
            </a:r>
            <a:r>
              <a:rPr lang="zh-CN" altLang="en-US" sz="1800" b="1">
                <a:solidFill>
                  <a:srgbClr val="000099"/>
                </a:solidFill>
              </a:rPr>
              <a:t> （部分提交的）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800"/>
              <a:t>–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800"/>
              <a:t>after the final statement has been executed.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Failed</a:t>
            </a:r>
            <a:r>
              <a:rPr lang="zh-CN" altLang="en-US" sz="1800" b="1">
                <a:solidFill>
                  <a:srgbClr val="000099"/>
                </a:solidFill>
              </a:rPr>
              <a:t> （失败的）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600" b="1"/>
              <a:t>-- </a:t>
            </a:r>
            <a:r>
              <a:rPr lang="en-US" altLang="zh-CN" sz="1800"/>
              <a:t>after the discovery that normal execution can no longer proceed.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Aborted</a:t>
            </a:r>
            <a:r>
              <a:rPr lang="zh-CN" altLang="en-US" sz="1800" b="1">
                <a:solidFill>
                  <a:srgbClr val="000099"/>
                </a:solidFill>
              </a:rPr>
              <a:t> （中止的）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80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zh-CN" sz="1800"/>
              <a:t>restart the transaction</a:t>
            </a:r>
          </a:p>
          <a:p>
            <a:pPr lvl="2">
              <a:buFont typeface="Webdings" panose="05030102010509060703" pitchFamily="18" charset="2"/>
              <a:buChar char="•"/>
            </a:pPr>
            <a:r>
              <a:rPr lang="en-US" altLang="zh-CN" sz="1800"/>
              <a:t> can be done only if no internal logical error</a:t>
            </a:r>
          </a:p>
          <a:p>
            <a:pPr lvl="1"/>
            <a:r>
              <a:rPr lang="en-US" altLang="zh-CN" sz="1800"/>
              <a:t>kill the transaction</a:t>
            </a:r>
          </a:p>
          <a:p>
            <a:r>
              <a:rPr lang="en-US" altLang="zh-CN" sz="1800" b="1">
                <a:solidFill>
                  <a:srgbClr val="000099"/>
                </a:solidFill>
              </a:rPr>
              <a:t>Committed</a:t>
            </a:r>
            <a:r>
              <a:rPr lang="zh-CN" altLang="en-US" sz="1800" b="1">
                <a:solidFill>
                  <a:srgbClr val="000099"/>
                </a:solidFill>
              </a:rPr>
              <a:t> （提交的）</a:t>
            </a:r>
            <a:r>
              <a:rPr lang="en-US" altLang="zh-CN" sz="1800" b="1">
                <a:solidFill>
                  <a:schemeClr val="tx2"/>
                </a:solidFill>
              </a:rPr>
              <a:t> </a:t>
            </a:r>
            <a:r>
              <a:rPr lang="en-US" altLang="zh-CN" sz="1800"/>
              <a:t>– after successful completion.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07ACC856-0643-515F-40F4-DDC351062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>
                <a:ea typeface="+mj-ea"/>
              </a:rPr>
              <a:t>Transaction State (Cont.)</a:t>
            </a:r>
          </a:p>
        </p:txBody>
      </p:sp>
      <p:pic>
        <p:nvPicPr>
          <p:cNvPr id="20483" name="Picture 10">
            <a:extLst>
              <a:ext uri="{FF2B5EF4-FFF2-40B4-BE49-F238E27FC236}">
                <a16:creationId xmlns:a16="http://schemas.microsoft.com/office/drawing/2014/main" id="{3297FFD4-C7F2-9FA7-85D5-E2681BCD3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182688"/>
            <a:ext cx="5843587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838</TotalTime>
  <Words>3031</Words>
  <Application>Microsoft Office PowerPoint</Application>
  <PresentationFormat>全屏显示(4:3)</PresentationFormat>
  <Paragraphs>289</Paragraphs>
  <Slides>41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Helvetica</vt:lpstr>
      <vt:lpstr>MS PGothic</vt:lpstr>
      <vt:lpstr>Arial</vt:lpstr>
      <vt:lpstr>Monotype Sorts</vt:lpstr>
      <vt:lpstr>Webdings</vt:lpstr>
      <vt:lpstr>Times New Roman</vt:lpstr>
      <vt:lpstr>+mn-ea</vt:lpstr>
      <vt:lpstr>宋体</vt:lpstr>
      <vt:lpstr>Wingdings</vt:lpstr>
      <vt:lpstr>仿宋</vt:lpstr>
      <vt:lpstr>2_db-5-grey</vt:lpstr>
      <vt:lpstr>MS_ClipArt_Gallery.2</vt:lpstr>
      <vt:lpstr>Chapter 14: Transactions </vt:lpstr>
      <vt:lpstr>Chapter 14:  Transactions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Schedules（调度）</vt:lpstr>
      <vt:lpstr>Schedule 1</vt:lpstr>
      <vt:lpstr>Schedule 2</vt:lpstr>
      <vt:lpstr>Schedule 3</vt:lpstr>
      <vt:lpstr>Schedule 3</vt:lpstr>
      <vt:lpstr>Schedule 4</vt:lpstr>
      <vt:lpstr>Schedule 4</vt:lpstr>
      <vt:lpstr>Serializability（串行化）</vt:lpstr>
      <vt:lpstr>Conflicting Instructions </vt:lpstr>
      <vt:lpstr>Figure 14.07</vt:lpstr>
      <vt:lpstr>Conflict Serializability（冲突可串行化）</vt:lpstr>
      <vt:lpstr>Conflict Serializability (Cont.)</vt:lpstr>
      <vt:lpstr>Conflict Serializability (Cont.)</vt:lpstr>
      <vt:lpstr>Conflict Serializability (Cont.)</vt:lpstr>
      <vt:lpstr>Conflict Serializability (Cont.)</vt:lpstr>
      <vt:lpstr>Testing for Serializability</vt:lpstr>
      <vt:lpstr>Testing for Serializability</vt:lpstr>
      <vt:lpstr>PowerPoint 演示文稿</vt:lpstr>
      <vt:lpstr>Testing for Serializability</vt:lpstr>
      <vt:lpstr>Testing for Serializability</vt:lpstr>
      <vt:lpstr>Test for Conflict Serializability</vt:lpstr>
      <vt:lpstr>Test for Conflict Serializability</vt:lpstr>
      <vt:lpstr>PowerPoint 演示文稿</vt:lpstr>
      <vt:lpstr>PowerPoint 演示文稿</vt:lpstr>
      <vt:lpstr>Recoverable Schedules（可恢复调度）</vt:lpstr>
      <vt:lpstr>Cascading Rollbacks（级联回滚）</vt:lpstr>
      <vt:lpstr>Cascadeless Schedules（无级联调度）</vt:lpstr>
      <vt:lpstr>Cascadeless Schedules（无级联调度）</vt:lpstr>
      <vt:lpstr>Concurrency Control（并发控制）</vt:lpstr>
      <vt:lpstr>Concurrency Control vs. Serializability Tests</vt:lpstr>
      <vt:lpstr>End of Chapter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Transactions</dc:title>
  <dc:creator>Microsoft Office User</dc:creator>
  <cp:lastModifiedBy>歌 高</cp:lastModifiedBy>
  <cp:revision>45</cp:revision>
  <cp:lastPrinted>1999-06-29T03:27:31Z</cp:lastPrinted>
  <dcterms:created xsi:type="dcterms:W3CDTF">2019-12-05T12:30:37Z</dcterms:created>
  <dcterms:modified xsi:type="dcterms:W3CDTF">2022-06-14T01:39:50Z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1033-2.3.1.3761</vt:lpwstr>
  </property>
</Properties>
</file>