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90"/>
  </p:notesMasterIdLst>
  <p:sldIdLst>
    <p:sldId id="541" r:id="rId2"/>
    <p:sldId id="663" r:id="rId3"/>
    <p:sldId id="543" r:id="rId4"/>
    <p:sldId id="544" r:id="rId5"/>
    <p:sldId id="664" r:id="rId6"/>
    <p:sldId id="545" r:id="rId7"/>
    <p:sldId id="546" r:id="rId8"/>
    <p:sldId id="662" r:id="rId9"/>
    <p:sldId id="547" r:id="rId10"/>
    <p:sldId id="548" r:id="rId11"/>
    <p:sldId id="271" r:id="rId12"/>
    <p:sldId id="382" r:id="rId13"/>
    <p:sldId id="665" r:id="rId14"/>
    <p:sldId id="549" r:id="rId15"/>
    <p:sldId id="550" r:id="rId16"/>
    <p:sldId id="666" r:id="rId17"/>
    <p:sldId id="552" r:id="rId18"/>
    <p:sldId id="667" r:id="rId19"/>
    <p:sldId id="668" r:id="rId20"/>
    <p:sldId id="553" r:id="rId21"/>
    <p:sldId id="669" r:id="rId22"/>
    <p:sldId id="670" r:id="rId23"/>
    <p:sldId id="671" r:id="rId24"/>
    <p:sldId id="672" r:id="rId25"/>
    <p:sldId id="558" r:id="rId26"/>
    <p:sldId id="559" r:id="rId27"/>
    <p:sldId id="561" r:id="rId28"/>
    <p:sldId id="562" r:id="rId29"/>
    <p:sldId id="563" r:id="rId30"/>
    <p:sldId id="565" r:id="rId31"/>
    <p:sldId id="674" r:id="rId32"/>
    <p:sldId id="673" r:id="rId33"/>
    <p:sldId id="703" r:id="rId34"/>
    <p:sldId id="675" r:id="rId35"/>
    <p:sldId id="704" r:id="rId36"/>
    <p:sldId id="676" r:id="rId37"/>
    <p:sldId id="705" r:id="rId38"/>
    <p:sldId id="677" r:id="rId39"/>
    <p:sldId id="580" r:id="rId40"/>
    <p:sldId id="581" r:id="rId41"/>
    <p:sldId id="678" r:id="rId42"/>
    <p:sldId id="582" r:id="rId43"/>
    <p:sldId id="583" r:id="rId44"/>
    <p:sldId id="683" r:id="rId45"/>
    <p:sldId id="584" r:id="rId46"/>
    <p:sldId id="585" r:id="rId47"/>
    <p:sldId id="586" r:id="rId48"/>
    <p:sldId id="587" r:id="rId49"/>
    <p:sldId id="589" r:id="rId50"/>
    <p:sldId id="591" r:id="rId51"/>
    <p:sldId id="592" r:id="rId52"/>
    <p:sldId id="593" r:id="rId53"/>
    <p:sldId id="594" r:id="rId54"/>
    <p:sldId id="685" r:id="rId55"/>
    <p:sldId id="684" r:id="rId56"/>
    <p:sldId id="595" r:id="rId57"/>
    <p:sldId id="682" r:id="rId58"/>
    <p:sldId id="598" r:id="rId59"/>
    <p:sldId id="599" r:id="rId60"/>
    <p:sldId id="686" r:id="rId61"/>
    <p:sldId id="687" r:id="rId62"/>
    <p:sldId id="706" r:id="rId63"/>
    <p:sldId id="688" r:id="rId64"/>
    <p:sldId id="707" r:id="rId65"/>
    <p:sldId id="689" r:id="rId66"/>
    <p:sldId id="701" r:id="rId67"/>
    <p:sldId id="690" r:id="rId68"/>
    <p:sldId id="691" r:id="rId69"/>
    <p:sldId id="692" r:id="rId70"/>
    <p:sldId id="693" r:id="rId71"/>
    <p:sldId id="708" r:id="rId72"/>
    <p:sldId id="694" r:id="rId73"/>
    <p:sldId id="681" r:id="rId74"/>
    <p:sldId id="613" r:id="rId75"/>
    <p:sldId id="695" r:id="rId76"/>
    <p:sldId id="614" r:id="rId77"/>
    <p:sldId id="615" r:id="rId78"/>
    <p:sldId id="696" r:id="rId79"/>
    <p:sldId id="702" r:id="rId80"/>
    <p:sldId id="697" r:id="rId81"/>
    <p:sldId id="618" r:id="rId82"/>
    <p:sldId id="619" r:id="rId83"/>
    <p:sldId id="679" r:id="rId84"/>
    <p:sldId id="656" r:id="rId85"/>
    <p:sldId id="657" r:id="rId86"/>
    <p:sldId id="658" r:id="rId87"/>
    <p:sldId id="659" r:id="rId88"/>
    <p:sldId id="661" r:id="rId89"/>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7D1D"/>
    <a:srgbClr val="365B15"/>
    <a:srgbClr val="65A927"/>
    <a:srgbClr val="FF66FF"/>
    <a:srgbClr val="3333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184" autoAdjust="0"/>
  </p:normalViewPr>
  <p:slideViewPr>
    <p:cSldViewPr>
      <p:cViewPr varScale="1">
        <p:scale>
          <a:sx n="85" d="100"/>
          <a:sy n="85" d="100"/>
        </p:scale>
        <p:origin x="137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60920"/>
    </p:cViewPr>
  </p:sorterViewPr>
  <p:notesViewPr>
    <p:cSldViewPr>
      <p:cViewPr varScale="1">
        <p:scale>
          <a:sx n="35" d="100"/>
          <a:sy n="35" d="100"/>
        </p:scale>
        <p:origin x="-151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CC8208F-601C-27EC-8C92-4E68A947BC9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a:latin typeface="Times New Roman" pitchFamily="18" charset="0"/>
                <a:ea typeface="宋体" pitchFamily="2" charset="-122"/>
                <a:cs typeface="+mn-cs"/>
              </a:defRPr>
            </a:lvl1pPr>
          </a:lstStyle>
          <a:p>
            <a:pPr>
              <a:defRPr/>
            </a:pPr>
            <a:endParaRPr lang="en-US" altLang="zh-CN"/>
          </a:p>
        </p:txBody>
      </p:sp>
      <p:sp>
        <p:nvSpPr>
          <p:cNvPr id="46083" name="Rectangle 3">
            <a:extLst>
              <a:ext uri="{FF2B5EF4-FFF2-40B4-BE49-F238E27FC236}">
                <a16:creationId xmlns:a16="http://schemas.microsoft.com/office/drawing/2014/main" id="{FB8D82CB-97D1-0473-4EB2-69682700D53B}"/>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latin typeface="Times New Roman" pitchFamily="18" charset="0"/>
                <a:ea typeface="宋体" pitchFamily="2"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0A72609F-944E-1088-58D0-1ACB25BD169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a:extLst>
              <a:ext uri="{FF2B5EF4-FFF2-40B4-BE49-F238E27FC236}">
                <a16:creationId xmlns:a16="http://schemas.microsoft.com/office/drawing/2014/main" id="{87C1A735-1E25-48C3-8DAA-CB653EB3BE3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6086" name="Rectangle 6">
            <a:extLst>
              <a:ext uri="{FF2B5EF4-FFF2-40B4-BE49-F238E27FC236}">
                <a16:creationId xmlns:a16="http://schemas.microsoft.com/office/drawing/2014/main" id="{FE975303-0873-253B-0401-1F5160898A3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a:latin typeface="Times New Roman" pitchFamily="18" charset="0"/>
                <a:ea typeface="宋体" pitchFamily="2" charset="-122"/>
                <a:cs typeface="+mn-cs"/>
              </a:defRPr>
            </a:lvl1pPr>
          </a:lstStyle>
          <a:p>
            <a:pPr>
              <a:defRPr/>
            </a:pPr>
            <a:endParaRPr lang="en-US" altLang="zh-CN"/>
          </a:p>
        </p:txBody>
      </p:sp>
      <p:sp>
        <p:nvSpPr>
          <p:cNvPr id="46087" name="Rectangle 7">
            <a:extLst>
              <a:ext uri="{FF2B5EF4-FFF2-40B4-BE49-F238E27FC236}">
                <a16:creationId xmlns:a16="http://schemas.microsoft.com/office/drawing/2014/main" id="{3F0AE78B-A79B-2359-1DD7-73769D40334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lvl1pPr>
          </a:lstStyle>
          <a:p>
            <a:fld id="{22C85E28-8DBE-4315-8FF5-C141B7D23CF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9EEBE0F-9182-4014-8919-E3D66BF5AD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E67F05FE-5F2B-462B-AEAE-E374307874E5}" type="slidenum">
              <a:rPr lang="en-US" altLang="zh-CN" b="0"/>
              <a:pPr/>
              <a:t>1</a:t>
            </a:fld>
            <a:endParaRPr lang="en-US" altLang="zh-CN" b="0"/>
          </a:p>
        </p:txBody>
      </p:sp>
      <p:sp>
        <p:nvSpPr>
          <p:cNvPr id="5123" name="Rectangle 2">
            <a:extLst>
              <a:ext uri="{FF2B5EF4-FFF2-40B4-BE49-F238E27FC236}">
                <a16:creationId xmlns:a16="http://schemas.microsoft.com/office/drawing/2014/main" id="{3FA8F208-89D6-CDA7-2F1B-AAA587DD39E4}"/>
              </a:ext>
            </a:extLst>
          </p:cNvPr>
          <p:cNvSpPr>
            <a:spLocks noChangeArrowheads="1" noTextEdit="1"/>
          </p:cNvSpPr>
          <p:nvPr>
            <p:ph type="sldImg"/>
          </p:nvPr>
        </p:nvSpPr>
        <p:spPr>
          <a:ln/>
        </p:spPr>
      </p:sp>
      <p:sp>
        <p:nvSpPr>
          <p:cNvPr id="5124" name="Rectangle 3">
            <a:extLst>
              <a:ext uri="{FF2B5EF4-FFF2-40B4-BE49-F238E27FC236}">
                <a16:creationId xmlns:a16="http://schemas.microsoft.com/office/drawing/2014/main" id="{53031774-3D6E-C2FE-12D3-9007BC78D3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F9C67B64-3439-F3FB-699C-6053B53614CE}"/>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a16="http://schemas.microsoft.com/office/drawing/2014/main" id="{36BF7D49-CB23-13F7-A965-6E346B518B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a:extLst>
              <a:ext uri="{FF2B5EF4-FFF2-40B4-BE49-F238E27FC236}">
                <a16:creationId xmlns:a16="http://schemas.microsoft.com/office/drawing/2014/main" id="{FAD5A9EA-67FD-386A-4A5E-091C9B790CF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212FB338-0538-4939-9A82-7061653E21F7}" type="slidenum">
              <a:rPr lang="en-US" altLang="zh-CN" b="0"/>
              <a:pPr/>
              <a:t>48</a:t>
            </a:fld>
            <a:endParaRPr lang="en-US" altLang="zh-CN"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DACE180B-E01F-1334-CE6B-C8CD7CD787BB}"/>
              </a:ext>
            </a:extLst>
          </p:cNvPr>
          <p:cNvSpPr>
            <a:spLocks noGrp="1" noRot="1" noChangeAspect="1" noChangeArrowheads="1" noTextEdit="1"/>
          </p:cNvSpPr>
          <p:nvPr>
            <p:ph type="sldImg"/>
          </p:nvPr>
        </p:nvSpPr>
        <p:spPr>
          <a:ln/>
        </p:spPr>
      </p:sp>
      <p:sp>
        <p:nvSpPr>
          <p:cNvPr id="64515" name="备注占位符 2">
            <a:extLst>
              <a:ext uri="{FF2B5EF4-FFF2-40B4-BE49-F238E27FC236}">
                <a16:creationId xmlns:a16="http://schemas.microsoft.com/office/drawing/2014/main" id="{FD4FFC54-34E1-5276-AD83-8FCC0545E1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6" name="灯片编号占位符 3">
            <a:extLst>
              <a:ext uri="{FF2B5EF4-FFF2-40B4-BE49-F238E27FC236}">
                <a16:creationId xmlns:a16="http://schemas.microsoft.com/office/drawing/2014/main" id="{BDD1DD52-B67C-8661-6673-A8B12863AD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8DC812A2-5357-4B51-9C41-39939376F5EE}" type="slidenum">
              <a:rPr lang="en-US" altLang="zh-CN" b="0"/>
              <a:pPr/>
              <a:t>49</a:t>
            </a:fld>
            <a:endParaRPr lang="en-US" altLang="zh-CN"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6726ECB7-6133-4C2E-2E99-62EDA5B7DBBA}"/>
              </a:ext>
            </a:extLst>
          </p:cNvPr>
          <p:cNvSpPr>
            <a:spLocks noGrp="1" noRot="1" noChangeAspect="1" noChangeArrowheads="1" noTextEdit="1"/>
          </p:cNvSpPr>
          <p:nvPr>
            <p:ph type="sldImg"/>
          </p:nvPr>
        </p:nvSpPr>
        <p:spPr>
          <a:ln/>
        </p:spPr>
      </p:sp>
      <p:sp>
        <p:nvSpPr>
          <p:cNvPr id="84995" name="备注占位符 2">
            <a:extLst>
              <a:ext uri="{FF2B5EF4-FFF2-40B4-BE49-F238E27FC236}">
                <a16:creationId xmlns:a16="http://schemas.microsoft.com/office/drawing/2014/main" id="{ECED8D18-3844-197C-6982-BEA582E4E1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40000"/>
              </a:lnSpc>
            </a:pPr>
            <a:endParaRPr lang="zh-CN" altLang="en-US"/>
          </a:p>
        </p:txBody>
      </p:sp>
      <p:sp>
        <p:nvSpPr>
          <p:cNvPr id="84996" name="灯片编号占位符 3">
            <a:extLst>
              <a:ext uri="{FF2B5EF4-FFF2-40B4-BE49-F238E27FC236}">
                <a16:creationId xmlns:a16="http://schemas.microsoft.com/office/drawing/2014/main" id="{1DEF721F-3A57-E109-4753-F7334CB7ED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279DBF0C-31BB-4358-A318-523E7BC3F00E}" type="slidenum">
              <a:rPr lang="en-US" altLang="zh-CN" b="0"/>
              <a:pPr/>
              <a:t>68</a:t>
            </a:fld>
            <a:endParaRPr lang="en-US" altLang="zh-CN"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4B954177-F52E-F9B9-5739-179E031067DB}"/>
              </a:ext>
            </a:extLst>
          </p:cNvPr>
          <p:cNvSpPr>
            <a:spLocks noGrp="1" noRot="1" noChangeAspect="1" noChangeArrowheads="1" noTextEdit="1"/>
          </p:cNvSpPr>
          <p:nvPr>
            <p:ph type="sldImg"/>
          </p:nvPr>
        </p:nvSpPr>
        <p:spPr>
          <a:ln/>
        </p:spPr>
      </p:sp>
      <p:sp>
        <p:nvSpPr>
          <p:cNvPr id="90115" name="备注占位符 2">
            <a:extLst>
              <a:ext uri="{FF2B5EF4-FFF2-40B4-BE49-F238E27FC236}">
                <a16:creationId xmlns:a16="http://schemas.microsoft.com/office/drawing/2014/main" id="{45D8DCB3-4105-F41C-E693-008934E84F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40000"/>
              </a:lnSpc>
            </a:pPr>
            <a:endParaRPr lang="zh-CN" altLang="en-US"/>
          </a:p>
        </p:txBody>
      </p:sp>
      <p:sp>
        <p:nvSpPr>
          <p:cNvPr id="90116" name="幻灯片编号占位符 3">
            <a:extLst>
              <a:ext uri="{FF2B5EF4-FFF2-40B4-BE49-F238E27FC236}">
                <a16:creationId xmlns:a16="http://schemas.microsoft.com/office/drawing/2014/main" id="{1CE9EABD-E247-83C7-4E11-2FB2E961CB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9B79B3E4-E31B-4C18-91CD-CF4FD703A199}" type="slidenum">
              <a:rPr lang="en-US" altLang="zh-CN" b="0"/>
              <a:pPr/>
              <a:t>72</a:t>
            </a:fld>
            <a:endParaRPr lang="en-US" altLang="zh-CN"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776F5E40-2182-4E3D-4483-8D414AEDDB52}"/>
              </a:ext>
            </a:extLst>
          </p:cNvPr>
          <p:cNvSpPr>
            <a:spLocks noGrp="1" noRot="1" noChangeAspect="1" noChangeArrowheads="1" noTextEdit="1"/>
          </p:cNvSpPr>
          <p:nvPr>
            <p:ph type="sldImg"/>
          </p:nvPr>
        </p:nvSpPr>
        <p:spPr>
          <a:ln/>
        </p:spPr>
      </p:sp>
      <p:sp>
        <p:nvSpPr>
          <p:cNvPr id="92163" name="备注占位符 2">
            <a:extLst>
              <a:ext uri="{FF2B5EF4-FFF2-40B4-BE49-F238E27FC236}">
                <a16:creationId xmlns:a16="http://schemas.microsoft.com/office/drawing/2014/main" id="{8E597BDC-123F-A4D6-C7FE-8775A2AC7A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64" name="灯片编号占位符 3">
            <a:extLst>
              <a:ext uri="{FF2B5EF4-FFF2-40B4-BE49-F238E27FC236}">
                <a16:creationId xmlns:a16="http://schemas.microsoft.com/office/drawing/2014/main" id="{7647FA41-23BA-68B8-3809-D19BD23FD7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CC13F0D8-389D-4CA9-A127-4B23DDD309BD}" type="slidenum">
              <a:rPr lang="en-US" altLang="zh-CN" b="0"/>
              <a:pPr/>
              <a:t>73</a:t>
            </a:fld>
            <a:endParaRPr lang="en-US" altLang="zh-CN"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2C767EF3-10C8-F14C-A50B-912CAEA1EFCD}"/>
              </a:ext>
            </a:extLst>
          </p:cNvPr>
          <p:cNvSpPr>
            <a:spLocks noGrp="1" noRot="1" noChangeAspect="1" noTextEdit="1"/>
          </p:cNvSpPr>
          <p:nvPr>
            <p:ph type="sldImg"/>
          </p:nvPr>
        </p:nvSpPr>
        <p:spPr>
          <a:ln/>
        </p:spPr>
      </p:sp>
      <p:sp>
        <p:nvSpPr>
          <p:cNvPr id="101379" name="备注占位符 2">
            <a:extLst>
              <a:ext uri="{FF2B5EF4-FFF2-40B4-BE49-F238E27FC236}">
                <a16:creationId xmlns:a16="http://schemas.microsoft.com/office/drawing/2014/main" id="{B264848D-850D-6DB1-E73A-86AAFBFBFE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80" name="灯片编号占位符 3">
            <a:extLst>
              <a:ext uri="{FF2B5EF4-FFF2-40B4-BE49-F238E27FC236}">
                <a16:creationId xmlns:a16="http://schemas.microsoft.com/office/drawing/2014/main" id="{2C1C17D0-1C8C-BFC7-DA97-D038F833C5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4F5FF6E6-E7AB-4F12-8524-5A54261E905C}" type="slidenum">
              <a:rPr lang="en-US" altLang="zh-CN" b="0"/>
              <a:pPr/>
              <a:t>81</a:t>
            </a:fld>
            <a:endParaRPr lang="en-US" altLang="zh-CN"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587A4089-2FB6-B645-E67D-063D48F59DCA}"/>
              </a:ext>
            </a:extLst>
          </p:cNvPr>
          <p:cNvSpPr>
            <a:spLocks noGrp="1" noRot="1" noChangeAspect="1" noChangeArrowheads="1" noTextEdit="1"/>
          </p:cNvSpPr>
          <p:nvPr>
            <p:ph type="sldImg"/>
          </p:nvPr>
        </p:nvSpPr>
        <p:spPr>
          <a:ln/>
        </p:spPr>
      </p:sp>
      <p:sp>
        <p:nvSpPr>
          <p:cNvPr id="7171" name="备注占位符 2">
            <a:extLst>
              <a:ext uri="{FF2B5EF4-FFF2-40B4-BE49-F238E27FC236}">
                <a16:creationId xmlns:a16="http://schemas.microsoft.com/office/drawing/2014/main" id="{0657E787-0B32-CDC0-2A66-E9C630FD3A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2" name="幻灯片编号占位符 3">
            <a:extLst>
              <a:ext uri="{FF2B5EF4-FFF2-40B4-BE49-F238E27FC236}">
                <a16:creationId xmlns:a16="http://schemas.microsoft.com/office/drawing/2014/main" id="{8D37A848-0712-682F-E06E-BC2E06C31A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3A5EDAF0-586A-4DA7-9BF6-188768FC0750}" type="slidenum">
              <a:rPr lang="en-US" altLang="zh-CN" b="0"/>
              <a:pPr/>
              <a:t>2</a:t>
            </a:fld>
            <a:endParaRPr lang="en-US" altLang="zh-CN"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5CC6B768-300F-CF14-6135-1B2FB5D5D859}"/>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17FF0156-DB7B-AD88-9C02-6C67882052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4" name="幻灯片编号占位符 3">
            <a:extLst>
              <a:ext uri="{FF2B5EF4-FFF2-40B4-BE49-F238E27FC236}">
                <a16:creationId xmlns:a16="http://schemas.microsoft.com/office/drawing/2014/main" id="{1A075FE1-D0F4-6B2E-A941-8720A910C7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C48B91E4-CA85-47B8-8FED-5942F29C5EE0}" type="slidenum">
              <a:rPr lang="en-US" altLang="zh-CN" b="0"/>
              <a:pPr/>
              <a:t>9</a:t>
            </a:fld>
            <a:endParaRPr lang="en-US" altLang="zh-CN"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185C7DC5-E5C5-EF90-D010-E905D53F3DCF}"/>
              </a:ext>
            </a:extLst>
          </p:cNvPr>
          <p:cNvSpPr>
            <a:spLocks noGrp="1" noRot="1" noChangeAspect="1" noChangeArrowheads="1" noTextEdit="1"/>
          </p:cNvSpPr>
          <p:nvPr>
            <p:ph type="sldImg"/>
          </p:nvPr>
        </p:nvSpPr>
        <p:spPr>
          <a:ln/>
        </p:spPr>
      </p:sp>
      <p:sp>
        <p:nvSpPr>
          <p:cNvPr id="17411" name="备注占位符 2">
            <a:extLst>
              <a:ext uri="{FF2B5EF4-FFF2-40B4-BE49-F238E27FC236}">
                <a16:creationId xmlns:a16="http://schemas.microsoft.com/office/drawing/2014/main" id="{29573944-BC08-65DD-297D-8654F28D7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2" name="灯片编号占位符 3">
            <a:extLst>
              <a:ext uri="{FF2B5EF4-FFF2-40B4-BE49-F238E27FC236}">
                <a16:creationId xmlns:a16="http://schemas.microsoft.com/office/drawing/2014/main" id="{2ACC9B90-E617-71AE-F1D5-F607D08B19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F48AF672-BBB1-4B8D-8F96-AA7AA785E79C}" type="slidenum">
              <a:rPr lang="en-US" altLang="zh-CN" b="0"/>
              <a:pPr/>
              <a:t>10</a:t>
            </a:fld>
            <a:endParaRPr lang="en-US" altLang="zh-CN"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64B5C13-4A2F-3D9B-F5B2-B9607F25CE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b="1">
                <a:solidFill>
                  <a:schemeClr val="tx1"/>
                </a:solidFill>
                <a:latin typeface="Times New Roman" panose="02020603050405020304" pitchFamily="18" charset="0"/>
                <a:ea typeface="宋体" panose="02010600030101010101" pitchFamily="2" charset="-122"/>
              </a:defRPr>
            </a:lvl1pPr>
            <a:lvl2pPr marL="742950" indent="-285750" defTabSz="930275">
              <a:defRPr b="1">
                <a:solidFill>
                  <a:schemeClr val="tx1"/>
                </a:solidFill>
                <a:latin typeface="Times New Roman" panose="02020603050405020304" pitchFamily="18" charset="0"/>
                <a:ea typeface="宋体" panose="02010600030101010101" pitchFamily="2" charset="-122"/>
              </a:defRPr>
            </a:lvl2pPr>
            <a:lvl3pPr marL="1143000" indent="-228600" defTabSz="930275">
              <a:defRPr b="1">
                <a:solidFill>
                  <a:schemeClr val="tx1"/>
                </a:solidFill>
                <a:latin typeface="Times New Roman" panose="02020603050405020304" pitchFamily="18" charset="0"/>
                <a:ea typeface="宋体" panose="02010600030101010101" pitchFamily="2" charset="-122"/>
              </a:defRPr>
            </a:lvl3pPr>
            <a:lvl4pPr marL="1600200" indent="-228600" defTabSz="930275">
              <a:defRPr b="1">
                <a:solidFill>
                  <a:schemeClr val="tx1"/>
                </a:solidFill>
                <a:latin typeface="Times New Roman" panose="02020603050405020304" pitchFamily="18" charset="0"/>
                <a:ea typeface="宋体" panose="02010600030101010101" pitchFamily="2" charset="-122"/>
              </a:defRPr>
            </a:lvl4pPr>
            <a:lvl5pPr marL="2057400" indent="-228600" defTabSz="930275">
              <a:defRPr b="1">
                <a:solidFill>
                  <a:schemeClr val="tx1"/>
                </a:solidFill>
                <a:latin typeface="Times New Roman" panose="02020603050405020304" pitchFamily="18" charset="0"/>
                <a:ea typeface="宋体" panose="02010600030101010101" pitchFamily="2" charset="-122"/>
              </a:defRPr>
            </a:lvl5pPr>
            <a:lvl6pPr marL="2514600" indent="-228600" defTabSz="930275"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defTabSz="930275"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defTabSz="930275"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defTabSz="930275"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1CE7CE3F-7FA9-4C94-A6AE-F6EE6B45854B}" type="slidenum">
              <a:rPr lang="en-US" altLang="zh-CN" sz="1300" b="0">
                <a:ea typeface="ＭＳ Ｐゴシック" panose="020B0600070205080204" pitchFamily="34" charset="-128"/>
              </a:rPr>
              <a:pPr/>
              <a:t>11</a:t>
            </a:fld>
            <a:endParaRPr lang="en-US" altLang="zh-CN" sz="1300" b="0">
              <a:ea typeface="ＭＳ Ｐゴシック" panose="020B0600070205080204" pitchFamily="34" charset="-128"/>
            </a:endParaRPr>
          </a:p>
        </p:txBody>
      </p:sp>
      <p:sp>
        <p:nvSpPr>
          <p:cNvPr id="19459" name="Rectangle 2">
            <a:extLst>
              <a:ext uri="{FF2B5EF4-FFF2-40B4-BE49-F238E27FC236}">
                <a16:creationId xmlns:a16="http://schemas.microsoft.com/office/drawing/2014/main" id="{30D8673D-54D4-4BEA-C92E-B6F9B84F7EA8}"/>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635B60D9-7450-581F-E7A2-BCF7AEC1D5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752F1E5-589F-DC6B-17BF-D45EA2D93E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b="1">
                <a:solidFill>
                  <a:schemeClr val="tx1"/>
                </a:solidFill>
                <a:latin typeface="Times New Roman" panose="02020603050405020304" pitchFamily="18" charset="0"/>
                <a:ea typeface="宋体" panose="02010600030101010101" pitchFamily="2" charset="-122"/>
              </a:defRPr>
            </a:lvl1pPr>
            <a:lvl2pPr marL="742950" indent="-285750" defTabSz="930275">
              <a:defRPr b="1">
                <a:solidFill>
                  <a:schemeClr val="tx1"/>
                </a:solidFill>
                <a:latin typeface="Times New Roman" panose="02020603050405020304" pitchFamily="18" charset="0"/>
                <a:ea typeface="宋体" panose="02010600030101010101" pitchFamily="2" charset="-122"/>
              </a:defRPr>
            </a:lvl2pPr>
            <a:lvl3pPr marL="1143000" indent="-228600" defTabSz="930275">
              <a:defRPr b="1">
                <a:solidFill>
                  <a:schemeClr val="tx1"/>
                </a:solidFill>
                <a:latin typeface="Times New Roman" panose="02020603050405020304" pitchFamily="18" charset="0"/>
                <a:ea typeface="宋体" panose="02010600030101010101" pitchFamily="2" charset="-122"/>
              </a:defRPr>
            </a:lvl3pPr>
            <a:lvl4pPr marL="1600200" indent="-228600" defTabSz="930275">
              <a:defRPr b="1">
                <a:solidFill>
                  <a:schemeClr val="tx1"/>
                </a:solidFill>
                <a:latin typeface="Times New Roman" panose="02020603050405020304" pitchFamily="18" charset="0"/>
                <a:ea typeface="宋体" panose="02010600030101010101" pitchFamily="2" charset="-122"/>
              </a:defRPr>
            </a:lvl4pPr>
            <a:lvl5pPr marL="2057400" indent="-228600" defTabSz="930275">
              <a:defRPr b="1">
                <a:solidFill>
                  <a:schemeClr val="tx1"/>
                </a:solidFill>
                <a:latin typeface="Times New Roman" panose="02020603050405020304" pitchFamily="18" charset="0"/>
                <a:ea typeface="宋体" panose="02010600030101010101" pitchFamily="2" charset="-122"/>
              </a:defRPr>
            </a:lvl5pPr>
            <a:lvl6pPr marL="2514600" indent="-228600" defTabSz="930275"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defTabSz="930275"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defTabSz="930275"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defTabSz="930275"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3A3051F3-F4C8-4A23-9B73-5A9730FEC651}" type="slidenum">
              <a:rPr lang="en-US" altLang="zh-CN" sz="1300" b="0">
                <a:ea typeface="ＭＳ Ｐゴシック" panose="020B0600070205080204" pitchFamily="34" charset="-128"/>
              </a:rPr>
              <a:pPr/>
              <a:t>12</a:t>
            </a:fld>
            <a:endParaRPr lang="en-US" altLang="zh-CN" sz="1300" b="0">
              <a:ea typeface="ＭＳ Ｐゴシック" panose="020B0600070205080204" pitchFamily="34" charset="-128"/>
            </a:endParaRPr>
          </a:p>
        </p:txBody>
      </p:sp>
      <p:sp>
        <p:nvSpPr>
          <p:cNvPr id="21507" name="Rectangle 2">
            <a:extLst>
              <a:ext uri="{FF2B5EF4-FFF2-40B4-BE49-F238E27FC236}">
                <a16:creationId xmlns:a16="http://schemas.microsoft.com/office/drawing/2014/main" id="{7B12D803-CFE4-052A-C08E-D6BF5B83A9FC}"/>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860FC26B-DBC8-626D-D905-AFD03FFAF3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D4BD7A8B-1492-E6E1-483B-99527EB880AD}"/>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BD60D677-1849-3A44-7839-D16B659C1F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6" name="灯片编号占位符 3">
            <a:extLst>
              <a:ext uri="{FF2B5EF4-FFF2-40B4-BE49-F238E27FC236}">
                <a16:creationId xmlns:a16="http://schemas.microsoft.com/office/drawing/2014/main" id="{A0606EDA-94C6-E076-264A-090C895A42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5FB243A1-0099-4D3A-845C-DC2F6F741A2A}" type="slidenum">
              <a:rPr lang="en-US" altLang="zh-CN" b="0"/>
              <a:pPr/>
              <a:t>23</a:t>
            </a:fld>
            <a:endParaRPr lang="en-US" altLang="zh-CN"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D50DA9E0-5FBF-BF41-01A3-24DA6A26BC04}"/>
              </a:ext>
            </a:extLst>
          </p:cNvPr>
          <p:cNvSpPr>
            <a:spLocks noGrp="1" noRot="1" noChangeAspect="1" noChangeArrowheads="1" noTextEdit="1"/>
          </p:cNvSpPr>
          <p:nvPr>
            <p:ph type="sldImg"/>
          </p:nvPr>
        </p:nvSpPr>
        <p:spPr>
          <a:ln/>
        </p:spPr>
      </p:sp>
      <p:sp>
        <p:nvSpPr>
          <p:cNvPr id="36867" name="备注占位符 2">
            <a:extLst>
              <a:ext uri="{FF2B5EF4-FFF2-40B4-BE49-F238E27FC236}">
                <a16:creationId xmlns:a16="http://schemas.microsoft.com/office/drawing/2014/main" id="{2FA7EBCF-7769-CA41-3A35-D72BD3EAAF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8" name="幻灯片编号占位符 3">
            <a:extLst>
              <a:ext uri="{FF2B5EF4-FFF2-40B4-BE49-F238E27FC236}">
                <a16:creationId xmlns:a16="http://schemas.microsoft.com/office/drawing/2014/main" id="{740DBD94-A9A6-1661-296A-BF5D597896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EB0489C5-7AE8-4B90-B4AF-649EFCF3752B}" type="slidenum">
              <a:rPr lang="en-US" altLang="zh-CN" b="0"/>
              <a:pPr/>
              <a:t>25</a:t>
            </a:fld>
            <a:endParaRPr lang="en-US" altLang="zh-CN"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65297987-A903-96D5-59A4-595BEB436E1D}"/>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EFF96FF9-2794-36B2-B598-024465628F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8" name="幻灯片编号占位符 3">
            <a:extLst>
              <a:ext uri="{FF2B5EF4-FFF2-40B4-BE49-F238E27FC236}">
                <a16:creationId xmlns:a16="http://schemas.microsoft.com/office/drawing/2014/main" id="{5D4F6AC8-33F1-4C21-BF59-F1C0635313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1A563AD2-69C3-43C2-8356-354E0BF8C019}" type="slidenum">
              <a:rPr lang="en-US" altLang="zh-CN" b="0"/>
              <a:pPr/>
              <a:t>29</a:t>
            </a:fld>
            <a:endParaRPr lang="en-US" altLang="zh-CN" b="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86D7536C-6F65-79DD-71B6-BAFFEE25F210}"/>
              </a:ext>
            </a:extLst>
          </p:cNvPr>
          <p:cNvSpPr>
            <a:spLocks/>
          </p:cNvSpPr>
          <p:nvPr/>
        </p:nvSpPr>
        <p:spPr bwMode="gray">
          <a:xfrm>
            <a:off x="-9525" y="1447800"/>
            <a:ext cx="9164638" cy="3832225"/>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3">
            <a:extLst>
              <a:ext uri="{FF2B5EF4-FFF2-40B4-BE49-F238E27FC236}">
                <a16:creationId xmlns:a16="http://schemas.microsoft.com/office/drawing/2014/main" id="{F510010E-6D64-B302-81EB-98E90057D17A}"/>
              </a:ext>
            </a:extLst>
          </p:cNvPr>
          <p:cNvSpPr>
            <a:spLocks/>
          </p:cNvSpPr>
          <p:nvPr/>
        </p:nvSpPr>
        <p:spPr bwMode="gray">
          <a:xfrm>
            <a:off x="-9525" y="1730375"/>
            <a:ext cx="9150350" cy="3265488"/>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 name="Group 4">
            <a:extLst>
              <a:ext uri="{FF2B5EF4-FFF2-40B4-BE49-F238E27FC236}">
                <a16:creationId xmlns:a16="http://schemas.microsoft.com/office/drawing/2014/main" id="{1426D90F-EDEC-1B05-5B05-D9B9A4BD1CCA}"/>
              </a:ext>
            </a:extLst>
          </p:cNvPr>
          <p:cNvGrpSpPr>
            <a:grpSpLocks/>
          </p:cNvGrpSpPr>
          <p:nvPr/>
        </p:nvGrpSpPr>
        <p:grpSpPr bwMode="auto">
          <a:xfrm>
            <a:off x="7086600" y="1947863"/>
            <a:ext cx="533400" cy="533400"/>
            <a:chOff x="4752" y="1200"/>
            <a:chExt cx="288" cy="288"/>
          </a:xfrm>
        </p:grpSpPr>
        <p:sp>
          <p:nvSpPr>
            <p:cNvPr id="7" name="Oval 5">
              <a:extLst>
                <a:ext uri="{FF2B5EF4-FFF2-40B4-BE49-F238E27FC236}">
                  <a16:creationId xmlns:a16="http://schemas.microsoft.com/office/drawing/2014/main" id="{7B23B195-1582-4C73-0529-4A59D66682F3}"/>
                </a:ext>
              </a:extLst>
            </p:cNvPr>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sp>
          <p:nvSpPr>
            <p:cNvPr id="8" name="Oval 6">
              <a:extLst>
                <a:ext uri="{FF2B5EF4-FFF2-40B4-BE49-F238E27FC236}">
                  <a16:creationId xmlns:a16="http://schemas.microsoft.com/office/drawing/2014/main" id="{DA97B067-4575-54CE-F4FC-629DDC966CBD}"/>
                </a:ext>
              </a:extLst>
            </p:cNvPr>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grpSp>
        <p:nvGrpSpPr>
          <p:cNvPr id="9" name="Group 7">
            <a:extLst>
              <a:ext uri="{FF2B5EF4-FFF2-40B4-BE49-F238E27FC236}">
                <a16:creationId xmlns:a16="http://schemas.microsoft.com/office/drawing/2014/main" id="{89C23D9C-67DD-C334-F917-7A9E77B13583}"/>
              </a:ext>
            </a:extLst>
          </p:cNvPr>
          <p:cNvGrpSpPr>
            <a:grpSpLocks/>
          </p:cNvGrpSpPr>
          <p:nvPr/>
        </p:nvGrpSpPr>
        <p:grpSpPr bwMode="auto">
          <a:xfrm>
            <a:off x="7620000" y="1371600"/>
            <a:ext cx="914400" cy="914400"/>
            <a:chOff x="4992" y="816"/>
            <a:chExt cx="576" cy="576"/>
          </a:xfrm>
        </p:grpSpPr>
        <p:sp>
          <p:nvSpPr>
            <p:cNvPr id="10" name="Oval 8">
              <a:extLst>
                <a:ext uri="{FF2B5EF4-FFF2-40B4-BE49-F238E27FC236}">
                  <a16:creationId xmlns:a16="http://schemas.microsoft.com/office/drawing/2014/main" id="{B1EF3C95-F94C-EDA6-0989-A3E9105B57E2}"/>
                </a:ext>
              </a:extLst>
            </p:cNvPr>
            <p:cNvSpPr>
              <a:spLocks noChangeArrowheads="1"/>
            </p:cNvSpPr>
            <p:nvPr userDrawn="1"/>
          </p:nvSpPr>
          <p:spPr bwMode="gray">
            <a:xfrm>
              <a:off x="4992" y="816"/>
              <a:ext cx="576" cy="576"/>
            </a:xfrm>
            <a:prstGeom prst="ellipse">
              <a:avLst/>
            </a:prstGeom>
            <a:solidFill>
              <a:schemeClr val="accent1">
                <a:alpha val="52940"/>
              </a:schemeClr>
            </a:solidFill>
            <a:ln>
              <a:noFill/>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z="1800"/>
            </a:p>
          </p:txBody>
        </p:sp>
        <p:sp>
          <p:nvSpPr>
            <p:cNvPr id="11" name="Oval 9">
              <a:extLst>
                <a:ext uri="{FF2B5EF4-FFF2-40B4-BE49-F238E27FC236}">
                  <a16:creationId xmlns:a16="http://schemas.microsoft.com/office/drawing/2014/main" id="{85D237C9-994F-80DB-7151-B40FFC6E2D1D}"/>
                </a:ext>
              </a:extLst>
            </p:cNvPr>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grpSp>
        <p:nvGrpSpPr>
          <p:cNvPr id="12" name="Group 10">
            <a:extLst>
              <a:ext uri="{FF2B5EF4-FFF2-40B4-BE49-F238E27FC236}">
                <a16:creationId xmlns:a16="http://schemas.microsoft.com/office/drawing/2014/main" id="{6E82C632-8195-5C16-C61A-3E1C38024817}"/>
              </a:ext>
            </a:extLst>
          </p:cNvPr>
          <p:cNvGrpSpPr>
            <a:grpSpLocks/>
          </p:cNvGrpSpPr>
          <p:nvPr/>
        </p:nvGrpSpPr>
        <p:grpSpPr bwMode="auto">
          <a:xfrm>
            <a:off x="304800" y="3429000"/>
            <a:ext cx="1295400" cy="1371600"/>
            <a:chOff x="4992" y="816"/>
            <a:chExt cx="576" cy="576"/>
          </a:xfrm>
        </p:grpSpPr>
        <p:sp>
          <p:nvSpPr>
            <p:cNvPr id="13" name="Oval 11">
              <a:extLst>
                <a:ext uri="{FF2B5EF4-FFF2-40B4-BE49-F238E27FC236}">
                  <a16:creationId xmlns:a16="http://schemas.microsoft.com/office/drawing/2014/main" id="{1B19C454-E9A1-8855-2C94-149C94C076D9}"/>
                </a:ext>
              </a:extLst>
            </p:cNvPr>
            <p:cNvSpPr>
              <a:spLocks noChangeArrowheads="1"/>
            </p:cNvSpPr>
            <p:nvPr userDrawn="1"/>
          </p:nvSpPr>
          <p:spPr bwMode="gray">
            <a:xfrm>
              <a:off x="4992" y="816"/>
              <a:ext cx="576" cy="576"/>
            </a:xfrm>
            <a:prstGeom prst="ellipse">
              <a:avLst/>
            </a:prstGeom>
            <a:solidFill>
              <a:schemeClr val="tx2">
                <a:alpha val="52940"/>
              </a:schemeClr>
            </a:solidFill>
            <a:ln>
              <a:noFill/>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z="1800"/>
            </a:p>
          </p:txBody>
        </p:sp>
        <p:sp>
          <p:nvSpPr>
            <p:cNvPr id="14" name="Oval 12">
              <a:extLst>
                <a:ext uri="{FF2B5EF4-FFF2-40B4-BE49-F238E27FC236}">
                  <a16:creationId xmlns:a16="http://schemas.microsoft.com/office/drawing/2014/main" id="{7CA5B836-70FC-BD03-669A-9D22DA01B2BE}"/>
                </a:ext>
              </a:extLst>
            </p:cNvPr>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pic>
        <p:nvPicPr>
          <p:cNvPr id="15" name="图片 29" descr="sudat.png">
            <a:extLst>
              <a:ext uri="{FF2B5EF4-FFF2-40B4-BE49-F238E27FC236}">
                <a16:creationId xmlns:a16="http://schemas.microsoft.com/office/drawing/2014/main" id="{6053F7DD-95EC-D335-0638-86A52E6198D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88" y="714375"/>
            <a:ext cx="1500187"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39" name="Rectangle 15"/>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r>
              <a:rPr lang="zh-CN" altLang="en-US"/>
              <a:t>单击此处编辑母版标题样式</a:t>
            </a:r>
          </a:p>
        </p:txBody>
      </p:sp>
      <p:sp>
        <p:nvSpPr>
          <p:cNvPr id="461840" name="Rectangle 16"/>
          <p:cNvSpPr>
            <a:spLocks noGrp="1" noChangeArrowheads="1"/>
          </p:cNvSpPr>
          <p:nvPr>
            <p:ph type="subTitle" idx="1"/>
          </p:nvPr>
        </p:nvSpPr>
        <p:spPr bwMode="white">
          <a:xfrm>
            <a:off x="1295400" y="3581400"/>
            <a:ext cx="6705600" cy="381000"/>
          </a:xfrm>
        </p:spPr>
        <p:txBody>
          <a:bodyPr/>
          <a:lstStyle>
            <a:lvl1pPr marL="0" indent="0" algn="ctr">
              <a:buFont typeface="Wingdings" pitchFamily="2" charset="2"/>
              <a:buNone/>
              <a:defRPr sz="2000"/>
            </a:lvl1pPr>
          </a:lstStyle>
          <a:p>
            <a:r>
              <a:rPr lang="zh-CN" altLang="en-US"/>
              <a:t>单击此处编辑母版副标题样式</a:t>
            </a:r>
          </a:p>
        </p:txBody>
      </p:sp>
      <p:sp>
        <p:nvSpPr>
          <p:cNvPr id="16" name="Rectangle 13">
            <a:extLst>
              <a:ext uri="{FF2B5EF4-FFF2-40B4-BE49-F238E27FC236}">
                <a16:creationId xmlns:a16="http://schemas.microsoft.com/office/drawing/2014/main" id="{3F216282-1E79-8528-0222-853D63F40F9B}"/>
              </a:ext>
            </a:extLst>
          </p:cNvPr>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p>
        </p:txBody>
      </p:sp>
      <p:sp>
        <p:nvSpPr>
          <p:cNvPr id="17" name="Rectangle 14">
            <a:extLst>
              <a:ext uri="{FF2B5EF4-FFF2-40B4-BE49-F238E27FC236}">
                <a16:creationId xmlns:a16="http://schemas.microsoft.com/office/drawing/2014/main" id="{D9EF4E29-4652-1A67-02B5-110FA2FAF785}"/>
              </a:ext>
            </a:extLst>
          </p:cNvPr>
          <p:cNvSpPr>
            <a:spLocks noGrp="1" noChangeArrowheads="1"/>
          </p:cNvSpPr>
          <p:nvPr>
            <p:ph type="ftr" sz="quarter" idx="11"/>
          </p:nvPr>
        </p:nvSpPr>
        <p:spPr>
          <a:xfrm>
            <a:off x="5364163" y="6381750"/>
            <a:ext cx="3529012" cy="287338"/>
          </a:xfrm>
        </p:spPr>
        <p:txBody>
          <a:bodyPr/>
          <a:lstStyle>
            <a:lvl1pPr>
              <a:defRPr>
                <a:solidFill>
                  <a:srgbClr val="FF3300"/>
                </a:solidFill>
              </a:defRPr>
            </a:lvl1pPr>
          </a:lstStyle>
          <a:p>
            <a:pPr>
              <a:defRPr/>
            </a:pPr>
            <a:r>
              <a:rPr lang="en-US" altLang="zh-CN"/>
              <a:t>An Introduction to Database System</a:t>
            </a:r>
          </a:p>
        </p:txBody>
      </p:sp>
    </p:spTree>
    <p:extLst>
      <p:ext uri="{BB962C8B-B14F-4D97-AF65-F5344CB8AC3E}">
        <p14:creationId xmlns:p14="http://schemas.microsoft.com/office/powerpoint/2010/main" val="303122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269D2D6F-DF3C-DC54-579B-7677372A3D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5F15C70D-74B7-34EA-7589-0F83D30F05DA}"/>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31370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A3B474F1-5451-5365-A13C-D13093BE3A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91CD6B57-9111-3BBA-60CA-730A0B805A4A}"/>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274787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a:p>
        </p:txBody>
      </p:sp>
      <p:sp>
        <p:nvSpPr>
          <p:cNvPr id="4" name="Rectangle 15">
            <a:extLst>
              <a:ext uri="{FF2B5EF4-FFF2-40B4-BE49-F238E27FC236}">
                <a16:creationId xmlns:a16="http://schemas.microsoft.com/office/drawing/2014/main" id="{9989D353-546E-CD38-68BC-8508411DAE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1CB13B93-647A-0926-C6EE-FCCDD0FA4090}"/>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77247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092F0AD9-0A07-425A-A855-9B28FED040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0F2D9C86-4D60-FF44-D1F9-512E6BEE5748}"/>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674299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a:extLst>
              <a:ext uri="{FF2B5EF4-FFF2-40B4-BE49-F238E27FC236}">
                <a16:creationId xmlns:a16="http://schemas.microsoft.com/office/drawing/2014/main" id="{8F1798CE-5886-AA8E-091D-42ACCB038B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6">
            <a:extLst>
              <a:ext uri="{FF2B5EF4-FFF2-40B4-BE49-F238E27FC236}">
                <a16:creationId xmlns:a16="http://schemas.microsoft.com/office/drawing/2014/main" id="{C8220819-95A5-249A-3693-7ADA8EA65EF0}"/>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66194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29120843-A6D5-4AF2-9BB3-98937AA3D8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E1CFD126-8450-A1F1-C357-710D16DB540E}"/>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66579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
            <a:extLst>
              <a:ext uri="{FF2B5EF4-FFF2-40B4-BE49-F238E27FC236}">
                <a16:creationId xmlns:a16="http://schemas.microsoft.com/office/drawing/2014/main" id="{E4B49D99-4B85-5D08-88B9-45C7AEA3FA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45823D14-92DA-79B9-7DDB-BF41AE016AF6}"/>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15425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B967920F-EB70-13DE-91A9-CD81A01D3B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F44D9EF3-D553-D890-38FC-A9DB0C3644C5}"/>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37802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a:extLst>
              <a:ext uri="{FF2B5EF4-FFF2-40B4-BE49-F238E27FC236}">
                <a16:creationId xmlns:a16="http://schemas.microsoft.com/office/drawing/2014/main" id="{36F5A842-FD35-0B9B-646A-AA26B565029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id="{8A863B19-68CF-D3B2-0D1B-94DDC6537FAD}"/>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10450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a:extLst>
              <a:ext uri="{FF2B5EF4-FFF2-40B4-BE49-F238E27FC236}">
                <a16:creationId xmlns:a16="http://schemas.microsoft.com/office/drawing/2014/main" id="{AA5BCF40-F158-F84B-7EEB-76EB16223E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id="{7A444717-7E6A-07A2-1CB2-43FEF6FAC11F}"/>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181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AF3843A2-0EE4-1CD0-52F8-AA5A06D6478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id="{45C1B66D-40C6-320C-FC6C-C961E6E3E722}"/>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116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a:extLst>
              <a:ext uri="{FF2B5EF4-FFF2-40B4-BE49-F238E27FC236}">
                <a16:creationId xmlns:a16="http://schemas.microsoft.com/office/drawing/2014/main" id="{8138D289-78BD-6809-B67C-198BF422BA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40F23F3B-09D2-292F-3C29-89A02B2B6646}"/>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24478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a:extLst>
              <a:ext uri="{FF2B5EF4-FFF2-40B4-BE49-F238E27FC236}">
                <a16:creationId xmlns:a16="http://schemas.microsoft.com/office/drawing/2014/main" id="{E689D987-6CD5-7945-F7F7-D5DF149FE0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1E3F6BCB-C46A-3177-48A6-B2D911EF6C54}"/>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71076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a:extLst>
              <a:ext uri="{FF2B5EF4-FFF2-40B4-BE49-F238E27FC236}">
                <a16:creationId xmlns:a16="http://schemas.microsoft.com/office/drawing/2014/main" id="{5B56470F-6000-CC16-8996-A8A8A9BF7906}"/>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name="Image" r:id="rId16" imgW="9561905" imgH="1600000" progId="Photoshop.Image.6">
                  <p:embed/>
                </p:oleObj>
              </mc:Choice>
              <mc:Fallback>
                <p:oleObj name="Image" r:id="rId16" imgW="9561905" imgH="1600000" progId="Photoshop.Image.6">
                  <p:embed/>
                  <p:pic>
                    <p:nvPicPr>
                      <p:cNvPr id="0" name="Object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027" name="Freeform 3">
            <a:extLst>
              <a:ext uri="{FF2B5EF4-FFF2-40B4-BE49-F238E27FC236}">
                <a16:creationId xmlns:a16="http://schemas.microsoft.com/office/drawing/2014/main" id="{AC721E13-B3E8-8B2A-256C-35B50CA17389}"/>
              </a:ext>
            </a:extLst>
          </p:cNvPr>
          <p:cNvSpPr>
            <a:spLocks/>
          </p:cNvSpPr>
          <p:nvPr/>
        </p:nvSpPr>
        <p:spPr bwMode="gray">
          <a:xfrm>
            <a:off x="-11113" y="280988"/>
            <a:ext cx="9155113" cy="1620837"/>
          </a:xfrm>
          <a:custGeom>
            <a:avLst/>
            <a:gdLst>
              <a:gd name="T0" fmla="*/ 2147483646 w 5767"/>
              <a:gd name="T1" fmla="*/ 2147483646 h 1021"/>
              <a:gd name="T2" fmla="*/ 2147483646 w 5767"/>
              <a:gd name="T3" fmla="*/ 2147483646 h 1021"/>
              <a:gd name="T4" fmla="*/ 2147483646 w 5767"/>
              <a:gd name="T5" fmla="*/ 2147483646 h 1021"/>
              <a:gd name="T6" fmla="*/ 2147483646 w 5767"/>
              <a:gd name="T7" fmla="*/ 0 h 1021"/>
              <a:gd name="T8" fmla="*/ 2147483646 w 5767"/>
              <a:gd name="T9" fmla="*/ 2147483646 h 1021"/>
              <a:gd name="T10" fmla="*/ 2147483646 w 5767"/>
              <a:gd name="T11" fmla="*/ 2147483646 h 1021"/>
              <a:gd name="T12" fmla="*/ 2147483646 w 5767"/>
              <a:gd name="T13" fmla="*/ 2147483646 h 1021"/>
              <a:gd name="T14" fmla="*/ 2147483646 w 5767"/>
              <a:gd name="T15" fmla="*/ 2147483646 h 1021"/>
              <a:gd name="T16" fmla="*/ 2147483646 w 5767"/>
              <a:gd name="T17" fmla="*/ 2147483646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 name="Freeform 4">
            <a:extLst>
              <a:ext uri="{FF2B5EF4-FFF2-40B4-BE49-F238E27FC236}">
                <a16:creationId xmlns:a16="http://schemas.microsoft.com/office/drawing/2014/main" id="{1C68C9C3-C81F-F0B8-D90C-3C41B38B57CF}"/>
              </a:ext>
            </a:extLst>
          </p:cNvPr>
          <p:cNvSpPr>
            <a:spLocks/>
          </p:cNvSpPr>
          <p:nvPr/>
        </p:nvSpPr>
        <p:spPr bwMode="gray">
          <a:xfrm>
            <a:off x="-20638" y="533400"/>
            <a:ext cx="9161463" cy="1006475"/>
          </a:xfrm>
          <a:custGeom>
            <a:avLst/>
            <a:gdLst>
              <a:gd name="T0" fmla="*/ 2147483646 w 5771"/>
              <a:gd name="T1" fmla="*/ 2147483646 h 634"/>
              <a:gd name="T2" fmla="*/ 2147483646 w 5771"/>
              <a:gd name="T3" fmla="*/ 2147483646 h 634"/>
              <a:gd name="T4" fmla="*/ 2147483646 w 5771"/>
              <a:gd name="T5" fmla="*/ 2147483646 h 634"/>
              <a:gd name="T6" fmla="*/ 2147483646 w 5771"/>
              <a:gd name="T7" fmla="*/ 2147483646 h 634"/>
              <a:gd name="T8" fmla="*/ 2147483646 w 5771"/>
              <a:gd name="T9" fmla="*/ 2147483646 h 634"/>
              <a:gd name="T10" fmla="*/ 2147483646 w 5771"/>
              <a:gd name="T11" fmla="*/ 2147483646 h 634"/>
              <a:gd name="T12" fmla="*/ 2147483646 w 5771"/>
              <a:gd name="T13" fmla="*/ 2147483646 h 634"/>
              <a:gd name="T14" fmla="*/ 2147483646 w 5771"/>
              <a:gd name="T15" fmla="*/ 2147483646 h 634"/>
              <a:gd name="T16" fmla="*/ 2147483646 w 5771"/>
              <a:gd name="T17" fmla="*/ 2147483646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9" name="Group 5">
            <a:extLst>
              <a:ext uri="{FF2B5EF4-FFF2-40B4-BE49-F238E27FC236}">
                <a16:creationId xmlns:a16="http://schemas.microsoft.com/office/drawing/2014/main" id="{8E85300E-204B-3E81-409F-B569D613AEE5}"/>
              </a:ext>
            </a:extLst>
          </p:cNvPr>
          <p:cNvGrpSpPr>
            <a:grpSpLocks/>
          </p:cNvGrpSpPr>
          <p:nvPr/>
        </p:nvGrpSpPr>
        <p:grpSpPr bwMode="auto">
          <a:xfrm>
            <a:off x="7740650" y="347663"/>
            <a:ext cx="387350" cy="366712"/>
            <a:chOff x="4752" y="1200"/>
            <a:chExt cx="288" cy="288"/>
          </a:xfrm>
        </p:grpSpPr>
        <p:sp>
          <p:nvSpPr>
            <p:cNvPr id="460806" name="Oval 6">
              <a:extLst>
                <a:ext uri="{FF2B5EF4-FFF2-40B4-BE49-F238E27FC236}">
                  <a16:creationId xmlns:a16="http://schemas.microsoft.com/office/drawing/2014/main" id="{53AE3282-ED26-51C5-104A-C59E7364C2C5}"/>
                </a:ext>
              </a:extLst>
            </p:cNvPr>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sp>
          <p:nvSpPr>
            <p:cNvPr id="460807" name="Oval 7">
              <a:extLst>
                <a:ext uri="{FF2B5EF4-FFF2-40B4-BE49-F238E27FC236}">
                  <a16:creationId xmlns:a16="http://schemas.microsoft.com/office/drawing/2014/main" id="{D6B78E0A-2211-D251-EE96-8307862BB63F}"/>
                </a:ext>
              </a:extLst>
            </p:cNvPr>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grpSp>
        <p:nvGrpSpPr>
          <p:cNvPr id="1030" name="Group 8">
            <a:extLst>
              <a:ext uri="{FF2B5EF4-FFF2-40B4-BE49-F238E27FC236}">
                <a16:creationId xmlns:a16="http://schemas.microsoft.com/office/drawing/2014/main" id="{E58A1D50-8A33-EC4C-AAE2-F3BCDE99AF61}"/>
              </a:ext>
            </a:extLst>
          </p:cNvPr>
          <p:cNvGrpSpPr>
            <a:grpSpLocks/>
          </p:cNvGrpSpPr>
          <p:nvPr/>
        </p:nvGrpSpPr>
        <p:grpSpPr bwMode="auto">
          <a:xfrm>
            <a:off x="8153400" y="53975"/>
            <a:ext cx="609600" cy="592138"/>
            <a:chOff x="4992" y="816"/>
            <a:chExt cx="576" cy="576"/>
          </a:xfrm>
        </p:grpSpPr>
        <p:sp>
          <p:nvSpPr>
            <p:cNvPr id="1039" name="Oval 9">
              <a:extLst>
                <a:ext uri="{FF2B5EF4-FFF2-40B4-BE49-F238E27FC236}">
                  <a16:creationId xmlns:a16="http://schemas.microsoft.com/office/drawing/2014/main" id="{588BA299-5C32-3E11-0BDC-E661CD41A2F6}"/>
                </a:ext>
              </a:extLst>
            </p:cNvPr>
            <p:cNvSpPr>
              <a:spLocks noChangeArrowheads="1"/>
            </p:cNvSpPr>
            <p:nvPr userDrawn="1"/>
          </p:nvSpPr>
          <p:spPr bwMode="gray">
            <a:xfrm>
              <a:off x="4992" y="816"/>
              <a:ext cx="576" cy="576"/>
            </a:xfrm>
            <a:prstGeom prst="ellipse">
              <a:avLst/>
            </a:prstGeom>
            <a:solidFill>
              <a:schemeClr val="accent1">
                <a:alpha val="52940"/>
              </a:schemeClr>
            </a:solidFill>
            <a:ln>
              <a:noFill/>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z="1800"/>
            </a:p>
          </p:txBody>
        </p:sp>
        <p:sp>
          <p:nvSpPr>
            <p:cNvPr id="460810" name="Oval 10">
              <a:extLst>
                <a:ext uri="{FF2B5EF4-FFF2-40B4-BE49-F238E27FC236}">
                  <a16:creationId xmlns:a16="http://schemas.microsoft.com/office/drawing/2014/main" id="{E6DD4047-178A-5211-8D6B-F6A7C153CD56}"/>
                </a:ext>
              </a:extLst>
            </p:cNvPr>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grpSp>
        <p:nvGrpSpPr>
          <p:cNvPr id="1031" name="Group 11">
            <a:extLst>
              <a:ext uri="{FF2B5EF4-FFF2-40B4-BE49-F238E27FC236}">
                <a16:creationId xmlns:a16="http://schemas.microsoft.com/office/drawing/2014/main" id="{69CF999B-CE37-2C61-412E-134FBA5B9AD7}"/>
              </a:ext>
            </a:extLst>
          </p:cNvPr>
          <p:cNvGrpSpPr>
            <a:grpSpLocks/>
          </p:cNvGrpSpPr>
          <p:nvPr/>
        </p:nvGrpSpPr>
        <p:grpSpPr bwMode="auto">
          <a:xfrm>
            <a:off x="171450" y="819150"/>
            <a:ext cx="720725" cy="762000"/>
            <a:chOff x="4992" y="816"/>
            <a:chExt cx="576" cy="576"/>
          </a:xfrm>
        </p:grpSpPr>
        <p:sp>
          <p:nvSpPr>
            <p:cNvPr id="1037" name="Oval 12">
              <a:extLst>
                <a:ext uri="{FF2B5EF4-FFF2-40B4-BE49-F238E27FC236}">
                  <a16:creationId xmlns:a16="http://schemas.microsoft.com/office/drawing/2014/main" id="{EC344C24-F4FC-C16C-B160-80A8A1AFC140}"/>
                </a:ext>
              </a:extLst>
            </p:cNvPr>
            <p:cNvSpPr>
              <a:spLocks noChangeArrowheads="1"/>
            </p:cNvSpPr>
            <p:nvPr userDrawn="1"/>
          </p:nvSpPr>
          <p:spPr bwMode="gray">
            <a:xfrm>
              <a:off x="4992" y="816"/>
              <a:ext cx="576" cy="576"/>
            </a:xfrm>
            <a:prstGeom prst="ellipse">
              <a:avLst/>
            </a:prstGeom>
            <a:solidFill>
              <a:schemeClr val="tx2">
                <a:alpha val="52940"/>
              </a:schemeClr>
            </a:solidFill>
            <a:ln>
              <a:noFill/>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z="1800"/>
            </a:p>
          </p:txBody>
        </p:sp>
        <p:sp>
          <p:nvSpPr>
            <p:cNvPr id="460813" name="Oval 13">
              <a:extLst>
                <a:ext uri="{FF2B5EF4-FFF2-40B4-BE49-F238E27FC236}">
                  <a16:creationId xmlns:a16="http://schemas.microsoft.com/office/drawing/2014/main" id="{936AD3B4-F81F-EE18-8598-5531CB913772}"/>
                </a:ext>
              </a:extLst>
            </p:cNvPr>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sp>
        <p:nvSpPr>
          <p:cNvPr id="1032" name="Rectangle 14">
            <a:extLst>
              <a:ext uri="{FF2B5EF4-FFF2-40B4-BE49-F238E27FC236}">
                <a16:creationId xmlns:a16="http://schemas.microsoft.com/office/drawing/2014/main" id="{E310DABC-A7B8-FBE3-9178-AA5B0AD9A91E}"/>
              </a:ext>
            </a:extLst>
          </p:cNvPr>
          <p:cNvSpPr>
            <a:spLocks noGrp="1" noChangeArrowheads="1"/>
          </p:cNvSpPr>
          <p:nvPr>
            <p:ph type="body" idx="1"/>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0815" name="Rectangle 15">
            <a:extLst>
              <a:ext uri="{FF2B5EF4-FFF2-40B4-BE49-F238E27FC236}">
                <a16:creationId xmlns:a16="http://schemas.microsoft.com/office/drawing/2014/main" id="{7F7B492B-CC9C-3FF4-B267-92C6445DCE52}"/>
              </a:ext>
            </a:extLst>
          </p:cNvPr>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latin typeface="+mn-lt"/>
                <a:ea typeface="宋体" pitchFamily="2" charset="-122"/>
                <a:cs typeface="+mn-cs"/>
              </a:defRPr>
            </a:lvl1pPr>
          </a:lstStyle>
          <a:p>
            <a:pPr>
              <a:defRPr/>
            </a:pPr>
            <a:endParaRPr lang="en-US" altLang="zh-CN"/>
          </a:p>
        </p:txBody>
      </p:sp>
      <p:sp>
        <p:nvSpPr>
          <p:cNvPr id="460816" name="Rectangle 16">
            <a:extLst>
              <a:ext uri="{FF2B5EF4-FFF2-40B4-BE49-F238E27FC236}">
                <a16:creationId xmlns:a16="http://schemas.microsoft.com/office/drawing/2014/main" id="{0A9BD367-A898-1DB7-3F9D-F6AE772A6D73}"/>
              </a:ext>
            </a:extLst>
          </p:cNvPr>
          <p:cNvSpPr>
            <a:spLocks noGrp="1" noChangeArrowheads="1"/>
          </p:cNvSpPr>
          <p:nvPr>
            <p:ph type="ftr" sz="quarter" idx="3"/>
          </p:nvPr>
        </p:nvSpPr>
        <p:spPr bwMode="auto">
          <a:xfrm>
            <a:off x="5219700" y="6381750"/>
            <a:ext cx="360045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F03628"/>
                </a:solidFill>
                <a:latin typeface="+mn-lt"/>
                <a:ea typeface="宋体" pitchFamily="2" charset="-122"/>
                <a:cs typeface="+mn-cs"/>
              </a:defRPr>
            </a:lvl1pPr>
          </a:lstStyle>
          <a:p>
            <a:pPr>
              <a:defRPr/>
            </a:pPr>
            <a:r>
              <a:rPr lang="en-US" altLang="zh-CN"/>
              <a:t>An Introduction to Database System</a:t>
            </a:r>
          </a:p>
        </p:txBody>
      </p:sp>
      <p:sp>
        <p:nvSpPr>
          <p:cNvPr id="1035" name="Rectangle 17">
            <a:extLst>
              <a:ext uri="{FF2B5EF4-FFF2-40B4-BE49-F238E27FC236}">
                <a16:creationId xmlns:a16="http://schemas.microsoft.com/office/drawing/2014/main" id="{47F17026-360C-75C0-AB6D-40F4BC95883A}"/>
              </a:ext>
            </a:extLst>
          </p:cNvPr>
          <p:cNvSpPr>
            <a:spLocks noGrp="1" noChangeArrowheads="1"/>
          </p:cNvSpPr>
          <p:nvPr>
            <p:ph type="title"/>
          </p:nvPr>
        </p:nvSpPr>
        <p:spPr bwMode="white">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36" name="图片 17" descr="sudat.png">
            <a:extLst>
              <a:ext uri="{FF2B5EF4-FFF2-40B4-BE49-F238E27FC236}">
                <a16:creationId xmlns:a16="http://schemas.microsoft.com/office/drawing/2014/main" id="{73ECB6F3-F858-6CA9-A4BC-56ABCD3DF115}"/>
              </a:ext>
            </a:extLst>
          </p:cNvPr>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267700" y="1000125"/>
            <a:ext cx="876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7"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Lst>
  <p:hf sldNum="0" hdr="0" dt="0"/>
  <p:txStyles>
    <p:titleStyle>
      <a:lvl1pPr algn="ctr" rtl="0" eaLnBrk="0" fontAlgn="base" hangingPunct="0">
        <a:spcBef>
          <a:spcPct val="0"/>
        </a:spcBef>
        <a:spcAft>
          <a:spcPct val="0"/>
        </a:spcAft>
        <a:defRPr sz="3600" b="1">
          <a:solidFill>
            <a:schemeClr val="bg1"/>
          </a:solidFill>
          <a:latin typeface="+mj-lt"/>
          <a:ea typeface="宋体" charset="0"/>
          <a:cs typeface="宋体" charset="0"/>
        </a:defRPr>
      </a:lvl1pPr>
      <a:lvl2pPr algn="ctr" rtl="0" eaLnBrk="0" fontAlgn="base" hangingPunct="0">
        <a:spcBef>
          <a:spcPct val="0"/>
        </a:spcBef>
        <a:spcAft>
          <a:spcPct val="0"/>
        </a:spcAft>
        <a:defRPr sz="3600" b="1">
          <a:solidFill>
            <a:schemeClr val="bg1"/>
          </a:solidFill>
          <a:latin typeface="Arial" charset="0"/>
          <a:ea typeface="宋体" charset="0"/>
          <a:cs typeface="宋体" charset="0"/>
        </a:defRPr>
      </a:lvl2pPr>
      <a:lvl3pPr algn="ctr" rtl="0" eaLnBrk="0" fontAlgn="base" hangingPunct="0">
        <a:spcBef>
          <a:spcPct val="0"/>
        </a:spcBef>
        <a:spcAft>
          <a:spcPct val="0"/>
        </a:spcAft>
        <a:defRPr sz="3600" b="1">
          <a:solidFill>
            <a:schemeClr val="bg1"/>
          </a:solidFill>
          <a:latin typeface="Arial" charset="0"/>
          <a:ea typeface="宋体" charset="0"/>
          <a:cs typeface="宋体" charset="0"/>
        </a:defRPr>
      </a:lvl3pPr>
      <a:lvl4pPr algn="ctr" rtl="0" eaLnBrk="0" fontAlgn="base" hangingPunct="0">
        <a:spcBef>
          <a:spcPct val="0"/>
        </a:spcBef>
        <a:spcAft>
          <a:spcPct val="0"/>
        </a:spcAft>
        <a:defRPr sz="3600" b="1">
          <a:solidFill>
            <a:schemeClr val="bg1"/>
          </a:solidFill>
          <a:latin typeface="Arial" charset="0"/>
          <a:ea typeface="宋体" charset="0"/>
          <a:cs typeface="宋体" charset="0"/>
        </a:defRPr>
      </a:lvl4pPr>
      <a:lvl5pPr algn="ctr" rtl="0" eaLnBrk="0" fontAlgn="base" hangingPunct="0">
        <a:spcBef>
          <a:spcPct val="0"/>
        </a:spcBef>
        <a:spcAft>
          <a:spcPct val="0"/>
        </a:spcAft>
        <a:defRPr sz="3600" b="1">
          <a:solidFill>
            <a:schemeClr val="bg1"/>
          </a:solidFill>
          <a:latin typeface="Arial" charset="0"/>
          <a:ea typeface="宋体" charset="0"/>
          <a:cs typeface="宋体" charset="0"/>
        </a:defRPr>
      </a:lvl5pPr>
      <a:lvl6pPr marL="457200" algn="ctr" rtl="0" fontAlgn="base">
        <a:spcBef>
          <a:spcPct val="0"/>
        </a:spcBef>
        <a:spcAft>
          <a:spcPct val="0"/>
        </a:spcAft>
        <a:defRPr sz="3600" b="1">
          <a:solidFill>
            <a:schemeClr val="bg1"/>
          </a:solidFill>
          <a:latin typeface="Arial" charset="0"/>
        </a:defRPr>
      </a:lvl6pPr>
      <a:lvl7pPr marL="914400" algn="ctr" rtl="0" fontAlgn="base">
        <a:spcBef>
          <a:spcPct val="0"/>
        </a:spcBef>
        <a:spcAft>
          <a:spcPct val="0"/>
        </a:spcAft>
        <a:defRPr sz="3600" b="1">
          <a:solidFill>
            <a:schemeClr val="bg1"/>
          </a:solidFill>
          <a:latin typeface="Arial" charset="0"/>
        </a:defRPr>
      </a:lvl7pPr>
      <a:lvl8pPr marL="1371600" algn="ctr" rtl="0" fontAlgn="base">
        <a:spcBef>
          <a:spcPct val="0"/>
        </a:spcBef>
        <a:spcAft>
          <a:spcPct val="0"/>
        </a:spcAft>
        <a:defRPr sz="3600" b="1">
          <a:solidFill>
            <a:schemeClr val="bg1"/>
          </a:solidFill>
          <a:latin typeface="Arial" charset="0"/>
        </a:defRPr>
      </a:lvl8pPr>
      <a:lvl9pPr marL="1828800" algn="ctr" rtl="0" fontAlgn="base">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kumimoji="1" sz="2800">
          <a:solidFill>
            <a:schemeClr val="tx1"/>
          </a:solidFill>
          <a:latin typeface="+mn-lt"/>
          <a:ea typeface="宋体" charset="0"/>
          <a:cs typeface="宋体"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kumimoji="1" sz="2400">
          <a:solidFill>
            <a:schemeClr val="tx1"/>
          </a:solidFill>
          <a:latin typeface="+mn-lt"/>
          <a:ea typeface="宋体" charset="0"/>
        </a:defRPr>
      </a:lvl2pPr>
      <a:lvl3pPr marL="1143000" indent="-228600" algn="l" rtl="0" eaLnBrk="0" fontAlgn="base" hangingPunct="0">
        <a:spcBef>
          <a:spcPct val="20000"/>
        </a:spcBef>
        <a:spcAft>
          <a:spcPct val="0"/>
        </a:spcAft>
        <a:buClr>
          <a:schemeClr val="tx1"/>
        </a:buClr>
        <a:buChar char="•"/>
        <a:defRPr kumimoji="1" sz="2200">
          <a:solidFill>
            <a:schemeClr val="tx1"/>
          </a:solidFill>
          <a:latin typeface="+mn-lt"/>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14.xml"/><Relationship Id="rId5" Type="http://schemas.openxmlformats.org/officeDocument/2006/relationships/image" Target="../media/image11.gif"/><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13CDA93D-1B33-9645-6FE1-1552D91FB958}"/>
              </a:ext>
            </a:extLst>
          </p:cNvPr>
          <p:cNvSpPr>
            <a:spLocks noGrp="1"/>
          </p:cNvSpPr>
          <p:nvPr>
            <p:ph type="ftr" sz="quarter" idx="11"/>
          </p:nvPr>
        </p:nvSpPr>
        <p:spPr/>
        <p:txBody>
          <a:bodyPr/>
          <a:lstStyle/>
          <a:p>
            <a:pPr>
              <a:defRPr/>
            </a:pPr>
            <a:r>
              <a:rPr lang="en-US" altLang="zh-CN"/>
              <a:t>An Introduction to Database System</a:t>
            </a:r>
          </a:p>
        </p:txBody>
      </p:sp>
      <p:sp>
        <p:nvSpPr>
          <p:cNvPr id="4099" name="Rectangle 3">
            <a:extLst>
              <a:ext uri="{FF2B5EF4-FFF2-40B4-BE49-F238E27FC236}">
                <a16:creationId xmlns:a16="http://schemas.microsoft.com/office/drawing/2014/main" id="{F42ED4E0-5E27-8C0B-D2F0-6BA2EF349FF4}"/>
              </a:ext>
            </a:extLst>
          </p:cNvPr>
          <p:cNvSpPr>
            <a:spLocks noChangeArrowheads="1"/>
          </p:cNvSpPr>
          <p:nvPr/>
        </p:nvSpPr>
        <p:spPr bwMode="auto">
          <a:xfrm>
            <a:off x="755650" y="990600"/>
            <a:ext cx="7924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4800">
              <a:latin typeface="Arial Black" panose="020B0A04020102020204" pitchFamily="34" charset="0"/>
              <a:ea typeface="隶书" panose="02010509060101010101" pitchFamily="49" charset="-122"/>
            </a:endParaRPr>
          </a:p>
          <a:p>
            <a:pPr algn="ctr" eaLnBrk="1" hangingPunct="1">
              <a:spcBef>
                <a:spcPct val="0"/>
              </a:spcBef>
              <a:buClrTx/>
              <a:buFontTx/>
              <a:buNone/>
            </a:pPr>
            <a:r>
              <a:rPr lang="zh-CN" altLang="en-US" sz="4800">
                <a:latin typeface="Arial Black" panose="020B0A04020102020204" pitchFamily="34" charset="0"/>
                <a:ea typeface="隶书" panose="02010509060101010101" pitchFamily="49" charset="-122"/>
              </a:rPr>
              <a:t>数据库系统概论</a:t>
            </a:r>
            <a:endParaRPr lang="zh-CN" altLang="en-US" sz="4800">
              <a:latin typeface="宋体" panose="02010600030101010101" pitchFamily="2" charset="-122"/>
              <a:ea typeface="隶书" panose="02010509060101010101" pitchFamily="49" charset="-122"/>
            </a:endParaRPr>
          </a:p>
          <a:p>
            <a:pPr algn="ctr" eaLnBrk="1" hangingPunct="1">
              <a:spcBef>
                <a:spcPct val="0"/>
              </a:spcBef>
              <a:buClrTx/>
              <a:buFontTx/>
              <a:buNone/>
            </a:pPr>
            <a:r>
              <a:rPr lang="en-US" altLang="zh-CN" sz="3600">
                <a:latin typeface="Times New Roman" panose="02020603050405020304" pitchFamily="18" charset="0"/>
                <a:ea typeface="隶书" panose="02010509060101010101" pitchFamily="49" charset="-122"/>
              </a:rPr>
              <a:t>An Introduction to Database System</a:t>
            </a:r>
          </a:p>
          <a:p>
            <a:pPr algn="ctr" eaLnBrk="1" hangingPunct="1">
              <a:spcBef>
                <a:spcPct val="0"/>
              </a:spcBef>
              <a:buClrTx/>
              <a:buFontTx/>
              <a:buNone/>
            </a:pPr>
            <a:endParaRPr lang="en-US" altLang="zh-CN" sz="4400">
              <a:latin typeface="Times New Roman" panose="02020603050405020304" pitchFamily="18" charset="0"/>
              <a:ea typeface="隶书" panose="02010509060101010101" pitchFamily="49" charset="-122"/>
            </a:endParaRPr>
          </a:p>
          <a:p>
            <a:pPr algn="ctr" eaLnBrk="1" hangingPunct="1">
              <a:spcBef>
                <a:spcPct val="0"/>
              </a:spcBef>
              <a:buClrTx/>
              <a:buFontTx/>
              <a:buNone/>
            </a:pPr>
            <a:r>
              <a:rPr lang="zh-CN" altLang="en-US" sz="4400">
                <a:solidFill>
                  <a:schemeClr val="tx2"/>
                </a:solidFill>
                <a:latin typeface="楷体_GB2312" pitchFamily="49" charset="-122"/>
                <a:ea typeface="楷体_GB2312" pitchFamily="49" charset="-122"/>
              </a:rPr>
              <a:t>第十一章  并发控制</a:t>
            </a:r>
          </a:p>
        </p:txBody>
      </p:sp>
      <p:sp>
        <p:nvSpPr>
          <p:cNvPr id="4100" name="标题 5">
            <a:extLst>
              <a:ext uri="{FF2B5EF4-FFF2-40B4-BE49-F238E27FC236}">
                <a16:creationId xmlns:a16="http://schemas.microsoft.com/office/drawing/2014/main" id="{9E6603B9-8944-B670-E34B-C3479AEDABF8}"/>
              </a:ext>
            </a:extLst>
          </p:cNvPr>
          <p:cNvSpPr>
            <a:spLocks noGrp="1" noChangeArrowheads="1"/>
          </p:cNvSpPr>
          <p:nvPr>
            <p:ph type="title"/>
          </p:nvPr>
        </p:nvSpPr>
        <p:spPr/>
        <p:txBody>
          <a:bodyPr/>
          <a:lstStyle/>
          <a:p>
            <a:endParaRPr lang="zh-CN" altLang="en-US">
              <a:ea typeface="宋体" panose="02010600030101010101" pitchFamily="2" charset="-122"/>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a:extLst>
              <a:ext uri="{FF2B5EF4-FFF2-40B4-BE49-F238E27FC236}">
                <a16:creationId xmlns:a16="http://schemas.microsoft.com/office/drawing/2014/main" id="{1A062FF7-4202-0FDC-4650-9409A59CAFDB}"/>
              </a:ext>
            </a:extLst>
          </p:cNvPr>
          <p:cNvSpPr>
            <a:spLocks noGrp="1"/>
          </p:cNvSpPr>
          <p:nvPr>
            <p:ph type="ftr" sz="quarter" idx="11"/>
          </p:nvPr>
        </p:nvSpPr>
        <p:spPr/>
        <p:txBody>
          <a:bodyPr/>
          <a:lstStyle/>
          <a:p>
            <a:pPr>
              <a:defRPr/>
            </a:pPr>
            <a:r>
              <a:rPr lang="en-US" altLang="zh-CN"/>
              <a:t>An Introduction to Database System</a:t>
            </a:r>
          </a:p>
        </p:txBody>
      </p:sp>
      <p:sp>
        <p:nvSpPr>
          <p:cNvPr id="16387" name="Rectangle 2">
            <a:extLst>
              <a:ext uri="{FF2B5EF4-FFF2-40B4-BE49-F238E27FC236}">
                <a16:creationId xmlns:a16="http://schemas.microsoft.com/office/drawing/2014/main" id="{2F727A6C-6F60-E855-0127-C33C56FE11D6}"/>
              </a:ext>
            </a:extLst>
          </p:cNvPr>
          <p:cNvSpPr>
            <a:spLocks noGrp="1" noChangeArrowheads="1"/>
          </p:cNvSpPr>
          <p:nvPr>
            <p:ph type="title"/>
          </p:nvPr>
        </p:nvSpPr>
        <p:spPr>
          <a:xfrm>
            <a:off x="1143000" y="5105400"/>
            <a:ext cx="7772400" cy="1143000"/>
          </a:xfrm>
        </p:spPr>
        <p:txBody>
          <a:bodyPr/>
          <a:lstStyle/>
          <a:p>
            <a:pPr eaLnBrk="1" hangingPunct="1"/>
            <a:r>
              <a:rPr lang="en-US" altLang="zh-CN" sz="2400">
                <a:ea typeface="宋体" panose="02010600030101010101" pitchFamily="2" charset="-122"/>
              </a:rPr>
              <a:t>T1</a:t>
            </a:r>
            <a:r>
              <a:rPr lang="zh-CN" altLang="en-US" sz="2400">
                <a:ea typeface="宋体" panose="02010600030101010101" pitchFamily="2" charset="-122"/>
              </a:rPr>
              <a:t>的修改被</a:t>
            </a:r>
            <a:r>
              <a:rPr lang="en-US" altLang="zh-CN" sz="2400">
                <a:ea typeface="宋体" panose="02010600030101010101" pitchFamily="2" charset="-122"/>
              </a:rPr>
              <a:t>T2</a:t>
            </a:r>
            <a:r>
              <a:rPr lang="zh-CN" altLang="en-US" sz="2400">
                <a:ea typeface="宋体" panose="02010600030101010101" pitchFamily="2" charset="-122"/>
              </a:rPr>
              <a:t>覆盖了！</a:t>
            </a:r>
            <a:endParaRPr lang="zh-CN" altLang="en-US">
              <a:ea typeface="宋体" panose="02010600030101010101" pitchFamily="2" charset="-122"/>
            </a:endParaRPr>
          </a:p>
        </p:txBody>
      </p:sp>
      <p:sp>
        <p:nvSpPr>
          <p:cNvPr id="16388" name="Rectangle 14">
            <a:extLst>
              <a:ext uri="{FF2B5EF4-FFF2-40B4-BE49-F238E27FC236}">
                <a16:creationId xmlns:a16="http://schemas.microsoft.com/office/drawing/2014/main" id="{D4D730F3-6FFA-0322-A973-AA40B7D8B6FA}"/>
              </a:ext>
            </a:extLst>
          </p:cNvPr>
          <p:cNvSpPr>
            <a:spLocks noChangeArrowheads="1"/>
          </p:cNvSpPr>
          <p:nvPr/>
        </p:nvSpPr>
        <p:spPr bwMode="auto">
          <a:xfrm>
            <a:off x="1908175" y="692150"/>
            <a:ext cx="548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nchor="ctr">
            <a:spAutoFit/>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3600">
                <a:solidFill>
                  <a:schemeClr val="bg1"/>
                </a:solidFill>
                <a:latin typeface="宋体" panose="02010600030101010101" pitchFamily="2" charset="-122"/>
              </a:rPr>
              <a:t>并发控制概述（续）</a:t>
            </a:r>
          </a:p>
        </p:txBody>
      </p:sp>
      <p:sp>
        <p:nvSpPr>
          <p:cNvPr id="16389" name="Rectangle 16">
            <a:extLst>
              <a:ext uri="{FF2B5EF4-FFF2-40B4-BE49-F238E27FC236}">
                <a16:creationId xmlns:a16="http://schemas.microsoft.com/office/drawing/2014/main" id="{745FED3C-746A-E840-22EF-6582F676766B}"/>
              </a:ext>
            </a:extLst>
          </p:cNvPr>
          <p:cNvSpPr>
            <a:spLocks noGrp="1" noChangeArrowheads="1"/>
          </p:cNvSpPr>
          <p:nvPr>
            <p:ph type="body" idx="1"/>
          </p:nvPr>
        </p:nvSpPr>
        <p:spPr>
          <a:xfrm>
            <a:off x="457200" y="1628775"/>
            <a:ext cx="8291513" cy="4824413"/>
          </a:xfrm>
        </p:spPr>
        <p:txBody>
          <a:bodyPr/>
          <a:lstStyle/>
          <a:p>
            <a:pPr eaLnBrk="1" hangingPunct="1">
              <a:lnSpc>
                <a:spcPct val="150000"/>
              </a:lnSpc>
              <a:spcBef>
                <a:spcPct val="0"/>
              </a:spcBef>
              <a:buClrTx/>
              <a:buFontTx/>
              <a:buNone/>
            </a:pPr>
            <a:r>
              <a:rPr lang="zh-CN" altLang="en-US" sz="2400" b="1">
                <a:ea typeface="宋体" panose="02010600030101010101" pitchFamily="2" charset="-122"/>
              </a:rPr>
              <a:t>并发操作带来数据的不一致性实例</a:t>
            </a:r>
          </a:p>
          <a:p>
            <a:pPr eaLnBrk="1" hangingPunct="1">
              <a:lnSpc>
                <a:spcPct val="150000"/>
              </a:lnSpc>
              <a:spcBef>
                <a:spcPct val="0"/>
              </a:spcBef>
              <a:buClrTx/>
              <a:buFontTx/>
              <a:buNone/>
            </a:pPr>
            <a:r>
              <a:rPr lang="en-US" altLang="zh-CN" sz="2200">
                <a:ea typeface="宋体" panose="02010600030101010101" pitchFamily="2" charset="-122"/>
              </a:rPr>
              <a:t>[</a:t>
            </a:r>
            <a:r>
              <a:rPr lang="zh-CN" altLang="en-US" sz="2200">
                <a:ea typeface="宋体" panose="02010600030101010101" pitchFamily="2" charset="-122"/>
              </a:rPr>
              <a:t>例</a:t>
            </a:r>
            <a:r>
              <a:rPr lang="en-US" altLang="zh-CN" sz="2200">
                <a:ea typeface="宋体" panose="02010600030101010101" pitchFamily="2" charset="-122"/>
              </a:rPr>
              <a:t>1]</a:t>
            </a:r>
            <a:r>
              <a:rPr lang="zh-CN" altLang="en-US" sz="2200">
                <a:ea typeface="宋体" panose="02010600030101010101" pitchFamily="2" charset="-122"/>
              </a:rPr>
              <a:t>飞机订票系统中的一个活动序列 </a:t>
            </a:r>
          </a:p>
          <a:p>
            <a:pPr lvl="1" eaLnBrk="1" hangingPunct="1">
              <a:lnSpc>
                <a:spcPct val="150000"/>
              </a:lnSpc>
              <a:buFont typeface="Wingdings" panose="05000000000000000000" pitchFamily="2" charset="2"/>
              <a:buNone/>
            </a:pPr>
            <a:r>
              <a:rPr lang="zh-CN" altLang="en-US" sz="2000">
                <a:ea typeface="宋体" panose="02010600030101010101" pitchFamily="2" charset="-122"/>
              </a:rPr>
              <a:t>① 甲售票点</a:t>
            </a:r>
            <a:r>
              <a:rPr lang="en-US" altLang="zh-CN" sz="2000">
                <a:ea typeface="宋体" panose="02010600030101010101" pitchFamily="2" charset="-122"/>
              </a:rPr>
              <a:t>(</a:t>
            </a:r>
            <a:r>
              <a:rPr lang="zh-CN" altLang="en-US" sz="2000">
                <a:ea typeface="宋体" panose="02010600030101010101" pitchFamily="2" charset="-122"/>
              </a:rPr>
              <a:t>甲事务</a:t>
            </a:r>
            <a:r>
              <a:rPr lang="en-US" altLang="zh-CN" sz="2000">
                <a:ea typeface="宋体" panose="02010600030101010101" pitchFamily="2" charset="-122"/>
              </a:rPr>
              <a:t>)</a:t>
            </a:r>
            <a:r>
              <a:rPr lang="zh-CN" altLang="en-US" sz="2000">
                <a:ea typeface="宋体" panose="02010600030101010101" pitchFamily="2" charset="-122"/>
              </a:rPr>
              <a:t>读出某航班的机票余额</a:t>
            </a:r>
            <a:r>
              <a:rPr lang="en-US" altLang="zh-CN" sz="2000">
                <a:ea typeface="宋体" panose="02010600030101010101" pitchFamily="2" charset="-122"/>
              </a:rPr>
              <a:t>A</a:t>
            </a:r>
            <a:r>
              <a:rPr lang="zh-CN" altLang="en-US" sz="2000">
                <a:ea typeface="宋体" panose="02010600030101010101" pitchFamily="2" charset="-122"/>
              </a:rPr>
              <a:t>，设</a:t>
            </a:r>
            <a:r>
              <a:rPr lang="en-US" altLang="zh-CN" sz="2000">
                <a:ea typeface="宋体" panose="02010600030101010101" pitchFamily="2" charset="-122"/>
              </a:rPr>
              <a:t>A=16</a:t>
            </a:r>
            <a:r>
              <a:rPr lang="zh-CN" altLang="en-US" sz="2000">
                <a:ea typeface="宋体" panose="02010600030101010101" pitchFamily="2" charset="-122"/>
              </a:rPr>
              <a:t>；</a:t>
            </a:r>
          </a:p>
          <a:p>
            <a:pPr lvl="1" eaLnBrk="1" hangingPunct="1">
              <a:lnSpc>
                <a:spcPct val="150000"/>
              </a:lnSpc>
              <a:buFont typeface="Wingdings" panose="05000000000000000000" pitchFamily="2" charset="2"/>
              <a:buNone/>
            </a:pPr>
            <a:r>
              <a:rPr lang="zh-CN" altLang="en-US" sz="2000">
                <a:ea typeface="宋体" panose="02010600030101010101" pitchFamily="2" charset="-122"/>
              </a:rPr>
              <a:t>② 乙售票点</a:t>
            </a:r>
            <a:r>
              <a:rPr lang="en-US" altLang="zh-CN" sz="2000">
                <a:ea typeface="宋体" panose="02010600030101010101" pitchFamily="2" charset="-122"/>
              </a:rPr>
              <a:t>(</a:t>
            </a:r>
            <a:r>
              <a:rPr lang="zh-CN" altLang="en-US" sz="2000">
                <a:ea typeface="宋体" panose="02010600030101010101" pitchFamily="2" charset="-122"/>
              </a:rPr>
              <a:t>乙事务</a:t>
            </a:r>
            <a:r>
              <a:rPr lang="en-US" altLang="zh-CN" sz="2000">
                <a:ea typeface="宋体" panose="02010600030101010101" pitchFamily="2" charset="-122"/>
              </a:rPr>
              <a:t>)</a:t>
            </a:r>
            <a:r>
              <a:rPr lang="zh-CN" altLang="en-US" sz="2000">
                <a:ea typeface="宋体" panose="02010600030101010101" pitchFamily="2" charset="-122"/>
              </a:rPr>
              <a:t>读出同一航班的机票余额</a:t>
            </a:r>
            <a:r>
              <a:rPr lang="en-US" altLang="zh-CN" sz="2000">
                <a:ea typeface="宋体" panose="02010600030101010101" pitchFamily="2" charset="-122"/>
              </a:rPr>
              <a:t>A</a:t>
            </a:r>
            <a:r>
              <a:rPr lang="zh-CN" altLang="en-US" sz="2000">
                <a:ea typeface="宋体" panose="02010600030101010101" pitchFamily="2" charset="-122"/>
              </a:rPr>
              <a:t>，也为</a:t>
            </a:r>
            <a:r>
              <a:rPr lang="en-US" altLang="zh-CN" sz="2000">
                <a:ea typeface="宋体" panose="02010600030101010101" pitchFamily="2" charset="-122"/>
              </a:rPr>
              <a:t>16</a:t>
            </a:r>
            <a:r>
              <a:rPr lang="zh-CN" altLang="en-US" sz="2000">
                <a:ea typeface="宋体" panose="02010600030101010101" pitchFamily="2" charset="-122"/>
              </a:rPr>
              <a:t>；</a:t>
            </a:r>
          </a:p>
          <a:p>
            <a:pPr lvl="1" eaLnBrk="1" hangingPunct="1">
              <a:lnSpc>
                <a:spcPct val="150000"/>
              </a:lnSpc>
              <a:buFont typeface="Wingdings" panose="05000000000000000000" pitchFamily="2" charset="2"/>
              <a:buNone/>
            </a:pPr>
            <a:r>
              <a:rPr lang="zh-CN" altLang="en-US" sz="2000">
                <a:ea typeface="宋体" panose="02010600030101010101" pitchFamily="2" charset="-122"/>
              </a:rPr>
              <a:t>③ 甲售票点卖出一张机票，修改余额</a:t>
            </a:r>
            <a:r>
              <a:rPr lang="en-US" altLang="zh-CN" sz="2000">
                <a:ea typeface="宋体" panose="02010600030101010101" pitchFamily="2" charset="-122"/>
              </a:rPr>
              <a:t>A←A-1</a:t>
            </a:r>
            <a:r>
              <a:rPr lang="zh-CN" altLang="en-US" sz="2000">
                <a:ea typeface="宋体" panose="02010600030101010101" pitchFamily="2" charset="-122"/>
              </a:rPr>
              <a:t>，所以</a:t>
            </a:r>
            <a:r>
              <a:rPr lang="en-US" altLang="zh-CN" sz="2000">
                <a:ea typeface="宋体" panose="02010600030101010101" pitchFamily="2" charset="-122"/>
              </a:rPr>
              <a:t>A</a:t>
            </a:r>
            <a:r>
              <a:rPr lang="zh-CN" altLang="en-US" sz="2000">
                <a:ea typeface="宋体" panose="02010600030101010101" pitchFamily="2" charset="-122"/>
              </a:rPr>
              <a:t>为</a:t>
            </a:r>
            <a:r>
              <a:rPr lang="en-US" altLang="zh-CN" sz="2000">
                <a:ea typeface="宋体" panose="02010600030101010101" pitchFamily="2" charset="-122"/>
              </a:rPr>
              <a:t>15</a:t>
            </a:r>
            <a:r>
              <a:rPr lang="zh-CN" altLang="en-US" sz="2000">
                <a:ea typeface="宋体" panose="02010600030101010101" pitchFamily="2" charset="-122"/>
              </a:rPr>
              <a:t>，把</a:t>
            </a:r>
            <a:r>
              <a:rPr lang="en-US" altLang="zh-CN" sz="2000">
                <a:ea typeface="宋体" panose="02010600030101010101" pitchFamily="2" charset="-122"/>
              </a:rPr>
              <a:t>A</a:t>
            </a:r>
            <a:r>
              <a:rPr lang="zh-CN" altLang="en-US" sz="2000">
                <a:ea typeface="宋体" panose="02010600030101010101" pitchFamily="2" charset="-122"/>
              </a:rPr>
              <a:t>写回数据库；</a:t>
            </a:r>
          </a:p>
          <a:p>
            <a:pPr lvl="1" eaLnBrk="1" hangingPunct="1">
              <a:lnSpc>
                <a:spcPct val="150000"/>
              </a:lnSpc>
              <a:buFont typeface="Wingdings" panose="05000000000000000000" pitchFamily="2" charset="2"/>
              <a:buNone/>
            </a:pPr>
            <a:r>
              <a:rPr lang="zh-CN" altLang="en-US" sz="2000">
                <a:ea typeface="宋体" panose="02010600030101010101" pitchFamily="2" charset="-122"/>
              </a:rPr>
              <a:t>④ 乙售票点也卖出一张机票，修改余额</a:t>
            </a:r>
            <a:r>
              <a:rPr lang="en-US" altLang="zh-CN" sz="2000">
                <a:ea typeface="宋体" panose="02010600030101010101" pitchFamily="2" charset="-122"/>
              </a:rPr>
              <a:t>A←A-1</a:t>
            </a:r>
            <a:r>
              <a:rPr lang="zh-CN" altLang="en-US" sz="2000">
                <a:ea typeface="宋体" panose="02010600030101010101" pitchFamily="2" charset="-122"/>
              </a:rPr>
              <a:t>，所以</a:t>
            </a:r>
            <a:r>
              <a:rPr lang="en-US" altLang="zh-CN" sz="2000">
                <a:ea typeface="宋体" panose="02010600030101010101" pitchFamily="2" charset="-122"/>
              </a:rPr>
              <a:t>A</a:t>
            </a:r>
            <a:r>
              <a:rPr lang="zh-CN" altLang="en-US" sz="2000">
                <a:ea typeface="宋体" panose="02010600030101010101" pitchFamily="2" charset="-122"/>
              </a:rPr>
              <a:t>为</a:t>
            </a:r>
            <a:r>
              <a:rPr lang="en-US" altLang="zh-CN" sz="2000">
                <a:ea typeface="宋体" panose="02010600030101010101" pitchFamily="2" charset="-122"/>
              </a:rPr>
              <a:t>15</a:t>
            </a:r>
            <a:r>
              <a:rPr lang="zh-CN" altLang="en-US" sz="2000">
                <a:ea typeface="宋体" panose="02010600030101010101" pitchFamily="2" charset="-122"/>
              </a:rPr>
              <a:t>，把</a:t>
            </a:r>
            <a:r>
              <a:rPr lang="en-US" altLang="zh-CN" sz="2000">
                <a:ea typeface="宋体" panose="02010600030101010101" pitchFamily="2" charset="-122"/>
              </a:rPr>
              <a:t>A</a:t>
            </a:r>
            <a:r>
              <a:rPr lang="zh-CN" altLang="en-US" sz="2000">
                <a:ea typeface="宋体" panose="02010600030101010101" pitchFamily="2" charset="-122"/>
              </a:rPr>
              <a:t>写回数据库 </a:t>
            </a:r>
          </a:p>
          <a:p>
            <a:pPr lvl="1" eaLnBrk="1" hangingPunct="1">
              <a:lnSpc>
                <a:spcPct val="150000"/>
              </a:lnSpc>
              <a:buFont typeface="Wingdings" panose="05000000000000000000" pitchFamily="2" charset="2"/>
              <a:buChar char="n"/>
            </a:pPr>
            <a:r>
              <a:rPr lang="zh-CN" altLang="en-US" sz="2000">
                <a:ea typeface="宋体" panose="02010600030101010101" pitchFamily="2" charset="-122"/>
              </a:rPr>
              <a:t>结果明明卖出两张机票，数据库中机票余额只减少</a:t>
            </a:r>
            <a:r>
              <a:rPr lang="en-US" altLang="zh-CN" sz="2000">
                <a:ea typeface="宋体" panose="02010600030101010101" pitchFamily="2" charset="-122"/>
              </a:rPr>
              <a:t>1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7E0E88C0-7A25-A978-9B3E-88888057E1B3}"/>
              </a:ext>
            </a:extLst>
          </p:cNvPr>
          <p:cNvSpPr>
            <a:spLocks noGrp="1" noChangeArrowheads="1"/>
          </p:cNvSpPr>
          <p:nvPr>
            <p:ph type="title"/>
          </p:nvPr>
        </p:nvSpPr>
        <p:spPr/>
        <p:txBody>
          <a:bodyPr/>
          <a:lstStyle/>
          <a:p>
            <a:pPr>
              <a:defRPr/>
            </a:pPr>
            <a:r>
              <a:rPr lang="en-US" dirty="0">
                <a:ea typeface="+mj-ea"/>
              </a:rPr>
              <a:t>Conflicting Instructions </a:t>
            </a:r>
          </a:p>
        </p:txBody>
      </p:sp>
      <p:sp>
        <p:nvSpPr>
          <p:cNvPr id="18435" name="Rectangle 3">
            <a:extLst>
              <a:ext uri="{FF2B5EF4-FFF2-40B4-BE49-F238E27FC236}">
                <a16:creationId xmlns:a16="http://schemas.microsoft.com/office/drawing/2014/main" id="{998BC043-D7A0-24EB-A849-2D75A5556110}"/>
              </a:ext>
            </a:extLst>
          </p:cNvPr>
          <p:cNvSpPr>
            <a:spLocks noGrp="1" noChangeArrowheads="1"/>
          </p:cNvSpPr>
          <p:nvPr>
            <p:ph type="body" idx="1"/>
          </p:nvPr>
        </p:nvSpPr>
        <p:spPr>
          <a:xfrm>
            <a:off x="936625" y="1781175"/>
            <a:ext cx="7146925" cy="4095750"/>
          </a:xfrm>
        </p:spPr>
        <p:txBody>
          <a:bodyPr/>
          <a:lstStyle/>
          <a:p>
            <a:r>
              <a:rPr lang="en-US" altLang="zh-CN" sz="1800">
                <a:ea typeface="ＭＳ Ｐゴシック" panose="020B0600070205080204" pitchFamily="34" charset="-128"/>
              </a:rPr>
              <a:t>Instructions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i</a:t>
            </a:r>
            <a:r>
              <a:rPr lang="en-US" altLang="zh-CN" sz="1800">
                <a:ea typeface="ＭＳ Ｐゴシック" panose="020B0600070205080204" pitchFamily="34" charset="-128"/>
              </a:rPr>
              <a:t> and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j</a:t>
            </a:r>
            <a:r>
              <a:rPr lang="en-US" altLang="zh-CN" sz="1800">
                <a:ea typeface="ＭＳ Ｐゴシック" panose="020B0600070205080204" pitchFamily="34" charset="-128"/>
              </a:rPr>
              <a:t> of transactions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i</a:t>
            </a:r>
            <a:r>
              <a:rPr lang="en-US" altLang="zh-CN" sz="1800">
                <a:ea typeface="ＭＳ Ｐゴシック" panose="020B0600070205080204" pitchFamily="34" charset="-128"/>
              </a:rPr>
              <a:t> and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j</a:t>
            </a:r>
            <a:r>
              <a:rPr lang="en-US" altLang="zh-CN" sz="1800">
                <a:ea typeface="ＭＳ Ｐゴシック" panose="020B0600070205080204" pitchFamily="34" charset="-128"/>
              </a:rPr>
              <a:t> respectively, </a:t>
            </a:r>
            <a:r>
              <a:rPr lang="en-US" altLang="zh-CN" sz="1800" b="1">
                <a:solidFill>
                  <a:srgbClr val="000099"/>
                </a:solidFill>
                <a:ea typeface="ＭＳ Ｐゴシック" panose="020B0600070205080204" pitchFamily="34" charset="-128"/>
              </a:rPr>
              <a:t>conflict</a:t>
            </a:r>
            <a:r>
              <a:rPr lang="en-US" altLang="zh-CN" sz="1800">
                <a:ea typeface="ＭＳ Ｐゴシック" panose="020B0600070205080204" pitchFamily="34" charset="-128"/>
              </a:rPr>
              <a:t> if and only if there exists some item </a:t>
            </a:r>
            <a:r>
              <a:rPr lang="en-US" altLang="zh-CN" sz="1800" i="1">
                <a:ea typeface="ＭＳ Ｐゴシック" panose="020B0600070205080204" pitchFamily="34" charset="-128"/>
              </a:rPr>
              <a:t>Q</a:t>
            </a:r>
            <a:r>
              <a:rPr lang="en-US" altLang="zh-CN" sz="1800">
                <a:ea typeface="ＭＳ Ｐゴシック" panose="020B0600070205080204" pitchFamily="34" charset="-128"/>
              </a:rPr>
              <a:t> accessed by both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i</a:t>
            </a:r>
            <a:r>
              <a:rPr lang="en-US" altLang="zh-CN" sz="1800">
                <a:ea typeface="ＭＳ Ｐゴシック" panose="020B0600070205080204" pitchFamily="34" charset="-128"/>
              </a:rPr>
              <a:t> and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j</a:t>
            </a:r>
            <a:r>
              <a:rPr lang="en-US" altLang="zh-CN" sz="1800">
                <a:ea typeface="ＭＳ Ｐゴシック" panose="020B0600070205080204" pitchFamily="34" charset="-128"/>
              </a:rPr>
              <a:t>, and at least one of these instructions wrote </a:t>
            </a:r>
            <a:r>
              <a:rPr lang="en-US" altLang="zh-CN" sz="1800" i="1">
                <a:ea typeface="ＭＳ Ｐゴシック" panose="020B0600070205080204" pitchFamily="34" charset="-128"/>
              </a:rPr>
              <a:t>Q.</a:t>
            </a:r>
            <a:endParaRPr lang="en-US" altLang="zh-CN" sz="1800">
              <a:ea typeface="ＭＳ Ｐゴシック" panose="020B0600070205080204" pitchFamily="34" charset="-128"/>
            </a:endParaRPr>
          </a:p>
          <a:p>
            <a:pPr>
              <a:buFont typeface="Monotype Sorts" charset="2"/>
              <a:buNone/>
            </a:pPr>
            <a:r>
              <a:rPr lang="en-US" altLang="zh-CN" sz="1800">
                <a:ea typeface="ＭＳ Ｐゴシック" panose="020B0600070205080204" pitchFamily="34" charset="-128"/>
              </a:rPr>
              <a:t>	   1.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i</a:t>
            </a:r>
            <a:r>
              <a:rPr lang="en-US" altLang="zh-CN" sz="1800">
                <a:ea typeface="ＭＳ Ｐゴシック" panose="020B0600070205080204" pitchFamily="34" charset="-128"/>
              </a:rPr>
              <a:t> = </a:t>
            </a:r>
            <a:r>
              <a:rPr lang="en-US" altLang="zh-CN" sz="1800" b="1">
                <a:ea typeface="ＭＳ Ｐゴシック" panose="020B0600070205080204" pitchFamily="34" charset="-128"/>
              </a:rPr>
              <a:t>read</a:t>
            </a:r>
            <a:r>
              <a:rPr lang="en-US" altLang="zh-CN" sz="1800">
                <a:ea typeface="ＭＳ Ｐゴシック" panose="020B0600070205080204" pitchFamily="34" charset="-128"/>
              </a:rPr>
              <a:t>(</a:t>
            </a:r>
            <a:r>
              <a:rPr lang="en-US" altLang="zh-CN" sz="1800" i="1">
                <a:ea typeface="ＭＳ Ｐゴシック" panose="020B0600070205080204" pitchFamily="34" charset="-128"/>
              </a:rPr>
              <a:t>Q), l</a:t>
            </a:r>
            <a:r>
              <a:rPr lang="en-US" altLang="zh-CN" sz="1800" i="1" baseline="-25000">
                <a:ea typeface="ＭＳ Ｐゴシック" panose="020B0600070205080204" pitchFamily="34" charset="-128"/>
              </a:rPr>
              <a:t>j</a:t>
            </a:r>
            <a:r>
              <a:rPr lang="en-US" altLang="zh-CN" sz="1800" i="1">
                <a:ea typeface="ＭＳ Ｐゴシック" panose="020B0600070205080204" pitchFamily="34" charset="-128"/>
              </a:rPr>
              <a:t> = </a:t>
            </a:r>
            <a:r>
              <a:rPr lang="en-US" altLang="zh-CN" sz="1800" b="1">
                <a:ea typeface="ＭＳ Ｐゴシック" panose="020B0600070205080204" pitchFamily="34" charset="-128"/>
              </a:rPr>
              <a:t>read</a:t>
            </a:r>
            <a:r>
              <a:rPr lang="en-US" altLang="zh-CN" sz="1800">
                <a:ea typeface="ＭＳ Ｐゴシック" panose="020B0600070205080204" pitchFamily="34" charset="-128"/>
              </a:rPr>
              <a:t>(</a:t>
            </a:r>
            <a:r>
              <a:rPr lang="en-US" altLang="zh-CN" sz="1800" i="1">
                <a:ea typeface="ＭＳ Ｐゴシック" panose="020B0600070205080204" pitchFamily="34" charset="-128"/>
              </a:rPr>
              <a:t>Q</a:t>
            </a:r>
            <a:r>
              <a:rPr lang="en-US" altLang="zh-CN" sz="1800">
                <a:ea typeface="ＭＳ Ｐゴシック" panose="020B0600070205080204" pitchFamily="34" charset="-128"/>
              </a:rPr>
              <a:t>).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i</a:t>
            </a:r>
            <a:r>
              <a:rPr lang="en-US" altLang="zh-CN" sz="1800">
                <a:ea typeface="ＭＳ Ｐゴシック" panose="020B0600070205080204" pitchFamily="34" charset="-128"/>
              </a:rPr>
              <a:t> and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j</a:t>
            </a:r>
            <a:r>
              <a:rPr lang="en-US" altLang="zh-CN" sz="1800" i="1">
                <a:ea typeface="ＭＳ Ｐゴシック" panose="020B0600070205080204" pitchFamily="34" charset="-128"/>
              </a:rPr>
              <a:t> </a:t>
            </a:r>
            <a:r>
              <a:rPr lang="en-US" altLang="zh-CN" sz="1800">
                <a:ea typeface="ＭＳ Ｐゴシック" panose="020B0600070205080204" pitchFamily="34" charset="-128"/>
              </a:rPr>
              <a:t>don’t conflict.</a:t>
            </a:r>
            <a:br>
              <a:rPr lang="en-US" altLang="zh-CN" sz="1800">
                <a:ea typeface="ＭＳ Ｐゴシック" panose="020B0600070205080204" pitchFamily="34" charset="-128"/>
              </a:rPr>
            </a:br>
            <a:r>
              <a:rPr lang="en-US" altLang="zh-CN" sz="1800">
                <a:ea typeface="ＭＳ Ｐゴシック" panose="020B0600070205080204" pitchFamily="34" charset="-128"/>
              </a:rPr>
              <a:t>   2.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i</a:t>
            </a:r>
            <a:r>
              <a:rPr lang="en-US" altLang="zh-CN" sz="1800">
                <a:ea typeface="ＭＳ Ｐゴシック" panose="020B0600070205080204" pitchFamily="34" charset="-128"/>
              </a:rPr>
              <a:t> = </a:t>
            </a:r>
            <a:r>
              <a:rPr lang="en-US" altLang="zh-CN" sz="1800" b="1">
                <a:ea typeface="ＭＳ Ｐゴシック" panose="020B0600070205080204" pitchFamily="34" charset="-128"/>
              </a:rPr>
              <a:t>read</a:t>
            </a:r>
            <a:r>
              <a:rPr lang="en-US" altLang="zh-CN" sz="1800">
                <a:ea typeface="ＭＳ Ｐゴシック" panose="020B0600070205080204" pitchFamily="34" charset="-128"/>
              </a:rPr>
              <a:t>(</a:t>
            </a:r>
            <a:r>
              <a:rPr lang="en-US" altLang="zh-CN" sz="1800" i="1">
                <a:ea typeface="ＭＳ Ｐゴシック" panose="020B0600070205080204" pitchFamily="34" charset="-128"/>
              </a:rPr>
              <a:t>Q),  l</a:t>
            </a:r>
            <a:r>
              <a:rPr lang="en-US" altLang="zh-CN" sz="1800" i="1" baseline="-25000">
                <a:ea typeface="ＭＳ Ｐゴシック" panose="020B0600070205080204" pitchFamily="34" charset="-128"/>
              </a:rPr>
              <a:t>j</a:t>
            </a:r>
            <a:r>
              <a:rPr lang="en-US" altLang="zh-CN" sz="1800" i="1">
                <a:ea typeface="ＭＳ Ｐゴシック" panose="020B0600070205080204" pitchFamily="34" charset="-128"/>
              </a:rPr>
              <a:t> = </a:t>
            </a:r>
            <a:r>
              <a:rPr lang="en-US" altLang="zh-CN" sz="1800" b="1">
                <a:ea typeface="ＭＳ Ｐゴシック" panose="020B0600070205080204" pitchFamily="34" charset="-128"/>
              </a:rPr>
              <a:t>write</a:t>
            </a:r>
            <a:r>
              <a:rPr lang="en-US" altLang="zh-CN" sz="1800">
                <a:ea typeface="ＭＳ Ｐゴシック" panose="020B0600070205080204" pitchFamily="34" charset="-128"/>
              </a:rPr>
              <a:t>(</a:t>
            </a:r>
            <a:r>
              <a:rPr lang="en-US" altLang="zh-CN" sz="1800" i="1">
                <a:ea typeface="ＭＳ Ｐゴシック" panose="020B0600070205080204" pitchFamily="34" charset="-128"/>
              </a:rPr>
              <a:t>Q</a:t>
            </a:r>
            <a:r>
              <a:rPr lang="en-US" altLang="zh-CN" sz="1800">
                <a:ea typeface="ＭＳ Ｐゴシック" panose="020B0600070205080204" pitchFamily="34" charset="-128"/>
              </a:rPr>
              <a:t>).  They conflict.</a:t>
            </a:r>
            <a:br>
              <a:rPr lang="en-US" altLang="zh-CN" sz="1800">
                <a:ea typeface="ＭＳ Ｐゴシック" panose="020B0600070205080204" pitchFamily="34" charset="-128"/>
              </a:rPr>
            </a:br>
            <a:r>
              <a:rPr lang="en-US" altLang="zh-CN" sz="1800">
                <a:ea typeface="ＭＳ Ｐゴシック" panose="020B0600070205080204" pitchFamily="34" charset="-128"/>
              </a:rPr>
              <a:t>   3.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i</a:t>
            </a:r>
            <a:r>
              <a:rPr lang="en-US" altLang="zh-CN" sz="1800">
                <a:ea typeface="ＭＳ Ｐゴシック" panose="020B0600070205080204" pitchFamily="34" charset="-128"/>
              </a:rPr>
              <a:t> = </a:t>
            </a:r>
            <a:r>
              <a:rPr lang="en-US" altLang="zh-CN" sz="1800" b="1">
                <a:ea typeface="ＭＳ Ｐゴシック" panose="020B0600070205080204" pitchFamily="34" charset="-128"/>
              </a:rPr>
              <a:t>write</a:t>
            </a:r>
            <a:r>
              <a:rPr lang="en-US" altLang="zh-CN" sz="1800">
                <a:ea typeface="ＭＳ Ｐゴシック" panose="020B0600070205080204" pitchFamily="34" charset="-128"/>
              </a:rPr>
              <a:t>(</a:t>
            </a:r>
            <a:r>
              <a:rPr lang="en-US" altLang="zh-CN" sz="1800" i="1">
                <a:ea typeface="ＭＳ Ｐゴシック" panose="020B0600070205080204" pitchFamily="34" charset="-128"/>
              </a:rPr>
              <a:t>Q), l</a:t>
            </a:r>
            <a:r>
              <a:rPr lang="en-US" altLang="zh-CN" sz="1800" i="1" baseline="-25000">
                <a:ea typeface="ＭＳ Ｐゴシック" panose="020B0600070205080204" pitchFamily="34" charset="-128"/>
              </a:rPr>
              <a:t>j</a:t>
            </a:r>
            <a:r>
              <a:rPr lang="en-US" altLang="zh-CN" sz="1800" i="1">
                <a:ea typeface="ＭＳ Ｐゴシック" panose="020B0600070205080204" pitchFamily="34" charset="-128"/>
              </a:rPr>
              <a:t> = </a:t>
            </a:r>
            <a:r>
              <a:rPr lang="en-US" altLang="zh-CN" sz="1800" b="1">
                <a:ea typeface="ＭＳ Ｐゴシック" panose="020B0600070205080204" pitchFamily="34" charset="-128"/>
              </a:rPr>
              <a:t>read</a:t>
            </a:r>
            <a:r>
              <a:rPr lang="en-US" altLang="zh-CN" sz="1800">
                <a:ea typeface="ＭＳ Ｐゴシック" panose="020B0600070205080204" pitchFamily="34" charset="-128"/>
              </a:rPr>
              <a:t>(</a:t>
            </a:r>
            <a:r>
              <a:rPr lang="en-US" altLang="zh-CN" sz="1800" i="1">
                <a:ea typeface="ＭＳ Ｐゴシック" panose="020B0600070205080204" pitchFamily="34" charset="-128"/>
              </a:rPr>
              <a:t>Q</a:t>
            </a:r>
            <a:r>
              <a:rPr lang="en-US" altLang="zh-CN" sz="1800">
                <a:ea typeface="ＭＳ Ｐゴシック" panose="020B0600070205080204" pitchFamily="34" charset="-128"/>
              </a:rPr>
              <a:t>).   They conflict</a:t>
            </a:r>
            <a:br>
              <a:rPr lang="en-US" altLang="zh-CN" sz="1800">
                <a:ea typeface="ＭＳ Ｐゴシック" panose="020B0600070205080204" pitchFamily="34" charset="-128"/>
              </a:rPr>
            </a:br>
            <a:r>
              <a:rPr lang="en-US" altLang="zh-CN" sz="1800">
                <a:ea typeface="ＭＳ Ｐゴシック" panose="020B0600070205080204" pitchFamily="34" charset="-128"/>
              </a:rPr>
              <a:t>   4.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i</a:t>
            </a:r>
            <a:r>
              <a:rPr lang="en-US" altLang="zh-CN" sz="1800">
                <a:ea typeface="ＭＳ Ｐゴシック" panose="020B0600070205080204" pitchFamily="34" charset="-128"/>
              </a:rPr>
              <a:t> = </a:t>
            </a:r>
            <a:r>
              <a:rPr lang="en-US" altLang="zh-CN" sz="1800" b="1">
                <a:ea typeface="ＭＳ Ｐゴシック" panose="020B0600070205080204" pitchFamily="34" charset="-128"/>
              </a:rPr>
              <a:t>write</a:t>
            </a:r>
            <a:r>
              <a:rPr lang="en-US" altLang="zh-CN" sz="1800">
                <a:ea typeface="ＭＳ Ｐゴシック" panose="020B0600070205080204" pitchFamily="34" charset="-128"/>
              </a:rPr>
              <a:t>(</a:t>
            </a:r>
            <a:r>
              <a:rPr lang="en-US" altLang="zh-CN" sz="1800" i="1">
                <a:ea typeface="ＭＳ Ｐゴシック" panose="020B0600070205080204" pitchFamily="34" charset="-128"/>
              </a:rPr>
              <a:t>Q), l</a:t>
            </a:r>
            <a:r>
              <a:rPr lang="en-US" altLang="zh-CN" sz="1800" i="1" baseline="-25000">
                <a:ea typeface="ＭＳ Ｐゴシック" panose="020B0600070205080204" pitchFamily="34" charset="-128"/>
              </a:rPr>
              <a:t>j</a:t>
            </a:r>
            <a:r>
              <a:rPr lang="en-US" altLang="zh-CN" sz="1800" i="1">
                <a:ea typeface="ＭＳ Ｐゴシック" panose="020B0600070205080204" pitchFamily="34" charset="-128"/>
              </a:rPr>
              <a:t> = </a:t>
            </a:r>
            <a:r>
              <a:rPr lang="en-US" altLang="zh-CN" sz="1800" b="1">
                <a:ea typeface="ＭＳ Ｐゴシック" panose="020B0600070205080204" pitchFamily="34" charset="-128"/>
              </a:rPr>
              <a:t>write</a:t>
            </a:r>
            <a:r>
              <a:rPr lang="en-US" altLang="zh-CN" sz="1800">
                <a:ea typeface="ＭＳ Ｐゴシック" panose="020B0600070205080204" pitchFamily="34" charset="-128"/>
              </a:rPr>
              <a:t>(</a:t>
            </a:r>
            <a:r>
              <a:rPr lang="en-US" altLang="zh-CN" sz="1800" i="1">
                <a:ea typeface="ＭＳ Ｐゴシック" panose="020B0600070205080204" pitchFamily="34" charset="-128"/>
              </a:rPr>
              <a:t>Q</a:t>
            </a:r>
            <a:r>
              <a:rPr lang="en-US" altLang="zh-CN" sz="1800">
                <a:ea typeface="ＭＳ Ｐゴシック" panose="020B0600070205080204" pitchFamily="34" charset="-128"/>
              </a:rPr>
              <a:t>).  They conflict</a:t>
            </a:r>
          </a:p>
          <a:p>
            <a:pPr>
              <a:buFont typeface="Monotype Sorts" charset="2"/>
              <a:buNone/>
            </a:pPr>
            <a:endParaRPr lang="en-US" altLang="zh-CN" sz="1800">
              <a:ea typeface="ＭＳ Ｐゴシック" panose="020B0600070205080204" pitchFamily="34" charset="-128"/>
            </a:endParaRPr>
          </a:p>
          <a:p>
            <a:r>
              <a:rPr lang="en-US" altLang="zh-CN" sz="1800">
                <a:ea typeface="ＭＳ Ｐゴシック" panose="020B0600070205080204" pitchFamily="34" charset="-128"/>
              </a:rPr>
              <a:t>Intuitively, a conflict between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i</a:t>
            </a:r>
            <a:r>
              <a:rPr lang="en-US" altLang="zh-CN" sz="1800" i="1">
                <a:ea typeface="ＭＳ Ｐゴシック" panose="020B0600070205080204" pitchFamily="34" charset="-128"/>
              </a:rPr>
              <a:t> </a:t>
            </a:r>
            <a:r>
              <a:rPr lang="en-US" altLang="zh-CN" sz="1800">
                <a:ea typeface="ＭＳ Ｐゴシック" panose="020B0600070205080204" pitchFamily="34" charset="-128"/>
              </a:rPr>
              <a:t>and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j</a:t>
            </a:r>
            <a:r>
              <a:rPr lang="en-US" altLang="zh-CN" sz="1800">
                <a:ea typeface="ＭＳ Ｐゴシック" panose="020B0600070205080204" pitchFamily="34" charset="-128"/>
              </a:rPr>
              <a:t> forces a (logical) temporal order between them.  </a:t>
            </a:r>
          </a:p>
          <a:p>
            <a:pPr lvl="1"/>
            <a:r>
              <a:rPr lang="en-US" altLang="zh-CN" sz="1800">
                <a:ea typeface="ＭＳ Ｐゴシック" panose="020B0600070205080204" pitchFamily="34" charset="-128"/>
              </a:rPr>
              <a:t> If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i</a:t>
            </a:r>
            <a:r>
              <a:rPr lang="en-US" altLang="zh-CN" sz="1800">
                <a:ea typeface="ＭＳ Ｐゴシック" panose="020B0600070205080204" pitchFamily="34" charset="-128"/>
              </a:rPr>
              <a:t> and </a:t>
            </a:r>
            <a:r>
              <a:rPr lang="en-US" altLang="zh-CN" sz="1800" i="1">
                <a:ea typeface="ＭＳ Ｐゴシック" panose="020B0600070205080204" pitchFamily="34" charset="-128"/>
              </a:rPr>
              <a:t>l</a:t>
            </a:r>
            <a:r>
              <a:rPr lang="en-US" altLang="zh-CN" sz="1800" i="1" baseline="-25000">
                <a:ea typeface="ＭＳ Ｐゴシック" panose="020B0600070205080204" pitchFamily="34" charset="-128"/>
              </a:rPr>
              <a:t>j</a:t>
            </a:r>
            <a:r>
              <a:rPr lang="en-US" altLang="zh-CN" sz="1800">
                <a:ea typeface="ＭＳ Ｐゴシック" panose="020B0600070205080204" pitchFamily="34" charset="-128"/>
              </a:rPr>
              <a:t> are consecutive</a:t>
            </a:r>
            <a:r>
              <a:rPr lang="zh-CN" altLang="en-US" sz="1800">
                <a:ea typeface="ＭＳ Ｐゴシック" panose="020B0600070205080204" pitchFamily="34" charset="-128"/>
              </a:rPr>
              <a:t>（连续的）</a:t>
            </a:r>
            <a:r>
              <a:rPr lang="en-US" altLang="zh-CN" sz="1800">
                <a:ea typeface="ＭＳ Ｐゴシック" panose="020B0600070205080204" pitchFamily="34" charset="-128"/>
              </a:rPr>
              <a:t> in a schedule and they do </a:t>
            </a:r>
            <a:r>
              <a:rPr lang="en-US" altLang="zh-CN" sz="1800">
                <a:solidFill>
                  <a:srgbClr val="FF0000"/>
                </a:solidFill>
                <a:ea typeface="ＭＳ Ｐゴシック" panose="020B0600070205080204" pitchFamily="34" charset="-128"/>
              </a:rPr>
              <a:t>not conflict</a:t>
            </a:r>
            <a:r>
              <a:rPr lang="en-US" altLang="zh-CN" sz="1800">
                <a:ea typeface="ＭＳ Ｐゴシック" panose="020B0600070205080204" pitchFamily="34" charset="-128"/>
              </a:rPr>
              <a:t>, their results would remain the same even if they had been interchanged</a:t>
            </a:r>
            <a:r>
              <a:rPr lang="zh-CN" altLang="en-US" sz="1800">
                <a:ea typeface="ＭＳ Ｐゴシック" panose="020B0600070205080204" pitchFamily="34" charset="-128"/>
              </a:rPr>
              <a:t>（交换位置）</a:t>
            </a:r>
            <a:r>
              <a:rPr lang="en-US" altLang="zh-CN" sz="1800">
                <a:ea typeface="ＭＳ Ｐゴシック" panose="020B0600070205080204" pitchFamily="34" charset="-128"/>
              </a:rPr>
              <a:t> in the schedule.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0271E627-F3AE-1CB2-BD07-57B7600983F2}"/>
              </a:ext>
            </a:extLst>
          </p:cNvPr>
          <p:cNvSpPr>
            <a:spLocks noGrp="1" noChangeArrowheads="1"/>
          </p:cNvSpPr>
          <p:nvPr>
            <p:ph type="title"/>
          </p:nvPr>
        </p:nvSpPr>
        <p:spPr/>
        <p:txBody>
          <a:bodyPr/>
          <a:lstStyle/>
          <a:p>
            <a:pPr>
              <a:defRPr/>
            </a:pPr>
            <a:r>
              <a:rPr lang="en-US">
                <a:ea typeface="+mj-ea"/>
              </a:rPr>
              <a:t>Testing for Serializability</a:t>
            </a:r>
          </a:p>
        </p:txBody>
      </p:sp>
      <p:sp>
        <p:nvSpPr>
          <p:cNvPr id="20483" name="Rectangle 3">
            <a:extLst>
              <a:ext uri="{FF2B5EF4-FFF2-40B4-BE49-F238E27FC236}">
                <a16:creationId xmlns:a16="http://schemas.microsoft.com/office/drawing/2014/main" id="{C611D546-345A-49E1-0FA5-A2EB8FDC05F1}"/>
              </a:ext>
            </a:extLst>
          </p:cNvPr>
          <p:cNvSpPr>
            <a:spLocks noGrp="1" noChangeArrowheads="1"/>
          </p:cNvSpPr>
          <p:nvPr>
            <p:ph type="body" idx="1"/>
          </p:nvPr>
        </p:nvSpPr>
        <p:spPr>
          <a:xfrm>
            <a:off x="814388" y="1093788"/>
            <a:ext cx="6796087" cy="3219450"/>
          </a:xfrm>
        </p:spPr>
        <p:txBody>
          <a:bodyPr/>
          <a:lstStyle/>
          <a:p>
            <a:r>
              <a:rPr lang="en-US" altLang="zh-CN" sz="1800">
                <a:ea typeface="ＭＳ Ｐゴシック" panose="020B0600070205080204" pitchFamily="34" charset="-128"/>
              </a:rPr>
              <a:t>Consider some schedule of a set of transactions </a:t>
            </a:r>
            <a:r>
              <a:rPr lang="en-US" altLang="zh-CN" sz="1800" i="1">
                <a:ea typeface="ＭＳ Ｐゴシック" panose="020B0600070205080204" pitchFamily="34" charset="-128"/>
              </a:rPr>
              <a:t>T</a:t>
            </a:r>
            <a:r>
              <a:rPr lang="en-US" altLang="zh-CN" sz="1800" baseline="-25000">
                <a:ea typeface="ＭＳ Ｐゴシック" panose="020B0600070205080204" pitchFamily="34" charset="-128"/>
              </a:rPr>
              <a:t>1</a:t>
            </a:r>
            <a:r>
              <a:rPr lang="en-US" altLang="zh-CN" sz="1800">
                <a:ea typeface="ＭＳ Ｐゴシック" panose="020B0600070205080204" pitchFamily="34" charset="-128"/>
              </a:rPr>
              <a:t>, </a:t>
            </a:r>
            <a:r>
              <a:rPr lang="en-US" altLang="zh-CN" sz="1800" i="1">
                <a:ea typeface="ＭＳ Ｐゴシック" panose="020B0600070205080204" pitchFamily="34" charset="-128"/>
              </a:rPr>
              <a:t>T</a:t>
            </a:r>
            <a:r>
              <a:rPr lang="en-US" altLang="zh-CN" sz="1800" baseline="-25000">
                <a:ea typeface="ＭＳ Ｐゴシック" panose="020B0600070205080204" pitchFamily="34" charset="-128"/>
              </a:rPr>
              <a:t>2</a:t>
            </a:r>
            <a:r>
              <a:rPr lang="en-US" altLang="zh-CN" sz="1800">
                <a:ea typeface="ＭＳ Ｐゴシック" panose="020B0600070205080204" pitchFamily="34" charset="-128"/>
              </a:rPr>
              <a:t>, ...,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n</a:t>
            </a:r>
            <a:endParaRPr lang="en-US" altLang="zh-CN" sz="1800">
              <a:ea typeface="ＭＳ Ｐゴシック" panose="020B0600070205080204" pitchFamily="34" charset="-128"/>
            </a:endParaRPr>
          </a:p>
          <a:p>
            <a:r>
              <a:rPr lang="en-US" altLang="zh-CN" sz="1800" b="1">
                <a:solidFill>
                  <a:srgbClr val="000099"/>
                </a:solidFill>
                <a:ea typeface="ＭＳ Ｐゴシック" panose="020B0600070205080204" pitchFamily="34" charset="-128"/>
              </a:rPr>
              <a:t>Precedence graph(</a:t>
            </a:r>
            <a:r>
              <a:rPr lang="zh-CN" altLang="en-US" sz="1800" b="1">
                <a:solidFill>
                  <a:srgbClr val="000099"/>
                </a:solidFill>
                <a:ea typeface="ＭＳ Ｐゴシック" panose="020B0600070205080204" pitchFamily="34" charset="-128"/>
              </a:rPr>
              <a:t>优先图</a:t>
            </a:r>
            <a:r>
              <a:rPr lang="en-US" altLang="zh-CN" sz="1800" b="1">
                <a:solidFill>
                  <a:srgbClr val="000099"/>
                </a:solidFill>
                <a:ea typeface="ＭＳ Ｐゴシック" panose="020B0600070205080204" pitchFamily="34" charset="-128"/>
              </a:rPr>
              <a:t>)</a:t>
            </a:r>
            <a:r>
              <a:rPr lang="en-US" altLang="zh-CN" sz="1800" i="1">
                <a:ea typeface="ＭＳ Ｐゴシック" panose="020B0600070205080204" pitchFamily="34" charset="-128"/>
              </a:rPr>
              <a:t> </a:t>
            </a:r>
            <a:r>
              <a:rPr lang="en-US" altLang="zh-CN" sz="1800">
                <a:ea typeface="ＭＳ Ｐゴシック" panose="020B0600070205080204" pitchFamily="34" charset="-128"/>
              </a:rPr>
              <a:t>— a direct graph where the vertices are the transactions (names).</a:t>
            </a:r>
          </a:p>
          <a:p>
            <a:r>
              <a:rPr lang="en-US" altLang="zh-CN" sz="1800">
                <a:ea typeface="ＭＳ Ｐゴシック" panose="020B0600070205080204" pitchFamily="34" charset="-128"/>
              </a:rPr>
              <a:t>We draw an arc from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i</a:t>
            </a:r>
            <a:r>
              <a:rPr lang="en-US" altLang="zh-CN" sz="1800" i="1">
                <a:ea typeface="ＭＳ Ｐゴシック" panose="020B0600070205080204" pitchFamily="34" charset="-128"/>
              </a:rPr>
              <a:t> </a:t>
            </a:r>
            <a:r>
              <a:rPr lang="en-US" altLang="zh-CN" sz="1800">
                <a:ea typeface="ＭＳ Ｐゴシック" panose="020B0600070205080204" pitchFamily="34" charset="-128"/>
              </a:rPr>
              <a:t>to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j</a:t>
            </a:r>
            <a:r>
              <a:rPr lang="en-US" altLang="zh-CN" sz="1800" i="1">
                <a:ea typeface="ＭＳ Ｐゴシック" panose="020B0600070205080204" pitchFamily="34" charset="-128"/>
              </a:rPr>
              <a:t> </a:t>
            </a:r>
            <a:r>
              <a:rPr lang="en-US" altLang="zh-CN" sz="1800">
                <a:ea typeface="ＭＳ Ｐゴシック" panose="020B0600070205080204" pitchFamily="34" charset="-128"/>
              </a:rPr>
              <a:t>if the two transaction conflict, and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i</a:t>
            </a:r>
            <a:r>
              <a:rPr lang="en-US" altLang="zh-CN" sz="1800" i="1">
                <a:ea typeface="ＭＳ Ｐゴシック" panose="020B0600070205080204" pitchFamily="34" charset="-128"/>
              </a:rPr>
              <a:t> </a:t>
            </a:r>
            <a:r>
              <a:rPr lang="en-US" altLang="zh-CN" sz="1800">
                <a:ea typeface="ＭＳ Ｐゴシック" panose="020B0600070205080204" pitchFamily="34" charset="-128"/>
              </a:rPr>
              <a:t>accessed the data item on which the conflict arose earlier.</a:t>
            </a:r>
          </a:p>
          <a:p>
            <a:r>
              <a:rPr lang="en-US" altLang="zh-CN" sz="1800">
                <a:ea typeface="ＭＳ Ｐゴシック" panose="020B0600070205080204" pitchFamily="34" charset="-128"/>
              </a:rPr>
              <a:t>We may label the arc by the item that was accessed.</a:t>
            </a:r>
          </a:p>
        </p:txBody>
      </p:sp>
      <p:pic>
        <p:nvPicPr>
          <p:cNvPr id="20484" name="图片 2">
            <a:extLst>
              <a:ext uri="{FF2B5EF4-FFF2-40B4-BE49-F238E27FC236}">
                <a16:creationId xmlns:a16="http://schemas.microsoft.com/office/drawing/2014/main" id="{81A9048A-85D3-BE47-A579-88CFF3300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173163"/>
            <a:ext cx="89217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3">
            <a:extLst>
              <a:ext uri="{FF2B5EF4-FFF2-40B4-BE49-F238E27FC236}">
                <a16:creationId xmlns:a16="http://schemas.microsoft.com/office/drawing/2014/main" id="{61A5231B-8B0B-E01F-0032-D4487103F7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3573463"/>
            <a:ext cx="4579937"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图片 4">
            <a:extLst>
              <a:ext uri="{FF2B5EF4-FFF2-40B4-BE49-F238E27FC236}">
                <a16:creationId xmlns:a16="http://schemas.microsoft.com/office/drawing/2014/main" id="{154D3DC6-E746-C38D-C495-C5BBDD62BB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4364038"/>
            <a:ext cx="3133725"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B6B7916-AB9B-8593-6D23-A5D2B9AD2ABC}"/>
              </a:ext>
            </a:extLst>
          </p:cNvPr>
          <p:cNvSpPr>
            <a:spLocks noGrp="1"/>
          </p:cNvSpPr>
          <p:nvPr>
            <p:ph type="ftr" sz="quarter" idx="11"/>
          </p:nvPr>
        </p:nvSpPr>
        <p:spPr/>
        <p:txBody>
          <a:bodyPr/>
          <a:lstStyle/>
          <a:p>
            <a:pPr>
              <a:defRPr/>
            </a:pPr>
            <a:r>
              <a:rPr lang="en-US" altLang="zh-CN"/>
              <a:t>An Introduction to Database System</a:t>
            </a:r>
          </a:p>
        </p:txBody>
      </p:sp>
      <p:sp>
        <p:nvSpPr>
          <p:cNvPr id="22531" name="Rectangle 2">
            <a:extLst>
              <a:ext uri="{FF2B5EF4-FFF2-40B4-BE49-F238E27FC236}">
                <a16:creationId xmlns:a16="http://schemas.microsoft.com/office/drawing/2014/main" id="{14180942-73AB-2C79-FD71-DA3FBF636F61}"/>
              </a:ext>
            </a:extLst>
          </p:cNvPr>
          <p:cNvSpPr>
            <a:spLocks noGrp="1" noChangeArrowheads="1"/>
          </p:cNvSpPr>
          <p:nvPr>
            <p:ph type="title"/>
          </p:nvPr>
        </p:nvSpPr>
        <p:spPr/>
        <p:txBody>
          <a:bodyPr/>
          <a:lstStyle/>
          <a:p>
            <a:pPr eaLnBrk="1" hangingPunct="1"/>
            <a:r>
              <a:rPr lang="zh-CN" altLang="en-US">
                <a:ea typeface="宋体" panose="02010600030101010101" pitchFamily="2" charset="-122"/>
              </a:rPr>
              <a:t>并发控制概述（续）</a:t>
            </a:r>
          </a:p>
        </p:txBody>
      </p:sp>
      <p:sp>
        <p:nvSpPr>
          <p:cNvPr id="22532" name="Rectangle 3">
            <a:extLst>
              <a:ext uri="{FF2B5EF4-FFF2-40B4-BE49-F238E27FC236}">
                <a16:creationId xmlns:a16="http://schemas.microsoft.com/office/drawing/2014/main" id="{E552BD41-5673-2289-8AE1-77AA3920037F}"/>
              </a:ext>
            </a:extLst>
          </p:cNvPr>
          <p:cNvSpPr>
            <a:spLocks noGrp="1" noChangeArrowheads="1"/>
          </p:cNvSpPr>
          <p:nvPr>
            <p:ph type="body" idx="1"/>
          </p:nvPr>
        </p:nvSpPr>
        <p:spPr/>
        <p:txBody>
          <a:bodyPr/>
          <a:lstStyle/>
          <a:p>
            <a:pPr eaLnBrk="1" hangingPunct="1">
              <a:lnSpc>
                <a:spcPct val="200000"/>
              </a:lnSpc>
            </a:pPr>
            <a:r>
              <a:rPr kumimoji="0" lang="zh-CN" altLang="en-US" sz="2200">
                <a:ea typeface="宋体" panose="02010600030101010101" pitchFamily="2" charset="-122"/>
              </a:rPr>
              <a:t>这种情况称为数据库的</a:t>
            </a:r>
            <a:r>
              <a:rPr kumimoji="0" lang="zh-CN" altLang="en-US" sz="2200">
                <a:solidFill>
                  <a:srgbClr val="FF0000"/>
                </a:solidFill>
                <a:ea typeface="宋体" panose="02010600030101010101" pitchFamily="2" charset="-122"/>
              </a:rPr>
              <a:t>不一致性</a:t>
            </a:r>
            <a:r>
              <a:rPr kumimoji="0" lang="zh-CN" altLang="en-US" sz="2200">
                <a:ea typeface="宋体" panose="02010600030101010101" pitchFamily="2" charset="-122"/>
              </a:rPr>
              <a:t>，是由并发操作引起的。</a:t>
            </a:r>
          </a:p>
          <a:p>
            <a:pPr eaLnBrk="1" hangingPunct="1">
              <a:lnSpc>
                <a:spcPct val="200000"/>
              </a:lnSpc>
            </a:pPr>
            <a:r>
              <a:rPr kumimoji="0" lang="zh-CN" altLang="en-US" sz="2200">
                <a:ea typeface="宋体" panose="02010600030101010101" pitchFamily="2" charset="-122"/>
              </a:rPr>
              <a:t>在并发操作情况下，对甲、乙两个事务的操作序列的调度是随机的。</a:t>
            </a:r>
          </a:p>
          <a:p>
            <a:pPr eaLnBrk="1" hangingPunct="1">
              <a:lnSpc>
                <a:spcPct val="200000"/>
              </a:lnSpc>
            </a:pPr>
            <a:r>
              <a:rPr kumimoji="0" lang="zh-CN" altLang="en-US" sz="2200">
                <a:ea typeface="宋体" panose="02010600030101010101" pitchFamily="2" charset="-122"/>
              </a:rPr>
              <a:t>若按上面的调度序列执行，甲事务的修改就被丢失。</a:t>
            </a:r>
          </a:p>
          <a:p>
            <a:pPr lvl="1" eaLnBrk="1" hangingPunct="1">
              <a:lnSpc>
                <a:spcPct val="200000"/>
              </a:lnSpc>
            </a:pPr>
            <a:r>
              <a:rPr kumimoji="0" lang="zh-CN" altLang="en-US" sz="2200">
                <a:ea typeface="宋体" panose="02010600030101010101" pitchFamily="2" charset="-122"/>
              </a:rPr>
              <a:t>原因：第</a:t>
            </a:r>
            <a:r>
              <a:rPr kumimoji="0" lang="en-US" altLang="zh-CN" sz="2200">
                <a:ea typeface="宋体" panose="02010600030101010101" pitchFamily="2" charset="-122"/>
              </a:rPr>
              <a:t>4</a:t>
            </a:r>
            <a:r>
              <a:rPr kumimoji="0" lang="zh-CN" altLang="en-US" sz="2200">
                <a:ea typeface="宋体" panose="02010600030101010101" pitchFamily="2" charset="-122"/>
              </a:rPr>
              <a:t>步中乙事务修改</a:t>
            </a:r>
            <a:r>
              <a:rPr kumimoji="0" lang="en-US" altLang="zh-CN" sz="2200">
                <a:ea typeface="宋体" panose="02010600030101010101" pitchFamily="2" charset="-122"/>
              </a:rPr>
              <a:t>A</a:t>
            </a:r>
            <a:r>
              <a:rPr kumimoji="0" lang="zh-CN" altLang="en-US" sz="2200">
                <a:ea typeface="宋体" panose="02010600030101010101" pitchFamily="2" charset="-122"/>
              </a:rPr>
              <a:t>并写回后覆盖了甲事务的修改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A0FCC272-B14C-BF4A-C790-CFAFE071384C}"/>
              </a:ext>
            </a:extLst>
          </p:cNvPr>
          <p:cNvSpPr>
            <a:spLocks noGrp="1"/>
          </p:cNvSpPr>
          <p:nvPr>
            <p:ph type="ftr" sz="quarter" idx="11"/>
          </p:nvPr>
        </p:nvSpPr>
        <p:spPr/>
        <p:txBody>
          <a:bodyPr/>
          <a:lstStyle/>
          <a:p>
            <a:pPr>
              <a:defRPr/>
            </a:pPr>
            <a:r>
              <a:rPr lang="en-US" altLang="zh-CN"/>
              <a:t>An Introduction to Database System</a:t>
            </a:r>
          </a:p>
        </p:txBody>
      </p:sp>
      <p:sp>
        <p:nvSpPr>
          <p:cNvPr id="23555" name="Rectangle 2">
            <a:extLst>
              <a:ext uri="{FF2B5EF4-FFF2-40B4-BE49-F238E27FC236}">
                <a16:creationId xmlns:a16="http://schemas.microsoft.com/office/drawing/2014/main" id="{EE214447-57A2-2AB7-E563-B75F6E25C51D}"/>
              </a:ext>
            </a:extLst>
          </p:cNvPr>
          <p:cNvSpPr>
            <a:spLocks noGrp="1" noChangeArrowheads="1"/>
          </p:cNvSpPr>
          <p:nvPr>
            <p:ph type="title"/>
          </p:nvPr>
        </p:nvSpPr>
        <p:spPr/>
        <p:txBody>
          <a:bodyPr/>
          <a:lstStyle/>
          <a:p>
            <a:pPr eaLnBrk="1" hangingPunct="1"/>
            <a:r>
              <a:rPr lang="zh-CN" altLang="en-US">
                <a:ea typeface="宋体" panose="02010600030101010101" pitchFamily="2" charset="-122"/>
              </a:rPr>
              <a:t>并发控制概述（续）</a:t>
            </a:r>
          </a:p>
        </p:txBody>
      </p:sp>
      <p:sp>
        <p:nvSpPr>
          <p:cNvPr id="23556" name="Rectangle 3">
            <a:extLst>
              <a:ext uri="{FF2B5EF4-FFF2-40B4-BE49-F238E27FC236}">
                <a16:creationId xmlns:a16="http://schemas.microsoft.com/office/drawing/2014/main" id="{C0C1A5A5-CB1A-F6B8-80F6-36BAF3BB8FB9}"/>
              </a:ext>
            </a:extLst>
          </p:cNvPr>
          <p:cNvSpPr>
            <a:spLocks noGrp="1" noChangeArrowheads="1"/>
          </p:cNvSpPr>
          <p:nvPr>
            <p:ph type="body" idx="1"/>
          </p:nvPr>
        </p:nvSpPr>
        <p:spPr/>
        <p:txBody>
          <a:bodyPr/>
          <a:lstStyle/>
          <a:p>
            <a:pPr algn="just" eaLnBrk="1" hangingPunct="1">
              <a:lnSpc>
                <a:spcPct val="150000"/>
              </a:lnSpc>
            </a:pPr>
            <a:r>
              <a:rPr kumimoji="0" lang="zh-CN" altLang="en-US" sz="2600">
                <a:ea typeface="宋体" panose="02010600030101010101" pitchFamily="2" charset="-122"/>
              </a:rPr>
              <a:t>并发操作带来的数据不一致性</a:t>
            </a:r>
          </a:p>
          <a:p>
            <a:pPr lvl="1" algn="just" eaLnBrk="1" hangingPunct="1">
              <a:lnSpc>
                <a:spcPct val="150000"/>
              </a:lnSpc>
            </a:pPr>
            <a:r>
              <a:rPr kumimoji="0" lang="zh-CN" altLang="en-US" sz="2200">
                <a:ea typeface="宋体" panose="02010600030101010101" pitchFamily="2" charset="-122"/>
              </a:rPr>
              <a:t>丢失修改（</a:t>
            </a:r>
            <a:r>
              <a:rPr kumimoji="0" lang="en-US" altLang="zh-CN" sz="2200">
                <a:ea typeface="宋体" panose="02010600030101010101" pitchFamily="2" charset="-122"/>
              </a:rPr>
              <a:t>Lost Update</a:t>
            </a:r>
            <a:r>
              <a:rPr kumimoji="0" lang="zh-CN" altLang="en-US" sz="2200">
                <a:ea typeface="宋体" panose="02010600030101010101" pitchFamily="2" charset="-122"/>
              </a:rPr>
              <a:t>）</a:t>
            </a:r>
          </a:p>
          <a:p>
            <a:pPr lvl="1" algn="just" eaLnBrk="1" hangingPunct="1">
              <a:lnSpc>
                <a:spcPct val="150000"/>
              </a:lnSpc>
            </a:pPr>
            <a:r>
              <a:rPr kumimoji="0" lang="zh-CN" altLang="en-US" sz="2200">
                <a:ea typeface="宋体" panose="02010600030101010101" pitchFamily="2" charset="-122"/>
              </a:rPr>
              <a:t>不可重复读（</a:t>
            </a:r>
            <a:r>
              <a:rPr kumimoji="0" lang="en-US" altLang="zh-CN" sz="2200">
                <a:ea typeface="宋体" panose="02010600030101010101" pitchFamily="2" charset="-122"/>
              </a:rPr>
              <a:t>Non-repeatable Read</a:t>
            </a:r>
            <a:r>
              <a:rPr kumimoji="0" lang="zh-CN" altLang="en-US" sz="2200">
                <a:ea typeface="宋体" panose="02010600030101010101" pitchFamily="2" charset="-122"/>
              </a:rPr>
              <a:t>）</a:t>
            </a:r>
          </a:p>
          <a:p>
            <a:pPr lvl="1" algn="just" eaLnBrk="1" hangingPunct="1">
              <a:lnSpc>
                <a:spcPct val="150000"/>
              </a:lnSpc>
            </a:pPr>
            <a:r>
              <a:rPr kumimoji="0" lang="zh-CN" altLang="en-US" sz="2200">
                <a:ea typeface="宋体" panose="02010600030101010101" pitchFamily="2" charset="-122"/>
              </a:rPr>
              <a:t>读“脏”数据（</a:t>
            </a:r>
            <a:r>
              <a:rPr kumimoji="0" lang="en-US" altLang="zh-CN" sz="2200">
                <a:ea typeface="宋体" panose="02010600030101010101" pitchFamily="2" charset="-122"/>
              </a:rPr>
              <a:t>Dirty Read</a:t>
            </a:r>
            <a:r>
              <a:rPr kumimoji="0" lang="zh-CN" altLang="en-US" sz="2200">
                <a:ea typeface="宋体" panose="02010600030101010101" pitchFamily="2" charset="-122"/>
              </a:rPr>
              <a:t>）</a:t>
            </a:r>
          </a:p>
          <a:p>
            <a:pPr algn="just" eaLnBrk="1" hangingPunct="1">
              <a:lnSpc>
                <a:spcPct val="150000"/>
              </a:lnSpc>
            </a:pPr>
            <a:r>
              <a:rPr kumimoji="0" lang="zh-CN" altLang="en-US" sz="2600">
                <a:ea typeface="宋体" panose="02010600030101010101" pitchFamily="2" charset="-122"/>
              </a:rPr>
              <a:t>记号</a:t>
            </a:r>
          </a:p>
          <a:p>
            <a:pPr lvl="1" algn="just" eaLnBrk="1" hangingPunct="1">
              <a:lnSpc>
                <a:spcPct val="150000"/>
              </a:lnSpc>
            </a:pPr>
            <a:r>
              <a:rPr kumimoji="0" lang="en-US" altLang="zh-CN" sz="2200">
                <a:ea typeface="宋体" panose="02010600030101010101" pitchFamily="2" charset="-122"/>
              </a:rPr>
              <a:t>R(x):</a:t>
            </a:r>
            <a:r>
              <a:rPr kumimoji="0" lang="zh-CN" altLang="en-US" sz="2200">
                <a:ea typeface="宋体" panose="02010600030101010101" pitchFamily="2" charset="-122"/>
              </a:rPr>
              <a:t>读数据</a:t>
            </a:r>
            <a:r>
              <a:rPr kumimoji="0" lang="en-US" altLang="zh-CN" sz="2200">
                <a:ea typeface="宋体" panose="02010600030101010101" pitchFamily="2" charset="-122"/>
              </a:rPr>
              <a:t>x</a:t>
            </a:r>
          </a:p>
          <a:p>
            <a:pPr lvl="1" algn="just" eaLnBrk="1" hangingPunct="1">
              <a:lnSpc>
                <a:spcPct val="150000"/>
              </a:lnSpc>
            </a:pPr>
            <a:r>
              <a:rPr kumimoji="0" lang="en-US" altLang="zh-CN" sz="2200">
                <a:ea typeface="宋体" panose="02010600030101010101" pitchFamily="2" charset="-122"/>
              </a:rPr>
              <a:t>W(x):</a:t>
            </a:r>
            <a:r>
              <a:rPr kumimoji="0" lang="zh-CN" altLang="en-US" sz="2200">
                <a:ea typeface="宋体" panose="02010600030101010101" pitchFamily="2" charset="-122"/>
              </a:rPr>
              <a:t>写数据</a:t>
            </a:r>
            <a:r>
              <a:rPr kumimoji="0" lang="en-US" altLang="zh-CN" sz="2200">
                <a:ea typeface="宋体" panose="02010600030101010101" pitchFamily="2" charset="-122"/>
              </a:rPr>
              <a:t>x</a:t>
            </a:r>
            <a:r>
              <a:rPr kumimoji="0" lang="en-US" altLang="zh-CN">
                <a:ea typeface="宋体" panose="02010600030101010101" pitchFamily="2" charset="-12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553F552-0EC2-E908-C1EC-C4D877D24546}"/>
              </a:ext>
            </a:extLst>
          </p:cNvPr>
          <p:cNvSpPr>
            <a:spLocks noGrp="1"/>
          </p:cNvSpPr>
          <p:nvPr>
            <p:ph type="ftr" sz="quarter" idx="11"/>
          </p:nvPr>
        </p:nvSpPr>
        <p:spPr/>
        <p:txBody>
          <a:bodyPr/>
          <a:lstStyle/>
          <a:p>
            <a:pPr>
              <a:defRPr/>
            </a:pPr>
            <a:r>
              <a:rPr lang="en-US" altLang="zh-CN"/>
              <a:t>An Introduction to Database System</a:t>
            </a:r>
          </a:p>
        </p:txBody>
      </p:sp>
      <p:sp>
        <p:nvSpPr>
          <p:cNvPr id="24579" name="Rectangle 2">
            <a:extLst>
              <a:ext uri="{FF2B5EF4-FFF2-40B4-BE49-F238E27FC236}">
                <a16:creationId xmlns:a16="http://schemas.microsoft.com/office/drawing/2014/main" id="{AC66AEFA-ED76-22DC-093C-8E5720D957D7}"/>
              </a:ext>
            </a:extLst>
          </p:cNvPr>
          <p:cNvSpPr>
            <a:spLocks noGrp="1" noChangeArrowheads="1"/>
          </p:cNvSpPr>
          <p:nvPr>
            <p:ph type="title"/>
          </p:nvPr>
        </p:nvSpPr>
        <p:spPr/>
        <p:txBody>
          <a:bodyPr/>
          <a:lstStyle/>
          <a:p>
            <a:pPr eaLnBrk="1" hangingPunct="1"/>
            <a:r>
              <a:rPr lang="en-US" altLang="zh-CN">
                <a:ea typeface="宋体" panose="02010600030101010101" pitchFamily="2" charset="-122"/>
              </a:rPr>
              <a:t>1. </a:t>
            </a:r>
            <a:r>
              <a:rPr lang="zh-CN" altLang="en-US">
                <a:ea typeface="宋体" panose="02010600030101010101" pitchFamily="2" charset="-122"/>
              </a:rPr>
              <a:t>丢失修改</a:t>
            </a:r>
          </a:p>
        </p:txBody>
      </p:sp>
      <p:sp>
        <p:nvSpPr>
          <p:cNvPr id="24580" name="Rectangle 3">
            <a:extLst>
              <a:ext uri="{FF2B5EF4-FFF2-40B4-BE49-F238E27FC236}">
                <a16:creationId xmlns:a16="http://schemas.microsoft.com/office/drawing/2014/main" id="{2190719C-EA3C-2236-062C-C5D77628F6FB}"/>
              </a:ext>
            </a:extLst>
          </p:cNvPr>
          <p:cNvSpPr>
            <a:spLocks noGrp="1" noChangeArrowheads="1"/>
          </p:cNvSpPr>
          <p:nvPr>
            <p:ph type="body" idx="1"/>
          </p:nvPr>
        </p:nvSpPr>
        <p:spPr/>
        <p:txBody>
          <a:bodyPr/>
          <a:lstStyle/>
          <a:p>
            <a:pPr algn="just" eaLnBrk="1" hangingPunct="1">
              <a:lnSpc>
                <a:spcPct val="130000"/>
              </a:lnSpc>
            </a:pPr>
            <a:r>
              <a:rPr kumimoji="0" lang="zh-CN" altLang="en-US">
                <a:ea typeface="宋体" panose="02010600030101010101" pitchFamily="2" charset="-122"/>
              </a:rPr>
              <a:t>两个事务</a:t>
            </a:r>
            <a:r>
              <a:rPr kumimoji="0" lang="en-US" altLang="zh-CN">
                <a:ea typeface="宋体" panose="02010600030101010101" pitchFamily="2" charset="-122"/>
              </a:rPr>
              <a:t>T</a:t>
            </a:r>
            <a:r>
              <a:rPr kumimoji="0" lang="en-US" altLang="zh-CN" baseline="-25000">
                <a:ea typeface="宋体" panose="02010600030101010101" pitchFamily="2" charset="-122"/>
              </a:rPr>
              <a:t>1</a:t>
            </a:r>
            <a:r>
              <a:rPr kumimoji="0" lang="zh-CN" altLang="en-US">
                <a:ea typeface="宋体" panose="02010600030101010101" pitchFamily="2" charset="-122"/>
              </a:rPr>
              <a:t>和</a:t>
            </a:r>
            <a:r>
              <a:rPr kumimoji="0" lang="en-US" altLang="zh-CN">
                <a:ea typeface="宋体" panose="02010600030101010101" pitchFamily="2" charset="-122"/>
              </a:rPr>
              <a:t>T</a:t>
            </a:r>
            <a:r>
              <a:rPr kumimoji="0" lang="en-US" altLang="zh-CN" baseline="-25000">
                <a:ea typeface="宋体" panose="02010600030101010101" pitchFamily="2" charset="-122"/>
              </a:rPr>
              <a:t>2</a:t>
            </a:r>
            <a:r>
              <a:rPr kumimoji="0" lang="zh-CN" altLang="en-US">
                <a:ea typeface="宋体" panose="02010600030101010101" pitchFamily="2" charset="-122"/>
              </a:rPr>
              <a:t>读入同一数据并修改，</a:t>
            </a:r>
            <a:r>
              <a:rPr kumimoji="0" lang="en-US" altLang="zh-CN">
                <a:ea typeface="宋体" panose="02010600030101010101" pitchFamily="2" charset="-122"/>
              </a:rPr>
              <a:t>T</a:t>
            </a:r>
            <a:r>
              <a:rPr kumimoji="0" lang="en-US" altLang="zh-CN" baseline="-25000">
                <a:ea typeface="宋体" panose="02010600030101010101" pitchFamily="2" charset="-122"/>
              </a:rPr>
              <a:t>2</a:t>
            </a:r>
            <a:r>
              <a:rPr kumimoji="0" lang="zh-CN" altLang="en-US">
                <a:ea typeface="宋体" panose="02010600030101010101" pitchFamily="2" charset="-122"/>
              </a:rPr>
              <a:t>的提交结果破坏了</a:t>
            </a:r>
            <a:r>
              <a:rPr kumimoji="0" lang="en-US" altLang="zh-CN">
                <a:ea typeface="宋体" panose="02010600030101010101" pitchFamily="2" charset="-122"/>
              </a:rPr>
              <a:t>T</a:t>
            </a:r>
            <a:r>
              <a:rPr kumimoji="0" lang="en-US" altLang="zh-CN" baseline="-25000">
                <a:ea typeface="宋体" panose="02010600030101010101" pitchFamily="2" charset="-122"/>
              </a:rPr>
              <a:t>1</a:t>
            </a:r>
            <a:r>
              <a:rPr kumimoji="0" lang="zh-CN" altLang="en-US">
                <a:ea typeface="宋体" panose="02010600030101010101" pitchFamily="2" charset="-122"/>
              </a:rPr>
              <a:t>提交的结果，导致</a:t>
            </a:r>
            <a:r>
              <a:rPr kumimoji="0" lang="en-US" altLang="zh-CN">
                <a:ea typeface="宋体" panose="02010600030101010101" pitchFamily="2" charset="-122"/>
              </a:rPr>
              <a:t>T</a:t>
            </a:r>
            <a:r>
              <a:rPr kumimoji="0" lang="en-US" altLang="zh-CN" baseline="-25000">
                <a:ea typeface="宋体" panose="02010600030101010101" pitchFamily="2" charset="-122"/>
              </a:rPr>
              <a:t>1</a:t>
            </a:r>
            <a:r>
              <a:rPr kumimoji="0" lang="zh-CN" altLang="en-US">
                <a:ea typeface="宋体" panose="02010600030101010101" pitchFamily="2" charset="-122"/>
              </a:rPr>
              <a:t>的修改被丢失。</a:t>
            </a:r>
          </a:p>
          <a:p>
            <a:pPr algn="just" eaLnBrk="1" hangingPunct="1">
              <a:lnSpc>
                <a:spcPct val="130000"/>
              </a:lnSpc>
            </a:pPr>
            <a:r>
              <a:rPr kumimoji="0" lang="zh-CN" altLang="en-US">
                <a:ea typeface="宋体" panose="02010600030101010101" pitchFamily="2" charset="-122"/>
              </a:rPr>
              <a:t>上面飞机订票例子就属此类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页脚占位符 4">
            <a:extLst>
              <a:ext uri="{FF2B5EF4-FFF2-40B4-BE49-F238E27FC236}">
                <a16:creationId xmlns:a16="http://schemas.microsoft.com/office/drawing/2014/main" id="{C2610952-3D9D-A39C-795F-CFBF244644C2}"/>
              </a:ext>
            </a:extLst>
          </p:cNvPr>
          <p:cNvSpPr>
            <a:spLocks noGrp="1"/>
          </p:cNvSpPr>
          <p:nvPr>
            <p:ph type="ftr" sz="quarter" idx="11"/>
          </p:nvPr>
        </p:nvSpPr>
        <p:spPr/>
        <p:txBody>
          <a:bodyPr/>
          <a:lstStyle/>
          <a:p>
            <a:pPr>
              <a:defRPr/>
            </a:pPr>
            <a:r>
              <a:rPr lang="en-US" altLang="zh-CN"/>
              <a:t>An Introduction to Database System</a:t>
            </a:r>
          </a:p>
        </p:txBody>
      </p:sp>
      <p:sp>
        <p:nvSpPr>
          <p:cNvPr id="25603" name="Rectangle 2">
            <a:extLst>
              <a:ext uri="{FF2B5EF4-FFF2-40B4-BE49-F238E27FC236}">
                <a16:creationId xmlns:a16="http://schemas.microsoft.com/office/drawing/2014/main" id="{D2A99090-E9FE-B762-0AA7-1DB11D570BAB}"/>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丢失修改（续）</a:t>
            </a:r>
          </a:p>
        </p:txBody>
      </p:sp>
      <p:graphicFrame>
        <p:nvGraphicFramePr>
          <p:cNvPr id="472248" name="Group 184">
            <a:extLst>
              <a:ext uri="{FF2B5EF4-FFF2-40B4-BE49-F238E27FC236}">
                <a16:creationId xmlns:a16="http://schemas.microsoft.com/office/drawing/2014/main" id="{31A89298-C40E-9E27-60EF-5C42CE5E4013}"/>
              </a:ext>
            </a:extLst>
          </p:cNvPr>
          <p:cNvGraphicFramePr>
            <a:graphicFrameLocks noGrp="1"/>
          </p:cNvGraphicFramePr>
          <p:nvPr>
            <p:ph idx="1"/>
          </p:nvPr>
        </p:nvGraphicFramePr>
        <p:xfrm>
          <a:off x="1619250" y="1700213"/>
          <a:ext cx="5473700" cy="4365625"/>
        </p:xfrm>
        <a:graphic>
          <a:graphicData uri="http://schemas.openxmlformats.org/drawingml/2006/table">
            <a:tbl>
              <a:tblPr/>
              <a:tblGrid>
                <a:gridCol w="2627313">
                  <a:extLst>
                    <a:ext uri="{9D8B030D-6E8A-4147-A177-3AD203B41FA5}">
                      <a16:colId xmlns:a16="http://schemas.microsoft.com/office/drawing/2014/main" val="20000"/>
                    </a:ext>
                  </a:extLst>
                </a:gridCol>
                <a:gridCol w="2846387">
                  <a:extLst>
                    <a:ext uri="{9D8B030D-6E8A-4147-A177-3AD203B41FA5}">
                      <a16:colId xmlns:a16="http://schemas.microsoft.com/office/drawing/2014/main" val="20001"/>
                    </a:ext>
                  </a:extLst>
                </a:gridCol>
              </a:tblGrid>
              <a:tr h="396875">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R(A)=16</a:t>
                      </a: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R(A)=16</a:t>
                      </a: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A←A-1</a:t>
                      </a: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W(A)=15W</a:t>
                      </a: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④</a:t>
                      </a: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A←A-1</a:t>
                      </a: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W(A)=15</a:t>
                      </a: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75">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5641" name="Text Box 185">
            <a:extLst>
              <a:ext uri="{FF2B5EF4-FFF2-40B4-BE49-F238E27FC236}">
                <a16:creationId xmlns:a16="http://schemas.microsoft.com/office/drawing/2014/main" id="{7DE65967-F366-7626-3C7B-2029853BB5A7}"/>
              </a:ext>
            </a:extLst>
          </p:cNvPr>
          <p:cNvSpPr txBox="1">
            <a:spLocks noChangeArrowheads="1"/>
          </p:cNvSpPr>
          <p:nvPr/>
        </p:nvSpPr>
        <p:spPr bwMode="auto">
          <a:xfrm>
            <a:off x="3638550" y="609282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丢失修改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10C0F20-2BA7-7E21-7D57-06241706C3D2}"/>
              </a:ext>
            </a:extLst>
          </p:cNvPr>
          <p:cNvSpPr>
            <a:spLocks noGrp="1"/>
          </p:cNvSpPr>
          <p:nvPr>
            <p:ph type="ftr" sz="quarter" idx="11"/>
          </p:nvPr>
        </p:nvSpPr>
        <p:spPr/>
        <p:txBody>
          <a:bodyPr/>
          <a:lstStyle/>
          <a:p>
            <a:pPr>
              <a:defRPr/>
            </a:pPr>
            <a:r>
              <a:rPr lang="en-US" altLang="zh-CN"/>
              <a:t>An Introduction to Database System</a:t>
            </a:r>
          </a:p>
        </p:txBody>
      </p:sp>
      <p:sp>
        <p:nvSpPr>
          <p:cNvPr id="26627" name="Rectangle 2">
            <a:extLst>
              <a:ext uri="{FF2B5EF4-FFF2-40B4-BE49-F238E27FC236}">
                <a16:creationId xmlns:a16="http://schemas.microsoft.com/office/drawing/2014/main" id="{07E83160-3B86-DEB9-E366-A5E321718A4E}"/>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不可重复读（续）</a:t>
            </a:r>
          </a:p>
        </p:txBody>
      </p:sp>
      <p:sp>
        <p:nvSpPr>
          <p:cNvPr id="26628" name="Rectangle 3">
            <a:extLst>
              <a:ext uri="{FF2B5EF4-FFF2-40B4-BE49-F238E27FC236}">
                <a16:creationId xmlns:a16="http://schemas.microsoft.com/office/drawing/2014/main" id="{D42864CD-6D33-17C4-E53F-E09FF775454A}"/>
              </a:ext>
            </a:extLst>
          </p:cNvPr>
          <p:cNvSpPr>
            <a:spLocks noGrp="1" noChangeArrowheads="1"/>
          </p:cNvSpPr>
          <p:nvPr>
            <p:ph type="body" idx="1"/>
          </p:nvPr>
        </p:nvSpPr>
        <p:spPr>
          <a:xfrm>
            <a:off x="539750" y="1844675"/>
            <a:ext cx="8135938" cy="4114800"/>
          </a:xfrm>
        </p:spPr>
        <p:txBody>
          <a:bodyPr/>
          <a:lstStyle/>
          <a:p>
            <a:pPr eaLnBrk="1" hangingPunct="1">
              <a:lnSpc>
                <a:spcPct val="150000"/>
              </a:lnSpc>
            </a:pPr>
            <a:r>
              <a:rPr kumimoji="0" lang="zh-CN" altLang="en-US">
                <a:ea typeface="宋体" panose="02010600030101010101" pitchFamily="2" charset="-122"/>
              </a:rPr>
              <a:t>不可重复读包括三种情况：</a:t>
            </a:r>
          </a:p>
          <a:p>
            <a:pPr eaLnBrk="1" hangingPunct="1">
              <a:lnSpc>
                <a:spcPct val="150000"/>
              </a:lnSpc>
              <a:buFont typeface="Wingdings" panose="05000000000000000000" pitchFamily="2" charset="2"/>
              <a:buNone/>
            </a:pPr>
            <a:r>
              <a:rPr kumimoji="0" lang="en-US" altLang="zh-CN">
                <a:ea typeface="宋体" panose="02010600030101010101" pitchFamily="2" charset="-122"/>
              </a:rPr>
              <a:t>(1)</a:t>
            </a:r>
            <a:r>
              <a:rPr kumimoji="0" lang="zh-CN" altLang="en-US">
                <a:ea typeface="宋体" panose="02010600030101010101" pitchFamily="2" charset="-122"/>
              </a:rPr>
              <a:t>事务</a:t>
            </a:r>
            <a:r>
              <a:rPr kumimoji="0" lang="en-US" altLang="zh-CN">
                <a:ea typeface="宋体" panose="02010600030101010101" pitchFamily="2" charset="-122"/>
              </a:rPr>
              <a:t>T</a:t>
            </a:r>
            <a:r>
              <a:rPr kumimoji="0" lang="en-US" altLang="zh-CN" baseline="-25000">
                <a:ea typeface="宋体" panose="02010600030101010101" pitchFamily="2" charset="-122"/>
              </a:rPr>
              <a:t>1</a:t>
            </a:r>
            <a:r>
              <a:rPr kumimoji="0" lang="zh-CN" altLang="en-US">
                <a:ea typeface="宋体" panose="02010600030101010101" pitchFamily="2" charset="-122"/>
              </a:rPr>
              <a:t>读取某一数据后，</a:t>
            </a:r>
            <a:r>
              <a:rPr kumimoji="0" lang="zh-CN" altLang="en-US">
                <a:solidFill>
                  <a:srgbClr val="FF00FF"/>
                </a:solidFill>
                <a:ea typeface="宋体" panose="02010600030101010101" pitchFamily="2" charset="-122"/>
              </a:rPr>
              <a:t>事务</a:t>
            </a:r>
            <a:r>
              <a:rPr kumimoji="0" lang="en-US" altLang="zh-CN">
                <a:solidFill>
                  <a:srgbClr val="FF00FF"/>
                </a:solidFill>
                <a:ea typeface="宋体" panose="02010600030101010101" pitchFamily="2" charset="-122"/>
              </a:rPr>
              <a:t>T</a:t>
            </a:r>
            <a:r>
              <a:rPr kumimoji="0" lang="en-US" altLang="zh-CN" baseline="-25000">
                <a:solidFill>
                  <a:srgbClr val="FF00FF"/>
                </a:solidFill>
                <a:ea typeface="宋体" panose="02010600030101010101" pitchFamily="2" charset="-122"/>
              </a:rPr>
              <a:t>2</a:t>
            </a:r>
            <a:r>
              <a:rPr kumimoji="0" lang="zh-CN" altLang="en-US">
                <a:solidFill>
                  <a:srgbClr val="FF00FF"/>
                </a:solidFill>
                <a:ea typeface="宋体" panose="02010600030101010101" pitchFamily="2" charset="-122"/>
              </a:rPr>
              <a:t>对其做了修改</a:t>
            </a:r>
            <a:r>
              <a:rPr kumimoji="0" lang="zh-CN" altLang="en-US">
                <a:ea typeface="宋体" panose="02010600030101010101" pitchFamily="2" charset="-122"/>
              </a:rPr>
              <a:t>，当事务</a:t>
            </a:r>
            <a:r>
              <a:rPr kumimoji="0" lang="en-US" altLang="zh-CN">
                <a:ea typeface="宋体" panose="02010600030101010101" pitchFamily="2" charset="-122"/>
              </a:rPr>
              <a:t>T</a:t>
            </a:r>
            <a:r>
              <a:rPr kumimoji="0" lang="en-US" altLang="zh-CN" baseline="-25000">
                <a:ea typeface="宋体" panose="02010600030101010101" pitchFamily="2" charset="-122"/>
              </a:rPr>
              <a:t>1</a:t>
            </a:r>
            <a:r>
              <a:rPr kumimoji="0" lang="zh-CN" altLang="en-US">
                <a:ea typeface="宋体" panose="02010600030101010101" pitchFamily="2" charset="-122"/>
              </a:rPr>
              <a:t>再次读该数据时，得到与前一次不同的值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页脚占位符 5">
            <a:extLst>
              <a:ext uri="{FF2B5EF4-FFF2-40B4-BE49-F238E27FC236}">
                <a16:creationId xmlns:a16="http://schemas.microsoft.com/office/drawing/2014/main" id="{60DC8CA1-70A0-1D52-AF31-34083F1F700D}"/>
              </a:ext>
            </a:extLst>
          </p:cNvPr>
          <p:cNvSpPr>
            <a:spLocks noGrp="1"/>
          </p:cNvSpPr>
          <p:nvPr>
            <p:ph type="ftr" sz="quarter" idx="11"/>
          </p:nvPr>
        </p:nvSpPr>
        <p:spPr/>
        <p:txBody>
          <a:bodyPr/>
          <a:lstStyle/>
          <a:p>
            <a:pPr>
              <a:defRPr/>
            </a:pPr>
            <a:r>
              <a:rPr lang="en-US" altLang="zh-CN"/>
              <a:t>An Introduction to Database System</a:t>
            </a:r>
          </a:p>
        </p:txBody>
      </p:sp>
      <p:sp>
        <p:nvSpPr>
          <p:cNvPr id="27651" name="Rectangle 2">
            <a:extLst>
              <a:ext uri="{FF2B5EF4-FFF2-40B4-BE49-F238E27FC236}">
                <a16:creationId xmlns:a16="http://schemas.microsoft.com/office/drawing/2014/main" id="{6DC81632-8D8B-FB57-9938-D407C50AD522}"/>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不可重复读（续）</a:t>
            </a:r>
          </a:p>
        </p:txBody>
      </p:sp>
      <p:sp>
        <p:nvSpPr>
          <p:cNvPr id="27652" name="Rectangle 3">
            <a:extLst>
              <a:ext uri="{FF2B5EF4-FFF2-40B4-BE49-F238E27FC236}">
                <a16:creationId xmlns:a16="http://schemas.microsoft.com/office/drawing/2014/main" id="{F5A5D921-740C-DC98-2A8F-17877BD1D523}"/>
              </a:ext>
            </a:extLst>
          </p:cNvPr>
          <p:cNvSpPr>
            <a:spLocks noGrp="1" noChangeArrowheads="1"/>
          </p:cNvSpPr>
          <p:nvPr>
            <p:ph type="body" sz="half" idx="1"/>
          </p:nvPr>
        </p:nvSpPr>
        <p:spPr>
          <a:xfrm>
            <a:off x="4859338" y="2060575"/>
            <a:ext cx="4038600" cy="4495800"/>
          </a:xfrm>
        </p:spPr>
        <p:txBody>
          <a:bodyPr/>
          <a:lstStyle/>
          <a:p>
            <a:pPr eaLnBrk="1" hangingPunct="1">
              <a:lnSpc>
                <a:spcPct val="140000"/>
              </a:lnSpc>
              <a:buFont typeface="Wingdings" panose="05000000000000000000" pitchFamily="2" charset="2"/>
              <a:buChar char="n"/>
            </a:pPr>
            <a:r>
              <a:rPr kumimoji="0" lang="en-US" altLang="zh-CN" sz="2200">
                <a:ea typeface="宋体" panose="02010600030101010101" pitchFamily="2" charset="-122"/>
              </a:rPr>
              <a:t>T1</a:t>
            </a:r>
            <a:r>
              <a:rPr kumimoji="0" lang="zh-CN" altLang="en-US" sz="2200">
                <a:ea typeface="宋体" panose="02010600030101010101" pitchFamily="2" charset="-122"/>
              </a:rPr>
              <a:t>读取</a:t>
            </a:r>
            <a:r>
              <a:rPr kumimoji="0" lang="en-US" altLang="zh-CN" sz="2200">
                <a:ea typeface="宋体" panose="02010600030101010101" pitchFamily="2" charset="-122"/>
              </a:rPr>
              <a:t>B=100</a:t>
            </a:r>
            <a:r>
              <a:rPr kumimoji="0" lang="zh-CN" altLang="en-US" sz="2200">
                <a:ea typeface="宋体" panose="02010600030101010101" pitchFamily="2" charset="-122"/>
              </a:rPr>
              <a:t>进行运算</a:t>
            </a:r>
          </a:p>
          <a:p>
            <a:pPr eaLnBrk="1" hangingPunct="1">
              <a:lnSpc>
                <a:spcPct val="140000"/>
              </a:lnSpc>
              <a:buFont typeface="Wingdings" panose="05000000000000000000" pitchFamily="2" charset="2"/>
              <a:buChar char="n"/>
            </a:pPr>
            <a:r>
              <a:rPr kumimoji="0" lang="en-US" altLang="zh-CN" sz="2200">
                <a:ea typeface="宋体" panose="02010600030101010101" pitchFamily="2" charset="-122"/>
              </a:rPr>
              <a:t>T2</a:t>
            </a:r>
            <a:r>
              <a:rPr kumimoji="0" lang="zh-CN" altLang="en-US" sz="2200">
                <a:ea typeface="宋体" panose="02010600030101010101" pitchFamily="2" charset="-122"/>
              </a:rPr>
              <a:t>读取同一数据</a:t>
            </a:r>
            <a:r>
              <a:rPr kumimoji="0" lang="en-US" altLang="zh-CN" sz="2200">
                <a:ea typeface="宋体" panose="02010600030101010101" pitchFamily="2" charset="-122"/>
              </a:rPr>
              <a:t>B</a:t>
            </a:r>
            <a:r>
              <a:rPr kumimoji="0" lang="zh-CN" altLang="en-US" sz="2200">
                <a:ea typeface="宋体" panose="02010600030101010101" pitchFamily="2" charset="-122"/>
              </a:rPr>
              <a:t>，对其进行修改后将</a:t>
            </a:r>
            <a:r>
              <a:rPr kumimoji="0" lang="en-US" altLang="zh-CN" sz="2200">
                <a:ea typeface="宋体" panose="02010600030101010101" pitchFamily="2" charset="-122"/>
              </a:rPr>
              <a:t>B=200</a:t>
            </a:r>
            <a:r>
              <a:rPr kumimoji="0" lang="zh-CN" altLang="en-US" sz="2200">
                <a:ea typeface="宋体" panose="02010600030101010101" pitchFamily="2" charset="-122"/>
              </a:rPr>
              <a:t>写回数据库。</a:t>
            </a:r>
          </a:p>
          <a:p>
            <a:pPr eaLnBrk="1" hangingPunct="1">
              <a:lnSpc>
                <a:spcPct val="140000"/>
              </a:lnSpc>
              <a:buFont typeface="Wingdings" panose="05000000000000000000" pitchFamily="2" charset="2"/>
              <a:buChar char="n"/>
            </a:pPr>
            <a:r>
              <a:rPr kumimoji="0" lang="en-US" altLang="zh-CN" sz="2200">
                <a:ea typeface="宋体" panose="02010600030101010101" pitchFamily="2" charset="-122"/>
              </a:rPr>
              <a:t>T1</a:t>
            </a:r>
            <a:r>
              <a:rPr kumimoji="0" lang="zh-CN" altLang="en-US" sz="2200">
                <a:ea typeface="宋体" panose="02010600030101010101" pitchFamily="2" charset="-122"/>
              </a:rPr>
              <a:t>为了对读取值校对重读</a:t>
            </a:r>
            <a:r>
              <a:rPr kumimoji="0" lang="en-US" altLang="zh-CN" sz="2200">
                <a:ea typeface="宋体" panose="02010600030101010101" pitchFamily="2" charset="-122"/>
              </a:rPr>
              <a:t>B</a:t>
            </a:r>
            <a:r>
              <a:rPr kumimoji="0" lang="zh-CN" altLang="en-US" sz="2200">
                <a:ea typeface="宋体" panose="02010600030101010101" pitchFamily="2" charset="-122"/>
              </a:rPr>
              <a:t>，</a:t>
            </a:r>
            <a:r>
              <a:rPr kumimoji="0" lang="en-US" altLang="zh-CN" sz="2200">
                <a:ea typeface="宋体" panose="02010600030101010101" pitchFamily="2" charset="-122"/>
              </a:rPr>
              <a:t>B</a:t>
            </a:r>
            <a:r>
              <a:rPr kumimoji="0" lang="zh-CN" altLang="en-US" sz="2200">
                <a:ea typeface="宋体" panose="02010600030101010101" pitchFamily="2" charset="-122"/>
              </a:rPr>
              <a:t>已为</a:t>
            </a:r>
            <a:r>
              <a:rPr kumimoji="0" lang="en-US" altLang="zh-CN" sz="2200">
                <a:ea typeface="宋体" panose="02010600030101010101" pitchFamily="2" charset="-122"/>
              </a:rPr>
              <a:t>200</a:t>
            </a:r>
            <a:r>
              <a:rPr kumimoji="0" lang="zh-CN" altLang="en-US" sz="2200">
                <a:ea typeface="宋体" panose="02010600030101010101" pitchFamily="2" charset="-122"/>
              </a:rPr>
              <a:t>，与第一次读取值不一致 </a:t>
            </a:r>
          </a:p>
        </p:txBody>
      </p:sp>
      <p:graphicFrame>
        <p:nvGraphicFramePr>
          <p:cNvPr id="474292" name="Group 180">
            <a:extLst>
              <a:ext uri="{FF2B5EF4-FFF2-40B4-BE49-F238E27FC236}">
                <a16:creationId xmlns:a16="http://schemas.microsoft.com/office/drawing/2014/main" id="{64CE122E-8625-AB8C-38D0-351260CDB6E5}"/>
              </a:ext>
            </a:extLst>
          </p:cNvPr>
          <p:cNvGraphicFramePr>
            <a:graphicFrameLocks noGrp="1"/>
          </p:cNvGraphicFramePr>
          <p:nvPr>
            <p:ph sz="half" idx="2"/>
          </p:nvPr>
        </p:nvGraphicFramePr>
        <p:xfrm>
          <a:off x="611188" y="2060575"/>
          <a:ext cx="3967162" cy="4365625"/>
        </p:xfrm>
        <a:graphic>
          <a:graphicData uri="http://schemas.openxmlformats.org/drawingml/2006/table">
            <a:tbl>
              <a:tblPr/>
              <a:tblGrid>
                <a:gridCol w="1984375">
                  <a:extLst>
                    <a:ext uri="{9D8B030D-6E8A-4147-A177-3AD203B41FA5}">
                      <a16:colId xmlns:a16="http://schemas.microsoft.com/office/drawing/2014/main" val="20000"/>
                    </a:ext>
                  </a:extLst>
                </a:gridCol>
                <a:gridCol w="1982787">
                  <a:extLst>
                    <a:ext uri="{9D8B030D-6E8A-4147-A177-3AD203B41FA5}">
                      <a16:colId xmlns:a16="http://schemas.microsoft.com/office/drawing/2014/main" val="20001"/>
                    </a:ext>
                  </a:extLst>
                </a:gridCol>
              </a:tblGrid>
              <a:tr h="396875">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 R(A)=50</a:t>
                      </a:r>
                    </a:p>
                  </a:txBody>
                  <a:tcPr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R(B)=100</a:t>
                      </a:r>
                    </a:p>
                  </a:txBody>
                  <a:tcPr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求和</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p>
                  </a:txBody>
                  <a:tcPr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②</a:t>
                      </a:r>
                    </a:p>
                  </a:txBody>
                  <a:tcPr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R(B)=100</a:t>
                      </a: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B←B*2</a:t>
                      </a: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(B)=200</a:t>
                      </a: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③ R(A)=50</a:t>
                      </a:r>
                    </a:p>
                  </a:txBody>
                  <a:tcPr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R(B)=200</a:t>
                      </a:r>
                    </a:p>
                  </a:txBody>
                  <a:tcPr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和</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=250</a:t>
                      </a:r>
                    </a:p>
                  </a:txBody>
                  <a:tcPr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75">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0" i="0" u="sng" strike="noStrike" cap="none" normalizeH="0" baseline="0">
                          <a:ln>
                            <a:noFill/>
                          </a:ln>
                          <a:solidFill>
                            <a:schemeClr val="tx1"/>
                          </a:solidFill>
                          <a:effectLst/>
                          <a:latin typeface="Times New Roman" panose="02020603050405020304" pitchFamily="18" charset="0"/>
                          <a:ea typeface="宋体" panose="02010600030101010101" pitchFamily="2" charset="-122"/>
                        </a:rPr>
                        <a:t>验算不对</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7689" name="Text Box 177">
            <a:extLst>
              <a:ext uri="{FF2B5EF4-FFF2-40B4-BE49-F238E27FC236}">
                <a16:creationId xmlns:a16="http://schemas.microsoft.com/office/drawing/2014/main" id="{3CA9E9D2-C15D-333A-0A66-22125FDF0F7F}"/>
              </a:ext>
            </a:extLst>
          </p:cNvPr>
          <p:cNvSpPr txBox="1">
            <a:spLocks noChangeArrowheads="1"/>
          </p:cNvSpPr>
          <p:nvPr/>
        </p:nvSpPr>
        <p:spPr bwMode="auto">
          <a:xfrm>
            <a:off x="1979613" y="6491288"/>
            <a:ext cx="1384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不可重复读</a:t>
            </a:r>
            <a:r>
              <a:rPr kumimoji="0" lang="zh-CN" altLang="en-US" sz="1800">
                <a:latin typeface="Times New Roman" panose="02020603050405020304" pitchFamily="18" charset="0"/>
              </a:rPr>
              <a:t> </a:t>
            </a:r>
          </a:p>
        </p:txBody>
      </p:sp>
      <p:sp>
        <p:nvSpPr>
          <p:cNvPr id="27690" name="Rectangle 178">
            <a:extLst>
              <a:ext uri="{FF2B5EF4-FFF2-40B4-BE49-F238E27FC236}">
                <a16:creationId xmlns:a16="http://schemas.microsoft.com/office/drawing/2014/main" id="{F33EC6A0-E746-D953-0DCA-ECFA0C97168D}"/>
              </a:ext>
            </a:extLst>
          </p:cNvPr>
          <p:cNvSpPr>
            <a:spLocks noChangeArrowheads="1"/>
          </p:cNvSpPr>
          <p:nvPr/>
        </p:nvSpPr>
        <p:spPr bwMode="auto">
          <a:xfrm>
            <a:off x="735013" y="1557338"/>
            <a:ext cx="11747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kumimoji="0" lang="zh-CN" altLang="en-US" sz="2600" b="0">
                <a:latin typeface="Times New Roman" panose="02020603050405020304" pitchFamily="18" charset="0"/>
              </a:rPr>
              <a:t>例如：</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B7A91F6-E772-85F8-864F-6D5B8BCF2CC3}"/>
              </a:ext>
            </a:extLst>
          </p:cNvPr>
          <p:cNvSpPr>
            <a:spLocks noGrp="1"/>
          </p:cNvSpPr>
          <p:nvPr>
            <p:ph type="ftr" sz="quarter" idx="11"/>
          </p:nvPr>
        </p:nvSpPr>
        <p:spPr/>
        <p:txBody>
          <a:bodyPr/>
          <a:lstStyle/>
          <a:p>
            <a:pPr>
              <a:defRPr/>
            </a:pPr>
            <a:r>
              <a:rPr lang="en-US" altLang="zh-CN"/>
              <a:t>An Introduction to Database System</a:t>
            </a:r>
          </a:p>
        </p:txBody>
      </p:sp>
      <p:sp>
        <p:nvSpPr>
          <p:cNvPr id="28675" name="Rectangle 2">
            <a:extLst>
              <a:ext uri="{FF2B5EF4-FFF2-40B4-BE49-F238E27FC236}">
                <a16:creationId xmlns:a16="http://schemas.microsoft.com/office/drawing/2014/main" id="{6A0AD2B9-35CB-F1BD-68B5-D77CA7DB7CB5}"/>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不可重复读（续）</a:t>
            </a:r>
          </a:p>
        </p:txBody>
      </p:sp>
      <p:sp>
        <p:nvSpPr>
          <p:cNvPr id="28676" name="Rectangle 3">
            <a:extLst>
              <a:ext uri="{FF2B5EF4-FFF2-40B4-BE49-F238E27FC236}">
                <a16:creationId xmlns:a16="http://schemas.microsoft.com/office/drawing/2014/main" id="{CE7EA01F-E35B-C8BD-D024-2BD4CC9DCDB1}"/>
              </a:ext>
            </a:extLst>
          </p:cNvPr>
          <p:cNvSpPr>
            <a:spLocks noGrp="1" noChangeArrowheads="1"/>
          </p:cNvSpPr>
          <p:nvPr>
            <p:ph type="body" idx="1"/>
          </p:nvPr>
        </p:nvSpPr>
        <p:spPr>
          <a:xfrm>
            <a:off x="457200" y="1828800"/>
            <a:ext cx="8362950" cy="4479925"/>
          </a:xfrm>
        </p:spPr>
        <p:txBody>
          <a:bodyPr/>
          <a:lstStyle/>
          <a:p>
            <a:pPr eaLnBrk="1" hangingPunct="1">
              <a:lnSpc>
                <a:spcPct val="140000"/>
              </a:lnSpc>
              <a:spcBef>
                <a:spcPct val="60000"/>
              </a:spcBef>
              <a:buFont typeface="Wingdings" panose="05000000000000000000" pitchFamily="2" charset="2"/>
              <a:buNone/>
            </a:pPr>
            <a:r>
              <a:rPr kumimoji="0" lang="en-US" altLang="zh-CN" sz="2400">
                <a:ea typeface="宋体" panose="02010600030101010101" pitchFamily="2" charset="-122"/>
              </a:rPr>
              <a:t>(2)</a:t>
            </a:r>
            <a:r>
              <a:rPr kumimoji="0" lang="zh-CN" altLang="en-US" sz="2400">
                <a:ea typeface="宋体" panose="02010600030101010101" pitchFamily="2" charset="-122"/>
              </a:rPr>
              <a:t>事务</a:t>
            </a:r>
            <a:r>
              <a:rPr kumimoji="0" lang="en-US" altLang="zh-CN" sz="2400">
                <a:ea typeface="宋体" panose="02010600030101010101" pitchFamily="2" charset="-122"/>
              </a:rPr>
              <a:t>T1</a:t>
            </a:r>
            <a:r>
              <a:rPr kumimoji="0" lang="zh-CN" altLang="en-US" sz="2400">
                <a:ea typeface="宋体" panose="02010600030101010101" pitchFamily="2" charset="-122"/>
              </a:rPr>
              <a:t>按一定条件从数据库中读取了某些数据记录后，</a:t>
            </a:r>
            <a:r>
              <a:rPr kumimoji="0" lang="zh-CN" altLang="en-US" sz="2400">
                <a:solidFill>
                  <a:srgbClr val="FF00FF"/>
                </a:solidFill>
                <a:ea typeface="宋体" panose="02010600030101010101" pitchFamily="2" charset="-122"/>
              </a:rPr>
              <a:t>事务</a:t>
            </a:r>
            <a:r>
              <a:rPr kumimoji="0" lang="en-US" altLang="zh-CN" sz="2400">
                <a:solidFill>
                  <a:srgbClr val="FF00FF"/>
                </a:solidFill>
                <a:ea typeface="宋体" panose="02010600030101010101" pitchFamily="2" charset="-122"/>
              </a:rPr>
              <a:t>T2</a:t>
            </a:r>
            <a:r>
              <a:rPr kumimoji="0" lang="zh-CN" altLang="en-US" sz="2400">
                <a:solidFill>
                  <a:srgbClr val="FF00FF"/>
                </a:solidFill>
                <a:ea typeface="宋体" panose="02010600030101010101" pitchFamily="2" charset="-122"/>
              </a:rPr>
              <a:t>删除了其中部分记录</a:t>
            </a:r>
            <a:r>
              <a:rPr kumimoji="0" lang="zh-CN" altLang="en-US" sz="2400">
                <a:ea typeface="宋体" panose="02010600030101010101" pitchFamily="2" charset="-122"/>
              </a:rPr>
              <a:t>，当</a:t>
            </a:r>
            <a:r>
              <a:rPr kumimoji="0" lang="en-US" altLang="zh-CN" sz="2400">
                <a:ea typeface="宋体" panose="02010600030101010101" pitchFamily="2" charset="-122"/>
              </a:rPr>
              <a:t>T1</a:t>
            </a:r>
            <a:r>
              <a:rPr kumimoji="0" lang="zh-CN" altLang="en-US" sz="2400">
                <a:ea typeface="宋体" panose="02010600030101010101" pitchFamily="2" charset="-122"/>
              </a:rPr>
              <a:t>再次按相同条件读取数据时，发现某些记录消失了 </a:t>
            </a:r>
          </a:p>
          <a:p>
            <a:pPr eaLnBrk="1" hangingPunct="1">
              <a:lnSpc>
                <a:spcPct val="140000"/>
              </a:lnSpc>
              <a:buFont typeface="Wingdings" panose="05000000000000000000" pitchFamily="2" charset="2"/>
              <a:buNone/>
            </a:pPr>
            <a:r>
              <a:rPr kumimoji="0" lang="en-US" altLang="zh-CN" sz="2400">
                <a:ea typeface="宋体" panose="02010600030101010101" pitchFamily="2" charset="-122"/>
              </a:rPr>
              <a:t>(3)</a:t>
            </a:r>
            <a:r>
              <a:rPr kumimoji="0" lang="zh-CN" altLang="en-US" sz="2400">
                <a:ea typeface="宋体" panose="02010600030101010101" pitchFamily="2" charset="-122"/>
              </a:rPr>
              <a:t>事务</a:t>
            </a:r>
            <a:r>
              <a:rPr kumimoji="0" lang="en-US" altLang="zh-CN" sz="2400">
                <a:ea typeface="宋体" panose="02010600030101010101" pitchFamily="2" charset="-122"/>
              </a:rPr>
              <a:t>T1</a:t>
            </a:r>
            <a:r>
              <a:rPr kumimoji="0" lang="zh-CN" altLang="en-US" sz="2400">
                <a:ea typeface="宋体" panose="02010600030101010101" pitchFamily="2" charset="-122"/>
              </a:rPr>
              <a:t>按一定条件从数据库中读取某些数据记录后，</a:t>
            </a:r>
            <a:r>
              <a:rPr kumimoji="0" lang="zh-CN" altLang="en-US" sz="2400">
                <a:solidFill>
                  <a:srgbClr val="FF00FF"/>
                </a:solidFill>
                <a:ea typeface="宋体" panose="02010600030101010101" pitchFamily="2" charset="-122"/>
              </a:rPr>
              <a:t>事务</a:t>
            </a:r>
            <a:r>
              <a:rPr kumimoji="0" lang="en-US" altLang="zh-CN" sz="2400">
                <a:solidFill>
                  <a:srgbClr val="FF00FF"/>
                </a:solidFill>
                <a:ea typeface="宋体" panose="02010600030101010101" pitchFamily="2" charset="-122"/>
              </a:rPr>
              <a:t>T2</a:t>
            </a:r>
            <a:r>
              <a:rPr kumimoji="0" lang="zh-CN" altLang="en-US" sz="2400">
                <a:solidFill>
                  <a:srgbClr val="FF00FF"/>
                </a:solidFill>
                <a:ea typeface="宋体" panose="02010600030101010101" pitchFamily="2" charset="-122"/>
              </a:rPr>
              <a:t>插入了一些记录</a:t>
            </a:r>
            <a:r>
              <a:rPr kumimoji="0" lang="zh-CN" altLang="en-US" sz="2400">
                <a:ea typeface="宋体" panose="02010600030101010101" pitchFamily="2" charset="-122"/>
              </a:rPr>
              <a:t>，当</a:t>
            </a:r>
            <a:r>
              <a:rPr kumimoji="0" lang="en-US" altLang="zh-CN" sz="2400">
                <a:ea typeface="宋体" panose="02010600030101010101" pitchFamily="2" charset="-122"/>
              </a:rPr>
              <a:t>T1</a:t>
            </a:r>
            <a:r>
              <a:rPr kumimoji="0" lang="zh-CN" altLang="en-US" sz="2400">
                <a:ea typeface="宋体" panose="02010600030101010101" pitchFamily="2" charset="-122"/>
              </a:rPr>
              <a:t>再次按相同条件读取数据时，发现多了一些记录。</a:t>
            </a:r>
          </a:p>
          <a:p>
            <a:pPr eaLnBrk="1" hangingPunct="1">
              <a:lnSpc>
                <a:spcPct val="140000"/>
              </a:lnSpc>
              <a:buFont typeface="Wingdings" panose="05000000000000000000" pitchFamily="2" charset="2"/>
              <a:buNone/>
            </a:pPr>
            <a:r>
              <a:rPr kumimoji="0" lang="zh-CN" altLang="en-US" sz="2400">
                <a:ea typeface="宋体" panose="02010600030101010101" pitchFamily="2" charset="-122"/>
              </a:rPr>
              <a:t>     后两种不可重复读有时也称为</a:t>
            </a:r>
            <a:r>
              <a:rPr kumimoji="0" lang="zh-CN" altLang="en-US" sz="2400">
                <a:solidFill>
                  <a:srgbClr val="FF00FF"/>
                </a:solidFill>
                <a:ea typeface="宋体" panose="02010600030101010101" pitchFamily="2" charset="-122"/>
              </a:rPr>
              <a:t>幻影</a:t>
            </a:r>
            <a:r>
              <a:rPr kumimoji="0" lang="zh-CN" altLang="en-US" sz="2400">
                <a:ea typeface="宋体" panose="02010600030101010101" pitchFamily="2" charset="-122"/>
              </a:rPr>
              <a:t>现象（</a:t>
            </a:r>
            <a:r>
              <a:rPr kumimoji="0" lang="en-US" altLang="zh-CN" sz="2400">
                <a:ea typeface="宋体" panose="02010600030101010101" pitchFamily="2" charset="-122"/>
              </a:rPr>
              <a:t>Phantom Row</a:t>
            </a:r>
            <a:r>
              <a:rPr kumimoji="0" lang="zh-CN" altLang="en-US" sz="2400">
                <a:ea typeface="宋体" panose="02010600030101010101" pitchFamily="2" charset="-122"/>
              </a:rPr>
              <a:t>）</a:t>
            </a:r>
          </a:p>
          <a:p>
            <a:pPr eaLnBrk="1" hangingPunct="1"/>
            <a:endParaRPr kumimoji="0" lang="en-US" altLang="zh-CN">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65687F18-EF40-D657-8C1C-B9E3C6D4BBB5}"/>
              </a:ext>
            </a:extLst>
          </p:cNvPr>
          <p:cNvSpPr>
            <a:spLocks noGrp="1"/>
          </p:cNvSpPr>
          <p:nvPr>
            <p:ph type="ftr" sz="quarter" idx="11"/>
          </p:nvPr>
        </p:nvSpPr>
        <p:spPr/>
        <p:txBody>
          <a:bodyPr/>
          <a:lstStyle/>
          <a:p>
            <a:pPr>
              <a:defRPr/>
            </a:pPr>
            <a:r>
              <a:rPr lang="en-US" altLang="zh-CN"/>
              <a:t>An Introduction to Database System</a:t>
            </a:r>
          </a:p>
        </p:txBody>
      </p:sp>
      <p:sp>
        <p:nvSpPr>
          <p:cNvPr id="6147" name="Rectangle 2">
            <a:extLst>
              <a:ext uri="{FF2B5EF4-FFF2-40B4-BE49-F238E27FC236}">
                <a16:creationId xmlns:a16="http://schemas.microsoft.com/office/drawing/2014/main" id="{5AB6F297-A5E4-C160-BD33-3D4A5622E834}"/>
              </a:ext>
            </a:extLst>
          </p:cNvPr>
          <p:cNvSpPr>
            <a:spLocks noGrp="1" noChangeArrowheads="1"/>
          </p:cNvSpPr>
          <p:nvPr>
            <p:ph type="title"/>
          </p:nvPr>
        </p:nvSpPr>
        <p:spPr/>
        <p:txBody>
          <a:bodyPr/>
          <a:lstStyle/>
          <a:p>
            <a:pPr eaLnBrk="1" hangingPunct="1"/>
            <a:r>
              <a:rPr lang="zh-CN" altLang="en-US">
                <a:ea typeface="宋体" panose="02010600030101010101" pitchFamily="2" charset="-122"/>
              </a:rPr>
              <a:t>问题的产生</a:t>
            </a:r>
          </a:p>
        </p:txBody>
      </p:sp>
      <p:sp>
        <p:nvSpPr>
          <p:cNvPr id="6148" name="Rectangle 3">
            <a:extLst>
              <a:ext uri="{FF2B5EF4-FFF2-40B4-BE49-F238E27FC236}">
                <a16:creationId xmlns:a16="http://schemas.microsoft.com/office/drawing/2014/main" id="{C21F8B41-970A-8F72-CA77-0DD9DBF2D799}"/>
              </a:ext>
            </a:extLst>
          </p:cNvPr>
          <p:cNvSpPr>
            <a:spLocks noGrp="1" noChangeArrowheads="1"/>
          </p:cNvSpPr>
          <p:nvPr>
            <p:ph type="body" idx="1"/>
          </p:nvPr>
        </p:nvSpPr>
        <p:spPr/>
        <p:txBody>
          <a:bodyPr/>
          <a:lstStyle/>
          <a:p>
            <a:pPr eaLnBrk="1" hangingPunct="1">
              <a:lnSpc>
                <a:spcPct val="180000"/>
              </a:lnSpc>
            </a:pPr>
            <a:r>
              <a:rPr kumimoji="0" lang="zh-CN" altLang="en-US">
                <a:ea typeface="宋体" panose="02010600030101010101" pitchFamily="2" charset="-122"/>
              </a:rPr>
              <a:t>多用户数据库系统的存在</a:t>
            </a:r>
          </a:p>
          <a:p>
            <a:pPr eaLnBrk="1" hangingPunct="1">
              <a:lnSpc>
                <a:spcPct val="180000"/>
              </a:lnSpc>
              <a:buFont typeface="Wingdings" panose="05000000000000000000" pitchFamily="2" charset="2"/>
              <a:buNone/>
            </a:pPr>
            <a:r>
              <a:rPr kumimoji="0" lang="zh-CN" altLang="en-US">
                <a:ea typeface="宋体" panose="02010600030101010101" pitchFamily="2" charset="-122"/>
              </a:rPr>
              <a:t>    允许多个用户同时使用的数据库系统</a:t>
            </a:r>
          </a:p>
          <a:p>
            <a:pPr lvl="1" eaLnBrk="1" hangingPunct="1">
              <a:lnSpc>
                <a:spcPct val="180000"/>
              </a:lnSpc>
              <a:buFont typeface="Wingdings" panose="05000000000000000000" pitchFamily="2" charset="2"/>
              <a:buChar char="n"/>
            </a:pPr>
            <a:r>
              <a:rPr kumimoji="0" lang="zh-CN" altLang="en-US">
                <a:ea typeface="宋体" panose="02010600030101010101" pitchFamily="2" charset="-122"/>
              </a:rPr>
              <a:t>飞机定票数据库系统</a:t>
            </a:r>
          </a:p>
          <a:p>
            <a:pPr lvl="1" eaLnBrk="1" hangingPunct="1">
              <a:lnSpc>
                <a:spcPct val="180000"/>
              </a:lnSpc>
              <a:buFont typeface="Wingdings" panose="05000000000000000000" pitchFamily="2" charset="2"/>
              <a:buChar char="n"/>
            </a:pPr>
            <a:r>
              <a:rPr kumimoji="0" lang="zh-CN" altLang="en-US">
                <a:ea typeface="宋体" panose="02010600030101010101" pitchFamily="2" charset="-122"/>
              </a:rPr>
              <a:t>银行数据库系统 </a:t>
            </a:r>
          </a:p>
          <a:p>
            <a:pPr lvl="1" eaLnBrk="1" hangingPunct="1">
              <a:lnSpc>
                <a:spcPct val="180000"/>
              </a:lnSpc>
              <a:buFont typeface="Wingdings" panose="05000000000000000000" pitchFamily="2" charset="2"/>
              <a:buNone/>
            </a:pPr>
            <a:r>
              <a:rPr kumimoji="0" lang="zh-CN" altLang="en-US">
                <a:ea typeface="宋体" panose="02010600030101010101" pitchFamily="2" charset="-122"/>
              </a:rPr>
              <a:t>特点：在同一时刻并发运行的事务数可达数百个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A1E30B77-4777-780B-BB33-91C1C6CBAF01}"/>
              </a:ext>
            </a:extLst>
          </p:cNvPr>
          <p:cNvSpPr>
            <a:spLocks noGrp="1"/>
          </p:cNvSpPr>
          <p:nvPr>
            <p:ph type="ftr" sz="quarter" idx="11"/>
          </p:nvPr>
        </p:nvSpPr>
        <p:spPr/>
        <p:txBody>
          <a:bodyPr/>
          <a:lstStyle/>
          <a:p>
            <a:pPr>
              <a:defRPr/>
            </a:pPr>
            <a:r>
              <a:rPr lang="en-US" altLang="zh-CN"/>
              <a:t>An Introduction to Database System</a:t>
            </a:r>
          </a:p>
        </p:txBody>
      </p:sp>
      <p:sp>
        <p:nvSpPr>
          <p:cNvPr id="29699" name="Rectangle 2">
            <a:extLst>
              <a:ext uri="{FF2B5EF4-FFF2-40B4-BE49-F238E27FC236}">
                <a16:creationId xmlns:a16="http://schemas.microsoft.com/office/drawing/2014/main" id="{E2007BC1-4884-9C5C-2590-5F175125D8AE}"/>
              </a:ext>
            </a:extLst>
          </p:cNvPr>
          <p:cNvSpPr>
            <a:spLocks noGrp="1" noChangeArrowheads="1"/>
          </p:cNvSpPr>
          <p:nvPr>
            <p:ph type="title"/>
          </p:nvPr>
        </p:nvSpPr>
        <p:spPr/>
        <p:txBody>
          <a:bodyPr/>
          <a:lstStyle/>
          <a:p>
            <a:pPr eaLnBrk="1" hangingPunct="1"/>
            <a:r>
              <a:rPr lang="en-US" altLang="zh-CN">
                <a:ea typeface="宋体" panose="02010600030101010101" pitchFamily="2" charset="-122"/>
              </a:rPr>
              <a:t>3. </a:t>
            </a:r>
            <a:r>
              <a:rPr lang="zh-CN" altLang="en-US">
                <a:ea typeface="宋体" panose="02010600030101010101" pitchFamily="2" charset="-122"/>
              </a:rPr>
              <a:t>读“脏”数据</a:t>
            </a:r>
          </a:p>
        </p:txBody>
      </p:sp>
      <p:sp>
        <p:nvSpPr>
          <p:cNvPr id="29700" name="Rectangle 3">
            <a:extLst>
              <a:ext uri="{FF2B5EF4-FFF2-40B4-BE49-F238E27FC236}">
                <a16:creationId xmlns:a16="http://schemas.microsoft.com/office/drawing/2014/main" id="{BE22569A-A294-F988-4C12-4B14F7A5F4D2}"/>
              </a:ext>
            </a:extLst>
          </p:cNvPr>
          <p:cNvSpPr>
            <a:spLocks noGrp="1" noChangeArrowheads="1"/>
          </p:cNvSpPr>
          <p:nvPr>
            <p:ph type="body" idx="1"/>
          </p:nvPr>
        </p:nvSpPr>
        <p:spPr/>
        <p:txBody>
          <a:bodyPr/>
          <a:lstStyle/>
          <a:p>
            <a:pPr algn="just" eaLnBrk="1" hangingPunct="1">
              <a:lnSpc>
                <a:spcPct val="160000"/>
              </a:lnSpc>
              <a:buFont typeface="Wingdings" panose="05000000000000000000" pitchFamily="2" charset="2"/>
              <a:buNone/>
            </a:pPr>
            <a:r>
              <a:rPr kumimoji="0" lang="en-US" altLang="zh-CN">
                <a:ea typeface="宋体" panose="02010600030101010101" pitchFamily="2" charset="-122"/>
              </a:rPr>
              <a:t>   </a:t>
            </a:r>
            <a:r>
              <a:rPr kumimoji="0" lang="zh-CN" altLang="en-US">
                <a:ea typeface="宋体" panose="02010600030101010101" pitchFamily="2" charset="-122"/>
              </a:rPr>
              <a:t>读“脏”数据是指：</a:t>
            </a:r>
          </a:p>
          <a:p>
            <a:pPr lvl="1" algn="just" eaLnBrk="1" hangingPunct="1">
              <a:lnSpc>
                <a:spcPct val="160000"/>
              </a:lnSpc>
              <a:buFont typeface="Wingdings" panose="05000000000000000000" pitchFamily="2" charset="2"/>
              <a:buChar char="n"/>
            </a:pPr>
            <a:r>
              <a:rPr kumimoji="0" lang="zh-CN" altLang="en-US">
                <a:ea typeface="宋体" panose="02010600030101010101" pitchFamily="2" charset="-122"/>
              </a:rPr>
              <a:t>事务</a:t>
            </a:r>
            <a:r>
              <a:rPr kumimoji="0" lang="en-US" altLang="zh-CN">
                <a:ea typeface="宋体" panose="02010600030101010101" pitchFamily="2" charset="-122"/>
              </a:rPr>
              <a:t>T1</a:t>
            </a:r>
            <a:r>
              <a:rPr kumimoji="0" lang="zh-CN" altLang="en-US">
                <a:ea typeface="宋体" panose="02010600030101010101" pitchFamily="2" charset="-122"/>
              </a:rPr>
              <a:t>修改某一数据，并将其写回磁盘</a:t>
            </a:r>
          </a:p>
          <a:p>
            <a:pPr lvl="1" algn="just" eaLnBrk="1" hangingPunct="1">
              <a:lnSpc>
                <a:spcPct val="160000"/>
              </a:lnSpc>
              <a:buFont typeface="Wingdings" panose="05000000000000000000" pitchFamily="2" charset="2"/>
              <a:buChar char="n"/>
            </a:pPr>
            <a:r>
              <a:rPr kumimoji="0" lang="zh-CN" altLang="en-US">
                <a:ea typeface="宋体" panose="02010600030101010101" pitchFamily="2" charset="-122"/>
              </a:rPr>
              <a:t>事务</a:t>
            </a:r>
            <a:r>
              <a:rPr kumimoji="0" lang="en-US" altLang="zh-CN">
                <a:ea typeface="宋体" panose="02010600030101010101" pitchFamily="2" charset="-122"/>
              </a:rPr>
              <a:t>T2</a:t>
            </a:r>
            <a:r>
              <a:rPr kumimoji="0" lang="zh-CN" altLang="en-US">
                <a:ea typeface="宋体" panose="02010600030101010101" pitchFamily="2" charset="-122"/>
              </a:rPr>
              <a:t>读取同一数据后，</a:t>
            </a:r>
            <a:r>
              <a:rPr kumimoji="0" lang="en-US" altLang="zh-CN">
                <a:ea typeface="宋体" panose="02010600030101010101" pitchFamily="2" charset="-122"/>
              </a:rPr>
              <a:t>T1</a:t>
            </a:r>
            <a:r>
              <a:rPr kumimoji="0" lang="zh-CN" altLang="en-US">
                <a:ea typeface="宋体" panose="02010600030101010101" pitchFamily="2" charset="-122"/>
              </a:rPr>
              <a:t>由于某种原因被撤销</a:t>
            </a:r>
          </a:p>
          <a:p>
            <a:pPr lvl="1" algn="just" eaLnBrk="1" hangingPunct="1">
              <a:lnSpc>
                <a:spcPct val="160000"/>
              </a:lnSpc>
              <a:buFont typeface="Wingdings" panose="05000000000000000000" pitchFamily="2" charset="2"/>
              <a:buChar char="n"/>
            </a:pPr>
            <a:r>
              <a:rPr kumimoji="0" lang="zh-CN" altLang="en-US">
                <a:ea typeface="宋体" panose="02010600030101010101" pitchFamily="2" charset="-122"/>
              </a:rPr>
              <a:t>这时</a:t>
            </a:r>
            <a:r>
              <a:rPr kumimoji="0" lang="en-US" altLang="zh-CN">
                <a:ea typeface="宋体" panose="02010600030101010101" pitchFamily="2" charset="-122"/>
              </a:rPr>
              <a:t>T1</a:t>
            </a:r>
            <a:r>
              <a:rPr kumimoji="0" lang="zh-CN" altLang="en-US">
                <a:ea typeface="宋体" panose="02010600030101010101" pitchFamily="2" charset="-122"/>
              </a:rPr>
              <a:t>已修改过的数据恢复原值，</a:t>
            </a:r>
            <a:r>
              <a:rPr kumimoji="0" lang="en-US" altLang="zh-CN">
                <a:ea typeface="宋体" panose="02010600030101010101" pitchFamily="2" charset="-122"/>
              </a:rPr>
              <a:t>T2</a:t>
            </a:r>
            <a:r>
              <a:rPr kumimoji="0" lang="zh-CN" altLang="en-US">
                <a:ea typeface="宋体" panose="02010600030101010101" pitchFamily="2" charset="-122"/>
              </a:rPr>
              <a:t>读到的数据就与数据库中的数据不一致</a:t>
            </a:r>
          </a:p>
          <a:p>
            <a:pPr lvl="1" algn="just" eaLnBrk="1" hangingPunct="1">
              <a:lnSpc>
                <a:spcPct val="160000"/>
              </a:lnSpc>
              <a:buFont typeface="Wingdings" panose="05000000000000000000" pitchFamily="2" charset="2"/>
              <a:buChar char="n"/>
            </a:pPr>
            <a:r>
              <a:rPr kumimoji="0" lang="en-US" altLang="zh-CN">
                <a:ea typeface="宋体" panose="02010600030101010101" pitchFamily="2" charset="-122"/>
              </a:rPr>
              <a:t>T2</a:t>
            </a:r>
            <a:r>
              <a:rPr kumimoji="0" lang="zh-CN" altLang="en-US">
                <a:ea typeface="宋体" panose="02010600030101010101" pitchFamily="2" charset="-122"/>
              </a:rPr>
              <a:t>读到的数据就为“脏”数据，即</a:t>
            </a:r>
            <a:r>
              <a:rPr kumimoji="0" lang="zh-CN" altLang="en-US" u="sng">
                <a:ea typeface="宋体" panose="02010600030101010101" pitchFamily="2" charset="-122"/>
              </a:rPr>
              <a:t>不正确的数据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页脚占位符 4">
            <a:extLst>
              <a:ext uri="{FF2B5EF4-FFF2-40B4-BE49-F238E27FC236}">
                <a16:creationId xmlns:a16="http://schemas.microsoft.com/office/drawing/2014/main" id="{7F2A1B5A-9F6F-C342-EDEC-BB5A741A6493}"/>
              </a:ext>
            </a:extLst>
          </p:cNvPr>
          <p:cNvSpPr>
            <a:spLocks noGrp="1"/>
          </p:cNvSpPr>
          <p:nvPr>
            <p:ph type="ftr" sz="quarter" idx="11"/>
          </p:nvPr>
        </p:nvSpPr>
        <p:spPr/>
        <p:txBody>
          <a:bodyPr/>
          <a:lstStyle/>
          <a:p>
            <a:pPr>
              <a:defRPr/>
            </a:pPr>
            <a:r>
              <a:rPr lang="en-US" altLang="zh-CN"/>
              <a:t>An Introduction to Database System</a:t>
            </a:r>
          </a:p>
        </p:txBody>
      </p:sp>
      <p:sp>
        <p:nvSpPr>
          <p:cNvPr id="30723" name="Rectangle 2">
            <a:extLst>
              <a:ext uri="{FF2B5EF4-FFF2-40B4-BE49-F238E27FC236}">
                <a16:creationId xmlns:a16="http://schemas.microsoft.com/office/drawing/2014/main" id="{87FDF36F-BC56-EF79-BC2A-9CF87815F534}"/>
              </a:ext>
            </a:extLst>
          </p:cNvPr>
          <p:cNvSpPr>
            <a:spLocks noGrp="1" noChangeArrowheads="1"/>
          </p:cNvSpPr>
          <p:nvPr>
            <p:ph type="title"/>
          </p:nvPr>
        </p:nvSpPr>
        <p:spPr/>
        <p:txBody>
          <a:bodyPr/>
          <a:lstStyle/>
          <a:p>
            <a:pPr eaLnBrk="1" hangingPunct="1"/>
            <a:r>
              <a:rPr lang="zh-CN" altLang="en-US">
                <a:ea typeface="宋体" panose="02010600030101010101" pitchFamily="2" charset="-122"/>
              </a:rPr>
              <a:t>读“脏”数据（续）</a:t>
            </a:r>
          </a:p>
        </p:txBody>
      </p:sp>
      <p:graphicFrame>
        <p:nvGraphicFramePr>
          <p:cNvPr id="477360" name="Group 176">
            <a:extLst>
              <a:ext uri="{FF2B5EF4-FFF2-40B4-BE49-F238E27FC236}">
                <a16:creationId xmlns:a16="http://schemas.microsoft.com/office/drawing/2014/main" id="{0D37708D-C32E-710E-5626-01905C7D8975}"/>
              </a:ext>
            </a:extLst>
          </p:cNvPr>
          <p:cNvGraphicFramePr>
            <a:graphicFrameLocks noGrp="1"/>
          </p:cNvGraphicFramePr>
          <p:nvPr>
            <p:ph idx="1"/>
          </p:nvPr>
        </p:nvGraphicFramePr>
        <p:xfrm>
          <a:off x="684213" y="1916113"/>
          <a:ext cx="4103687" cy="4392612"/>
        </p:xfrm>
        <a:graphic>
          <a:graphicData uri="http://schemas.openxmlformats.org/drawingml/2006/table">
            <a:tbl>
              <a:tblPr/>
              <a:tblGrid>
                <a:gridCol w="2120900">
                  <a:extLst>
                    <a:ext uri="{9D8B030D-6E8A-4147-A177-3AD203B41FA5}">
                      <a16:colId xmlns:a16="http://schemas.microsoft.com/office/drawing/2014/main" val="20000"/>
                    </a:ext>
                  </a:extLst>
                </a:gridCol>
                <a:gridCol w="1982787">
                  <a:extLst>
                    <a:ext uri="{9D8B030D-6E8A-4147-A177-3AD203B41FA5}">
                      <a16:colId xmlns:a16="http://schemas.microsoft.com/office/drawing/2014/main" val="20001"/>
                    </a:ext>
                  </a:extLst>
                </a:gridCol>
              </a:tblGrid>
              <a:tr h="400050">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 R(C)=100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C←C*2</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W(C)=200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②</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R(C)=200</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463">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③ROLLBACK</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0050">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a:t>
                      </a: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恢复为</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8463">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0050">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0761" name="Text Box 177">
            <a:extLst>
              <a:ext uri="{FF2B5EF4-FFF2-40B4-BE49-F238E27FC236}">
                <a16:creationId xmlns:a16="http://schemas.microsoft.com/office/drawing/2014/main" id="{4A51A5D8-CF64-8F14-1692-7EFEA730E834}"/>
              </a:ext>
            </a:extLst>
          </p:cNvPr>
          <p:cNvSpPr txBox="1">
            <a:spLocks noChangeArrowheads="1"/>
          </p:cNvSpPr>
          <p:nvPr/>
        </p:nvSpPr>
        <p:spPr bwMode="auto">
          <a:xfrm>
            <a:off x="684213" y="1484313"/>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0" lang="zh-CN" altLang="en-US" sz="2400">
                <a:latin typeface="Times New Roman" panose="02020603050405020304" pitchFamily="18" charset="0"/>
              </a:rPr>
              <a:t>例如</a:t>
            </a:r>
          </a:p>
        </p:txBody>
      </p:sp>
      <p:sp>
        <p:nvSpPr>
          <p:cNvPr id="30762" name="Rectangle 178">
            <a:extLst>
              <a:ext uri="{FF2B5EF4-FFF2-40B4-BE49-F238E27FC236}">
                <a16:creationId xmlns:a16="http://schemas.microsoft.com/office/drawing/2014/main" id="{62D291EE-F74E-6E1B-BFF6-A5732F5A35B8}"/>
              </a:ext>
            </a:extLst>
          </p:cNvPr>
          <p:cNvSpPr>
            <a:spLocks noChangeArrowheads="1"/>
          </p:cNvSpPr>
          <p:nvPr/>
        </p:nvSpPr>
        <p:spPr bwMode="auto">
          <a:xfrm>
            <a:off x="1979613" y="6237288"/>
            <a:ext cx="1358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0">
                <a:latin typeface="Times New Roman" panose="02020603050405020304" pitchFamily="18" charset="0"/>
              </a:rPr>
              <a:t>读“脏”数据</a:t>
            </a:r>
            <a:r>
              <a:rPr lang="zh-CN" altLang="en-US" sz="1800">
                <a:latin typeface="Times New Roman" panose="02020603050405020304" pitchFamily="18" charset="0"/>
              </a:rPr>
              <a:t> </a:t>
            </a:r>
          </a:p>
        </p:txBody>
      </p:sp>
      <p:sp>
        <p:nvSpPr>
          <p:cNvPr id="30763" name="Text Box 180">
            <a:extLst>
              <a:ext uri="{FF2B5EF4-FFF2-40B4-BE49-F238E27FC236}">
                <a16:creationId xmlns:a16="http://schemas.microsoft.com/office/drawing/2014/main" id="{3B1C3E4E-0508-86B8-E52A-657101382714}"/>
              </a:ext>
            </a:extLst>
          </p:cNvPr>
          <p:cNvSpPr txBox="1">
            <a:spLocks noChangeArrowheads="1"/>
          </p:cNvSpPr>
          <p:nvPr/>
        </p:nvSpPr>
        <p:spPr bwMode="auto">
          <a:xfrm>
            <a:off x="5580063" y="2565400"/>
            <a:ext cx="2611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sp>
        <p:nvSpPr>
          <p:cNvPr id="30764" name="Text Box 181">
            <a:extLst>
              <a:ext uri="{FF2B5EF4-FFF2-40B4-BE49-F238E27FC236}">
                <a16:creationId xmlns:a16="http://schemas.microsoft.com/office/drawing/2014/main" id="{D83E4A0E-748B-6B91-398C-445EB420B6A5}"/>
              </a:ext>
            </a:extLst>
          </p:cNvPr>
          <p:cNvSpPr txBox="1">
            <a:spLocks noChangeArrowheads="1"/>
          </p:cNvSpPr>
          <p:nvPr/>
        </p:nvSpPr>
        <p:spPr bwMode="auto">
          <a:xfrm>
            <a:off x="6516688" y="2425700"/>
            <a:ext cx="194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sp>
        <p:nvSpPr>
          <p:cNvPr id="30765" name="Text Box 182">
            <a:extLst>
              <a:ext uri="{FF2B5EF4-FFF2-40B4-BE49-F238E27FC236}">
                <a16:creationId xmlns:a16="http://schemas.microsoft.com/office/drawing/2014/main" id="{A0C7EE85-871D-4BA9-1E3D-B64206CA4EC0}"/>
              </a:ext>
            </a:extLst>
          </p:cNvPr>
          <p:cNvSpPr txBox="1">
            <a:spLocks noChangeArrowheads="1"/>
          </p:cNvSpPr>
          <p:nvPr/>
        </p:nvSpPr>
        <p:spPr bwMode="auto">
          <a:xfrm>
            <a:off x="5580063" y="2060575"/>
            <a:ext cx="3024187"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chemeClr val="accent1"/>
              </a:buClr>
              <a:buFont typeface="Wingdings" panose="05000000000000000000" pitchFamily="2" charset="2"/>
              <a:buChar char="n"/>
            </a:pPr>
            <a:r>
              <a:rPr kumimoji="0" lang="en-US" altLang="zh-CN" sz="2200" b="0">
                <a:latin typeface="Times New Roman" panose="02020603050405020304" pitchFamily="18" charset="0"/>
              </a:rPr>
              <a:t>T1</a:t>
            </a:r>
            <a:r>
              <a:rPr kumimoji="0" lang="zh-CN" altLang="en-US" sz="2200" b="0">
                <a:latin typeface="Times New Roman" panose="02020603050405020304" pitchFamily="18" charset="0"/>
              </a:rPr>
              <a:t>将</a:t>
            </a:r>
            <a:r>
              <a:rPr kumimoji="0" lang="en-US" altLang="zh-CN" sz="2200" b="0">
                <a:latin typeface="Times New Roman" panose="02020603050405020304" pitchFamily="18" charset="0"/>
              </a:rPr>
              <a:t>C</a:t>
            </a:r>
            <a:r>
              <a:rPr kumimoji="0" lang="zh-CN" altLang="en-US" sz="2200" b="0">
                <a:latin typeface="Times New Roman" panose="02020603050405020304" pitchFamily="18" charset="0"/>
              </a:rPr>
              <a:t>值修改为</a:t>
            </a:r>
            <a:r>
              <a:rPr kumimoji="0" lang="en-US" altLang="zh-CN" sz="2200" b="0">
                <a:latin typeface="Times New Roman" panose="02020603050405020304" pitchFamily="18" charset="0"/>
              </a:rPr>
              <a:t>200</a:t>
            </a:r>
            <a:r>
              <a:rPr kumimoji="0" lang="zh-CN" altLang="en-US" sz="2200" b="0">
                <a:latin typeface="Times New Roman" panose="02020603050405020304" pitchFamily="18" charset="0"/>
              </a:rPr>
              <a:t>，</a:t>
            </a:r>
            <a:r>
              <a:rPr kumimoji="0" lang="en-US" altLang="zh-CN" sz="2200" b="0">
                <a:latin typeface="Times New Roman" panose="02020603050405020304" pitchFamily="18" charset="0"/>
              </a:rPr>
              <a:t>T2</a:t>
            </a:r>
            <a:r>
              <a:rPr kumimoji="0" lang="zh-CN" altLang="en-US" sz="2200" b="0">
                <a:latin typeface="Times New Roman" panose="02020603050405020304" pitchFamily="18" charset="0"/>
              </a:rPr>
              <a:t>读到</a:t>
            </a:r>
            <a:r>
              <a:rPr kumimoji="0" lang="en-US" altLang="zh-CN" sz="2200" b="0">
                <a:latin typeface="Times New Roman" panose="02020603050405020304" pitchFamily="18" charset="0"/>
              </a:rPr>
              <a:t>C</a:t>
            </a:r>
            <a:r>
              <a:rPr kumimoji="0" lang="zh-CN" altLang="en-US" sz="2200" b="0">
                <a:latin typeface="Times New Roman" panose="02020603050405020304" pitchFamily="18" charset="0"/>
              </a:rPr>
              <a:t>为</a:t>
            </a:r>
            <a:r>
              <a:rPr kumimoji="0" lang="en-US" altLang="zh-CN" sz="2200" b="0">
                <a:latin typeface="Times New Roman" panose="02020603050405020304" pitchFamily="18" charset="0"/>
              </a:rPr>
              <a:t>200</a:t>
            </a:r>
          </a:p>
          <a:p>
            <a:pPr eaLnBrk="1" hangingPunct="1">
              <a:lnSpc>
                <a:spcPct val="140000"/>
              </a:lnSpc>
              <a:spcBef>
                <a:spcPct val="0"/>
              </a:spcBef>
              <a:buClr>
                <a:schemeClr val="accent1"/>
              </a:buClr>
              <a:buFont typeface="Wingdings" panose="05000000000000000000" pitchFamily="2" charset="2"/>
              <a:buChar char="n"/>
            </a:pPr>
            <a:r>
              <a:rPr kumimoji="0" lang="en-US" altLang="zh-CN" sz="2200" b="0">
                <a:latin typeface="Times New Roman" panose="02020603050405020304" pitchFamily="18" charset="0"/>
              </a:rPr>
              <a:t>T1</a:t>
            </a:r>
            <a:r>
              <a:rPr kumimoji="0" lang="zh-CN" altLang="en-US" sz="2200" b="0">
                <a:latin typeface="Times New Roman" panose="02020603050405020304" pitchFamily="18" charset="0"/>
              </a:rPr>
              <a:t>由于某种原因撤销，其修改作废，</a:t>
            </a:r>
            <a:r>
              <a:rPr kumimoji="0" lang="en-US" altLang="zh-CN" sz="2200" b="0">
                <a:latin typeface="Times New Roman" panose="02020603050405020304" pitchFamily="18" charset="0"/>
              </a:rPr>
              <a:t>C</a:t>
            </a:r>
            <a:r>
              <a:rPr kumimoji="0" lang="zh-CN" altLang="en-US" sz="2200" b="0">
                <a:latin typeface="Times New Roman" panose="02020603050405020304" pitchFamily="18" charset="0"/>
              </a:rPr>
              <a:t>恢复原值</a:t>
            </a:r>
            <a:r>
              <a:rPr kumimoji="0" lang="en-US" altLang="zh-CN" sz="2200" b="0">
                <a:latin typeface="Times New Roman" panose="02020603050405020304" pitchFamily="18" charset="0"/>
              </a:rPr>
              <a:t>100</a:t>
            </a:r>
          </a:p>
          <a:p>
            <a:pPr eaLnBrk="1" hangingPunct="1">
              <a:lnSpc>
                <a:spcPct val="140000"/>
              </a:lnSpc>
              <a:spcBef>
                <a:spcPct val="0"/>
              </a:spcBef>
              <a:buClr>
                <a:schemeClr val="accent1"/>
              </a:buClr>
              <a:buFont typeface="Wingdings" panose="05000000000000000000" pitchFamily="2" charset="2"/>
              <a:buChar char="n"/>
            </a:pPr>
            <a:r>
              <a:rPr kumimoji="0" lang="zh-CN" altLang="en-US" sz="2200" b="0">
                <a:latin typeface="Times New Roman" panose="02020603050405020304" pitchFamily="18" charset="0"/>
              </a:rPr>
              <a:t>这时</a:t>
            </a:r>
            <a:r>
              <a:rPr kumimoji="0" lang="en-US" altLang="zh-CN" sz="2200" b="0">
                <a:latin typeface="Times New Roman" panose="02020603050405020304" pitchFamily="18" charset="0"/>
              </a:rPr>
              <a:t>T2</a:t>
            </a:r>
            <a:r>
              <a:rPr kumimoji="0" lang="zh-CN" altLang="en-US" sz="2200" b="0">
                <a:latin typeface="Times New Roman" panose="02020603050405020304" pitchFamily="18" charset="0"/>
              </a:rPr>
              <a:t>读到的</a:t>
            </a:r>
            <a:r>
              <a:rPr kumimoji="0" lang="en-US" altLang="zh-CN" sz="2200" b="0">
                <a:latin typeface="Times New Roman" panose="02020603050405020304" pitchFamily="18" charset="0"/>
              </a:rPr>
              <a:t>C</a:t>
            </a:r>
            <a:r>
              <a:rPr kumimoji="0" lang="zh-CN" altLang="en-US" sz="2200" b="0">
                <a:latin typeface="Times New Roman" panose="02020603050405020304" pitchFamily="18" charset="0"/>
              </a:rPr>
              <a:t>为</a:t>
            </a:r>
            <a:r>
              <a:rPr kumimoji="0" lang="en-US" altLang="zh-CN" sz="2200" b="0">
                <a:latin typeface="Times New Roman" panose="02020603050405020304" pitchFamily="18" charset="0"/>
              </a:rPr>
              <a:t>200</a:t>
            </a:r>
            <a:r>
              <a:rPr kumimoji="0" lang="zh-CN" altLang="en-US" sz="2200" b="0">
                <a:latin typeface="Times New Roman" panose="02020603050405020304" pitchFamily="18" charset="0"/>
              </a:rPr>
              <a:t>，与数据库内容不一致，就是“脏”数据</a:t>
            </a:r>
            <a:r>
              <a:rPr kumimoji="0" lang="zh-CN" altLang="en-US" sz="2000" b="0">
                <a:latin typeface="Times New Roman" panose="02020603050405020304" pitchFamily="18"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21E22D0-B793-B336-79F7-BB184CF4A2C6}"/>
              </a:ext>
            </a:extLst>
          </p:cNvPr>
          <p:cNvSpPr>
            <a:spLocks noGrp="1"/>
          </p:cNvSpPr>
          <p:nvPr>
            <p:ph type="ftr" sz="quarter" idx="11"/>
          </p:nvPr>
        </p:nvSpPr>
        <p:spPr/>
        <p:txBody>
          <a:bodyPr/>
          <a:lstStyle/>
          <a:p>
            <a:pPr>
              <a:defRPr/>
            </a:pPr>
            <a:r>
              <a:rPr lang="en-US" altLang="zh-CN"/>
              <a:t>An Introduction to Database System</a:t>
            </a:r>
          </a:p>
        </p:txBody>
      </p:sp>
      <p:sp>
        <p:nvSpPr>
          <p:cNvPr id="31747" name="Rectangle 2">
            <a:extLst>
              <a:ext uri="{FF2B5EF4-FFF2-40B4-BE49-F238E27FC236}">
                <a16:creationId xmlns:a16="http://schemas.microsoft.com/office/drawing/2014/main" id="{5C3078F5-FC1F-7421-5B38-6299AAAC1015}"/>
              </a:ext>
            </a:extLst>
          </p:cNvPr>
          <p:cNvSpPr>
            <a:spLocks noGrp="1" noChangeArrowheads="1"/>
          </p:cNvSpPr>
          <p:nvPr>
            <p:ph type="title"/>
          </p:nvPr>
        </p:nvSpPr>
        <p:spPr/>
        <p:txBody>
          <a:bodyPr/>
          <a:lstStyle/>
          <a:p>
            <a:pPr eaLnBrk="1" hangingPunct="1"/>
            <a:r>
              <a:rPr lang="zh-CN" altLang="en-US">
                <a:ea typeface="宋体" panose="02010600030101010101" pitchFamily="2" charset="-122"/>
              </a:rPr>
              <a:t>并发控制概述（续）</a:t>
            </a:r>
          </a:p>
        </p:txBody>
      </p:sp>
      <p:sp>
        <p:nvSpPr>
          <p:cNvPr id="31748" name="Rectangle 3">
            <a:extLst>
              <a:ext uri="{FF2B5EF4-FFF2-40B4-BE49-F238E27FC236}">
                <a16:creationId xmlns:a16="http://schemas.microsoft.com/office/drawing/2014/main" id="{49F2DF59-04E5-6712-054B-9918A1527DAB}"/>
              </a:ext>
            </a:extLst>
          </p:cNvPr>
          <p:cNvSpPr>
            <a:spLocks noGrp="1" noChangeArrowheads="1"/>
          </p:cNvSpPr>
          <p:nvPr>
            <p:ph type="body" idx="1"/>
          </p:nvPr>
        </p:nvSpPr>
        <p:spPr/>
        <p:txBody>
          <a:bodyPr/>
          <a:lstStyle/>
          <a:p>
            <a:pPr eaLnBrk="1" hangingPunct="1">
              <a:lnSpc>
                <a:spcPct val="160000"/>
              </a:lnSpc>
            </a:pPr>
            <a:r>
              <a:rPr kumimoji="0" lang="zh-CN" altLang="en-US">
                <a:ea typeface="宋体" panose="02010600030101010101" pitchFamily="2" charset="-122"/>
              </a:rPr>
              <a:t>数据不一致性：由于</a:t>
            </a:r>
            <a:r>
              <a:rPr kumimoji="0" lang="zh-CN" altLang="en-US">
                <a:solidFill>
                  <a:srgbClr val="FF00FF"/>
                </a:solidFill>
                <a:ea typeface="宋体" panose="02010600030101010101" pitchFamily="2" charset="-122"/>
              </a:rPr>
              <a:t>并发操作破坏了事务的</a:t>
            </a:r>
            <a:r>
              <a:rPr kumimoji="0" lang="zh-CN" altLang="en-US" u="sng">
                <a:solidFill>
                  <a:srgbClr val="FF00FF"/>
                </a:solidFill>
                <a:ea typeface="宋体" panose="02010600030101010101" pitchFamily="2" charset="-122"/>
              </a:rPr>
              <a:t>隔离性</a:t>
            </a:r>
          </a:p>
          <a:p>
            <a:pPr eaLnBrk="1" hangingPunct="1">
              <a:lnSpc>
                <a:spcPct val="160000"/>
              </a:lnSpc>
            </a:pPr>
            <a:r>
              <a:rPr kumimoji="0" lang="zh-CN" altLang="en-US">
                <a:ea typeface="宋体" panose="02010600030101010101" pitchFamily="2" charset="-122"/>
              </a:rPr>
              <a:t>并发控制就是要用</a:t>
            </a:r>
            <a:r>
              <a:rPr kumimoji="0" lang="zh-CN" altLang="en-US">
                <a:solidFill>
                  <a:srgbClr val="FF00FF"/>
                </a:solidFill>
                <a:ea typeface="宋体" panose="02010600030101010101" pitchFamily="2" charset="-122"/>
              </a:rPr>
              <a:t>正确的方式调度并发操作</a:t>
            </a:r>
            <a:r>
              <a:rPr kumimoji="0" lang="zh-CN" altLang="en-US">
                <a:ea typeface="宋体" panose="02010600030101010101" pitchFamily="2" charset="-122"/>
              </a:rPr>
              <a:t>，使一个用户事务的执行不受其他事务的干扰，从而避免造成数据的不一致性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5A76A1C-6115-7C26-3CA5-FC692CAD995C}"/>
              </a:ext>
            </a:extLst>
          </p:cNvPr>
          <p:cNvSpPr>
            <a:spLocks noGrp="1"/>
          </p:cNvSpPr>
          <p:nvPr>
            <p:ph type="ftr" sz="quarter" idx="11"/>
          </p:nvPr>
        </p:nvSpPr>
        <p:spPr/>
        <p:txBody>
          <a:bodyPr/>
          <a:lstStyle/>
          <a:p>
            <a:pPr>
              <a:defRPr/>
            </a:pPr>
            <a:r>
              <a:rPr lang="en-US" altLang="zh-CN"/>
              <a:t>An Introduction to Database System</a:t>
            </a:r>
          </a:p>
        </p:txBody>
      </p:sp>
      <p:sp>
        <p:nvSpPr>
          <p:cNvPr id="32771" name="Rectangle 2">
            <a:extLst>
              <a:ext uri="{FF2B5EF4-FFF2-40B4-BE49-F238E27FC236}">
                <a16:creationId xmlns:a16="http://schemas.microsoft.com/office/drawing/2014/main" id="{A070F667-55A3-428E-D132-E4CD65309AD5}"/>
              </a:ext>
            </a:extLst>
          </p:cNvPr>
          <p:cNvSpPr>
            <a:spLocks noGrp="1" noChangeArrowheads="1"/>
          </p:cNvSpPr>
          <p:nvPr>
            <p:ph type="title"/>
          </p:nvPr>
        </p:nvSpPr>
        <p:spPr/>
        <p:txBody>
          <a:bodyPr/>
          <a:lstStyle/>
          <a:p>
            <a:pPr eaLnBrk="1" hangingPunct="1"/>
            <a:r>
              <a:rPr lang="zh-CN" altLang="en-US">
                <a:ea typeface="宋体" panose="02010600030101010101" pitchFamily="2" charset="-122"/>
              </a:rPr>
              <a:t>并发控制概述（续）</a:t>
            </a:r>
          </a:p>
        </p:txBody>
      </p:sp>
      <p:sp>
        <p:nvSpPr>
          <p:cNvPr id="32772" name="Rectangle 3">
            <a:extLst>
              <a:ext uri="{FF2B5EF4-FFF2-40B4-BE49-F238E27FC236}">
                <a16:creationId xmlns:a16="http://schemas.microsoft.com/office/drawing/2014/main" id="{AA585041-23E4-6561-F641-8247AD40CBCB}"/>
              </a:ext>
            </a:extLst>
          </p:cNvPr>
          <p:cNvSpPr>
            <a:spLocks noGrp="1" noChangeArrowheads="1"/>
          </p:cNvSpPr>
          <p:nvPr>
            <p:ph type="body" idx="1"/>
          </p:nvPr>
        </p:nvSpPr>
        <p:spPr/>
        <p:txBody>
          <a:bodyPr/>
          <a:lstStyle/>
          <a:p>
            <a:pPr eaLnBrk="1" hangingPunct="1">
              <a:lnSpc>
                <a:spcPct val="170000"/>
              </a:lnSpc>
            </a:pPr>
            <a:r>
              <a:rPr kumimoji="0" lang="zh-CN" altLang="en-US">
                <a:ea typeface="宋体" panose="02010600030101010101" pitchFamily="2" charset="-122"/>
              </a:rPr>
              <a:t>并发控制的主要技术</a:t>
            </a:r>
          </a:p>
          <a:p>
            <a:pPr lvl="1" eaLnBrk="1" hangingPunct="1">
              <a:lnSpc>
                <a:spcPct val="170000"/>
              </a:lnSpc>
            </a:pPr>
            <a:r>
              <a:rPr kumimoji="0" lang="zh-CN" altLang="en-US">
                <a:ea typeface="宋体" panose="02010600030101010101" pitchFamily="2" charset="-122"/>
              </a:rPr>
              <a:t>有封锁</a:t>
            </a:r>
            <a:r>
              <a:rPr kumimoji="0" lang="en-US" altLang="zh-CN">
                <a:ea typeface="宋体" panose="02010600030101010101" pitchFamily="2" charset="-122"/>
              </a:rPr>
              <a:t>(Locking)</a:t>
            </a:r>
          </a:p>
          <a:p>
            <a:pPr lvl="1" eaLnBrk="1" hangingPunct="1">
              <a:lnSpc>
                <a:spcPct val="170000"/>
              </a:lnSpc>
            </a:pPr>
            <a:r>
              <a:rPr kumimoji="0" lang="zh-CN" altLang="en-US">
                <a:ea typeface="宋体" panose="02010600030101010101" pitchFamily="2" charset="-122"/>
              </a:rPr>
              <a:t>时间戳</a:t>
            </a:r>
            <a:r>
              <a:rPr kumimoji="0" lang="en-US" altLang="zh-CN">
                <a:ea typeface="宋体" panose="02010600030101010101" pitchFamily="2" charset="-122"/>
              </a:rPr>
              <a:t>(Timestamp)</a:t>
            </a:r>
          </a:p>
          <a:p>
            <a:pPr lvl="1" eaLnBrk="1" hangingPunct="1">
              <a:lnSpc>
                <a:spcPct val="170000"/>
              </a:lnSpc>
            </a:pPr>
            <a:r>
              <a:rPr kumimoji="0" lang="zh-CN" altLang="en-US">
                <a:ea typeface="宋体" panose="02010600030101010101" pitchFamily="2" charset="-122"/>
              </a:rPr>
              <a:t>乐观控制法</a:t>
            </a:r>
          </a:p>
          <a:p>
            <a:pPr eaLnBrk="1" hangingPunct="1">
              <a:lnSpc>
                <a:spcPct val="170000"/>
              </a:lnSpc>
            </a:pPr>
            <a:r>
              <a:rPr kumimoji="0" lang="zh-CN" altLang="en-US">
                <a:ea typeface="宋体" panose="02010600030101010101" pitchFamily="2" charset="-122"/>
              </a:rPr>
              <a:t>商用的</a:t>
            </a:r>
            <a:r>
              <a:rPr kumimoji="0" lang="en-US" altLang="zh-CN">
                <a:ea typeface="宋体" panose="02010600030101010101" pitchFamily="2" charset="-122"/>
              </a:rPr>
              <a:t>DBMS</a:t>
            </a:r>
            <a:r>
              <a:rPr kumimoji="0" lang="zh-CN" altLang="en-US">
                <a:ea typeface="宋体" panose="02010600030101010101" pitchFamily="2" charset="-122"/>
              </a:rPr>
              <a:t>一般都采用封锁方法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A424C29-5E0B-F306-20D3-0DA15749FBD5}"/>
              </a:ext>
            </a:extLst>
          </p:cNvPr>
          <p:cNvSpPr>
            <a:spLocks noGrp="1"/>
          </p:cNvSpPr>
          <p:nvPr>
            <p:ph type="ftr" sz="quarter" idx="11"/>
          </p:nvPr>
        </p:nvSpPr>
        <p:spPr/>
        <p:txBody>
          <a:bodyPr/>
          <a:lstStyle/>
          <a:p>
            <a:pPr>
              <a:defRPr/>
            </a:pPr>
            <a:r>
              <a:rPr lang="en-US" altLang="zh-CN"/>
              <a:t>An Introduction to Database System</a:t>
            </a:r>
          </a:p>
        </p:txBody>
      </p:sp>
      <p:sp>
        <p:nvSpPr>
          <p:cNvPr id="34819" name="Rectangle 2">
            <a:extLst>
              <a:ext uri="{FF2B5EF4-FFF2-40B4-BE49-F238E27FC236}">
                <a16:creationId xmlns:a16="http://schemas.microsoft.com/office/drawing/2014/main" id="{105FF765-01F6-E324-B86D-1736B1289D49}"/>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第十一章  并发控制</a:t>
            </a:r>
          </a:p>
        </p:txBody>
      </p:sp>
      <p:sp>
        <p:nvSpPr>
          <p:cNvPr id="34820" name="Rectangle 3">
            <a:extLst>
              <a:ext uri="{FF2B5EF4-FFF2-40B4-BE49-F238E27FC236}">
                <a16:creationId xmlns:a16="http://schemas.microsoft.com/office/drawing/2014/main" id="{09DEE06B-A100-9F5B-0DD3-9FA038490CE8}"/>
              </a:ext>
            </a:extLst>
          </p:cNvPr>
          <p:cNvSpPr>
            <a:spLocks noGrp="1" noChangeArrowheads="1"/>
          </p:cNvSpPr>
          <p:nvPr>
            <p:ph type="body" idx="1"/>
          </p:nvPr>
        </p:nvSpPr>
        <p:spPr>
          <a:xfrm>
            <a:off x="971550" y="1828800"/>
            <a:ext cx="7715250" cy="4495800"/>
          </a:xfrm>
        </p:spPr>
        <p:txBody>
          <a:bodyPr/>
          <a:lstStyle/>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11.1  </a:t>
            </a:r>
            <a:r>
              <a:rPr kumimoji="0" lang="zh-CN" altLang="en-US" b="1">
                <a:ea typeface="宋体" panose="02010600030101010101" pitchFamily="2" charset="-122"/>
              </a:rPr>
              <a:t>并发控制概述</a:t>
            </a:r>
          </a:p>
          <a:p>
            <a:pPr algn="just" eaLnBrk="1" hangingPunct="1">
              <a:lnSpc>
                <a:spcPct val="130000"/>
              </a:lnSpc>
              <a:buFont typeface="Wingdings" panose="05000000000000000000" pitchFamily="2" charset="2"/>
              <a:buNone/>
            </a:pPr>
            <a:r>
              <a:rPr kumimoji="0" lang="en-US" altLang="zh-CN" b="1">
                <a:solidFill>
                  <a:schemeClr val="tx2"/>
                </a:solidFill>
                <a:ea typeface="宋体" panose="02010600030101010101" pitchFamily="2" charset="-122"/>
              </a:rPr>
              <a:t>11.2  </a:t>
            </a:r>
            <a:r>
              <a:rPr kumimoji="0" lang="zh-CN" altLang="en-US" b="1">
                <a:solidFill>
                  <a:schemeClr val="tx2"/>
                </a:solidFill>
                <a:ea typeface="宋体" panose="02010600030101010101" pitchFamily="2" charset="-122"/>
              </a:rPr>
              <a:t>封锁</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11.3  </a:t>
            </a:r>
            <a:r>
              <a:rPr kumimoji="0" lang="zh-CN" altLang="en-US" b="1">
                <a:ea typeface="宋体" panose="02010600030101010101" pitchFamily="2" charset="-122"/>
              </a:rPr>
              <a:t>活锁和死锁</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11.4  </a:t>
            </a:r>
            <a:r>
              <a:rPr kumimoji="0" lang="zh-CN" altLang="en-US" b="1">
                <a:ea typeface="宋体" panose="02010600030101010101" pitchFamily="2" charset="-122"/>
              </a:rPr>
              <a:t>并发调度的可串行性</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11.5   </a:t>
            </a:r>
            <a:r>
              <a:rPr kumimoji="0" lang="zh-CN" altLang="en-US" b="1">
                <a:ea typeface="宋体" panose="02010600030101010101" pitchFamily="2" charset="-122"/>
              </a:rPr>
              <a:t>两段锁协议</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11.6   </a:t>
            </a:r>
            <a:r>
              <a:rPr kumimoji="0" lang="zh-CN" altLang="en-US" b="1">
                <a:ea typeface="宋体" panose="02010600030101010101" pitchFamily="2" charset="-122"/>
              </a:rPr>
              <a:t>封锁的粒度</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11.7   </a:t>
            </a:r>
            <a:r>
              <a:rPr kumimoji="0" lang="zh-CN" altLang="en-US" b="1">
                <a:ea typeface="宋体" panose="02010600030101010101" pitchFamily="2" charset="-122"/>
              </a:rPr>
              <a:t>小结</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240EC6A-573F-5ACA-182F-1436B370FD33}"/>
              </a:ext>
            </a:extLst>
          </p:cNvPr>
          <p:cNvSpPr>
            <a:spLocks noGrp="1"/>
          </p:cNvSpPr>
          <p:nvPr>
            <p:ph type="ftr" sz="quarter" idx="11"/>
          </p:nvPr>
        </p:nvSpPr>
        <p:spPr/>
        <p:txBody>
          <a:bodyPr/>
          <a:lstStyle/>
          <a:p>
            <a:pPr>
              <a:defRPr/>
            </a:pPr>
            <a:r>
              <a:rPr lang="en-US" altLang="zh-CN"/>
              <a:t>An Introduction to Database System</a:t>
            </a:r>
          </a:p>
        </p:txBody>
      </p:sp>
      <p:sp>
        <p:nvSpPr>
          <p:cNvPr id="35843" name="Rectangle 2">
            <a:extLst>
              <a:ext uri="{FF2B5EF4-FFF2-40B4-BE49-F238E27FC236}">
                <a16:creationId xmlns:a16="http://schemas.microsoft.com/office/drawing/2014/main" id="{B041CD3F-3961-8F70-5BC0-A2CEF2340550}"/>
              </a:ext>
            </a:extLst>
          </p:cNvPr>
          <p:cNvSpPr>
            <a:spLocks noGrp="1" noChangeArrowheads="1"/>
          </p:cNvSpPr>
          <p:nvPr>
            <p:ph type="title"/>
          </p:nvPr>
        </p:nvSpPr>
        <p:spPr/>
        <p:txBody>
          <a:bodyPr/>
          <a:lstStyle/>
          <a:p>
            <a:pPr eaLnBrk="1" hangingPunct="1"/>
            <a:r>
              <a:rPr lang="en-US" altLang="zh-CN">
                <a:ea typeface="宋体" panose="02010600030101010101" pitchFamily="2" charset="-122"/>
              </a:rPr>
              <a:t>11.2  </a:t>
            </a:r>
            <a:r>
              <a:rPr lang="zh-CN" altLang="en-US">
                <a:ea typeface="宋体" panose="02010600030101010101" pitchFamily="2" charset="-122"/>
              </a:rPr>
              <a:t>封锁</a:t>
            </a:r>
          </a:p>
        </p:txBody>
      </p:sp>
      <p:sp>
        <p:nvSpPr>
          <p:cNvPr id="35844" name="Rectangle 3">
            <a:extLst>
              <a:ext uri="{FF2B5EF4-FFF2-40B4-BE49-F238E27FC236}">
                <a16:creationId xmlns:a16="http://schemas.microsoft.com/office/drawing/2014/main" id="{3098FFBA-8568-6789-5E66-A777399C04E1}"/>
              </a:ext>
            </a:extLst>
          </p:cNvPr>
          <p:cNvSpPr>
            <a:spLocks noGrp="1" noChangeArrowheads="1"/>
          </p:cNvSpPr>
          <p:nvPr>
            <p:ph type="body" idx="1"/>
          </p:nvPr>
        </p:nvSpPr>
        <p:spPr/>
        <p:txBody>
          <a:bodyPr/>
          <a:lstStyle/>
          <a:p>
            <a:pPr eaLnBrk="1" hangingPunct="1">
              <a:lnSpc>
                <a:spcPct val="150000"/>
              </a:lnSpc>
            </a:pPr>
            <a:r>
              <a:rPr kumimoji="0" lang="zh-CN" altLang="en-US">
                <a:ea typeface="宋体" panose="02010600030101010101" pitchFamily="2" charset="-122"/>
              </a:rPr>
              <a:t>什么是封锁</a:t>
            </a:r>
          </a:p>
          <a:p>
            <a:pPr eaLnBrk="1" hangingPunct="1">
              <a:lnSpc>
                <a:spcPct val="150000"/>
              </a:lnSpc>
            </a:pPr>
            <a:r>
              <a:rPr kumimoji="0" lang="zh-CN" altLang="en-US">
                <a:ea typeface="宋体" panose="02010600030101010101" pitchFamily="2" charset="-122"/>
              </a:rPr>
              <a:t>基本封锁类型</a:t>
            </a:r>
          </a:p>
          <a:p>
            <a:pPr eaLnBrk="1" hangingPunct="1">
              <a:lnSpc>
                <a:spcPct val="150000"/>
              </a:lnSpc>
            </a:pPr>
            <a:r>
              <a:rPr kumimoji="0" lang="zh-CN" altLang="en-US">
                <a:ea typeface="宋体" panose="02010600030101010101" pitchFamily="2" charset="-122"/>
              </a:rPr>
              <a:t>锁的相容矩阵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15C56FA3-B5DE-FD3B-7978-3E72B86873B9}"/>
              </a:ext>
            </a:extLst>
          </p:cNvPr>
          <p:cNvSpPr>
            <a:spLocks noGrp="1"/>
          </p:cNvSpPr>
          <p:nvPr>
            <p:ph type="ftr" sz="quarter" idx="11"/>
          </p:nvPr>
        </p:nvSpPr>
        <p:spPr/>
        <p:txBody>
          <a:bodyPr/>
          <a:lstStyle/>
          <a:p>
            <a:pPr>
              <a:defRPr/>
            </a:pPr>
            <a:r>
              <a:rPr lang="en-US" altLang="zh-CN"/>
              <a:t>An Introduction to Database System</a:t>
            </a:r>
          </a:p>
        </p:txBody>
      </p:sp>
      <p:sp>
        <p:nvSpPr>
          <p:cNvPr id="37891" name="Rectangle 2">
            <a:extLst>
              <a:ext uri="{FF2B5EF4-FFF2-40B4-BE49-F238E27FC236}">
                <a16:creationId xmlns:a16="http://schemas.microsoft.com/office/drawing/2014/main" id="{24FC802C-374A-A16D-D211-F8666D92E098}"/>
              </a:ext>
            </a:extLst>
          </p:cNvPr>
          <p:cNvSpPr>
            <a:spLocks noGrp="1" noChangeArrowheads="1"/>
          </p:cNvSpPr>
          <p:nvPr>
            <p:ph type="title"/>
          </p:nvPr>
        </p:nvSpPr>
        <p:spPr/>
        <p:txBody>
          <a:bodyPr/>
          <a:lstStyle/>
          <a:p>
            <a:pPr eaLnBrk="1" hangingPunct="1"/>
            <a:r>
              <a:rPr lang="zh-CN" altLang="en-US">
                <a:ea typeface="宋体" panose="02010600030101010101" pitchFamily="2" charset="-122"/>
              </a:rPr>
              <a:t>什么是封锁</a:t>
            </a:r>
          </a:p>
        </p:txBody>
      </p:sp>
      <p:sp>
        <p:nvSpPr>
          <p:cNvPr id="37892" name="Rectangle 3">
            <a:extLst>
              <a:ext uri="{FF2B5EF4-FFF2-40B4-BE49-F238E27FC236}">
                <a16:creationId xmlns:a16="http://schemas.microsoft.com/office/drawing/2014/main" id="{C48EBC5F-5D04-0BB0-3AE1-DDE358E476A8}"/>
              </a:ext>
            </a:extLst>
          </p:cNvPr>
          <p:cNvSpPr>
            <a:spLocks noGrp="1" noChangeArrowheads="1"/>
          </p:cNvSpPr>
          <p:nvPr>
            <p:ph type="body" idx="1"/>
          </p:nvPr>
        </p:nvSpPr>
        <p:spPr/>
        <p:txBody>
          <a:bodyPr/>
          <a:lstStyle/>
          <a:p>
            <a:pPr eaLnBrk="1" hangingPunct="1">
              <a:lnSpc>
                <a:spcPct val="200000"/>
              </a:lnSpc>
            </a:pPr>
            <a:r>
              <a:rPr kumimoji="0" lang="zh-CN" altLang="en-US">
                <a:ea typeface="宋体" panose="02010600030101010101" pitchFamily="2" charset="-122"/>
              </a:rPr>
              <a:t>封锁就是事务</a:t>
            </a:r>
            <a:r>
              <a:rPr kumimoji="0" lang="en-US" altLang="zh-CN">
                <a:ea typeface="宋体" panose="02010600030101010101" pitchFamily="2" charset="-122"/>
              </a:rPr>
              <a:t>T</a:t>
            </a:r>
            <a:r>
              <a:rPr kumimoji="0" lang="zh-CN" altLang="en-US">
                <a:ea typeface="宋体" panose="02010600030101010101" pitchFamily="2" charset="-122"/>
              </a:rPr>
              <a:t>在对某个数据对象（例如表、记录等）操作之前，先向系统发出请求，对其加锁</a:t>
            </a:r>
          </a:p>
          <a:p>
            <a:pPr eaLnBrk="1" hangingPunct="1">
              <a:lnSpc>
                <a:spcPct val="200000"/>
              </a:lnSpc>
            </a:pPr>
            <a:r>
              <a:rPr kumimoji="0" lang="zh-CN" altLang="en-US">
                <a:ea typeface="宋体" panose="02010600030101010101" pitchFamily="2" charset="-122"/>
              </a:rPr>
              <a:t>加锁后事务</a:t>
            </a:r>
            <a:r>
              <a:rPr kumimoji="0" lang="en-US" altLang="zh-CN">
                <a:ea typeface="宋体" panose="02010600030101010101" pitchFamily="2" charset="-122"/>
              </a:rPr>
              <a:t>T</a:t>
            </a:r>
            <a:r>
              <a:rPr kumimoji="0" lang="zh-CN" altLang="en-US">
                <a:ea typeface="宋体" panose="02010600030101010101" pitchFamily="2" charset="-122"/>
              </a:rPr>
              <a:t>就对该数据对象有了一定的控制，在事务</a:t>
            </a:r>
            <a:r>
              <a:rPr kumimoji="0" lang="en-US" altLang="zh-CN">
                <a:ea typeface="宋体" panose="02010600030101010101" pitchFamily="2" charset="-122"/>
              </a:rPr>
              <a:t>T</a:t>
            </a:r>
            <a:r>
              <a:rPr kumimoji="0" lang="zh-CN" altLang="en-US">
                <a:ea typeface="宋体" panose="02010600030101010101" pitchFamily="2" charset="-122"/>
              </a:rPr>
              <a:t>释放它的锁之前，其它的事务不能更新此数据对象。</a:t>
            </a:r>
          </a:p>
          <a:p>
            <a:pPr eaLnBrk="1" hangingPunct="1"/>
            <a:endParaRPr kumimoji="0" lang="en-US" altLang="zh-CN">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6105168-02C4-F765-1925-6965D6CB79AE}"/>
              </a:ext>
            </a:extLst>
          </p:cNvPr>
          <p:cNvSpPr>
            <a:spLocks noGrp="1"/>
          </p:cNvSpPr>
          <p:nvPr>
            <p:ph type="ftr" sz="quarter" idx="11"/>
          </p:nvPr>
        </p:nvSpPr>
        <p:spPr/>
        <p:txBody>
          <a:bodyPr/>
          <a:lstStyle/>
          <a:p>
            <a:pPr>
              <a:defRPr/>
            </a:pPr>
            <a:r>
              <a:rPr lang="en-US" altLang="zh-CN"/>
              <a:t>An Introduction to Database System</a:t>
            </a:r>
          </a:p>
        </p:txBody>
      </p:sp>
      <p:sp>
        <p:nvSpPr>
          <p:cNvPr id="38915" name="Rectangle 2">
            <a:extLst>
              <a:ext uri="{FF2B5EF4-FFF2-40B4-BE49-F238E27FC236}">
                <a16:creationId xmlns:a16="http://schemas.microsoft.com/office/drawing/2014/main" id="{6586FE4A-D121-7952-07AD-161C6728EF9A}"/>
              </a:ext>
            </a:extLst>
          </p:cNvPr>
          <p:cNvSpPr>
            <a:spLocks noGrp="1" noChangeArrowheads="1"/>
          </p:cNvSpPr>
          <p:nvPr>
            <p:ph type="title"/>
          </p:nvPr>
        </p:nvSpPr>
        <p:spPr/>
        <p:txBody>
          <a:bodyPr/>
          <a:lstStyle/>
          <a:p>
            <a:pPr eaLnBrk="1" hangingPunct="1"/>
            <a:r>
              <a:rPr lang="zh-CN" altLang="en-US">
                <a:ea typeface="宋体" panose="02010600030101010101" pitchFamily="2" charset="-122"/>
              </a:rPr>
              <a:t>基本封锁类型</a:t>
            </a:r>
          </a:p>
        </p:txBody>
      </p:sp>
      <p:sp>
        <p:nvSpPr>
          <p:cNvPr id="38916" name="Rectangle 3">
            <a:extLst>
              <a:ext uri="{FF2B5EF4-FFF2-40B4-BE49-F238E27FC236}">
                <a16:creationId xmlns:a16="http://schemas.microsoft.com/office/drawing/2014/main" id="{A126A8D1-654A-759B-01F1-46A637118D76}"/>
              </a:ext>
            </a:extLst>
          </p:cNvPr>
          <p:cNvSpPr>
            <a:spLocks noGrp="1" noChangeArrowheads="1"/>
          </p:cNvSpPr>
          <p:nvPr>
            <p:ph type="body" idx="1"/>
          </p:nvPr>
        </p:nvSpPr>
        <p:spPr/>
        <p:txBody>
          <a:bodyPr/>
          <a:lstStyle/>
          <a:p>
            <a:pPr eaLnBrk="1" hangingPunct="1">
              <a:lnSpc>
                <a:spcPct val="190000"/>
              </a:lnSpc>
            </a:pPr>
            <a:r>
              <a:rPr kumimoji="0" lang="zh-CN" altLang="en-US" sz="2400">
                <a:ea typeface="宋体" panose="02010600030101010101" pitchFamily="2" charset="-122"/>
              </a:rPr>
              <a:t>一个事务对某个数据对象加锁后究竟拥有什么样的控制由封锁的</a:t>
            </a:r>
            <a:r>
              <a:rPr kumimoji="0" lang="zh-CN" altLang="en-US" sz="2400" u="sng">
                <a:ea typeface="宋体" panose="02010600030101010101" pitchFamily="2" charset="-122"/>
              </a:rPr>
              <a:t>类型</a:t>
            </a:r>
            <a:r>
              <a:rPr kumimoji="0" lang="zh-CN" altLang="en-US" sz="2400">
                <a:ea typeface="宋体" panose="02010600030101010101" pitchFamily="2" charset="-122"/>
              </a:rPr>
              <a:t>决定。</a:t>
            </a:r>
          </a:p>
          <a:p>
            <a:pPr eaLnBrk="1" hangingPunct="1">
              <a:lnSpc>
                <a:spcPct val="190000"/>
              </a:lnSpc>
            </a:pPr>
            <a:r>
              <a:rPr kumimoji="0" lang="zh-CN" altLang="en-US" sz="2400">
                <a:ea typeface="宋体" panose="02010600030101010101" pitchFamily="2" charset="-122"/>
              </a:rPr>
              <a:t>基本封锁类型</a:t>
            </a:r>
          </a:p>
          <a:p>
            <a:pPr lvl="1" eaLnBrk="1" hangingPunct="1">
              <a:lnSpc>
                <a:spcPct val="190000"/>
              </a:lnSpc>
            </a:pPr>
            <a:r>
              <a:rPr kumimoji="0" lang="zh-CN" altLang="en-US" sz="2200">
                <a:ea typeface="宋体" panose="02010600030101010101" pitchFamily="2" charset="-122"/>
              </a:rPr>
              <a:t>排它锁（</a:t>
            </a:r>
            <a:r>
              <a:rPr kumimoji="0" lang="en-US" altLang="zh-CN" sz="2200">
                <a:ea typeface="宋体" panose="02010600030101010101" pitchFamily="2" charset="-122"/>
              </a:rPr>
              <a:t>Exclusive Locks</a:t>
            </a:r>
            <a:r>
              <a:rPr kumimoji="0" lang="zh-CN" altLang="en-US" sz="2200">
                <a:ea typeface="宋体" panose="02010600030101010101" pitchFamily="2" charset="-122"/>
              </a:rPr>
              <a:t>，简记为</a:t>
            </a:r>
            <a:r>
              <a:rPr kumimoji="0" lang="en-US" altLang="zh-CN" sz="2200">
                <a:ea typeface="宋体" panose="02010600030101010101" pitchFamily="2" charset="-122"/>
              </a:rPr>
              <a:t>X</a:t>
            </a:r>
            <a:r>
              <a:rPr kumimoji="0" lang="zh-CN" altLang="en-US" sz="2200">
                <a:ea typeface="宋体" panose="02010600030101010101" pitchFamily="2" charset="-122"/>
              </a:rPr>
              <a:t>锁）</a:t>
            </a:r>
          </a:p>
          <a:p>
            <a:pPr lvl="1" eaLnBrk="1" hangingPunct="1">
              <a:lnSpc>
                <a:spcPct val="190000"/>
              </a:lnSpc>
            </a:pPr>
            <a:r>
              <a:rPr kumimoji="0" lang="zh-CN" altLang="en-US" sz="2200">
                <a:ea typeface="宋体" panose="02010600030101010101" pitchFamily="2" charset="-122"/>
              </a:rPr>
              <a:t>共享锁（</a:t>
            </a:r>
            <a:r>
              <a:rPr kumimoji="0" lang="en-US" altLang="zh-CN" sz="2200">
                <a:ea typeface="宋体" panose="02010600030101010101" pitchFamily="2" charset="-122"/>
              </a:rPr>
              <a:t>Share Locks</a:t>
            </a:r>
            <a:r>
              <a:rPr kumimoji="0" lang="zh-CN" altLang="en-US" sz="2200">
                <a:ea typeface="宋体" panose="02010600030101010101" pitchFamily="2" charset="-122"/>
              </a:rPr>
              <a:t>，简记为</a:t>
            </a:r>
            <a:r>
              <a:rPr kumimoji="0" lang="en-US" altLang="zh-CN" sz="2200">
                <a:ea typeface="宋体" panose="02010600030101010101" pitchFamily="2" charset="-122"/>
              </a:rPr>
              <a:t>S</a:t>
            </a:r>
            <a:r>
              <a:rPr kumimoji="0" lang="zh-CN" altLang="en-US" sz="2200">
                <a:ea typeface="宋体" panose="02010600030101010101" pitchFamily="2" charset="-122"/>
              </a:rPr>
              <a:t>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EACF65C6-777A-C817-1E4E-C8B2FDA6634F}"/>
              </a:ext>
            </a:extLst>
          </p:cNvPr>
          <p:cNvSpPr>
            <a:spLocks noGrp="1"/>
          </p:cNvSpPr>
          <p:nvPr>
            <p:ph type="ftr" sz="quarter" idx="11"/>
          </p:nvPr>
        </p:nvSpPr>
        <p:spPr/>
        <p:txBody>
          <a:bodyPr/>
          <a:lstStyle/>
          <a:p>
            <a:pPr>
              <a:defRPr/>
            </a:pPr>
            <a:r>
              <a:rPr lang="en-US" altLang="zh-CN"/>
              <a:t>An Introduction to Database System</a:t>
            </a:r>
          </a:p>
        </p:txBody>
      </p:sp>
      <p:sp>
        <p:nvSpPr>
          <p:cNvPr id="39939" name="Rectangle 2">
            <a:extLst>
              <a:ext uri="{FF2B5EF4-FFF2-40B4-BE49-F238E27FC236}">
                <a16:creationId xmlns:a16="http://schemas.microsoft.com/office/drawing/2014/main" id="{692CE70F-52C6-4405-CE47-17EE5D5202E3}"/>
              </a:ext>
            </a:extLst>
          </p:cNvPr>
          <p:cNvSpPr>
            <a:spLocks noGrp="1" noChangeArrowheads="1"/>
          </p:cNvSpPr>
          <p:nvPr>
            <p:ph type="title"/>
          </p:nvPr>
        </p:nvSpPr>
        <p:spPr/>
        <p:txBody>
          <a:bodyPr/>
          <a:lstStyle/>
          <a:p>
            <a:pPr eaLnBrk="1" hangingPunct="1"/>
            <a:r>
              <a:rPr lang="zh-CN" altLang="en-US">
                <a:ea typeface="宋体" panose="02010600030101010101" pitchFamily="2" charset="-122"/>
              </a:rPr>
              <a:t>排它锁</a:t>
            </a:r>
          </a:p>
        </p:txBody>
      </p:sp>
      <p:sp>
        <p:nvSpPr>
          <p:cNvPr id="39940" name="Rectangle 3">
            <a:extLst>
              <a:ext uri="{FF2B5EF4-FFF2-40B4-BE49-F238E27FC236}">
                <a16:creationId xmlns:a16="http://schemas.microsoft.com/office/drawing/2014/main" id="{279EC774-DF88-2215-F4A4-066A90737092}"/>
              </a:ext>
            </a:extLst>
          </p:cNvPr>
          <p:cNvSpPr>
            <a:spLocks noGrp="1" noChangeArrowheads="1"/>
          </p:cNvSpPr>
          <p:nvPr>
            <p:ph type="body" idx="1"/>
          </p:nvPr>
        </p:nvSpPr>
        <p:spPr/>
        <p:txBody>
          <a:bodyPr/>
          <a:lstStyle/>
          <a:p>
            <a:pPr eaLnBrk="1" hangingPunct="1">
              <a:lnSpc>
                <a:spcPct val="110000"/>
              </a:lnSpc>
              <a:spcBef>
                <a:spcPct val="60000"/>
              </a:spcBef>
            </a:pPr>
            <a:r>
              <a:rPr kumimoji="0" lang="zh-CN" altLang="en-US">
                <a:ea typeface="宋体" panose="02010600030101010101" pitchFamily="2" charset="-122"/>
              </a:rPr>
              <a:t>排它锁又称为</a:t>
            </a:r>
            <a:r>
              <a:rPr kumimoji="0" lang="zh-CN" altLang="en-US">
                <a:solidFill>
                  <a:srgbClr val="FF0000"/>
                </a:solidFill>
                <a:ea typeface="宋体" panose="02010600030101010101" pitchFamily="2" charset="-122"/>
              </a:rPr>
              <a:t>写锁</a:t>
            </a:r>
          </a:p>
          <a:p>
            <a:pPr eaLnBrk="1" hangingPunct="1">
              <a:lnSpc>
                <a:spcPct val="110000"/>
              </a:lnSpc>
              <a:spcBef>
                <a:spcPct val="60000"/>
              </a:spcBef>
            </a:pPr>
            <a:r>
              <a:rPr kumimoji="0" lang="zh-CN" altLang="en-US">
                <a:ea typeface="宋体" panose="02010600030101010101" pitchFamily="2" charset="-122"/>
              </a:rPr>
              <a:t>若事务</a:t>
            </a:r>
            <a:r>
              <a:rPr kumimoji="0" lang="en-US" altLang="zh-CN">
                <a:ea typeface="宋体" panose="02010600030101010101" pitchFamily="2" charset="-122"/>
              </a:rPr>
              <a:t>T</a:t>
            </a:r>
            <a:r>
              <a:rPr kumimoji="0" lang="zh-CN" altLang="en-US">
                <a:ea typeface="宋体" panose="02010600030101010101" pitchFamily="2" charset="-122"/>
              </a:rPr>
              <a:t>对数据对象</a:t>
            </a:r>
            <a:r>
              <a:rPr kumimoji="0" lang="en-US" altLang="zh-CN">
                <a:ea typeface="宋体" panose="02010600030101010101" pitchFamily="2" charset="-122"/>
              </a:rPr>
              <a:t>A</a:t>
            </a:r>
            <a:r>
              <a:rPr kumimoji="0" lang="zh-CN" altLang="en-US">
                <a:ea typeface="宋体" panose="02010600030101010101" pitchFamily="2" charset="-122"/>
              </a:rPr>
              <a:t>加上</a:t>
            </a:r>
            <a:r>
              <a:rPr kumimoji="0" lang="en-US" altLang="zh-CN">
                <a:ea typeface="宋体" panose="02010600030101010101" pitchFamily="2" charset="-122"/>
              </a:rPr>
              <a:t>X</a:t>
            </a:r>
            <a:r>
              <a:rPr kumimoji="0" lang="zh-CN" altLang="en-US">
                <a:ea typeface="宋体" panose="02010600030101010101" pitchFamily="2" charset="-122"/>
              </a:rPr>
              <a:t>锁，则只允许</a:t>
            </a:r>
            <a:r>
              <a:rPr kumimoji="0" lang="en-US" altLang="zh-CN">
                <a:ea typeface="宋体" panose="02010600030101010101" pitchFamily="2" charset="-122"/>
              </a:rPr>
              <a:t>T</a:t>
            </a:r>
            <a:r>
              <a:rPr kumimoji="0" lang="zh-CN" altLang="en-US">
                <a:ea typeface="宋体" panose="02010600030101010101" pitchFamily="2" charset="-122"/>
              </a:rPr>
              <a:t>读取和修改</a:t>
            </a:r>
            <a:r>
              <a:rPr kumimoji="0" lang="en-US" altLang="zh-CN">
                <a:ea typeface="宋体" panose="02010600030101010101" pitchFamily="2" charset="-122"/>
              </a:rPr>
              <a:t>A</a:t>
            </a:r>
            <a:r>
              <a:rPr kumimoji="0" lang="zh-CN" altLang="en-US">
                <a:ea typeface="宋体" panose="02010600030101010101" pitchFamily="2" charset="-122"/>
              </a:rPr>
              <a:t>，其它任何事务都</a:t>
            </a:r>
            <a:r>
              <a:rPr kumimoji="0" lang="zh-CN" altLang="en-US" u="sng">
                <a:ea typeface="宋体" panose="02010600030101010101" pitchFamily="2" charset="-122"/>
              </a:rPr>
              <a:t>不能再对</a:t>
            </a:r>
            <a:r>
              <a:rPr kumimoji="0" lang="en-US" altLang="zh-CN" u="sng">
                <a:ea typeface="宋体" panose="02010600030101010101" pitchFamily="2" charset="-122"/>
              </a:rPr>
              <a:t>A</a:t>
            </a:r>
            <a:r>
              <a:rPr kumimoji="0" lang="zh-CN" altLang="en-US" u="sng">
                <a:ea typeface="宋体" panose="02010600030101010101" pitchFamily="2" charset="-122"/>
              </a:rPr>
              <a:t>加任何类型的锁</a:t>
            </a:r>
            <a:r>
              <a:rPr kumimoji="0" lang="zh-CN" altLang="en-US">
                <a:ea typeface="宋体" panose="02010600030101010101" pitchFamily="2" charset="-122"/>
              </a:rPr>
              <a:t>，直到</a:t>
            </a:r>
            <a:r>
              <a:rPr kumimoji="0" lang="en-US" altLang="zh-CN">
                <a:ea typeface="宋体" panose="02010600030101010101" pitchFamily="2" charset="-122"/>
              </a:rPr>
              <a:t>T</a:t>
            </a:r>
            <a:r>
              <a:rPr kumimoji="0" lang="zh-CN" altLang="en-US">
                <a:ea typeface="宋体" panose="02010600030101010101" pitchFamily="2" charset="-122"/>
              </a:rPr>
              <a:t>释放</a:t>
            </a:r>
            <a:r>
              <a:rPr kumimoji="0" lang="en-US" altLang="zh-CN">
                <a:ea typeface="宋体" panose="02010600030101010101" pitchFamily="2" charset="-122"/>
              </a:rPr>
              <a:t>A</a:t>
            </a:r>
            <a:r>
              <a:rPr kumimoji="0" lang="zh-CN" altLang="en-US">
                <a:ea typeface="宋体" panose="02010600030101010101" pitchFamily="2" charset="-122"/>
              </a:rPr>
              <a:t>上的锁</a:t>
            </a:r>
          </a:p>
          <a:p>
            <a:pPr eaLnBrk="1" hangingPunct="1">
              <a:lnSpc>
                <a:spcPct val="110000"/>
              </a:lnSpc>
              <a:spcBef>
                <a:spcPct val="60000"/>
              </a:spcBef>
            </a:pPr>
            <a:r>
              <a:rPr kumimoji="0" lang="zh-CN" altLang="en-US">
                <a:ea typeface="宋体" panose="02010600030101010101" pitchFamily="2" charset="-122"/>
              </a:rPr>
              <a:t>保证其他事务在</a:t>
            </a:r>
            <a:r>
              <a:rPr kumimoji="0" lang="en-US" altLang="zh-CN">
                <a:ea typeface="宋体" panose="02010600030101010101" pitchFamily="2" charset="-122"/>
              </a:rPr>
              <a:t>T</a:t>
            </a:r>
            <a:r>
              <a:rPr kumimoji="0" lang="zh-CN" altLang="en-US">
                <a:ea typeface="宋体" panose="02010600030101010101" pitchFamily="2" charset="-122"/>
              </a:rPr>
              <a:t>释放</a:t>
            </a:r>
            <a:r>
              <a:rPr kumimoji="0" lang="en-US" altLang="zh-CN">
                <a:ea typeface="宋体" panose="02010600030101010101" pitchFamily="2" charset="-122"/>
              </a:rPr>
              <a:t>A</a:t>
            </a:r>
            <a:r>
              <a:rPr kumimoji="0" lang="zh-CN" altLang="en-US">
                <a:ea typeface="宋体" panose="02010600030101010101" pitchFamily="2" charset="-122"/>
              </a:rPr>
              <a:t>上的锁之前不能再读取和修改</a:t>
            </a:r>
            <a:r>
              <a:rPr kumimoji="0" lang="en-US" altLang="zh-CN">
                <a:ea typeface="宋体" panose="02010600030101010101" pitchFamily="2" charset="-122"/>
              </a:rPr>
              <a:t>A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67C922D-1DA2-7302-5479-873EE4FBAF2B}"/>
              </a:ext>
            </a:extLst>
          </p:cNvPr>
          <p:cNvSpPr>
            <a:spLocks noGrp="1"/>
          </p:cNvSpPr>
          <p:nvPr>
            <p:ph type="ftr" sz="quarter" idx="11"/>
          </p:nvPr>
        </p:nvSpPr>
        <p:spPr/>
        <p:txBody>
          <a:bodyPr/>
          <a:lstStyle/>
          <a:p>
            <a:pPr>
              <a:defRPr/>
            </a:pPr>
            <a:r>
              <a:rPr lang="en-US" altLang="zh-CN"/>
              <a:t>An Introduction to Database System</a:t>
            </a:r>
          </a:p>
        </p:txBody>
      </p:sp>
      <p:sp>
        <p:nvSpPr>
          <p:cNvPr id="40963" name="Rectangle 2">
            <a:extLst>
              <a:ext uri="{FF2B5EF4-FFF2-40B4-BE49-F238E27FC236}">
                <a16:creationId xmlns:a16="http://schemas.microsoft.com/office/drawing/2014/main" id="{913D2C4B-AD10-59A1-3786-7A3E6A6AC105}"/>
              </a:ext>
            </a:extLst>
          </p:cNvPr>
          <p:cNvSpPr>
            <a:spLocks noGrp="1" noChangeArrowheads="1"/>
          </p:cNvSpPr>
          <p:nvPr>
            <p:ph type="title"/>
          </p:nvPr>
        </p:nvSpPr>
        <p:spPr/>
        <p:txBody>
          <a:bodyPr/>
          <a:lstStyle/>
          <a:p>
            <a:pPr eaLnBrk="1" hangingPunct="1"/>
            <a:r>
              <a:rPr lang="zh-CN" altLang="en-US">
                <a:ea typeface="宋体" panose="02010600030101010101" pitchFamily="2" charset="-122"/>
              </a:rPr>
              <a:t>共享锁</a:t>
            </a:r>
          </a:p>
        </p:txBody>
      </p:sp>
      <p:sp>
        <p:nvSpPr>
          <p:cNvPr id="40964" name="Rectangle 3">
            <a:extLst>
              <a:ext uri="{FF2B5EF4-FFF2-40B4-BE49-F238E27FC236}">
                <a16:creationId xmlns:a16="http://schemas.microsoft.com/office/drawing/2014/main" id="{3E220397-E926-7484-379F-A05A89A79E61}"/>
              </a:ext>
            </a:extLst>
          </p:cNvPr>
          <p:cNvSpPr>
            <a:spLocks noGrp="1" noChangeArrowheads="1"/>
          </p:cNvSpPr>
          <p:nvPr>
            <p:ph type="body" idx="1"/>
          </p:nvPr>
        </p:nvSpPr>
        <p:spPr/>
        <p:txBody>
          <a:bodyPr/>
          <a:lstStyle/>
          <a:p>
            <a:pPr eaLnBrk="1" hangingPunct="1"/>
            <a:r>
              <a:rPr kumimoji="0" lang="zh-CN" altLang="en-US">
                <a:ea typeface="宋体" panose="02010600030101010101" pitchFamily="2" charset="-122"/>
              </a:rPr>
              <a:t>共享锁又称为</a:t>
            </a:r>
            <a:r>
              <a:rPr kumimoji="0" lang="zh-CN" altLang="en-US">
                <a:solidFill>
                  <a:srgbClr val="FF0000"/>
                </a:solidFill>
                <a:ea typeface="宋体" panose="02010600030101010101" pitchFamily="2" charset="-122"/>
              </a:rPr>
              <a:t>读锁</a:t>
            </a:r>
          </a:p>
          <a:p>
            <a:pPr eaLnBrk="1" hangingPunct="1">
              <a:lnSpc>
                <a:spcPct val="110000"/>
              </a:lnSpc>
              <a:spcBef>
                <a:spcPct val="60000"/>
              </a:spcBef>
            </a:pPr>
            <a:r>
              <a:rPr kumimoji="0" lang="zh-CN" altLang="en-US">
                <a:ea typeface="宋体" panose="02010600030101010101" pitchFamily="2" charset="-122"/>
              </a:rPr>
              <a:t>若事务</a:t>
            </a:r>
            <a:r>
              <a:rPr kumimoji="0" lang="en-US" altLang="zh-CN">
                <a:ea typeface="宋体" panose="02010600030101010101" pitchFamily="2" charset="-122"/>
              </a:rPr>
              <a:t>T</a:t>
            </a:r>
            <a:r>
              <a:rPr kumimoji="0" lang="zh-CN" altLang="en-US">
                <a:ea typeface="宋体" panose="02010600030101010101" pitchFamily="2" charset="-122"/>
              </a:rPr>
              <a:t>对数据对象</a:t>
            </a:r>
            <a:r>
              <a:rPr kumimoji="0" lang="en-US" altLang="zh-CN">
                <a:ea typeface="宋体" panose="02010600030101010101" pitchFamily="2" charset="-122"/>
              </a:rPr>
              <a:t>A</a:t>
            </a:r>
            <a:r>
              <a:rPr kumimoji="0" lang="zh-CN" altLang="en-US">
                <a:ea typeface="宋体" panose="02010600030101010101" pitchFamily="2" charset="-122"/>
              </a:rPr>
              <a:t>加上</a:t>
            </a:r>
            <a:r>
              <a:rPr kumimoji="0" lang="en-US" altLang="zh-CN">
                <a:ea typeface="宋体" panose="02010600030101010101" pitchFamily="2" charset="-122"/>
              </a:rPr>
              <a:t>S</a:t>
            </a:r>
            <a:r>
              <a:rPr kumimoji="0" lang="zh-CN" altLang="en-US">
                <a:ea typeface="宋体" panose="02010600030101010101" pitchFamily="2" charset="-122"/>
              </a:rPr>
              <a:t>锁，则其它事务</a:t>
            </a:r>
            <a:r>
              <a:rPr kumimoji="0" lang="zh-CN" altLang="en-US" u="sng">
                <a:ea typeface="宋体" panose="02010600030101010101" pitchFamily="2" charset="-122"/>
              </a:rPr>
              <a:t>只能再对</a:t>
            </a:r>
            <a:r>
              <a:rPr kumimoji="0" lang="en-US" altLang="zh-CN" u="sng">
                <a:ea typeface="宋体" panose="02010600030101010101" pitchFamily="2" charset="-122"/>
              </a:rPr>
              <a:t>A</a:t>
            </a:r>
            <a:r>
              <a:rPr kumimoji="0" lang="zh-CN" altLang="en-US" u="sng">
                <a:ea typeface="宋体" panose="02010600030101010101" pitchFamily="2" charset="-122"/>
              </a:rPr>
              <a:t>加</a:t>
            </a:r>
            <a:r>
              <a:rPr kumimoji="0" lang="en-US" altLang="zh-CN" u="sng">
                <a:ea typeface="宋体" panose="02010600030101010101" pitchFamily="2" charset="-122"/>
              </a:rPr>
              <a:t>S</a:t>
            </a:r>
            <a:r>
              <a:rPr kumimoji="0" lang="zh-CN" altLang="en-US" u="sng">
                <a:ea typeface="宋体" panose="02010600030101010101" pitchFamily="2" charset="-122"/>
              </a:rPr>
              <a:t>锁</a:t>
            </a:r>
            <a:r>
              <a:rPr kumimoji="0" lang="zh-CN" altLang="en-US">
                <a:ea typeface="宋体" panose="02010600030101010101" pitchFamily="2" charset="-122"/>
              </a:rPr>
              <a:t>，而</a:t>
            </a:r>
            <a:r>
              <a:rPr kumimoji="0" lang="zh-CN" altLang="en-US" u="sng">
                <a:ea typeface="宋体" panose="02010600030101010101" pitchFamily="2" charset="-122"/>
              </a:rPr>
              <a:t>不能加</a:t>
            </a:r>
            <a:r>
              <a:rPr kumimoji="0" lang="en-US" altLang="zh-CN" u="sng">
                <a:ea typeface="宋体" panose="02010600030101010101" pitchFamily="2" charset="-122"/>
              </a:rPr>
              <a:t>X</a:t>
            </a:r>
            <a:r>
              <a:rPr kumimoji="0" lang="zh-CN" altLang="en-US" u="sng">
                <a:ea typeface="宋体" panose="02010600030101010101" pitchFamily="2" charset="-122"/>
              </a:rPr>
              <a:t>锁</a:t>
            </a:r>
            <a:r>
              <a:rPr kumimoji="0" lang="zh-CN" altLang="en-US">
                <a:ea typeface="宋体" panose="02010600030101010101" pitchFamily="2" charset="-122"/>
              </a:rPr>
              <a:t>，直到</a:t>
            </a:r>
            <a:r>
              <a:rPr kumimoji="0" lang="en-US" altLang="zh-CN">
                <a:ea typeface="宋体" panose="02010600030101010101" pitchFamily="2" charset="-122"/>
              </a:rPr>
              <a:t>T</a:t>
            </a:r>
            <a:r>
              <a:rPr kumimoji="0" lang="zh-CN" altLang="en-US">
                <a:ea typeface="宋体" panose="02010600030101010101" pitchFamily="2" charset="-122"/>
              </a:rPr>
              <a:t>释放</a:t>
            </a:r>
            <a:r>
              <a:rPr kumimoji="0" lang="en-US" altLang="zh-CN">
                <a:ea typeface="宋体" panose="02010600030101010101" pitchFamily="2" charset="-122"/>
              </a:rPr>
              <a:t>A</a:t>
            </a:r>
            <a:r>
              <a:rPr kumimoji="0" lang="zh-CN" altLang="en-US">
                <a:ea typeface="宋体" panose="02010600030101010101" pitchFamily="2" charset="-122"/>
              </a:rPr>
              <a:t>上的</a:t>
            </a:r>
            <a:r>
              <a:rPr kumimoji="0" lang="en-US" altLang="zh-CN">
                <a:ea typeface="宋体" panose="02010600030101010101" pitchFamily="2" charset="-122"/>
              </a:rPr>
              <a:t>S</a:t>
            </a:r>
            <a:r>
              <a:rPr kumimoji="0" lang="zh-CN" altLang="en-US">
                <a:ea typeface="宋体" panose="02010600030101010101" pitchFamily="2" charset="-122"/>
              </a:rPr>
              <a:t>锁</a:t>
            </a:r>
          </a:p>
          <a:p>
            <a:pPr eaLnBrk="1" hangingPunct="1">
              <a:lnSpc>
                <a:spcPct val="110000"/>
              </a:lnSpc>
              <a:spcBef>
                <a:spcPct val="60000"/>
              </a:spcBef>
            </a:pPr>
            <a:r>
              <a:rPr kumimoji="0" lang="zh-CN" altLang="en-US">
                <a:ea typeface="宋体" panose="02010600030101010101" pitchFamily="2" charset="-122"/>
              </a:rPr>
              <a:t>保证其他事务可以读</a:t>
            </a:r>
            <a:r>
              <a:rPr kumimoji="0" lang="en-US" altLang="zh-CN">
                <a:ea typeface="宋体" panose="02010600030101010101" pitchFamily="2" charset="-122"/>
              </a:rPr>
              <a:t>A</a:t>
            </a:r>
            <a:r>
              <a:rPr kumimoji="0" lang="zh-CN" altLang="en-US">
                <a:ea typeface="宋体" panose="02010600030101010101" pitchFamily="2" charset="-122"/>
              </a:rPr>
              <a:t>，但在</a:t>
            </a:r>
            <a:r>
              <a:rPr kumimoji="0" lang="en-US" altLang="zh-CN">
                <a:ea typeface="宋体" panose="02010600030101010101" pitchFamily="2" charset="-122"/>
              </a:rPr>
              <a:t>T</a:t>
            </a:r>
            <a:r>
              <a:rPr kumimoji="0" lang="zh-CN" altLang="en-US">
                <a:ea typeface="宋体" panose="02010600030101010101" pitchFamily="2" charset="-122"/>
              </a:rPr>
              <a:t>释放</a:t>
            </a:r>
            <a:r>
              <a:rPr kumimoji="0" lang="en-US" altLang="zh-CN">
                <a:ea typeface="宋体" panose="02010600030101010101" pitchFamily="2" charset="-122"/>
              </a:rPr>
              <a:t>A</a:t>
            </a:r>
            <a:r>
              <a:rPr kumimoji="0" lang="zh-CN" altLang="en-US">
                <a:ea typeface="宋体" panose="02010600030101010101" pitchFamily="2" charset="-122"/>
              </a:rPr>
              <a:t>上的</a:t>
            </a:r>
            <a:r>
              <a:rPr kumimoji="0" lang="en-US" altLang="zh-CN">
                <a:ea typeface="宋体" panose="02010600030101010101" pitchFamily="2" charset="-122"/>
              </a:rPr>
              <a:t>S</a:t>
            </a:r>
            <a:r>
              <a:rPr kumimoji="0" lang="zh-CN" altLang="en-US">
                <a:ea typeface="宋体" panose="02010600030101010101" pitchFamily="2" charset="-122"/>
              </a:rPr>
              <a:t>锁之前不能对</a:t>
            </a:r>
            <a:r>
              <a:rPr kumimoji="0" lang="en-US" altLang="zh-CN">
                <a:ea typeface="宋体" panose="02010600030101010101" pitchFamily="2" charset="-122"/>
              </a:rPr>
              <a:t>A</a:t>
            </a:r>
            <a:r>
              <a:rPr kumimoji="0" lang="zh-CN" altLang="en-US">
                <a:ea typeface="宋体" panose="02010600030101010101" pitchFamily="2" charset="-122"/>
              </a:rPr>
              <a:t>做任何修改 </a:t>
            </a:r>
          </a:p>
          <a:p>
            <a:pPr eaLnBrk="1" hangingPunct="1">
              <a:lnSpc>
                <a:spcPct val="110000"/>
              </a:lnSpc>
              <a:spcBef>
                <a:spcPct val="60000"/>
              </a:spcBef>
            </a:pPr>
            <a:endParaRPr kumimoji="0" lang="en-US" altLang="zh-CN">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4">
            <a:extLst>
              <a:ext uri="{FF2B5EF4-FFF2-40B4-BE49-F238E27FC236}">
                <a16:creationId xmlns:a16="http://schemas.microsoft.com/office/drawing/2014/main" id="{30865495-3862-492E-3DFA-010D01B5C35D}"/>
              </a:ext>
            </a:extLst>
          </p:cNvPr>
          <p:cNvSpPr>
            <a:spLocks noGrp="1"/>
          </p:cNvSpPr>
          <p:nvPr>
            <p:ph type="ftr" sz="quarter" idx="11"/>
          </p:nvPr>
        </p:nvSpPr>
        <p:spPr/>
        <p:txBody>
          <a:bodyPr/>
          <a:lstStyle/>
          <a:p>
            <a:pPr>
              <a:defRPr/>
            </a:pPr>
            <a:r>
              <a:rPr lang="en-US" altLang="zh-CN"/>
              <a:t>An Introduction to Database System</a:t>
            </a:r>
          </a:p>
        </p:txBody>
      </p:sp>
      <p:sp>
        <p:nvSpPr>
          <p:cNvPr id="8195" name="Rectangle 2">
            <a:extLst>
              <a:ext uri="{FF2B5EF4-FFF2-40B4-BE49-F238E27FC236}">
                <a16:creationId xmlns:a16="http://schemas.microsoft.com/office/drawing/2014/main" id="{5D55E0AD-AA98-EAAD-7B0B-A6D82065632C}"/>
              </a:ext>
            </a:extLst>
          </p:cNvPr>
          <p:cNvSpPr>
            <a:spLocks noGrp="1" noChangeArrowheads="1"/>
          </p:cNvSpPr>
          <p:nvPr>
            <p:ph type="title"/>
          </p:nvPr>
        </p:nvSpPr>
        <p:spPr/>
        <p:txBody>
          <a:bodyPr/>
          <a:lstStyle/>
          <a:p>
            <a:pPr eaLnBrk="1" hangingPunct="1"/>
            <a:r>
              <a:rPr lang="zh-CN" altLang="en-US">
                <a:ea typeface="宋体" panose="02010600030101010101" pitchFamily="2" charset="-122"/>
              </a:rPr>
              <a:t>问题的产生（续）</a:t>
            </a:r>
          </a:p>
        </p:txBody>
      </p:sp>
      <p:sp>
        <p:nvSpPr>
          <p:cNvPr id="8196" name="Rectangle 3">
            <a:extLst>
              <a:ext uri="{FF2B5EF4-FFF2-40B4-BE49-F238E27FC236}">
                <a16:creationId xmlns:a16="http://schemas.microsoft.com/office/drawing/2014/main" id="{587C2576-06ED-817A-E7AE-E66B391B9AE7}"/>
              </a:ext>
            </a:extLst>
          </p:cNvPr>
          <p:cNvSpPr>
            <a:spLocks noGrp="1" noChangeArrowheads="1"/>
          </p:cNvSpPr>
          <p:nvPr>
            <p:ph type="body" idx="1"/>
          </p:nvPr>
        </p:nvSpPr>
        <p:spPr>
          <a:xfrm>
            <a:off x="457200" y="1828800"/>
            <a:ext cx="6275388" cy="4495800"/>
          </a:xfrm>
        </p:spPr>
        <p:txBody>
          <a:bodyPr/>
          <a:lstStyle/>
          <a:p>
            <a:pPr algn="just" eaLnBrk="1" hangingPunct="1">
              <a:lnSpc>
                <a:spcPct val="150000"/>
              </a:lnSpc>
            </a:pPr>
            <a:r>
              <a:rPr kumimoji="0" lang="zh-CN" altLang="en-US" sz="2400">
                <a:ea typeface="宋体" panose="02010600030101010101" pitchFamily="2" charset="-122"/>
              </a:rPr>
              <a:t>不同的多事务执行方式 </a:t>
            </a:r>
          </a:p>
          <a:p>
            <a:pPr algn="just" eaLnBrk="1" hangingPunct="1">
              <a:lnSpc>
                <a:spcPct val="150000"/>
              </a:lnSpc>
              <a:spcBef>
                <a:spcPct val="50000"/>
              </a:spcBef>
              <a:buFont typeface="Wingdings" panose="05000000000000000000" pitchFamily="2" charset="2"/>
              <a:buNone/>
            </a:pPr>
            <a:r>
              <a:rPr kumimoji="0" lang="zh-CN" altLang="en-US" sz="2400">
                <a:ea typeface="宋体" panose="02010600030101010101" pitchFamily="2" charset="-122"/>
              </a:rPr>
              <a:t>  </a:t>
            </a:r>
            <a:r>
              <a:rPr kumimoji="0" lang="en-US" altLang="zh-CN" sz="2400">
                <a:ea typeface="宋体" panose="02010600030101010101" pitchFamily="2" charset="-122"/>
              </a:rPr>
              <a:t>(1)</a:t>
            </a:r>
            <a:r>
              <a:rPr kumimoji="0" lang="zh-CN" altLang="en-US" sz="2400">
                <a:ea typeface="宋体" panose="02010600030101010101" pitchFamily="2" charset="-122"/>
              </a:rPr>
              <a:t>事务串行执行</a:t>
            </a:r>
          </a:p>
          <a:p>
            <a:pPr lvl="1" algn="just" eaLnBrk="1" hangingPunct="1">
              <a:lnSpc>
                <a:spcPct val="150000"/>
              </a:lnSpc>
              <a:spcBef>
                <a:spcPct val="50000"/>
              </a:spcBef>
            </a:pPr>
            <a:r>
              <a:rPr kumimoji="0" lang="zh-CN" altLang="en-US" sz="2200">
                <a:ea typeface="宋体" panose="02010600030101010101" pitchFamily="2" charset="-122"/>
              </a:rPr>
              <a:t>每个时刻只有一个事务运行，其他事务必须等到这个事务结束以后方能运行</a:t>
            </a:r>
          </a:p>
          <a:p>
            <a:pPr lvl="1" algn="just" eaLnBrk="1" hangingPunct="1">
              <a:lnSpc>
                <a:spcPct val="150000"/>
              </a:lnSpc>
              <a:spcBef>
                <a:spcPct val="50000"/>
              </a:spcBef>
            </a:pPr>
            <a:r>
              <a:rPr kumimoji="0" lang="zh-CN" altLang="en-US" sz="2200">
                <a:ea typeface="宋体" panose="02010600030101010101" pitchFamily="2" charset="-122"/>
              </a:rPr>
              <a:t>不能充分利用系统资源，发挥数据库共享资源的特点</a:t>
            </a:r>
          </a:p>
        </p:txBody>
      </p:sp>
      <p:sp>
        <p:nvSpPr>
          <p:cNvPr id="8197" name="Line 10">
            <a:extLst>
              <a:ext uri="{FF2B5EF4-FFF2-40B4-BE49-F238E27FC236}">
                <a16:creationId xmlns:a16="http://schemas.microsoft.com/office/drawing/2014/main" id="{33903391-6FD2-7325-A05F-D214F39ADBFA}"/>
              </a:ext>
            </a:extLst>
          </p:cNvPr>
          <p:cNvSpPr>
            <a:spLocks noChangeShapeType="1"/>
          </p:cNvSpPr>
          <p:nvPr/>
        </p:nvSpPr>
        <p:spPr bwMode="auto">
          <a:xfrm>
            <a:off x="7740650" y="2276475"/>
            <a:ext cx="0" cy="3024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 name="Line 11">
            <a:extLst>
              <a:ext uri="{FF2B5EF4-FFF2-40B4-BE49-F238E27FC236}">
                <a16:creationId xmlns:a16="http://schemas.microsoft.com/office/drawing/2014/main" id="{95E739BF-0DF8-81A5-C939-EB0152D2A44E}"/>
              </a:ext>
            </a:extLst>
          </p:cNvPr>
          <p:cNvSpPr>
            <a:spLocks noChangeShapeType="1"/>
          </p:cNvSpPr>
          <p:nvPr/>
        </p:nvSpPr>
        <p:spPr bwMode="auto">
          <a:xfrm>
            <a:off x="7740650" y="3716338"/>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 name="Line 12">
            <a:extLst>
              <a:ext uri="{FF2B5EF4-FFF2-40B4-BE49-F238E27FC236}">
                <a16:creationId xmlns:a16="http://schemas.microsoft.com/office/drawing/2014/main" id="{6AAAEBDC-4E0B-90EB-CACC-ABB1F031B94A}"/>
              </a:ext>
            </a:extLst>
          </p:cNvPr>
          <p:cNvSpPr>
            <a:spLocks noChangeShapeType="1"/>
          </p:cNvSpPr>
          <p:nvPr/>
        </p:nvSpPr>
        <p:spPr bwMode="auto">
          <a:xfrm>
            <a:off x="7740650" y="4652963"/>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 name="Text Box 13">
            <a:extLst>
              <a:ext uri="{FF2B5EF4-FFF2-40B4-BE49-F238E27FC236}">
                <a16:creationId xmlns:a16="http://schemas.microsoft.com/office/drawing/2014/main" id="{6E99FAB7-70D8-0E3C-DFF3-F9D18A5D1DE4}"/>
              </a:ext>
            </a:extLst>
          </p:cNvPr>
          <p:cNvSpPr txBox="1">
            <a:spLocks noChangeArrowheads="1"/>
          </p:cNvSpPr>
          <p:nvPr/>
        </p:nvSpPr>
        <p:spPr bwMode="auto">
          <a:xfrm>
            <a:off x="7727950" y="28463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en-US" altLang="zh-CN" sz="1800" b="0">
                <a:latin typeface="Times New Roman" panose="02020603050405020304" pitchFamily="18" charset="0"/>
              </a:rPr>
              <a:t>T1</a:t>
            </a:r>
          </a:p>
        </p:txBody>
      </p:sp>
      <p:sp>
        <p:nvSpPr>
          <p:cNvPr id="8201" name="Text Box 14">
            <a:extLst>
              <a:ext uri="{FF2B5EF4-FFF2-40B4-BE49-F238E27FC236}">
                <a16:creationId xmlns:a16="http://schemas.microsoft.com/office/drawing/2014/main" id="{8A3CC790-496D-344A-514C-853650F26C4B}"/>
              </a:ext>
            </a:extLst>
          </p:cNvPr>
          <p:cNvSpPr txBox="1">
            <a:spLocks noChangeArrowheads="1"/>
          </p:cNvSpPr>
          <p:nvPr/>
        </p:nvSpPr>
        <p:spPr bwMode="auto">
          <a:xfrm>
            <a:off x="7747000" y="386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en-US" altLang="zh-CN" sz="1800" b="0">
                <a:latin typeface="Times New Roman" panose="02020603050405020304" pitchFamily="18" charset="0"/>
              </a:rPr>
              <a:t>T2</a:t>
            </a:r>
          </a:p>
        </p:txBody>
      </p:sp>
      <p:sp>
        <p:nvSpPr>
          <p:cNvPr id="8202" name="Text Box 15">
            <a:extLst>
              <a:ext uri="{FF2B5EF4-FFF2-40B4-BE49-F238E27FC236}">
                <a16:creationId xmlns:a16="http://schemas.microsoft.com/office/drawing/2014/main" id="{8E24EDF4-1BC1-6E4E-1870-D7BE60C12BD3}"/>
              </a:ext>
            </a:extLst>
          </p:cNvPr>
          <p:cNvSpPr txBox="1">
            <a:spLocks noChangeArrowheads="1"/>
          </p:cNvSpPr>
          <p:nvPr/>
        </p:nvSpPr>
        <p:spPr bwMode="auto">
          <a:xfrm>
            <a:off x="7747000" y="4724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en-US" altLang="zh-CN" sz="1800" b="0">
                <a:latin typeface="Times New Roman" panose="02020603050405020304" pitchFamily="18" charset="0"/>
              </a:rPr>
              <a:t>T3</a:t>
            </a:r>
          </a:p>
        </p:txBody>
      </p:sp>
      <p:sp>
        <p:nvSpPr>
          <p:cNvPr id="8203" name="Text Box 16">
            <a:extLst>
              <a:ext uri="{FF2B5EF4-FFF2-40B4-BE49-F238E27FC236}">
                <a16:creationId xmlns:a16="http://schemas.microsoft.com/office/drawing/2014/main" id="{57322C9A-06CB-3317-BD3C-F5E9EEDA078B}"/>
              </a:ext>
            </a:extLst>
          </p:cNvPr>
          <p:cNvSpPr txBox="1">
            <a:spLocks noChangeArrowheads="1"/>
          </p:cNvSpPr>
          <p:nvPr/>
        </p:nvSpPr>
        <p:spPr bwMode="auto">
          <a:xfrm>
            <a:off x="6516688" y="55895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事务的串行执行方式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页脚占位符 4">
            <a:extLst>
              <a:ext uri="{FF2B5EF4-FFF2-40B4-BE49-F238E27FC236}">
                <a16:creationId xmlns:a16="http://schemas.microsoft.com/office/drawing/2014/main" id="{BDF5AF2F-0A82-EB0B-C426-864C8E76763F}"/>
              </a:ext>
            </a:extLst>
          </p:cNvPr>
          <p:cNvSpPr>
            <a:spLocks noGrp="1"/>
          </p:cNvSpPr>
          <p:nvPr>
            <p:ph type="ftr" sz="quarter" idx="11"/>
          </p:nvPr>
        </p:nvSpPr>
        <p:spPr/>
        <p:txBody>
          <a:bodyPr/>
          <a:lstStyle/>
          <a:p>
            <a:pPr>
              <a:defRPr/>
            </a:pPr>
            <a:r>
              <a:rPr lang="en-US" altLang="zh-CN"/>
              <a:t>An Introduction to Database System</a:t>
            </a:r>
          </a:p>
        </p:txBody>
      </p:sp>
      <p:sp>
        <p:nvSpPr>
          <p:cNvPr id="43011" name="Rectangle 2">
            <a:extLst>
              <a:ext uri="{FF2B5EF4-FFF2-40B4-BE49-F238E27FC236}">
                <a16:creationId xmlns:a16="http://schemas.microsoft.com/office/drawing/2014/main" id="{E718F6DC-6C85-9D44-3092-C68C6D69BC83}"/>
              </a:ext>
            </a:extLst>
          </p:cNvPr>
          <p:cNvSpPr>
            <a:spLocks noGrp="1" noChangeArrowheads="1"/>
          </p:cNvSpPr>
          <p:nvPr>
            <p:ph type="title"/>
          </p:nvPr>
        </p:nvSpPr>
        <p:spPr/>
        <p:txBody>
          <a:bodyPr/>
          <a:lstStyle/>
          <a:p>
            <a:pPr eaLnBrk="1" hangingPunct="1"/>
            <a:r>
              <a:rPr lang="zh-CN" altLang="en-US">
                <a:ea typeface="宋体" panose="02010600030101010101" pitchFamily="2" charset="-122"/>
              </a:rPr>
              <a:t>锁的相容矩阵</a:t>
            </a:r>
          </a:p>
        </p:txBody>
      </p:sp>
      <p:grpSp>
        <p:nvGrpSpPr>
          <p:cNvPr id="43012" name="Group 59">
            <a:extLst>
              <a:ext uri="{FF2B5EF4-FFF2-40B4-BE49-F238E27FC236}">
                <a16:creationId xmlns:a16="http://schemas.microsoft.com/office/drawing/2014/main" id="{089240F0-174F-675B-EB2B-9E89C120F7EC}"/>
              </a:ext>
            </a:extLst>
          </p:cNvPr>
          <p:cNvGrpSpPr>
            <a:grpSpLocks/>
          </p:cNvGrpSpPr>
          <p:nvPr/>
        </p:nvGrpSpPr>
        <p:grpSpPr bwMode="auto">
          <a:xfrm>
            <a:off x="971550" y="1790700"/>
            <a:ext cx="5645150" cy="4186238"/>
            <a:chOff x="612" y="1128"/>
            <a:chExt cx="3556" cy="2637"/>
          </a:xfrm>
        </p:grpSpPr>
        <p:sp>
          <p:nvSpPr>
            <p:cNvPr id="43014" name="Text Box 4">
              <a:extLst>
                <a:ext uri="{FF2B5EF4-FFF2-40B4-BE49-F238E27FC236}">
                  <a16:creationId xmlns:a16="http://schemas.microsoft.com/office/drawing/2014/main" id="{AC581C15-9883-777D-9005-FDE462F11403}"/>
                </a:ext>
              </a:extLst>
            </p:cNvPr>
            <p:cNvSpPr txBox="1">
              <a:spLocks noChangeArrowheads="1"/>
            </p:cNvSpPr>
            <p:nvPr/>
          </p:nvSpPr>
          <p:spPr bwMode="auto">
            <a:xfrm>
              <a:off x="1610" y="3067"/>
              <a:ext cx="1771"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a:latin typeface="Times New Roman" panose="02020603050405020304" pitchFamily="18" charset="0"/>
                </a:rPr>
                <a:t>Y=Yes</a:t>
              </a:r>
              <a:r>
                <a:rPr lang="zh-CN" altLang="en-US" sz="2000">
                  <a:latin typeface="Times New Roman" panose="02020603050405020304" pitchFamily="18" charset="0"/>
                </a:rPr>
                <a:t>，相容的请求</a:t>
              </a:r>
              <a:endParaRPr lang="zh-CN" altLang="en-US" sz="3200">
                <a:latin typeface="Times New Roman" panose="02020603050405020304" pitchFamily="18" charset="0"/>
              </a:endParaRPr>
            </a:p>
            <a:p>
              <a:pPr>
                <a:spcBef>
                  <a:spcPct val="0"/>
                </a:spcBef>
                <a:buClrTx/>
                <a:buFontTx/>
                <a:buNone/>
              </a:pPr>
              <a:r>
                <a:rPr lang="en-US" altLang="zh-CN" sz="2000">
                  <a:latin typeface="Times New Roman" panose="02020603050405020304" pitchFamily="18" charset="0"/>
                </a:rPr>
                <a:t>N=No</a:t>
              </a:r>
              <a:r>
                <a:rPr lang="zh-CN" altLang="en-US" sz="2000">
                  <a:latin typeface="Times New Roman" panose="02020603050405020304" pitchFamily="18" charset="0"/>
                </a:rPr>
                <a:t>，不相容的请求</a:t>
              </a:r>
              <a:endParaRPr lang="zh-CN" altLang="en-US" sz="6000">
                <a:latin typeface="Times New Roman" panose="02020603050405020304" pitchFamily="18" charset="0"/>
              </a:endParaRPr>
            </a:p>
          </p:txBody>
        </p:sp>
        <p:sp>
          <p:nvSpPr>
            <p:cNvPr id="43015" name="Rectangle 5">
              <a:extLst>
                <a:ext uri="{FF2B5EF4-FFF2-40B4-BE49-F238E27FC236}">
                  <a16:creationId xmlns:a16="http://schemas.microsoft.com/office/drawing/2014/main" id="{1D5F0FB9-A61A-8C60-F8B3-BCD10ADA8CCB}"/>
                </a:ext>
              </a:extLst>
            </p:cNvPr>
            <p:cNvSpPr>
              <a:spLocks noChangeArrowheads="1"/>
            </p:cNvSpPr>
            <p:nvPr/>
          </p:nvSpPr>
          <p:spPr bwMode="auto">
            <a:xfrm>
              <a:off x="839" y="1128"/>
              <a:ext cx="50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1200">
                  <a:latin typeface="Times New Roman" panose="02020603050405020304" pitchFamily="18" charset="0"/>
                </a:rPr>
                <a:t>        </a:t>
              </a:r>
              <a:r>
                <a:rPr lang="en-US" altLang="zh-CN" sz="2000">
                  <a:latin typeface="Times New Roman" panose="02020603050405020304" pitchFamily="18" charset="0"/>
                </a:rPr>
                <a:t>T</a:t>
              </a:r>
              <a:r>
                <a:rPr lang="en-US" altLang="zh-CN" sz="2000" baseline="-30000">
                  <a:latin typeface="Times New Roman" panose="02020603050405020304" pitchFamily="18" charset="0"/>
                </a:rPr>
                <a:t>1</a:t>
              </a:r>
              <a:r>
                <a:rPr lang="en-US" altLang="zh-CN" sz="2000">
                  <a:latin typeface="Times New Roman" panose="02020603050405020304" pitchFamily="18" charset="0"/>
                </a:rPr>
                <a:t>    T</a:t>
              </a:r>
              <a:r>
                <a:rPr lang="en-US" altLang="zh-CN" sz="2000" baseline="-30000">
                  <a:latin typeface="Times New Roman" panose="02020603050405020304" pitchFamily="18" charset="0"/>
                </a:rPr>
                <a:t>2</a:t>
              </a:r>
              <a:endParaRPr lang="en-US" altLang="zh-CN" sz="2000" b="0">
                <a:latin typeface="Times New Roman" panose="02020603050405020304" pitchFamily="18" charset="0"/>
              </a:endParaRPr>
            </a:p>
          </p:txBody>
        </p:sp>
        <p:grpSp>
          <p:nvGrpSpPr>
            <p:cNvPr id="43016" name="Group 6">
              <a:extLst>
                <a:ext uri="{FF2B5EF4-FFF2-40B4-BE49-F238E27FC236}">
                  <a16:creationId xmlns:a16="http://schemas.microsoft.com/office/drawing/2014/main" id="{2B63546F-AEBE-9CA0-E752-65AE597FB0C0}"/>
                </a:ext>
              </a:extLst>
            </p:cNvPr>
            <p:cNvGrpSpPr>
              <a:grpSpLocks/>
            </p:cNvGrpSpPr>
            <p:nvPr/>
          </p:nvGrpSpPr>
          <p:grpSpPr bwMode="auto">
            <a:xfrm>
              <a:off x="612" y="1207"/>
              <a:ext cx="3556" cy="1544"/>
              <a:chOff x="-3" y="-3"/>
              <a:chExt cx="1733" cy="1841"/>
            </a:xfrm>
          </p:grpSpPr>
          <p:grpSp>
            <p:nvGrpSpPr>
              <p:cNvPr id="43018" name="Group 7">
                <a:extLst>
                  <a:ext uri="{FF2B5EF4-FFF2-40B4-BE49-F238E27FC236}">
                    <a16:creationId xmlns:a16="http://schemas.microsoft.com/office/drawing/2014/main" id="{D4A7F9F0-A3FA-0A66-ADCB-E7F1D28959D6}"/>
                  </a:ext>
                </a:extLst>
              </p:cNvPr>
              <p:cNvGrpSpPr>
                <a:grpSpLocks/>
              </p:cNvGrpSpPr>
              <p:nvPr/>
            </p:nvGrpSpPr>
            <p:grpSpPr bwMode="auto">
              <a:xfrm>
                <a:off x="0" y="0"/>
                <a:ext cx="1727" cy="1835"/>
                <a:chOff x="0" y="0"/>
                <a:chExt cx="1727" cy="1835"/>
              </a:xfrm>
            </p:grpSpPr>
            <p:grpSp>
              <p:nvGrpSpPr>
                <p:cNvPr id="43020" name="Group 8">
                  <a:extLst>
                    <a:ext uri="{FF2B5EF4-FFF2-40B4-BE49-F238E27FC236}">
                      <a16:creationId xmlns:a16="http://schemas.microsoft.com/office/drawing/2014/main" id="{F28B3CE4-3133-8DEC-EDED-C89BE491ACA0}"/>
                    </a:ext>
                  </a:extLst>
                </p:cNvPr>
                <p:cNvGrpSpPr>
                  <a:grpSpLocks/>
                </p:cNvGrpSpPr>
                <p:nvPr/>
              </p:nvGrpSpPr>
              <p:grpSpPr bwMode="auto">
                <a:xfrm>
                  <a:off x="0" y="0"/>
                  <a:ext cx="447" cy="442"/>
                  <a:chOff x="0" y="0"/>
                  <a:chExt cx="447" cy="442"/>
                </a:xfrm>
              </p:grpSpPr>
              <p:sp>
                <p:nvSpPr>
                  <p:cNvPr id="43066" name="Rectangle 9">
                    <a:extLst>
                      <a:ext uri="{FF2B5EF4-FFF2-40B4-BE49-F238E27FC236}">
                        <a16:creationId xmlns:a16="http://schemas.microsoft.com/office/drawing/2014/main" id="{0D24D989-5088-5219-C9E8-4AAAD7A756C8}"/>
                      </a:ext>
                    </a:extLst>
                  </p:cNvPr>
                  <p:cNvSpPr>
                    <a:spLocks noChangeArrowheads="1"/>
                  </p:cNvSpPr>
                  <p:nvPr/>
                </p:nvSpPr>
                <p:spPr bwMode="auto">
                  <a:xfrm>
                    <a:off x="43" y="0"/>
                    <a:ext cx="36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sp>
                <p:nvSpPr>
                  <p:cNvPr id="43067" name="Rectangle 10">
                    <a:extLst>
                      <a:ext uri="{FF2B5EF4-FFF2-40B4-BE49-F238E27FC236}">
                        <a16:creationId xmlns:a16="http://schemas.microsoft.com/office/drawing/2014/main" id="{E6F7D095-BF8C-3367-5DF0-AFAEA5D77B9A}"/>
                      </a:ext>
                    </a:extLst>
                  </p:cNvPr>
                  <p:cNvSpPr>
                    <a:spLocks noChangeArrowheads="1"/>
                  </p:cNvSpPr>
                  <p:nvPr/>
                </p:nvSpPr>
                <p:spPr bwMode="auto">
                  <a:xfrm>
                    <a:off x="0" y="0"/>
                    <a:ext cx="447"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1" name="Group 11">
                  <a:extLst>
                    <a:ext uri="{FF2B5EF4-FFF2-40B4-BE49-F238E27FC236}">
                      <a16:creationId xmlns:a16="http://schemas.microsoft.com/office/drawing/2014/main" id="{51A41D75-9C67-8D68-C558-948DE54F4EEC}"/>
                    </a:ext>
                  </a:extLst>
                </p:cNvPr>
                <p:cNvGrpSpPr>
                  <a:grpSpLocks/>
                </p:cNvGrpSpPr>
                <p:nvPr/>
              </p:nvGrpSpPr>
              <p:grpSpPr bwMode="auto">
                <a:xfrm>
                  <a:off x="447" y="0"/>
                  <a:ext cx="426" cy="442"/>
                  <a:chOff x="447" y="0"/>
                  <a:chExt cx="426" cy="442"/>
                </a:xfrm>
              </p:grpSpPr>
              <p:sp>
                <p:nvSpPr>
                  <p:cNvPr id="43064" name="Rectangle 12">
                    <a:extLst>
                      <a:ext uri="{FF2B5EF4-FFF2-40B4-BE49-F238E27FC236}">
                        <a16:creationId xmlns:a16="http://schemas.microsoft.com/office/drawing/2014/main" id="{08F56E3C-0F3B-6EA8-A7AB-79B2EA158E30}"/>
                      </a:ext>
                    </a:extLst>
                  </p:cNvPr>
                  <p:cNvSpPr>
                    <a:spLocks noChangeArrowheads="1"/>
                  </p:cNvSpPr>
                  <p:nvPr/>
                </p:nvSpPr>
                <p:spPr bwMode="auto">
                  <a:xfrm>
                    <a:off x="490" y="0"/>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X</a:t>
                    </a:r>
                    <a:endParaRPr lang="en-US" altLang="zh-CN" sz="3600" b="0">
                      <a:latin typeface="Times New Roman" panose="02020603050405020304" pitchFamily="18" charset="0"/>
                    </a:endParaRPr>
                  </a:p>
                </p:txBody>
              </p:sp>
              <p:sp>
                <p:nvSpPr>
                  <p:cNvPr id="43065" name="Rectangle 13">
                    <a:extLst>
                      <a:ext uri="{FF2B5EF4-FFF2-40B4-BE49-F238E27FC236}">
                        <a16:creationId xmlns:a16="http://schemas.microsoft.com/office/drawing/2014/main" id="{705A12A9-DEC5-A805-7A78-834BE659EB81}"/>
                      </a:ext>
                    </a:extLst>
                  </p:cNvPr>
                  <p:cNvSpPr>
                    <a:spLocks noChangeArrowheads="1"/>
                  </p:cNvSpPr>
                  <p:nvPr/>
                </p:nvSpPr>
                <p:spPr bwMode="auto">
                  <a:xfrm>
                    <a:off x="447" y="0"/>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2" name="Group 14">
                  <a:extLst>
                    <a:ext uri="{FF2B5EF4-FFF2-40B4-BE49-F238E27FC236}">
                      <a16:creationId xmlns:a16="http://schemas.microsoft.com/office/drawing/2014/main" id="{2FDEC0C2-4E09-6AF3-7DDA-0B35995A6686}"/>
                    </a:ext>
                  </a:extLst>
                </p:cNvPr>
                <p:cNvGrpSpPr>
                  <a:grpSpLocks/>
                </p:cNvGrpSpPr>
                <p:nvPr/>
              </p:nvGrpSpPr>
              <p:grpSpPr bwMode="auto">
                <a:xfrm>
                  <a:off x="873" y="0"/>
                  <a:ext cx="426" cy="442"/>
                  <a:chOff x="873" y="0"/>
                  <a:chExt cx="426" cy="442"/>
                </a:xfrm>
              </p:grpSpPr>
              <p:sp>
                <p:nvSpPr>
                  <p:cNvPr id="43062" name="Rectangle 15">
                    <a:extLst>
                      <a:ext uri="{FF2B5EF4-FFF2-40B4-BE49-F238E27FC236}">
                        <a16:creationId xmlns:a16="http://schemas.microsoft.com/office/drawing/2014/main" id="{B366E4B4-4CD6-ABA6-E871-E95BFC0CA25C}"/>
                      </a:ext>
                    </a:extLst>
                  </p:cNvPr>
                  <p:cNvSpPr>
                    <a:spLocks noChangeArrowheads="1"/>
                  </p:cNvSpPr>
                  <p:nvPr/>
                </p:nvSpPr>
                <p:spPr bwMode="auto">
                  <a:xfrm>
                    <a:off x="916" y="0"/>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S</a:t>
                    </a:r>
                    <a:endParaRPr lang="en-US" altLang="zh-CN" sz="3600" b="0">
                      <a:latin typeface="Times New Roman" panose="02020603050405020304" pitchFamily="18" charset="0"/>
                    </a:endParaRPr>
                  </a:p>
                </p:txBody>
              </p:sp>
              <p:sp>
                <p:nvSpPr>
                  <p:cNvPr id="43063" name="Rectangle 16">
                    <a:extLst>
                      <a:ext uri="{FF2B5EF4-FFF2-40B4-BE49-F238E27FC236}">
                        <a16:creationId xmlns:a16="http://schemas.microsoft.com/office/drawing/2014/main" id="{5FECA883-4A50-F0EE-F98A-F1E263CE9844}"/>
                      </a:ext>
                    </a:extLst>
                  </p:cNvPr>
                  <p:cNvSpPr>
                    <a:spLocks noChangeArrowheads="1"/>
                  </p:cNvSpPr>
                  <p:nvPr/>
                </p:nvSpPr>
                <p:spPr bwMode="auto">
                  <a:xfrm>
                    <a:off x="873" y="0"/>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3" name="Group 17">
                  <a:extLst>
                    <a:ext uri="{FF2B5EF4-FFF2-40B4-BE49-F238E27FC236}">
                      <a16:creationId xmlns:a16="http://schemas.microsoft.com/office/drawing/2014/main" id="{64F0D691-6760-71D0-829C-EC8F4B80BD58}"/>
                    </a:ext>
                  </a:extLst>
                </p:cNvPr>
                <p:cNvGrpSpPr>
                  <a:grpSpLocks/>
                </p:cNvGrpSpPr>
                <p:nvPr/>
              </p:nvGrpSpPr>
              <p:grpSpPr bwMode="auto">
                <a:xfrm>
                  <a:off x="1299" y="0"/>
                  <a:ext cx="428" cy="442"/>
                  <a:chOff x="1299" y="0"/>
                  <a:chExt cx="428" cy="442"/>
                </a:xfrm>
              </p:grpSpPr>
              <p:sp>
                <p:nvSpPr>
                  <p:cNvPr id="43060" name="Rectangle 18">
                    <a:extLst>
                      <a:ext uri="{FF2B5EF4-FFF2-40B4-BE49-F238E27FC236}">
                        <a16:creationId xmlns:a16="http://schemas.microsoft.com/office/drawing/2014/main" id="{AA3A3A47-C86F-0422-2291-08670DA54099}"/>
                      </a:ext>
                    </a:extLst>
                  </p:cNvPr>
                  <p:cNvSpPr>
                    <a:spLocks noChangeArrowheads="1"/>
                  </p:cNvSpPr>
                  <p:nvPr/>
                </p:nvSpPr>
                <p:spPr bwMode="auto">
                  <a:xfrm>
                    <a:off x="1342" y="0"/>
                    <a:ext cx="34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a:t>
                    </a:r>
                    <a:endParaRPr lang="en-US" altLang="zh-CN" sz="3600" b="0">
                      <a:latin typeface="Times New Roman" panose="02020603050405020304" pitchFamily="18" charset="0"/>
                    </a:endParaRPr>
                  </a:p>
                </p:txBody>
              </p:sp>
              <p:sp>
                <p:nvSpPr>
                  <p:cNvPr id="43061" name="Rectangle 19">
                    <a:extLst>
                      <a:ext uri="{FF2B5EF4-FFF2-40B4-BE49-F238E27FC236}">
                        <a16:creationId xmlns:a16="http://schemas.microsoft.com/office/drawing/2014/main" id="{35F86B97-027A-6A09-0E84-7BB6B847D2A5}"/>
                      </a:ext>
                    </a:extLst>
                  </p:cNvPr>
                  <p:cNvSpPr>
                    <a:spLocks noChangeArrowheads="1"/>
                  </p:cNvSpPr>
                  <p:nvPr/>
                </p:nvSpPr>
                <p:spPr bwMode="auto">
                  <a:xfrm>
                    <a:off x="1299" y="0"/>
                    <a:ext cx="428"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4" name="Group 20">
                  <a:extLst>
                    <a:ext uri="{FF2B5EF4-FFF2-40B4-BE49-F238E27FC236}">
                      <a16:creationId xmlns:a16="http://schemas.microsoft.com/office/drawing/2014/main" id="{3F7B2453-A36E-6C3D-FF8D-F9B68A264F44}"/>
                    </a:ext>
                  </a:extLst>
                </p:cNvPr>
                <p:cNvGrpSpPr>
                  <a:grpSpLocks/>
                </p:cNvGrpSpPr>
                <p:nvPr/>
              </p:nvGrpSpPr>
              <p:grpSpPr bwMode="auto">
                <a:xfrm>
                  <a:off x="0" y="442"/>
                  <a:ext cx="447" cy="509"/>
                  <a:chOff x="0" y="442"/>
                  <a:chExt cx="447" cy="509"/>
                </a:xfrm>
              </p:grpSpPr>
              <p:sp>
                <p:nvSpPr>
                  <p:cNvPr id="43058" name="Rectangle 21">
                    <a:extLst>
                      <a:ext uri="{FF2B5EF4-FFF2-40B4-BE49-F238E27FC236}">
                        <a16:creationId xmlns:a16="http://schemas.microsoft.com/office/drawing/2014/main" id="{8F1CC43A-8797-7C8B-2202-20CB54A53079}"/>
                      </a:ext>
                    </a:extLst>
                  </p:cNvPr>
                  <p:cNvSpPr>
                    <a:spLocks noChangeArrowheads="1"/>
                  </p:cNvSpPr>
                  <p:nvPr/>
                </p:nvSpPr>
                <p:spPr bwMode="auto">
                  <a:xfrm>
                    <a:off x="43" y="442"/>
                    <a:ext cx="361"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X</a:t>
                    </a:r>
                    <a:endParaRPr lang="en-US" altLang="zh-CN" sz="3600" b="0">
                      <a:latin typeface="Times New Roman" panose="02020603050405020304" pitchFamily="18" charset="0"/>
                    </a:endParaRPr>
                  </a:p>
                </p:txBody>
              </p:sp>
              <p:sp>
                <p:nvSpPr>
                  <p:cNvPr id="43059" name="Rectangle 22">
                    <a:extLst>
                      <a:ext uri="{FF2B5EF4-FFF2-40B4-BE49-F238E27FC236}">
                        <a16:creationId xmlns:a16="http://schemas.microsoft.com/office/drawing/2014/main" id="{6E7323FB-47A4-467D-C47E-70DF755EFEC7}"/>
                      </a:ext>
                    </a:extLst>
                  </p:cNvPr>
                  <p:cNvSpPr>
                    <a:spLocks noChangeArrowheads="1"/>
                  </p:cNvSpPr>
                  <p:nvPr/>
                </p:nvSpPr>
                <p:spPr bwMode="auto">
                  <a:xfrm>
                    <a:off x="0" y="442"/>
                    <a:ext cx="447" cy="50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5" name="Group 23">
                  <a:extLst>
                    <a:ext uri="{FF2B5EF4-FFF2-40B4-BE49-F238E27FC236}">
                      <a16:creationId xmlns:a16="http://schemas.microsoft.com/office/drawing/2014/main" id="{EE0FFD93-68EE-1F8B-82E1-3ACE02D3AFE9}"/>
                    </a:ext>
                  </a:extLst>
                </p:cNvPr>
                <p:cNvGrpSpPr>
                  <a:grpSpLocks/>
                </p:cNvGrpSpPr>
                <p:nvPr/>
              </p:nvGrpSpPr>
              <p:grpSpPr bwMode="auto">
                <a:xfrm>
                  <a:off x="447" y="442"/>
                  <a:ext cx="426" cy="509"/>
                  <a:chOff x="447" y="442"/>
                  <a:chExt cx="426" cy="509"/>
                </a:xfrm>
              </p:grpSpPr>
              <p:sp>
                <p:nvSpPr>
                  <p:cNvPr id="43056" name="Rectangle 24">
                    <a:extLst>
                      <a:ext uri="{FF2B5EF4-FFF2-40B4-BE49-F238E27FC236}">
                        <a16:creationId xmlns:a16="http://schemas.microsoft.com/office/drawing/2014/main" id="{6B5625CE-BB0E-9F15-1DA1-EC8EA8A815ED}"/>
                      </a:ext>
                    </a:extLst>
                  </p:cNvPr>
                  <p:cNvSpPr>
                    <a:spLocks noChangeArrowheads="1"/>
                  </p:cNvSpPr>
                  <p:nvPr/>
                </p:nvSpPr>
                <p:spPr bwMode="auto">
                  <a:xfrm>
                    <a:off x="490" y="442"/>
                    <a:ext cx="340"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N</a:t>
                    </a:r>
                  </a:p>
                </p:txBody>
              </p:sp>
              <p:sp>
                <p:nvSpPr>
                  <p:cNvPr id="43057" name="Rectangle 25">
                    <a:extLst>
                      <a:ext uri="{FF2B5EF4-FFF2-40B4-BE49-F238E27FC236}">
                        <a16:creationId xmlns:a16="http://schemas.microsoft.com/office/drawing/2014/main" id="{4BA9DE54-153A-A1DF-6ED7-5DC0BC4AEBF2}"/>
                      </a:ext>
                    </a:extLst>
                  </p:cNvPr>
                  <p:cNvSpPr>
                    <a:spLocks noChangeArrowheads="1"/>
                  </p:cNvSpPr>
                  <p:nvPr/>
                </p:nvSpPr>
                <p:spPr bwMode="auto">
                  <a:xfrm>
                    <a:off x="447" y="442"/>
                    <a:ext cx="426" cy="50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6" name="Group 26">
                  <a:extLst>
                    <a:ext uri="{FF2B5EF4-FFF2-40B4-BE49-F238E27FC236}">
                      <a16:creationId xmlns:a16="http://schemas.microsoft.com/office/drawing/2014/main" id="{43A140AF-8EB5-1B01-0A42-77BD580E84F7}"/>
                    </a:ext>
                  </a:extLst>
                </p:cNvPr>
                <p:cNvGrpSpPr>
                  <a:grpSpLocks/>
                </p:cNvGrpSpPr>
                <p:nvPr/>
              </p:nvGrpSpPr>
              <p:grpSpPr bwMode="auto">
                <a:xfrm>
                  <a:off x="873" y="442"/>
                  <a:ext cx="426" cy="509"/>
                  <a:chOff x="873" y="442"/>
                  <a:chExt cx="426" cy="509"/>
                </a:xfrm>
              </p:grpSpPr>
              <p:sp>
                <p:nvSpPr>
                  <p:cNvPr id="43054" name="Rectangle 27">
                    <a:extLst>
                      <a:ext uri="{FF2B5EF4-FFF2-40B4-BE49-F238E27FC236}">
                        <a16:creationId xmlns:a16="http://schemas.microsoft.com/office/drawing/2014/main" id="{BE49C5A2-5220-C9FE-222D-6D37D8F3FCFC}"/>
                      </a:ext>
                    </a:extLst>
                  </p:cNvPr>
                  <p:cNvSpPr>
                    <a:spLocks noChangeArrowheads="1"/>
                  </p:cNvSpPr>
                  <p:nvPr/>
                </p:nvSpPr>
                <p:spPr bwMode="auto">
                  <a:xfrm>
                    <a:off x="916" y="442"/>
                    <a:ext cx="340"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N</a:t>
                    </a:r>
                    <a:endParaRPr lang="en-US" altLang="zh-CN" sz="3600" b="0">
                      <a:latin typeface="Times New Roman" panose="02020603050405020304" pitchFamily="18" charset="0"/>
                    </a:endParaRPr>
                  </a:p>
                </p:txBody>
              </p:sp>
              <p:sp>
                <p:nvSpPr>
                  <p:cNvPr id="43055" name="Rectangle 28">
                    <a:extLst>
                      <a:ext uri="{FF2B5EF4-FFF2-40B4-BE49-F238E27FC236}">
                        <a16:creationId xmlns:a16="http://schemas.microsoft.com/office/drawing/2014/main" id="{EBED599D-D17B-D629-8659-B8C058AA9844}"/>
                      </a:ext>
                    </a:extLst>
                  </p:cNvPr>
                  <p:cNvSpPr>
                    <a:spLocks noChangeArrowheads="1"/>
                  </p:cNvSpPr>
                  <p:nvPr/>
                </p:nvSpPr>
                <p:spPr bwMode="auto">
                  <a:xfrm>
                    <a:off x="873" y="442"/>
                    <a:ext cx="426" cy="50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7" name="Group 29">
                  <a:extLst>
                    <a:ext uri="{FF2B5EF4-FFF2-40B4-BE49-F238E27FC236}">
                      <a16:creationId xmlns:a16="http://schemas.microsoft.com/office/drawing/2014/main" id="{0B0F0F61-5E43-1562-7C7F-909E7849FBEF}"/>
                    </a:ext>
                  </a:extLst>
                </p:cNvPr>
                <p:cNvGrpSpPr>
                  <a:grpSpLocks/>
                </p:cNvGrpSpPr>
                <p:nvPr/>
              </p:nvGrpSpPr>
              <p:grpSpPr bwMode="auto">
                <a:xfrm>
                  <a:off x="1299" y="442"/>
                  <a:ext cx="428" cy="509"/>
                  <a:chOff x="1299" y="442"/>
                  <a:chExt cx="428" cy="509"/>
                </a:xfrm>
              </p:grpSpPr>
              <p:sp>
                <p:nvSpPr>
                  <p:cNvPr id="43052" name="Rectangle 30">
                    <a:extLst>
                      <a:ext uri="{FF2B5EF4-FFF2-40B4-BE49-F238E27FC236}">
                        <a16:creationId xmlns:a16="http://schemas.microsoft.com/office/drawing/2014/main" id="{DE1FC655-242C-DC7B-DD97-30CFA7AECF9C}"/>
                      </a:ext>
                    </a:extLst>
                  </p:cNvPr>
                  <p:cNvSpPr>
                    <a:spLocks noChangeArrowheads="1"/>
                  </p:cNvSpPr>
                  <p:nvPr/>
                </p:nvSpPr>
                <p:spPr bwMode="auto">
                  <a:xfrm>
                    <a:off x="1342" y="442"/>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200">
                        <a:latin typeface="Times New Roman" panose="02020603050405020304" pitchFamily="18" charset="0"/>
                      </a:rPr>
                      <a:t>Y</a:t>
                    </a:r>
                    <a:endParaRPr lang="en-US" altLang="zh-CN" sz="2000" b="0">
                      <a:latin typeface="Times New Roman" panose="02020603050405020304" pitchFamily="18" charset="0"/>
                    </a:endParaRPr>
                  </a:p>
                </p:txBody>
              </p:sp>
              <p:sp>
                <p:nvSpPr>
                  <p:cNvPr id="43053" name="Rectangle 31">
                    <a:extLst>
                      <a:ext uri="{FF2B5EF4-FFF2-40B4-BE49-F238E27FC236}">
                        <a16:creationId xmlns:a16="http://schemas.microsoft.com/office/drawing/2014/main" id="{A7EE7FD0-671E-94A2-70ED-DA0BC76C139E}"/>
                      </a:ext>
                    </a:extLst>
                  </p:cNvPr>
                  <p:cNvSpPr>
                    <a:spLocks noChangeArrowheads="1"/>
                  </p:cNvSpPr>
                  <p:nvPr/>
                </p:nvSpPr>
                <p:spPr bwMode="auto">
                  <a:xfrm>
                    <a:off x="1299" y="442"/>
                    <a:ext cx="428" cy="50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8" name="Group 32">
                  <a:extLst>
                    <a:ext uri="{FF2B5EF4-FFF2-40B4-BE49-F238E27FC236}">
                      <a16:creationId xmlns:a16="http://schemas.microsoft.com/office/drawing/2014/main" id="{3AD90B9E-DE45-5B0C-48CA-908A8B0D8D04}"/>
                    </a:ext>
                  </a:extLst>
                </p:cNvPr>
                <p:cNvGrpSpPr>
                  <a:grpSpLocks/>
                </p:cNvGrpSpPr>
                <p:nvPr/>
              </p:nvGrpSpPr>
              <p:grpSpPr bwMode="auto">
                <a:xfrm>
                  <a:off x="0" y="951"/>
                  <a:ext cx="447" cy="442"/>
                  <a:chOff x="0" y="951"/>
                  <a:chExt cx="447" cy="442"/>
                </a:xfrm>
              </p:grpSpPr>
              <p:sp>
                <p:nvSpPr>
                  <p:cNvPr id="43050" name="Rectangle 33">
                    <a:extLst>
                      <a:ext uri="{FF2B5EF4-FFF2-40B4-BE49-F238E27FC236}">
                        <a16:creationId xmlns:a16="http://schemas.microsoft.com/office/drawing/2014/main" id="{1F8071D5-DE3C-DD07-DDD3-D3999B3F36BD}"/>
                      </a:ext>
                    </a:extLst>
                  </p:cNvPr>
                  <p:cNvSpPr>
                    <a:spLocks noChangeArrowheads="1"/>
                  </p:cNvSpPr>
                  <p:nvPr/>
                </p:nvSpPr>
                <p:spPr bwMode="auto">
                  <a:xfrm>
                    <a:off x="43" y="951"/>
                    <a:ext cx="36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S</a:t>
                    </a:r>
                    <a:endParaRPr lang="en-US" altLang="zh-CN" sz="2400" b="0">
                      <a:latin typeface="Times New Roman" panose="02020603050405020304" pitchFamily="18" charset="0"/>
                    </a:endParaRPr>
                  </a:p>
                </p:txBody>
              </p:sp>
              <p:sp>
                <p:nvSpPr>
                  <p:cNvPr id="43051" name="Rectangle 34">
                    <a:extLst>
                      <a:ext uri="{FF2B5EF4-FFF2-40B4-BE49-F238E27FC236}">
                        <a16:creationId xmlns:a16="http://schemas.microsoft.com/office/drawing/2014/main" id="{2D5753A1-053C-D4F1-91F1-E605754F00C8}"/>
                      </a:ext>
                    </a:extLst>
                  </p:cNvPr>
                  <p:cNvSpPr>
                    <a:spLocks noChangeArrowheads="1"/>
                  </p:cNvSpPr>
                  <p:nvPr/>
                </p:nvSpPr>
                <p:spPr bwMode="auto">
                  <a:xfrm>
                    <a:off x="0" y="951"/>
                    <a:ext cx="447"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9" name="Group 35">
                  <a:extLst>
                    <a:ext uri="{FF2B5EF4-FFF2-40B4-BE49-F238E27FC236}">
                      <a16:creationId xmlns:a16="http://schemas.microsoft.com/office/drawing/2014/main" id="{14C6BEF8-9A01-6216-4938-D0FF8667BFE7}"/>
                    </a:ext>
                  </a:extLst>
                </p:cNvPr>
                <p:cNvGrpSpPr>
                  <a:grpSpLocks/>
                </p:cNvGrpSpPr>
                <p:nvPr/>
              </p:nvGrpSpPr>
              <p:grpSpPr bwMode="auto">
                <a:xfrm>
                  <a:off x="447" y="951"/>
                  <a:ext cx="426" cy="442"/>
                  <a:chOff x="447" y="951"/>
                  <a:chExt cx="426" cy="442"/>
                </a:xfrm>
              </p:grpSpPr>
              <p:sp>
                <p:nvSpPr>
                  <p:cNvPr id="43048" name="Rectangle 36">
                    <a:extLst>
                      <a:ext uri="{FF2B5EF4-FFF2-40B4-BE49-F238E27FC236}">
                        <a16:creationId xmlns:a16="http://schemas.microsoft.com/office/drawing/2014/main" id="{D1EABB92-19B5-AF1E-497A-EFE73DB4EA83}"/>
                      </a:ext>
                    </a:extLst>
                  </p:cNvPr>
                  <p:cNvSpPr>
                    <a:spLocks noChangeArrowheads="1"/>
                  </p:cNvSpPr>
                  <p:nvPr/>
                </p:nvSpPr>
                <p:spPr bwMode="auto">
                  <a:xfrm>
                    <a:off x="490" y="951"/>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N</a:t>
                    </a:r>
                    <a:endParaRPr lang="en-US" altLang="zh-CN" sz="2400" b="0">
                      <a:latin typeface="Times New Roman" panose="02020603050405020304" pitchFamily="18" charset="0"/>
                    </a:endParaRPr>
                  </a:p>
                </p:txBody>
              </p:sp>
              <p:sp>
                <p:nvSpPr>
                  <p:cNvPr id="43049" name="Rectangle 37">
                    <a:extLst>
                      <a:ext uri="{FF2B5EF4-FFF2-40B4-BE49-F238E27FC236}">
                        <a16:creationId xmlns:a16="http://schemas.microsoft.com/office/drawing/2014/main" id="{6A656BB2-1F28-811F-EB29-0FA94C984DD0}"/>
                      </a:ext>
                    </a:extLst>
                  </p:cNvPr>
                  <p:cNvSpPr>
                    <a:spLocks noChangeArrowheads="1"/>
                  </p:cNvSpPr>
                  <p:nvPr/>
                </p:nvSpPr>
                <p:spPr bwMode="auto">
                  <a:xfrm>
                    <a:off x="447" y="951"/>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30" name="Group 38">
                  <a:extLst>
                    <a:ext uri="{FF2B5EF4-FFF2-40B4-BE49-F238E27FC236}">
                      <a16:creationId xmlns:a16="http://schemas.microsoft.com/office/drawing/2014/main" id="{9B8C68AE-4ACA-213B-B83E-218CC75AEF9C}"/>
                    </a:ext>
                  </a:extLst>
                </p:cNvPr>
                <p:cNvGrpSpPr>
                  <a:grpSpLocks/>
                </p:cNvGrpSpPr>
                <p:nvPr/>
              </p:nvGrpSpPr>
              <p:grpSpPr bwMode="auto">
                <a:xfrm>
                  <a:off x="873" y="951"/>
                  <a:ext cx="426" cy="442"/>
                  <a:chOff x="873" y="951"/>
                  <a:chExt cx="426" cy="442"/>
                </a:xfrm>
              </p:grpSpPr>
              <p:sp>
                <p:nvSpPr>
                  <p:cNvPr id="43046" name="Rectangle 39">
                    <a:extLst>
                      <a:ext uri="{FF2B5EF4-FFF2-40B4-BE49-F238E27FC236}">
                        <a16:creationId xmlns:a16="http://schemas.microsoft.com/office/drawing/2014/main" id="{79AB9C38-8E47-2682-ACA9-FD85DFB13889}"/>
                      </a:ext>
                    </a:extLst>
                  </p:cNvPr>
                  <p:cNvSpPr>
                    <a:spLocks noChangeArrowheads="1"/>
                  </p:cNvSpPr>
                  <p:nvPr/>
                </p:nvSpPr>
                <p:spPr bwMode="auto">
                  <a:xfrm>
                    <a:off x="916" y="951"/>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Y</a:t>
                    </a:r>
                    <a:endParaRPr lang="en-US" altLang="zh-CN" sz="2400" b="0">
                      <a:latin typeface="Times New Roman" panose="02020603050405020304" pitchFamily="18" charset="0"/>
                    </a:endParaRPr>
                  </a:p>
                </p:txBody>
              </p:sp>
              <p:sp>
                <p:nvSpPr>
                  <p:cNvPr id="43047" name="Rectangle 40">
                    <a:extLst>
                      <a:ext uri="{FF2B5EF4-FFF2-40B4-BE49-F238E27FC236}">
                        <a16:creationId xmlns:a16="http://schemas.microsoft.com/office/drawing/2014/main" id="{56C6A315-E543-9A2F-A605-8AECB90A8A46}"/>
                      </a:ext>
                    </a:extLst>
                  </p:cNvPr>
                  <p:cNvSpPr>
                    <a:spLocks noChangeArrowheads="1"/>
                  </p:cNvSpPr>
                  <p:nvPr/>
                </p:nvSpPr>
                <p:spPr bwMode="auto">
                  <a:xfrm>
                    <a:off x="873" y="951"/>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31" name="Group 41">
                  <a:extLst>
                    <a:ext uri="{FF2B5EF4-FFF2-40B4-BE49-F238E27FC236}">
                      <a16:creationId xmlns:a16="http://schemas.microsoft.com/office/drawing/2014/main" id="{2CCD227F-60C5-3FC2-D48F-C0DC9F8AFECB}"/>
                    </a:ext>
                  </a:extLst>
                </p:cNvPr>
                <p:cNvGrpSpPr>
                  <a:grpSpLocks/>
                </p:cNvGrpSpPr>
                <p:nvPr/>
              </p:nvGrpSpPr>
              <p:grpSpPr bwMode="auto">
                <a:xfrm>
                  <a:off x="1299" y="951"/>
                  <a:ext cx="428" cy="442"/>
                  <a:chOff x="1299" y="951"/>
                  <a:chExt cx="428" cy="442"/>
                </a:xfrm>
              </p:grpSpPr>
              <p:sp>
                <p:nvSpPr>
                  <p:cNvPr id="43044" name="Rectangle 42">
                    <a:extLst>
                      <a:ext uri="{FF2B5EF4-FFF2-40B4-BE49-F238E27FC236}">
                        <a16:creationId xmlns:a16="http://schemas.microsoft.com/office/drawing/2014/main" id="{3BF8B762-1D54-9E52-79D3-2581F3ABA6D5}"/>
                      </a:ext>
                    </a:extLst>
                  </p:cNvPr>
                  <p:cNvSpPr>
                    <a:spLocks noChangeArrowheads="1"/>
                  </p:cNvSpPr>
                  <p:nvPr/>
                </p:nvSpPr>
                <p:spPr bwMode="auto">
                  <a:xfrm>
                    <a:off x="1342" y="951"/>
                    <a:ext cx="34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Y</a:t>
                    </a:r>
                    <a:endParaRPr lang="en-US" altLang="zh-CN" sz="2400" b="0">
                      <a:latin typeface="Times New Roman" panose="02020603050405020304" pitchFamily="18" charset="0"/>
                    </a:endParaRPr>
                  </a:p>
                </p:txBody>
              </p:sp>
              <p:sp>
                <p:nvSpPr>
                  <p:cNvPr id="43045" name="Rectangle 43">
                    <a:extLst>
                      <a:ext uri="{FF2B5EF4-FFF2-40B4-BE49-F238E27FC236}">
                        <a16:creationId xmlns:a16="http://schemas.microsoft.com/office/drawing/2014/main" id="{51EDFF78-72A2-2807-8C6C-C004B0B1EF5C}"/>
                      </a:ext>
                    </a:extLst>
                  </p:cNvPr>
                  <p:cNvSpPr>
                    <a:spLocks noChangeArrowheads="1"/>
                  </p:cNvSpPr>
                  <p:nvPr/>
                </p:nvSpPr>
                <p:spPr bwMode="auto">
                  <a:xfrm>
                    <a:off x="1299" y="951"/>
                    <a:ext cx="428"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32" name="Group 44">
                  <a:extLst>
                    <a:ext uri="{FF2B5EF4-FFF2-40B4-BE49-F238E27FC236}">
                      <a16:creationId xmlns:a16="http://schemas.microsoft.com/office/drawing/2014/main" id="{8F3067EA-342D-363D-1201-1901B9192D99}"/>
                    </a:ext>
                  </a:extLst>
                </p:cNvPr>
                <p:cNvGrpSpPr>
                  <a:grpSpLocks/>
                </p:cNvGrpSpPr>
                <p:nvPr/>
              </p:nvGrpSpPr>
              <p:grpSpPr bwMode="auto">
                <a:xfrm>
                  <a:off x="0" y="1393"/>
                  <a:ext cx="447" cy="442"/>
                  <a:chOff x="0" y="1393"/>
                  <a:chExt cx="447" cy="442"/>
                </a:xfrm>
              </p:grpSpPr>
              <p:sp>
                <p:nvSpPr>
                  <p:cNvPr id="43042" name="Rectangle 45">
                    <a:extLst>
                      <a:ext uri="{FF2B5EF4-FFF2-40B4-BE49-F238E27FC236}">
                        <a16:creationId xmlns:a16="http://schemas.microsoft.com/office/drawing/2014/main" id="{E2A6D588-F295-4A8D-3D6C-51FDDFDF4B23}"/>
                      </a:ext>
                    </a:extLst>
                  </p:cNvPr>
                  <p:cNvSpPr>
                    <a:spLocks noChangeArrowheads="1"/>
                  </p:cNvSpPr>
                  <p:nvPr/>
                </p:nvSpPr>
                <p:spPr bwMode="auto">
                  <a:xfrm>
                    <a:off x="43" y="1393"/>
                    <a:ext cx="36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a:t>
                    </a:r>
                    <a:endParaRPr lang="en-US" altLang="zh-CN" sz="3600" b="0">
                      <a:latin typeface="Times New Roman" panose="02020603050405020304" pitchFamily="18" charset="0"/>
                    </a:endParaRPr>
                  </a:p>
                </p:txBody>
              </p:sp>
              <p:sp>
                <p:nvSpPr>
                  <p:cNvPr id="43043" name="Rectangle 46">
                    <a:extLst>
                      <a:ext uri="{FF2B5EF4-FFF2-40B4-BE49-F238E27FC236}">
                        <a16:creationId xmlns:a16="http://schemas.microsoft.com/office/drawing/2014/main" id="{C533C3DF-53B7-C1E5-76A3-4F5C18DB53CC}"/>
                      </a:ext>
                    </a:extLst>
                  </p:cNvPr>
                  <p:cNvSpPr>
                    <a:spLocks noChangeArrowheads="1"/>
                  </p:cNvSpPr>
                  <p:nvPr/>
                </p:nvSpPr>
                <p:spPr bwMode="auto">
                  <a:xfrm>
                    <a:off x="0" y="1393"/>
                    <a:ext cx="447"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33" name="Group 47">
                  <a:extLst>
                    <a:ext uri="{FF2B5EF4-FFF2-40B4-BE49-F238E27FC236}">
                      <a16:creationId xmlns:a16="http://schemas.microsoft.com/office/drawing/2014/main" id="{44D39557-A413-59DB-F2A0-E4EA20C92B20}"/>
                    </a:ext>
                  </a:extLst>
                </p:cNvPr>
                <p:cNvGrpSpPr>
                  <a:grpSpLocks/>
                </p:cNvGrpSpPr>
                <p:nvPr/>
              </p:nvGrpSpPr>
              <p:grpSpPr bwMode="auto">
                <a:xfrm>
                  <a:off x="447" y="1393"/>
                  <a:ext cx="426" cy="442"/>
                  <a:chOff x="447" y="1393"/>
                  <a:chExt cx="426" cy="442"/>
                </a:xfrm>
              </p:grpSpPr>
              <p:sp>
                <p:nvSpPr>
                  <p:cNvPr id="43040" name="Rectangle 48">
                    <a:extLst>
                      <a:ext uri="{FF2B5EF4-FFF2-40B4-BE49-F238E27FC236}">
                        <a16:creationId xmlns:a16="http://schemas.microsoft.com/office/drawing/2014/main" id="{5C0ADCE7-B4A9-4660-2DD0-4A16FA5AC149}"/>
                      </a:ext>
                    </a:extLst>
                  </p:cNvPr>
                  <p:cNvSpPr>
                    <a:spLocks noChangeArrowheads="1"/>
                  </p:cNvSpPr>
                  <p:nvPr/>
                </p:nvSpPr>
                <p:spPr bwMode="auto">
                  <a:xfrm>
                    <a:off x="490" y="1393"/>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Y</a:t>
                    </a:r>
                    <a:endParaRPr lang="en-US" altLang="zh-CN" sz="2400" b="0">
                      <a:latin typeface="Times New Roman" panose="02020603050405020304" pitchFamily="18" charset="0"/>
                    </a:endParaRPr>
                  </a:p>
                </p:txBody>
              </p:sp>
              <p:sp>
                <p:nvSpPr>
                  <p:cNvPr id="43041" name="Rectangle 49">
                    <a:extLst>
                      <a:ext uri="{FF2B5EF4-FFF2-40B4-BE49-F238E27FC236}">
                        <a16:creationId xmlns:a16="http://schemas.microsoft.com/office/drawing/2014/main" id="{EFDF481A-B8AE-B431-7FE0-AF5598906745}"/>
                      </a:ext>
                    </a:extLst>
                  </p:cNvPr>
                  <p:cNvSpPr>
                    <a:spLocks noChangeArrowheads="1"/>
                  </p:cNvSpPr>
                  <p:nvPr/>
                </p:nvSpPr>
                <p:spPr bwMode="auto">
                  <a:xfrm>
                    <a:off x="447" y="1393"/>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34" name="Group 50">
                  <a:extLst>
                    <a:ext uri="{FF2B5EF4-FFF2-40B4-BE49-F238E27FC236}">
                      <a16:creationId xmlns:a16="http://schemas.microsoft.com/office/drawing/2014/main" id="{8CCCC82C-B0F6-A7BE-3477-D70892720615}"/>
                    </a:ext>
                  </a:extLst>
                </p:cNvPr>
                <p:cNvGrpSpPr>
                  <a:grpSpLocks/>
                </p:cNvGrpSpPr>
                <p:nvPr/>
              </p:nvGrpSpPr>
              <p:grpSpPr bwMode="auto">
                <a:xfrm>
                  <a:off x="873" y="1393"/>
                  <a:ext cx="426" cy="442"/>
                  <a:chOff x="873" y="1393"/>
                  <a:chExt cx="426" cy="442"/>
                </a:xfrm>
              </p:grpSpPr>
              <p:sp>
                <p:nvSpPr>
                  <p:cNvPr id="43038" name="Rectangle 51">
                    <a:extLst>
                      <a:ext uri="{FF2B5EF4-FFF2-40B4-BE49-F238E27FC236}">
                        <a16:creationId xmlns:a16="http://schemas.microsoft.com/office/drawing/2014/main" id="{BB3AFF24-885A-AAD6-20E8-F5D407D3EE02}"/>
                      </a:ext>
                    </a:extLst>
                  </p:cNvPr>
                  <p:cNvSpPr>
                    <a:spLocks noChangeArrowheads="1"/>
                  </p:cNvSpPr>
                  <p:nvPr/>
                </p:nvSpPr>
                <p:spPr bwMode="auto">
                  <a:xfrm>
                    <a:off x="916" y="1393"/>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Y</a:t>
                    </a:r>
                    <a:endParaRPr lang="en-US" altLang="zh-CN" sz="2400" b="0">
                      <a:latin typeface="Times New Roman" panose="02020603050405020304" pitchFamily="18" charset="0"/>
                    </a:endParaRPr>
                  </a:p>
                </p:txBody>
              </p:sp>
              <p:sp>
                <p:nvSpPr>
                  <p:cNvPr id="43039" name="Rectangle 52">
                    <a:extLst>
                      <a:ext uri="{FF2B5EF4-FFF2-40B4-BE49-F238E27FC236}">
                        <a16:creationId xmlns:a16="http://schemas.microsoft.com/office/drawing/2014/main" id="{33B88E69-2691-0518-1D0E-3A847B723DC9}"/>
                      </a:ext>
                    </a:extLst>
                  </p:cNvPr>
                  <p:cNvSpPr>
                    <a:spLocks noChangeArrowheads="1"/>
                  </p:cNvSpPr>
                  <p:nvPr/>
                </p:nvSpPr>
                <p:spPr bwMode="auto">
                  <a:xfrm>
                    <a:off x="873" y="1393"/>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35" name="Group 53">
                  <a:extLst>
                    <a:ext uri="{FF2B5EF4-FFF2-40B4-BE49-F238E27FC236}">
                      <a16:creationId xmlns:a16="http://schemas.microsoft.com/office/drawing/2014/main" id="{94E59D82-9353-D64D-87FD-BE7F763CA143}"/>
                    </a:ext>
                  </a:extLst>
                </p:cNvPr>
                <p:cNvGrpSpPr>
                  <a:grpSpLocks/>
                </p:cNvGrpSpPr>
                <p:nvPr/>
              </p:nvGrpSpPr>
              <p:grpSpPr bwMode="auto">
                <a:xfrm>
                  <a:off x="1299" y="1393"/>
                  <a:ext cx="428" cy="442"/>
                  <a:chOff x="1299" y="1393"/>
                  <a:chExt cx="428" cy="442"/>
                </a:xfrm>
              </p:grpSpPr>
              <p:sp>
                <p:nvSpPr>
                  <p:cNvPr id="43036" name="Rectangle 54">
                    <a:extLst>
                      <a:ext uri="{FF2B5EF4-FFF2-40B4-BE49-F238E27FC236}">
                        <a16:creationId xmlns:a16="http://schemas.microsoft.com/office/drawing/2014/main" id="{6EF40E02-91D8-D480-B6B6-551DC88A9456}"/>
                      </a:ext>
                    </a:extLst>
                  </p:cNvPr>
                  <p:cNvSpPr>
                    <a:spLocks noChangeArrowheads="1"/>
                  </p:cNvSpPr>
                  <p:nvPr/>
                </p:nvSpPr>
                <p:spPr bwMode="auto">
                  <a:xfrm>
                    <a:off x="1342" y="1393"/>
                    <a:ext cx="34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Y</a:t>
                    </a:r>
                    <a:endParaRPr lang="en-US" altLang="zh-CN" sz="2400" b="0">
                      <a:latin typeface="Times New Roman" panose="02020603050405020304" pitchFamily="18" charset="0"/>
                    </a:endParaRPr>
                  </a:p>
                </p:txBody>
              </p:sp>
              <p:sp>
                <p:nvSpPr>
                  <p:cNvPr id="43037" name="Rectangle 55">
                    <a:extLst>
                      <a:ext uri="{FF2B5EF4-FFF2-40B4-BE49-F238E27FC236}">
                        <a16:creationId xmlns:a16="http://schemas.microsoft.com/office/drawing/2014/main" id="{88051E6A-7C3D-1777-40C3-E1CEFC56B5CD}"/>
                      </a:ext>
                    </a:extLst>
                  </p:cNvPr>
                  <p:cNvSpPr>
                    <a:spLocks noChangeArrowheads="1"/>
                  </p:cNvSpPr>
                  <p:nvPr/>
                </p:nvSpPr>
                <p:spPr bwMode="auto">
                  <a:xfrm>
                    <a:off x="1299" y="1393"/>
                    <a:ext cx="428"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sp>
            <p:nvSpPr>
              <p:cNvPr id="43019" name="Rectangle 56">
                <a:extLst>
                  <a:ext uri="{FF2B5EF4-FFF2-40B4-BE49-F238E27FC236}">
                    <a16:creationId xmlns:a16="http://schemas.microsoft.com/office/drawing/2014/main" id="{14F75523-D768-5C9F-F652-7E07FA8346A2}"/>
                  </a:ext>
                </a:extLst>
              </p:cNvPr>
              <p:cNvSpPr>
                <a:spLocks noChangeArrowheads="1"/>
              </p:cNvSpPr>
              <p:nvPr/>
            </p:nvSpPr>
            <p:spPr bwMode="auto">
              <a:xfrm>
                <a:off x="-3" y="-3"/>
                <a:ext cx="1733" cy="1841"/>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sp>
          <p:nvSpPr>
            <p:cNvPr id="43017" name="Line 57">
              <a:extLst>
                <a:ext uri="{FF2B5EF4-FFF2-40B4-BE49-F238E27FC236}">
                  <a16:creationId xmlns:a16="http://schemas.microsoft.com/office/drawing/2014/main" id="{49C9C672-D71F-A42C-EB25-9E33F14D37DD}"/>
                </a:ext>
              </a:extLst>
            </p:cNvPr>
            <p:cNvSpPr>
              <a:spLocks noChangeShapeType="1"/>
            </p:cNvSpPr>
            <p:nvPr/>
          </p:nvSpPr>
          <p:spPr bwMode="auto">
            <a:xfrm>
              <a:off x="612" y="1207"/>
              <a:ext cx="862"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43013" name="Text Box 58">
            <a:extLst>
              <a:ext uri="{FF2B5EF4-FFF2-40B4-BE49-F238E27FC236}">
                <a16:creationId xmlns:a16="http://schemas.microsoft.com/office/drawing/2014/main" id="{5FE176D0-7B1D-7F48-36E0-23DFE6314F00}"/>
              </a:ext>
            </a:extLst>
          </p:cNvPr>
          <p:cNvSpPr txBox="1">
            <a:spLocks noChangeArrowheads="1"/>
          </p:cNvSpPr>
          <p:nvPr/>
        </p:nvSpPr>
        <p:spPr bwMode="auto">
          <a:xfrm>
            <a:off x="793750" y="4894263"/>
            <a:ext cx="7632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kumimoji="0" lang="zh-CN" altLang="en-US" sz="1800" b="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626C02EA-1ED3-08C6-0F2B-E3D6612EECA6}"/>
              </a:ext>
            </a:extLst>
          </p:cNvPr>
          <p:cNvSpPr>
            <a:spLocks noGrp="1"/>
          </p:cNvSpPr>
          <p:nvPr>
            <p:ph type="ftr" sz="quarter" idx="11"/>
          </p:nvPr>
        </p:nvSpPr>
        <p:spPr/>
        <p:txBody>
          <a:bodyPr/>
          <a:lstStyle/>
          <a:p>
            <a:pPr>
              <a:defRPr/>
            </a:pPr>
            <a:r>
              <a:rPr lang="en-US" altLang="zh-CN"/>
              <a:t>An Introduction to Database System</a:t>
            </a:r>
          </a:p>
        </p:txBody>
      </p:sp>
      <p:sp>
        <p:nvSpPr>
          <p:cNvPr id="44035" name="Rectangle 2">
            <a:extLst>
              <a:ext uri="{FF2B5EF4-FFF2-40B4-BE49-F238E27FC236}">
                <a16:creationId xmlns:a16="http://schemas.microsoft.com/office/drawing/2014/main" id="{5A3786E8-ED43-55B6-A9AC-51525D7A36F1}"/>
              </a:ext>
            </a:extLst>
          </p:cNvPr>
          <p:cNvSpPr>
            <a:spLocks noGrp="1" noChangeArrowheads="1"/>
          </p:cNvSpPr>
          <p:nvPr>
            <p:ph type="title"/>
          </p:nvPr>
        </p:nvSpPr>
        <p:spPr/>
        <p:txBody>
          <a:bodyPr/>
          <a:lstStyle/>
          <a:p>
            <a:pPr eaLnBrk="1" hangingPunct="1"/>
            <a:r>
              <a:rPr lang="zh-CN" altLang="en-US">
                <a:ea typeface="宋体" panose="02010600030101010101" pitchFamily="2" charset="-122"/>
              </a:rPr>
              <a:t>锁的相容矩阵（续）</a:t>
            </a:r>
          </a:p>
        </p:txBody>
      </p:sp>
      <p:sp>
        <p:nvSpPr>
          <p:cNvPr id="44036" name="Rectangle 3">
            <a:extLst>
              <a:ext uri="{FF2B5EF4-FFF2-40B4-BE49-F238E27FC236}">
                <a16:creationId xmlns:a16="http://schemas.microsoft.com/office/drawing/2014/main" id="{AD1F37A2-7F87-1E4C-7445-65CA0539743C}"/>
              </a:ext>
            </a:extLst>
          </p:cNvPr>
          <p:cNvSpPr>
            <a:spLocks noGrp="1" noChangeArrowheads="1"/>
          </p:cNvSpPr>
          <p:nvPr>
            <p:ph type="body" idx="1"/>
          </p:nvPr>
        </p:nvSpPr>
        <p:spPr/>
        <p:txBody>
          <a:bodyPr/>
          <a:lstStyle/>
          <a:p>
            <a:pPr eaLnBrk="1" hangingPunct="1">
              <a:lnSpc>
                <a:spcPct val="120000"/>
              </a:lnSpc>
              <a:spcBef>
                <a:spcPct val="0"/>
              </a:spcBef>
              <a:buClr>
                <a:schemeClr val="accent1"/>
              </a:buClr>
              <a:buFont typeface="Wingdings" panose="05000000000000000000" pitchFamily="2" charset="2"/>
              <a:buNone/>
            </a:pPr>
            <a:r>
              <a:rPr kumimoji="0" lang="zh-CN" altLang="en-US" sz="2400">
                <a:ea typeface="宋体" panose="02010600030101010101" pitchFamily="2" charset="-122"/>
              </a:rPr>
              <a:t>在锁的相容矩阵中：</a:t>
            </a:r>
          </a:p>
          <a:p>
            <a:pPr eaLnBrk="1" hangingPunct="1">
              <a:lnSpc>
                <a:spcPct val="120000"/>
              </a:lnSpc>
              <a:spcBef>
                <a:spcPct val="0"/>
              </a:spcBef>
              <a:buClr>
                <a:schemeClr val="accent1"/>
              </a:buClr>
            </a:pPr>
            <a:r>
              <a:rPr kumimoji="0" lang="zh-CN" altLang="en-US" sz="2400">
                <a:ea typeface="宋体" panose="02010600030101010101" pitchFamily="2" charset="-122"/>
              </a:rPr>
              <a:t>最左边一列表示事务</a:t>
            </a:r>
            <a:r>
              <a:rPr kumimoji="0" lang="en-US" altLang="zh-CN" sz="2400">
                <a:ea typeface="宋体" panose="02010600030101010101" pitchFamily="2" charset="-122"/>
              </a:rPr>
              <a:t>T1</a:t>
            </a:r>
            <a:r>
              <a:rPr kumimoji="0" lang="zh-CN" altLang="en-US" sz="2400">
                <a:ea typeface="宋体" panose="02010600030101010101" pitchFamily="2" charset="-122"/>
              </a:rPr>
              <a:t>已经获得的数据对象上的锁的类型，其中横线表示没有加锁。</a:t>
            </a:r>
          </a:p>
          <a:p>
            <a:pPr eaLnBrk="1" hangingPunct="1">
              <a:lnSpc>
                <a:spcPct val="120000"/>
              </a:lnSpc>
              <a:spcBef>
                <a:spcPct val="0"/>
              </a:spcBef>
              <a:buClr>
                <a:schemeClr val="accent1"/>
              </a:buClr>
            </a:pPr>
            <a:r>
              <a:rPr kumimoji="0" lang="zh-CN" altLang="en-US" sz="2400">
                <a:ea typeface="宋体" panose="02010600030101010101" pitchFamily="2" charset="-122"/>
              </a:rPr>
              <a:t>最上面一行表示另一事务</a:t>
            </a:r>
            <a:r>
              <a:rPr kumimoji="0" lang="en-US" altLang="zh-CN" sz="2400">
                <a:ea typeface="宋体" panose="02010600030101010101" pitchFamily="2" charset="-122"/>
              </a:rPr>
              <a:t>T2</a:t>
            </a:r>
            <a:r>
              <a:rPr kumimoji="0" lang="zh-CN" altLang="en-US" sz="2400">
                <a:ea typeface="宋体" panose="02010600030101010101" pitchFamily="2" charset="-122"/>
              </a:rPr>
              <a:t>对同一数据对象发出的封锁请求。</a:t>
            </a:r>
          </a:p>
          <a:p>
            <a:pPr eaLnBrk="1" hangingPunct="1">
              <a:lnSpc>
                <a:spcPct val="120000"/>
              </a:lnSpc>
              <a:spcBef>
                <a:spcPct val="0"/>
              </a:spcBef>
              <a:buClr>
                <a:schemeClr val="accent1"/>
              </a:buClr>
            </a:pPr>
            <a:r>
              <a:rPr kumimoji="0" lang="en-US" altLang="zh-CN" sz="2400">
                <a:ea typeface="宋体" panose="02010600030101010101" pitchFamily="2" charset="-122"/>
              </a:rPr>
              <a:t>T2</a:t>
            </a:r>
            <a:r>
              <a:rPr kumimoji="0" lang="zh-CN" altLang="en-US" sz="2400">
                <a:ea typeface="宋体" panose="02010600030101010101" pitchFamily="2" charset="-122"/>
              </a:rPr>
              <a:t>的封锁请求能否被满足用矩阵中的</a:t>
            </a:r>
            <a:r>
              <a:rPr kumimoji="0" lang="en-US" altLang="zh-CN" sz="2400">
                <a:ea typeface="宋体" panose="02010600030101010101" pitchFamily="2" charset="-122"/>
              </a:rPr>
              <a:t>Y</a:t>
            </a:r>
            <a:r>
              <a:rPr kumimoji="0" lang="zh-CN" altLang="en-US" sz="2400">
                <a:ea typeface="宋体" panose="02010600030101010101" pitchFamily="2" charset="-122"/>
              </a:rPr>
              <a:t>和</a:t>
            </a:r>
            <a:r>
              <a:rPr kumimoji="0" lang="en-US" altLang="zh-CN" sz="2400">
                <a:ea typeface="宋体" panose="02010600030101010101" pitchFamily="2" charset="-122"/>
              </a:rPr>
              <a:t>N</a:t>
            </a:r>
            <a:r>
              <a:rPr kumimoji="0" lang="zh-CN" altLang="en-US" sz="2400">
                <a:ea typeface="宋体" panose="02010600030101010101" pitchFamily="2" charset="-122"/>
              </a:rPr>
              <a:t>表示</a:t>
            </a:r>
          </a:p>
          <a:p>
            <a:pPr lvl="1" eaLnBrk="1" hangingPunct="1">
              <a:lnSpc>
                <a:spcPct val="120000"/>
              </a:lnSpc>
              <a:spcBef>
                <a:spcPct val="0"/>
              </a:spcBef>
            </a:pPr>
            <a:r>
              <a:rPr kumimoji="0" lang="en-US" altLang="zh-CN" sz="2200">
                <a:ea typeface="宋体" panose="02010600030101010101" pitchFamily="2" charset="-122"/>
              </a:rPr>
              <a:t>Y</a:t>
            </a:r>
            <a:r>
              <a:rPr kumimoji="0" lang="zh-CN" altLang="en-US" sz="2200">
                <a:ea typeface="宋体" panose="02010600030101010101" pitchFamily="2" charset="-122"/>
              </a:rPr>
              <a:t>表示事务</a:t>
            </a:r>
            <a:r>
              <a:rPr kumimoji="0" lang="en-US" altLang="zh-CN" sz="2200">
                <a:ea typeface="宋体" panose="02010600030101010101" pitchFamily="2" charset="-122"/>
              </a:rPr>
              <a:t>T2</a:t>
            </a:r>
            <a:r>
              <a:rPr kumimoji="0" lang="zh-CN" altLang="en-US" sz="2200">
                <a:ea typeface="宋体" panose="02010600030101010101" pitchFamily="2" charset="-122"/>
              </a:rPr>
              <a:t>的封锁要求与</a:t>
            </a:r>
            <a:r>
              <a:rPr kumimoji="0" lang="en-US" altLang="zh-CN" sz="2200">
                <a:ea typeface="宋体" panose="02010600030101010101" pitchFamily="2" charset="-122"/>
              </a:rPr>
              <a:t>T1</a:t>
            </a:r>
            <a:r>
              <a:rPr kumimoji="0" lang="zh-CN" altLang="en-US" sz="2200">
                <a:ea typeface="宋体" panose="02010600030101010101" pitchFamily="2" charset="-122"/>
              </a:rPr>
              <a:t>已持有的锁相容，封锁请求可以满足</a:t>
            </a:r>
          </a:p>
          <a:p>
            <a:pPr lvl="1" eaLnBrk="1" hangingPunct="1">
              <a:lnSpc>
                <a:spcPct val="120000"/>
              </a:lnSpc>
              <a:spcBef>
                <a:spcPct val="0"/>
              </a:spcBef>
            </a:pPr>
            <a:r>
              <a:rPr kumimoji="0" lang="en-US" altLang="zh-CN" sz="2200">
                <a:ea typeface="宋体" panose="02010600030101010101" pitchFamily="2" charset="-122"/>
              </a:rPr>
              <a:t>N</a:t>
            </a:r>
            <a:r>
              <a:rPr kumimoji="0" lang="zh-CN" altLang="en-US" sz="2200">
                <a:ea typeface="宋体" panose="02010600030101010101" pitchFamily="2" charset="-122"/>
              </a:rPr>
              <a:t>表示</a:t>
            </a:r>
            <a:r>
              <a:rPr kumimoji="0" lang="en-US" altLang="zh-CN" sz="2200">
                <a:ea typeface="宋体" panose="02010600030101010101" pitchFamily="2" charset="-122"/>
              </a:rPr>
              <a:t>T2</a:t>
            </a:r>
            <a:r>
              <a:rPr kumimoji="0" lang="zh-CN" altLang="en-US" sz="2200">
                <a:ea typeface="宋体" panose="02010600030101010101" pitchFamily="2" charset="-122"/>
              </a:rPr>
              <a:t>的封锁请求与</a:t>
            </a:r>
            <a:r>
              <a:rPr kumimoji="0" lang="en-US" altLang="zh-CN" sz="2200">
                <a:ea typeface="宋体" panose="02010600030101010101" pitchFamily="2" charset="-122"/>
              </a:rPr>
              <a:t>T1</a:t>
            </a:r>
            <a:r>
              <a:rPr kumimoji="0" lang="zh-CN" altLang="en-US" sz="2200">
                <a:ea typeface="宋体" panose="02010600030101010101" pitchFamily="2" charset="-122"/>
              </a:rPr>
              <a:t>已持有的锁冲突，</a:t>
            </a:r>
            <a:r>
              <a:rPr kumimoji="0" lang="en-US" altLang="zh-CN" sz="2200">
                <a:ea typeface="宋体" panose="02010600030101010101" pitchFamily="2" charset="-122"/>
              </a:rPr>
              <a:t>T2</a:t>
            </a:r>
            <a:r>
              <a:rPr kumimoji="0" lang="zh-CN" altLang="en-US" sz="2200">
                <a:ea typeface="宋体" panose="02010600030101010101" pitchFamily="2" charset="-122"/>
              </a:rPr>
              <a:t>的请求被拒绝</a:t>
            </a:r>
            <a:endParaRPr kumimoji="0" lang="zh-CN" altLang="en-US" sz="200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页脚占位符 4">
            <a:extLst>
              <a:ext uri="{FF2B5EF4-FFF2-40B4-BE49-F238E27FC236}">
                <a16:creationId xmlns:a16="http://schemas.microsoft.com/office/drawing/2014/main" id="{31C929C0-34DB-7145-5034-02A468638014}"/>
              </a:ext>
            </a:extLst>
          </p:cNvPr>
          <p:cNvSpPr>
            <a:spLocks noGrp="1"/>
          </p:cNvSpPr>
          <p:nvPr>
            <p:ph type="ftr" sz="quarter" idx="11"/>
          </p:nvPr>
        </p:nvSpPr>
        <p:spPr/>
        <p:txBody>
          <a:bodyPr/>
          <a:lstStyle/>
          <a:p>
            <a:pPr>
              <a:defRPr/>
            </a:pPr>
            <a:r>
              <a:rPr lang="en-US" altLang="zh-CN"/>
              <a:t>An Introduction to Database System</a:t>
            </a:r>
          </a:p>
        </p:txBody>
      </p:sp>
      <p:sp>
        <p:nvSpPr>
          <p:cNvPr id="45059" name="Rectangle 2">
            <a:extLst>
              <a:ext uri="{FF2B5EF4-FFF2-40B4-BE49-F238E27FC236}">
                <a16:creationId xmlns:a16="http://schemas.microsoft.com/office/drawing/2014/main" id="{4FCB18F2-A795-C39D-715D-E76BFD2DB069}"/>
              </a:ext>
            </a:extLst>
          </p:cNvPr>
          <p:cNvSpPr>
            <a:spLocks noGrp="1" noChangeArrowheads="1"/>
          </p:cNvSpPr>
          <p:nvPr>
            <p:ph type="title"/>
          </p:nvPr>
        </p:nvSpPr>
        <p:spPr/>
        <p:txBody>
          <a:bodyPr/>
          <a:lstStyle/>
          <a:p>
            <a:pPr eaLnBrk="1" hangingPunct="1"/>
            <a:r>
              <a:rPr lang="zh-CN" altLang="en-US">
                <a:ea typeface="宋体" panose="02010600030101010101" pitchFamily="2" charset="-122"/>
              </a:rPr>
              <a:t>使用封锁机制解决丢失修改问题</a:t>
            </a:r>
          </a:p>
        </p:txBody>
      </p:sp>
      <p:graphicFrame>
        <p:nvGraphicFramePr>
          <p:cNvPr id="482543" name="Group 239">
            <a:extLst>
              <a:ext uri="{FF2B5EF4-FFF2-40B4-BE49-F238E27FC236}">
                <a16:creationId xmlns:a16="http://schemas.microsoft.com/office/drawing/2014/main" id="{E028373C-6548-77CD-D17E-3300B7F12374}"/>
              </a:ext>
            </a:extLst>
          </p:cNvPr>
          <p:cNvGraphicFramePr>
            <a:graphicFrameLocks noGrp="1"/>
          </p:cNvGraphicFramePr>
          <p:nvPr>
            <p:ph idx="1"/>
          </p:nvPr>
        </p:nvGraphicFramePr>
        <p:xfrm>
          <a:off x="457200" y="1844675"/>
          <a:ext cx="5194300" cy="4911725"/>
        </p:xfrm>
        <a:graphic>
          <a:graphicData uri="http://schemas.openxmlformats.org/drawingml/2006/table">
            <a:tbl>
              <a:tblPr/>
              <a:tblGrid>
                <a:gridCol w="2597150">
                  <a:extLst>
                    <a:ext uri="{9D8B030D-6E8A-4147-A177-3AD203B41FA5}">
                      <a16:colId xmlns:a16="http://schemas.microsoft.com/office/drawing/2014/main" val="20000"/>
                    </a:ext>
                  </a:extLst>
                </a:gridCol>
                <a:gridCol w="2597150">
                  <a:extLst>
                    <a:ext uri="{9D8B030D-6E8A-4147-A177-3AD203B41FA5}">
                      <a16:colId xmlns:a16="http://schemas.microsoft.com/office/drawing/2014/main" val="20001"/>
                    </a:ext>
                  </a:extLst>
                </a:gridCol>
              </a:tblGrid>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 Xlock A</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② R(A)=16</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A</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③ A←A-1</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W(A)=15</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Commit</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Unlock A</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④</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A</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R(A)=15</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A←A-1</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⑤</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W(A)=14</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Commit</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Unlock A</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45106" name="Text Box 194">
            <a:extLst>
              <a:ext uri="{FF2B5EF4-FFF2-40B4-BE49-F238E27FC236}">
                <a16:creationId xmlns:a16="http://schemas.microsoft.com/office/drawing/2014/main" id="{D5095A11-D140-056C-9118-0D2C2803F7F9}"/>
              </a:ext>
            </a:extLst>
          </p:cNvPr>
          <p:cNvSpPr txBox="1">
            <a:spLocks noChangeArrowheads="1"/>
          </p:cNvSpPr>
          <p:nvPr/>
        </p:nvSpPr>
        <p:spPr bwMode="auto">
          <a:xfrm>
            <a:off x="827088" y="1557338"/>
            <a:ext cx="644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a:latin typeface="Times New Roman" panose="02020603050405020304" pitchFamily="18" charset="0"/>
              </a:rPr>
              <a:t>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页脚占位符 4">
            <a:extLst>
              <a:ext uri="{FF2B5EF4-FFF2-40B4-BE49-F238E27FC236}">
                <a16:creationId xmlns:a16="http://schemas.microsoft.com/office/drawing/2014/main" id="{75E220FA-392D-DBA6-BCE0-2EDAC4FBA54D}"/>
              </a:ext>
            </a:extLst>
          </p:cNvPr>
          <p:cNvSpPr>
            <a:spLocks noGrp="1"/>
          </p:cNvSpPr>
          <p:nvPr>
            <p:ph type="ftr" sz="quarter" idx="11"/>
          </p:nvPr>
        </p:nvSpPr>
        <p:spPr/>
        <p:txBody>
          <a:bodyPr/>
          <a:lstStyle/>
          <a:p>
            <a:pPr>
              <a:defRPr/>
            </a:pPr>
            <a:r>
              <a:rPr lang="en-US" altLang="zh-CN"/>
              <a:t>An Introduction to Database System</a:t>
            </a:r>
          </a:p>
        </p:txBody>
      </p:sp>
      <p:sp>
        <p:nvSpPr>
          <p:cNvPr id="46083" name="Rectangle 2">
            <a:extLst>
              <a:ext uri="{FF2B5EF4-FFF2-40B4-BE49-F238E27FC236}">
                <a16:creationId xmlns:a16="http://schemas.microsoft.com/office/drawing/2014/main" id="{FF6C9002-9D8A-A09D-4531-29D6BD4D883D}"/>
              </a:ext>
            </a:extLst>
          </p:cNvPr>
          <p:cNvSpPr>
            <a:spLocks noGrp="1" noChangeArrowheads="1"/>
          </p:cNvSpPr>
          <p:nvPr>
            <p:ph type="title"/>
          </p:nvPr>
        </p:nvSpPr>
        <p:spPr/>
        <p:txBody>
          <a:bodyPr/>
          <a:lstStyle/>
          <a:p>
            <a:pPr eaLnBrk="1" hangingPunct="1"/>
            <a:r>
              <a:rPr lang="zh-CN" altLang="en-US">
                <a:ea typeface="宋体" panose="02010600030101010101" pitchFamily="2" charset="-122"/>
              </a:rPr>
              <a:t>使用封锁机制解决丢失修改问题</a:t>
            </a:r>
          </a:p>
        </p:txBody>
      </p:sp>
      <p:graphicFrame>
        <p:nvGraphicFramePr>
          <p:cNvPr id="482543" name="Group 239">
            <a:extLst>
              <a:ext uri="{FF2B5EF4-FFF2-40B4-BE49-F238E27FC236}">
                <a16:creationId xmlns:a16="http://schemas.microsoft.com/office/drawing/2014/main" id="{4DA4A59E-F51A-EECF-65D8-2E8E43C06C5C}"/>
              </a:ext>
            </a:extLst>
          </p:cNvPr>
          <p:cNvGraphicFramePr>
            <a:graphicFrameLocks noGrp="1"/>
          </p:cNvGraphicFramePr>
          <p:nvPr>
            <p:ph idx="1"/>
          </p:nvPr>
        </p:nvGraphicFramePr>
        <p:xfrm>
          <a:off x="457200" y="1844675"/>
          <a:ext cx="5194300" cy="4911725"/>
        </p:xfrm>
        <a:graphic>
          <a:graphicData uri="http://schemas.openxmlformats.org/drawingml/2006/table">
            <a:tbl>
              <a:tblPr/>
              <a:tblGrid>
                <a:gridCol w="2597150">
                  <a:extLst>
                    <a:ext uri="{9D8B030D-6E8A-4147-A177-3AD203B41FA5}">
                      <a16:colId xmlns:a16="http://schemas.microsoft.com/office/drawing/2014/main" val="20000"/>
                    </a:ext>
                  </a:extLst>
                </a:gridCol>
                <a:gridCol w="2597150">
                  <a:extLst>
                    <a:ext uri="{9D8B030D-6E8A-4147-A177-3AD203B41FA5}">
                      <a16:colId xmlns:a16="http://schemas.microsoft.com/office/drawing/2014/main" val="20001"/>
                    </a:ext>
                  </a:extLst>
                </a:gridCol>
              </a:tblGrid>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 Xlock A</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② R(A)=16</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A</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③ A←A-1</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W(A)=15</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Commit</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Unlock A</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④</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A</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R(A)=15</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A←A-1</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⑤</a:t>
                      </a: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W(A)=14</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Commit</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Unlock A</a:t>
                      </a: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46130" name="Text Box 194">
            <a:extLst>
              <a:ext uri="{FF2B5EF4-FFF2-40B4-BE49-F238E27FC236}">
                <a16:creationId xmlns:a16="http://schemas.microsoft.com/office/drawing/2014/main" id="{599BAC10-0838-3FB7-AF37-108449850311}"/>
              </a:ext>
            </a:extLst>
          </p:cNvPr>
          <p:cNvSpPr txBox="1">
            <a:spLocks noChangeArrowheads="1"/>
          </p:cNvSpPr>
          <p:nvPr/>
        </p:nvSpPr>
        <p:spPr bwMode="auto">
          <a:xfrm>
            <a:off x="827088" y="1557338"/>
            <a:ext cx="644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a:latin typeface="Times New Roman" panose="02020603050405020304" pitchFamily="18" charset="0"/>
              </a:rPr>
              <a:t>例：</a:t>
            </a:r>
          </a:p>
        </p:txBody>
      </p:sp>
      <p:sp>
        <p:nvSpPr>
          <p:cNvPr id="46131" name="Text Box 240">
            <a:extLst>
              <a:ext uri="{FF2B5EF4-FFF2-40B4-BE49-F238E27FC236}">
                <a16:creationId xmlns:a16="http://schemas.microsoft.com/office/drawing/2014/main" id="{2C616F60-7D7D-EC82-17BF-B70559FCF415}"/>
              </a:ext>
            </a:extLst>
          </p:cNvPr>
          <p:cNvSpPr txBox="1">
            <a:spLocks noChangeArrowheads="1"/>
          </p:cNvSpPr>
          <p:nvPr/>
        </p:nvSpPr>
        <p:spPr bwMode="auto">
          <a:xfrm>
            <a:off x="5724525" y="2244725"/>
            <a:ext cx="3095625"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Font typeface="Wingdings" panose="05000000000000000000" pitchFamily="2" charset="2"/>
              <a:buChar char="n"/>
            </a:pPr>
            <a:r>
              <a:rPr kumimoji="0" lang="zh-CN" altLang="en-US" sz="1900" b="0">
                <a:latin typeface="Times New Roman" panose="02020603050405020304" pitchFamily="18" charset="0"/>
              </a:rPr>
              <a:t>事务</a:t>
            </a:r>
            <a:r>
              <a:rPr kumimoji="0" lang="en-US" altLang="zh-CN" sz="1900" b="0">
                <a:latin typeface="Times New Roman" panose="02020603050405020304" pitchFamily="18" charset="0"/>
              </a:rPr>
              <a:t>T1</a:t>
            </a:r>
            <a:r>
              <a:rPr kumimoji="0" lang="zh-CN" altLang="en-US" sz="1900" b="0">
                <a:latin typeface="Times New Roman" panose="02020603050405020304" pitchFamily="18" charset="0"/>
              </a:rPr>
              <a:t>在读</a:t>
            </a:r>
            <a:r>
              <a:rPr kumimoji="0" lang="en-US" altLang="zh-CN" sz="1900" b="0">
                <a:latin typeface="Times New Roman" panose="02020603050405020304" pitchFamily="18" charset="0"/>
              </a:rPr>
              <a:t>A</a:t>
            </a:r>
            <a:r>
              <a:rPr kumimoji="0" lang="zh-CN" altLang="en-US" sz="1900" b="0">
                <a:latin typeface="Times New Roman" panose="02020603050405020304" pitchFamily="18" charset="0"/>
              </a:rPr>
              <a:t>进行修改之前先对</a:t>
            </a:r>
            <a:r>
              <a:rPr kumimoji="0" lang="en-US" altLang="zh-CN" sz="1900" b="0">
                <a:latin typeface="Times New Roman" panose="02020603050405020304" pitchFamily="18" charset="0"/>
              </a:rPr>
              <a:t>A</a:t>
            </a:r>
            <a:r>
              <a:rPr kumimoji="0" lang="zh-CN" altLang="en-US" sz="1900" b="0">
                <a:solidFill>
                  <a:srgbClr val="FF0000"/>
                </a:solidFill>
                <a:latin typeface="Times New Roman" panose="02020603050405020304" pitchFamily="18" charset="0"/>
              </a:rPr>
              <a:t>加</a:t>
            </a:r>
            <a:r>
              <a:rPr kumimoji="0" lang="en-US" altLang="zh-CN" sz="1900" b="0">
                <a:solidFill>
                  <a:srgbClr val="FF0000"/>
                </a:solidFill>
                <a:latin typeface="Times New Roman" panose="02020603050405020304" pitchFamily="18" charset="0"/>
              </a:rPr>
              <a:t>X</a:t>
            </a:r>
            <a:r>
              <a:rPr kumimoji="0" lang="zh-CN" altLang="en-US" sz="1900" b="0">
                <a:solidFill>
                  <a:srgbClr val="FF0000"/>
                </a:solidFill>
                <a:latin typeface="Times New Roman" panose="02020603050405020304" pitchFamily="18" charset="0"/>
              </a:rPr>
              <a:t>锁</a:t>
            </a:r>
          </a:p>
          <a:p>
            <a:pPr eaLnBrk="1" hangingPunct="1">
              <a:spcBef>
                <a:spcPct val="50000"/>
              </a:spcBef>
              <a:buClr>
                <a:schemeClr val="accent1"/>
              </a:buClr>
              <a:buFont typeface="Wingdings" panose="05000000000000000000" pitchFamily="2" charset="2"/>
              <a:buChar char="n"/>
            </a:pPr>
            <a:r>
              <a:rPr kumimoji="0" lang="zh-CN" altLang="en-US" sz="1900" b="0">
                <a:latin typeface="Times New Roman" panose="02020603050405020304" pitchFamily="18" charset="0"/>
              </a:rPr>
              <a:t>当</a:t>
            </a:r>
            <a:r>
              <a:rPr kumimoji="0" lang="en-US" altLang="zh-CN" sz="1900" b="0">
                <a:latin typeface="Times New Roman" panose="02020603050405020304" pitchFamily="18" charset="0"/>
              </a:rPr>
              <a:t>T2</a:t>
            </a:r>
            <a:r>
              <a:rPr kumimoji="0" lang="zh-CN" altLang="en-US" sz="1900" b="0">
                <a:latin typeface="Times New Roman" panose="02020603050405020304" pitchFamily="18" charset="0"/>
              </a:rPr>
              <a:t>再请求对</a:t>
            </a:r>
            <a:r>
              <a:rPr kumimoji="0" lang="en-US" altLang="zh-CN" sz="1900" b="0">
                <a:latin typeface="Times New Roman" panose="02020603050405020304" pitchFamily="18" charset="0"/>
              </a:rPr>
              <a:t>A</a:t>
            </a:r>
            <a:r>
              <a:rPr kumimoji="0" lang="zh-CN" altLang="en-US" sz="1900" b="0">
                <a:latin typeface="Times New Roman" panose="02020603050405020304" pitchFamily="18" charset="0"/>
              </a:rPr>
              <a:t>加</a:t>
            </a:r>
            <a:r>
              <a:rPr kumimoji="0" lang="en-US" altLang="zh-CN" sz="1900" b="0">
                <a:latin typeface="Times New Roman" panose="02020603050405020304" pitchFamily="18" charset="0"/>
              </a:rPr>
              <a:t>X</a:t>
            </a:r>
            <a:r>
              <a:rPr kumimoji="0" lang="zh-CN" altLang="en-US" sz="1900" b="0">
                <a:latin typeface="Times New Roman" panose="02020603050405020304" pitchFamily="18" charset="0"/>
              </a:rPr>
              <a:t>锁时被</a:t>
            </a:r>
            <a:r>
              <a:rPr kumimoji="0" lang="zh-CN" altLang="en-US" sz="1900" b="0">
                <a:solidFill>
                  <a:srgbClr val="FF0000"/>
                </a:solidFill>
                <a:latin typeface="Times New Roman" panose="02020603050405020304" pitchFamily="18" charset="0"/>
              </a:rPr>
              <a:t>拒绝</a:t>
            </a:r>
          </a:p>
          <a:p>
            <a:pPr eaLnBrk="1" hangingPunct="1">
              <a:spcBef>
                <a:spcPct val="50000"/>
              </a:spcBef>
              <a:buClr>
                <a:schemeClr val="accent1"/>
              </a:buClr>
              <a:buFont typeface="Wingdings" panose="05000000000000000000" pitchFamily="2" charset="2"/>
              <a:buChar char="n"/>
            </a:pPr>
            <a:r>
              <a:rPr kumimoji="0" lang="en-US" altLang="zh-CN" sz="1900" b="0">
                <a:latin typeface="Times New Roman" panose="02020603050405020304" pitchFamily="18" charset="0"/>
              </a:rPr>
              <a:t>T2</a:t>
            </a:r>
            <a:r>
              <a:rPr kumimoji="0" lang="zh-CN" altLang="en-US" sz="1900" b="0">
                <a:latin typeface="Times New Roman" panose="02020603050405020304" pitchFamily="18" charset="0"/>
              </a:rPr>
              <a:t>只能</a:t>
            </a:r>
            <a:r>
              <a:rPr kumimoji="0" lang="zh-CN" altLang="en-US" sz="1900" b="0">
                <a:solidFill>
                  <a:srgbClr val="FF0000"/>
                </a:solidFill>
                <a:latin typeface="Times New Roman" panose="02020603050405020304" pitchFamily="18" charset="0"/>
              </a:rPr>
              <a:t>等待</a:t>
            </a:r>
            <a:r>
              <a:rPr kumimoji="0" lang="en-US" altLang="zh-CN" sz="1900" b="0">
                <a:latin typeface="Times New Roman" panose="02020603050405020304" pitchFamily="18" charset="0"/>
              </a:rPr>
              <a:t>T1</a:t>
            </a:r>
            <a:r>
              <a:rPr kumimoji="0" lang="zh-CN" altLang="en-US" sz="1900" b="0">
                <a:latin typeface="Times New Roman" panose="02020603050405020304" pitchFamily="18" charset="0"/>
              </a:rPr>
              <a:t>释放</a:t>
            </a:r>
            <a:r>
              <a:rPr kumimoji="0" lang="en-US" altLang="zh-CN" sz="1900" b="0">
                <a:latin typeface="Times New Roman" panose="02020603050405020304" pitchFamily="18" charset="0"/>
              </a:rPr>
              <a:t>A</a:t>
            </a:r>
            <a:r>
              <a:rPr kumimoji="0" lang="zh-CN" altLang="en-US" sz="1900" b="0">
                <a:latin typeface="Times New Roman" panose="02020603050405020304" pitchFamily="18" charset="0"/>
              </a:rPr>
              <a:t>上的锁后</a:t>
            </a:r>
            <a:r>
              <a:rPr kumimoji="0" lang="en-US" altLang="zh-CN" sz="1900" b="0">
                <a:latin typeface="Times New Roman" panose="02020603050405020304" pitchFamily="18" charset="0"/>
              </a:rPr>
              <a:t>T2</a:t>
            </a:r>
            <a:r>
              <a:rPr kumimoji="0" lang="zh-CN" altLang="en-US" sz="1900" b="0">
                <a:latin typeface="Times New Roman" panose="02020603050405020304" pitchFamily="18" charset="0"/>
              </a:rPr>
              <a:t>获得对</a:t>
            </a:r>
            <a:r>
              <a:rPr kumimoji="0" lang="en-US" altLang="zh-CN" sz="1900" b="0">
                <a:latin typeface="Times New Roman" panose="02020603050405020304" pitchFamily="18" charset="0"/>
              </a:rPr>
              <a:t>A</a:t>
            </a:r>
            <a:r>
              <a:rPr kumimoji="0" lang="zh-CN" altLang="en-US" sz="1900" b="0">
                <a:latin typeface="Times New Roman" panose="02020603050405020304" pitchFamily="18" charset="0"/>
              </a:rPr>
              <a:t>的</a:t>
            </a:r>
            <a:r>
              <a:rPr kumimoji="0" lang="en-US" altLang="zh-CN" sz="1900" b="0">
                <a:latin typeface="Times New Roman" panose="02020603050405020304" pitchFamily="18" charset="0"/>
              </a:rPr>
              <a:t>X</a:t>
            </a:r>
            <a:r>
              <a:rPr kumimoji="0" lang="zh-CN" altLang="en-US" sz="1900" b="0">
                <a:latin typeface="Times New Roman" panose="02020603050405020304" pitchFamily="18" charset="0"/>
              </a:rPr>
              <a:t>锁</a:t>
            </a:r>
          </a:p>
          <a:p>
            <a:pPr eaLnBrk="1" hangingPunct="1">
              <a:spcBef>
                <a:spcPct val="50000"/>
              </a:spcBef>
              <a:buClr>
                <a:schemeClr val="accent1"/>
              </a:buClr>
              <a:buFont typeface="Wingdings" panose="05000000000000000000" pitchFamily="2" charset="2"/>
              <a:buChar char="n"/>
            </a:pPr>
            <a:r>
              <a:rPr kumimoji="0" lang="zh-CN" altLang="en-US" sz="1900" b="0">
                <a:latin typeface="Times New Roman" panose="02020603050405020304" pitchFamily="18" charset="0"/>
              </a:rPr>
              <a:t>这时</a:t>
            </a:r>
            <a:r>
              <a:rPr kumimoji="0" lang="en-US" altLang="zh-CN" sz="1900" b="0">
                <a:latin typeface="Times New Roman" panose="02020603050405020304" pitchFamily="18" charset="0"/>
              </a:rPr>
              <a:t>T2</a:t>
            </a:r>
            <a:r>
              <a:rPr kumimoji="0" lang="zh-CN" altLang="en-US" sz="1900" b="0">
                <a:latin typeface="Times New Roman" panose="02020603050405020304" pitchFamily="18" charset="0"/>
              </a:rPr>
              <a:t>读到的</a:t>
            </a:r>
            <a:r>
              <a:rPr kumimoji="0" lang="en-US" altLang="zh-CN" sz="1900" b="0">
                <a:latin typeface="Times New Roman" panose="02020603050405020304" pitchFamily="18" charset="0"/>
              </a:rPr>
              <a:t>A</a:t>
            </a:r>
            <a:r>
              <a:rPr kumimoji="0" lang="zh-CN" altLang="en-US" sz="1900" b="0">
                <a:latin typeface="Times New Roman" panose="02020603050405020304" pitchFamily="18" charset="0"/>
              </a:rPr>
              <a:t>已经是</a:t>
            </a:r>
            <a:r>
              <a:rPr kumimoji="0" lang="en-US" altLang="zh-CN" sz="1900" b="0">
                <a:latin typeface="Times New Roman" panose="02020603050405020304" pitchFamily="18" charset="0"/>
              </a:rPr>
              <a:t>T1</a:t>
            </a:r>
            <a:r>
              <a:rPr kumimoji="0" lang="zh-CN" altLang="en-US" sz="1900" b="0">
                <a:latin typeface="Times New Roman" panose="02020603050405020304" pitchFamily="18" charset="0"/>
              </a:rPr>
              <a:t>更新过的值</a:t>
            </a:r>
            <a:r>
              <a:rPr kumimoji="0" lang="en-US" altLang="zh-CN" sz="1900" b="0">
                <a:latin typeface="Times New Roman" panose="02020603050405020304" pitchFamily="18" charset="0"/>
              </a:rPr>
              <a:t>15</a:t>
            </a:r>
          </a:p>
          <a:p>
            <a:pPr eaLnBrk="1" hangingPunct="1">
              <a:spcBef>
                <a:spcPct val="50000"/>
              </a:spcBef>
              <a:buClr>
                <a:schemeClr val="accent1"/>
              </a:buClr>
              <a:buFont typeface="Wingdings" panose="05000000000000000000" pitchFamily="2" charset="2"/>
              <a:buChar char="n"/>
            </a:pPr>
            <a:r>
              <a:rPr kumimoji="0" lang="en-US" altLang="zh-CN" sz="1900" b="0">
                <a:latin typeface="Times New Roman" panose="02020603050405020304" pitchFamily="18" charset="0"/>
              </a:rPr>
              <a:t>T2</a:t>
            </a:r>
            <a:r>
              <a:rPr kumimoji="0" lang="zh-CN" altLang="en-US" sz="1900" b="0">
                <a:latin typeface="Times New Roman" panose="02020603050405020304" pitchFamily="18" charset="0"/>
              </a:rPr>
              <a:t>按此新的</a:t>
            </a:r>
            <a:r>
              <a:rPr kumimoji="0" lang="en-US" altLang="zh-CN" sz="1900" b="0">
                <a:latin typeface="Times New Roman" panose="02020603050405020304" pitchFamily="18" charset="0"/>
              </a:rPr>
              <a:t>A</a:t>
            </a:r>
            <a:r>
              <a:rPr kumimoji="0" lang="zh-CN" altLang="en-US" sz="1900" b="0">
                <a:latin typeface="Times New Roman" panose="02020603050405020304" pitchFamily="18" charset="0"/>
              </a:rPr>
              <a:t>值进行运算，并将结果值</a:t>
            </a:r>
            <a:r>
              <a:rPr kumimoji="0" lang="en-US" altLang="zh-CN" sz="1900" b="0">
                <a:latin typeface="Times New Roman" panose="02020603050405020304" pitchFamily="18" charset="0"/>
              </a:rPr>
              <a:t>A=14</a:t>
            </a:r>
            <a:r>
              <a:rPr kumimoji="0" lang="zh-CN" altLang="en-US" sz="1900" b="0">
                <a:latin typeface="Times New Roman" panose="02020603050405020304" pitchFamily="18" charset="0"/>
              </a:rPr>
              <a:t>送回到磁盘。避免了丢失</a:t>
            </a:r>
            <a:r>
              <a:rPr kumimoji="0" lang="en-US" altLang="zh-CN" sz="1900" b="0">
                <a:latin typeface="Times New Roman" panose="02020603050405020304" pitchFamily="18" charset="0"/>
              </a:rPr>
              <a:t>T1</a:t>
            </a:r>
            <a:r>
              <a:rPr kumimoji="0" lang="zh-CN" altLang="en-US" sz="1900" b="0">
                <a:latin typeface="Times New Roman" panose="02020603050405020304" pitchFamily="18" charset="0"/>
              </a:rPr>
              <a:t>的更新。</a:t>
            </a:r>
          </a:p>
        </p:txBody>
      </p:sp>
      <p:sp>
        <p:nvSpPr>
          <p:cNvPr id="46132" name="Text Box 241">
            <a:extLst>
              <a:ext uri="{FF2B5EF4-FFF2-40B4-BE49-F238E27FC236}">
                <a16:creationId xmlns:a16="http://schemas.microsoft.com/office/drawing/2014/main" id="{8C4FC55F-4866-CBA1-2C78-9459BD252BCF}"/>
              </a:ext>
            </a:extLst>
          </p:cNvPr>
          <p:cNvSpPr txBox="1">
            <a:spLocks noChangeArrowheads="1"/>
          </p:cNvSpPr>
          <p:nvPr/>
        </p:nvSpPr>
        <p:spPr bwMode="auto">
          <a:xfrm>
            <a:off x="5795963" y="1773238"/>
            <a:ext cx="156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a:solidFill>
                  <a:schemeClr val="tx2"/>
                </a:solidFill>
                <a:latin typeface="Times New Roman" panose="02020603050405020304" pitchFamily="18" charset="0"/>
              </a:rPr>
              <a:t>没有丢失修改</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页脚占位符 4">
            <a:extLst>
              <a:ext uri="{FF2B5EF4-FFF2-40B4-BE49-F238E27FC236}">
                <a16:creationId xmlns:a16="http://schemas.microsoft.com/office/drawing/2014/main" id="{2B1CF1EC-66BD-7C79-878F-DEB9D88B1D2A}"/>
              </a:ext>
            </a:extLst>
          </p:cNvPr>
          <p:cNvSpPr>
            <a:spLocks noGrp="1"/>
          </p:cNvSpPr>
          <p:nvPr>
            <p:ph type="ftr" sz="quarter" idx="11"/>
          </p:nvPr>
        </p:nvSpPr>
        <p:spPr/>
        <p:txBody>
          <a:bodyPr/>
          <a:lstStyle/>
          <a:p>
            <a:pPr>
              <a:defRPr/>
            </a:pPr>
            <a:r>
              <a:rPr lang="en-US" altLang="zh-CN"/>
              <a:t>An Introduction to Database System</a:t>
            </a:r>
          </a:p>
        </p:txBody>
      </p:sp>
      <p:sp>
        <p:nvSpPr>
          <p:cNvPr id="47107" name="Rectangle 2">
            <a:extLst>
              <a:ext uri="{FF2B5EF4-FFF2-40B4-BE49-F238E27FC236}">
                <a16:creationId xmlns:a16="http://schemas.microsoft.com/office/drawing/2014/main" id="{D218C150-2A76-9443-07B0-5A874575A4A0}"/>
              </a:ext>
            </a:extLst>
          </p:cNvPr>
          <p:cNvSpPr>
            <a:spLocks noGrp="1" noChangeArrowheads="1"/>
          </p:cNvSpPr>
          <p:nvPr>
            <p:ph type="title"/>
          </p:nvPr>
        </p:nvSpPr>
        <p:spPr>
          <a:xfrm>
            <a:off x="900113" y="549275"/>
            <a:ext cx="7391400" cy="563563"/>
          </a:xfrm>
        </p:spPr>
        <p:txBody>
          <a:bodyPr/>
          <a:lstStyle/>
          <a:p>
            <a:pPr eaLnBrk="1" hangingPunct="1"/>
            <a:r>
              <a:rPr lang="zh-CN" altLang="en-US">
                <a:ea typeface="宋体" panose="02010600030101010101" pitchFamily="2" charset="-122"/>
              </a:rPr>
              <a:t>使用封锁机制解决不可重复读问题</a:t>
            </a:r>
          </a:p>
        </p:txBody>
      </p:sp>
      <p:graphicFrame>
        <p:nvGraphicFramePr>
          <p:cNvPr id="486147" name="Group 771">
            <a:extLst>
              <a:ext uri="{FF2B5EF4-FFF2-40B4-BE49-F238E27FC236}">
                <a16:creationId xmlns:a16="http://schemas.microsoft.com/office/drawing/2014/main" id="{14E1E4F2-DE51-98DD-44DB-2D3B6BFD5318}"/>
              </a:ext>
            </a:extLst>
          </p:cNvPr>
          <p:cNvGraphicFramePr>
            <a:graphicFrameLocks noGrp="1"/>
          </p:cNvGraphicFramePr>
          <p:nvPr>
            <p:ph idx="1"/>
          </p:nvPr>
        </p:nvGraphicFramePr>
        <p:xfrm>
          <a:off x="684213" y="1123950"/>
          <a:ext cx="2871787" cy="5767388"/>
        </p:xfrm>
        <a:graphic>
          <a:graphicData uri="http://schemas.openxmlformats.org/drawingml/2006/table">
            <a:tbl>
              <a:tblPr/>
              <a:tblGrid>
                <a:gridCol w="1908175">
                  <a:extLst>
                    <a:ext uri="{9D8B030D-6E8A-4147-A177-3AD203B41FA5}">
                      <a16:colId xmlns:a16="http://schemas.microsoft.com/office/drawing/2014/main" val="20000"/>
                    </a:ext>
                  </a:extLst>
                </a:gridCol>
                <a:gridCol w="963612">
                  <a:extLst>
                    <a:ext uri="{9D8B030D-6E8A-4147-A177-3AD203B41FA5}">
                      <a16:colId xmlns:a16="http://schemas.microsoft.com/office/drawing/2014/main" val="20001"/>
                    </a:ext>
                  </a:extLst>
                </a:gridCol>
              </a:tblGrid>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 Slock A</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 B</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R(A)=50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R(B)=100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求和</a:t>
                      </a: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②</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B</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③ R(A)=50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R(B)=100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求和</a:t>
                      </a: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Commit</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 A</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 B</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④</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XlockB</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R(B)=100</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B←B*2</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⑤</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W(B)=200</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Commit</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Unlock B</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页脚占位符 4">
            <a:extLst>
              <a:ext uri="{FF2B5EF4-FFF2-40B4-BE49-F238E27FC236}">
                <a16:creationId xmlns:a16="http://schemas.microsoft.com/office/drawing/2014/main" id="{7AB98FED-0B81-885C-CA4A-AEEE01C6D38C}"/>
              </a:ext>
            </a:extLst>
          </p:cNvPr>
          <p:cNvSpPr>
            <a:spLocks noGrp="1"/>
          </p:cNvSpPr>
          <p:nvPr>
            <p:ph type="ftr" sz="quarter" idx="11"/>
          </p:nvPr>
        </p:nvSpPr>
        <p:spPr/>
        <p:txBody>
          <a:bodyPr/>
          <a:lstStyle/>
          <a:p>
            <a:pPr>
              <a:defRPr/>
            </a:pPr>
            <a:r>
              <a:rPr lang="en-US" altLang="zh-CN"/>
              <a:t>An Introduction to Database System</a:t>
            </a:r>
          </a:p>
        </p:txBody>
      </p:sp>
      <p:sp>
        <p:nvSpPr>
          <p:cNvPr id="48131" name="Rectangle 2">
            <a:extLst>
              <a:ext uri="{FF2B5EF4-FFF2-40B4-BE49-F238E27FC236}">
                <a16:creationId xmlns:a16="http://schemas.microsoft.com/office/drawing/2014/main" id="{396E2801-DE29-4456-1CF2-E5FEF6FF601E}"/>
              </a:ext>
            </a:extLst>
          </p:cNvPr>
          <p:cNvSpPr>
            <a:spLocks noGrp="1" noChangeArrowheads="1"/>
          </p:cNvSpPr>
          <p:nvPr>
            <p:ph type="title"/>
          </p:nvPr>
        </p:nvSpPr>
        <p:spPr>
          <a:xfrm>
            <a:off x="900113" y="549275"/>
            <a:ext cx="7391400" cy="563563"/>
          </a:xfrm>
        </p:spPr>
        <p:txBody>
          <a:bodyPr/>
          <a:lstStyle/>
          <a:p>
            <a:pPr eaLnBrk="1" hangingPunct="1"/>
            <a:r>
              <a:rPr lang="zh-CN" altLang="en-US">
                <a:ea typeface="宋体" panose="02010600030101010101" pitchFamily="2" charset="-122"/>
              </a:rPr>
              <a:t>使用封锁机制解决不可重复读问题</a:t>
            </a:r>
          </a:p>
        </p:txBody>
      </p:sp>
      <p:graphicFrame>
        <p:nvGraphicFramePr>
          <p:cNvPr id="486147" name="Group 771">
            <a:extLst>
              <a:ext uri="{FF2B5EF4-FFF2-40B4-BE49-F238E27FC236}">
                <a16:creationId xmlns:a16="http://schemas.microsoft.com/office/drawing/2014/main" id="{1CE39E39-E198-A32A-BCA8-C94624262203}"/>
              </a:ext>
            </a:extLst>
          </p:cNvPr>
          <p:cNvGraphicFramePr>
            <a:graphicFrameLocks noGrp="1"/>
          </p:cNvGraphicFramePr>
          <p:nvPr>
            <p:ph idx="1"/>
          </p:nvPr>
        </p:nvGraphicFramePr>
        <p:xfrm>
          <a:off x="684213" y="1123950"/>
          <a:ext cx="2871787" cy="5767388"/>
        </p:xfrm>
        <a:graphic>
          <a:graphicData uri="http://schemas.openxmlformats.org/drawingml/2006/table">
            <a:tbl>
              <a:tblPr/>
              <a:tblGrid>
                <a:gridCol w="1908175">
                  <a:extLst>
                    <a:ext uri="{9D8B030D-6E8A-4147-A177-3AD203B41FA5}">
                      <a16:colId xmlns:a16="http://schemas.microsoft.com/office/drawing/2014/main" val="20000"/>
                    </a:ext>
                  </a:extLst>
                </a:gridCol>
                <a:gridCol w="963612">
                  <a:extLst>
                    <a:ext uri="{9D8B030D-6E8A-4147-A177-3AD203B41FA5}">
                      <a16:colId xmlns:a16="http://schemas.microsoft.com/office/drawing/2014/main" val="20001"/>
                    </a:ext>
                  </a:extLst>
                </a:gridCol>
              </a:tblGrid>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 Slock A</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 B</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R(A)=50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R(B)=100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求和</a:t>
                      </a: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②</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B</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③ R(A)=50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R(B)=100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求和</a:t>
                      </a: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Commit</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 A</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 B</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④</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XlockB</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R(B)=100</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B←B*2</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⑤</a:t>
                      </a: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W(B)=200</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Commit</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Unlock B</a:t>
                      </a: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bl>
          </a:graphicData>
        </a:graphic>
      </p:graphicFrame>
      <p:sp>
        <p:nvSpPr>
          <p:cNvPr id="48197" name="Text Box 773">
            <a:extLst>
              <a:ext uri="{FF2B5EF4-FFF2-40B4-BE49-F238E27FC236}">
                <a16:creationId xmlns:a16="http://schemas.microsoft.com/office/drawing/2014/main" id="{5DAFE807-5213-F0B3-CAE9-76FD96152574}"/>
              </a:ext>
            </a:extLst>
          </p:cNvPr>
          <p:cNvSpPr txBox="1">
            <a:spLocks noChangeArrowheads="1"/>
          </p:cNvSpPr>
          <p:nvPr/>
        </p:nvSpPr>
        <p:spPr bwMode="auto">
          <a:xfrm>
            <a:off x="4643438" y="1700213"/>
            <a:ext cx="3889375"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chemeClr val="accent1"/>
              </a:buClr>
              <a:buFont typeface="Wingdings" panose="05000000000000000000" pitchFamily="2" charset="2"/>
              <a:buChar char="n"/>
            </a:pPr>
            <a:r>
              <a:rPr kumimoji="0" lang="zh-CN" altLang="en-US" sz="1800" b="0">
                <a:latin typeface="Times New Roman" panose="02020603050405020304" pitchFamily="18" charset="0"/>
              </a:rPr>
              <a:t>事务</a:t>
            </a:r>
            <a:r>
              <a:rPr kumimoji="0" lang="en-US" altLang="zh-CN" sz="1800" b="0">
                <a:latin typeface="Times New Roman" panose="02020603050405020304" pitchFamily="18" charset="0"/>
              </a:rPr>
              <a:t>T1</a:t>
            </a:r>
            <a:r>
              <a:rPr kumimoji="0" lang="zh-CN" altLang="en-US" sz="1800" b="0">
                <a:latin typeface="Times New Roman" panose="02020603050405020304" pitchFamily="18" charset="0"/>
              </a:rPr>
              <a:t>在读</a:t>
            </a:r>
            <a:r>
              <a:rPr kumimoji="0" lang="en-US" altLang="zh-CN" sz="1800" b="0">
                <a:latin typeface="Times New Roman" panose="02020603050405020304" pitchFamily="18" charset="0"/>
              </a:rPr>
              <a:t>A</a:t>
            </a:r>
            <a:r>
              <a:rPr kumimoji="0" lang="zh-CN" altLang="en-US" sz="1800" b="0">
                <a:latin typeface="Times New Roman" panose="02020603050405020304" pitchFamily="18" charset="0"/>
              </a:rPr>
              <a:t>，</a:t>
            </a:r>
            <a:r>
              <a:rPr kumimoji="0" lang="en-US" altLang="zh-CN" sz="1800" b="0">
                <a:latin typeface="Times New Roman" panose="02020603050405020304" pitchFamily="18" charset="0"/>
              </a:rPr>
              <a:t>B</a:t>
            </a:r>
            <a:r>
              <a:rPr kumimoji="0" lang="zh-CN" altLang="en-US" sz="1800" b="0">
                <a:latin typeface="Times New Roman" panose="02020603050405020304" pitchFamily="18" charset="0"/>
              </a:rPr>
              <a:t>之前，先对</a:t>
            </a:r>
            <a:r>
              <a:rPr kumimoji="0" lang="en-US" altLang="zh-CN" sz="1800" b="0">
                <a:latin typeface="Times New Roman" panose="02020603050405020304" pitchFamily="18" charset="0"/>
              </a:rPr>
              <a:t>A</a:t>
            </a:r>
            <a:r>
              <a:rPr kumimoji="0" lang="zh-CN" altLang="en-US" sz="1800" b="0">
                <a:latin typeface="Times New Roman" panose="02020603050405020304" pitchFamily="18" charset="0"/>
              </a:rPr>
              <a:t>，</a:t>
            </a:r>
            <a:r>
              <a:rPr kumimoji="0" lang="en-US" altLang="zh-CN" sz="1800" b="0">
                <a:latin typeface="Times New Roman" panose="02020603050405020304" pitchFamily="18" charset="0"/>
              </a:rPr>
              <a:t>B</a:t>
            </a:r>
            <a:r>
              <a:rPr kumimoji="0" lang="zh-CN" altLang="en-US" sz="1800" b="0">
                <a:solidFill>
                  <a:srgbClr val="FF0000"/>
                </a:solidFill>
                <a:latin typeface="Times New Roman" panose="02020603050405020304" pitchFamily="18" charset="0"/>
              </a:rPr>
              <a:t>加</a:t>
            </a:r>
            <a:r>
              <a:rPr kumimoji="0" lang="en-US" altLang="zh-CN" sz="1800" b="0">
                <a:solidFill>
                  <a:srgbClr val="FF0000"/>
                </a:solidFill>
                <a:latin typeface="Times New Roman" panose="02020603050405020304" pitchFamily="18" charset="0"/>
              </a:rPr>
              <a:t>S</a:t>
            </a:r>
            <a:r>
              <a:rPr kumimoji="0" lang="zh-CN" altLang="en-US" sz="1800" b="0">
                <a:solidFill>
                  <a:srgbClr val="FF0000"/>
                </a:solidFill>
                <a:latin typeface="Times New Roman" panose="02020603050405020304" pitchFamily="18" charset="0"/>
              </a:rPr>
              <a:t>锁</a:t>
            </a:r>
          </a:p>
          <a:p>
            <a:pPr eaLnBrk="1" hangingPunct="1">
              <a:lnSpc>
                <a:spcPct val="140000"/>
              </a:lnSpc>
              <a:spcBef>
                <a:spcPct val="0"/>
              </a:spcBef>
              <a:buClr>
                <a:schemeClr val="accent1"/>
              </a:buClr>
              <a:buFont typeface="Wingdings" panose="05000000000000000000" pitchFamily="2" charset="2"/>
              <a:buChar char="n"/>
            </a:pPr>
            <a:r>
              <a:rPr kumimoji="0" lang="zh-CN" altLang="en-US" sz="1800" b="0">
                <a:latin typeface="Times New Roman" panose="02020603050405020304" pitchFamily="18" charset="0"/>
              </a:rPr>
              <a:t>其他事务只能再对</a:t>
            </a:r>
            <a:r>
              <a:rPr kumimoji="0" lang="en-US" altLang="zh-CN" sz="1800" b="0">
                <a:latin typeface="Times New Roman" panose="02020603050405020304" pitchFamily="18" charset="0"/>
              </a:rPr>
              <a:t>A</a:t>
            </a:r>
            <a:r>
              <a:rPr kumimoji="0" lang="zh-CN" altLang="en-US" sz="1800" b="0">
                <a:latin typeface="Times New Roman" panose="02020603050405020304" pitchFamily="18" charset="0"/>
              </a:rPr>
              <a:t>，</a:t>
            </a:r>
            <a:r>
              <a:rPr kumimoji="0" lang="en-US" altLang="zh-CN" sz="1800" b="0">
                <a:latin typeface="Times New Roman" panose="02020603050405020304" pitchFamily="18" charset="0"/>
              </a:rPr>
              <a:t>B</a:t>
            </a:r>
            <a:r>
              <a:rPr kumimoji="0" lang="zh-CN" altLang="en-US" sz="1800" b="0">
                <a:latin typeface="Times New Roman" panose="02020603050405020304" pitchFamily="18" charset="0"/>
              </a:rPr>
              <a:t>加</a:t>
            </a:r>
            <a:r>
              <a:rPr kumimoji="0" lang="en-US" altLang="zh-CN" sz="1800" b="0">
                <a:latin typeface="Times New Roman" panose="02020603050405020304" pitchFamily="18" charset="0"/>
              </a:rPr>
              <a:t>S</a:t>
            </a:r>
            <a:r>
              <a:rPr kumimoji="0" lang="zh-CN" altLang="en-US" sz="1800" b="0">
                <a:latin typeface="Times New Roman" panose="02020603050405020304" pitchFamily="18" charset="0"/>
              </a:rPr>
              <a:t>锁，而</a:t>
            </a:r>
            <a:r>
              <a:rPr kumimoji="0" lang="zh-CN" altLang="en-US" sz="1800" b="0">
                <a:solidFill>
                  <a:srgbClr val="FF0000"/>
                </a:solidFill>
                <a:latin typeface="Times New Roman" panose="02020603050405020304" pitchFamily="18" charset="0"/>
              </a:rPr>
              <a:t>不能加</a:t>
            </a:r>
            <a:r>
              <a:rPr kumimoji="0" lang="en-US" altLang="zh-CN" sz="1800" b="0">
                <a:solidFill>
                  <a:srgbClr val="FF0000"/>
                </a:solidFill>
                <a:latin typeface="Times New Roman" panose="02020603050405020304" pitchFamily="18" charset="0"/>
              </a:rPr>
              <a:t>X</a:t>
            </a:r>
            <a:r>
              <a:rPr kumimoji="0" lang="zh-CN" altLang="en-US" sz="1800" b="0">
                <a:solidFill>
                  <a:srgbClr val="FF0000"/>
                </a:solidFill>
                <a:latin typeface="Times New Roman" panose="02020603050405020304" pitchFamily="18" charset="0"/>
              </a:rPr>
              <a:t>锁</a:t>
            </a:r>
            <a:r>
              <a:rPr kumimoji="0" lang="zh-CN" altLang="en-US" sz="1800" b="0">
                <a:latin typeface="Times New Roman" panose="02020603050405020304" pitchFamily="18" charset="0"/>
              </a:rPr>
              <a:t>，即其他事务只能读</a:t>
            </a:r>
            <a:r>
              <a:rPr kumimoji="0" lang="en-US" altLang="zh-CN" sz="1800" b="0">
                <a:latin typeface="Times New Roman" panose="02020603050405020304" pitchFamily="18" charset="0"/>
              </a:rPr>
              <a:t>A</a:t>
            </a:r>
            <a:r>
              <a:rPr kumimoji="0" lang="zh-CN" altLang="en-US" sz="1800" b="0">
                <a:latin typeface="Times New Roman" panose="02020603050405020304" pitchFamily="18" charset="0"/>
              </a:rPr>
              <a:t>，</a:t>
            </a:r>
            <a:r>
              <a:rPr kumimoji="0" lang="en-US" altLang="zh-CN" sz="1800" b="0">
                <a:latin typeface="Times New Roman" panose="02020603050405020304" pitchFamily="18" charset="0"/>
              </a:rPr>
              <a:t>B</a:t>
            </a:r>
            <a:r>
              <a:rPr kumimoji="0" lang="zh-CN" altLang="en-US" sz="1800" b="0">
                <a:latin typeface="Times New Roman" panose="02020603050405020304" pitchFamily="18" charset="0"/>
              </a:rPr>
              <a:t>，而不能修改</a:t>
            </a:r>
          </a:p>
          <a:p>
            <a:pPr eaLnBrk="1" hangingPunct="1">
              <a:lnSpc>
                <a:spcPct val="140000"/>
              </a:lnSpc>
              <a:spcBef>
                <a:spcPct val="0"/>
              </a:spcBef>
              <a:buClr>
                <a:schemeClr val="accent1"/>
              </a:buClr>
              <a:buFont typeface="Wingdings" panose="05000000000000000000" pitchFamily="2" charset="2"/>
              <a:buChar char="n"/>
            </a:pPr>
            <a:r>
              <a:rPr kumimoji="0" lang="zh-CN" altLang="en-US" sz="1800" b="0">
                <a:latin typeface="Times New Roman" panose="02020603050405020304" pitchFamily="18" charset="0"/>
              </a:rPr>
              <a:t>当</a:t>
            </a:r>
            <a:r>
              <a:rPr kumimoji="0" lang="en-US" altLang="zh-CN" sz="1800" b="0">
                <a:latin typeface="Times New Roman" panose="02020603050405020304" pitchFamily="18" charset="0"/>
              </a:rPr>
              <a:t>T2</a:t>
            </a:r>
            <a:r>
              <a:rPr kumimoji="0" lang="zh-CN" altLang="en-US" sz="1800" b="0">
                <a:latin typeface="Times New Roman" panose="02020603050405020304" pitchFamily="18" charset="0"/>
              </a:rPr>
              <a:t>为修改</a:t>
            </a:r>
            <a:r>
              <a:rPr kumimoji="0" lang="en-US" altLang="zh-CN" sz="1800" b="0">
                <a:latin typeface="Times New Roman" panose="02020603050405020304" pitchFamily="18" charset="0"/>
              </a:rPr>
              <a:t>B</a:t>
            </a:r>
            <a:r>
              <a:rPr kumimoji="0" lang="zh-CN" altLang="en-US" sz="1800" b="0">
                <a:latin typeface="Times New Roman" panose="02020603050405020304" pitchFamily="18" charset="0"/>
              </a:rPr>
              <a:t>而申请对</a:t>
            </a:r>
            <a:r>
              <a:rPr kumimoji="0" lang="en-US" altLang="zh-CN" sz="1800" b="0">
                <a:latin typeface="Times New Roman" panose="02020603050405020304" pitchFamily="18" charset="0"/>
              </a:rPr>
              <a:t>B</a:t>
            </a:r>
            <a:r>
              <a:rPr kumimoji="0" lang="zh-CN" altLang="en-US" sz="1800" b="0">
                <a:latin typeface="Times New Roman" panose="02020603050405020304" pitchFamily="18" charset="0"/>
              </a:rPr>
              <a:t>的</a:t>
            </a:r>
            <a:r>
              <a:rPr kumimoji="0" lang="en-US" altLang="zh-CN" sz="1800" b="0">
                <a:latin typeface="Times New Roman" panose="02020603050405020304" pitchFamily="18" charset="0"/>
              </a:rPr>
              <a:t>X</a:t>
            </a:r>
            <a:r>
              <a:rPr kumimoji="0" lang="zh-CN" altLang="en-US" sz="1800" b="0">
                <a:latin typeface="Times New Roman" panose="02020603050405020304" pitchFamily="18" charset="0"/>
              </a:rPr>
              <a:t>锁时被</a:t>
            </a:r>
            <a:r>
              <a:rPr kumimoji="0" lang="zh-CN" altLang="en-US" sz="1800" b="0">
                <a:solidFill>
                  <a:srgbClr val="FF0000"/>
                </a:solidFill>
                <a:latin typeface="Times New Roman" panose="02020603050405020304" pitchFamily="18" charset="0"/>
              </a:rPr>
              <a:t>拒绝</a:t>
            </a:r>
            <a:r>
              <a:rPr kumimoji="0" lang="zh-CN" altLang="en-US" sz="1800" b="0">
                <a:latin typeface="Times New Roman" panose="02020603050405020304" pitchFamily="18" charset="0"/>
              </a:rPr>
              <a:t>只能等待</a:t>
            </a:r>
            <a:r>
              <a:rPr kumimoji="0" lang="en-US" altLang="zh-CN" sz="1800" b="0">
                <a:latin typeface="Times New Roman" panose="02020603050405020304" pitchFamily="18" charset="0"/>
              </a:rPr>
              <a:t>T1</a:t>
            </a:r>
            <a:r>
              <a:rPr kumimoji="0" lang="zh-CN" altLang="en-US" sz="1800" b="0">
                <a:latin typeface="Times New Roman" panose="02020603050405020304" pitchFamily="18" charset="0"/>
              </a:rPr>
              <a:t>释放</a:t>
            </a:r>
            <a:r>
              <a:rPr kumimoji="0" lang="en-US" altLang="zh-CN" sz="1800" b="0">
                <a:latin typeface="Times New Roman" panose="02020603050405020304" pitchFamily="18" charset="0"/>
              </a:rPr>
              <a:t>B</a:t>
            </a:r>
            <a:r>
              <a:rPr kumimoji="0" lang="zh-CN" altLang="en-US" sz="1800" b="0">
                <a:latin typeface="Times New Roman" panose="02020603050405020304" pitchFamily="18" charset="0"/>
              </a:rPr>
              <a:t>上的锁</a:t>
            </a:r>
          </a:p>
          <a:p>
            <a:pPr eaLnBrk="1" hangingPunct="1">
              <a:lnSpc>
                <a:spcPct val="140000"/>
              </a:lnSpc>
              <a:spcBef>
                <a:spcPct val="0"/>
              </a:spcBef>
              <a:buClr>
                <a:schemeClr val="accent1"/>
              </a:buClr>
              <a:buFont typeface="Wingdings" panose="05000000000000000000" pitchFamily="2" charset="2"/>
              <a:buChar char="n"/>
            </a:pPr>
            <a:r>
              <a:rPr kumimoji="0" lang="en-US" altLang="zh-CN" sz="1800" b="0">
                <a:latin typeface="Times New Roman" panose="02020603050405020304" pitchFamily="18" charset="0"/>
              </a:rPr>
              <a:t>T1</a:t>
            </a:r>
            <a:r>
              <a:rPr kumimoji="0" lang="zh-CN" altLang="en-US" sz="1800" b="0">
                <a:latin typeface="Times New Roman" panose="02020603050405020304" pitchFamily="18" charset="0"/>
              </a:rPr>
              <a:t>为验算再读</a:t>
            </a:r>
            <a:r>
              <a:rPr kumimoji="0" lang="en-US" altLang="zh-CN" sz="1800" b="0">
                <a:latin typeface="Times New Roman" panose="02020603050405020304" pitchFamily="18" charset="0"/>
              </a:rPr>
              <a:t>A</a:t>
            </a:r>
            <a:r>
              <a:rPr kumimoji="0" lang="zh-CN" altLang="en-US" sz="1800" b="0">
                <a:latin typeface="Times New Roman" panose="02020603050405020304" pitchFamily="18" charset="0"/>
              </a:rPr>
              <a:t>，</a:t>
            </a:r>
            <a:r>
              <a:rPr kumimoji="0" lang="en-US" altLang="zh-CN" sz="1800" b="0">
                <a:latin typeface="Times New Roman" panose="02020603050405020304" pitchFamily="18" charset="0"/>
              </a:rPr>
              <a:t>B</a:t>
            </a:r>
            <a:r>
              <a:rPr kumimoji="0" lang="zh-CN" altLang="en-US" sz="1800" b="0">
                <a:latin typeface="Times New Roman" panose="02020603050405020304" pitchFamily="18" charset="0"/>
              </a:rPr>
              <a:t>，这时读出的</a:t>
            </a:r>
            <a:r>
              <a:rPr kumimoji="0" lang="en-US" altLang="zh-CN" sz="1800" b="0">
                <a:latin typeface="Times New Roman" panose="02020603050405020304" pitchFamily="18" charset="0"/>
              </a:rPr>
              <a:t>B</a:t>
            </a:r>
            <a:r>
              <a:rPr kumimoji="0" lang="zh-CN" altLang="en-US" sz="1800" b="0">
                <a:latin typeface="Times New Roman" panose="02020603050405020304" pitchFamily="18" charset="0"/>
              </a:rPr>
              <a:t>仍是</a:t>
            </a:r>
            <a:r>
              <a:rPr kumimoji="0" lang="en-US" altLang="zh-CN" sz="1800" b="0">
                <a:latin typeface="Times New Roman" panose="02020603050405020304" pitchFamily="18" charset="0"/>
              </a:rPr>
              <a:t>100</a:t>
            </a:r>
            <a:r>
              <a:rPr kumimoji="0" lang="zh-CN" altLang="en-US" sz="1800" b="0">
                <a:latin typeface="Times New Roman" panose="02020603050405020304" pitchFamily="18" charset="0"/>
              </a:rPr>
              <a:t>，求和结果仍为</a:t>
            </a:r>
            <a:r>
              <a:rPr kumimoji="0" lang="en-US" altLang="zh-CN" sz="1800" b="0">
                <a:latin typeface="Times New Roman" panose="02020603050405020304" pitchFamily="18" charset="0"/>
              </a:rPr>
              <a:t>150</a:t>
            </a:r>
            <a:r>
              <a:rPr kumimoji="0" lang="zh-CN" altLang="en-US" sz="1800" b="0">
                <a:latin typeface="Times New Roman" panose="02020603050405020304" pitchFamily="18" charset="0"/>
              </a:rPr>
              <a:t>，即可重复读</a:t>
            </a:r>
          </a:p>
          <a:p>
            <a:pPr eaLnBrk="1" hangingPunct="1">
              <a:lnSpc>
                <a:spcPct val="140000"/>
              </a:lnSpc>
              <a:spcBef>
                <a:spcPct val="0"/>
              </a:spcBef>
              <a:buClr>
                <a:schemeClr val="accent1"/>
              </a:buClr>
              <a:buFont typeface="Wingdings" panose="05000000000000000000" pitchFamily="2" charset="2"/>
              <a:buChar char="n"/>
            </a:pPr>
            <a:r>
              <a:rPr kumimoji="0" lang="en-US" altLang="zh-CN" sz="1800" b="0">
                <a:latin typeface="Times New Roman" panose="02020603050405020304" pitchFamily="18" charset="0"/>
              </a:rPr>
              <a:t>T1</a:t>
            </a:r>
            <a:r>
              <a:rPr kumimoji="0" lang="zh-CN" altLang="en-US" sz="1800" b="0">
                <a:latin typeface="Times New Roman" panose="02020603050405020304" pitchFamily="18" charset="0"/>
              </a:rPr>
              <a:t>结束才释放</a:t>
            </a:r>
            <a:r>
              <a:rPr kumimoji="0" lang="en-US" altLang="zh-CN" sz="1800" b="0">
                <a:latin typeface="Times New Roman" panose="02020603050405020304" pitchFamily="18" charset="0"/>
              </a:rPr>
              <a:t>A</a:t>
            </a:r>
            <a:r>
              <a:rPr kumimoji="0" lang="zh-CN" altLang="en-US" sz="1800" b="0">
                <a:latin typeface="Times New Roman" panose="02020603050405020304" pitchFamily="18" charset="0"/>
              </a:rPr>
              <a:t>，</a:t>
            </a:r>
            <a:r>
              <a:rPr kumimoji="0" lang="en-US" altLang="zh-CN" sz="1800" b="0">
                <a:latin typeface="Times New Roman" panose="02020603050405020304" pitchFamily="18" charset="0"/>
              </a:rPr>
              <a:t>B</a:t>
            </a:r>
            <a:r>
              <a:rPr kumimoji="0" lang="zh-CN" altLang="en-US" sz="1800" b="0">
                <a:latin typeface="Times New Roman" panose="02020603050405020304" pitchFamily="18" charset="0"/>
              </a:rPr>
              <a:t>上的</a:t>
            </a:r>
            <a:r>
              <a:rPr kumimoji="0" lang="en-US" altLang="zh-CN" sz="1800" b="0">
                <a:latin typeface="Times New Roman" panose="02020603050405020304" pitchFamily="18" charset="0"/>
              </a:rPr>
              <a:t>S</a:t>
            </a:r>
            <a:r>
              <a:rPr kumimoji="0" lang="zh-CN" altLang="en-US" sz="1800" b="0">
                <a:latin typeface="Times New Roman" panose="02020603050405020304" pitchFamily="18" charset="0"/>
              </a:rPr>
              <a:t>锁。</a:t>
            </a:r>
            <a:r>
              <a:rPr kumimoji="0" lang="en-US" altLang="zh-CN" sz="1800" b="0">
                <a:latin typeface="Times New Roman" panose="02020603050405020304" pitchFamily="18" charset="0"/>
              </a:rPr>
              <a:t>T2</a:t>
            </a:r>
            <a:r>
              <a:rPr kumimoji="0" lang="zh-CN" altLang="en-US" sz="1800" b="0">
                <a:latin typeface="Times New Roman" panose="02020603050405020304" pitchFamily="18" charset="0"/>
              </a:rPr>
              <a:t>才获得对</a:t>
            </a:r>
            <a:r>
              <a:rPr kumimoji="0" lang="en-US" altLang="zh-CN" sz="1800" b="0">
                <a:latin typeface="Times New Roman" panose="02020603050405020304" pitchFamily="18" charset="0"/>
              </a:rPr>
              <a:t>B</a:t>
            </a:r>
            <a:r>
              <a:rPr kumimoji="0" lang="zh-CN" altLang="en-US" sz="1800" b="0">
                <a:latin typeface="Times New Roman" panose="02020603050405020304" pitchFamily="18" charset="0"/>
              </a:rPr>
              <a:t>的</a:t>
            </a:r>
            <a:r>
              <a:rPr kumimoji="0" lang="en-US" altLang="zh-CN" sz="1800" b="0">
                <a:latin typeface="Times New Roman" panose="02020603050405020304" pitchFamily="18" charset="0"/>
              </a:rPr>
              <a:t>X</a:t>
            </a:r>
            <a:r>
              <a:rPr kumimoji="0" lang="zh-CN" altLang="en-US" sz="1800" b="0">
                <a:latin typeface="Times New Roman" panose="02020603050405020304" pitchFamily="18" charset="0"/>
              </a:rPr>
              <a:t>锁 </a:t>
            </a:r>
          </a:p>
        </p:txBody>
      </p:sp>
      <p:sp>
        <p:nvSpPr>
          <p:cNvPr id="48198" name="Text Box 774">
            <a:extLst>
              <a:ext uri="{FF2B5EF4-FFF2-40B4-BE49-F238E27FC236}">
                <a16:creationId xmlns:a16="http://schemas.microsoft.com/office/drawing/2014/main" id="{5158B861-EF86-E8C6-2D72-20FDD19AE881}"/>
              </a:ext>
            </a:extLst>
          </p:cNvPr>
          <p:cNvSpPr txBox="1">
            <a:spLocks noChangeArrowheads="1"/>
          </p:cNvSpPr>
          <p:nvPr/>
        </p:nvSpPr>
        <p:spPr bwMode="auto">
          <a:xfrm>
            <a:off x="4572000" y="1341438"/>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a:solidFill>
                  <a:schemeClr val="tx2"/>
                </a:solidFill>
                <a:latin typeface="Times New Roman" panose="02020603050405020304" pitchFamily="18" charset="0"/>
              </a:rPr>
              <a:t>可重复读</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页脚占位符 4">
            <a:extLst>
              <a:ext uri="{FF2B5EF4-FFF2-40B4-BE49-F238E27FC236}">
                <a16:creationId xmlns:a16="http://schemas.microsoft.com/office/drawing/2014/main" id="{15563B03-D131-CC21-D5DD-CF71E1610C3E}"/>
              </a:ext>
            </a:extLst>
          </p:cNvPr>
          <p:cNvSpPr>
            <a:spLocks noGrp="1"/>
          </p:cNvSpPr>
          <p:nvPr>
            <p:ph type="ftr" sz="quarter" idx="11"/>
          </p:nvPr>
        </p:nvSpPr>
        <p:spPr/>
        <p:txBody>
          <a:bodyPr/>
          <a:lstStyle/>
          <a:p>
            <a:pPr>
              <a:defRPr/>
            </a:pPr>
            <a:r>
              <a:rPr lang="en-US" altLang="zh-CN"/>
              <a:t>An Introduction to Database System</a:t>
            </a:r>
          </a:p>
        </p:txBody>
      </p:sp>
      <p:sp>
        <p:nvSpPr>
          <p:cNvPr id="49155" name="Rectangle 2">
            <a:extLst>
              <a:ext uri="{FF2B5EF4-FFF2-40B4-BE49-F238E27FC236}">
                <a16:creationId xmlns:a16="http://schemas.microsoft.com/office/drawing/2014/main" id="{E413CF6A-6A14-098C-977F-D7535EA9714F}"/>
              </a:ext>
            </a:extLst>
          </p:cNvPr>
          <p:cNvSpPr>
            <a:spLocks noGrp="1" noChangeArrowheads="1"/>
          </p:cNvSpPr>
          <p:nvPr>
            <p:ph type="title"/>
          </p:nvPr>
        </p:nvSpPr>
        <p:spPr/>
        <p:txBody>
          <a:bodyPr/>
          <a:lstStyle/>
          <a:p>
            <a:pPr eaLnBrk="1" hangingPunct="1"/>
            <a:r>
              <a:rPr lang="zh-CN" altLang="en-US">
                <a:ea typeface="宋体" panose="02010600030101010101" pitchFamily="2" charset="-122"/>
              </a:rPr>
              <a:t>使用封锁机制解决读“脏”数据问题</a:t>
            </a:r>
          </a:p>
        </p:txBody>
      </p:sp>
      <p:graphicFrame>
        <p:nvGraphicFramePr>
          <p:cNvPr id="487647" name="Group 223">
            <a:extLst>
              <a:ext uri="{FF2B5EF4-FFF2-40B4-BE49-F238E27FC236}">
                <a16:creationId xmlns:a16="http://schemas.microsoft.com/office/drawing/2014/main" id="{C5EA4DDE-98F7-D537-D328-C8D1FD12DD64}"/>
              </a:ext>
            </a:extLst>
          </p:cNvPr>
          <p:cNvGraphicFramePr>
            <a:graphicFrameLocks noGrp="1"/>
          </p:cNvGraphicFramePr>
          <p:nvPr>
            <p:ph idx="1"/>
          </p:nvPr>
        </p:nvGraphicFramePr>
        <p:xfrm>
          <a:off x="468313" y="1700213"/>
          <a:ext cx="3538537" cy="4911725"/>
        </p:xfrm>
        <a:graphic>
          <a:graphicData uri="http://schemas.openxmlformats.org/drawingml/2006/table">
            <a:tbl>
              <a:tblPr/>
              <a:tblGrid>
                <a:gridCol w="1935162">
                  <a:extLst>
                    <a:ext uri="{9D8B030D-6E8A-4147-A177-3AD203B41FA5}">
                      <a16:colId xmlns:a16="http://schemas.microsoft.com/office/drawing/2014/main" val="20000"/>
                    </a:ext>
                  </a:extLst>
                </a:gridCol>
                <a:gridCol w="1603375">
                  <a:extLst>
                    <a:ext uri="{9D8B030D-6E8A-4147-A177-3AD203B41FA5}">
                      <a16:colId xmlns:a16="http://schemas.microsoft.com/office/drawing/2014/main" val="20001"/>
                    </a:ext>
                  </a:extLst>
                </a:gridCol>
              </a:tblGrid>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a:t>
                      </a: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Xlock C</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R(C)=100</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C←C*2</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W(C)=200</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②</a:t>
                      </a:r>
                      <a:endParaRPr kumimoji="1" lang="en-US" altLang="zh-CN" sz="17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 C</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宋体" panose="02010600030101010101" pitchFamily="2" charset="-122"/>
                          <a:ea typeface="宋体" panose="02010600030101010101" pitchFamily="2" charset="-122"/>
                        </a:rPr>
                        <a:t>③</a:t>
                      </a: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ROLLBACK</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恢复为</a:t>
                      </a: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 C</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④</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 C</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R(C)=100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⑤</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Commit C</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Unlock C</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49202" name="Text Box 222">
            <a:extLst>
              <a:ext uri="{FF2B5EF4-FFF2-40B4-BE49-F238E27FC236}">
                <a16:creationId xmlns:a16="http://schemas.microsoft.com/office/drawing/2014/main" id="{0DA06247-C854-C4A8-908F-C238FC1B5734}"/>
              </a:ext>
            </a:extLst>
          </p:cNvPr>
          <p:cNvSpPr txBox="1">
            <a:spLocks noChangeArrowheads="1"/>
          </p:cNvSpPr>
          <p:nvPr/>
        </p:nvSpPr>
        <p:spPr bwMode="auto">
          <a:xfrm>
            <a:off x="611188" y="1341438"/>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400">
                <a:latin typeface="Times New Roman" panose="02020603050405020304" pitchFamily="18" charset="0"/>
              </a:rPr>
              <a:t>例</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页脚占位符 4">
            <a:extLst>
              <a:ext uri="{FF2B5EF4-FFF2-40B4-BE49-F238E27FC236}">
                <a16:creationId xmlns:a16="http://schemas.microsoft.com/office/drawing/2014/main" id="{0EB5BA8D-91EA-E313-8014-C431ABD35A2E}"/>
              </a:ext>
            </a:extLst>
          </p:cNvPr>
          <p:cNvSpPr>
            <a:spLocks noGrp="1"/>
          </p:cNvSpPr>
          <p:nvPr>
            <p:ph type="ftr" sz="quarter" idx="11"/>
          </p:nvPr>
        </p:nvSpPr>
        <p:spPr/>
        <p:txBody>
          <a:bodyPr/>
          <a:lstStyle/>
          <a:p>
            <a:pPr>
              <a:defRPr/>
            </a:pPr>
            <a:r>
              <a:rPr lang="en-US" altLang="zh-CN"/>
              <a:t>An Introduction to Database System</a:t>
            </a:r>
          </a:p>
        </p:txBody>
      </p:sp>
      <p:sp>
        <p:nvSpPr>
          <p:cNvPr id="50179" name="Rectangle 2">
            <a:extLst>
              <a:ext uri="{FF2B5EF4-FFF2-40B4-BE49-F238E27FC236}">
                <a16:creationId xmlns:a16="http://schemas.microsoft.com/office/drawing/2014/main" id="{5B41F330-F1BD-905C-B2F6-8CE6A27FC03C}"/>
              </a:ext>
            </a:extLst>
          </p:cNvPr>
          <p:cNvSpPr>
            <a:spLocks noGrp="1" noChangeArrowheads="1"/>
          </p:cNvSpPr>
          <p:nvPr>
            <p:ph type="title"/>
          </p:nvPr>
        </p:nvSpPr>
        <p:spPr/>
        <p:txBody>
          <a:bodyPr/>
          <a:lstStyle/>
          <a:p>
            <a:pPr eaLnBrk="1" hangingPunct="1"/>
            <a:r>
              <a:rPr lang="zh-CN" altLang="en-US">
                <a:ea typeface="宋体" panose="02010600030101010101" pitchFamily="2" charset="-122"/>
              </a:rPr>
              <a:t>使用封锁机制解决读“脏”数据问题</a:t>
            </a:r>
          </a:p>
        </p:txBody>
      </p:sp>
      <p:graphicFrame>
        <p:nvGraphicFramePr>
          <p:cNvPr id="487647" name="Group 223">
            <a:extLst>
              <a:ext uri="{FF2B5EF4-FFF2-40B4-BE49-F238E27FC236}">
                <a16:creationId xmlns:a16="http://schemas.microsoft.com/office/drawing/2014/main" id="{94D4503D-AF64-E634-52C7-56632C361447}"/>
              </a:ext>
            </a:extLst>
          </p:cNvPr>
          <p:cNvGraphicFramePr>
            <a:graphicFrameLocks noGrp="1"/>
          </p:cNvGraphicFramePr>
          <p:nvPr>
            <p:ph idx="1"/>
          </p:nvPr>
        </p:nvGraphicFramePr>
        <p:xfrm>
          <a:off x="468313" y="1700213"/>
          <a:ext cx="3538537" cy="4911725"/>
        </p:xfrm>
        <a:graphic>
          <a:graphicData uri="http://schemas.openxmlformats.org/drawingml/2006/table">
            <a:tbl>
              <a:tblPr/>
              <a:tblGrid>
                <a:gridCol w="1935162">
                  <a:extLst>
                    <a:ext uri="{9D8B030D-6E8A-4147-A177-3AD203B41FA5}">
                      <a16:colId xmlns:a16="http://schemas.microsoft.com/office/drawing/2014/main" val="20000"/>
                    </a:ext>
                  </a:extLst>
                </a:gridCol>
                <a:gridCol w="1603375">
                  <a:extLst>
                    <a:ext uri="{9D8B030D-6E8A-4147-A177-3AD203B41FA5}">
                      <a16:colId xmlns:a16="http://schemas.microsoft.com/office/drawing/2014/main" val="20001"/>
                    </a:ext>
                  </a:extLst>
                </a:gridCol>
              </a:tblGrid>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a:t>
                      </a: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Xlock C</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R(C)=100</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C←C*2</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W(C)=200</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②</a:t>
                      </a:r>
                      <a:endParaRPr kumimoji="1" lang="en-US" altLang="zh-CN" sz="17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 C</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宋体" panose="02010600030101010101" pitchFamily="2" charset="-122"/>
                          <a:ea typeface="宋体" panose="02010600030101010101" pitchFamily="2" charset="-122"/>
                        </a:rPr>
                        <a:t>③</a:t>
                      </a: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ROLLBACK</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恢复为</a:t>
                      </a: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 C</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④</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 C</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R(C)=100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08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⑤</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Commit C</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508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Unlock C</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0226" name="Text Box 222">
            <a:extLst>
              <a:ext uri="{FF2B5EF4-FFF2-40B4-BE49-F238E27FC236}">
                <a16:creationId xmlns:a16="http://schemas.microsoft.com/office/drawing/2014/main" id="{049A835E-7B85-F582-5CA6-2DA62D36ED76}"/>
              </a:ext>
            </a:extLst>
          </p:cNvPr>
          <p:cNvSpPr txBox="1">
            <a:spLocks noChangeArrowheads="1"/>
          </p:cNvSpPr>
          <p:nvPr/>
        </p:nvSpPr>
        <p:spPr bwMode="auto">
          <a:xfrm>
            <a:off x="611188" y="1341438"/>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400">
                <a:latin typeface="Times New Roman" panose="02020603050405020304" pitchFamily="18" charset="0"/>
              </a:rPr>
              <a:t>例</a:t>
            </a:r>
          </a:p>
        </p:txBody>
      </p:sp>
      <p:sp>
        <p:nvSpPr>
          <p:cNvPr id="50227" name="Text Box 225">
            <a:extLst>
              <a:ext uri="{FF2B5EF4-FFF2-40B4-BE49-F238E27FC236}">
                <a16:creationId xmlns:a16="http://schemas.microsoft.com/office/drawing/2014/main" id="{B12BC397-847C-4E09-7561-33879947BB87}"/>
              </a:ext>
            </a:extLst>
          </p:cNvPr>
          <p:cNvSpPr txBox="1">
            <a:spLocks noChangeArrowheads="1"/>
          </p:cNvSpPr>
          <p:nvPr/>
        </p:nvSpPr>
        <p:spPr bwMode="auto">
          <a:xfrm>
            <a:off x="4572000" y="2276475"/>
            <a:ext cx="3816350" cy="404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0"/>
              </a:spcBef>
              <a:buClr>
                <a:schemeClr val="accent1"/>
              </a:buClr>
              <a:buFont typeface="Wingdings" panose="05000000000000000000" pitchFamily="2" charset="2"/>
              <a:buChar char="n"/>
            </a:pPr>
            <a:r>
              <a:rPr kumimoji="0" lang="zh-CN" altLang="en-US" sz="1800" b="0">
                <a:latin typeface="Times New Roman" panose="02020603050405020304" pitchFamily="18" charset="0"/>
              </a:rPr>
              <a:t>事务</a:t>
            </a:r>
            <a:r>
              <a:rPr kumimoji="0" lang="en-US" altLang="zh-CN" sz="1800" b="0">
                <a:latin typeface="Times New Roman" panose="02020603050405020304" pitchFamily="18" charset="0"/>
              </a:rPr>
              <a:t>T1</a:t>
            </a:r>
            <a:r>
              <a:rPr kumimoji="0" lang="zh-CN" altLang="en-US" sz="1800" b="0">
                <a:latin typeface="Times New Roman" panose="02020603050405020304" pitchFamily="18" charset="0"/>
              </a:rPr>
              <a:t>在对</a:t>
            </a:r>
            <a:r>
              <a:rPr kumimoji="0" lang="en-US" altLang="zh-CN" sz="1800" b="0">
                <a:latin typeface="Times New Roman" panose="02020603050405020304" pitchFamily="18" charset="0"/>
              </a:rPr>
              <a:t>C</a:t>
            </a:r>
            <a:r>
              <a:rPr kumimoji="0" lang="zh-CN" altLang="en-US" sz="1800" b="0">
                <a:latin typeface="Times New Roman" panose="02020603050405020304" pitchFamily="18" charset="0"/>
              </a:rPr>
              <a:t>进行修改之前，先对</a:t>
            </a:r>
            <a:r>
              <a:rPr kumimoji="0" lang="en-US" altLang="zh-CN" sz="1800" b="0">
                <a:latin typeface="Times New Roman" panose="02020603050405020304" pitchFamily="18" charset="0"/>
              </a:rPr>
              <a:t>C</a:t>
            </a:r>
            <a:r>
              <a:rPr kumimoji="0" lang="zh-CN" altLang="en-US" sz="1800" b="0">
                <a:solidFill>
                  <a:srgbClr val="FF0000"/>
                </a:solidFill>
                <a:latin typeface="Times New Roman" panose="02020603050405020304" pitchFamily="18" charset="0"/>
              </a:rPr>
              <a:t>加</a:t>
            </a:r>
            <a:r>
              <a:rPr kumimoji="0" lang="en-US" altLang="zh-CN" sz="1800" b="0">
                <a:solidFill>
                  <a:srgbClr val="FF0000"/>
                </a:solidFill>
                <a:latin typeface="Times New Roman" panose="02020603050405020304" pitchFamily="18" charset="0"/>
              </a:rPr>
              <a:t>X</a:t>
            </a:r>
            <a:r>
              <a:rPr kumimoji="0" lang="zh-CN" altLang="en-US" sz="1800" b="0">
                <a:solidFill>
                  <a:srgbClr val="FF0000"/>
                </a:solidFill>
                <a:latin typeface="Times New Roman" panose="02020603050405020304" pitchFamily="18" charset="0"/>
              </a:rPr>
              <a:t>锁</a:t>
            </a:r>
            <a:r>
              <a:rPr kumimoji="0" lang="zh-CN" altLang="en-US" sz="1800" b="0">
                <a:latin typeface="Times New Roman" panose="02020603050405020304" pitchFamily="18" charset="0"/>
              </a:rPr>
              <a:t>，修改其值后写回磁盘</a:t>
            </a:r>
          </a:p>
          <a:p>
            <a:pPr eaLnBrk="1" hangingPunct="1">
              <a:lnSpc>
                <a:spcPct val="160000"/>
              </a:lnSpc>
              <a:spcBef>
                <a:spcPct val="0"/>
              </a:spcBef>
              <a:buClr>
                <a:schemeClr val="accent1"/>
              </a:buClr>
              <a:buFont typeface="Wingdings" panose="05000000000000000000" pitchFamily="2" charset="2"/>
              <a:buChar char="n"/>
            </a:pPr>
            <a:r>
              <a:rPr kumimoji="0" lang="en-US" altLang="zh-CN" sz="1800" b="0">
                <a:latin typeface="Times New Roman" panose="02020603050405020304" pitchFamily="18" charset="0"/>
              </a:rPr>
              <a:t>T2</a:t>
            </a:r>
            <a:r>
              <a:rPr kumimoji="0" lang="zh-CN" altLang="en-US" sz="1800" b="0">
                <a:latin typeface="Times New Roman" panose="02020603050405020304" pitchFamily="18" charset="0"/>
              </a:rPr>
              <a:t>请求在</a:t>
            </a:r>
            <a:r>
              <a:rPr kumimoji="0" lang="en-US" altLang="zh-CN" sz="1800" b="0">
                <a:latin typeface="Times New Roman" panose="02020603050405020304" pitchFamily="18" charset="0"/>
              </a:rPr>
              <a:t>C</a:t>
            </a:r>
            <a:r>
              <a:rPr kumimoji="0" lang="zh-CN" altLang="en-US" sz="1800" b="0">
                <a:latin typeface="Times New Roman" panose="02020603050405020304" pitchFamily="18" charset="0"/>
              </a:rPr>
              <a:t>上加</a:t>
            </a:r>
            <a:r>
              <a:rPr kumimoji="0" lang="en-US" altLang="zh-CN" sz="1800" b="0">
                <a:latin typeface="Times New Roman" panose="02020603050405020304" pitchFamily="18" charset="0"/>
              </a:rPr>
              <a:t>S</a:t>
            </a:r>
            <a:r>
              <a:rPr kumimoji="0" lang="zh-CN" altLang="en-US" sz="1800" b="0">
                <a:latin typeface="Times New Roman" panose="02020603050405020304" pitchFamily="18" charset="0"/>
              </a:rPr>
              <a:t>锁，因</a:t>
            </a:r>
            <a:r>
              <a:rPr kumimoji="0" lang="en-US" altLang="zh-CN" sz="1800" b="0">
                <a:latin typeface="Times New Roman" panose="02020603050405020304" pitchFamily="18" charset="0"/>
              </a:rPr>
              <a:t>T1</a:t>
            </a:r>
            <a:r>
              <a:rPr kumimoji="0" lang="zh-CN" altLang="en-US" sz="1800" b="0">
                <a:latin typeface="Times New Roman" panose="02020603050405020304" pitchFamily="18" charset="0"/>
              </a:rPr>
              <a:t>已在</a:t>
            </a:r>
            <a:r>
              <a:rPr kumimoji="0" lang="en-US" altLang="zh-CN" sz="1800" b="0">
                <a:latin typeface="Times New Roman" panose="02020603050405020304" pitchFamily="18" charset="0"/>
              </a:rPr>
              <a:t>C</a:t>
            </a:r>
            <a:r>
              <a:rPr kumimoji="0" lang="zh-CN" altLang="en-US" sz="1800" b="0">
                <a:latin typeface="Times New Roman" panose="02020603050405020304" pitchFamily="18" charset="0"/>
              </a:rPr>
              <a:t>上加了</a:t>
            </a:r>
            <a:r>
              <a:rPr kumimoji="0" lang="en-US" altLang="zh-CN" sz="1800" b="0">
                <a:latin typeface="Times New Roman" panose="02020603050405020304" pitchFamily="18" charset="0"/>
              </a:rPr>
              <a:t>X</a:t>
            </a:r>
            <a:r>
              <a:rPr kumimoji="0" lang="zh-CN" altLang="en-US" sz="1800" b="0">
                <a:latin typeface="Times New Roman" panose="02020603050405020304" pitchFamily="18" charset="0"/>
              </a:rPr>
              <a:t>锁，</a:t>
            </a:r>
            <a:r>
              <a:rPr kumimoji="0" lang="en-US" altLang="zh-CN" sz="1800" b="0">
                <a:latin typeface="Times New Roman" panose="02020603050405020304" pitchFamily="18" charset="0"/>
              </a:rPr>
              <a:t>T2</a:t>
            </a:r>
            <a:r>
              <a:rPr kumimoji="0" lang="zh-CN" altLang="en-US" sz="1800" b="0">
                <a:latin typeface="Times New Roman" panose="02020603050405020304" pitchFamily="18" charset="0"/>
              </a:rPr>
              <a:t>只能</a:t>
            </a:r>
            <a:r>
              <a:rPr kumimoji="0" lang="zh-CN" altLang="en-US" sz="1800" b="0">
                <a:solidFill>
                  <a:srgbClr val="FF0000"/>
                </a:solidFill>
                <a:latin typeface="Times New Roman" panose="02020603050405020304" pitchFamily="18" charset="0"/>
              </a:rPr>
              <a:t>等待</a:t>
            </a:r>
          </a:p>
          <a:p>
            <a:pPr eaLnBrk="1" hangingPunct="1">
              <a:lnSpc>
                <a:spcPct val="160000"/>
              </a:lnSpc>
              <a:spcBef>
                <a:spcPct val="0"/>
              </a:spcBef>
              <a:buClr>
                <a:schemeClr val="accent1"/>
              </a:buClr>
              <a:buFont typeface="Wingdings" panose="05000000000000000000" pitchFamily="2" charset="2"/>
              <a:buChar char="n"/>
            </a:pPr>
            <a:r>
              <a:rPr kumimoji="0" lang="en-US" altLang="zh-CN" sz="1800" b="0">
                <a:latin typeface="Times New Roman" panose="02020603050405020304" pitchFamily="18" charset="0"/>
              </a:rPr>
              <a:t>T1</a:t>
            </a:r>
            <a:r>
              <a:rPr kumimoji="0" lang="zh-CN" altLang="en-US" sz="1800" b="0">
                <a:latin typeface="Times New Roman" panose="02020603050405020304" pitchFamily="18" charset="0"/>
              </a:rPr>
              <a:t>因某种原因被撤销，</a:t>
            </a:r>
            <a:r>
              <a:rPr kumimoji="0" lang="en-US" altLang="zh-CN" sz="1800" b="0">
                <a:latin typeface="Times New Roman" panose="02020603050405020304" pitchFamily="18" charset="0"/>
              </a:rPr>
              <a:t>C</a:t>
            </a:r>
            <a:r>
              <a:rPr kumimoji="0" lang="zh-CN" altLang="en-US" sz="1800" b="0">
                <a:latin typeface="Times New Roman" panose="02020603050405020304" pitchFamily="18" charset="0"/>
              </a:rPr>
              <a:t>恢复为原值</a:t>
            </a:r>
            <a:r>
              <a:rPr kumimoji="0" lang="en-US" altLang="zh-CN" sz="1800" b="0">
                <a:latin typeface="Times New Roman" panose="02020603050405020304" pitchFamily="18" charset="0"/>
              </a:rPr>
              <a:t>100</a:t>
            </a:r>
          </a:p>
          <a:p>
            <a:pPr eaLnBrk="1" hangingPunct="1">
              <a:lnSpc>
                <a:spcPct val="160000"/>
              </a:lnSpc>
              <a:spcBef>
                <a:spcPct val="0"/>
              </a:spcBef>
              <a:buClr>
                <a:schemeClr val="accent1"/>
              </a:buClr>
              <a:buFont typeface="Wingdings" panose="05000000000000000000" pitchFamily="2" charset="2"/>
              <a:buChar char="n"/>
            </a:pPr>
            <a:r>
              <a:rPr kumimoji="0" lang="en-US" altLang="zh-CN" sz="1800" b="0">
                <a:latin typeface="Times New Roman" panose="02020603050405020304" pitchFamily="18" charset="0"/>
              </a:rPr>
              <a:t>T1</a:t>
            </a:r>
            <a:r>
              <a:rPr kumimoji="0" lang="zh-CN" altLang="en-US" sz="1800" b="0">
                <a:latin typeface="Times New Roman" panose="02020603050405020304" pitchFamily="18" charset="0"/>
              </a:rPr>
              <a:t>释放</a:t>
            </a:r>
            <a:r>
              <a:rPr kumimoji="0" lang="en-US" altLang="zh-CN" sz="1800" b="0">
                <a:latin typeface="Times New Roman" panose="02020603050405020304" pitchFamily="18" charset="0"/>
              </a:rPr>
              <a:t>C</a:t>
            </a:r>
            <a:r>
              <a:rPr kumimoji="0" lang="zh-CN" altLang="en-US" sz="1800" b="0">
                <a:latin typeface="Times New Roman" panose="02020603050405020304" pitchFamily="18" charset="0"/>
              </a:rPr>
              <a:t>上的</a:t>
            </a:r>
            <a:r>
              <a:rPr kumimoji="0" lang="en-US" altLang="zh-CN" sz="1800" b="0">
                <a:latin typeface="Times New Roman" panose="02020603050405020304" pitchFamily="18" charset="0"/>
              </a:rPr>
              <a:t>X</a:t>
            </a:r>
            <a:r>
              <a:rPr kumimoji="0" lang="zh-CN" altLang="en-US" sz="1800" b="0">
                <a:latin typeface="Times New Roman" panose="02020603050405020304" pitchFamily="18" charset="0"/>
              </a:rPr>
              <a:t>锁后</a:t>
            </a:r>
            <a:r>
              <a:rPr kumimoji="0" lang="en-US" altLang="zh-CN" sz="1800" b="0">
                <a:latin typeface="Times New Roman" panose="02020603050405020304" pitchFamily="18" charset="0"/>
              </a:rPr>
              <a:t>T2</a:t>
            </a:r>
            <a:r>
              <a:rPr kumimoji="0" lang="zh-CN" altLang="en-US" sz="1800" b="0">
                <a:latin typeface="Times New Roman" panose="02020603050405020304" pitchFamily="18" charset="0"/>
              </a:rPr>
              <a:t>获得</a:t>
            </a:r>
            <a:r>
              <a:rPr kumimoji="0" lang="en-US" altLang="zh-CN" sz="1800" b="0">
                <a:latin typeface="Times New Roman" panose="02020603050405020304" pitchFamily="18" charset="0"/>
              </a:rPr>
              <a:t>C</a:t>
            </a:r>
            <a:r>
              <a:rPr kumimoji="0" lang="zh-CN" altLang="en-US" sz="1800" b="0">
                <a:latin typeface="Times New Roman" panose="02020603050405020304" pitchFamily="18" charset="0"/>
              </a:rPr>
              <a:t>上的</a:t>
            </a:r>
            <a:r>
              <a:rPr kumimoji="0" lang="en-US" altLang="zh-CN" sz="1800" b="0">
                <a:latin typeface="Times New Roman" panose="02020603050405020304" pitchFamily="18" charset="0"/>
              </a:rPr>
              <a:t>S</a:t>
            </a:r>
            <a:r>
              <a:rPr kumimoji="0" lang="zh-CN" altLang="en-US" sz="1800" b="0">
                <a:latin typeface="Times New Roman" panose="02020603050405020304" pitchFamily="18" charset="0"/>
              </a:rPr>
              <a:t>锁，读</a:t>
            </a:r>
            <a:r>
              <a:rPr kumimoji="0" lang="en-US" altLang="zh-CN" sz="1800" b="0">
                <a:latin typeface="Times New Roman" panose="02020603050405020304" pitchFamily="18" charset="0"/>
              </a:rPr>
              <a:t>C=100</a:t>
            </a:r>
            <a:r>
              <a:rPr kumimoji="0" lang="zh-CN" altLang="en-US" sz="1800" b="0">
                <a:latin typeface="Times New Roman" panose="02020603050405020304" pitchFamily="18" charset="0"/>
              </a:rPr>
              <a:t>。避免了</a:t>
            </a:r>
            <a:r>
              <a:rPr kumimoji="0" lang="en-US" altLang="zh-CN" sz="1800" b="0">
                <a:latin typeface="Times New Roman" panose="02020603050405020304" pitchFamily="18" charset="0"/>
              </a:rPr>
              <a:t>T2</a:t>
            </a:r>
            <a:r>
              <a:rPr kumimoji="0" lang="zh-CN" altLang="en-US" sz="1800" b="0">
                <a:latin typeface="Times New Roman" panose="02020603050405020304" pitchFamily="18" charset="0"/>
              </a:rPr>
              <a:t>读“脏”数据</a:t>
            </a:r>
          </a:p>
        </p:txBody>
      </p:sp>
      <p:sp>
        <p:nvSpPr>
          <p:cNvPr id="50228" name="Text Box 226">
            <a:extLst>
              <a:ext uri="{FF2B5EF4-FFF2-40B4-BE49-F238E27FC236}">
                <a16:creationId xmlns:a16="http://schemas.microsoft.com/office/drawing/2014/main" id="{5C762B72-4C6F-BB15-D876-49521DE08DA3}"/>
              </a:ext>
            </a:extLst>
          </p:cNvPr>
          <p:cNvSpPr txBox="1">
            <a:spLocks noChangeArrowheads="1"/>
          </p:cNvSpPr>
          <p:nvPr/>
        </p:nvSpPr>
        <p:spPr bwMode="auto">
          <a:xfrm>
            <a:off x="4500563" y="1773238"/>
            <a:ext cx="1620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a:solidFill>
                  <a:schemeClr val="tx2"/>
                </a:solidFill>
                <a:latin typeface="Times New Roman" panose="02020603050405020304" pitchFamily="18" charset="0"/>
              </a:rPr>
              <a:t>不读“脏”数据</a:t>
            </a:r>
            <a:r>
              <a:rPr kumimoji="0" lang="zh-CN" altLang="en-US" sz="1800">
                <a:latin typeface="Times New Roman" panose="02020603050405020304" pitchFamily="18"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BB9FF6A-0A54-922E-991C-18127FFAFAF7}"/>
              </a:ext>
            </a:extLst>
          </p:cNvPr>
          <p:cNvSpPr>
            <a:spLocks noGrp="1"/>
          </p:cNvSpPr>
          <p:nvPr>
            <p:ph type="ftr" sz="quarter" idx="11"/>
          </p:nvPr>
        </p:nvSpPr>
        <p:spPr/>
        <p:txBody>
          <a:bodyPr/>
          <a:lstStyle/>
          <a:p>
            <a:pPr>
              <a:defRPr/>
            </a:pPr>
            <a:r>
              <a:rPr lang="en-US" altLang="zh-CN"/>
              <a:t>An Introduction to Database System</a:t>
            </a:r>
          </a:p>
        </p:txBody>
      </p:sp>
      <p:sp>
        <p:nvSpPr>
          <p:cNvPr id="51203" name="Rectangle 2">
            <a:extLst>
              <a:ext uri="{FF2B5EF4-FFF2-40B4-BE49-F238E27FC236}">
                <a16:creationId xmlns:a16="http://schemas.microsoft.com/office/drawing/2014/main" id="{059B4710-67E2-842F-AA7F-465473258405}"/>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第十一章  并发控制</a:t>
            </a:r>
          </a:p>
        </p:txBody>
      </p:sp>
      <p:sp>
        <p:nvSpPr>
          <p:cNvPr id="51204" name="Rectangle 3">
            <a:extLst>
              <a:ext uri="{FF2B5EF4-FFF2-40B4-BE49-F238E27FC236}">
                <a16:creationId xmlns:a16="http://schemas.microsoft.com/office/drawing/2014/main" id="{04C0C928-7BCA-0A2C-5C5C-84FE3366617D}"/>
              </a:ext>
            </a:extLst>
          </p:cNvPr>
          <p:cNvSpPr>
            <a:spLocks noGrp="1" noChangeArrowheads="1"/>
          </p:cNvSpPr>
          <p:nvPr>
            <p:ph type="body" idx="1"/>
          </p:nvPr>
        </p:nvSpPr>
        <p:spPr>
          <a:xfrm>
            <a:off x="971550" y="1828800"/>
            <a:ext cx="7715250" cy="4495800"/>
          </a:xfrm>
        </p:spPr>
        <p:txBody>
          <a:bodyPr/>
          <a:lstStyle/>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11.1  </a:t>
            </a:r>
            <a:r>
              <a:rPr kumimoji="0" lang="zh-CN" altLang="en-US" b="1">
                <a:ea typeface="宋体" panose="02010600030101010101" pitchFamily="2" charset="-122"/>
              </a:rPr>
              <a:t>并发控制概述</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11.2  </a:t>
            </a:r>
            <a:r>
              <a:rPr kumimoji="0" lang="zh-CN" altLang="en-US" b="1">
                <a:ea typeface="宋体" panose="02010600030101010101" pitchFamily="2" charset="-122"/>
              </a:rPr>
              <a:t>封锁</a:t>
            </a:r>
          </a:p>
          <a:p>
            <a:pPr algn="just" eaLnBrk="1" hangingPunct="1">
              <a:lnSpc>
                <a:spcPct val="130000"/>
              </a:lnSpc>
              <a:buFont typeface="Wingdings" panose="05000000000000000000" pitchFamily="2" charset="2"/>
              <a:buNone/>
            </a:pPr>
            <a:r>
              <a:rPr kumimoji="0" lang="en-US" altLang="zh-CN" b="1">
                <a:solidFill>
                  <a:schemeClr val="tx2"/>
                </a:solidFill>
                <a:ea typeface="宋体" panose="02010600030101010101" pitchFamily="2" charset="-122"/>
              </a:rPr>
              <a:t>11.3  </a:t>
            </a:r>
            <a:r>
              <a:rPr kumimoji="0" lang="zh-CN" altLang="en-US" b="1">
                <a:solidFill>
                  <a:schemeClr val="tx2"/>
                </a:solidFill>
                <a:ea typeface="宋体" panose="02010600030101010101" pitchFamily="2" charset="-122"/>
              </a:rPr>
              <a:t>活锁和死锁</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11.4  </a:t>
            </a:r>
            <a:r>
              <a:rPr kumimoji="0" lang="zh-CN" altLang="en-US" b="1">
                <a:ea typeface="宋体" panose="02010600030101010101" pitchFamily="2" charset="-122"/>
              </a:rPr>
              <a:t>并发调度的可串行性</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11.5   </a:t>
            </a:r>
            <a:r>
              <a:rPr kumimoji="0" lang="zh-CN" altLang="en-US" b="1">
                <a:ea typeface="宋体" panose="02010600030101010101" pitchFamily="2" charset="-122"/>
              </a:rPr>
              <a:t>两段锁协议</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11.6   </a:t>
            </a:r>
            <a:r>
              <a:rPr kumimoji="0" lang="zh-CN" altLang="en-US" b="1">
                <a:ea typeface="宋体" panose="02010600030101010101" pitchFamily="2" charset="-122"/>
              </a:rPr>
              <a:t>封锁的粒度</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11.7   </a:t>
            </a:r>
            <a:r>
              <a:rPr kumimoji="0" lang="zh-CN" altLang="en-US" b="1">
                <a:ea typeface="宋体" panose="02010600030101010101" pitchFamily="2" charset="-122"/>
              </a:rPr>
              <a:t>小结</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3C267FC-54A1-422D-0F33-7DC29166D35F}"/>
              </a:ext>
            </a:extLst>
          </p:cNvPr>
          <p:cNvSpPr>
            <a:spLocks noGrp="1"/>
          </p:cNvSpPr>
          <p:nvPr>
            <p:ph type="ftr" sz="quarter" idx="11"/>
          </p:nvPr>
        </p:nvSpPr>
        <p:spPr/>
        <p:txBody>
          <a:bodyPr/>
          <a:lstStyle/>
          <a:p>
            <a:pPr>
              <a:defRPr/>
            </a:pPr>
            <a:r>
              <a:rPr lang="en-US" altLang="zh-CN"/>
              <a:t>An Introduction to Database System</a:t>
            </a:r>
          </a:p>
        </p:txBody>
      </p:sp>
      <p:sp>
        <p:nvSpPr>
          <p:cNvPr id="52227" name="Rectangle 2">
            <a:extLst>
              <a:ext uri="{FF2B5EF4-FFF2-40B4-BE49-F238E27FC236}">
                <a16:creationId xmlns:a16="http://schemas.microsoft.com/office/drawing/2014/main" id="{AD65D593-9BDB-6014-37E2-B3760CF3BCBE}"/>
              </a:ext>
            </a:extLst>
          </p:cNvPr>
          <p:cNvSpPr>
            <a:spLocks noGrp="1" noChangeArrowheads="1"/>
          </p:cNvSpPr>
          <p:nvPr>
            <p:ph type="title"/>
          </p:nvPr>
        </p:nvSpPr>
        <p:spPr/>
        <p:txBody>
          <a:bodyPr/>
          <a:lstStyle/>
          <a:p>
            <a:pPr eaLnBrk="1" hangingPunct="1"/>
            <a:r>
              <a:rPr lang="en-US" altLang="zh-CN">
                <a:ea typeface="宋体" panose="02010600030101010101" pitchFamily="2" charset="-122"/>
              </a:rPr>
              <a:t>11.3  </a:t>
            </a:r>
            <a:r>
              <a:rPr lang="zh-CN" altLang="en-US">
                <a:ea typeface="宋体" panose="02010600030101010101" pitchFamily="2" charset="-122"/>
              </a:rPr>
              <a:t>活锁和死锁</a:t>
            </a:r>
          </a:p>
        </p:txBody>
      </p:sp>
      <p:sp>
        <p:nvSpPr>
          <p:cNvPr id="52228" name="Rectangle 3">
            <a:extLst>
              <a:ext uri="{FF2B5EF4-FFF2-40B4-BE49-F238E27FC236}">
                <a16:creationId xmlns:a16="http://schemas.microsoft.com/office/drawing/2014/main" id="{ACB645FF-06F4-0CB1-6706-95B165AD6163}"/>
              </a:ext>
            </a:extLst>
          </p:cNvPr>
          <p:cNvSpPr>
            <a:spLocks noGrp="1" noChangeArrowheads="1"/>
          </p:cNvSpPr>
          <p:nvPr>
            <p:ph type="body" idx="1"/>
          </p:nvPr>
        </p:nvSpPr>
        <p:spPr/>
        <p:txBody>
          <a:bodyPr/>
          <a:lstStyle/>
          <a:p>
            <a:pPr eaLnBrk="1" hangingPunct="1"/>
            <a:r>
              <a:rPr kumimoji="0" lang="zh-CN" altLang="en-US">
                <a:ea typeface="宋体" panose="02010600030101010101" pitchFamily="2" charset="-122"/>
              </a:rPr>
              <a:t>封锁技术可以有效地解决并行操作的一致性问题，但也</a:t>
            </a:r>
            <a:r>
              <a:rPr kumimoji="0" lang="zh-CN" altLang="en-US">
                <a:solidFill>
                  <a:srgbClr val="FF0000"/>
                </a:solidFill>
                <a:ea typeface="宋体" panose="02010600030101010101" pitchFamily="2" charset="-122"/>
              </a:rPr>
              <a:t>带来一些新的问题</a:t>
            </a:r>
          </a:p>
          <a:p>
            <a:pPr lvl="1" eaLnBrk="1" hangingPunct="1">
              <a:lnSpc>
                <a:spcPct val="160000"/>
              </a:lnSpc>
            </a:pPr>
            <a:r>
              <a:rPr kumimoji="0" lang="zh-CN" altLang="en-US">
                <a:ea typeface="宋体" panose="02010600030101010101" pitchFamily="2" charset="-122"/>
              </a:rPr>
              <a:t>死锁</a:t>
            </a:r>
          </a:p>
          <a:p>
            <a:pPr lvl="1" eaLnBrk="1" hangingPunct="1">
              <a:lnSpc>
                <a:spcPct val="160000"/>
              </a:lnSpc>
            </a:pPr>
            <a:r>
              <a:rPr kumimoji="0" lang="zh-CN" altLang="en-US">
                <a:ea typeface="宋体" panose="02010600030101010101" pitchFamily="2" charset="-122"/>
              </a:rPr>
              <a:t>活锁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9FC58B0-E400-535D-6FF4-4157E603B393}"/>
              </a:ext>
            </a:extLst>
          </p:cNvPr>
          <p:cNvSpPr>
            <a:spLocks noGrp="1"/>
          </p:cNvSpPr>
          <p:nvPr>
            <p:ph type="ftr" sz="quarter" idx="11"/>
          </p:nvPr>
        </p:nvSpPr>
        <p:spPr/>
        <p:txBody>
          <a:bodyPr/>
          <a:lstStyle/>
          <a:p>
            <a:pPr>
              <a:defRPr/>
            </a:pPr>
            <a:r>
              <a:rPr lang="en-US" altLang="zh-CN"/>
              <a:t>An Introduction to Database System</a:t>
            </a:r>
          </a:p>
        </p:txBody>
      </p:sp>
      <p:sp>
        <p:nvSpPr>
          <p:cNvPr id="9219" name="Rectangle 2">
            <a:extLst>
              <a:ext uri="{FF2B5EF4-FFF2-40B4-BE49-F238E27FC236}">
                <a16:creationId xmlns:a16="http://schemas.microsoft.com/office/drawing/2014/main" id="{8FD0181A-82BC-EAA6-7484-5C27D1123797}"/>
              </a:ext>
            </a:extLst>
          </p:cNvPr>
          <p:cNvSpPr>
            <a:spLocks noGrp="1" noChangeArrowheads="1"/>
          </p:cNvSpPr>
          <p:nvPr>
            <p:ph type="title"/>
          </p:nvPr>
        </p:nvSpPr>
        <p:spPr/>
        <p:txBody>
          <a:bodyPr/>
          <a:lstStyle/>
          <a:p>
            <a:pPr eaLnBrk="1" hangingPunct="1"/>
            <a:r>
              <a:rPr lang="zh-CN" altLang="en-US">
                <a:ea typeface="宋体" panose="02010600030101010101" pitchFamily="2" charset="-122"/>
              </a:rPr>
              <a:t>问题的产生（续）</a:t>
            </a:r>
          </a:p>
        </p:txBody>
      </p:sp>
      <p:sp>
        <p:nvSpPr>
          <p:cNvPr id="9220" name="Rectangle 3">
            <a:extLst>
              <a:ext uri="{FF2B5EF4-FFF2-40B4-BE49-F238E27FC236}">
                <a16:creationId xmlns:a16="http://schemas.microsoft.com/office/drawing/2014/main" id="{2C8A85F9-D836-41DC-A895-034B2CEA3043}"/>
              </a:ext>
            </a:extLst>
          </p:cNvPr>
          <p:cNvSpPr>
            <a:spLocks noGrp="1" noChangeArrowheads="1"/>
          </p:cNvSpPr>
          <p:nvPr>
            <p:ph type="body" idx="1"/>
          </p:nvPr>
        </p:nvSpPr>
        <p:spPr/>
        <p:txBody>
          <a:bodyPr/>
          <a:lstStyle/>
          <a:p>
            <a:pPr algn="just" eaLnBrk="1" hangingPunct="1">
              <a:lnSpc>
                <a:spcPct val="200000"/>
              </a:lnSpc>
              <a:buFont typeface="Wingdings" panose="05000000000000000000" pitchFamily="2" charset="2"/>
              <a:buNone/>
            </a:pPr>
            <a:r>
              <a:rPr kumimoji="0" lang="en-US" altLang="zh-CN" sz="2400">
                <a:ea typeface="宋体" panose="02010600030101010101" pitchFamily="2" charset="-122"/>
              </a:rPr>
              <a:t>(2)</a:t>
            </a:r>
            <a:r>
              <a:rPr kumimoji="0" lang="zh-CN" altLang="en-US" sz="2400">
                <a:ea typeface="宋体" panose="02010600030101010101" pitchFamily="2" charset="-122"/>
              </a:rPr>
              <a:t>交叉并发方式（</a:t>
            </a:r>
            <a:r>
              <a:rPr kumimoji="0" lang="en-US" altLang="zh-CN" sz="2400">
                <a:ea typeface="宋体" panose="02010600030101010101" pitchFamily="2" charset="-122"/>
              </a:rPr>
              <a:t>Interleaved Concurrency</a:t>
            </a:r>
            <a:r>
              <a:rPr kumimoji="0" lang="zh-CN" altLang="en-US" sz="2400">
                <a:ea typeface="宋体" panose="02010600030101010101" pitchFamily="2" charset="-122"/>
              </a:rPr>
              <a:t>）</a:t>
            </a:r>
          </a:p>
          <a:p>
            <a:pPr lvl="1" algn="just" eaLnBrk="1" hangingPunct="1">
              <a:lnSpc>
                <a:spcPct val="200000"/>
              </a:lnSpc>
              <a:spcBef>
                <a:spcPct val="50000"/>
              </a:spcBef>
            </a:pPr>
            <a:r>
              <a:rPr kumimoji="0" lang="zh-CN" altLang="en-US">
                <a:ea typeface="宋体" panose="02010600030101010101" pitchFamily="2" charset="-122"/>
              </a:rPr>
              <a:t>在单处理机系统中，事务的并行执行是这些并行事务的并行操作轮流交叉运行</a:t>
            </a:r>
          </a:p>
          <a:p>
            <a:pPr lvl="1" algn="just" eaLnBrk="1" hangingPunct="1">
              <a:lnSpc>
                <a:spcPct val="200000"/>
              </a:lnSpc>
              <a:spcBef>
                <a:spcPct val="50000"/>
              </a:spcBef>
            </a:pPr>
            <a:r>
              <a:rPr kumimoji="0" lang="zh-CN" altLang="en-US">
                <a:ea typeface="宋体" panose="02010600030101010101" pitchFamily="2" charset="-122"/>
              </a:rPr>
              <a:t>单处理机系统中的并行事务并没有真正地并行运行，但能够减少处理机的空闲时间，提高系统的效率</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a:extLst>
              <a:ext uri="{FF2B5EF4-FFF2-40B4-BE49-F238E27FC236}">
                <a16:creationId xmlns:a16="http://schemas.microsoft.com/office/drawing/2014/main" id="{0E6466D3-C04C-1A95-7326-B511E02B8BB9}"/>
              </a:ext>
            </a:extLst>
          </p:cNvPr>
          <p:cNvSpPr>
            <a:spLocks noGrp="1"/>
          </p:cNvSpPr>
          <p:nvPr>
            <p:ph type="ftr" sz="quarter" idx="11"/>
          </p:nvPr>
        </p:nvSpPr>
        <p:spPr/>
        <p:txBody>
          <a:bodyPr/>
          <a:lstStyle/>
          <a:p>
            <a:pPr>
              <a:defRPr/>
            </a:pPr>
            <a:r>
              <a:rPr lang="en-US" altLang="zh-CN"/>
              <a:t>An Introduction to Database System</a:t>
            </a:r>
          </a:p>
        </p:txBody>
      </p:sp>
      <p:sp>
        <p:nvSpPr>
          <p:cNvPr id="53251" name="Rectangle 2">
            <a:extLst>
              <a:ext uri="{FF2B5EF4-FFF2-40B4-BE49-F238E27FC236}">
                <a16:creationId xmlns:a16="http://schemas.microsoft.com/office/drawing/2014/main" id="{F4611407-790A-1B1A-4F3C-A68EEDC218DA}"/>
              </a:ext>
            </a:extLst>
          </p:cNvPr>
          <p:cNvSpPr>
            <a:spLocks noGrp="1" noChangeArrowheads="1"/>
          </p:cNvSpPr>
          <p:nvPr>
            <p:ph type="title"/>
          </p:nvPr>
        </p:nvSpPr>
        <p:spPr/>
        <p:txBody>
          <a:bodyPr/>
          <a:lstStyle/>
          <a:p>
            <a:pPr eaLnBrk="1" hangingPunct="1"/>
            <a:r>
              <a:rPr lang="en-US" altLang="zh-CN">
                <a:ea typeface="宋体" panose="02010600030101010101" pitchFamily="2" charset="-122"/>
              </a:rPr>
              <a:t>11.3.1 </a:t>
            </a:r>
            <a:r>
              <a:rPr lang="zh-CN" altLang="en-US">
                <a:ea typeface="宋体" panose="02010600030101010101" pitchFamily="2" charset="-122"/>
              </a:rPr>
              <a:t>活锁</a:t>
            </a:r>
          </a:p>
        </p:txBody>
      </p:sp>
      <p:sp>
        <p:nvSpPr>
          <p:cNvPr id="53252" name="Text Box 5">
            <a:extLst>
              <a:ext uri="{FF2B5EF4-FFF2-40B4-BE49-F238E27FC236}">
                <a16:creationId xmlns:a16="http://schemas.microsoft.com/office/drawing/2014/main" id="{F3A40011-9BA7-11B4-D8FD-DFDDF1871A2D}"/>
              </a:ext>
            </a:extLst>
          </p:cNvPr>
          <p:cNvSpPr txBox="1">
            <a:spLocks noChangeArrowheads="1"/>
          </p:cNvSpPr>
          <p:nvPr/>
        </p:nvSpPr>
        <p:spPr bwMode="auto">
          <a:xfrm>
            <a:off x="2032000" y="21383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sp>
        <p:nvSpPr>
          <p:cNvPr id="53253" name="Rectangle 7">
            <a:extLst>
              <a:ext uri="{FF2B5EF4-FFF2-40B4-BE49-F238E27FC236}">
                <a16:creationId xmlns:a16="http://schemas.microsoft.com/office/drawing/2014/main" id="{912D0451-06FB-2AA4-7091-FCF0B47973EF}"/>
              </a:ext>
            </a:extLst>
          </p:cNvPr>
          <p:cNvSpPr>
            <a:spLocks noGrp="1" noChangeArrowheads="1"/>
          </p:cNvSpPr>
          <p:nvPr>
            <p:ph type="body" idx="1"/>
          </p:nvPr>
        </p:nvSpPr>
        <p:spPr/>
        <p:txBody>
          <a:bodyPr/>
          <a:lstStyle/>
          <a:p>
            <a:pPr eaLnBrk="1" hangingPunct="1">
              <a:lnSpc>
                <a:spcPct val="150000"/>
              </a:lnSpc>
            </a:pPr>
            <a:r>
              <a:rPr kumimoji="0" lang="zh-CN" altLang="en-US" sz="2400">
                <a:ea typeface="宋体" panose="02010600030101010101" pitchFamily="2" charset="-122"/>
              </a:rPr>
              <a:t>事务</a:t>
            </a:r>
            <a:r>
              <a:rPr kumimoji="0" lang="en-US" altLang="zh-CN" sz="2400">
                <a:ea typeface="宋体" panose="02010600030101010101" pitchFamily="2" charset="-122"/>
              </a:rPr>
              <a:t>T1</a:t>
            </a:r>
            <a:r>
              <a:rPr kumimoji="0" lang="zh-CN" altLang="en-US" sz="2400">
                <a:ea typeface="宋体" panose="02010600030101010101" pitchFamily="2" charset="-122"/>
              </a:rPr>
              <a:t>封锁了数据</a:t>
            </a:r>
            <a:r>
              <a:rPr kumimoji="0" lang="en-US" altLang="zh-CN" sz="2400">
                <a:ea typeface="宋体" panose="02010600030101010101" pitchFamily="2" charset="-122"/>
              </a:rPr>
              <a:t>R</a:t>
            </a:r>
          </a:p>
          <a:p>
            <a:pPr eaLnBrk="1" hangingPunct="1">
              <a:lnSpc>
                <a:spcPct val="150000"/>
              </a:lnSpc>
            </a:pPr>
            <a:r>
              <a:rPr kumimoji="0" lang="zh-CN" altLang="en-US" sz="2400">
                <a:ea typeface="宋体" panose="02010600030101010101" pitchFamily="2" charset="-122"/>
              </a:rPr>
              <a:t>事务</a:t>
            </a:r>
            <a:r>
              <a:rPr kumimoji="0" lang="en-US" altLang="zh-CN" sz="2400">
                <a:ea typeface="宋体" panose="02010600030101010101" pitchFamily="2" charset="-122"/>
              </a:rPr>
              <a:t>T2</a:t>
            </a:r>
            <a:r>
              <a:rPr kumimoji="0" lang="zh-CN" altLang="en-US" sz="2400">
                <a:ea typeface="宋体" panose="02010600030101010101" pitchFamily="2" charset="-122"/>
              </a:rPr>
              <a:t>又请求封锁</a:t>
            </a:r>
            <a:r>
              <a:rPr kumimoji="0" lang="en-US" altLang="zh-CN" sz="2400">
                <a:ea typeface="宋体" panose="02010600030101010101" pitchFamily="2" charset="-122"/>
              </a:rPr>
              <a:t>R</a:t>
            </a:r>
            <a:r>
              <a:rPr kumimoji="0" lang="zh-CN" altLang="en-US" sz="2400">
                <a:ea typeface="宋体" panose="02010600030101010101" pitchFamily="2" charset="-122"/>
              </a:rPr>
              <a:t>，于是</a:t>
            </a:r>
            <a:r>
              <a:rPr kumimoji="0" lang="en-US" altLang="zh-CN" sz="2400">
                <a:ea typeface="宋体" panose="02010600030101010101" pitchFamily="2" charset="-122"/>
              </a:rPr>
              <a:t>T2</a:t>
            </a:r>
            <a:r>
              <a:rPr kumimoji="0" lang="zh-CN" altLang="en-US" sz="2400">
                <a:ea typeface="宋体" panose="02010600030101010101" pitchFamily="2" charset="-122"/>
              </a:rPr>
              <a:t>等待。</a:t>
            </a:r>
          </a:p>
          <a:p>
            <a:pPr eaLnBrk="1" hangingPunct="1">
              <a:lnSpc>
                <a:spcPct val="150000"/>
              </a:lnSpc>
            </a:pPr>
            <a:r>
              <a:rPr kumimoji="0" lang="en-US" altLang="zh-CN" sz="2400">
                <a:ea typeface="宋体" panose="02010600030101010101" pitchFamily="2" charset="-122"/>
              </a:rPr>
              <a:t>T3</a:t>
            </a:r>
            <a:r>
              <a:rPr kumimoji="0" lang="zh-CN" altLang="en-US" sz="2400">
                <a:ea typeface="宋体" panose="02010600030101010101" pitchFamily="2" charset="-122"/>
              </a:rPr>
              <a:t>也请求封锁</a:t>
            </a:r>
            <a:r>
              <a:rPr kumimoji="0" lang="en-US" altLang="zh-CN" sz="2400">
                <a:ea typeface="宋体" panose="02010600030101010101" pitchFamily="2" charset="-122"/>
              </a:rPr>
              <a:t>R</a:t>
            </a:r>
            <a:r>
              <a:rPr kumimoji="0" lang="zh-CN" altLang="en-US" sz="2400">
                <a:ea typeface="宋体" panose="02010600030101010101" pitchFamily="2" charset="-122"/>
              </a:rPr>
              <a:t>，当</a:t>
            </a:r>
            <a:r>
              <a:rPr kumimoji="0" lang="en-US" altLang="zh-CN" sz="2400">
                <a:ea typeface="宋体" panose="02010600030101010101" pitchFamily="2" charset="-122"/>
              </a:rPr>
              <a:t>T1</a:t>
            </a:r>
            <a:r>
              <a:rPr kumimoji="0" lang="zh-CN" altLang="en-US" sz="2400">
                <a:ea typeface="宋体" panose="02010600030101010101" pitchFamily="2" charset="-122"/>
              </a:rPr>
              <a:t>释放了</a:t>
            </a:r>
            <a:r>
              <a:rPr kumimoji="0" lang="en-US" altLang="zh-CN" sz="2400">
                <a:ea typeface="宋体" panose="02010600030101010101" pitchFamily="2" charset="-122"/>
              </a:rPr>
              <a:t>R</a:t>
            </a:r>
            <a:r>
              <a:rPr kumimoji="0" lang="zh-CN" altLang="en-US" sz="2400">
                <a:ea typeface="宋体" panose="02010600030101010101" pitchFamily="2" charset="-122"/>
              </a:rPr>
              <a:t>上的封锁之后系统首先批准了</a:t>
            </a:r>
            <a:r>
              <a:rPr kumimoji="0" lang="en-US" altLang="zh-CN" sz="2400">
                <a:ea typeface="宋体" panose="02010600030101010101" pitchFamily="2" charset="-122"/>
              </a:rPr>
              <a:t>T3</a:t>
            </a:r>
            <a:r>
              <a:rPr kumimoji="0" lang="zh-CN" altLang="en-US" sz="2400">
                <a:ea typeface="宋体" panose="02010600030101010101" pitchFamily="2" charset="-122"/>
              </a:rPr>
              <a:t>的请求，</a:t>
            </a:r>
            <a:r>
              <a:rPr kumimoji="0" lang="en-US" altLang="zh-CN" sz="2400">
                <a:ea typeface="宋体" panose="02010600030101010101" pitchFamily="2" charset="-122"/>
              </a:rPr>
              <a:t>T2</a:t>
            </a:r>
            <a:r>
              <a:rPr kumimoji="0" lang="zh-CN" altLang="en-US" sz="2400">
                <a:ea typeface="宋体" panose="02010600030101010101" pitchFamily="2" charset="-122"/>
              </a:rPr>
              <a:t>仍然等待。</a:t>
            </a:r>
          </a:p>
          <a:p>
            <a:pPr eaLnBrk="1" hangingPunct="1">
              <a:lnSpc>
                <a:spcPct val="150000"/>
              </a:lnSpc>
            </a:pPr>
            <a:r>
              <a:rPr kumimoji="0" lang="en-US" altLang="zh-CN" sz="2400">
                <a:ea typeface="宋体" panose="02010600030101010101" pitchFamily="2" charset="-122"/>
              </a:rPr>
              <a:t>T4</a:t>
            </a:r>
            <a:r>
              <a:rPr kumimoji="0" lang="zh-CN" altLang="en-US" sz="2400">
                <a:ea typeface="宋体" panose="02010600030101010101" pitchFamily="2" charset="-122"/>
              </a:rPr>
              <a:t>又请求封锁</a:t>
            </a:r>
            <a:r>
              <a:rPr kumimoji="0" lang="en-US" altLang="zh-CN" sz="2400">
                <a:ea typeface="宋体" panose="02010600030101010101" pitchFamily="2" charset="-122"/>
              </a:rPr>
              <a:t>R</a:t>
            </a:r>
            <a:r>
              <a:rPr kumimoji="0" lang="zh-CN" altLang="en-US" sz="2400">
                <a:ea typeface="宋体" panose="02010600030101010101" pitchFamily="2" charset="-122"/>
              </a:rPr>
              <a:t>，当</a:t>
            </a:r>
            <a:r>
              <a:rPr kumimoji="0" lang="en-US" altLang="zh-CN" sz="2400">
                <a:ea typeface="宋体" panose="02010600030101010101" pitchFamily="2" charset="-122"/>
              </a:rPr>
              <a:t>T3</a:t>
            </a:r>
            <a:r>
              <a:rPr kumimoji="0" lang="zh-CN" altLang="en-US" sz="2400">
                <a:ea typeface="宋体" panose="02010600030101010101" pitchFamily="2" charset="-122"/>
              </a:rPr>
              <a:t>释放了</a:t>
            </a:r>
            <a:r>
              <a:rPr kumimoji="0" lang="en-US" altLang="zh-CN" sz="2400">
                <a:ea typeface="宋体" panose="02010600030101010101" pitchFamily="2" charset="-122"/>
              </a:rPr>
              <a:t>R</a:t>
            </a:r>
            <a:r>
              <a:rPr kumimoji="0" lang="zh-CN" altLang="en-US" sz="2400">
                <a:ea typeface="宋体" panose="02010600030101010101" pitchFamily="2" charset="-122"/>
              </a:rPr>
              <a:t>上的封锁之后系统又批准了</a:t>
            </a:r>
            <a:r>
              <a:rPr kumimoji="0" lang="en-US" altLang="zh-CN" sz="2400">
                <a:ea typeface="宋体" panose="02010600030101010101" pitchFamily="2" charset="-122"/>
              </a:rPr>
              <a:t>T4</a:t>
            </a:r>
            <a:r>
              <a:rPr kumimoji="0" lang="zh-CN" altLang="en-US" sz="2400">
                <a:ea typeface="宋体" panose="02010600030101010101" pitchFamily="2" charset="-122"/>
              </a:rPr>
              <a:t>的请求</a:t>
            </a:r>
            <a:r>
              <a:rPr kumimoji="0" lang="en-US" altLang="zh-CN" sz="2400">
                <a:ea typeface="宋体" panose="02010600030101010101" pitchFamily="2" charset="-122"/>
              </a:rPr>
              <a:t>……</a:t>
            </a:r>
          </a:p>
          <a:p>
            <a:pPr eaLnBrk="1" hangingPunct="1">
              <a:lnSpc>
                <a:spcPct val="150000"/>
              </a:lnSpc>
            </a:pPr>
            <a:r>
              <a:rPr kumimoji="0" lang="en-US" altLang="zh-CN" sz="2400">
                <a:ea typeface="宋体" panose="02010600030101010101" pitchFamily="2" charset="-122"/>
              </a:rPr>
              <a:t>T2</a:t>
            </a:r>
            <a:r>
              <a:rPr kumimoji="0" lang="zh-CN" altLang="en-US" sz="2400">
                <a:ea typeface="宋体" panose="02010600030101010101" pitchFamily="2" charset="-122"/>
              </a:rPr>
              <a:t>有可能永远等待，这就是</a:t>
            </a:r>
            <a:r>
              <a:rPr kumimoji="0" lang="zh-CN" altLang="en-US" sz="2400">
                <a:solidFill>
                  <a:srgbClr val="FF00FF"/>
                </a:solidFill>
                <a:ea typeface="宋体" panose="02010600030101010101" pitchFamily="2" charset="-122"/>
              </a:rPr>
              <a:t>活锁</a:t>
            </a:r>
            <a:r>
              <a:rPr kumimoji="0" lang="zh-CN" altLang="en-US" sz="2400">
                <a:ea typeface="宋体" panose="02010600030101010101" pitchFamily="2" charset="-122"/>
              </a:rPr>
              <a:t>的情形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a:extLst>
              <a:ext uri="{FF2B5EF4-FFF2-40B4-BE49-F238E27FC236}">
                <a16:creationId xmlns:a16="http://schemas.microsoft.com/office/drawing/2014/main" id="{92944E8C-6DF3-8513-0C1B-A38C81D4F937}"/>
              </a:ext>
            </a:extLst>
          </p:cNvPr>
          <p:cNvSpPr>
            <a:spLocks noGrp="1"/>
          </p:cNvSpPr>
          <p:nvPr>
            <p:ph type="ftr" sz="quarter" idx="11"/>
          </p:nvPr>
        </p:nvSpPr>
        <p:spPr/>
        <p:txBody>
          <a:bodyPr/>
          <a:lstStyle/>
          <a:p>
            <a:pPr>
              <a:defRPr/>
            </a:pPr>
            <a:r>
              <a:rPr lang="en-US" altLang="zh-CN"/>
              <a:t>An Introduction to Database System</a:t>
            </a:r>
          </a:p>
        </p:txBody>
      </p:sp>
      <p:sp>
        <p:nvSpPr>
          <p:cNvPr id="54275" name="Rectangle 2">
            <a:extLst>
              <a:ext uri="{FF2B5EF4-FFF2-40B4-BE49-F238E27FC236}">
                <a16:creationId xmlns:a16="http://schemas.microsoft.com/office/drawing/2014/main" id="{B1E1C72D-49BA-6490-BEA9-64330D4170DB}"/>
              </a:ext>
            </a:extLst>
          </p:cNvPr>
          <p:cNvSpPr>
            <a:spLocks noGrp="1" noChangeArrowheads="1"/>
          </p:cNvSpPr>
          <p:nvPr>
            <p:ph type="title"/>
          </p:nvPr>
        </p:nvSpPr>
        <p:spPr/>
        <p:txBody>
          <a:bodyPr/>
          <a:lstStyle/>
          <a:p>
            <a:pPr eaLnBrk="1" hangingPunct="1"/>
            <a:r>
              <a:rPr lang="zh-CN" altLang="en-US">
                <a:ea typeface="宋体" panose="02010600030101010101" pitchFamily="2" charset="-122"/>
              </a:rPr>
              <a:t>活锁（续）</a:t>
            </a:r>
          </a:p>
        </p:txBody>
      </p:sp>
      <p:pic>
        <p:nvPicPr>
          <p:cNvPr id="54276" name="Picture 4" descr="81">
            <a:extLst>
              <a:ext uri="{FF2B5EF4-FFF2-40B4-BE49-F238E27FC236}">
                <a16:creationId xmlns:a16="http://schemas.microsoft.com/office/drawing/2014/main" id="{FBA17F00-E7DB-8B6A-1DD6-0C3310F4819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1600200"/>
            <a:ext cx="76200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 Box 5">
            <a:extLst>
              <a:ext uri="{FF2B5EF4-FFF2-40B4-BE49-F238E27FC236}">
                <a16:creationId xmlns:a16="http://schemas.microsoft.com/office/drawing/2014/main" id="{9600AAD6-57BA-D432-E49B-59D92A0A76F1}"/>
              </a:ext>
            </a:extLst>
          </p:cNvPr>
          <p:cNvSpPr txBox="1">
            <a:spLocks noChangeArrowheads="1"/>
          </p:cNvSpPr>
          <p:nvPr/>
        </p:nvSpPr>
        <p:spPr bwMode="auto">
          <a:xfrm>
            <a:off x="3938588" y="6181725"/>
            <a:ext cx="758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a:latin typeface="Times New Roman" panose="02020603050405020304" pitchFamily="18" charset="0"/>
              </a:rPr>
              <a:t>活  锁</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97D1CC1-BE2C-9764-B1FB-620CD35D55C3}"/>
              </a:ext>
            </a:extLst>
          </p:cNvPr>
          <p:cNvSpPr>
            <a:spLocks noGrp="1"/>
          </p:cNvSpPr>
          <p:nvPr>
            <p:ph type="ftr" sz="quarter" idx="11"/>
          </p:nvPr>
        </p:nvSpPr>
        <p:spPr/>
        <p:txBody>
          <a:bodyPr/>
          <a:lstStyle/>
          <a:p>
            <a:pPr>
              <a:defRPr/>
            </a:pPr>
            <a:r>
              <a:rPr lang="en-US" altLang="zh-CN"/>
              <a:t>An Introduction to Database System</a:t>
            </a:r>
          </a:p>
        </p:txBody>
      </p:sp>
      <p:sp>
        <p:nvSpPr>
          <p:cNvPr id="55299" name="Rectangle 2">
            <a:extLst>
              <a:ext uri="{FF2B5EF4-FFF2-40B4-BE49-F238E27FC236}">
                <a16:creationId xmlns:a16="http://schemas.microsoft.com/office/drawing/2014/main" id="{7FE5853D-F1D7-CBC2-981C-EF77C487A1BA}"/>
              </a:ext>
            </a:extLst>
          </p:cNvPr>
          <p:cNvSpPr>
            <a:spLocks noGrp="1" noChangeArrowheads="1"/>
          </p:cNvSpPr>
          <p:nvPr>
            <p:ph type="title"/>
          </p:nvPr>
        </p:nvSpPr>
        <p:spPr/>
        <p:txBody>
          <a:bodyPr/>
          <a:lstStyle/>
          <a:p>
            <a:pPr eaLnBrk="1" hangingPunct="1"/>
            <a:r>
              <a:rPr lang="zh-CN" altLang="en-US">
                <a:ea typeface="宋体" panose="02010600030101010101" pitchFamily="2" charset="-122"/>
              </a:rPr>
              <a:t>活锁（续）</a:t>
            </a:r>
          </a:p>
        </p:txBody>
      </p:sp>
      <p:sp>
        <p:nvSpPr>
          <p:cNvPr id="55300" name="Rectangle 3">
            <a:extLst>
              <a:ext uri="{FF2B5EF4-FFF2-40B4-BE49-F238E27FC236}">
                <a16:creationId xmlns:a16="http://schemas.microsoft.com/office/drawing/2014/main" id="{CB91A6A6-AF44-B625-210F-7524BBE1E0E0}"/>
              </a:ext>
            </a:extLst>
          </p:cNvPr>
          <p:cNvSpPr>
            <a:spLocks noGrp="1" noChangeArrowheads="1"/>
          </p:cNvSpPr>
          <p:nvPr>
            <p:ph type="body" idx="1"/>
          </p:nvPr>
        </p:nvSpPr>
        <p:spPr/>
        <p:txBody>
          <a:bodyPr/>
          <a:lstStyle/>
          <a:p>
            <a:pPr algn="just" eaLnBrk="1" hangingPunct="1">
              <a:lnSpc>
                <a:spcPct val="170000"/>
              </a:lnSpc>
            </a:pPr>
            <a:r>
              <a:rPr kumimoji="0" lang="zh-CN" altLang="en-US" sz="3200">
                <a:ea typeface="宋体" panose="02010600030101010101" pitchFamily="2" charset="-122"/>
              </a:rPr>
              <a:t>避免活锁：</a:t>
            </a:r>
            <a:r>
              <a:rPr kumimoji="0" lang="zh-CN" altLang="en-US">
                <a:ea typeface="宋体" panose="02010600030101010101" pitchFamily="2" charset="-122"/>
              </a:rPr>
              <a:t>采用</a:t>
            </a:r>
            <a:r>
              <a:rPr kumimoji="0" lang="zh-CN" altLang="en-US">
                <a:solidFill>
                  <a:srgbClr val="FF0000"/>
                </a:solidFill>
                <a:ea typeface="宋体" panose="02010600030101010101" pitchFamily="2" charset="-122"/>
              </a:rPr>
              <a:t>先来先服务</a:t>
            </a:r>
            <a:r>
              <a:rPr kumimoji="0" lang="zh-CN" altLang="en-US">
                <a:ea typeface="宋体" panose="02010600030101010101" pitchFamily="2" charset="-122"/>
              </a:rPr>
              <a:t>的策略</a:t>
            </a:r>
          </a:p>
          <a:p>
            <a:pPr lvl="1" algn="just" eaLnBrk="1" hangingPunct="1">
              <a:lnSpc>
                <a:spcPct val="170000"/>
              </a:lnSpc>
            </a:pPr>
            <a:r>
              <a:rPr kumimoji="0" lang="zh-CN" altLang="en-US">
                <a:ea typeface="宋体" panose="02010600030101010101" pitchFamily="2" charset="-122"/>
              </a:rPr>
              <a:t>当多个事务请求封锁同一数据对象时</a:t>
            </a:r>
          </a:p>
          <a:p>
            <a:pPr lvl="1" algn="just" eaLnBrk="1" hangingPunct="1">
              <a:lnSpc>
                <a:spcPct val="170000"/>
              </a:lnSpc>
            </a:pPr>
            <a:r>
              <a:rPr kumimoji="0" lang="zh-CN" altLang="en-US">
                <a:ea typeface="宋体" panose="02010600030101010101" pitchFamily="2" charset="-122"/>
              </a:rPr>
              <a:t>按请求封锁的先后次序对这些事务排队</a:t>
            </a:r>
          </a:p>
          <a:p>
            <a:pPr lvl="1" algn="just" eaLnBrk="1" hangingPunct="1">
              <a:lnSpc>
                <a:spcPct val="170000"/>
              </a:lnSpc>
            </a:pPr>
            <a:r>
              <a:rPr kumimoji="0" lang="zh-CN" altLang="en-US">
                <a:ea typeface="宋体" panose="02010600030101010101" pitchFamily="2" charset="-122"/>
              </a:rPr>
              <a:t>该数据对象上的锁一旦释放，首先批准申请队列中第一个事务获得锁</a:t>
            </a:r>
          </a:p>
          <a:p>
            <a:pPr eaLnBrk="1" hangingPunct="1">
              <a:buFont typeface="Wingdings" panose="05000000000000000000" pitchFamily="2" charset="2"/>
              <a:buNone/>
            </a:pPr>
            <a:endParaRPr kumimoji="0" lang="en-US" altLang="zh-CN">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55BA53E-8807-A638-E9F2-8CA156645135}"/>
              </a:ext>
            </a:extLst>
          </p:cNvPr>
          <p:cNvSpPr>
            <a:spLocks noGrp="1"/>
          </p:cNvSpPr>
          <p:nvPr>
            <p:ph type="ftr" sz="quarter" idx="11"/>
          </p:nvPr>
        </p:nvSpPr>
        <p:spPr/>
        <p:txBody>
          <a:bodyPr/>
          <a:lstStyle/>
          <a:p>
            <a:pPr>
              <a:defRPr/>
            </a:pPr>
            <a:r>
              <a:rPr lang="en-US" altLang="zh-CN"/>
              <a:t>An Introduction to Database System</a:t>
            </a:r>
          </a:p>
        </p:txBody>
      </p:sp>
      <p:sp>
        <p:nvSpPr>
          <p:cNvPr id="56323" name="Rectangle 2">
            <a:extLst>
              <a:ext uri="{FF2B5EF4-FFF2-40B4-BE49-F238E27FC236}">
                <a16:creationId xmlns:a16="http://schemas.microsoft.com/office/drawing/2014/main" id="{A9A2F10E-6566-2972-48B9-23BD86FDCF16}"/>
              </a:ext>
            </a:extLst>
          </p:cNvPr>
          <p:cNvSpPr>
            <a:spLocks noGrp="1" noChangeArrowheads="1"/>
          </p:cNvSpPr>
          <p:nvPr>
            <p:ph type="title"/>
          </p:nvPr>
        </p:nvSpPr>
        <p:spPr/>
        <p:txBody>
          <a:bodyPr/>
          <a:lstStyle/>
          <a:p>
            <a:pPr eaLnBrk="1" hangingPunct="1"/>
            <a:r>
              <a:rPr lang="en-US" altLang="zh-CN">
                <a:ea typeface="宋体" panose="02010600030101010101" pitchFamily="2" charset="-122"/>
              </a:rPr>
              <a:t>11.3.2  </a:t>
            </a:r>
            <a:r>
              <a:rPr lang="zh-CN" altLang="en-US">
                <a:ea typeface="宋体" panose="02010600030101010101" pitchFamily="2" charset="-122"/>
              </a:rPr>
              <a:t>死锁</a:t>
            </a:r>
          </a:p>
        </p:txBody>
      </p:sp>
      <p:sp>
        <p:nvSpPr>
          <p:cNvPr id="56324" name="Rectangle 10">
            <a:extLst>
              <a:ext uri="{FF2B5EF4-FFF2-40B4-BE49-F238E27FC236}">
                <a16:creationId xmlns:a16="http://schemas.microsoft.com/office/drawing/2014/main" id="{318E0927-4BD3-FDB4-4104-F1F084C741AC}"/>
              </a:ext>
            </a:extLst>
          </p:cNvPr>
          <p:cNvSpPr>
            <a:spLocks noGrp="1" noChangeArrowheads="1"/>
          </p:cNvSpPr>
          <p:nvPr>
            <p:ph type="body" idx="1"/>
          </p:nvPr>
        </p:nvSpPr>
        <p:spPr/>
        <p:txBody>
          <a:bodyPr/>
          <a:lstStyle/>
          <a:p>
            <a:pPr eaLnBrk="1" hangingPunct="1">
              <a:lnSpc>
                <a:spcPct val="130000"/>
              </a:lnSpc>
            </a:pPr>
            <a:r>
              <a:rPr kumimoji="0" lang="zh-CN" altLang="en-US" sz="2400">
                <a:ea typeface="宋体" panose="02010600030101010101" pitchFamily="2" charset="-122"/>
              </a:rPr>
              <a:t>事务</a:t>
            </a:r>
            <a:r>
              <a:rPr kumimoji="0" lang="en-US" altLang="zh-CN" sz="2400">
                <a:ea typeface="宋体" panose="02010600030101010101" pitchFamily="2" charset="-122"/>
              </a:rPr>
              <a:t>T1</a:t>
            </a:r>
            <a:r>
              <a:rPr kumimoji="0" lang="zh-CN" altLang="en-US" sz="2400">
                <a:ea typeface="宋体" panose="02010600030101010101" pitchFamily="2" charset="-122"/>
              </a:rPr>
              <a:t>封锁了数据</a:t>
            </a:r>
            <a:r>
              <a:rPr kumimoji="0" lang="en-US" altLang="zh-CN" sz="2400">
                <a:ea typeface="宋体" panose="02010600030101010101" pitchFamily="2" charset="-122"/>
              </a:rPr>
              <a:t>R1</a:t>
            </a:r>
          </a:p>
          <a:p>
            <a:pPr eaLnBrk="1" hangingPunct="1">
              <a:lnSpc>
                <a:spcPct val="130000"/>
              </a:lnSpc>
            </a:pPr>
            <a:r>
              <a:rPr kumimoji="0" lang="en-US" altLang="zh-CN" sz="2400">
                <a:ea typeface="宋体" panose="02010600030101010101" pitchFamily="2" charset="-122"/>
              </a:rPr>
              <a:t>T2</a:t>
            </a:r>
            <a:r>
              <a:rPr kumimoji="0" lang="zh-CN" altLang="en-US" sz="2400">
                <a:ea typeface="宋体" panose="02010600030101010101" pitchFamily="2" charset="-122"/>
              </a:rPr>
              <a:t>封锁了数据</a:t>
            </a:r>
            <a:r>
              <a:rPr kumimoji="0" lang="en-US" altLang="zh-CN" sz="2400">
                <a:ea typeface="宋体" panose="02010600030101010101" pitchFamily="2" charset="-122"/>
              </a:rPr>
              <a:t>R2</a:t>
            </a:r>
          </a:p>
          <a:p>
            <a:pPr eaLnBrk="1" hangingPunct="1">
              <a:lnSpc>
                <a:spcPct val="130000"/>
              </a:lnSpc>
            </a:pPr>
            <a:r>
              <a:rPr kumimoji="0" lang="en-US" altLang="zh-CN" sz="2400">
                <a:ea typeface="宋体" panose="02010600030101010101" pitchFamily="2" charset="-122"/>
              </a:rPr>
              <a:t>T1</a:t>
            </a:r>
            <a:r>
              <a:rPr kumimoji="0" lang="zh-CN" altLang="en-US" sz="2400">
                <a:ea typeface="宋体" panose="02010600030101010101" pitchFamily="2" charset="-122"/>
              </a:rPr>
              <a:t>又请求封锁</a:t>
            </a:r>
            <a:r>
              <a:rPr kumimoji="0" lang="en-US" altLang="zh-CN" sz="2400">
                <a:ea typeface="宋体" panose="02010600030101010101" pitchFamily="2" charset="-122"/>
              </a:rPr>
              <a:t>R2</a:t>
            </a:r>
            <a:r>
              <a:rPr kumimoji="0" lang="zh-CN" altLang="en-US" sz="2400">
                <a:ea typeface="宋体" panose="02010600030101010101" pitchFamily="2" charset="-122"/>
              </a:rPr>
              <a:t>，因</a:t>
            </a:r>
            <a:r>
              <a:rPr kumimoji="0" lang="en-US" altLang="zh-CN" sz="2400">
                <a:ea typeface="宋体" panose="02010600030101010101" pitchFamily="2" charset="-122"/>
              </a:rPr>
              <a:t>T2</a:t>
            </a:r>
            <a:r>
              <a:rPr kumimoji="0" lang="zh-CN" altLang="en-US" sz="2400">
                <a:ea typeface="宋体" panose="02010600030101010101" pitchFamily="2" charset="-122"/>
              </a:rPr>
              <a:t>已封锁了</a:t>
            </a:r>
            <a:r>
              <a:rPr kumimoji="0" lang="en-US" altLang="zh-CN" sz="2400">
                <a:ea typeface="宋体" panose="02010600030101010101" pitchFamily="2" charset="-122"/>
              </a:rPr>
              <a:t>R2</a:t>
            </a:r>
            <a:r>
              <a:rPr kumimoji="0" lang="zh-CN" altLang="en-US" sz="2400">
                <a:ea typeface="宋体" panose="02010600030101010101" pitchFamily="2" charset="-122"/>
              </a:rPr>
              <a:t>，于是</a:t>
            </a:r>
            <a:r>
              <a:rPr kumimoji="0" lang="en-US" altLang="zh-CN" sz="2400">
                <a:ea typeface="宋体" panose="02010600030101010101" pitchFamily="2" charset="-122"/>
              </a:rPr>
              <a:t>T1</a:t>
            </a:r>
            <a:r>
              <a:rPr kumimoji="0" lang="zh-CN" altLang="en-US" sz="2400">
                <a:ea typeface="宋体" panose="02010600030101010101" pitchFamily="2" charset="-122"/>
              </a:rPr>
              <a:t>等待</a:t>
            </a:r>
            <a:r>
              <a:rPr kumimoji="0" lang="en-US" altLang="zh-CN" sz="2400">
                <a:ea typeface="宋体" panose="02010600030101010101" pitchFamily="2" charset="-122"/>
              </a:rPr>
              <a:t>T2</a:t>
            </a:r>
            <a:r>
              <a:rPr kumimoji="0" lang="zh-CN" altLang="en-US" sz="2400">
                <a:ea typeface="宋体" panose="02010600030101010101" pitchFamily="2" charset="-122"/>
              </a:rPr>
              <a:t>释放</a:t>
            </a:r>
            <a:r>
              <a:rPr kumimoji="0" lang="en-US" altLang="zh-CN" sz="2400">
                <a:ea typeface="宋体" panose="02010600030101010101" pitchFamily="2" charset="-122"/>
              </a:rPr>
              <a:t>R2</a:t>
            </a:r>
            <a:r>
              <a:rPr kumimoji="0" lang="zh-CN" altLang="en-US" sz="2400">
                <a:ea typeface="宋体" panose="02010600030101010101" pitchFamily="2" charset="-122"/>
              </a:rPr>
              <a:t>上的锁</a:t>
            </a:r>
          </a:p>
          <a:p>
            <a:pPr eaLnBrk="1" hangingPunct="1">
              <a:lnSpc>
                <a:spcPct val="130000"/>
              </a:lnSpc>
            </a:pPr>
            <a:r>
              <a:rPr kumimoji="0" lang="zh-CN" altLang="en-US" sz="2400">
                <a:ea typeface="宋体" panose="02010600030101010101" pitchFamily="2" charset="-122"/>
              </a:rPr>
              <a:t>接着</a:t>
            </a:r>
            <a:r>
              <a:rPr kumimoji="0" lang="en-US" altLang="zh-CN" sz="2400">
                <a:ea typeface="宋体" panose="02010600030101010101" pitchFamily="2" charset="-122"/>
              </a:rPr>
              <a:t>T2</a:t>
            </a:r>
            <a:r>
              <a:rPr kumimoji="0" lang="zh-CN" altLang="en-US" sz="2400">
                <a:ea typeface="宋体" panose="02010600030101010101" pitchFamily="2" charset="-122"/>
              </a:rPr>
              <a:t>又申请封锁</a:t>
            </a:r>
            <a:r>
              <a:rPr kumimoji="0" lang="en-US" altLang="zh-CN" sz="2400">
                <a:ea typeface="宋体" panose="02010600030101010101" pitchFamily="2" charset="-122"/>
              </a:rPr>
              <a:t>R1</a:t>
            </a:r>
            <a:r>
              <a:rPr kumimoji="0" lang="zh-CN" altLang="en-US" sz="2400">
                <a:ea typeface="宋体" panose="02010600030101010101" pitchFamily="2" charset="-122"/>
              </a:rPr>
              <a:t>，因</a:t>
            </a:r>
            <a:r>
              <a:rPr kumimoji="0" lang="en-US" altLang="zh-CN" sz="2400">
                <a:ea typeface="宋体" panose="02010600030101010101" pitchFamily="2" charset="-122"/>
              </a:rPr>
              <a:t>T1</a:t>
            </a:r>
            <a:r>
              <a:rPr kumimoji="0" lang="zh-CN" altLang="en-US" sz="2400">
                <a:ea typeface="宋体" panose="02010600030101010101" pitchFamily="2" charset="-122"/>
              </a:rPr>
              <a:t>已封锁了</a:t>
            </a:r>
            <a:r>
              <a:rPr kumimoji="0" lang="en-US" altLang="zh-CN" sz="2400">
                <a:ea typeface="宋体" panose="02010600030101010101" pitchFamily="2" charset="-122"/>
              </a:rPr>
              <a:t>R1</a:t>
            </a:r>
            <a:r>
              <a:rPr kumimoji="0" lang="zh-CN" altLang="en-US" sz="2400">
                <a:ea typeface="宋体" panose="02010600030101010101" pitchFamily="2" charset="-122"/>
              </a:rPr>
              <a:t>，</a:t>
            </a:r>
            <a:r>
              <a:rPr kumimoji="0" lang="en-US" altLang="zh-CN" sz="2400">
                <a:ea typeface="宋体" panose="02010600030101010101" pitchFamily="2" charset="-122"/>
              </a:rPr>
              <a:t>T2</a:t>
            </a:r>
            <a:r>
              <a:rPr kumimoji="0" lang="zh-CN" altLang="en-US" sz="2400">
                <a:ea typeface="宋体" panose="02010600030101010101" pitchFamily="2" charset="-122"/>
              </a:rPr>
              <a:t>也只能等待</a:t>
            </a:r>
            <a:r>
              <a:rPr kumimoji="0" lang="en-US" altLang="zh-CN" sz="2400">
                <a:ea typeface="宋体" panose="02010600030101010101" pitchFamily="2" charset="-122"/>
              </a:rPr>
              <a:t>T1</a:t>
            </a:r>
            <a:r>
              <a:rPr kumimoji="0" lang="zh-CN" altLang="en-US" sz="2400">
                <a:ea typeface="宋体" panose="02010600030101010101" pitchFamily="2" charset="-122"/>
              </a:rPr>
              <a:t>释放</a:t>
            </a:r>
            <a:r>
              <a:rPr kumimoji="0" lang="en-US" altLang="zh-CN" sz="2400">
                <a:ea typeface="宋体" panose="02010600030101010101" pitchFamily="2" charset="-122"/>
              </a:rPr>
              <a:t>R1</a:t>
            </a:r>
            <a:r>
              <a:rPr kumimoji="0" lang="zh-CN" altLang="en-US" sz="2400">
                <a:ea typeface="宋体" panose="02010600030101010101" pitchFamily="2" charset="-122"/>
              </a:rPr>
              <a:t>上的锁</a:t>
            </a:r>
          </a:p>
          <a:p>
            <a:pPr eaLnBrk="1" hangingPunct="1">
              <a:lnSpc>
                <a:spcPct val="130000"/>
              </a:lnSpc>
            </a:pPr>
            <a:r>
              <a:rPr kumimoji="0" lang="zh-CN" altLang="en-US" sz="2400">
                <a:ea typeface="宋体" panose="02010600030101010101" pitchFamily="2" charset="-122"/>
              </a:rPr>
              <a:t>这样</a:t>
            </a:r>
            <a:r>
              <a:rPr kumimoji="0" lang="en-US" altLang="zh-CN" sz="2400">
                <a:ea typeface="宋体" panose="02010600030101010101" pitchFamily="2" charset="-122"/>
              </a:rPr>
              <a:t>T1</a:t>
            </a:r>
            <a:r>
              <a:rPr kumimoji="0" lang="zh-CN" altLang="en-US" sz="2400">
                <a:ea typeface="宋体" panose="02010600030101010101" pitchFamily="2" charset="-122"/>
              </a:rPr>
              <a:t>在等待</a:t>
            </a:r>
            <a:r>
              <a:rPr kumimoji="0" lang="en-US" altLang="zh-CN" sz="2400">
                <a:ea typeface="宋体" panose="02010600030101010101" pitchFamily="2" charset="-122"/>
              </a:rPr>
              <a:t>T2</a:t>
            </a:r>
            <a:r>
              <a:rPr kumimoji="0" lang="zh-CN" altLang="en-US" sz="2400">
                <a:ea typeface="宋体" panose="02010600030101010101" pitchFamily="2" charset="-122"/>
              </a:rPr>
              <a:t>，而</a:t>
            </a:r>
            <a:r>
              <a:rPr kumimoji="0" lang="en-US" altLang="zh-CN" sz="2400">
                <a:ea typeface="宋体" panose="02010600030101010101" pitchFamily="2" charset="-122"/>
              </a:rPr>
              <a:t>T2</a:t>
            </a:r>
            <a:r>
              <a:rPr kumimoji="0" lang="zh-CN" altLang="en-US" sz="2400">
                <a:ea typeface="宋体" panose="02010600030101010101" pitchFamily="2" charset="-122"/>
              </a:rPr>
              <a:t>又在等待</a:t>
            </a:r>
            <a:r>
              <a:rPr kumimoji="0" lang="en-US" altLang="zh-CN" sz="2400">
                <a:ea typeface="宋体" panose="02010600030101010101" pitchFamily="2" charset="-122"/>
              </a:rPr>
              <a:t>T1</a:t>
            </a:r>
            <a:r>
              <a:rPr kumimoji="0" lang="zh-CN" altLang="en-US" sz="2400">
                <a:ea typeface="宋体" panose="02010600030101010101" pitchFamily="2" charset="-122"/>
              </a:rPr>
              <a:t>，</a:t>
            </a:r>
            <a:r>
              <a:rPr kumimoji="0" lang="en-US" altLang="zh-CN" sz="2400">
                <a:ea typeface="宋体" panose="02010600030101010101" pitchFamily="2" charset="-122"/>
              </a:rPr>
              <a:t>T1</a:t>
            </a:r>
            <a:r>
              <a:rPr kumimoji="0" lang="zh-CN" altLang="en-US" sz="2400">
                <a:ea typeface="宋体" panose="02010600030101010101" pitchFamily="2" charset="-122"/>
              </a:rPr>
              <a:t>和</a:t>
            </a:r>
            <a:r>
              <a:rPr kumimoji="0" lang="en-US" altLang="zh-CN" sz="2400">
                <a:ea typeface="宋体" panose="02010600030101010101" pitchFamily="2" charset="-122"/>
              </a:rPr>
              <a:t>T2</a:t>
            </a:r>
            <a:r>
              <a:rPr kumimoji="0" lang="zh-CN" altLang="en-US" sz="2400">
                <a:ea typeface="宋体" panose="02010600030101010101" pitchFamily="2" charset="-122"/>
              </a:rPr>
              <a:t>两个事务永远不能结束，形成</a:t>
            </a:r>
            <a:r>
              <a:rPr kumimoji="0" lang="zh-CN" altLang="en-US" sz="2400">
                <a:solidFill>
                  <a:srgbClr val="FF00FF"/>
                </a:solidFill>
                <a:ea typeface="宋体" panose="02010600030101010101" pitchFamily="2" charset="-122"/>
              </a:rPr>
              <a:t>死锁</a:t>
            </a:r>
            <a:r>
              <a:rPr kumimoji="0" lang="zh-CN" altLang="en-US">
                <a:ea typeface="宋体" panose="02010600030101010101" pitchFamily="2" charset="-122"/>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页脚占位符 4">
            <a:extLst>
              <a:ext uri="{FF2B5EF4-FFF2-40B4-BE49-F238E27FC236}">
                <a16:creationId xmlns:a16="http://schemas.microsoft.com/office/drawing/2014/main" id="{199D987E-100A-E8BF-FDC0-E1924B642877}"/>
              </a:ext>
            </a:extLst>
          </p:cNvPr>
          <p:cNvSpPr>
            <a:spLocks noGrp="1"/>
          </p:cNvSpPr>
          <p:nvPr>
            <p:ph type="ftr" sz="quarter" idx="11"/>
          </p:nvPr>
        </p:nvSpPr>
        <p:spPr/>
        <p:txBody>
          <a:bodyPr/>
          <a:lstStyle/>
          <a:p>
            <a:pPr>
              <a:defRPr/>
            </a:pPr>
            <a:r>
              <a:rPr lang="en-US" altLang="zh-CN"/>
              <a:t>An Introduction to Database System</a:t>
            </a:r>
          </a:p>
        </p:txBody>
      </p:sp>
      <p:sp>
        <p:nvSpPr>
          <p:cNvPr id="57347" name="Rectangle 2">
            <a:extLst>
              <a:ext uri="{FF2B5EF4-FFF2-40B4-BE49-F238E27FC236}">
                <a16:creationId xmlns:a16="http://schemas.microsoft.com/office/drawing/2014/main" id="{FFA5267E-D912-D7D9-2170-1740E25E726D}"/>
              </a:ext>
            </a:extLst>
          </p:cNvPr>
          <p:cNvSpPr>
            <a:spLocks noGrp="1" noChangeArrowheads="1"/>
          </p:cNvSpPr>
          <p:nvPr>
            <p:ph type="title"/>
          </p:nvPr>
        </p:nvSpPr>
        <p:spPr/>
        <p:txBody>
          <a:bodyPr/>
          <a:lstStyle/>
          <a:p>
            <a:pPr eaLnBrk="1" hangingPunct="1"/>
            <a:r>
              <a:rPr lang="zh-CN" altLang="en-US">
                <a:ea typeface="宋体" panose="02010600030101010101" pitchFamily="2" charset="-122"/>
              </a:rPr>
              <a:t>死锁（续）</a:t>
            </a:r>
          </a:p>
        </p:txBody>
      </p:sp>
      <p:graphicFrame>
        <p:nvGraphicFramePr>
          <p:cNvPr id="495942" name="Group 326">
            <a:extLst>
              <a:ext uri="{FF2B5EF4-FFF2-40B4-BE49-F238E27FC236}">
                <a16:creationId xmlns:a16="http://schemas.microsoft.com/office/drawing/2014/main" id="{ADC47F88-0C54-8203-6560-970B5ADC5F23}"/>
              </a:ext>
            </a:extLst>
          </p:cNvPr>
          <p:cNvGraphicFramePr>
            <a:graphicFrameLocks noGrp="1"/>
          </p:cNvGraphicFramePr>
          <p:nvPr>
            <p:ph idx="1"/>
          </p:nvPr>
        </p:nvGraphicFramePr>
        <p:xfrm>
          <a:off x="971550" y="1557338"/>
          <a:ext cx="6923088" cy="4408487"/>
        </p:xfrm>
        <a:graphic>
          <a:graphicData uri="http://schemas.openxmlformats.org/drawingml/2006/table">
            <a:tbl>
              <a:tblPr/>
              <a:tblGrid>
                <a:gridCol w="3727450">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tblGrid>
              <a:tr h="407988">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 R</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7988">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 R</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064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07988">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 R</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064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407988">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 R</a:t>
                      </a:r>
                      <a:r>
                        <a:rPr kumimoji="1"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07988">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4064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742949">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7374" name="Text Box 189">
            <a:extLst>
              <a:ext uri="{FF2B5EF4-FFF2-40B4-BE49-F238E27FC236}">
                <a16:creationId xmlns:a16="http://schemas.microsoft.com/office/drawing/2014/main" id="{D7EE6875-2BB7-69DC-A959-1FC3EB4A3548}"/>
              </a:ext>
            </a:extLst>
          </p:cNvPr>
          <p:cNvSpPr txBox="1">
            <a:spLocks noChangeArrowheads="1"/>
          </p:cNvSpPr>
          <p:nvPr/>
        </p:nvSpPr>
        <p:spPr bwMode="auto">
          <a:xfrm>
            <a:off x="4140200" y="6021388"/>
            <a:ext cx="873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死    锁</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4129676-C91F-3712-2FC9-1C58592F43CB}"/>
              </a:ext>
            </a:extLst>
          </p:cNvPr>
          <p:cNvSpPr>
            <a:spLocks noGrp="1"/>
          </p:cNvSpPr>
          <p:nvPr>
            <p:ph type="ftr" sz="quarter" idx="11"/>
          </p:nvPr>
        </p:nvSpPr>
        <p:spPr/>
        <p:txBody>
          <a:bodyPr/>
          <a:lstStyle/>
          <a:p>
            <a:pPr>
              <a:defRPr/>
            </a:pPr>
            <a:r>
              <a:rPr lang="en-US" altLang="zh-CN"/>
              <a:t>An Introduction to Database System</a:t>
            </a:r>
          </a:p>
        </p:txBody>
      </p:sp>
      <p:sp>
        <p:nvSpPr>
          <p:cNvPr id="58371" name="Rectangle 2">
            <a:extLst>
              <a:ext uri="{FF2B5EF4-FFF2-40B4-BE49-F238E27FC236}">
                <a16:creationId xmlns:a16="http://schemas.microsoft.com/office/drawing/2014/main" id="{E5D68736-99E2-1526-C868-FCDB096FFE42}"/>
              </a:ext>
            </a:extLst>
          </p:cNvPr>
          <p:cNvSpPr>
            <a:spLocks noGrp="1" noChangeArrowheads="1"/>
          </p:cNvSpPr>
          <p:nvPr>
            <p:ph type="title"/>
          </p:nvPr>
        </p:nvSpPr>
        <p:spPr/>
        <p:txBody>
          <a:bodyPr/>
          <a:lstStyle/>
          <a:p>
            <a:pPr eaLnBrk="1" hangingPunct="1"/>
            <a:r>
              <a:rPr lang="zh-CN" altLang="en-US">
                <a:ea typeface="宋体" panose="02010600030101010101" pitchFamily="2" charset="-122"/>
              </a:rPr>
              <a:t>解决死锁的方法</a:t>
            </a:r>
          </a:p>
        </p:txBody>
      </p:sp>
      <p:sp>
        <p:nvSpPr>
          <p:cNvPr id="58372" name="Rectangle 3">
            <a:extLst>
              <a:ext uri="{FF2B5EF4-FFF2-40B4-BE49-F238E27FC236}">
                <a16:creationId xmlns:a16="http://schemas.microsoft.com/office/drawing/2014/main" id="{BCB696C7-813D-8504-E15F-B3A6F57A0660}"/>
              </a:ext>
            </a:extLst>
          </p:cNvPr>
          <p:cNvSpPr>
            <a:spLocks noGrp="1" noChangeArrowheads="1"/>
          </p:cNvSpPr>
          <p:nvPr>
            <p:ph type="body" idx="1"/>
          </p:nvPr>
        </p:nvSpPr>
        <p:spPr/>
        <p:txBody>
          <a:bodyPr/>
          <a:lstStyle/>
          <a:p>
            <a:pPr eaLnBrk="1" hangingPunct="1">
              <a:buFont typeface="Wingdings" panose="05000000000000000000" pitchFamily="2" charset="2"/>
              <a:buNone/>
            </a:pPr>
            <a:r>
              <a:rPr kumimoji="0" lang="zh-CN" altLang="en-US" sz="3200">
                <a:ea typeface="宋体" panose="02010600030101010101" pitchFamily="2" charset="-122"/>
              </a:rPr>
              <a:t>两类方法</a:t>
            </a:r>
          </a:p>
          <a:p>
            <a:pPr lvl="1" eaLnBrk="1" hangingPunct="1">
              <a:lnSpc>
                <a:spcPct val="150000"/>
              </a:lnSpc>
              <a:buFont typeface="Wingdings" panose="05000000000000000000" pitchFamily="2" charset="2"/>
              <a:buNone/>
            </a:pPr>
            <a:r>
              <a:rPr kumimoji="0" lang="en-US" altLang="zh-CN">
                <a:ea typeface="宋体" panose="02010600030101010101" pitchFamily="2" charset="-122"/>
              </a:rPr>
              <a:t>1. </a:t>
            </a:r>
            <a:r>
              <a:rPr kumimoji="0" lang="zh-CN" altLang="en-US">
                <a:ea typeface="宋体" panose="02010600030101010101" pitchFamily="2" charset="-122"/>
              </a:rPr>
              <a:t>预防死锁</a:t>
            </a:r>
          </a:p>
          <a:p>
            <a:pPr lvl="1" eaLnBrk="1" hangingPunct="1">
              <a:lnSpc>
                <a:spcPct val="150000"/>
              </a:lnSpc>
              <a:buFont typeface="Wingdings" panose="05000000000000000000" pitchFamily="2" charset="2"/>
              <a:buNone/>
            </a:pPr>
            <a:r>
              <a:rPr kumimoji="0" lang="en-US" altLang="zh-CN">
                <a:ea typeface="宋体" panose="02010600030101010101" pitchFamily="2" charset="-122"/>
              </a:rPr>
              <a:t>2. </a:t>
            </a:r>
            <a:r>
              <a:rPr kumimoji="0" lang="zh-CN" altLang="en-US">
                <a:ea typeface="宋体" panose="02010600030101010101" pitchFamily="2" charset="-122"/>
              </a:rPr>
              <a:t>死锁的诊断与解除</a:t>
            </a:r>
          </a:p>
          <a:p>
            <a:pPr eaLnBrk="1" hangingPunct="1"/>
            <a:endParaRPr kumimoji="0" lang="en-US" altLang="zh-CN">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AAF86B59-5651-6E91-BEEF-25860BF9698F}"/>
              </a:ext>
            </a:extLst>
          </p:cNvPr>
          <p:cNvSpPr>
            <a:spLocks noGrp="1"/>
          </p:cNvSpPr>
          <p:nvPr>
            <p:ph type="ftr" sz="quarter" idx="11"/>
          </p:nvPr>
        </p:nvSpPr>
        <p:spPr/>
        <p:txBody>
          <a:bodyPr/>
          <a:lstStyle/>
          <a:p>
            <a:pPr>
              <a:defRPr/>
            </a:pPr>
            <a:r>
              <a:rPr lang="en-US" altLang="zh-CN"/>
              <a:t>An Introduction to Database System</a:t>
            </a:r>
          </a:p>
        </p:txBody>
      </p:sp>
      <p:sp>
        <p:nvSpPr>
          <p:cNvPr id="59395" name="Rectangle 2">
            <a:extLst>
              <a:ext uri="{FF2B5EF4-FFF2-40B4-BE49-F238E27FC236}">
                <a16:creationId xmlns:a16="http://schemas.microsoft.com/office/drawing/2014/main" id="{31AF457D-316F-B3EE-E5DC-3D10D217E029}"/>
              </a:ext>
            </a:extLst>
          </p:cNvPr>
          <p:cNvSpPr>
            <a:spLocks noGrp="1" noChangeArrowheads="1"/>
          </p:cNvSpPr>
          <p:nvPr>
            <p:ph type="title"/>
          </p:nvPr>
        </p:nvSpPr>
        <p:spPr/>
        <p:txBody>
          <a:bodyPr/>
          <a:lstStyle/>
          <a:p>
            <a:pPr eaLnBrk="1" hangingPunct="1"/>
            <a:r>
              <a:rPr lang="en-US" altLang="zh-CN">
                <a:ea typeface="宋体" panose="02010600030101010101" pitchFamily="2" charset="-122"/>
              </a:rPr>
              <a:t>1. </a:t>
            </a:r>
            <a:r>
              <a:rPr lang="zh-CN" altLang="en-US">
                <a:ea typeface="宋体" panose="02010600030101010101" pitchFamily="2" charset="-122"/>
              </a:rPr>
              <a:t>死锁的预防</a:t>
            </a:r>
          </a:p>
        </p:txBody>
      </p:sp>
      <p:sp>
        <p:nvSpPr>
          <p:cNvPr id="59396" name="Rectangle 3">
            <a:extLst>
              <a:ext uri="{FF2B5EF4-FFF2-40B4-BE49-F238E27FC236}">
                <a16:creationId xmlns:a16="http://schemas.microsoft.com/office/drawing/2014/main" id="{84573088-35A5-256B-8456-87F26CCF2C80}"/>
              </a:ext>
            </a:extLst>
          </p:cNvPr>
          <p:cNvSpPr>
            <a:spLocks noGrp="1" noChangeArrowheads="1"/>
          </p:cNvSpPr>
          <p:nvPr>
            <p:ph type="body" idx="1"/>
          </p:nvPr>
        </p:nvSpPr>
        <p:spPr/>
        <p:txBody>
          <a:bodyPr/>
          <a:lstStyle/>
          <a:p>
            <a:pPr eaLnBrk="1" hangingPunct="1">
              <a:lnSpc>
                <a:spcPct val="210000"/>
              </a:lnSpc>
            </a:pPr>
            <a:r>
              <a:rPr kumimoji="0" lang="zh-CN" altLang="en-US" sz="2400">
                <a:ea typeface="宋体" panose="02010600030101010101" pitchFamily="2" charset="-122"/>
              </a:rPr>
              <a:t>产生死锁的原因是两个或多个事务都已封锁了一些数据对象，然后又都请求其他事务封锁的数据对象加锁，从而出现死等待。</a:t>
            </a:r>
          </a:p>
          <a:p>
            <a:pPr eaLnBrk="1" hangingPunct="1">
              <a:lnSpc>
                <a:spcPct val="210000"/>
              </a:lnSpc>
              <a:spcBef>
                <a:spcPct val="60000"/>
              </a:spcBef>
            </a:pPr>
            <a:r>
              <a:rPr kumimoji="0" lang="zh-CN" altLang="en-US" sz="2400">
                <a:ea typeface="宋体" panose="02010600030101010101" pitchFamily="2" charset="-122"/>
              </a:rPr>
              <a:t>预防死锁的发生就是要破坏产生死锁的条件</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494C8FC-B96D-8146-6338-8509A0B377ED}"/>
              </a:ext>
            </a:extLst>
          </p:cNvPr>
          <p:cNvSpPr>
            <a:spLocks noGrp="1"/>
          </p:cNvSpPr>
          <p:nvPr>
            <p:ph type="ftr" sz="quarter" idx="11"/>
          </p:nvPr>
        </p:nvSpPr>
        <p:spPr/>
        <p:txBody>
          <a:bodyPr/>
          <a:lstStyle/>
          <a:p>
            <a:pPr>
              <a:defRPr/>
            </a:pPr>
            <a:r>
              <a:rPr lang="en-US" altLang="zh-CN"/>
              <a:t>An Introduction to Database System</a:t>
            </a:r>
          </a:p>
        </p:txBody>
      </p:sp>
      <p:sp>
        <p:nvSpPr>
          <p:cNvPr id="60419" name="Rectangle 2">
            <a:extLst>
              <a:ext uri="{FF2B5EF4-FFF2-40B4-BE49-F238E27FC236}">
                <a16:creationId xmlns:a16="http://schemas.microsoft.com/office/drawing/2014/main" id="{D364761F-EFDF-2E66-9118-9570343A3FFC}"/>
              </a:ext>
            </a:extLst>
          </p:cNvPr>
          <p:cNvSpPr>
            <a:spLocks noGrp="1" noChangeArrowheads="1"/>
          </p:cNvSpPr>
          <p:nvPr>
            <p:ph type="title"/>
          </p:nvPr>
        </p:nvSpPr>
        <p:spPr/>
        <p:txBody>
          <a:bodyPr/>
          <a:lstStyle/>
          <a:p>
            <a:pPr eaLnBrk="1" hangingPunct="1"/>
            <a:r>
              <a:rPr lang="zh-CN" altLang="en-US">
                <a:ea typeface="宋体" panose="02010600030101010101" pitchFamily="2" charset="-122"/>
              </a:rPr>
              <a:t>死锁的预防（续）</a:t>
            </a:r>
          </a:p>
        </p:txBody>
      </p:sp>
      <p:sp>
        <p:nvSpPr>
          <p:cNvPr id="60420" name="Rectangle 3">
            <a:extLst>
              <a:ext uri="{FF2B5EF4-FFF2-40B4-BE49-F238E27FC236}">
                <a16:creationId xmlns:a16="http://schemas.microsoft.com/office/drawing/2014/main" id="{39DB279B-9103-7309-E682-8EF91DD0C4BF}"/>
              </a:ext>
            </a:extLst>
          </p:cNvPr>
          <p:cNvSpPr>
            <a:spLocks noGrp="1" noChangeArrowheads="1"/>
          </p:cNvSpPr>
          <p:nvPr>
            <p:ph type="body" idx="1"/>
          </p:nvPr>
        </p:nvSpPr>
        <p:spPr>
          <a:xfrm>
            <a:off x="684213" y="1844675"/>
            <a:ext cx="7427912" cy="4495800"/>
          </a:xfrm>
        </p:spPr>
        <p:txBody>
          <a:bodyPr/>
          <a:lstStyle/>
          <a:p>
            <a:pPr eaLnBrk="1" hangingPunct="1">
              <a:lnSpc>
                <a:spcPct val="150000"/>
              </a:lnSpc>
              <a:buFont typeface="Wingdings" panose="05000000000000000000" pitchFamily="2" charset="2"/>
              <a:buNone/>
            </a:pPr>
            <a:r>
              <a:rPr kumimoji="0" lang="zh-CN" altLang="en-US">
                <a:ea typeface="宋体" panose="02010600030101010101" pitchFamily="2" charset="-122"/>
              </a:rPr>
              <a:t>预防死锁的方法</a:t>
            </a:r>
          </a:p>
          <a:p>
            <a:pPr eaLnBrk="1" hangingPunct="1">
              <a:lnSpc>
                <a:spcPct val="150000"/>
              </a:lnSpc>
            </a:pPr>
            <a:r>
              <a:rPr kumimoji="0" lang="zh-CN" altLang="en-US">
                <a:ea typeface="宋体" panose="02010600030101010101" pitchFamily="2" charset="-122"/>
              </a:rPr>
              <a:t> 一次封锁法</a:t>
            </a:r>
          </a:p>
          <a:p>
            <a:pPr eaLnBrk="1" hangingPunct="1">
              <a:lnSpc>
                <a:spcPct val="150000"/>
              </a:lnSpc>
            </a:pPr>
            <a:r>
              <a:rPr kumimoji="0" lang="zh-CN" altLang="en-US">
                <a:ea typeface="宋体" panose="02010600030101010101" pitchFamily="2" charset="-122"/>
              </a:rPr>
              <a:t> 顺序封锁法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37076DD-E138-0283-33DC-5DB5F0F29209}"/>
              </a:ext>
            </a:extLst>
          </p:cNvPr>
          <p:cNvSpPr>
            <a:spLocks noGrp="1"/>
          </p:cNvSpPr>
          <p:nvPr>
            <p:ph type="ftr" sz="quarter" idx="11"/>
          </p:nvPr>
        </p:nvSpPr>
        <p:spPr/>
        <p:txBody>
          <a:bodyPr/>
          <a:lstStyle/>
          <a:p>
            <a:pPr>
              <a:defRPr/>
            </a:pPr>
            <a:r>
              <a:rPr lang="en-US" altLang="zh-CN"/>
              <a:t>An Introduction to Database System</a:t>
            </a:r>
          </a:p>
        </p:txBody>
      </p:sp>
      <p:sp>
        <p:nvSpPr>
          <p:cNvPr id="61443" name="Rectangle 2">
            <a:extLst>
              <a:ext uri="{FF2B5EF4-FFF2-40B4-BE49-F238E27FC236}">
                <a16:creationId xmlns:a16="http://schemas.microsoft.com/office/drawing/2014/main" id="{8A56F4AC-5C70-0B84-BE57-547D7CA9F174}"/>
              </a:ext>
            </a:extLst>
          </p:cNvPr>
          <p:cNvSpPr>
            <a:spLocks noGrp="1" noChangeArrowheads="1"/>
          </p:cNvSpPr>
          <p:nvPr>
            <p:ph type="title"/>
          </p:nvPr>
        </p:nvSpPr>
        <p:spPr/>
        <p:txBody>
          <a:bodyPr/>
          <a:lstStyle/>
          <a:p>
            <a:pPr eaLnBrk="1" hangingPunct="1"/>
            <a:r>
              <a:rPr lang="en-US" altLang="zh-CN">
                <a:ea typeface="宋体" panose="02010600030101010101" pitchFamily="2" charset="-122"/>
              </a:rPr>
              <a:t>(1)</a:t>
            </a:r>
            <a:r>
              <a:rPr lang="zh-CN" altLang="en-US">
                <a:ea typeface="宋体" panose="02010600030101010101" pitchFamily="2" charset="-122"/>
              </a:rPr>
              <a:t>一次封锁法</a:t>
            </a:r>
          </a:p>
        </p:txBody>
      </p:sp>
      <p:sp>
        <p:nvSpPr>
          <p:cNvPr id="61444" name="Rectangle 3">
            <a:extLst>
              <a:ext uri="{FF2B5EF4-FFF2-40B4-BE49-F238E27FC236}">
                <a16:creationId xmlns:a16="http://schemas.microsoft.com/office/drawing/2014/main" id="{879F9629-F50E-29C9-E72B-3FE782C81DBE}"/>
              </a:ext>
            </a:extLst>
          </p:cNvPr>
          <p:cNvSpPr>
            <a:spLocks noGrp="1" noChangeArrowheads="1"/>
          </p:cNvSpPr>
          <p:nvPr>
            <p:ph type="body" idx="1"/>
          </p:nvPr>
        </p:nvSpPr>
        <p:spPr>
          <a:xfrm>
            <a:off x="827088" y="1773238"/>
            <a:ext cx="7696200" cy="4114800"/>
          </a:xfrm>
        </p:spPr>
        <p:txBody>
          <a:bodyPr/>
          <a:lstStyle/>
          <a:p>
            <a:pPr eaLnBrk="1" hangingPunct="1">
              <a:lnSpc>
                <a:spcPct val="160000"/>
              </a:lnSpc>
            </a:pPr>
            <a:r>
              <a:rPr kumimoji="0" lang="zh-CN" altLang="en-US">
                <a:ea typeface="宋体" panose="02010600030101010101" pitchFamily="2" charset="-122"/>
              </a:rPr>
              <a:t>要求每个事务必须一次将所有要使用的数据</a:t>
            </a:r>
            <a:r>
              <a:rPr kumimoji="0" lang="zh-CN" altLang="en-US">
                <a:solidFill>
                  <a:srgbClr val="FF0000"/>
                </a:solidFill>
                <a:ea typeface="宋体" panose="02010600030101010101" pitchFamily="2" charset="-122"/>
              </a:rPr>
              <a:t>全部加锁</a:t>
            </a:r>
            <a:r>
              <a:rPr kumimoji="0" lang="zh-CN" altLang="en-US">
                <a:ea typeface="宋体" panose="02010600030101010101" pitchFamily="2" charset="-122"/>
              </a:rPr>
              <a:t>，否则就不能继续执行</a:t>
            </a:r>
          </a:p>
          <a:p>
            <a:pPr eaLnBrk="1" hangingPunct="1">
              <a:lnSpc>
                <a:spcPct val="160000"/>
              </a:lnSpc>
            </a:pPr>
            <a:r>
              <a:rPr kumimoji="0" lang="zh-CN" altLang="en-US">
                <a:ea typeface="宋体" panose="02010600030101010101" pitchFamily="2" charset="-122"/>
              </a:rPr>
              <a:t>存在的问题</a:t>
            </a:r>
          </a:p>
          <a:p>
            <a:pPr lvl="1" eaLnBrk="1" hangingPunct="1">
              <a:lnSpc>
                <a:spcPct val="160000"/>
              </a:lnSpc>
            </a:pPr>
            <a:r>
              <a:rPr kumimoji="0" lang="zh-CN" altLang="en-US">
                <a:ea typeface="宋体" panose="02010600030101010101" pitchFamily="2" charset="-122"/>
              </a:rPr>
              <a:t>降低系统并发度</a:t>
            </a:r>
          </a:p>
          <a:p>
            <a:pPr lvl="1" eaLnBrk="1" hangingPunct="1">
              <a:lnSpc>
                <a:spcPct val="160000"/>
              </a:lnSpc>
            </a:pPr>
            <a:r>
              <a:rPr kumimoji="0" lang="zh-CN" altLang="en-US">
                <a:ea typeface="宋体" panose="02010600030101010101" pitchFamily="2" charset="-122"/>
              </a:rPr>
              <a:t>难于事先精确确定封锁对象</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66190A4D-8E8D-8599-3FD0-12A4B0735175}"/>
              </a:ext>
            </a:extLst>
          </p:cNvPr>
          <p:cNvSpPr>
            <a:spLocks noGrp="1"/>
          </p:cNvSpPr>
          <p:nvPr>
            <p:ph type="ftr" sz="quarter" idx="11"/>
          </p:nvPr>
        </p:nvSpPr>
        <p:spPr/>
        <p:txBody>
          <a:bodyPr/>
          <a:lstStyle/>
          <a:p>
            <a:pPr>
              <a:defRPr/>
            </a:pPr>
            <a:r>
              <a:rPr lang="en-US" altLang="zh-CN"/>
              <a:t>An Introduction to Database System</a:t>
            </a:r>
          </a:p>
        </p:txBody>
      </p:sp>
      <p:sp>
        <p:nvSpPr>
          <p:cNvPr id="63491" name="Rectangle 2">
            <a:extLst>
              <a:ext uri="{FF2B5EF4-FFF2-40B4-BE49-F238E27FC236}">
                <a16:creationId xmlns:a16="http://schemas.microsoft.com/office/drawing/2014/main" id="{AC1C6EC4-C36F-E7BA-0FBC-D60E3840EE37}"/>
              </a:ext>
            </a:extLst>
          </p:cNvPr>
          <p:cNvSpPr>
            <a:spLocks noGrp="1" noChangeArrowheads="1"/>
          </p:cNvSpPr>
          <p:nvPr>
            <p:ph type="title"/>
          </p:nvPr>
        </p:nvSpPr>
        <p:spPr/>
        <p:txBody>
          <a:bodyPr/>
          <a:lstStyle/>
          <a:p>
            <a:pPr eaLnBrk="1" hangingPunct="1"/>
            <a:r>
              <a:rPr lang="en-US" altLang="zh-CN">
                <a:ea typeface="宋体" panose="02010600030101010101" pitchFamily="2" charset="-122"/>
              </a:rPr>
              <a:t>(2)</a:t>
            </a:r>
            <a:r>
              <a:rPr lang="zh-CN" altLang="en-US">
                <a:ea typeface="宋体" panose="02010600030101010101" pitchFamily="2" charset="-122"/>
              </a:rPr>
              <a:t>顺序封锁法</a:t>
            </a:r>
          </a:p>
        </p:txBody>
      </p:sp>
      <p:sp>
        <p:nvSpPr>
          <p:cNvPr id="63492" name="Rectangle 3">
            <a:extLst>
              <a:ext uri="{FF2B5EF4-FFF2-40B4-BE49-F238E27FC236}">
                <a16:creationId xmlns:a16="http://schemas.microsoft.com/office/drawing/2014/main" id="{A30AC0C4-0FA3-037C-F022-2E98BAE8C23E}"/>
              </a:ext>
            </a:extLst>
          </p:cNvPr>
          <p:cNvSpPr>
            <a:spLocks noGrp="1" noChangeArrowheads="1"/>
          </p:cNvSpPr>
          <p:nvPr>
            <p:ph type="body" idx="1"/>
          </p:nvPr>
        </p:nvSpPr>
        <p:spPr/>
        <p:txBody>
          <a:bodyPr/>
          <a:lstStyle/>
          <a:p>
            <a:pPr eaLnBrk="1" hangingPunct="1">
              <a:lnSpc>
                <a:spcPct val="110000"/>
              </a:lnSpc>
            </a:pPr>
            <a:r>
              <a:rPr kumimoji="0" lang="zh-CN" altLang="en-US" sz="2400">
                <a:ea typeface="宋体" panose="02010600030101010101" pitchFamily="2" charset="-122"/>
              </a:rPr>
              <a:t>顺序封锁法是预先对数据对象规定一个</a:t>
            </a:r>
            <a:r>
              <a:rPr kumimoji="0" lang="zh-CN" altLang="en-US" sz="2400">
                <a:solidFill>
                  <a:srgbClr val="FF0000"/>
                </a:solidFill>
                <a:ea typeface="宋体" panose="02010600030101010101" pitchFamily="2" charset="-122"/>
              </a:rPr>
              <a:t>封锁顺序</a:t>
            </a:r>
            <a:r>
              <a:rPr kumimoji="0" lang="zh-CN" altLang="en-US" sz="2400">
                <a:ea typeface="宋体" panose="02010600030101010101" pitchFamily="2" charset="-122"/>
              </a:rPr>
              <a:t>，所有事务都按这个顺序实行封锁。</a:t>
            </a:r>
          </a:p>
          <a:p>
            <a:pPr eaLnBrk="1" hangingPunct="1">
              <a:lnSpc>
                <a:spcPct val="110000"/>
              </a:lnSpc>
            </a:pPr>
            <a:r>
              <a:rPr kumimoji="0" lang="zh-CN" altLang="en-US" sz="2400">
                <a:ea typeface="宋体" panose="02010600030101010101" pitchFamily="2" charset="-122"/>
              </a:rPr>
              <a:t>顺序封锁法存在的问题</a:t>
            </a:r>
          </a:p>
          <a:p>
            <a:pPr lvl="1" eaLnBrk="1" hangingPunct="1">
              <a:lnSpc>
                <a:spcPct val="110000"/>
              </a:lnSpc>
            </a:pPr>
            <a:r>
              <a:rPr kumimoji="0" lang="zh-CN" altLang="en-US">
                <a:ea typeface="宋体" panose="02010600030101010101" pitchFamily="2" charset="-122"/>
              </a:rPr>
              <a:t>维护成本</a:t>
            </a:r>
          </a:p>
          <a:p>
            <a:pPr lvl="1" eaLnBrk="1" hangingPunct="1">
              <a:lnSpc>
                <a:spcPct val="110000"/>
              </a:lnSpc>
              <a:buFont typeface="Wingdings" panose="05000000000000000000" pitchFamily="2" charset="2"/>
              <a:buNone/>
            </a:pPr>
            <a:r>
              <a:rPr kumimoji="0" lang="zh-CN" altLang="en-US">
                <a:ea typeface="宋体" panose="02010600030101010101" pitchFamily="2" charset="-122"/>
              </a:rPr>
              <a:t>    数据库系统中封锁的数据对象极多，并且在不断地变化。</a:t>
            </a:r>
          </a:p>
          <a:p>
            <a:pPr lvl="1" eaLnBrk="1" hangingPunct="1">
              <a:lnSpc>
                <a:spcPct val="110000"/>
              </a:lnSpc>
            </a:pPr>
            <a:r>
              <a:rPr kumimoji="0" lang="zh-CN" altLang="en-US">
                <a:ea typeface="宋体" panose="02010600030101010101" pitchFamily="2" charset="-122"/>
              </a:rPr>
              <a:t>难以实现：很难事先确定每一个事务要封锁哪些对象</a:t>
            </a:r>
          </a:p>
          <a:p>
            <a:pPr lvl="1" eaLnBrk="1" hangingPunct="1">
              <a:lnSpc>
                <a:spcPct val="110000"/>
              </a:lnSpc>
              <a:buFont typeface="Wingdings" panose="05000000000000000000" pitchFamily="2" charset="2"/>
              <a:buNone/>
            </a:pPr>
            <a:r>
              <a:rPr kumimoji="0" lang="zh-CN" altLang="en-US">
                <a:ea typeface="宋体" panose="02010600030101010101" pitchFamily="2" charset="-122"/>
              </a:rPr>
              <a:t>    </a:t>
            </a:r>
            <a:endParaRPr kumimoji="0" lang="zh-CN" altLang="en-US">
              <a:solidFill>
                <a:srgbClr val="FF00FF"/>
              </a:solidFill>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a:extLst>
              <a:ext uri="{FF2B5EF4-FFF2-40B4-BE49-F238E27FC236}">
                <a16:creationId xmlns:a16="http://schemas.microsoft.com/office/drawing/2014/main" id="{FF4946E4-8BCF-1B63-439A-B49E2CBFBB59}"/>
              </a:ext>
            </a:extLst>
          </p:cNvPr>
          <p:cNvSpPr>
            <a:spLocks noGrp="1"/>
          </p:cNvSpPr>
          <p:nvPr>
            <p:ph type="ftr" sz="quarter" idx="11"/>
          </p:nvPr>
        </p:nvSpPr>
        <p:spPr/>
        <p:txBody>
          <a:bodyPr/>
          <a:lstStyle/>
          <a:p>
            <a:pPr>
              <a:defRPr/>
            </a:pPr>
            <a:r>
              <a:rPr lang="en-US" altLang="zh-CN"/>
              <a:t>An Introduction to Database System</a:t>
            </a:r>
          </a:p>
        </p:txBody>
      </p:sp>
      <p:sp>
        <p:nvSpPr>
          <p:cNvPr id="10243" name="Rectangle 2">
            <a:extLst>
              <a:ext uri="{FF2B5EF4-FFF2-40B4-BE49-F238E27FC236}">
                <a16:creationId xmlns:a16="http://schemas.microsoft.com/office/drawing/2014/main" id="{7B5AD3C7-7BF3-366A-F586-FA96F0F6FE8F}"/>
              </a:ext>
            </a:extLst>
          </p:cNvPr>
          <p:cNvSpPr>
            <a:spLocks noGrp="1" noChangeArrowheads="1"/>
          </p:cNvSpPr>
          <p:nvPr>
            <p:ph type="title"/>
          </p:nvPr>
        </p:nvSpPr>
        <p:spPr/>
        <p:txBody>
          <a:bodyPr/>
          <a:lstStyle/>
          <a:p>
            <a:pPr eaLnBrk="1" hangingPunct="1"/>
            <a:r>
              <a:rPr lang="zh-CN" altLang="en-US">
                <a:ea typeface="宋体" panose="02010600030101010101" pitchFamily="2" charset="-122"/>
              </a:rPr>
              <a:t>问题的产生（续）</a:t>
            </a:r>
          </a:p>
        </p:txBody>
      </p:sp>
      <p:pic>
        <p:nvPicPr>
          <p:cNvPr id="10244" name="Picture 4">
            <a:extLst>
              <a:ext uri="{FF2B5EF4-FFF2-40B4-BE49-F238E27FC236}">
                <a16:creationId xmlns:a16="http://schemas.microsoft.com/office/drawing/2014/main" id="{BF26421F-6DD9-8BAF-4569-E3EC7991A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700213"/>
            <a:ext cx="35179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 Box 5">
            <a:extLst>
              <a:ext uri="{FF2B5EF4-FFF2-40B4-BE49-F238E27FC236}">
                <a16:creationId xmlns:a16="http://schemas.microsoft.com/office/drawing/2014/main" id="{C1E3F884-24E0-A3BC-90A1-FD39514D3BF4}"/>
              </a:ext>
            </a:extLst>
          </p:cNvPr>
          <p:cNvSpPr txBox="1">
            <a:spLocks noChangeArrowheads="1"/>
          </p:cNvSpPr>
          <p:nvPr/>
        </p:nvSpPr>
        <p:spPr bwMode="auto">
          <a:xfrm>
            <a:off x="2987675" y="6092825"/>
            <a:ext cx="269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事务的交叉并发执行方式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25E1766-003A-780F-73CD-BAA22882DA31}"/>
              </a:ext>
            </a:extLst>
          </p:cNvPr>
          <p:cNvSpPr>
            <a:spLocks noGrp="1"/>
          </p:cNvSpPr>
          <p:nvPr>
            <p:ph type="ftr" sz="quarter" idx="11"/>
          </p:nvPr>
        </p:nvSpPr>
        <p:spPr/>
        <p:txBody>
          <a:bodyPr/>
          <a:lstStyle/>
          <a:p>
            <a:pPr>
              <a:defRPr/>
            </a:pPr>
            <a:r>
              <a:rPr lang="en-US" altLang="zh-CN"/>
              <a:t>An Introduction to Database System</a:t>
            </a:r>
          </a:p>
        </p:txBody>
      </p:sp>
      <p:sp>
        <p:nvSpPr>
          <p:cNvPr id="65539" name="Rectangle 2">
            <a:extLst>
              <a:ext uri="{FF2B5EF4-FFF2-40B4-BE49-F238E27FC236}">
                <a16:creationId xmlns:a16="http://schemas.microsoft.com/office/drawing/2014/main" id="{E475EAAD-706D-06E1-8F78-912879ED9532}"/>
              </a:ext>
            </a:extLst>
          </p:cNvPr>
          <p:cNvSpPr>
            <a:spLocks noGrp="1" noChangeArrowheads="1"/>
          </p:cNvSpPr>
          <p:nvPr>
            <p:ph type="title"/>
          </p:nvPr>
        </p:nvSpPr>
        <p:spPr/>
        <p:txBody>
          <a:bodyPr/>
          <a:lstStyle/>
          <a:p>
            <a:pPr eaLnBrk="1" hangingPunct="1"/>
            <a:r>
              <a:rPr lang="zh-CN" altLang="en-US">
                <a:ea typeface="宋体" panose="02010600030101010101" pitchFamily="2" charset="-122"/>
              </a:rPr>
              <a:t>死锁的预防（续）</a:t>
            </a:r>
          </a:p>
        </p:txBody>
      </p:sp>
      <p:sp>
        <p:nvSpPr>
          <p:cNvPr id="65540" name="Rectangle 3">
            <a:extLst>
              <a:ext uri="{FF2B5EF4-FFF2-40B4-BE49-F238E27FC236}">
                <a16:creationId xmlns:a16="http://schemas.microsoft.com/office/drawing/2014/main" id="{0030122D-6584-DE30-2061-02E3D229DEC8}"/>
              </a:ext>
            </a:extLst>
          </p:cNvPr>
          <p:cNvSpPr>
            <a:spLocks noGrp="1" noChangeArrowheads="1"/>
          </p:cNvSpPr>
          <p:nvPr>
            <p:ph type="body" idx="1"/>
          </p:nvPr>
        </p:nvSpPr>
        <p:spPr/>
        <p:txBody>
          <a:bodyPr/>
          <a:lstStyle/>
          <a:p>
            <a:pPr eaLnBrk="1" hangingPunct="1">
              <a:lnSpc>
                <a:spcPct val="140000"/>
              </a:lnSpc>
            </a:pPr>
            <a:r>
              <a:rPr kumimoji="0" lang="zh-CN" altLang="en-US">
                <a:ea typeface="宋体" panose="02010600030101010101" pitchFamily="2" charset="-122"/>
              </a:rPr>
              <a:t>结论</a:t>
            </a:r>
          </a:p>
          <a:p>
            <a:pPr lvl="1" eaLnBrk="1" hangingPunct="1">
              <a:lnSpc>
                <a:spcPct val="140000"/>
              </a:lnSpc>
            </a:pPr>
            <a:r>
              <a:rPr kumimoji="0" lang="zh-CN" altLang="en-US">
                <a:ea typeface="宋体" panose="02010600030101010101" pitchFamily="2" charset="-122"/>
              </a:rPr>
              <a:t>在操作系统中广为采用的预防死锁的策略并不很适合数据库的特点</a:t>
            </a:r>
          </a:p>
          <a:p>
            <a:pPr lvl="1" eaLnBrk="1" hangingPunct="1">
              <a:lnSpc>
                <a:spcPct val="140000"/>
              </a:lnSpc>
              <a:spcBef>
                <a:spcPct val="80000"/>
              </a:spcBef>
            </a:pPr>
            <a:r>
              <a:rPr kumimoji="0" lang="en-US" altLang="zh-CN">
                <a:ea typeface="宋体" panose="02010600030101010101" pitchFamily="2" charset="-122"/>
              </a:rPr>
              <a:t>DBMS</a:t>
            </a:r>
            <a:r>
              <a:rPr kumimoji="0" lang="zh-CN" altLang="en-US">
                <a:ea typeface="宋体" panose="02010600030101010101" pitchFamily="2" charset="-122"/>
              </a:rPr>
              <a:t>在解决死锁的问题上更普遍采用的是</a:t>
            </a:r>
            <a:r>
              <a:rPr kumimoji="0" lang="zh-CN" altLang="en-US">
                <a:solidFill>
                  <a:srgbClr val="FF0000"/>
                </a:solidFill>
                <a:ea typeface="宋体" panose="02010600030101010101" pitchFamily="2" charset="-122"/>
              </a:rPr>
              <a:t>诊断</a:t>
            </a:r>
            <a:r>
              <a:rPr kumimoji="0" lang="zh-CN" altLang="en-US">
                <a:ea typeface="宋体" panose="02010600030101010101" pitchFamily="2" charset="-122"/>
              </a:rPr>
              <a:t>并</a:t>
            </a:r>
            <a:r>
              <a:rPr kumimoji="0" lang="zh-CN" altLang="en-US">
                <a:solidFill>
                  <a:srgbClr val="FF0000"/>
                </a:solidFill>
                <a:ea typeface="宋体" panose="02010600030101010101" pitchFamily="2" charset="-122"/>
              </a:rPr>
              <a:t>解除</a:t>
            </a:r>
            <a:r>
              <a:rPr kumimoji="0" lang="zh-CN" altLang="en-US">
                <a:ea typeface="宋体" panose="02010600030101010101" pitchFamily="2" charset="-122"/>
              </a:rPr>
              <a:t>死锁的方法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1EB5FC00-3A71-E7A6-6F9F-AA3E745B7C19}"/>
              </a:ext>
            </a:extLst>
          </p:cNvPr>
          <p:cNvSpPr>
            <a:spLocks noGrp="1"/>
          </p:cNvSpPr>
          <p:nvPr>
            <p:ph type="ftr" sz="quarter" idx="11"/>
          </p:nvPr>
        </p:nvSpPr>
        <p:spPr/>
        <p:txBody>
          <a:bodyPr/>
          <a:lstStyle/>
          <a:p>
            <a:pPr>
              <a:defRPr/>
            </a:pPr>
            <a:r>
              <a:rPr lang="en-US" altLang="zh-CN"/>
              <a:t>An Introduction to Database System</a:t>
            </a:r>
          </a:p>
        </p:txBody>
      </p:sp>
      <p:sp>
        <p:nvSpPr>
          <p:cNvPr id="66563" name="Rectangle 2">
            <a:extLst>
              <a:ext uri="{FF2B5EF4-FFF2-40B4-BE49-F238E27FC236}">
                <a16:creationId xmlns:a16="http://schemas.microsoft.com/office/drawing/2014/main" id="{4144B9FB-0A4D-7B7A-4F8C-CF97A30E559E}"/>
              </a:ext>
            </a:extLst>
          </p:cNvPr>
          <p:cNvSpPr>
            <a:spLocks noGrp="1" noChangeArrowheads="1"/>
          </p:cNvSpPr>
          <p:nvPr>
            <p:ph type="title"/>
          </p:nvPr>
        </p:nvSpPr>
        <p:spPr/>
        <p:txBody>
          <a:bodyPr/>
          <a:lstStyle/>
          <a:p>
            <a:pPr eaLnBrk="1" hangingPunct="1"/>
            <a:r>
              <a:rPr lang="en-US" altLang="zh-CN">
                <a:ea typeface="宋体" panose="02010600030101010101" pitchFamily="2" charset="-122"/>
              </a:rPr>
              <a:t>2. </a:t>
            </a:r>
            <a:r>
              <a:rPr lang="zh-CN" altLang="en-US">
                <a:ea typeface="宋体" panose="02010600030101010101" pitchFamily="2" charset="-122"/>
              </a:rPr>
              <a:t>死锁的诊断与解除</a:t>
            </a:r>
          </a:p>
        </p:txBody>
      </p:sp>
      <p:sp>
        <p:nvSpPr>
          <p:cNvPr id="66564" name="Rectangle 3">
            <a:extLst>
              <a:ext uri="{FF2B5EF4-FFF2-40B4-BE49-F238E27FC236}">
                <a16:creationId xmlns:a16="http://schemas.microsoft.com/office/drawing/2014/main" id="{D6EC962C-A658-59E1-DB85-717ACEB9335E}"/>
              </a:ext>
            </a:extLst>
          </p:cNvPr>
          <p:cNvSpPr>
            <a:spLocks noGrp="1" noChangeArrowheads="1"/>
          </p:cNvSpPr>
          <p:nvPr>
            <p:ph type="body" idx="1"/>
          </p:nvPr>
        </p:nvSpPr>
        <p:spPr>
          <a:xfrm>
            <a:off x="1066800" y="1676400"/>
            <a:ext cx="7772400" cy="4114800"/>
          </a:xfrm>
        </p:spPr>
        <p:txBody>
          <a:bodyPr/>
          <a:lstStyle/>
          <a:p>
            <a:pPr eaLnBrk="1" hangingPunct="1">
              <a:lnSpc>
                <a:spcPct val="190000"/>
              </a:lnSpc>
            </a:pPr>
            <a:r>
              <a:rPr kumimoji="0" lang="zh-CN" altLang="en-US">
                <a:ea typeface="宋体" panose="02010600030101010101" pitchFamily="2" charset="-122"/>
              </a:rPr>
              <a:t>死锁的诊断</a:t>
            </a:r>
          </a:p>
          <a:p>
            <a:pPr lvl="1" eaLnBrk="1" hangingPunct="1">
              <a:lnSpc>
                <a:spcPct val="190000"/>
              </a:lnSpc>
              <a:buFont typeface="Wingdings" panose="05000000000000000000" pitchFamily="2" charset="2"/>
              <a:buChar char="n"/>
            </a:pPr>
            <a:r>
              <a:rPr kumimoji="0" lang="zh-CN" altLang="en-US">
                <a:ea typeface="宋体" panose="02010600030101010101" pitchFamily="2" charset="-122"/>
              </a:rPr>
              <a:t>超时法</a:t>
            </a:r>
          </a:p>
          <a:p>
            <a:pPr lvl="1" eaLnBrk="1" hangingPunct="1">
              <a:lnSpc>
                <a:spcPct val="190000"/>
              </a:lnSpc>
              <a:buFont typeface="Wingdings" panose="05000000000000000000" pitchFamily="2" charset="2"/>
              <a:buChar char="n"/>
            </a:pPr>
            <a:r>
              <a:rPr kumimoji="0" lang="zh-CN" altLang="en-US">
                <a:ea typeface="宋体" panose="02010600030101010101" pitchFamily="2" charset="-122"/>
              </a:rPr>
              <a:t>事务等待图法 </a:t>
            </a:r>
            <a:endParaRPr kumimoji="0" lang="zh-CN" altLang="en-US" sz="2800">
              <a:ea typeface="宋体" panose="02010600030101010101" pitchFamily="2" charset="-122"/>
            </a:endParaRPr>
          </a:p>
          <a:p>
            <a:pPr eaLnBrk="1" hangingPunct="1"/>
            <a:endParaRPr kumimoji="0" lang="en-US" altLang="zh-CN" sz="320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DE9D634-7A1A-0C11-320A-7E778A806077}"/>
              </a:ext>
            </a:extLst>
          </p:cNvPr>
          <p:cNvSpPr>
            <a:spLocks noGrp="1"/>
          </p:cNvSpPr>
          <p:nvPr>
            <p:ph type="ftr" sz="quarter" idx="11"/>
          </p:nvPr>
        </p:nvSpPr>
        <p:spPr/>
        <p:txBody>
          <a:bodyPr/>
          <a:lstStyle/>
          <a:p>
            <a:pPr>
              <a:defRPr/>
            </a:pPr>
            <a:r>
              <a:rPr lang="en-US" altLang="zh-CN"/>
              <a:t>An Introduction to Database System</a:t>
            </a:r>
          </a:p>
        </p:txBody>
      </p:sp>
      <p:sp>
        <p:nvSpPr>
          <p:cNvPr id="67587" name="Rectangle 2">
            <a:extLst>
              <a:ext uri="{FF2B5EF4-FFF2-40B4-BE49-F238E27FC236}">
                <a16:creationId xmlns:a16="http://schemas.microsoft.com/office/drawing/2014/main" id="{AA42F20A-B080-80C0-5175-83DA0612466D}"/>
              </a:ext>
            </a:extLst>
          </p:cNvPr>
          <p:cNvSpPr>
            <a:spLocks noGrp="1" noChangeArrowheads="1"/>
          </p:cNvSpPr>
          <p:nvPr>
            <p:ph type="title"/>
          </p:nvPr>
        </p:nvSpPr>
        <p:spPr/>
        <p:txBody>
          <a:bodyPr/>
          <a:lstStyle/>
          <a:p>
            <a:pPr eaLnBrk="1" hangingPunct="1"/>
            <a:r>
              <a:rPr lang="en-US" altLang="zh-CN">
                <a:ea typeface="宋体" panose="02010600030101010101" pitchFamily="2" charset="-122"/>
              </a:rPr>
              <a:t>(1) </a:t>
            </a:r>
            <a:r>
              <a:rPr lang="zh-CN" altLang="en-US">
                <a:ea typeface="宋体" panose="02010600030101010101" pitchFamily="2" charset="-122"/>
              </a:rPr>
              <a:t>超时法</a:t>
            </a:r>
          </a:p>
        </p:txBody>
      </p:sp>
      <p:sp>
        <p:nvSpPr>
          <p:cNvPr id="67588" name="Rectangle 3">
            <a:extLst>
              <a:ext uri="{FF2B5EF4-FFF2-40B4-BE49-F238E27FC236}">
                <a16:creationId xmlns:a16="http://schemas.microsoft.com/office/drawing/2014/main" id="{649B1892-CB28-E505-5548-1410DF0DD71C}"/>
              </a:ext>
            </a:extLst>
          </p:cNvPr>
          <p:cNvSpPr>
            <a:spLocks noGrp="1" noChangeArrowheads="1"/>
          </p:cNvSpPr>
          <p:nvPr>
            <p:ph type="body" idx="1"/>
          </p:nvPr>
        </p:nvSpPr>
        <p:spPr>
          <a:xfrm>
            <a:off x="900113" y="1916113"/>
            <a:ext cx="7772400" cy="4114800"/>
          </a:xfrm>
        </p:spPr>
        <p:txBody>
          <a:bodyPr/>
          <a:lstStyle/>
          <a:p>
            <a:pPr eaLnBrk="1" hangingPunct="1">
              <a:lnSpc>
                <a:spcPct val="140000"/>
              </a:lnSpc>
            </a:pPr>
            <a:r>
              <a:rPr kumimoji="0" lang="zh-CN" altLang="en-US" sz="2400">
                <a:ea typeface="宋体" panose="02010600030101010101" pitchFamily="2" charset="-122"/>
              </a:rPr>
              <a:t>如果一个事务的等待时间超过了规定的时限，就认为发生了死锁</a:t>
            </a:r>
          </a:p>
          <a:p>
            <a:pPr eaLnBrk="1" hangingPunct="1">
              <a:lnSpc>
                <a:spcPct val="140000"/>
              </a:lnSpc>
            </a:pPr>
            <a:r>
              <a:rPr kumimoji="0" lang="zh-CN" altLang="en-US" sz="2400">
                <a:ea typeface="宋体" panose="02010600030101010101" pitchFamily="2" charset="-122"/>
              </a:rPr>
              <a:t>优点：实现简单</a:t>
            </a:r>
          </a:p>
          <a:p>
            <a:pPr eaLnBrk="1" hangingPunct="1">
              <a:lnSpc>
                <a:spcPct val="140000"/>
              </a:lnSpc>
            </a:pPr>
            <a:r>
              <a:rPr kumimoji="0" lang="zh-CN" altLang="en-US" sz="2400">
                <a:ea typeface="宋体" panose="02010600030101010101" pitchFamily="2" charset="-122"/>
              </a:rPr>
              <a:t>缺点</a:t>
            </a:r>
          </a:p>
          <a:p>
            <a:pPr lvl="1" eaLnBrk="1" hangingPunct="1">
              <a:lnSpc>
                <a:spcPct val="140000"/>
              </a:lnSpc>
            </a:pPr>
            <a:r>
              <a:rPr kumimoji="0" lang="zh-CN" altLang="en-US">
                <a:ea typeface="宋体" panose="02010600030101010101" pitchFamily="2" charset="-122"/>
              </a:rPr>
              <a:t>有可能误判死锁</a:t>
            </a:r>
          </a:p>
          <a:p>
            <a:pPr lvl="1" eaLnBrk="1" hangingPunct="1">
              <a:lnSpc>
                <a:spcPct val="140000"/>
              </a:lnSpc>
            </a:pPr>
            <a:r>
              <a:rPr kumimoji="0" lang="zh-CN" altLang="en-US">
                <a:ea typeface="宋体" panose="02010600030101010101" pitchFamily="2" charset="-122"/>
              </a:rPr>
              <a:t>时限若设置得太长，死锁发生后不能及时发现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a:extLst>
              <a:ext uri="{FF2B5EF4-FFF2-40B4-BE49-F238E27FC236}">
                <a16:creationId xmlns:a16="http://schemas.microsoft.com/office/drawing/2014/main" id="{388E3198-4306-DC73-F8EA-A75516F887F1}"/>
              </a:ext>
            </a:extLst>
          </p:cNvPr>
          <p:cNvSpPr>
            <a:spLocks noGrp="1"/>
          </p:cNvSpPr>
          <p:nvPr>
            <p:ph type="ftr" sz="quarter" idx="11"/>
          </p:nvPr>
        </p:nvSpPr>
        <p:spPr/>
        <p:txBody>
          <a:bodyPr/>
          <a:lstStyle/>
          <a:p>
            <a:pPr>
              <a:defRPr/>
            </a:pPr>
            <a:r>
              <a:rPr lang="en-US" altLang="zh-CN"/>
              <a:t>An Introduction to Database System</a:t>
            </a:r>
          </a:p>
        </p:txBody>
      </p:sp>
      <p:sp>
        <p:nvSpPr>
          <p:cNvPr id="68611" name="Rectangle 2">
            <a:extLst>
              <a:ext uri="{FF2B5EF4-FFF2-40B4-BE49-F238E27FC236}">
                <a16:creationId xmlns:a16="http://schemas.microsoft.com/office/drawing/2014/main" id="{8D7BC3BE-9BD1-44CE-D58A-423D33B595A3}"/>
              </a:ext>
            </a:extLst>
          </p:cNvPr>
          <p:cNvSpPr>
            <a:spLocks noGrp="1" noChangeArrowheads="1"/>
          </p:cNvSpPr>
          <p:nvPr>
            <p:ph type="title"/>
          </p:nvPr>
        </p:nvSpPr>
        <p:spPr/>
        <p:txBody>
          <a:bodyPr/>
          <a:lstStyle/>
          <a:p>
            <a:pPr eaLnBrk="1" hangingPunct="1"/>
            <a:r>
              <a:rPr lang="en-US" altLang="zh-CN">
                <a:ea typeface="宋体" panose="02010600030101010101" pitchFamily="2" charset="-122"/>
              </a:rPr>
              <a:t>(2)</a:t>
            </a:r>
            <a:r>
              <a:rPr lang="zh-CN" altLang="en-US">
                <a:ea typeface="宋体" panose="02010600030101010101" pitchFamily="2" charset="-122"/>
              </a:rPr>
              <a:t>等待图法</a:t>
            </a:r>
          </a:p>
        </p:txBody>
      </p:sp>
      <p:sp>
        <p:nvSpPr>
          <p:cNvPr id="68612" name="Rectangle 3">
            <a:extLst>
              <a:ext uri="{FF2B5EF4-FFF2-40B4-BE49-F238E27FC236}">
                <a16:creationId xmlns:a16="http://schemas.microsoft.com/office/drawing/2014/main" id="{FB169ADB-B151-4E14-B4C1-FA9D04409670}"/>
              </a:ext>
            </a:extLst>
          </p:cNvPr>
          <p:cNvSpPr>
            <a:spLocks noGrp="1" noChangeArrowheads="1"/>
          </p:cNvSpPr>
          <p:nvPr>
            <p:ph type="body" sz="half" idx="1"/>
          </p:nvPr>
        </p:nvSpPr>
        <p:spPr>
          <a:xfrm>
            <a:off x="457200" y="1828800"/>
            <a:ext cx="8002588" cy="4408488"/>
          </a:xfrm>
        </p:spPr>
        <p:txBody>
          <a:bodyPr/>
          <a:lstStyle/>
          <a:p>
            <a:pPr eaLnBrk="1" hangingPunct="1">
              <a:lnSpc>
                <a:spcPct val="220000"/>
              </a:lnSpc>
            </a:pPr>
            <a:r>
              <a:rPr kumimoji="0" lang="zh-CN" altLang="en-US" sz="2400">
                <a:ea typeface="宋体" panose="02010600030101010101" pitchFamily="2" charset="-122"/>
              </a:rPr>
              <a:t>用事务等待图动态反映所有事务的等待情况</a:t>
            </a:r>
            <a:endParaRPr kumimoji="0" lang="zh-CN" altLang="en-US" sz="2000">
              <a:ea typeface="宋体" panose="02010600030101010101" pitchFamily="2" charset="-122"/>
            </a:endParaRPr>
          </a:p>
          <a:p>
            <a:pPr lvl="1" eaLnBrk="1" hangingPunct="1">
              <a:lnSpc>
                <a:spcPct val="220000"/>
              </a:lnSpc>
            </a:pPr>
            <a:r>
              <a:rPr kumimoji="0" lang="zh-CN" altLang="en-US" sz="2200">
                <a:ea typeface="宋体" panose="02010600030101010101" pitchFamily="2" charset="-122"/>
              </a:rPr>
              <a:t>事务等待图是一个有向图</a:t>
            </a:r>
            <a:r>
              <a:rPr kumimoji="0" lang="en-US" altLang="zh-CN" sz="2200" i="1">
                <a:ea typeface="宋体" panose="02010600030101010101" pitchFamily="2" charset="-122"/>
              </a:rPr>
              <a:t>G</a:t>
            </a:r>
            <a:r>
              <a:rPr kumimoji="0" lang="en-US" altLang="zh-CN" sz="2200">
                <a:ea typeface="宋体" panose="02010600030101010101" pitchFamily="2" charset="-122"/>
              </a:rPr>
              <a:t>=(</a:t>
            </a:r>
            <a:r>
              <a:rPr kumimoji="0" lang="en-US" altLang="zh-CN" sz="2200" i="1">
                <a:ea typeface="宋体" panose="02010600030101010101" pitchFamily="2" charset="-122"/>
              </a:rPr>
              <a:t>T</a:t>
            </a:r>
            <a:r>
              <a:rPr kumimoji="0" lang="zh-CN" altLang="en-US" sz="2200">
                <a:ea typeface="宋体" panose="02010600030101010101" pitchFamily="2" charset="-122"/>
              </a:rPr>
              <a:t>，</a:t>
            </a:r>
            <a:r>
              <a:rPr kumimoji="0" lang="en-US" altLang="zh-CN" sz="2200" i="1">
                <a:ea typeface="宋体" panose="02010600030101010101" pitchFamily="2" charset="-122"/>
              </a:rPr>
              <a:t>U</a:t>
            </a:r>
            <a:r>
              <a:rPr kumimoji="0" lang="en-US" altLang="zh-CN" sz="2200">
                <a:ea typeface="宋体" panose="02010600030101010101" pitchFamily="2" charset="-122"/>
              </a:rPr>
              <a:t>)</a:t>
            </a:r>
          </a:p>
          <a:p>
            <a:pPr lvl="1" eaLnBrk="1" hangingPunct="1">
              <a:lnSpc>
                <a:spcPct val="220000"/>
              </a:lnSpc>
            </a:pPr>
            <a:r>
              <a:rPr kumimoji="0" lang="en-US" altLang="zh-CN" sz="2200" i="1">
                <a:ea typeface="宋体" panose="02010600030101010101" pitchFamily="2" charset="-122"/>
              </a:rPr>
              <a:t>T</a:t>
            </a:r>
            <a:r>
              <a:rPr kumimoji="0" lang="zh-CN" altLang="en-US" sz="2200">
                <a:ea typeface="宋体" panose="02010600030101010101" pitchFamily="2" charset="-122"/>
              </a:rPr>
              <a:t>为结点的集合，每个结点表示正运行的事务</a:t>
            </a:r>
          </a:p>
          <a:p>
            <a:pPr lvl="1" eaLnBrk="1" hangingPunct="1">
              <a:lnSpc>
                <a:spcPct val="220000"/>
              </a:lnSpc>
            </a:pPr>
            <a:r>
              <a:rPr kumimoji="0" lang="en-US" altLang="zh-CN" sz="2200" i="1">
                <a:ea typeface="宋体" panose="02010600030101010101" pitchFamily="2" charset="-122"/>
              </a:rPr>
              <a:t>U</a:t>
            </a:r>
            <a:r>
              <a:rPr kumimoji="0" lang="zh-CN" altLang="en-US" sz="2200">
                <a:ea typeface="宋体" panose="02010600030101010101" pitchFamily="2" charset="-122"/>
              </a:rPr>
              <a:t>为边的集合，每条边表示事务等待的情况</a:t>
            </a:r>
          </a:p>
          <a:p>
            <a:pPr lvl="1" eaLnBrk="1" hangingPunct="1">
              <a:lnSpc>
                <a:spcPct val="220000"/>
              </a:lnSpc>
            </a:pPr>
            <a:r>
              <a:rPr kumimoji="0" lang="zh-CN" altLang="en-US" sz="2200">
                <a:ea typeface="宋体" panose="02010600030101010101" pitchFamily="2" charset="-122"/>
              </a:rPr>
              <a:t>若</a:t>
            </a:r>
            <a:r>
              <a:rPr kumimoji="0" lang="en-US" altLang="zh-CN" sz="2200">
                <a:ea typeface="宋体" panose="02010600030101010101" pitchFamily="2" charset="-122"/>
              </a:rPr>
              <a:t>T</a:t>
            </a:r>
            <a:r>
              <a:rPr kumimoji="0" lang="en-US" altLang="zh-CN" sz="2200" baseline="-25000">
                <a:ea typeface="宋体" panose="02010600030101010101" pitchFamily="2" charset="-122"/>
              </a:rPr>
              <a:t>1</a:t>
            </a:r>
            <a:r>
              <a:rPr kumimoji="0" lang="zh-CN" altLang="en-US" sz="2200">
                <a:ea typeface="宋体" panose="02010600030101010101" pitchFamily="2" charset="-122"/>
              </a:rPr>
              <a:t>等待</a:t>
            </a:r>
            <a:r>
              <a:rPr kumimoji="0" lang="en-US" altLang="zh-CN" sz="2200">
                <a:ea typeface="宋体" panose="02010600030101010101" pitchFamily="2" charset="-122"/>
              </a:rPr>
              <a:t>T</a:t>
            </a:r>
            <a:r>
              <a:rPr kumimoji="0" lang="en-US" altLang="zh-CN" sz="2200" baseline="-25000">
                <a:ea typeface="宋体" panose="02010600030101010101" pitchFamily="2" charset="-122"/>
              </a:rPr>
              <a:t>2</a:t>
            </a:r>
            <a:r>
              <a:rPr kumimoji="0" lang="zh-CN" altLang="en-US" sz="2200">
                <a:ea typeface="宋体" panose="02010600030101010101" pitchFamily="2" charset="-122"/>
              </a:rPr>
              <a:t>，则</a:t>
            </a:r>
            <a:r>
              <a:rPr kumimoji="0" lang="en-US" altLang="zh-CN" sz="2200">
                <a:ea typeface="宋体" panose="02010600030101010101" pitchFamily="2" charset="-122"/>
              </a:rPr>
              <a:t>T</a:t>
            </a:r>
            <a:r>
              <a:rPr kumimoji="0" lang="en-US" altLang="zh-CN" sz="2200" baseline="-25000">
                <a:ea typeface="宋体" panose="02010600030101010101" pitchFamily="2" charset="-122"/>
              </a:rPr>
              <a:t>1</a:t>
            </a:r>
            <a:r>
              <a:rPr kumimoji="0" lang="zh-CN" altLang="en-US" sz="2200">
                <a:ea typeface="宋体" panose="02010600030101010101" pitchFamily="2" charset="-122"/>
              </a:rPr>
              <a:t>，</a:t>
            </a:r>
            <a:r>
              <a:rPr kumimoji="0" lang="en-US" altLang="zh-CN" sz="2200">
                <a:ea typeface="宋体" panose="02010600030101010101" pitchFamily="2" charset="-122"/>
              </a:rPr>
              <a:t>T</a:t>
            </a:r>
            <a:r>
              <a:rPr kumimoji="0" lang="en-US" altLang="zh-CN" sz="2200" baseline="-25000">
                <a:ea typeface="宋体" panose="02010600030101010101" pitchFamily="2" charset="-122"/>
              </a:rPr>
              <a:t>2</a:t>
            </a:r>
            <a:r>
              <a:rPr kumimoji="0" lang="zh-CN" altLang="en-US" sz="2200">
                <a:ea typeface="宋体" panose="02010600030101010101" pitchFamily="2" charset="-122"/>
              </a:rPr>
              <a:t>之间划一条有向边，从</a:t>
            </a:r>
            <a:r>
              <a:rPr kumimoji="0" lang="en-US" altLang="zh-CN" sz="2200">
                <a:ea typeface="宋体" panose="02010600030101010101" pitchFamily="2" charset="-122"/>
              </a:rPr>
              <a:t>T</a:t>
            </a:r>
            <a:r>
              <a:rPr kumimoji="0" lang="en-US" altLang="zh-CN" sz="2200" baseline="-25000">
                <a:ea typeface="宋体" panose="02010600030101010101" pitchFamily="2" charset="-122"/>
              </a:rPr>
              <a:t>1</a:t>
            </a:r>
            <a:r>
              <a:rPr kumimoji="0" lang="zh-CN" altLang="en-US" sz="2200">
                <a:ea typeface="宋体" panose="02010600030101010101" pitchFamily="2" charset="-122"/>
              </a:rPr>
              <a:t>指向</a:t>
            </a:r>
            <a:r>
              <a:rPr kumimoji="0" lang="en-US" altLang="zh-CN" sz="2200">
                <a:ea typeface="宋体" panose="02010600030101010101" pitchFamily="2" charset="-122"/>
              </a:rPr>
              <a:t>T</a:t>
            </a:r>
            <a:r>
              <a:rPr kumimoji="0" lang="en-US" altLang="zh-CN" sz="2200" baseline="-25000">
                <a:ea typeface="宋体" panose="02010600030101010101" pitchFamily="2" charset="-122"/>
              </a:rPr>
              <a:t>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a:extLst>
              <a:ext uri="{FF2B5EF4-FFF2-40B4-BE49-F238E27FC236}">
                <a16:creationId xmlns:a16="http://schemas.microsoft.com/office/drawing/2014/main" id="{6372462B-1B30-707C-F0F6-F63096153D80}"/>
              </a:ext>
            </a:extLst>
          </p:cNvPr>
          <p:cNvSpPr>
            <a:spLocks noGrp="1"/>
          </p:cNvSpPr>
          <p:nvPr>
            <p:ph type="ftr" sz="quarter" idx="11"/>
          </p:nvPr>
        </p:nvSpPr>
        <p:spPr/>
        <p:txBody>
          <a:bodyPr/>
          <a:lstStyle/>
          <a:p>
            <a:pPr>
              <a:defRPr/>
            </a:pPr>
            <a:r>
              <a:rPr lang="en-US" altLang="zh-CN"/>
              <a:t>An Introduction to Database System</a:t>
            </a:r>
          </a:p>
        </p:txBody>
      </p:sp>
      <p:sp>
        <p:nvSpPr>
          <p:cNvPr id="69635" name="Rectangle 2">
            <a:extLst>
              <a:ext uri="{FF2B5EF4-FFF2-40B4-BE49-F238E27FC236}">
                <a16:creationId xmlns:a16="http://schemas.microsoft.com/office/drawing/2014/main" id="{098DA57E-367E-E316-83FE-0605A8E5F5DC}"/>
              </a:ext>
            </a:extLst>
          </p:cNvPr>
          <p:cNvSpPr>
            <a:spLocks noGrp="1" noChangeArrowheads="1"/>
          </p:cNvSpPr>
          <p:nvPr>
            <p:ph type="title"/>
          </p:nvPr>
        </p:nvSpPr>
        <p:spPr/>
        <p:txBody>
          <a:bodyPr/>
          <a:lstStyle/>
          <a:p>
            <a:pPr eaLnBrk="1" hangingPunct="1"/>
            <a:r>
              <a:rPr lang="zh-CN" altLang="en-US">
                <a:ea typeface="宋体" panose="02010600030101010101" pitchFamily="2" charset="-122"/>
              </a:rPr>
              <a:t>等待图法（续）</a:t>
            </a:r>
          </a:p>
        </p:txBody>
      </p:sp>
      <p:grpSp>
        <p:nvGrpSpPr>
          <p:cNvPr id="2" name="Group 7">
            <a:extLst>
              <a:ext uri="{FF2B5EF4-FFF2-40B4-BE49-F238E27FC236}">
                <a16:creationId xmlns:a16="http://schemas.microsoft.com/office/drawing/2014/main" id="{74CC8726-14E9-CAF9-222B-E098A731BB1D}"/>
              </a:ext>
            </a:extLst>
          </p:cNvPr>
          <p:cNvGrpSpPr>
            <a:grpSpLocks/>
          </p:cNvGrpSpPr>
          <p:nvPr/>
        </p:nvGrpSpPr>
        <p:grpSpPr bwMode="auto">
          <a:xfrm>
            <a:off x="1547813" y="1844675"/>
            <a:ext cx="6337300" cy="2455863"/>
            <a:chOff x="975" y="1162"/>
            <a:chExt cx="3992" cy="1547"/>
          </a:xfrm>
        </p:grpSpPr>
        <p:graphicFrame>
          <p:nvGraphicFramePr>
            <p:cNvPr id="69638" name="Object 4">
              <a:extLst>
                <a:ext uri="{FF2B5EF4-FFF2-40B4-BE49-F238E27FC236}">
                  <a16:creationId xmlns:a16="http://schemas.microsoft.com/office/drawing/2014/main" id="{A818CBAB-FE83-69CE-67F7-82850FC72A65}"/>
                </a:ext>
              </a:extLst>
            </p:cNvPr>
            <p:cNvGraphicFramePr>
              <a:graphicFrameLocks noChangeAspect="1"/>
            </p:cNvGraphicFramePr>
            <p:nvPr/>
          </p:nvGraphicFramePr>
          <p:xfrm>
            <a:off x="975" y="1162"/>
            <a:ext cx="3992" cy="1268"/>
          </p:xfrm>
          <a:graphic>
            <a:graphicData uri="http://schemas.openxmlformats.org/presentationml/2006/ole">
              <mc:AlternateContent xmlns:mc="http://schemas.openxmlformats.org/markup-compatibility/2006">
                <mc:Choice xmlns:v="urn:schemas-microsoft-com:vml" Requires="v">
                  <p:oleObj name="图片" r:id="rId2" imgW="2245267" imgH="711877" progId="Word.Picture.8">
                    <p:embed/>
                  </p:oleObj>
                </mc:Choice>
                <mc:Fallback>
                  <p:oleObj name="图片" r:id="rId2" imgW="2245267" imgH="711877"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 y="1162"/>
                          <a:ext cx="3992"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9" name="Text Box 5">
              <a:extLst>
                <a:ext uri="{FF2B5EF4-FFF2-40B4-BE49-F238E27FC236}">
                  <a16:creationId xmlns:a16="http://schemas.microsoft.com/office/drawing/2014/main" id="{B970915F-EB96-2E26-ABB2-2A314B675BA2}"/>
                </a:ext>
              </a:extLst>
            </p:cNvPr>
            <p:cNvSpPr txBox="1">
              <a:spLocks noChangeArrowheads="1"/>
            </p:cNvSpPr>
            <p:nvPr/>
          </p:nvSpPr>
          <p:spPr bwMode="auto">
            <a:xfrm>
              <a:off x="2245" y="247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事务等待图</a:t>
              </a:r>
            </a:p>
          </p:txBody>
        </p:sp>
      </p:grpSp>
      <p:sp>
        <p:nvSpPr>
          <p:cNvPr id="499718" name="Text Box 6">
            <a:extLst>
              <a:ext uri="{FF2B5EF4-FFF2-40B4-BE49-F238E27FC236}">
                <a16:creationId xmlns:a16="http://schemas.microsoft.com/office/drawing/2014/main" id="{9A8FBCAE-8342-0946-351C-985EB0F85302}"/>
              </a:ext>
            </a:extLst>
          </p:cNvPr>
          <p:cNvSpPr txBox="1">
            <a:spLocks noChangeArrowheads="1"/>
          </p:cNvSpPr>
          <p:nvPr/>
        </p:nvSpPr>
        <p:spPr bwMode="auto">
          <a:xfrm>
            <a:off x="395288" y="4437063"/>
            <a:ext cx="80645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chemeClr val="accent1"/>
              </a:buClr>
              <a:buFont typeface="Wingdings" panose="05000000000000000000" pitchFamily="2" charset="2"/>
              <a:buChar char="n"/>
            </a:pPr>
            <a:r>
              <a:rPr kumimoji="0" lang="zh-CN" altLang="en-US" sz="2200" b="0">
                <a:latin typeface="Times New Roman" panose="02020603050405020304" pitchFamily="18" charset="0"/>
              </a:rPr>
              <a:t>图</a:t>
            </a:r>
            <a:r>
              <a:rPr kumimoji="0" lang="en-US" altLang="zh-CN" sz="2200" b="0">
                <a:latin typeface="Times New Roman" panose="02020603050405020304" pitchFamily="18" charset="0"/>
              </a:rPr>
              <a:t>(a)</a:t>
            </a:r>
            <a:r>
              <a:rPr kumimoji="0" lang="zh-CN" altLang="en-US" sz="2200" b="0">
                <a:latin typeface="Times New Roman" panose="02020603050405020304" pitchFamily="18" charset="0"/>
              </a:rPr>
              <a:t>中，事务</a:t>
            </a:r>
            <a:r>
              <a:rPr kumimoji="0" lang="en-US" altLang="zh-CN" sz="2200" b="0">
                <a:latin typeface="Times New Roman" panose="02020603050405020304" pitchFamily="18" charset="0"/>
              </a:rPr>
              <a:t>T1</a:t>
            </a:r>
            <a:r>
              <a:rPr kumimoji="0" lang="zh-CN" altLang="en-US" sz="2200" b="0">
                <a:latin typeface="Times New Roman" panose="02020603050405020304" pitchFamily="18" charset="0"/>
              </a:rPr>
              <a:t>等待</a:t>
            </a:r>
            <a:r>
              <a:rPr kumimoji="0" lang="en-US" altLang="zh-CN" sz="2200" b="0">
                <a:latin typeface="Times New Roman" panose="02020603050405020304" pitchFamily="18" charset="0"/>
              </a:rPr>
              <a:t>T2</a:t>
            </a:r>
            <a:r>
              <a:rPr kumimoji="0" lang="zh-CN" altLang="en-US" sz="2200" b="0">
                <a:latin typeface="Times New Roman" panose="02020603050405020304" pitchFamily="18" charset="0"/>
              </a:rPr>
              <a:t>，</a:t>
            </a:r>
            <a:r>
              <a:rPr kumimoji="0" lang="en-US" altLang="zh-CN" sz="2200" b="0">
                <a:latin typeface="Times New Roman" panose="02020603050405020304" pitchFamily="18" charset="0"/>
              </a:rPr>
              <a:t>T2</a:t>
            </a:r>
            <a:r>
              <a:rPr kumimoji="0" lang="zh-CN" altLang="en-US" sz="2200" b="0">
                <a:latin typeface="Times New Roman" panose="02020603050405020304" pitchFamily="18" charset="0"/>
              </a:rPr>
              <a:t>等待</a:t>
            </a:r>
            <a:r>
              <a:rPr kumimoji="0" lang="en-US" altLang="zh-CN" sz="2200" b="0">
                <a:latin typeface="Times New Roman" panose="02020603050405020304" pitchFamily="18" charset="0"/>
              </a:rPr>
              <a:t>T1</a:t>
            </a:r>
            <a:r>
              <a:rPr kumimoji="0" lang="zh-CN" altLang="en-US" sz="2200" b="0">
                <a:latin typeface="Times New Roman" panose="02020603050405020304" pitchFamily="18" charset="0"/>
              </a:rPr>
              <a:t>，产生了死锁</a:t>
            </a:r>
          </a:p>
          <a:p>
            <a:pPr eaLnBrk="1" hangingPunct="1">
              <a:lnSpc>
                <a:spcPct val="150000"/>
              </a:lnSpc>
              <a:spcBef>
                <a:spcPct val="0"/>
              </a:spcBef>
              <a:buClr>
                <a:schemeClr val="accent1"/>
              </a:buClr>
              <a:buFont typeface="Wingdings" panose="05000000000000000000" pitchFamily="2" charset="2"/>
              <a:buChar char="n"/>
            </a:pPr>
            <a:r>
              <a:rPr kumimoji="0" lang="zh-CN" altLang="en-US" sz="2200" b="0">
                <a:latin typeface="Times New Roman" panose="02020603050405020304" pitchFamily="18" charset="0"/>
              </a:rPr>
              <a:t>图</a:t>
            </a:r>
            <a:r>
              <a:rPr kumimoji="0" lang="en-US" altLang="zh-CN" sz="2200" b="0">
                <a:latin typeface="Times New Roman" panose="02020603050405020304" pitchFamily="18" charset="0"/>
              </a:rPr>
              <a:t>(b)</a:t>
            </a:r>
            <a:r>
              <a:rPr kumimoji="0" lang="zh-CN" altLang="en-US" sz="2200" b="0">
                <a:latin typeface="Times New Roman" panose="02020603050405020304" pitchFamily="18" charset="0"/>
              </a:rPr>
              <a:t>中，事务</a:t>
            </a:r>
            <a:r>
              <a:rPr kumimoji="0" lang="en-US" altLang="zh-CN" sz="2200" b="0">
                <a:latin typeface="Times New Roman" panose="02020603050405020304" pitchFamily="18" charset="0"/>
              </a:rPr>
              <a:t>T1</a:t>
            </a:r>
            <a:r>
              <a:rPr kumimoji="0" lang="zh-CN" altLang="en-US" sz="2200" b="0">
                <a:latin typeface="Times New Roman" panose="02020603050405020304" pitchFamily="18" charset="0"/>
              </a:rPr>
              <a:t>等待</a:t>
            </a:r>
            <a:r>
              <a:rPr kumimoji="0" lang="en-US" altLang="zh-CN" sz="2200" b="0">
                <a:latin typeface="Times New Roman" panose="02020603050405020304" pitchFamily="18" charset="0"/>
              </a:rPr>
              <a:t>T2</a:t>
            </a:r>
            <a:r>
              <a:rPr kumimoji="0" lang="zh-CN" altLang="en-US" sz="2200" b="0">
                <a:latin typeface="Times New Roman" panose="02020603050405020304" pitchFamily="18" charset="0"/>
              </a:rPr>
              <a:t>，</a:t>
            </a:r>
            <a:r>
              <a:rPr kumimoji="0" lang="en-US" altLang="zh-CN" sz="2200" b="0">
                <a:latin typeface="Times New Roman" panose="02020603050405020304" pitchFamily="18" charset="0"/>
              </a:rPr>
              <a:t>T2</a:t>
            </a:r>
            <a:r>
              <a:rPr kumimoji="0" lang="zh-CN" altLang="en-US" sz="2200" b="0">
                <a:latin typeface="Times New Roman" panose="02020603050405020304" pitchFamily="18" charset="0"/>
              </a:rPr>
              <a:t>等待</a:t>
            </a:r>
            <a:r>
              <a:rPr kumimoji="0" lang="en-US" altLang="zh-CN" sz="2200" b="0">
                <a:latin typeface="Times New Roman" panose="02020603050405020304" pitchFamily="18" charset="0"/>
              </a:rPr>
              <a:t>T3</a:t>
            </a:r>
            <a:r>
              <a:rPr kumimoji="0" lang="zh-CN" altLang="en-US" sz="2200" b="0">
                <a:latin typeface="Times New Roman" panose="02020603050405020304" pitchFamily="18" charset="0"/>
              </a:rPr>
              <a:t>，</a:t>
            </a:r>
            <a:r>
              <a:rPr kumimoji="0" lang="en-US" altLang="zh-CN" sz="2200" b="0">
                <a:latin typeface="Times New Roman" panose="02020603050405020304" pitchFamily="18" charset="0"/>
              </a:rPr>
              <a:t>T3</a:t>
            </a:r>
            <a:r>
              <a:rPr kumimoji="0" lang="zh-CN" altLang="en-US" sz="2200" b="0">
                <a:latin typeface="Times New Roman" panose="02020603050405020304" pitchFamily="18" charset="0"/>
              </a:rPr>
              <a:t>等待</a:t>
            </a:r>
            <a:r>
              <a:rPr kumimoji="0" lang="en-US" altLang="zh-CN" sz="2200" b="0">
                <a:latin typeface="Times New Roman" panose="02020603050405020304" pitchFamily="18" charset="0"/>
              </a:rPr>
              <a:t>T4</a:t>
            </a:r>
            <a:r>
              <a:rPr kumimoji="0" lang="zh-CN" altLang="en-US" sz="2200" b="0">
                <a:latin typeface="Times New Roman" panose="02020603050405020304" pitchFamily="18" charset="0"/>
              </a:rPr>
              <a:t>，</a:t>
            </a:r>
            <a:r>
              <a:rPr kumimoji="0" lang="en-US" altLang="zh-CN" sz="2200" b="0">
                <a:latin typeface="Times New Roman" panose="02020603050405020304" pitchFamily="18" charset="0"/>
              </a:rPr>
              <a:t>T4</a:t>
            </a:r>
            <a:r>
              <a:rPr kumimoji="0" lang="zh-CN" altLang="en-US" sz="2200" b="0">
                <a:latin typeface="Times New Roman" panose="02020603050405020304" pitchFamily="18" charset="0"/>
              </a:rPr>
              <a:t>又等待</a:t>
            </a:r>
            <a:r>
              <a:rPr kumimoji="0" lang="en-US" altLang="zh-CN" sz="2200" b="0">
                <a:latin typeface="Times New Roman" panose="02020603050405020304" pitchFamily="18" charset="0"/>
              </a:rPr>
              <a:t>T1</a:t>
            </a:r>
            <a:r>
              <a:rPr kumimoji="0" lang="zh-CN" altLang="en-US" sz="2200" b="0">
                <a:latin typeface="Times New Roman" panose="02020603050405020304" pitchFamily="18" charset="0"/>
              </a:rPr>
              <a:t>，产生了死锁 </a:t>
            </a:r>
          </a:p>
          <a:p>
            <a:pPr eaLnBrk="1" hangingPunct="1">
              <a:lnSpc>
                <a:spcPct val="150000"/>
              </a:lnSpc>
              <a:spcBef>
                <a:spcPct val="0"/>
              </a:spcBef>
              <a:buClr>
                <a:schemeClr val="accent1"/>
              </a:buClr>
              <a:buFont typeface="Wingdings" panose="05000000000000000000" pitchFamily="2" charset="2"/>
              <a:buChar char="n"/>
            </a:pPr>
            <a:r>
              <a:rPr kumimoji="0" lang="zh-CN" altLang="en-US" sz="2200" b="0">
                <a:latin typeface="Times New Roman" panose="02020603050405020304" pitchFamily="18" charset="0"/>
              </a:rPr>
              <a:t>图</a:t>
            </a:r>
            <a:r>
              <a:rPr kumimoji="0" lang="en-US" altLang="zh-CN" sz="2200" b="0">
                <a:latin typeface="Times New Roman" panose="02020603050405020304" pitchFamily="18" charset="0"/>
              </a:rPr>
              <a:t>(b)</a:t>
            </a:r>
            <a:r>
              <a:rPr kumimoji="0" lang="zh-CN" altLang="en-US" sz="2200" b="0">
                <a:latin typeface="Times New Roman" panose="02020603050405020304" pitchFamily="18" charset="0"/>
              </a:rPr>
              <a:t>中，事务</a:t>
            </a:r>
            <a:r>
              <a:rPr kumimoji="0" lang="en-US" altLang="zh-CN" sz="2200" b="0">
                <a:latin typeface="Times New Roman" panose="02020603050405020304" pitchFamily="18" charset="0"/>
              </a:rPr>
              <a:t>T3</a:t>
            </a:r>
            <a:r>
              <a:rPr kumimoji="0" lang="zh-CN" altLang="en-US" sz="2200" b="0">
                <a:latin typeface="Times New Roman" panose="02020603050405020304" pitchFamily="18" charset="0"/>
              </a:rPr>
              <a:t>可能还等待</a:t>
            </a:r>
            <a:r>
              <a:rPr kumimoji="0" lang="en-US" altLang="zh-CN" sz="2200" b="0">
                <a:latin typeface="Times New Roman" panose="02020603050405020304" pitchFamily="18" charset="0"/>
              </a:rPr>
              <a:t>T2</a:t>
            </a:r>
            <a:r>
              <a:rPr kumimoji="0" lang="zh-CN" altLang="en-US" sz="2200" b="0">
                <a:latin typeface="Times New Roman" panose="02020603050405020304" pitchFamily="18" charset="0"/>
              </a:rPr>
              <a:t>，在大回路中又有小的回路</a:t>
            </a:r>
            <a:r>
              <a:rPr kumimoji="0" lang="zh-CN" altLang="en-US" sz="18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99718"/>
                                        </p:tgtEl>
                                        <p:attrNameLst>
                                          <p:attrName>style.visibility</p:attrName>
                                        </p:attrNameLst>
                                      </p:cBhvr>
                                      <p:to>
                                        <p:strVal val="visible"/>
                                      </p:to>
                                    </p:set>
                                    <p:anim calcmode="lin" valueType="num">
                                      <p:cBhvr additive="base">
                                        <p:cTn id="12" dur="1000" fill="hold"/>
                                        <p:tgtEl>
                                          <p:spTgt spid="499718"/>
                                        </p:tgtEl>
                                        <p:attrNameLst>
                                          <p:attrName>ppt_x</p:attrName>
                                        </p:attrNameLst>
                                      </p:cBhvr>
                                      <p:tavLst>
                                        <p:tav tm="0">
                                          <p:val>
                                            <p:strVal val="#ppt_x"/>
                                          </p:val>
                                        </p:tav>
                                        <p:tav tm="100000">
                                          <p:val>
                                            <p:strVal val="#ppt_x"/>
                                          </p:val>
                                        </p:tav>
                                      </p:tavLst>
                                    </p:anim>
                                    <p:anim calcmode="lin" valueType="num">
                                      <p:cBhvr additive="base">
                                        <p:cTn id="13" dur="1000" fill="hold"/>
                                        <p:tgtEl>
                                          <p:spTgt spid="4997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040A0EB-8D56-7404-E78C-74F2DD0B4014}"/>
              </a:ext>
            </a:extLst>
          </p:cNvPr>
          <p:cNvSpPr>
            <a:spLocks noGrp="1"/>
          </p:cNvSpPr>
          <p:nvPr>
            <p:ph type="ftr" sz="quarter" idx="11"/>
          </p:nvPr>
        </p:nvSpPr>
        <p:spPr/>
        <p:txBody>
          <a:bodyPr/>
          <a:lstStyle/>
          <a:p>
            <a:pPr>
              <a:defRPr/>
            </a:pPr>
            <a:r>
              <a:rPr lang="en-US" altLang="zh-CN"/>
              <a:t>An Introduction to Database System</a:t>
            </a:r>
          </a:p>
        </p:txBody>
      </p:sp>
      <p:sp>
        <p:nvSpPr>
          <p:cNvPr id="70659" name="Rectangle 2">
            <a:extLst>
              <a:ext uri="{FF2B5EF4-FFF2-40B4-BE49-F238E27FC236}">
                <a16:creationId xmlns:a16="http://schemas.microsoft.com/office/drawing/2014/main" id="{07909780-6AF6-3992-3079-7CE432180723}"/>
              </a:ext>
            </a:extLst>
          </p:cNvPr>
          <p:cNvSpPr>
            <a:spLocks noGrp="1" noChangeArrowheads="1"/>
          </p:cNvSpPr>
          <p:nvPr>
            <p:ph type="title"/>
          </p:nvPr>
        </p:nvSpPr>
        <p:spPr/>
        <p:txBody>
          <a:bodyPr/>
          <a:lstStyle/>
          <a:p>
            <a:pPr eaLnBrk="1" hangingPunct="1"/>
            <a:r>
              <a:rPr lang="zh-CN" altLang="en-US">
                <a:ea typeface="宋体" panose="02010600030101010101" pitchFamily="2" charset="-122"/>
              </a:rPr>
              <a:t>等待图法（续）</a:t>
            </a:r>
          </a:p>
        </p:txBody>
      </p:sp>
      <p:sp>
        <p:nvSpPr>
          <p:cNvPr id="70660" name="Rectangle 3">
            <a:extLst>
              <a:ext uri="{FF2B5EF4-FFF2-40B4-BE49-F238E27FC236}">
                <a16:creationId xmlns:a16="http://schemas.microsoft.com/office/drawing/2014/main" id="{1ECCCBE5-A64E-D21B-AB17-247A98E2A649}"/>
              </a:ext>
            </a:extLst>
          </p:cNvPr>
          <p:cNvSpPr>
            <a:spLocks noGrp="1" noChangeArrowheads="1"/>
          </p:cNvSpPr>
          <p:nvPr>
            <p:ph type="body" idx="1"/>
          </p:nvPr>
        </p:nvSpPr>
        <p:spPr/>
        <p:txBody>
          <a:bodyPr/>
          <a:lstStyle/>
          <a:p>
            <a:pPr eaLnBrk="1" hangingPunct="1">
              <a:lnSpc>
                <a:spcPct val="170000"/>
              </a:lnSpc>
            </a:pPr>
            <a:r>
              <a:rPr kumimoji="0" lang="zh-CN" altLang="en-US">
                <a:ea typeface="宋体" panose="02010600030101010101" pitchFamily="2" charset="-122"/>
              </a:rPr>
              <a:t>并发控制子系统周期性地（比如每隔数秒）生成事务等待图，检测事务。如果发现图中存在回路，则表示系统中出现了死锁。</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512E0DA-17A3-4159-4859-787AB955D8F3}"/>
              </a:ext>
            </a:extLst>
          </p:cNvPr>
          <p:cNvSpPr>
            <a:spLocks noGrp="1"/>
          </p:cNvSpPr>
          <p:nvPr>
            <p:ph type="ftr" sz="quarter" idx="11"/>
          </p:nvPr>
        </p:nvSpPr>
        <p:spPr/>
        <p:txBody>
          <a:bodyPr/>
          <a:lstStyle/>
          <a:p>
            <a:pPr>
              <a:defRPr/>
            </a:pPr>
            <a:r>
              <a:rPr lang="en-US" altLang="zh-CN"/>
              <a:t>An Introduction to Database System</a:t>
            </a:r>
          </a:p>
        </p:txBody>
      </p:sp>
      <p:sp>
        <p:nvSpPr>
          <p:cNvPr id="71683" name="Rectangle 2">
            <a:extLst>
              <a:ext uri="{FF2B5EF4-FFF2-40B4-BE49-F238E27FC236}">
                <a16:creationId xmlns:a16="http://schemas.microsoft.com/office/drawing/2014/main" id="{3387B5ED-F3C5-475C-4942-A0F5FA493F39}"/>
              </a:ext>
            </a:extLst>
          </p:cNvPr>
          <p:cNvSpPr>
            <a:spLocks noGrp="1" noChangeArrowheads="1"/>
          </p:cNvSpPr>
          <p:nvPr>
            <p:ph type="title"/>
          </p:nvPr>
        </p:nvSpPr>
        <p:spPr/>
        <p:txBody>
          <a:bodyPr/>
          <a:lstStyle/>
          <a:p>
            <a:pPr eaLnBrk="1" hangingPunct="1"/>
            <a:r>
              <a:rPr lang="zh-CN" altLang="en-US">
                <a:ea typeface="宋体" panose="02010600030101010101" pitchFamily="2" charset="-122"/>
              </a:rPr>
              <a:t>死锁的诊断与解除（续）</a:t>
            </a:r>
          </a:p>
        </p:txBody>
      </p:sp>
      <p:sp>
        <p:nvSpPr>
          <p:cNvPr id="71684" name="Rectangle 3">
            <a:extLst>
              <a:ext uri="{FF2B5EF4-FFF2-40B4-BE49-F238E27FC236}">
                <a16:creationId xmlns:a16="http://schemas.microsoft.com/office/drawing/2014/main" id="{41453895-A573-6D22-9DF9-D760DBA0D99E}"/>
              </a:ext>
            </a:extLst>
          </p:cNvPr>
          <p:cNvSpPr>
            <a:spLocks noGrp="1" noChangeArrowheads="1"/>
          </p:cNvSpPr>
          <p:nvPr>
            <p:ph type="body" idx="1"/>
          </p:nvPr>
        </p:nvSpPr>
        <p:spPr/>
        <p:txBody>
          <a:bodyPr/>
          <a:lstStyle/>
          <a:p>
            <a:pPr eaLnBrk="1" hangingPunct="1"/>
            <a:r>
              <a:rPr kumimoji="0" lang="zh-CN" altLang="en-US" sz="3200">
                <a:ea typeface="宋体" panose="02010600030101010101" pitchFamily="2" charset="-122"/>
              </a:rPr>
              <a:t>解除死锁</a:t>
            </a:r>
          </a:p>
          <a:p>
            <a:pPr lvl="1" eaLnBrk="1" hangingPunct="1">
              <a:lnSpc>
                <a:spcPct val="140000"/>
              </a:lnSpc>
            </a:pPr>
            <a:r>
              <a:rPr kumimoji="0" lang="zh-CN" altLang="en-US" sz="2800">
                <a:ea typeface="宋体" panose="02010600030101010101" pitchFamily="2" charset="-122"/>
              </a:rPr>
              <a:t>选择一个处理死锁代价最小的事务，将其撤消</a:t>
            </a:r>
          </a:p>
          <a:p>
            <a:pPr lvl="1" eaLnBrk="1" hangingPunct="1">
              <a:lnSpc>
                <a:spcPct val="140000"/>
              </a:lnSpc>
            </a:pPr>
            <a:r>
              <a:rPr kumimoji="0" lang="zh-CN" altLang="en-US" sz="2800">
                <a:ea typeface="宋体" panose="02010600030101010101" pitchFamily="2" charset="-122"/>
              </a:rPr>
              <a:t>释放此事务持有的所有的锁，使其它事务能继续运行下去</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D15FD1E-D5F2-586F-0FF5-D58C632BFBE9}"/>
              </a:ext>
            </a:extLst>
          </p:cNvPr>
          <p:cNvSpPr>
            <a:spLocks noGrp="1"/>
          </p:cNvSpPr>
          <p:nvPr>
            <p:ph type="ftr" sz="quarter" idx="11"/>
          </p:nvPr>
        </p:nvSpPr>
        <p:spPr/>
        <p:txBody>
          <a:bodyPr/>
          <a:lstStyle/>
          <a:p>
            <a:pPr>
              <a:defRPr/>
            </a:pPr>
            <a:r>
              <a:rPr lang="en-US" altLang="zh-CN"/>
              <a:t>An Introduction to Database System</a:t>
            </a:r>
          </a:p>
        </p:txBody>
      </p:sp>
      <p:sp>
        <p:nvSpPr>
          <p:cNvPr id="72707" name="Rectangle 2">
            <a:extLst>
              <a:ext uri="{FF2B5EF4-FFF2-40B4-BE49-F238E27FC236}">
                <a16:creationId xmlns:a16="http://schemas.microsoft.com/office/drawing/2014/main" id="{4149EC22-B1BD-FFA6-42D2-461A3584D732}"/>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第十一章  并发控制</a:t>
            </a:r>
          </a:p>
        </p:txBody>
      </p:sp>
      <p:sp>
        <p:nvSpPr>
          <p:cNvPr id="72708" name="Rectangle 3">
            <a:extLst>
              <a:ext uri="{FF2B5EF4-FFF2-40B4-BE49-F238E27FC236}">
                <a16:creationId xmlns:a16="http://schemas.microsoft.com/office/drawing/2014/main" id="{C9AC8FEF-F14F-8D79-7894-D9FD5AED0BAE}"/>
              </a:ext>
            </a:extLst>
          </p:cNvPr>
          <p:cNvSpPr>
            <a:spLocks noGrp="1" noChangeArrowheads="1"/>
          </p:cNvSpPr>
          <p:nvPr>
            <p:ph type="body" idx="1"/>
          </p:nvPr>
        </p:nvSpPr>
        <p:spPr>
          <a:xfrm>
            <a:off x="971550" y="1828800"/>
            <a:ext cx="7715250" cy="4495800"/>
          </a:xfrm>
        </p:spPr>
        <p:txBody>
          <a:bodyPr/>
          <a:lstStyle/>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11.1  </a:t>
            </a:r>
            <a:r>
              <a:rPr kumimoji="0" lang="zh-CN" altLang="en-US" b="1">
                <a:ea typeface="宋体" panose="02010600030101010101" pitchFamily="2" charset="-122"/>
              </a:rPr>
              <a:t>并发控制概述</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11.2  </a:t>
            </a:r>
            <a:r>
              <a:rPr kumimoji="0" lang="zh-CN" altLang="en-US" b="1">
                <a:ea typeface="宋体" panose="02010600030101010101" pitchFamily="2" charset="-122"/>
              </a:rPr>
              <a:t>封锁</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11.3  </a:t>
            </a:r>
            <a:r>
              <a:rPr kumimoji="0" lang="zh-CN" altLang="en-US" b="1">
                <a:ea typeface="宋体" panose="02010600030101010101" pitchFamily="2" charset="-122"/>
              </a:rPr>
              <a:t>活锁和死锁</a:t>
            </a:r>
          </a:p>
          <a:p>
            <a:pPr algn="just" eaLnBrk="1" hangingPunct="1">
              <a:lnSpc>
                <a:spcPct val="130000"/>
              </a:lnSpc>
              <a:buFont typeface="Wingdings" panose="05000000000000000000" pitchFamily="2" charset="2"/>
              <a:buNone/>
            </a:pPr>
            <a:r>
              <a:rPr kumimoji="0" lang="en-US" altLang="zh-CN" b="1">
                <a:solidFill>
                  <a:schemeClr val="tx2"/>
                </a:solidFill>
                <a:ea typeface="宋体" panose="02010600030101010101" pitchFamily="2" charset="-122"/>
              </a:rPr>
              <a:t>11.4  </a:t>
            </a:r>
            <a:r>
              <a:rPr kumimoji="0" lang="zh-CN" altLang="en-US" b="1">
                <a:solidFill>
                  <a:schemeClr val="tx2"/>
                </a:solidFill>
                <a:ea typeface="宋体" panose="02010600030101010101" pitchFamily="2" charset="-122"/>
              </a:rPr>
              <a:t>并发调度的可串行性</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11.5   </a:t>
            </a:r>
            <a:r>
              <a:rPr kumimoji="0" lang="zh-CN" altLang="en-US" b="1">
                <a:ea typeface="宋体" panose="02010600030101010101" pitchFamily="2" charset="-122"/>
              </a:rPr>
              <a:t>两段锁协议</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11.6   </a:t>
            </a:r>
            <a:r>
              <a:rPr kumimoji="0" lang="zh-CN" altLang="en-US" b="1">
                <a:ea typeface="宋体" panose="02010600030101010101" pitchFamily="2" charset="-122"/>
              </a:rPr>
              <a:t>封锁的粒度</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11.7   </a:t>
            </a:r>
            <a:r>
              <a:rPr kumimoji="0" lang="zh-CN" altLang="en-US" b="1">
                <a:ea typeface="宋体" panose="02010600030101010101" pitchFamily="2" charset="-122"/>
              </a:rPr>
              <a:t>小结</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C8986DA-2858-8604-9E14-C7EBC412EDA2}"/>
              </a:ext>
            </a:extLst>
          </p:cNvPr>
          <p:cNvSpPr>
            <a:spLocks noGrp="1"/>
          </p:cNvSpPr>
          <p:nvPr>
            <p:ph type="ftr" sz="quarter" idx="11"/>
          </p:nvPr>
        </p:nvSpPr>
        <p:spPr/>
        <p:txBody>
          <a:bodyPr/>
          <a:lstStyle/>
          <a:p>
            <a:pPr>
              <a:defRPr/>
            </a:pPr>
            <a:r>
              <a:rPr lang="en-US" altLang="zh-CN"/>
              <a:t>An Introduction to Database System</a:t>
            </a:r>
          </a:p>
        </p:txBody>
      </p:sp>
      <p:sp>
        <p:nvSpPr>
          <p:cNvPr id="73731" name="Rectangle 2">
            <a:extLst>
              <a:ext uri="{FF2B5EF4-FFF2-40B4-BE49-F238E27FC236}">
                <a16:creationId xmlns:a16="http://schemas.microsoft.com/office/drawing/2014/main" id="{C1698A18-F473-65B8-D921-870ECFE35A5C}"/>
              </a:ext>
            </a:extLst>
          </p:cNvPr>
          <p:cNvSpPr>
            <a:spLocks noGrp="1" noChangeArrowheads="1"/>
          </p:cNvSpPr>
          <p:nvPr>
            <p:ph type="title"/>
          </p:nvPr>
        </p:nvSpPr>
        <p:spPr/>
        <p:txBody>
          <a:bodyPr/>
          <a:lstStyle/>
          <a:p>
            <a:pPr eaLnBrk="1" hangingPunct="1"/>
            <a:r>
              <a:rPr lang="en-US" altLang="zh-CN">
                <a:ea typeface="宋体" panose="02010600030101010101" pitchFamily="2" charset="-122"/>
              </a:rPr>
              <a:t>11.4  </a:t>
            </a:r>
            <a:r>
              <a:rPr lang="zh-CN" altLang="en-US">
                <a:ea typeface="宋体" panose="02010600030101010101" pitchFamily="2" charset="-122"/>
              </a:rPr>
              <a:t>并发调度的可串行性</a:t>
            </a:r>
          </a:p>
        </p:txBody>
      </p:sp>
      <p:sp>
        <p:nvSpPr>
          <p:cNvPr id="73732" name="Rectangle 3">
            <a:extLst>
              <a:ext uri="{FF2B5EF4-FFF2-40B4-BE49-F238E27FC236}">
                <a16:creationId xmlns:a16="http://schemas.microsoft.com/office/drawing/2014/main" id="{806CD66F-EFF8-7EF2-A5B1-F51AFA5C2623}"/>
              </a:ext>
            </a:extLst>
          </p:cNvPr>
          <p:cNvSpPr>
            <a:spLocks noGrp="1" noChangeArrowheads="1"/>
          </p:cNvSpPr>
          <p:nvPr>
            <p:ph type="body" idx="1"/>
          </p:nvPr>
        </p:nvSpPr>
        <p:spPr/>
        <p:txBody>
          <a:bodyPr/>
          <a:lstStyle/>
          <a:p>
            <a:pPr eaLnBrk="1" hangingPunct="1">
              <a:lnSpc>
                <a:spcPct val="180000"/>
              </a:lnSpc>
            </a:pPr>
            <a:r>
              <a:rPr kumimoji="0" lang="en-US" altLang="zh-CN">
                <a:ea typeface="宋体" panose="02010600030101010101" pitchFamily="2" charset="-122"/>
              </a:rPr>
              <a:t>DBMS</a:t>
            </a:r>
            <a:r>
              <a:rPr kumimoji="0" lang="zh-CN" altLang="en-US">
                <a:ea typeface="宋体" panose="02010600030101010101" pitchFamily="2" charset="-122"/>
              </a:rPr>
              <a:t>对并发事务不同的调度可能会产生不同的结果</a:t>
            </a:r>
          </a:p>
          <a:p>
            <a:pPr eaLnBrk="1" hangingPunct="1">
              <a:lnSpc>
                <a:spcPct val="180000"/>
              </a:lnSpc>
            </a:pPr>
            <a:r>
              <a:rPr kumimoji="0" lang="zh-CN" altLang="en-US">
                <a:ea typeface="宋体" panose="02010600030101010101" pitchFamily="2" charset="-122"/>
              </a:rPr>
              <a:t>什么样的调度是正确的？</a:t>
            </a:r>
          </a:p>
          <a:p>
            <a:pPr eaLnBrk="1" hangingPunct="1">
              <a:lnSpc>
                <a:spcPct val="180000"/>
              </a:lnSpc>
              <a:buFont typeface="Wingdings" panose="05000000000000000000" pitchFamily="2" charset="2"/>
              <a:buNone/>
            </a:pPr>
            <a:r>
              <a:rPr kumimoji="0" lang="zh-CN" altLang="en-US">
                <a:ea typeface="宋体" panose="02010600030101010101" pitchFamily="2" charset="-122"/>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118EAB7-F4F9-1D2E-A8D7-4C16DDCFC560}"/>
              </a:ext>
            </a:extLst>
          </p:cNvPr>
          <p:cNvSpPr>
            <a:spLocks noGrp="1"/>
          </p:cNvSpPr>
          <p:nvPr>
            <p:ph type="ftr" sz="quarter" idx="11"/>
          </p:nvPr>
        </p:nvSpPr>
        <p:spPr/>
        <p:txBody>
          <a:bodyPr/>
          <a:lstStyle/>
          <a:p>
            <a:pPr>
              <a:defRPr/>
            </a:pPr>
            <a:r>
              <a:rPr lang="en-US" altLang="zh-CN"/>
              <a:t>An Introduction to Database System</a:t>
            </a:r>
          </a:p>
        </p:txBody>
      </p:sp>
      <p:sp>
        <p:nvSpPr>
          <p:cNvPr id="74755" name="Rectangle 2">
            <a:extLst>
              <a:ext uri="{FF2B5EF4-FFF2-40B4-BE49-F238E27FC236}">
                <a16:creationId xmlns:a16="http://schemas.microsoft.com/office/drawing/2014/main" id="{5C854663-853B-2702-CDFF-62BABE4C0279}"/>
              </a:ext>
            </a:extLst>
          </p:cNvPr>
          <p:cNvSpPr>
            <a:spLocks noGrp="1" noChangeArrowheads="1"/>
          </p:cNvSpPr>
          <p:nvPr>
            <p:ph type="title"/>
          </p:nvPr>
        </p:nvSpPr>
        <p:spPr/>
        <p:txBody>
          <a:bodyPr/>
          <a:lstStyle/>
          <a:p>
            <a:pPr eaLnBrk="1" hangingPunct="1"/>
            <a:r>
              <a:rPr lang="en-US" altLang="zh-CN">
                <a:ea typeface="宋体" panose="02010600030101010101" pitchFamily="2" charset="-122"/>
              </a:rPr>
              <a:t>11.4.1 </a:t>
            </a:r>
            <a:r>
              <a:rPr lang="zh-CN" altLang="en-US">
                <a:ea typeface="宋体" panose="02010600030101010101" pitchFamily="2" charset="-122"/>
              </a:rPr>
              <a:t>可串行化调度</a:t>
            </a:r>
          </a:p>
        </p:txBody>
      </p:sp>
      <p:sp>
        <p:nvSpPr>
          <p:cNvPr id="74756" name="Rectangle 3">
            <a:extLst>
              <a:ext uri="{FF2B5EF4-FFF2-40B4-BE49-F238E27FC236}">
                <a16:creationId xmlns:a16="http://schemas.microsoft.com/office/drawing/2014/main" id="{FCC9BDC6-E98C-8345-F6D5-8B2F410EB441}"/>
              </a:ext>
            </a:extLst>
          </p:cNvPr>
          <p:cNvSpPr>
            <a:spLocks noGrp="1" noChangeArrowheads="1"/>
          </p:cNvSpPr>
          <p:nvPr>
            <p:ph type="body" idx="1"/>
          </p:nvPr>
        </p:nvSpPr>
        <p:spPr>
          <a:xfrm>
            <a:off x="684213" y="1844675"/>
            <a:ext cx="7772400" cy="4321175"/>
          </a:xfrm>
        </p:spPr>
        <p:txBody>
          <a:bodyPr/>
          <a:lstStyle/>
          <a:p>
            <a:pPr eaLnBrk="1" hangingPunct="1">
              <a:lnSpc>
                <a:spcPct val="140000"/>
              </a:lnSpc>
            </a:pPr>
            <a:r>
              <a:rPr kumimoji="0" lang="zh-CN" altLang="en-US">
                <a:ea typeface="宋体" panose="02010600030101010101" pitchFamily="2" charset="-122"/>
              </a:rPr>
              <a:t>可串行化</a:t>
            </a:r>
            <a:r>
              <a:rPr kumimoji="0" lang="en-US" altLang="zh-CN">
                <a:ea typeface="宋体" panose="02010600030101010101" pitchFamily="2" charset="-122"/>
              </a:rPr>
              <a:t>(Serializable)</a:t>
            </a:r>
            <a:r>
              <a:rPr kumimoji="0" lang="zh-CN" altLang="en-US">
                <a:ea typeface="宋体" panose="02010600030101010101" pitchFamily="2" charset="-122"/>
              </a:rPr>
              <a:t>调度</a:t>
            </a:r>
          </a:p>
          <a:p>
            <a:pPr lvl="1" eaLnBrk="1" hangingPunct="1">
              <a:lnSpc>
                <a:spcPct val="140000"/>
              </a:lnSpc>
              <a:buSzPct val="70000"/>
              <a:buFont typeface="Wingdings" panose="05000000000000000000" pitchFamily="2" charset="2"/>
              <a:buChar char="n"/>
            </a:pPr>
            <a:r>
              <a:rPr kumimoji="0" lang="zh-CN" altLang="en-US">
                <a:ea typeface="宋体" panose="02010600030101010101" pitchFamily="2" charset="-122"/>
              </a:rPr>
              <a:t>多个事务的并发执行是正确的，当且仅当其结果与按某一次序串行地执行这些事务时的结果相同</a:t>
            </a:r>
          </a:p>
          <a:p>
            <a:pPr eaLnBrk="1" hangingPunct="1">
              <a:lnSpc>
                <a:spcPct val="140000"/>
              </a:lnSpc>
            </a:pPr>
            <a:r>
              <a:rPr kumimoji="0" lang="zh-CN" altLang="en-US">
                <a:ea typeface="宋体" panose="02010600030101010101" pitchFamily="2" charset="-122"/>
              </a:rPr>
              <a:t>可串行性</a:t>
            </a:r>
            <a:r>
              <a:rPr kumimoji="0" lang="en-US" altLang="zh-CN">
                <a:ea typeface="宋体" panose="02010600030101010101" pitchFamily="2" charset="-122"/>
              </a:rPr>
              <a:t>(Serializability)</a:t>
            </a:r>
          </a:p>
          <a:p>
            <a:pPr lvl="1" eaLnBrk="1" hangingPunct="1">
              <a:lnSpc>
                <a:spcPct val="140000"/>
              </a:lnSpc>
            </a:pPr>
            <a:r>
              <a:rPr kumimoji="0" lang="zh-CN" altLang="en-US">
                <a:ea typeface="宋体" panose="02010600030101010101" pitchFamily="2" charset="-122"/>
              </a:rPr>
              <a:t>是并发事务正确调度的准则</a:t>
            </a:r>
          </a:p>
          <a:p>
            <a:pPr lvl="1" eaLnBrk="1" hangingPunct="1">
              <a:lnSpc>
                <a:spcPct val="140000"/>
              </a:lnSpc>
            </a:pPr>
            <a:r>
              <a:rPr kumimoji="0" lang="zh-CN" altLang="en-US">
                <a:ea typeface="宋体" panose="02010600030101010101" pitchFamily="2" charset="-122"/>
              </a:rPr>
              <a:t>一个给定的并发调度，当且仅当它是可串行化的，才认为是正确调度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6E70FDED-A049-EBDC-6EB4-544C52BF9A83}"/>
              </a:ext>
            </a:extLst>
          </p:cNvPr>
          <p:cNvSpPr>
            <a:spLocks noGrp="1"/>
          </p:cNvSpPr>
          <p:nvPr>
            <p:ph type="ftr" sz="quarter" idx="11"/>
          </p:nvPr>
        </p:nvSpPr>
        <p:spPr/>
        <p:txBody>
          <a:bodyPr/>
          <a:lstStyle/>
          <a:p>
            <a:pPr>
              <a:defRPr/>
            </a:pPr>
            <a:r>
              <a:rPr lang="en-US" altLang="zh-CN"/>
              <a:t>An Introduction to Database System</a:t>
            </a:r>
          </a:p>
        </p:txBody>
      </p:sp>
      <p:sp>
        <p:nvSpPr>
          <p:cNvPr id="11267" name="Rectangle 2">
            <a:extLst>
              <a:ext uri="{FF2B5EF4-FFF2-40B4-BE49-F238E27FC236}">
                <a16:creationId xmlns:a16="http://schemas.microsoft.com/office/drawing/2014/main" id="{1E8CDEDC-C6DC-9FD7-F0FD-0014D460D172}"/>
              </a:ext>
            </a:extLst>
          </p:cNvPr>
          <p:cNvSpPr>
            <a:spLocks noGrp="1" noChangeArrowheads="1"/>
          </p:cNvSpPr>
          <p:nvPr>
            <p:ph type="title"/>
          </p:nvPr>
        </p:nvSpPr>
        <p:spPr/>
        <p:txBody>
          <a:bodyPr/>
          <a:lstStyle/>
          <a:p>
            <a:pPr eaLnBrk="1" hangingPunct="1"/>
            <a:r>
              <a:rPr lang="zh-CN" altLang="en-US">
                <a:ea typeface="宋体" panose="02010600030101010101" pitchFamily="2" charset="-122"/>
              </a:rPr>
              <a:t>问题的产生（续）</a:t>
            </a:r>
          </a:p>
        </p:txBody>
      </p:sp>
      <p:sp>
        <p:nvSpPr>
          <p:cNvPr id="11268" name="Rectangle 3">
            <a:extLst>
              <a:ext uri="{FF2B5EF4-FFF2-40B4-BE49-F238E27FC236}">
                <a16:creationId xmlns:a16="http://schemas.microsoft.com/office/drawing/2014/main" id="{16EE86F8-62D4-C3CC-9CB9-ADC9B406F7B9}"/>
              </a:ext>
            </a:extLst>
          </p:cNvPr>
          <p:cNvSpPr>
            <a:spLocks noGrp="1" noChangeArrowheads="1"/>
          </p:cNvSpPr>
          <p:nvPr>
            <p:ph type="body" idx="1"/>
          </p:nvPr>
        </p:nvSpPr>
        <p:spPr/>
        <p:txBody>
          <a:bodyPr/>
          <a:lstStyle/>
          <a:p>
            <a:pPr algn="just" eaLnBrk="1" hangingPunct="1">
              <a:lnSpc>
                <a:spcPct val="150000"/>
              </a:lnSpc>
              <a:buFont typeface="Wingdings" panose="05000000000000000000" pitchFamily="2" charset="2"/>
              <a:buNone/>
            </a:pPr>
            <a:r>
              <a:rPr kumimoji="0" lang="en-US" altLang="zh-CN">
                <a:ea typeface="宋体" panose="02010600030101010101" pitchFamily="2" charset="-122"/>
              </a:rPr>
              <a:t> (3)</a:t>
            </a:r>
            <a:r>
              <a:rPr kumimoji="0" lang="zh-CN" altLang="en-US">
                <a:ea typeface="宋体" panose="02010600030101010101" pitchFamily="2" charset="-122"/>
              </a:rPr>
              <a:t>同时并发方式（</a:t>
            </a:r>
            <a:r>
              <a:rPr kumimoji="0" lang="en-US" altLang="zh-CN">
                <a:ea typeface="宋体" panose="02010600030101010101" pitchFamily="2" charset="-122"/>
              </a:rPr>
              <a:t>simultaneous  concurrency</a:t>
            </a:r>
            <a:r>
              <a:rPr kumimoji="0" lang="zh-CN" altLang="en-US">
                <a:ea typeface="宋体" panose="02010600030101010101" pitchFamily="2" charset="-122"/>
              </a:rPr>
              <a:t>）</a:t>
            </a:r>
          </a:p>
          <a:p>
            <a:pPr lvl="1" algn="just" eaLnBrk="1" hangingPunct="1">
              <a:lnSpc>
                <a:spcPct val="150000"/>
              </a:lnSpc>
              <a:spcBef>
                <a:spcPct val="50000"/>
              </a:spcBef>
            </a:pPr>
            <a:r>
              <a:rPr kumimoji="0" lang="zh-CN" altLang="en-US" sz="2600">
                <a:ea typeface="宋体" panose="02010600030101010101" pitchFamily="2" charset="-122"/>
              </a:rPr>
              <a:t>多处理机系统中，每个处理机可以运行一个事务，多个处理机可以同时运行多个事务，实现多个事务真正的并行运行</a:t>
            </a:r>
          </a:p>
          <a:p>
            <a:pPr algn="just" eaLnBrk="1" hangingPunct="1">
              <a:lnSpc>
                <a:spcPct val="150000"/>
              </a:lnSpc>
              <a:spcBef>
                <a:spcPct val="50000"/>
              </a:spcBef>
              <a:buFont typeface="Wingdings" panose="05000000000000000000" pitchFamily="2" charset="2"/>
              <a:buNone/>
            </a:pPr>
            <a:endParaRPr kumimoji="0" lang="en-US" altLang="zh-CN">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0560B09-42EF-9DC4-EDC6-9AAEF3AD8298}"/>
              </a:ext>
            </a:extLst>
          </p:cNvPr>
          <p:cNvSpPr>
            <a:spLocks noGrp="1"/>
          </p:cNvSpPr>
          <p:nvPr>
            <p:ph type="ftr" sz="quarter" idx="11"/>
          </p:nvPr>
        </p:nvSpPr>
        <p:spPr/>
        <p:txBody>
          <a:bodyPr/>
          <a:lstStyle/>
          <a:p>
            <a:pPr>
              <a:defRPr/>
            </a:pPr>
            <a:r>
              <a:rPr lang="en-US" altLang="zh-CN"/>
              <a:t>An Introduction to Database System</a:t>
            </a:r>
          </a:p>
        </p:txBody>
      </p:sp>
      <p:sp>
        <p:nvSpPr>
          <p:cNvPr id="75779" name="Rectangle 2">
            <a:extLst>
              <a:ext uri="{FF2B5EF4-FFF2-40B4-BE49-F238E27FC236}">
                <a16:creationId xmlns:a16="http://schemas.microsoft.com/office/drawing/2014/main" id="{B65CF481-D9D1-3A06-912F-94EEC6F3F779}"/>
              </a:ext>
            </a:extLst>
          </p:cNvPr>
          <p:cNvSpPr>
            <a:spLocks noGrp="1" noChangeArrowheads="1"/>
          </p:cNvSpPr>
          <p:nvPr>
            <p:ph type="title"/>
          </p:nvPr>
        </p:nvSpPr>
        <p:spPr/>
        <p:txBody>
          <a:bodyPr/>
          <a:lstStyle/>
          <a:p>
            <a:pPr eaLnBrk="1" hangingPunct="1"/>
            <a:r>
              <a:rPr lang="zh-CN" altLang="en-US">
                <a:ea typeface="宋体" panose="02010600030101010101" pitchFamily="2" charset="-122"/>
              </a:rPr>
              <a:t>可串行化调度（续）</a:t>
            </a:r>
          </a:p>
        </p:txBody>
      </p:sp>
      <p:sp>
        <p:nvSpPr>
          <p:cNvPr id="75780" name="Rectangle 3">
            <a:extLst>
              <a:ext uri="{FF2B5EF4-FFF2-40B4-BE49-F238E27FC236}">
                <a16:creationId xmlns:a16="http://schemas.microsoft.com/office/drawing/2014/main" id="{1C7ADEB5-7384-AA16-E413-1C5017E33C5D}"/>
              </a:ext>
            </a:extLst>
          </p:cNvPr>
          <p:cNvSpPr>
            <a:spLocks noGrp="1" noChangeArrowheads="1"/>
          </p:cNvSpPr>
          <p:nvPr>
            <p:ph type="body" idx="1"/>
          </p:nvPr>
        </p:nvSpPr>
        <p:spPr/>
        <p:txBody>
          <a:bodyPr/>
          <a:lstStyle/>
          <a:p>
            <a:pPr eaLnBrk="1" hangingPunct="1">
              <a:lnSpc>
                <a:spcPct val="170000"/>
              </a:lnSpc>
              <a:buFont typeface="Wingdings" panose="05000000000000000000" pitchFamily="2" charset="2"/>
              <a:buNone/>
            </a:pPr>
            <a:r>
              <a:rPr kumimoji="0" lang="en-US" altLang="zh-CN">
                <a:ea typeface="宋体" panose="02010600030101010101" pitchFamily="2" charset="-122"/>
              </a:rPr>
              <a:t>[</a:t>
            </a:r>
            <a:r>
              <a:rPr kumimoji="0" lang="zh-CN" altLang="en-US">
                <a:ea typeface="宋体" panose="02010600030101010101" pitchFamily="2" charset="-122"/>
              </a:rPr>
              <a:t>例</a:t>
            </a:r>
            <a:r>
              <a:rPr kumimoji="0" lang="en-US" altLang="zh-CN">
                <a:ea typeface="宋体" panose="02010600030101010101" pitchFamily="2" charset="-122"/>
              </a:rPr>
              <a:t>]</a:t>
            </a:r>
            <a:r>
              <a:rPr kumimoji="0" lang="zh-CN" altLang="en-US">
                <a:ea typeface="宋体" panose="02010600030101010101" pitchFamily="2" charset="-122"/>
              </a:rPr>
              <a:t>现在有两个事务，分别包含下列操作：</a:t>
            </a:r>
          </a:p>
          <a:p>
            <a:pPr lvl="1" eaLnBrk="1" hangingPunct="1">
              <a:lnSpc>
                <a:spcPct val="170000"/>
              </a:lnSpc>
            </a:pPr>
            <a:r>
              <a:rPr kumimoji="0" lang="zh-CN" altLang="en-US">
                <a:ea typeface="宋体" panose="02010600030101010101" pitchFamily="2" charset="-122"/>
              </a:rPr>
              <a:t>事务</a:t>
            </a:r>
            <a:r>
              <a:rPr kumimoji="0" lang="en-US" altLang="zh-CN">
                <a:ea typeface="宋体" panose="02010600030101010101" pitchFamily="2" charset="-122"/>
              </a:rPr>
              <a:t>T1</a:t>
            </a:r>
            <a:r>
              <a:rPr kumimoji="0" lang="zh-CN" altLang="en-US">
                <a:ea typeface="宋体" panose="02010600030101010101" pitchFamily="2" charset="-122"/>
              </a:rPr>
              <a:t>：读</a:t>
            </a:r>
            <a:r>
              <a:rPr kumimoji="0" lang="en-US" altLang="zh-CN">
                <a:ea typeface="宋体" panose="02010600030101010101" pitchFamily="2" charset="-122"/>
              </a:rPr>
              <a:t>B</a:t>
            </a:r>
            <a:r>
              <a:rPr kumimoji="0" lang="zh-CN" altLang="en-US">
                <a:ea typeface="宋体" panose="02010600030101010101" pitchFamily="2" charset="-122"/>
              </a:rPr>
              <a:t>；</a:t>
            </a:r>
            <a:r>
              <a:rPr kumimoji="0" lang="en-US" altLang="zh-CN">
                <a:ea typeface="宋体" panose="02010600030101010101" pitchFamily="2" charset="-122"/>
              </a:rPr>
              <a:t>A=B+1</a:t>
            </a:r>
            <a:r>
              <a:rPr kumimoji="0" lang="zh-CN" altLang="en-US">
                <a:ea typeface="宋体" panose="02010600030101010101" pitchFamily="2" charset="-122"/>
              </a:rPr>
              <a:t>；写回</a:t>
            </a:r>
            <a:r>
              <a:rPr kumimoji="0" lang="en-US" altLang="zh-CN">
                <a:ea typeface="宋体" panose="02010600030101010101" pitchFamily="2" charset="-122"/>
              </a:rPr>
              <a:t>A</a:t>
            </a:r>
          </a:p>
          <a:p>
            <a:pPr lvl="1" eaLnBrk="1" hangingPunct="1">
              <a:lnSpc>
                <a:spcPct val="170000"/>
              </a:lnSpc>
            </a:pPr>
            <a:r>
              <a:rPr kumimoji="0" lang="zh-CN" altLang="en-US">
                <a:ea typeface="宋体" panose="02010600030101010101" pitchFamily="2" charset="-122"/>
              </a:rPr>
              <a:t>事务</a:t>
            </a:r>
            <a:r>
              <a:rPr kumimoji="0" lang="en-US" altLang="zh-CN">
                <a:ea typeface="宋体" panose="02010600030101010101" pitchFamily="2" charset="-122"/>
              </a:rPr>
              <a:t>T2</a:t>
            </a:r>
            <a:r>
              <a:rPr kumimoji="0" lang="zh-CN" altLang="en-US">
                <a:ea typeface="宋体" panose="02010600030101010101" pitchFamily="2" charset="-122"/>
              </a:rPr>
              <a:t>：读</a:t>
            </a:r>
            <a:r>
              <a:rPr kumimoji="0" lang="en-US" altLang="zh-CN">
                <a:ea typeface="宋体" panose="02010600030101010101" pitchFamily="2" charset="-122"/>
              </a:rPr>
              <a:t>A</a:t>
            </a:r>
            <a:r>
              <a:rPr kumimoji="0" lang="zh-CN" altLang="en-US">
                <a:ea typeface="宋体" panose="02010600030101010101" pitchFamily="2" charset="-122"/>
              </a:rPr>
              <a:t>；</a:t>
            </a:r>
            <a:r>
              <a:rPr kumimoji="0" lang="en-US" altLang="zh-CN">
                <a:ea typeface="宋体" panose="02010600030101010101" pitchFamily="2" charset="-122"/>
              </a:rPr>
              <a:t>B=A+1</a:t>
            </a:r>
            <a:r>
              <a:rPr kumimoji="0" lang="zh-CN" altLang="en-US">
                <a:ea typeface="宋体" panose="02010600030101010101" pitchFamily="2" charset="-122"/>
              </a:rPr>
              <a:t>；写回</a:t>
            </a:r>
            <a:r>
              <a:rPr kumimoji="0" lang="en-US" altLang="zh-CN">
                <a:ea typeface="宋体" panose="02010600030101010101" pitchFamily="2" charset="-122"/>
              </a:rPr>
              <a:t>B</a:t>
            </a:r>
          </a:p>
          <a:p>
            <a:pPr lvl="1" eaLnBrk="1" hangingPunct="1">
              <a:lnSpc>
                <a:spcPct val="170000"/>
              </a:lnSpc>
              <a:buFont typeface="Wingdings" panose="05000000000000000000" pitchFamily="2" charset="2"/>
              <a:buNone/>
            </a:pPr>
            <a:r>
              <a:rPr kumimoji="0" lang="zh-CN" altLang="en-US">
                <a:ea typeface="宋体" panose="02010600030101010101" pitchFamily="2" charset="-122"/>
              </a:rPr>
              <a:t>现给出对这两个事务不同的调度策略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页脚占位符 4">
            <a:extLst>
              <a:ext uri="{FF2B5EF4-FFF2-40B4-BE49-F238E27FC236}">
                <a16:creationId xmlns:a16="http://schemas.microsoft.com/office/drawing/2014/main" id="{4DE3B21E-EFB8-219D-AD04-81267D630155}"/>
              </a:ext>
            </a:extLst>
          </p:cNvPr>
          <p:cNvSpPr>
            <a:spLocks noGrp="1"/>
          </p:cNvSpPr>
          <p:nvPr>
            <p:ph type="ftr" sz="quarter" idx="11"/>
          </p:nvPr>
        </p:nvSpPr>
        <p:spPr/>
        <p:txBody>
          <a:bodyPr/>
          <a:lstStyle/>
          <a:p>
            <a:pPr>
              <a:defRPr/>
            </a:pPr>
            <a:r>
              <a:rPr lang="en-US" altLang="zh-CN"/>
              <a:t>An Introduction to Database System</a:t>
            </a:r>
          </a:p>
        </p:txBody>
      </p:sp>
      <p:sp>
        <p:nvSpPr>
          <p:cNvPr id="76803" name="Rectangle 2">
            <a:extLst>
              <a:ext uri="{FF2B5EF4-FFF2-40B4-BE49-F238E27FC236}">
                <a16:creationId xmlns:a16="http://schemas.microsoft.com/office/drawing/2014/main" id="{1F32028A-4A04-4C15-B6F9-FA8236D62964}"/>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串行化调度</a:t>
            </a:r>
            <a:r>
              <a:rPr lang="en-US" altLang="zh-CN">
                <a:ea typeface="宋体" panose="02010600030101010101" pitchFamily="2" charset="-122"/>
              </a:rPr>
              <a:t>,</a:t>
            </a:r>
            <a:r>
              <a:rPr lang="zh-CN" altLang="en-US">
                <a:ea typeface="宋体" panose="02010600030101010101" pitchFamily="2" charset="-122"/>
              </a:rPr>
              <a:t>正确的调度</a:t>
            </a:r>
          </a:p>
        </p:txBody>
      </p:sp>
      <p:graphicFrame>
        <p:nvGraphicFramePr>
          <p:cNvPr id="502308" name="Group 548">
            <a:extLst>
              <a:ext uri="{FF2B5EF4-FFF2-40B4-BE49-F238E27FC236}">
                <a16:creationId xmlns:a16="http://schemas.microsoft.com/office/drawing/2014/main" id="{0595A945-D27A-1641-E3E1-DAB5A3A39211}"/>
              </a:ext>
            </a:extLst>
          </p:cNvPr>
          <p:cNvGraphicFramePr>
            <a:graphicFrameLocks noGrp="1"/>
          </p:cNvGraphicFramePr>
          <p:nvPr>
            <p:ph idx="1"/>
          </p:nvPr>
        </p:nvGraphicFramePr>
        <p:xfrm>
          <a:off x="1403350" y="1268413"/>
          <a:ext cx="4013200" cy="5257800"/>
        </p:xfrm>
        <a:graphic>
          <a:graphicData uri="http://schemas.openxmlformats.org/drawingml/2006/table">
            <a:tbl>
              <a:tblPr/>
              <a:tblGrid>
                <a:gridCol w="1976438">
                  <a:extLst>
                    <a:ext uri="{9D8B030D-6E8A-4147-A177-3AD203B41FA5}">
                      <a16:colId xmlns:a16="http://schemas.microsoft.com/office/drawing/2014/main" val="20000"/>
                    </a:ext>
                  </a:extLst>
                </a:gridCol>
                <a:gridCol w="2036762">
                  <a:extLst>
                    <a:ext uri="{9D8B030D-6E8A-4147-A177-3AD203B41FA5}">
                      <a16:colId xmlns:a16="http://schemas.microsoft.com/office/drawing/2014/main" val="20001"/>
                    </a:ext>
                  </a:extLst>
                </a:gridCol>
              </a:tblGrid>
              <a:tr h="155575">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Y=R(B)=2</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A=Y+1=3</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X=R(A)=3</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B=X+1=4</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76851" name="Text Box 549">
            <a:extLst>
              <a:ext uri="{FF2B5EF4-FFF2-40B4-BE49-F238E27FC236}">
                <a16:creationId xmlns:a16="http://schemas.microsoft.com/office/drawing/2014/main" id="{33DE5680-374D-83E4-0523-F69BAE4E19A3}"/>
              </a:ext>
            </a:extLst>
          </p:cNvPr>
          <p:cNvSpPr txBox="1">
            <a:spLocks noChangeArrowheads="1"/>
          </p:cNvSpPr>
          <p:nvPr/>
        </p:nvSpPr>
        <p:spPr bwMode="auto">
          <a:xfrm>
            <a:off x="2500313" y="6507163"/>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串行调度</a:t>
            </a:r>
            <a:r>
              <a:rPr kumimoji="0" lang="en-US" altLang="zh-CN" sz="1800" b="0">
                <a:latin typeface="Times New Roman" panose="02020603050405020304" pitchFamily="18" charset="0"/>
              </a:rPr>
              <a:t>(a)</a:t>
            </a:r>
          </a:p>
        </p:txBody>
      </p:sp>
      <p:sp>
        <p:nvSpPr>
          <p:cNvPr id="76852" name="Text Box 550">
            <a:extLst>
              <a:ext uri="{FF2B5EF4-FFF2-40B4-BE49-F238E27FC236}">
                <a16:creationId xmlns:a16="http://schemas.microsoft.com/office/drawing/2014/main" id="{2A472A97-ACA5-6E70-6FCC-ACF9E1A96C35}"/>
              </a:ext>
            </a:extLst>
          </p:cNvPr>
          <p:cNvSpPr txBox="1">
            <a:spLocks noChangeArrowheads="1"/>
          </p:cNvSpPr>
          <p:nvPr/>
        </p:nvSpPr>
        <p:spPr bwMode="auto">
          <a:xfrm>
            <a:off x="5300663" y="2276475"/>
            <a:ext cx="33035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假设</a:t>
            </a:r>
            <a:r>
              <a:rPr kumimoji="0" lang="en-US" altLang="zh-CN" sz="2000" b="0">
                <a:latin typeface="Times New Roman" panose="02020603050405020304" pitchFamily="18" charset="0"/>
              </a:rPr>
              <a:t>A</a:t>
            </a:r>
            <a:r>
              <a:rPr kumimoji="0" lang="zh-CN" altLang="en-US" sz="2000" b="0">
                <a:latin typeface="Times New Roman" panose="02020603050405020304" pitchFamily="18" charset="0"/>
              </a:rPr>
              <a:t>、</a:t>
            </a:r>
            <a:r>
              <a:rPr kumimoji="0" lang="en-US" altLang="zh-CN" sz="2000" b="0">
                <a:latin typeface="Times New Roman" panose="02020603050405020304" pitchFamily="18" charset="0"/>
              </a:rPr>
              <a:t>B</a:t>
            </a:r>
            <a:r>
              <a:rPr kumimoji="0" lang="zh-CN" altLang="en-US" sz="2000" b="0">
                <a:latin typeface="Times New Roman" panose="02020603050405020304" pitchFamily="18" charset="0"/>
              </a:rPr>
              <a:t>的初值均为</a:t>
            </a:r>
            <a:r>
              <a:rPr kumimoji="0" lang="en-US" altLang="zh-CN" sz="2000" b="0">
                <a:latin typeface="Times New Roman" panose="02020603050405020304" pitchFamily="18" charset="0"/>
              </a:rPr>
              <a:t>2</a:t>
            </a:r>
            <a:r>
              <a:rPr kumimoji="0" lang="zh-CN" altLang="en-US" sz="2000" b="0">
                <a:latin typeface="Times New Roman" panose="02020603050405020304" pitchFamily="18"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页脚占位符 4">
            <a:extLst>
              <a:ext uri="{FF2B5EF4-FFF2-40B4-BE49-F238E27FC236}">
                <a16:creationId xmlns:a16="http://schemas.microsoft.com/office/drawing/2014/main" id="{70A1621A-7E99-AF67-6E31-C2A8888BD8EA}"/>
              </a:ext>
            </a:extLst>
          </p:cNvPr>
          <p:cNvSpPr>
            <a:spLocks noGrp="1"/>
          </p:cNvSpPr>
          <p:nvPr>
            <p:ph type="ftr" sz="quarter" idx="11"/>
          </p:nvPr>
        </p:nvSpPr>
        <p:spPr/>
        <p:txBody>
          <a:bodyPr/>
          <a:lstStyle/>
          <a:p>
            <a:pPr>
              <a:defRPr/>
            </a:pPr>
            <a:r>
              <a:rPr lang="en-US" altLang="zh-CN"/>
              <a:t>An Introduction to Database System</a:t>
            </a:r>
          </a:p>
        </p:txBody>
      </p:sp>
      <p:sp>
        <p:nvSpPr>
          <p:cNvPr id="77827" name="Rectangle 2">
            <a:extLst>
              <a:ext uri="{FF2B5EF4-FFF2-40B4-BE49-F238E27FC236}">
                <a16:creationId xmlns:a16="http://schemas.microsoft.com/office/drawing/2014/main" id="{00C1683D-0A09-24FD-ABDD-18FEBF99AC59}"/>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串行化调度</a:t>
            </a:r>
            <a:r>
              <a:rPr lang="en-US" altLang="zh-CN">
                <a:ea typeface="宋体" panose="02010600030101010101" pitchFamily="2" charset="-122"/>
              </a:rPr>
              <a:t>,</a:t>
            </a:r>
            <a:r>
              <a:rPr lang="zh-CN" altLang="en-US">
                <a:ea typeface="宋体" panose="02010600030101010101" pitchFamily="2" charset="-122"/>
              </a:rPr>
              <a:t>正确的调度</a:t>
            </a:r>
          </a:p>
        </p:txBody>
      </p:sp>
      <p:graphicFrame>
        <p:nvGraphicFramePr>
          <p:cNvPr id="502308" name="Group 548">
            <a:extLst>
              <a:ext uri="{FF2B5EF4-FFF2-40B4-BE49-F238E27FC236}">
                <a16:creationId xmlns:a16="http://schemas.microsoft.com/office/drawing/2014/main" id="{B185D775-F1E9-5060-6E37-40D50058B13B}"/>
              </a:ext>
            </a:extLst>
          </p:cNvPr>
          <p:cNvGraphicFramePr>
            <a:graphicFrameLocks noGrp="1"/>
          </p:cNvGraphicFramePr>
          <p:nvPr>
            <p:ph idx="1"/>
          </p:nvPr>
        </p:nvGraphicFramePr>
        <p:xfrm>
          <a:off x="1403350" y="1268413"/>
          <a:ext cx="4013200" cy="5257800"/>
        </p:xfrm>
        <a:graphic>
          <a:graphicData uri="http://schemas.openxmlformats.org/drawingml/2006/table">
            <a:tbl>
              <a:tblPr/>
              <a:tblGrid>
                <a:gridCol w="1976438">
                  <a:extLst>
                    <a:ext uri="{9D8B030D-6E8A-4147-A177-3AD203B41FA5}">
                      <a16:colId xmlns:a16="http://schemas.microsoft.com/office/drawing/2014/main" val="20000"/>
                    </a:ext>
                  </a:extLst>
                </a:gridCol>
                <a:gridCol w="2036762">
                  <a:extLst>
                    <a:ext uri="{9D8B030D-6E8A-4147-A177-3AD203B41FA5}">
                      <a16:colId xmlns:a16="http://schemas.microsoft.com/office/drawing/2014/main" val="20001"/>
                    </a:ext>
                  </a:extLst>
                </a:gridCol>
              </a:tblGrid>
              <a:tr h="155575">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7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Y=R(B)=2</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A=Y+1=3</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X=R(A)=3</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B=X+1=4</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1"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8600">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77875" name="Text Box 549">
            <a:extLst>
              <a:ext uri="{FF2B5EF4-FFF2-40B4-BE49-F238E27FC236}">
                <a16:creationId xmlns:a16="http://schemas.microsoft.com/office/drawing/2014/main" id="{6E1459CF-227D-A68C-F13A-4CE832BF1E6C}"/>
              </a:ext>
            </a:extLst>
          </p:cNvPr>
          <p:cNvSpPr txBox="1">
            <a:spLocks noChangeArrowheads="1"/>
          </p:cNvSpPr>
          <p:nvPr/>
        </p:nvSpPr>
        <p:spPr bwMode="auto">
          <a:xfrm>
            <a:off x="2500313" y="6507163"/>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串行调度</a:t>
            </a:r>
            <a:r>
              <a:rPr kumimoji="0" lang="en-US" altLang="zh-CN" sz="1800" b="0">
                <a:latin typeface="Times New Roman" panose="02020603050405020304" pitchFamily="18" charset="0"/>
              </a:rPr>
              <a:t>(a)</a:t>
            </a:r>
          </a:p>
        </p:txBody>
      </p:sp>
      <p:sp>
        <p:nvSpPr>
          <p:cNvPr id="77876" name="Text Box 550">
            <a:extLst>
              <a:ext uri="{FF2B5EF4-FFF2-40B4-BE49-F238E27FC236}">
                <a16:creationId xmlns:a16="http://schemas.microsoft.com/office/drawing/2014/main" id="{174B2197-DF2F-919A-A94C-C0EA04B268B7}"/>
              </a:ext>
            </a:extLst>
          </p:cNvPr>
          <p:cNvSpPr txBox="1">
            <a:spLocks noChangeArrowheads="1"/>
          </p:cNvSpPr>
          <p:nvPr/>
        </p:nvSpPr>
        <p:spPr bwMode="auto">
          <a:xfrm>
            <a:off x="5300663" y="2276475"/>
            <a:ext cx="3303587"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假设</a:t>
            </a:r>
            <a:r>
              <a:rPr kumimoji="0" lang="en-US" altLang="zh-CN" sz="2000" b="0">
                <a:latin typeface="Times New Roman" panose="02020603050405020304" pitchFamily="18" charset="0"/>
              </a:rPr>
              <a:t>A</a:t>
            </a:r>
            <a:r>
              <a:rPr kumimoji="0" lang="zh-CN" altLang="en-US" sz="2000" b="0">
                <a:latin typeface="Times New Roman" panose="02020603050405020304" pitchFamily="18" charset="0"/>
              </a:rPr>
              <a:t>、</a:t>
            </a:r>
            <a:r>
              <a:rPr kumimoji="0" lang="en-US" altLang="zh-CN" sz="2000" b="0">
                <a:latin typeface="Times New Roman" panose="02020603050405020304" pitchFamily="18" charset="0"/>
              </a:rPr>
              <a:t>B</a:t>
            </a:r>
            <a:r>
              <a:rPr kumimoji="0" lang="zh-CN" altLang="en-US" sz="2000" b="0">
                <a:latin typeface="Times New Roman" panose="02020603050405020304" pitchFamily="18" charset="0"/>
              </a:rPr>
              <a:t>的初值均为</a:t>
            </a:r>
            <a:r>
              <a:rPr kumimoji="0" lang="en-US" altLang="zh-CN" sz="2000" b="0">
                <a:latin typeface="Times New Roman" panose="02020603050405020304" pitchFamily="18" charset="0"/>
              </a:rPr>
              <a:t>2</a:t>
            </a:r>
            <a:r>
              <a:rPr kumimoji="0" lang="zh-CN" altLang="en-US" sz="2000" b="0">
                <a:latin typeface="Times New Roman" panose="02020603050405020304" pitchFamily="18" charset="0"/>
              </a:rPr>
              <a:t>。</a:t>
            </a:r>
          </a:p>
          <a:p>
            <a:pPr eaLnBrk="1" hangingPunct="1">
              <a:lnSpc>
                <a:spcPct val="16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按</a:t>
            </a:r>
            <a:r>
              <a:rPr kumimoji="0" lang="en-US" altLang="zh-CN" sz="2000" b="0">
                <a:latin typeface="Times New Roman" panose="02020603050405020304" pitchFamily="18" charset="0"/>
              </a:rPr>
              <a:t>T1→T2</a:t>
            </a:r>
            <a:r>
              <a:rPr kumimoji="0" lang="zh-CN" altLang="en-US" sz="2000" b="0">
                <a:latin typeface="Times New Roman" panose="02020603050405020304" pitchFamily="18" charset="0"/>
              </a:rPr>
              <a:t>次序执行结果为</a:t>
            </a:r>
            <a:r>
              <a:rPr kumimoji="0" lang="en-US" altLang="zh-CN" sz="2000" b="0">
                <a:latin typeface="Times New Roman" panose="02020603050405020304" pitchFamily="18" charset="0"/>
              </a:rPr>
              <a:t>A=3</a:t>
            </a:r>
            <a:r>
              <a:rPr kumimoji="0" lang="zh-CN" altLang="en-US" sz="2000" b="0">
                <a:latin typeface="Times New Roman" panose="02020603050405020304" pitchFamily="18" charset="0"/>
              </a:rPr>
              <a:t>，</a:t>
            </a:r>
            <a:r>
              <a:rPr kumimoji="0" lang="en-US" altLang="zh-CN" sz="2000" b="0">
                <a:latin typeface="Times New Roman" panose="02020603050405020304" pitchFamily="18" charset="0"/>
              </a:rPr>
              <a:t>B=4 </a:t>
            </a:r>
          </a:p>
          <a:p>
            <a:pPr eaLnBrk="1" hangingPunct="1">
              <a:lnSpc>
                <a:spcPct val="160000"/>
              </a:lnSpc>
              <a:spcBef>
                <a:spcPct val="0"/>
              </a:spcBef>
              <a:buClr>
                <a:schemeClr val="accent1"/>
              </a:buClr>
              <a:buFont typeface="Wingdings" panose="05000000000000000000" pitchFamily="2" charset="2"/>
              <a:buChar char="n"/>
            </a:pPr>
            <a:r>
              <a:rPr kumimoji="0" lang="zh-CN" altLang="en-US" sz="1800" b="0">
                <a:latin typeface="Times New Roman" panose="02020603050405020304" pitchFamily="18" charset="0"/>
              </a:rPr>
              <a:t>串行调度策略</a:t>
            </a:r>
            <a:r>
              <a:rPr kumimoji="0" lang="en-US" altLang="zh-CN" sz="1800">
                <a:latin typeface="Times New Roman" panose="02020603050405020304" pitchFamily="18" charset="0"/>
              </a:rPr>
              <a:t>,</a:t>
            </a:r>
            <a:r>
              <a:rPr kumimoji="0" lang="zh-CN" altLang="en-US" sz="1800" b="0">
                <a:latin typeface="Times New Roman" panose="02020603050405020304" pitchFamily="18" charset="0"/>
              </a:rPr>
              <a:t>正确的调度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页脚占位符 4">
            <a:extLst>
              <a:ext uri="{FF2B5EF4-FFF2-40B4-BE49-F238E27FC236}">
                <a16:creationId xmlns:a16="http://schemas.microsoft.com/office/drawing/2014/main" id="{D43F4D71-8403-D73B-D38D-74CE2A76F5FF}"/>
              </a:ext>
            </a:extLst>
          </p:cNvPr>
          <p:cNvSpPr>
            <a:spLocks noGrp="1"/>
          </p:cNvSpPr>
          <p:nvPr>
            <p:ph type="ftr" sz="quarter" idx="11"/>
          </p:nvPr>
        </p:nvSpPr>
        <p:spPr/>
        <p:txBody>
          <a:bodyPr/>
          <a:lstStyle/>
          <a:p>
            <a:pPr>
              <a:defRPr/>
            </a:pPr>
            <a:r>
              <a:rPr lang="en-US" altLang="zh-CN"/>
              <a:t>An Introduction to Database System</a:t>
            </a:r>
          </a:p>
        </p:txBody>
      </p:sp>
      <p:sp>
        <p:nvSpPr>
          <p:cNvPr id="78851" name="Rectangle 2">
            <a:extLst>
              <a:ext uri="{FF2B5EF4-FFF2-40B4-BE49-F238E27FC236}">
                <a16:creationId xmlns:a16="http://schemas.microsoft.com/office/drawing/2014/main" id="{B48872E9-C4B9-DAFF-E173-1CA1A2AB1A6D}"/>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串行化调度</a:t>
            </a:r>
            <a:r>
              <a:rPr lang="en-US" altLang="zh-CN">
                <a:ea typeface="宋体" panose="02010600030101010101" pitchFamily="2" charset="-122"/>
              </a:rPr>
              <a:t>,</a:t>
            </a:r>
            <a:r>
              <a:rPr lang="zh-CN" altLang="en-US">
                <a:ea typeface="宋体" panose="02010600030101010101" pitchFamily="2" charset="-122"/>
              </a:rPr>
              <a:t>正确的调度</a:t>
            </a:r>
          </a:p>
        </p:txBody>
      </p:sp>
      <p:graphicFrame>
        <p:nvGraphicFramePr>
          <p:cNvPr id="504080" name="Group 272">
            <a:extLst>
              <a:ext uri="{FF2B5EF4-FFF2-40B4-BE49-F238E27FC236}">
                <a16:creationId xmlns:a16="http://schemas.microsoft.com/office/drawing/2014/main" id="{F3C95D0F-C769-E17A-9D48-5DE739A4CDAA}"/>
              </a:ext>
            </a:extLst>
          </p:cNvPr>
          <p:cNvGraphicFramePr>
            <a:graphicFrameLocks noGrp="1"/>
          </p:cNvGraphicFramePr>
          <p:nvPr>
            <p:ph idx="1"/>
          </p:nvPr>
        </p:nvGraphicFramePr>
        <p:xfrm>
          <a:off x="611188" y="1412875"/>
          <a:ext cx="3816350" cy="5029200"/>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Y=R(B)=3</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78899" name="Text Box 273">
            <a:extLst>
              <a:ext uri="{FF2B5EF4-FFF2-40B4-BE49-F238E27FC236}">
                <a16:creationId xmlns:a16="http://schemas.microsoft.com/office/drawing/2014/main" id="{AE3B409F-ADBA-A5D1-84F8-901445DE15EB}"/>
              </a:ext>
            </a:extLst>
          </p:cNvPr>
          <p:cNvSpPr txBox="1">
            <a:spLocks noChangeArrowheads="1"/>
          </p:cNvSpPr>
          <p:nvPr/>
        </p:nvSpPr>
        <p:spPr bwMode="auto">
          <a:xfrm>
            <a:off x="1846263" y="6507163"/>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串行调度</a:t>
            </a:r>
            <a:r>
              <a:rPr kumimoji="0" lang="en-US" altLang="zh-CN" sz="1800" b="0">
                <a:latin typeface="Times New Roman" panose="02020603050405020304" pitchFamily="18" charset="0"/>
              </a:rPr>
              <a:t>(b)</a:t>
            </a:r>
          </a:p>
        </p:txBody>
      </p:sp>
      <p:sp>
        <p:nvSpPr>
          <p:cNvPr id="78900" name="Text Box 274">
            <a:extLst>
              <a:ext uri="{FF2B5EF4-FFF2-40B4-BE49-F238E27FC236}">
                <a16:creationId xmlns:a16="http://schemas.microsoft.com/office/drawing/2014/main" id="{F6B781C1-A573-AE5F-C745-E5C227DBE592}"/>
              </a:ext>
            </a:extLst>
          </p:cNvPr>
          <p:cNvSpPr txBox="1">
            <a:spLocks noChangeArrowheads="1"/>
          </p:cNvSpPr>
          <p:nvPr/>
        </p:nvSpPr>
        <p:spPr bwMode="auto">
          <a:xfrm>
            <a:off x="5300663" y="2276475"/>
            <a:ext cx="33035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假设</a:t>
            </a:r>
            <a:r>
              <a:rPr kumimoji="0" lang="en-US" altLang="zh-CN" sz="2000" b="0">
                <a:latin typeface="Times New Roman" panose="02020603050405020304" pitchFamily="18" charset="0"/>
              </a:rPr>
              <a:t>A</a:t>
            </a:r>
            <a:r>
              <a:rPr kumimoji="0" lang="zh-CN" altLang="en-US" sz="2000" b="0">
                <a:latin typeface="Times New Roman" panose="02020603050405020304" pitchFamily="18" charset="0"/>
              </a:rPr>
              <a:t>、</a:t>
            </a:r>
            <a:r>
              <a:rPr kumimoji="0" lang="en-US" altLang="zh-CN" sz="2000" b="0">
                <a:latin typeface="Times New Roman" panose="02020603050405020304" pitchFamily="18" charset="0"/>
              </a:rPr>
              <a:t>B</a:t>
            </a:r>
            <a:r>
              <a:rPr kumimoji="0" lang="zh-CN" altLang="en-US" sz="2000" b="0">
                <a:latin typeface="Times New Roman" panose="02020603050405020304" pitchFamily="18" charset="0"/>
              </a:rPr>
              <a:t>的初值均为</a:t>
            </a:r>
            <a:r>
              <a:rPr kumimoji="0" lang="en-US" altLang="zh-CN" sz="2000" b="0">
                <a:latin typeface="Times New Roman" panose="02020603050405020304" pitchFamily="18" charset="0"/>
              </a:rPr>
              <a:t>2</a:t>
            </a:r>
            <a:r>
              <a:rPr kumimoji="0" lang="zh-CN" altLang="en-US" sz="2000" b="0">
                <a:latin typeface="Times New Roman" panose="02020603050405020304" pitchFamily="18" charset="0"/>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页脚占位符 4">
            <a:extLst>
              <a:ext uri="{FF2B5EF4-FFF2-40B4-BE49-F238E27FC236}">
                <a16:creationId xmlns:a16="http://schemas.microsoft.com/office/drawing/2014/main" id="{B5BC1D5A-0599-00D2-C630-8A6460755240}"/>
              </a:ext>
            </a:extLst>
          </p:cNvPr>
          <p:cNvSpPr>
            <a:spLocks noGrp="1"/>
          </p:cNvSpPr>
          <p:nvPr>
            <p:ph type="ftr" sz="quarter" idx="11"/>
          </p:nvPr>
        </p:nvSpPr>
        <p:spPr/>
        <p:txBody>
          <a:bodyPr/>
          <a:lstStyle/>
          <a:p>
            <a:pPr>
              <a:defRPr/>
            </a:pPr>
            <a:r>
              <a:rPr lang="en-US" altLang="zh-CN"/>
              <a:t>An Introduction to Database System</a:t>
            </a:r>
          </a:p>
        </p:txBody>
      </p:sp>
      <p:sp>
        <p:nvSpPr>
          <p:cNvPr id="79875" name="Rectangle 2">
            <a:extLst>
              <a:ext uri="{FF2B5EF4-FFF2-40B4-BE49-F238E27FC236}">
                <a16:creationId xmlns:a16="http://schemas.microsoft.com/office/drawing/2014/main" id="{75EAACF6-CFAE-D197-77A6-C4815999EA96}"/>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串行化调度</a:t>
            </a:r>
            <a:r>
              <a:rPr lang="en-US" altLang="zh-CN">
                <a:ea typeface="宋体" panose="02010600030101010101" pitchFamily="2" charset="-122"/>
              </a:rPr>
              <a:t>,</a:t>
            </a:r>
            <a:r>
              <a:rPr lang="zh-CN" altLang="en-US">
                <a:ea typeface="宋体" panose="02010600030101010101" pitchFamily="2" charset="-122"/>
              </a:rPr>
              <a:t>正确的调度</a:t>
            </a:r>
          </a:p>
        </p:txBody>
      </p:sp>
      <p:graphicFrame>
        <p:nvGraphicFramePr>
          <p:cNvPr id="504080" name="Group 272">
            <a:extLst>
              <a:ext uri="{FF2B5EF4-FFF2-40B4-BE49-F238E27FC236}">
                <a16:creationId xmlns:a16="http://schemas.microsoft.com/office/drawing/2014/main" id="{4467CFA7-FA39-D650-01F9-904577A64C48}"/>
              </a:ext>
            </a:extLst>
          </p:cNvPr>
          <p:cNvGraphicFramePr>
            <a:graphicFrameLocks noGrp="1"/>
          </p:cNvGraphicFramePr>
          <p:nvPr>
            <p:ph idx="1"/>
          </p:nvPr>
        </p:nvGraphicFramePr>
        <p:xfrm>
          <a:off x="611188" y="1412875"/>
          <a:ext cx="3816350" cy="5029200"/>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Y=R(B)=3</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79923" name="Text Box 273">
            <a:extLst>
              <a:ext uri="{FF2B5EF4-FFF2-40B4-BE49-F238E27FC236}">
                <a16:creationId xmlns:a16="http://schemas.microsoft.com/office/drawing/2014/main" id="{E526C95D-83F6-4F8A-F223-D015F5564020}"/>
              </a:ext>
            </a:extLst>
          </p:cNvPr>
          <p:cNvSpPr txBox="1">
            <a:spLocks noChangeArrowheads="1"/>
          </p:cNvSpPr>
          <p:nvPr/>
        </p:nvSpPr>
        <p:spPr bwMode="auto">
          <a:xfrm>
            <a:off x="1846263" y="6507163"/>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串行调度</a:t>
            </a:r>
            <a:r>
              <a:rPr kumimoji="0" lang="en-US" altLang="zh-CN" sz="1800" b="0">
                <a:latin typeface="Times New Roman" panose="02020603050405020304" pitchFamily="18" charset="0"/>
              </a:rPr>
              <a:t>(b)</a:t>
            </a:r>
          </a:p>
        </p:txBody>
      </p:sp>
      <p:sp>
        <p:nvSpPr>
          <p:cNvPr id="79924" name="Text Box 274">
            <a:extLst>
              <a:ext uri="{FF2B5EF4-FFF2-40B4-BE49-F238E27FC236}">
                <a16:creationId xmlns:a16="http://schemas.microsoft.com/office/drawing/2014/main" id="{1C0A8DF4-05A3-1460-C115-C9561F41563F}"/>
              </a:ext>
            </a:extLst>
          </p:cNvPr>
          <p:cNvSpPr txBox="1">
            <a:spLocks noChangeArrowheads="1"/>
          </p:cNvSpPr>
          <p:nvPr/>
        </p:nvSpPr>
        <p:spPr bwMode="auto">
          <a:xfrm>
            <a:off x="5300663" y="2276475"/>
            <a:ext cx="3303587"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假设</a:t>
            </a:r>
            <a:r>
              <a:rPr kumimoji="0" lang="en-US" altLang="zh-CN" sz="2000" b="0">
                <a:latin typeface="Times New Roman" panose="02020603050405020304" pitchFamily="18" charset="0"/>
              </a:rPr>
              <a:t>A</a:t>
            </a:r>
            <a:r>
              <a:rPr kumimoji="0" lang="zh-CN" altLang="en-US" sz="2000" b="0">
                <a:latin typeface="Times New Roman" panose="02020603050405020304" pitchFamily="18" charset="0"/>
              </a:rPr>
              <a:t>、</a:t>
            </a:r>
            <a:r>
              <a:rPr kumimoji="0" lang="en-US" altLang="zh-CN" sz="2000" b="0">
                <a:latin typeface="Times New Roman" panose="02020603050405020304" pitchFamily="18" charset="0"/>
              </a:rPr>
              <a:t>B</a:t>
            </a:r>
            <a:r>
              <a:rPr kumimoji="0" lang="zh-CN" altLang="en-US" sz="2000" b="0">
                <a:latin typeface="Times New Roman" panose="02020603050405020304" pitchFamily="18" charset="0"/>
              </a:rPr>
              <a:t>的初值均为</a:t>
            </a:r>
            <a:r>
              <a:rPr kumimoji="0" lang="en-US" altLang="zh-CN" sz="2000" b="0">
                <a:latin typeface="Times New Roman" panose="02020603050405020304" pitchFamily="18" charset="0"/>
              </a:rPr>
              <a:t>2</a:t>
            </a:r>
            <a:r>
              <a:rPr kumimoji="0" lang="zh-CN" altLang="en-US" sz="2000" b="0">
                <a:latin typeface="Times New Roman" panose="02020603050405020304" pitchFamily="18" charset="0"/>
              </a:rPr>
              <a:t>。</a:t>
            </a:r>
          </a:p>
          <a:p>
            <a:pPr eaLnBrk="1" hangingPunct="1">
              <a:lnSpc>
                <a:spcPct val="160000"/>
              </a:lnSpc>
              <a:spcBef>
                <a:spcPct val="0"/>
              </a:spcBef>
              <a:buClr>
                <a:schemeClr val="accent1"/>
              </a:buClr>
              <a:buFont typeface="Wingdings" panose="05000000000000000000" pitchFamily="2" charset="2"/>
              <a:buChar char="n"/>
            </a:pPr>
            <a:r>
              <a:rPr kumimoji="0" lang="en-US" altLang="zh-CN" sz="1800" b="0">
                <a:latin typeface="Times New Roman" panose="02020603050405020304" pitchFamily="18" charset="0"/>
              </a:rPr>
              <a:t>T2→T1</a:t>
            </a:r>
            <a:r>
              <a:rPr kumimoji="0" lang="zh-CN" altLang="en-US" sz="1800" b="0">
                <a:latin typeface="Times New Roman" panose="02020603050405020304" pitchFamily="18" charset="0"/>
              </a:rPr>
              <a:t>次序执行结果为</a:t>
            </a:r>
            <a:r>
              <a:rPr kumimoji="0" lang="en-US" altLang="zh-CN" sz="1800" b="0">
                <a:latin typeface="Times New Roman" panose="02020603050405020304" pitchFamily="18" charset="0"/>
              </a:rPr>
              <a:t>B=3</a:t>
            </a:r>
            <a:r>
              <a:rPr kumimoji="0" lang="zh-CN" altLang="en-US" sz="1800" b="0">
                <a:latin typeface="Times New Roman" panose="02020603050405020304" pitchFamily="18" charset="0"/>
              </a:rPr>
              <a:t>，</a:t>
            </a:r>
            <a:r>
              <a:rPr kumimoji="0" lang="en-US" altLang="zh-CN" sz="1800" b="0">
                <a:latin typeface="Times New Roman" panose="02020603050405020304" pitchFamily="18" charset="0"/>
              </a:rPr>
              <a:t>A=4</a:t>
            </a:r>
            <a:r>
              <a:rPr kumimoji="0" lang="en-US" altLang="zh-CN" sz="1800">
                <a:latin typeface="Times New Roman" panose="02020603050405020304" pitchFamily="18" charset="0"/>
              </a:rPr>
              <a:t> </a:t>
            </a:r>
            <a:endParaRPr kumimoji="0" lang="en-US" altLang="zh-CN" sz="2000" b="0">
              <a:latin typeface="Times New Roman" panose="02020603050405020304" pitchFamily="18" charset="0"/>
            </a:endParaRPr>
          </a:p>
          <a:p>
            <a:pPr eaLnBrk="1" hangingPunct="1">
              <a:lnSpc>
                <a:spcPct val="160000"/>
              </a:lnSpc>
              <a:spcBef>
                <a:spcPct val="0"/>
              </a:spcBef>
              <a:buClr>
                <a:schemeClr val="accent1"/>
              </a:buClr>
              <a:buFont typeface="Wingdings" panose="05000000000000000000" pitchFamily="2" charset="2"/>
              <a:buChar char="n"/>
            </a:pPr>
            <a:r>
              <a:rPr kumimoji="0" lang="zh-CN" altLang="en-US" sz="1800" b="0">
                <a:latin typeface="Times New Roman" panose="02020603050405020304" pitchFamily="18" charset="0"/>
              </a:rPr>
              <a:t>串行调度策略</a:t>
            </a:r>
            <a:r>
              <a:rPr kumimoji="0" lang="en-US" altLang="zh-CN" sz="1800">
                <a:latin typeface="Times New Roman" panose="02020603050405020304" pitchFamily="18" charset="0"/>
              </a:rPr>
              <a:t>,</a:t>
            </a:r>
            <a:r>
              <a:rPr kumimoji="0" lang="zh-CN" altLang="en-US" sz="1800" b="0">
                <a:latin typeface="Times New Roman" panose="02020603050405020304" pitchFamily="18" charset="0"/>
              </a:rPr>
              <a:t>正确的调度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页脚占位符 4">
            <a:extLst>
              <a:ext uri="{FF2B5EF4-FFF2-40B4-BE49-F238E27FC236}">
                <a16:creationId xmlns:a16="http://schemas.microsoft.com/office/drawing/2014/main" id="{88CBE718-C65A-4B25-6374-71D5794BD191}"/>
              </a:ext>
            </a:extLst>
          </p:cNvPr>
          <p:cNvSpPr>
            <a:spLocks noGrp="1"/>
          </p:cNvSpPr>
          <p:nvPr>
            <p:ph type="ftr" sz="quarter" idx="11"/>
          </p:nvPr>
        </p:nvSpPr>
        <p:spPr/>
        <p:txBody>
          <a:bodyPr/>
          <a:lstStyle/>
          <a:p>
            <a:pPr>
              <a:defRPr/>
            </a:pPr>
            <a:r>
              <a:rPr lang="en-US" altLang="zh-CN"/>
              <a:t>An Introduction to Database System</a:t>
            </a:r>
          </a:p>
        </p:txBody>
      </p:sp>
      <p:sp>
        <p:nvSpPr>
          <p:cNvPr id="80899" name="Rectangle 2">
            <a:extLst>
              <a:ext uri="{FF2B5EF4-FFF2-40B4-BE49-F238E27FC236}">
                <a16:creationId xmlns:a16="http://schemas.microsoft.com/office/drawing/2014/main" id="{AE3DEA7A-6358-E030-1EFB-C53D5CBA4F14}"/>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不可串行化调度，错误的调度</a:t>
            </a:r>
          </a:p>
        </p:txBody>
      </p:sp>
      <p:graphicFrame>
        <p:nvGraphicFramePr>
          <p:cNvPr id="506125" name="Group 269">
            <a:extLst>
              <a:ext uri="{FF2B5EF4-FFF2-40B4-BE49-F238E27FC236}">
                <a16:creationId xmlns:a16="http://schemas.microsoft.com/office/drawing/2014/main" id="{291A1112-9B61-E799-4486-62BC66559DE9}"/>
              </a:ext>
            </a:extLst>
          </p:cNvPr>
          <p:cNvGraphicFramePr>
            <a:graphicFrameLocks noGrp="1"/>
          </p:cNvGraphicFramePr>
          <p:nvPr>
            <p:ph idx="1"/>
          </p:nvPr>
        </p:nvGraphicFramePr>
        <p:xfrm>
          <a:off x="468313" y="1484313"/>
          <a:ext cx="5111750" cy="5029200"/>
        </p:xfrm>
        <a:graphic>
          <a:graphicData uri="http://schemas.openxmlformats.org/drawingml/2006/table">
            <a:tbl>
              <a:tblPr/>
              <a:tblGrid>
                <a:gridCol w="2552700">
                  <a:extLst>
                    <a:ext uri="{9D8B030D-6E8A-4147-A177-3AD203B41FA5}">
                      <a16:colId xmlns:a16="http://schemas.microsoft.com/office/drawing/2014/main" val="20000"/>
                    </a:ext>
                  </a:extLst>
                </a:gridCol>
                <a:gridCol w="2559050">
                  <a:extLst>
                    <a:ext uri="{9D8B030D-6E8A-4147-A177-3AD203B41FA5}">
                      <a16:colId xmlns:a16="http://schemas.microsoft.com/office/drawing/2014/main" val="20001"/>
                    </a:ext>
                  </a:extLst>
                </a:gridCol>
              </a:tblGrid>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Y=R(B)=2</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80947" name="Text Box 236">
            <a:extLst>
              <a:ext uri="{FF2B5EF4-FFF2-40B4-BE49-F238E27FC236}">
                <a16:creationId xmlns:a16="http://schemas.microsoft.com/office/drawing/2014/main" id="{BC5D116F-4F0D-CFA1-8CFE-4EC472AB59EB}"/>
              </a:ext>
            </a:extLst>
          </p:cNvPr>
          <p:cNvSpPr txBox="1">
            <a:spLocks noChangeArrowheads="1"/>
          </p:cNvSpPr>
          <p:nvPr/>
        </p:nvSpPr>
        <p:spPr bwMode="auto">
          <a:xfrm>
            <a:off x="1482725" y="6491288"/>
            <a:ext cx="2070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不可串行化的调度</a:t>
            </a:r>
            <a:r>
              <a:rPr kumimoji="0" lang="zh-CN" altLang="en-US" sz="1800">
                <a:latin typeface="Times New Roman" panose="02020603050405020304" pitchFamily="18" charset="0"/>
              </a:rPr>
              <a:t> </a:t>
            </a:r>
          </a:p>
        </p:txBody>
      </p:sp>
      <p:sp>
        <p:nvSpPr>
          <p:cNvPr id="80948" name="Text Box 237">
            <a:extLst>
              <a:ext uri="{FF2B5EF4-FFF2-40B4-BE49-F238E27FC236}">
                <a16:creationId xmlns:a16="http://schemas.microsoft.com/office/drawing/2014/main" id="{12B8A3D5-2911-C5CA-A3AE-B64BC3E48E06}"/>
              </a:ext>
            </a:extLst>
          </p:cNvPr>
          <p:cNvSpPr txBox="1">
            <a:spLocks noChangeArrowheads="1"/>
          </p:cNvSpPr>
          <p:nvPr/>
        </p:nvSpPr>
        <p:spPr bwMode="auto">
          <a:xfrm>
            <a:off x="5508625" y="2276475"/>
            <a:ext cx="320357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执行结果与</a:t>
            </a:r>
            <a:r>
              <a:rPr kumimoji="0" lang="en-US" altLang="zh-CN" sz="2000" b="0">
                <a:latin typeface="Times New Roman" panose="02020603050405020304" pitchFamily="18" charset="0"/>
              </a:rPr>
              <a:t>(a)</a:t>
            </a:r>
            <a:r>
              <a:rPr kumimoji="0" lang="zh-CN" altLang="en-US" sz="2000" b="0">
                <a:latin typeface="Times New Roman" panose="02020603050405020304" pitchFamily="18" charset="0"/>
              </a:rPr>
              <a:t>、</a:t>
            </a:r>
            <a:r>
              <a:rPr kumimoji="0" lang="en-US" altLang="zh-CN" sz="2000" b="0">
                <a:latin typeface="Times New Roman" panose="02020603050405020304" pitchFamily="18" charset="0"/>
              </a:rPr>
              <a:t>(b)</a:t>
            </a:r>
            <a:r>
              <a:rPr kumimoji="0" lang="zh-CN" altLang="en-US" sz="2000" b="0">
                <a:latin typeface="Times New Roman" panose="02020603050405020304" pitchFamily="18" charset="0"/>
              </a:rPr>
              <a:t>的结果都不同</a:t>
            </a:r>
          </a:p>
          <a:p>
            <a:pPr eaLnBrk="1" hangingPunct="1">
              <a:lnSpc>
                <a:spcPct val="17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是错误的调度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页脚占位符 4">
            <a:extLst>
              <a:ext uri="{FF2B5EF4-FFF2-40B4-BE49-F238E27FC236}">
                <a16:creationId xmlns:a16="http://schemas.microsoft.com/office/drawing/2014/main" id="{1EB76936-F86F-C415-433C-30C1AC2274A7}"/>
              </a:ext>
            </a:extLst>
          </p:cNvPr>
          <p:cNvSpPr>
            <a:spLocks noGrp="1"/>
          </p:cNvSpPr>
          <p:nvPr>
            <p:ph type="ftr" sz="quarter" idx="11"/>
          </p:nvPr>
        </p:nvSpPr>
        <p:spPr/>
        <p:txBody>
          <a:bodyPr/>
          <a:lstStyle/>
          <a:p>
            <a:pPr>
              <a:defRPr/>
            </a:pPr>
            <a:r>
              <a:rPr lang="en-US" altLang="zh-CN"/>
              <a:t>An Introduction to Database System</a:t>
            </a:r>
          </a:p>
        </p:txBody>
      </p:sp>
      <p:sp>
        <p:nvSpPr>
          <p:cNvPr id="81923" name="Rectangle 2">
            <a:extLst>
              <a:ext uri="{FF2B5EF4-FFF2-40B4-BE49-F238E27FC236}">
                <a16:creationId xmlns:a16="http://schemas.microsoft.com/office/drawing/2014/main" id="{4257A32D-992E-E8AC-8BA1-41C450E674AC}"/>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不可串行化调度，错误的调度</a:t>
            </a:r>
          </a:p>
        </p:txBody>
      </p:sp>
      <p:graphicFrame>
        <p:nvGraphicFramePr>
          <p:cNvPr id="506125" name="Group 269">
            <a:extLst>
              <a:ext uri="{FF2B5EF4-FFF2-40B4-BE49-F238E27FC236}">
                <a16:creationId xmlns:a16="http://schemas.microsoft.com/office/drawing/2014/main" id="{98D3D205-3799-A601-08AD-678B716A405B}"/>
              </a:ext>
            </a:extLst>
          </p:cNvPr>
          <p:cNvGraphicFramePr>
            <a:graphicFrameLocks noGrp="1"/>
          </p:cNvGraphicFramePr>
          <p:nvPr>
            <p:ph idx="1"/>
          </p:nvPr>
        </p:nvGraphicFramePr>
        <p:xfrm>
          <a:off x="468313" y="1484313"/>
          <a:ext cx="5111750" cy="5029200"/>
        </p:xfrm>
        <a:graphic>
          <a:graphicData uri="http://schemas.openxmlformats.org/drawingml/2006/table">
            <a:tbl>
              <a:tblPr/>
              <a:tblGrid>
                <a:gridCol w="2552700">
                  <a:extLst>
                    <a:ext uri="{9D8B030D-6E8A-4147-A177-3AD203B41FA5}">
                      <a16:colId xmlns:a16="http://schemas.microsoft.com/office/drawing/2014/main" val="20000"/>
                    </a:ext>
                  </a:extLst>
                </a:gridCol>
                <a:gridCol w="2559050">
                  <a:extLst>
                    <a:ext uri="{9D8B030D-6E8A-4147-A177-3AD203B41FA5}">
                      <a16:colId xmlns:a16="http://schemas.microsoft.com/office/drawing/2014/main" val="20001"/>
                    </a:ext>
                  </a:extLst>
                </a:gridCol>
              </a:tblGrid>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Y=R(B)=2</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81971" name="Text Box 236">
            <a:extLst>
              <a:ext uri="{FF2B5EF4-FFF2-40B4-BE49-F238E27FC236}">
                <a16:creationId xmlns:a16="http://schemas.microsoft.com/office/drawing/2014/main" id="{3120AD94-4A24-4A3E-48D1-6A859885219E}"/>
              </a:ext>
            </a:extLst>
          </p:cNvPr>
          <p:cNvSpPr txBox="1">
            <a:spLocks noChangeArrowheads="1"/>
          </p:cNvSpPr>
          <p:nvPr/>
        </p:nvSpPr>
        <p:spPr bwMode="auto">
          <a:xfrm>
            <a:off x="1482725" y="6491288"/>
            <a:ext cx="2070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不可串行化的调度</a:t>
            </a:r>
            <a:r>
              <a:rPr kumimoji="0" lang="zh-CN" altLang="en-US" sz="1800">
                <a:latin typeface="Times New Roman" panose="02020603050405020304" pitchFamily="18" charset="0"/>
              </a:rPr>
              <a:t> </a:t>
            </a:r>
          </a:p>
        </p:txBody>
      </p:sp>
      <p:sp>
        <p:nvSpPr>
          <p:cNvPr id="81972" name="Text Box 237">
            <a:extLst>
              <a:ext uri="{FF2B5EF4-FFF2-40B4-BE49-F238E27FC236}">
                <a16:creationId xmlns:a16="http://schemas.microsoft.com/office/drawing/2014/main" id="{8B750EDB-D51C-3BF3-0D76-0CA436090C40}"/>
              </a:ext>
            </a:extLst>
          </p:cNvPr>
          <p:cNvSpPr txBox="1">
            <a:spLocks noChangeArrowheads="1"/>
          </p:cNvSpPr>
          <p:nvPr/>
        </p:nvSpPr>
        <p:spPr bwMode="auto">
          <a:xfrm>
            <a:off x="5508625" y="2276475"/>
            <a:ext cx="320357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执行结果与</a:t>
            </a:r>
            <a:r>
              <a:rPr kumimoji="0" lang="en-US" altLang="zh-CN" sz="2000" b="0">
                <a:latin typeface="Times New Roman" panose="02020603050405020304" pitchFamily="18" charset="0"/>
              </a:rPr>
              <a:t>(a)</a:t>
            </a:r>
            <a:r>
              <a:rPr kumimoji="0" lang="zh-CN" altLang="en-US" sz="2000" b="0">
                <a:latin typeface="Times New Roman" panose="02020603050405020304" pitchFamily="18" charset="0"/>
              </a:rPr>
              <a:t>、</a:t>
            </a:r>
            <a:r>
              <a:rPr kumimoji="0" lang="en-US" altLang="zh-CN" sz="2000" b="0">
                <a:latin typeface="Times New Roman" panose="02020603050405020304" pitchFamily="18" charset="0"/>
              </a:rPr>
              <a:t>(b)</a:t>
            </a:r>
            <a:r>
              <a:rPr kumimoji="0" lang="zh-CN" altLang="en-US" sz="2000" b="0">
                <a:latin typeface="Times New Roman" panose="02020603050405020304" pitchFamily="18" charset="0"/>
              </a:rPr>
              <a:t>的结果都不同</a:t>
            </a:r>
          </a:p>
          <a:p>
            <a:pPr eaLnBrk="1" hangingPunct="1">
              <a:lnSpc>
                <a:spcPct val="17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是错误的调度 </a:t>
            </a:r>
          </a:p>
        </p:txBody>
      </p:sp>
      <p:sp>
        <p:nvSpPr>
          <p:cNvPr id="81973" name="矩形 1">
            <a:extLst>
              <a:ext uri="{FF2B5EF4-FFF2-40B4-BE49-F238E27FC236}">
                <a16:creationId xmlns:a16="http://schemas.microsoft.com/office/drawing/2014/main" id="{83B6D607-9A00-E101-44FF-83DF8F680DCB}"/>
              </a:ext>
            </a:extLst>
          </p:cNvPr>
          <p:cNvSpPr>
            <a:spLocks noChangeArrowheads="1"/>
          </p:cNvSpPr>
          <p:nvPr/>
        </p:nvSpPr>
        <p:spPr bwMode="auto">
          <a:xfrm>
            <a:off x="3059113" y="2852738"/>
            <a:ext cx="1008062" cy="288925"/>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sp>
        <p:nvSpPr>
          <p:cNvPr id="81974" name="矩形 7">
            <a:extLst>
              <a:ext uri="{FF2B5EF4-FFF2-40B4-BE49-F238E27FC236}">
                <a16:creationId xmlns:a16="http://schemas.microsoft.com/office/drawing/2014/main" id="{74B9BB8E-6A1D-E662-C849-A35BEAB8AA58}"/>
              </a:ext>
            </a:extLst>
          </p:cNvPr>
          <p:cNvSpPr>
            <a:spLocks noChangeArrowheads="1"/>
          </p:cNvSpPr>
          <p:nvPr/>
        </p:nvSpPr>
        <p:spPr bwMode="auto">
          <a:xfrm>
            <a:off x="468313" y="4508500"/>
            <a:ext cx="1008062" cy="288925"/>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sp>
        <p:nvSpPr>
          <p:cNvPr id="81975" name="矩形 8">
            <a:extLst>
              <a:ext uri="{FF2B5EF4-FFF2-40B4-BE49-F238E27FC236}">
                <a16:creationId xmlns:a16="http://schemas.microsoft.com/office/drawing/2014/main" id="{B54943E1-C78C-FAC1-9FFC-8FB1397242F2}"/>
              </a:ext>
            </a:extLst>
          </p:cNvPr>
          <p:cNvSpPr>
            <a:spLocks noChangeArrowheads="1"/>
          </p:cNvSpPr>
          <p:nvPr/>
        </p:nvSpPr>
        <p:spPr bwMode="auto">
          <a:xfrm>
            <a:off x="539750" y="2205038"/>
            <a:ext cx="1008063" cy="287337"/>
          </a:xfrm>
          <a:prstGeom prst="rect">
            <a:avLst/>
          </a:prstGeom>
          <a:noFill/>
          <a:ln w="25400">
            <a:solidFill>
              <a:srgbClr val="00B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sp>
        <p:nvSpPr>
          <p:cNvPr id="81976" name="矩形 9">
            <a:extLst>
              <a:ext uri="{FF2B5EF4-FFF2-40B4-BE49-F238E27FC236}">
                <a16:creationId xmlns:a16="http://schemas.microsoft.com/office/drawing/2014/main" id="{C5619558-3814-1F6C-74F7-88C13DB22AE3}"/>
              </a:ext>
            </a:extLst>
          </p:cNvPr>
          <p:cNvSpPr>
            <a:spLocks noChangeArrowheads="1"/>
          </p:cNvSpPr>
          <p:nvPr/>
        </p:nvSpPr>
        <p:spPr bwMode="auto">
          <a:xfrm>
            <a:off x="3073400" y="5516563"/>
            <a:ext cx="1008063" cy="288925"/>
          </a:xfrm>
          <a:prstGeom prst="rect">
            <a:avLst/>
          </a:prstGeom>
          <a:noFill/>
          <a:ln w="25400">
            <a:solidFill>
              <a:srgbClr val="00B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页脚占位符 4">
            <a:extLst>
              <a:ext uri="{FF2B5EF4-FFF2-40B4-BE49-F238E27FC236}">
                <a16:creationId xmlns:a16="http://schemas.microsoft.com/office/drawing/2014/main" id="{7755C0F9-32FD-115B-1112-9F0E69801E05}"/>
              </a:ext>
            </a:extLst>
          </p:cNvPr>
          <p:cNvSpPr>
            <a:spLocks noGrp="1"/>
          </p:cNvSpPr>
          <p:nvPr>
            <p:ph type="ftr" sz="quarter" idx="11"/>
          </p:nvPr>
        </p:nvSpPr>
        <p:spPr/>
        <p:txBody>
          <a:bodyPr/>
          <a:lstStyle/>
          <a:p>
            <a:pPr>
              <a:defRPr/>
            </a:pPr>
            <a:r>
              <a:rPr lang="en-US" altLang="zh-CN"/>
              <a:t>An Introduction to Database System</a:t>
            </a:r>
          </a:p>
        </p:txBody>
      </p:sp>
      <p:sp>
        <p:nvSpPr>
          <p:cNvPr id="82947" name="Rectangle 2">
            <a:extLst>
              <a:ext uri="{FF2B5EF4-FFF2-40B4-BE49-F238E27FC236}">
                <a16:creationId xmlns:a16="http://schemas.microsoft.com/office/drawing/2014/main" id="{75E83CA4-5D27-9BD0-D3D9-0F63D93C9FDE}"/>
              </a:ext>
            </a:extLst>
          </p:cNvPr>
          <p:cNvSpPr>
            <a:spLocks noGrp="1" noChangeArrowheads="1"/>
          </p:cNvSpPr>
          <p:nvPr>
            <p:ph type="title"/>
          </p:nvPr>
        </p:nvSpPr>
        <p:spPr/>
        <p:txBody>
          <a:bodyPr/>
          <a:lstStyle/>
          <a:p>
            <a:pPr eaLnBrk="1" hangingPunct="1"/>
            <a:r>
              <a:rPr lang="zh-CN" altLang="en-US">
                <a:ea typeface="宋体" panose="02010600030101010101" pitchFamily="2" charset="-122"/>
              </a:rPr>
              <a:t>可串行化调度，正确的调度</a:t>
            </a:r>
          </a:p>
        </p:txBody>
      </p:sp>
      <p:graphicFrame>
        <p:nvGraphicFramePr>
          <p:cNvPr id="508203" name="Group 299">
            <a:extLst>
              <a:ext uri="{FF2B5EF4-FFF2-40B4-BE49-F238E27FC236}">
                <a16:creationId xmlns:a16="http://schemas.microsoft.com/office/drawing/2014/main" id="{FDDED45A-3160-0651-B837-6B02D4A4EDA3}"/>
              </a:ext>
            </a:extLst>
          </p:cNvPr>
          <p:cNvGraphicFramePr>
            <a:graphicFrameLocks noGrp="1"/>
          </p:cNvGraphicFramePr>
          <p:nvPr>
            <p:ph idx="1"/>
          </p:nvPr>
        </p:nvGraphicFramePr>
        <p:xfrm>
          <a:off x="468313" y="1484313"/>
          <a:ext cx="5410200" cy="5029200"/>
        </p:xfrm>
        <a:graphic>
          <a:graphicData uri="http://schemas.openxmlformats.org/drawingml/2006/table">
            <a:tbl>
              <a:tblPr/>
              <a:tblGrid>
                <a:gridCol w="27178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tblGrid>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Y=R(B)=2</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A</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X=R(A)=3</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B</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4963">
                <a:tc>
                  <a:txBody>
                    <a:bodyPr/>
                    <a:lstStyle>
                      <a:lvl1pPr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Unlock B</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82996" name="Text Box 238">
            <a:extLst>
              <a:ext uri="{FF2B5EF4-FFF2-40B4-BE49-F238E27FC236}">
                <a16:creationId xmlns:a16="http://schemas.microsoft.com/office/drawing/2014/main" id="{B3808F92-975F-ECA9-260D-2136F40C725B}"/>
              </a:ext>
            </a:extLst>
          </p:cNvPr>
          <p:cNvSpPr txBox="1">
            <a:spLocks noChangeArrowheads="1"/>
          </p:cNvSpPr>
          <p:nvPr/>
        </p:nvSpPr>
        <p:spPr bwMode="auto">
          <a:xfrm>
            <a:off x="1697038" y="6491288"/>
            <a:ext cx="184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800" b="0">
                <a:latin typeface="Times New Roman" panose="02020603050405020304" pitchFamily="18" charset="0"/>
              </a:rPr>
              <a:t>可串行化的调度</a:t>
            </a:r>
            <a:r>
              <a:rPr kumimoji="0" lang="zh-CN" altLang="en-US" sz="1800">
                <a:latin typeface="Times New Roman" panose="02020603050405020304" pitchFamily="18" charset="0"/>
              </a:rPr>
              <a:t> </a:t>
            </a:r>
          </a:p>
        </p:txBody>
      </p:sp>
      <p:sp>
        <p:nvSpPr>
          <p:cNvPr id="82997" name="Text Box 239">
            <a:extLst>
              <a:ext uri="{FF2B5EF4-FFF2-40B4-BE49-F238E27FC236}">
                <a16:creationId xmlns:a16="http://schemas.microsoft.com/office/drawing/2014/main" id="{0F5E12D0-DA87-B35A-F7CD-4DF0ECB94C9B}"/>
              </a:ext>
            </a:extLst>
          </p:cNvPr>
          <p:cNvSpPr txBox="1">
            <a:spLocks noChangeArrowheads="1"/>
          </p:cNvSpPr>
          <p:nvPr/>
        </p:nvSpPr>
        <p:spPr bwMode="auto">
          <a:xfrm>
            <a:off x="5940425" y="2276475"/>
            <a:ext cx="29527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执行结果与串行调度</a:t>
            </a:r>
            <a:r>
              <a:rPr kumimoji="0" lang="en-US" altLang="zh-CN" sz="2000" b="0">
                <a:latin typeface="Times New Roman" panose="02020603050405020304" pitchFamily="18" charset="0"/>
              </a:rPr>
              <a:t>(a)</a:t>
            </a:r>
            <a:r>
              <a:rPr kumimoji="0" lang="zh-CN" altLang="en-US" sz="2000" b="0">
                <a:latin typeface="Times New Roman" panose="02020603050405020304" pitchFamily="18" charset="0"/>
              </a:rPr>
              <a:t>的执行结果相同</a:t>
            </a:r>
          </a:p>
          <a:p>
            <a:pPr eaLnBrk="1" hangingPunct="1">
              <a:lnSpc>
                <a:spcPct val="17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是正确的调度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3252B3B-2445-29F3-DE63-140022852534}"/>
              </a:ext>
            </a:extLst>
          </p:cNvPr>
          <p:cNvSpPr>
            <a:spLocks noGrp="1"/>
          </p:cNvSpPr>
          <p:nvPr>
            <p:ph type="ftr" sz="quarter" idx="11"/>
          </p:nvPr>
        </p:nvSpPr>
        <p:spPr/>
        <p:txBody>
          <a:bodyPr/>
          <a:lstStyle/>
          <a:p>
            <a:pPr>
              <a:defRPr/>
            </a:pPr>
            <a:r>
              <a:rPr lang="en-US" altLang="zh-CN"/>
              <a:t>An Introduction to Database System</a:t>
            </a:r>
          </a:p>
        </p:txBody>
      </p:sp>
      <p:sp>
        <p:nvSpPr>
          <p:cNvPr id="83971" name="Rectangle 2">
            <a:extLst>
              <a:ext uri="{FF2B5EF4-FFF2-40B4-BE49-F238E27FC236}">
                <a16:creationId xmlns:a16="http://schemas.microsoft.com/office/drawing/2014/main" id="{70BDF500-5842-F18E-6A1B-D04333A9A380}"/>
              </a:ext>
            </a:extLst>
          </p:cNvPr>
          <p:cNvSpPr>
            <a:spLocks noGrp="1" noChangeArrowheads="1"/>
          </p:cNvSpPr>
          <p:nvPr>
            <p:ph type="title"/>
          </p:nvPr>
        </p:nvSpPr>
        <p:spPr/>
        <p:txBody>
          <a:bodyPr/>
          <a:lstStyle/>
          <a:p>
            <a:pPr eaLnBrk="1" hangingPunct="1"/>
            <a:r>
              <a:rPr lang="en-US" altLang="zh-CN">
                <a:ea typeface="宋体" panose="02010600030101010101" pitchFamily="2" charset="-122"/>
              </a:rPr>
              <a:t>11.4.2  </a:t>
            </a:r>
            <a:r>
              <a:rPr lang="zh-CN" altLang="en-US">
                <a:ea typeface="宋体" panose="02010600030101010101" pitchFamily="2" charset="-122"/>
              </a:rPr>
              <a:t>冲突可串行化调度</a:t>
            </a:r>
          </a:p>
        </p:txBody>
      </p:sp>
      <p:sp>
        <p:nvSpPr>
          <p:cNvPr id="83972" name="Rectangle 3">
            <a:extLst>
              <a:ext uri="{FF2B5EF4-FFF2-40B4-BE49-F238E27FC236}">
                <a16:creationId xmlns:a16="http://schemas.microsoft.com/office/drawing/2014/main" id="{0D9BF18F-E547-7414-CF85-CFB00C69F2FD}"/>
              </a:ext>
            </a:extLst>
          </p:cNvPr>
          <p:cNvSpPr>
            <a:spLocks noGrp="1" noChangeArrowheads="1"/>
          </p:cNvSpPr>
          <p:nvPr>
            <p:ph type="body" idx="1"/>
          </p:nvPr>
        </p:nvSpPr>
        <p:spPr/>
        <p:txBody>
          <a:bodyPr/>
          <a:lstStyle/>
          <a:p>
            <a:pPr eaLnBrk="1" hangingPunct="1">
              <a:lnSpc>
                <a:spcPct val="170000"/>
              </a:lnSpc>
            </a:pPr>
            <a:r>
              <a:rPr kumimoji="0" lang="zh-CN" altLang="en-US">
                <a:ea typeface="宋体" panose="02010600030101010101" pitchFamily="2" charset="-122"/>
              </a:rPr>
              <a:t>可串行化调度的</a:t>
            </a:r>
            <a:r>
              <a:rPr kumimoji="0" lang="zh-CN" altLang="en-US" b="1">
                <a:solidFill>
                  <a:srgbClr val="FF00FF"/>
                </a:solidFill>
                <a:ea typeface="宋体" panose="02010600030101010101" pitchFamily="2" charset="-122"/>
              </a:rPr>
              <a:t>充分条件</a:t>
            </a:r>
          </a:p>
          <a:p>
            <a:pPr lvl="1" eaLnBrk="1" hangingPunct="1">
              <a:lnSpc>
                <a:spcPct val="170000"/>
              </a:lnSpc>
            </a:pPr>
            <a:r>
              <a:rPr kumimoji="0" lang="zh-CN" altLang="en-US" sz="2200">
                <a:ea typeface="宋体" panose="02010600030101010101" pitchFamily="2" charset="-122"/>
              </a:rPr>
              <a:t>一个调度</a:t>
            </a:r>
            <a:r>
              <a:rPr kumimoji="0" lang="en-US" altLang="zh-CN" sz="2200">
                <a:ea typeface="宋体" panose="02010600030101010101" pitchFamily="2" charset="-122"/>
              </a:rPr>
              <a:t>Sc</a:t>
            </a:r>
            <a:r>
              <a:rPr kumimoji="0" lang="zh-CN" altLang="en-US" sz="2200">
                <a:ea typeface="宋体" panose="02010600030101010101" pitchFamily="2" charset="-122"/>
              </a:rPr>
              <a:t>在保证</a:t>
            </a:r>
            <a:r>
              <a:rPr kumimoji="0" lang="zh-CN" altLang="en-US" sz="2200" b="1">
                <a:solidFill>
                  <a:srgbClr val="4B7D1D"/>
                </a:solidFill>
                <a:ea typeface="宋体" panose="02010600030101010101" pitchFamily="2" charset="-122"/>
              </a:rPr>
              <a:t>冲突操作</a:t>
            </a:r>
            <a:r>
              <a:rPr kumimoji="0" lang="zh-CN" altLang="en-US" sz="2200">
                <a:ea typeface="宋体" panose="02010600030101010101" pitchFamily="2" charset="-122"/>
              </a:rPr>
              <a:t>的次序不变的情况下，通过交换两个事务不冲突操作的次序得到另一个调度</a:t>
            </a:r>
            <a:r>
              <a:rPr kumimoji="0" lang="en-US" altLang="zh-CN" sz="2200">
                <a:ea typeface="宋体" panose="02010600030101010101" pitchFamily="2" charset="-122"/>
              </a:rPr>
              <a:t>Sc‘</a:t>
            </a:r>
            <a:r>
              <a:rPr kumimoji="0" lang="zh-CN" altLang="en-US" sz="2200">
                <a:ea typeface="宋体" panose="02010600030101010101" pitchFamily="2" charset="-122"/>
              </a:rPr>
              <a:t>，如果</a:t>
            </a:r>
            <a:r>
              <a:rPr kumimoji="0" lang="en-US" altLang="zh-CN" sz="2200">
                <a:ea typeface="宋体" panose="02010600030101010101" pitchFamily="2" charset="-122"/>
              </a:rPr>
              <a:t>Sc’</a:t>
            </a:r>
            <a:r>
              <a:rPr kumimoji="0" lang="zh-CN" altLang="en-US" sz="2200">
                <a:ea typeface="宋体" panose="02010600030101010101" pitchFamily="2" charset="-122"/>
              </a:rPr>
              <a:t>是串行的，称调度</a:t>
            </a:r>
            <a:r>
              <a:rPr kumimoji="0" lang="en-US" altLang="zh-CN" sz="2200">
                <a:ea typeface="宋体" panose="02010600030101010101" pitchFamily="2" charset="-122"/>
              </a:rPr>
              <a:t>Sc</a:t>
            </a:r>
            <a:r>
              <a:rPr kumimoji="0" lang="zh-CN" altLang="en-US" sz="2200">
                <a:ea typeface="宋体" panose="02010600030101010101" pitchFamily="2" charset="-122"/>
              </a:rPr>
              <a:t>为冲突可串行化的调度</a:t>
            </a:r>
          </a:p>
          <a:p>
            <a:pPr lvl="1" eaLnBrk="1" hangingPunct="1">
              <a:lnSpc>
                <a:spcPct val="170000"/>
              </a:lnSpc>
            </a:pPr>
            <a:r>
              <a:rPr kumimoji="0" lang="zh-CN" altLang="en-US" sz="2200">
                <a:ea typeface="宋体" panose="02010600030101010101" pitchFamily="2" charset="-122"/>
              </a:rPr>
              <a:t>一个调度是</a:t>
            </a:r>
            <a:r>
              <a:rPr kumimoji="0" lang="zh-CN" altLang="en-US" sz="2200">
                <a:solidFill>
                  <a:srgbClr val="FF0000"/>
                </a:solidFill>
                <a:ea typeface="宋体" panose="02010600030101010101" pitchFamily="2" charset="-122"/>
              </a:rPr>
              <a:t>冲突可串行化</a:t>
            </a:r>
            <a:r>
              <a:rPr kumimoji="0" lang="zh-CN" altLang="en-US" sz="2200">
                <a:ea typeface="宋体" panose="02010600030101010101" pitchFamily="2" charset="-122"/>
              </a:rPr>
              <a:t>，一定是可串行化的调度</a:t>
            </a:r>
            <a:endParaRPr kumimoji="0" lang="zh-CN" altLang="en-US" sz="2200" b="1">
              <a:solidFill>
                <a:srgbClr val="FF66FF"/>
              </a:solidFill>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CB28E49-39D0-A22C-FEF1-B3A5DE20E766}"/>
              </a:ext>
            </a:extLst>
          </p:cNvPr>
          <p:cNvSpPr>
            <a:spLocks noGrp="1"/>
          </p:cNvSpPr>
          <p:nvPr>
            <p:ph type="ftr" sz="quarter" idx="11"/>
          </p:nvPr>
        </p:nvSpPr>
        <p:spPr/>
        <p:txBody>
          <a:bodyPr/>
          <a:lstStyle/>
          <a:p>
            <a:pPr>
              <a:defRPr/>
            </a:pPr>
            <a:r>
              <a:rPr lang="en-US" altLang="zh-CN"/>
              <a:t>An Introduction to Database System</a:t>
            </a:r>
          </a:p>
        </p:txBody>
      </p:sp>
      <p:sp>
        <p:nvSpPr>
          <p:cNvPr id="86019" name="Rectangle 2">
            <a:extLst>
              <a:ext uri="{FF2B5EF4-FFF2-40B4-BE49-F238E27FC236}">
                <a16:creationId xmlns:a16="http://schemas.microsoft.com/office/drawing/2014/main" id="{FC09F619-DA8A-E2DB-28DD-F3614386E17F}"/>
              </a:ext>
            </a:extLst>
          </p:cNvPr>
          <p:cNvSpPr>
            <a:spLocks noGrp="1" noChangeArrowheads="1"/>
          </p:cNvSpPr>
          <p:nvPr>
            <p:ph type="title"/>
          </p:nvPr>
        </p:nvSpPr>
        <p:spPr/>
        <p:txBody>
          <a:bodyPr/>
          <a:lstStyle/>
          <a:p>
            <a:pPr eaLnBrk="1" hangingPunct="1"/>
            <a:r>
              <a:rPr lang="zh-CN" altLang="en-US">
                <a:ea typeface="宋体" panose="02010600030101010101" pitchFamily="2" charset="-122"/>
              </a:rPr>
              <a:t>冲突可串行化调度（续）</a:t>
            </a:r>
          </a:p>
        </p:txBody>
      </p:sp>
      <p:sp>
        <p:nvSpPr>
          <p:cNvPr id="86020" name="Rectangle 3">
            <a:extLst>
              <a:ext uri="{FF2B5EF4-FFF2-40B4-BE49-F238E27FC236}">
                <a16:creationId xmlns:a16="http://schemas.microsoft.com/office/drawing/2014/main" id="{29323C58-91FB-E645-677D-8C0ADA7173A5}"/>
              </a:ext>
            </a:extLst>
          </p:cNvPr>
          <p:cNvSpPr>
            <a:spLocks noGrp="1" noChangeArrowheads="1"/>
          </p:cNvSpPr>
          <p:nvPr>
            <p:ph type="body" idx="1"/>
          </p:nvPr>
        </p:nvSpPr>
        <p:spPr/>
        <p:txBody>
          <a:bodyPr/>
          <a:lstStyle/>
          <a:p>
            <a:pPr eaLnBrk="1" hangingPunct="1">
              <a:buFont typeface="Wingdings" panose="05000000000000000000" pitchFamily="2" charset="2"/>
              <a:buNone/>
            </a:pPr>
            <a:r>
              <a:rPr kumimoji="0" lang="zh-CN" altLang="en-US" sz="2600" b="1">
                <a:solidFill>
                  <a:srgbClr val="4B7D1D"/>
                </a:solidFill>
                <a:ea typeface="宋体" panose="02010600030101010101" pitchFamily="2" charset="-122"/>
              </a:rPr>
              <a:t>冲突操作</a:t>
            </a:r>
          </a:p>
          <a:p>
            <a:pPr eaLnBrk="1" hangingPunct="1">
              <a:lnSpc>
                <a:spcPct val="140000"/>
              </a:lnSpc>
            </a:pPr>
            <a:r>
              <a:rPr kumimoji="0" lang="zh-CN" altLang="en-US" sz="2400">
                <a:ea typeface="宋体" panose="02010600030101010101" pitchFamily="2" charset="-122"/>
              </a:rPr>
              <a:t>冲突操作是指</a:t>
            </a:r>
            <a:r>
              <a:rPr kumimoji="0" lang="zh-CN" altLang="en-US" sz="2400">
                <a:solidFill>
                  <a:srgbClr val="FF0000"/>
                </a:solidFill>
                <a:ea typeface="宋体" panose="02010600030101010101" pitchFamily="2" charset="-122"/>
              </a:rPr>
              <a:t>不同的事务</a:t>
            </a:r>
            <a:r>
              <a:rPr kumimoji="0" lang="zh-CN" altLang="en-US" sz="2400">
                <a:ea typeface="宋体" panose="02010600030101010101" pitchFamily="2" charset="-122"/>
              </a:rPr>
              <a:t>对</a:t>
            </a:r>
            <a:r>
              <a:rPr kumimoji="0" lang="zh-CN" altLang="en-US" sz="2400">
                <a:solidFill>
                  <a:srgbClr val="FF0000"/>
                </a:solidFill>
                <a:ea typeface="宋体" panose="02010600030101010101" pitchFamily="2" charset="-122"/>
              </a:rPr>
              <a:t>同一个数据</a:t>
            </a:r>
            <a:r>
              <a:rPr kumimoji="0" lang="zh-CN" altLang="en-US" sz="2400">
                <a:ea typeface="宋体" panose="02010600030101010101" pitchFamily="2" charset="-122"/>
              </a:rPr>
              <a:t>的</a:t>
            </a:r>
            <a:r>
              <a:rPr kumimoji="0" lang="zh-CN" altLang="en-US" sz="2400" u="sng">
                <a:ea typeface="宋体" panose="02010600030101010101" pitchFamily="2" charset="-122"/>
              </a:rPr>
              <a:t>读写</a:t>
            </a:r>
            <a:r>
              <a:rPr kumimoji="0" lang="zh-CN" altLang="en-US" sz="2400">
                <a:ea typeface="宋体" panose="02010600030101010101" pitchFamily="2" charset="-122"/>
              </a:rPr>
              <a:t>操作和</a:t>
            </a:r>
            <a:r>
              <a:rPr kumimoji="0" lang="zh-CN" altLang="en-US" sz="2400" u="sng">
                <a:ea typeface="宋体" panose="02010600030101010101" pitchFamily="2" charset="-122"/>
              </a:rPr>
              <a:t>写写</a:t>
            </a:r>
            <a:r>
              <a:rPr kumimoji="0" lang="zh-CN" altLang="en-US" sz="2400">
                <a:ea typeface="宋体" panose="02010600030101010101" pitchFamily="2" charset="-122"/>
              </a:rPr>
              <a:t>操作</a:t>
            </a:r>
          </a:p>
          <a:p>
            <a:pPr lvl="1" eaLnBrk="1" hangingPunct="1">
              <a:lnSpc>
                <a:spcPct val="140000"/>
              </a:lnSpc>
            </a:pPr>
            <a:r>
              <a:rPr kumimoji="0" lang="en-US" altLang="zh-CN" sz="2200">
                <a:ea typeface="宋体" panose="02010600030101010101" pitchFamily="2" charset="-122"/>
              </a:rPr>
              <a:t>Ri (x)</a:t>
            </a:r>
            <a:r>
              <a:rPr kumimoji="0" lang="zh-CN" altLang="en-US" sz="2200">
                <a:ea typeface="宋体" panose="02010600030101010101" pitchFamily="2" charset="-122"/>
              </a:rPr>
              <a:t>与</a:t>
            </a:r>
            <a:r>
              <a:rPr kumimoji="0" lang="en-US" altLang="zh-CN" sz="2200">
                <a:ea typeface="宋体" panose="02010600030101010101" pitchFamily="2" charset="-122"/>
              </a:rPr>
              <a:t>Wj(x)	          /* </a:t>
            </a:r>
            <a:r>
              <a:rPr kumimoji="0" lang="zh-CN" altLang="en-US" sz="2200">
                <a:ea typeface="宋体" panose="02010600030101010101" pitchFamily="2" charset="-122"/>
              </a:rPr>
              <a:t>事务</a:t>
            </a:r>
            <a:r>
              <a:rPr kumimoji="0" lang="en-US" altLang="zh-CN" sz="2200">
                <a:ea typeface="宋体" panose="02010600030101010101" pitchFamily="2" charset="-122"/>
              </a:rPr>
              <a:t>Ti</a:t>
            </a:r>
            <a:r>
              <a:rPr kumimoji="0" lang="zh-CN" altLang="en-US" sz="2200">
                <a:ea typeface="宋体" panose="02010600030101010101" pitchFamily="2" charset="-122"/>
              </a:rPr>
              <a:t>读</a:t>
            </a:r>
            <a:r>
              <a:rPr kumimoji="0" lang="en-US" altLang="zh-CN" sz="2200">
                <a:ea typeface="宋体" panose="02010600030101010101" pitchFamily="2" charset="-122"/>
              </a:rPr>
              <a:t>x</a:t>
            </a:r>
            <a:r>
              <a:rPr kumimoji="0" lang="zh-CN" altLang="en-US" sz="2200">
                <a:ea typeface="宋体" panose="02010600030101010101" pitchFamily="2" charset="-122"/>
              </a:rPr>
              <a:t>，</a:t>
            </a:r>
            <a:r>
              <a:rPr kumimoji="0" lang="en-US" altLang="zh-CN" sz="2200">
                <a:ea typeface="宋体" panose="02010600030101010101" pitchFamily="2" charset="-122"/>
              </a:rPr>
              <a:t>Tj</a:t>
            </a:r>
            <a:r>
              <a:rPr kumimoji="0" lang="zh-CN" altLang="en-US" sz="2200">
                <a:ea typeface="宋体" panose="02010600030101010101" pitchFamily="2" charset="-122"/>
              </a:rPr>
              <a:t>写</a:t>
            </a:r>
            <a:r>
              <a:rPr kumimoji="0" lang="en-US" altLang="zh-CN" sz="2200">
                <a:ea typeface="宋体" panose="02010600030101010101" pitchFamily="2" charset="-122"/>
              </a:rPr>
              <a:t>x*/</a:t>
            </a:r>
          </a:p>
          <a:p>
            <a:pPr lvl="1" eaLnBrk="1" hangingPunct="1">
              <a:lnSpc>
                <a:spcPct val="140000"/>
              </a:lnSpc>
            </a:pPr>
            <a:r>
              <a:rPr kumimoji="0" lang="en-US" altLang="zh-CN" sz="2200">
                <a:ea typeface="宋体" panose="02010600030101010101" pitchFamily="2" charset="-122"/>
              </a:rPr>
              <a:t>Wi(x)</a:t>
            </a:r>
            <a:r>
              <a:rPr kumimoji="0" lang="zh-CN" altLang="en-US" sz="2200">
                <a:ea typeface="宋体" panose="02010600030101010101" pitchFamily="2" charset="-122"/>
              </a:rPr>
              <a:t>与</a:t>
            </a:r>
            <a:r>
              <a:rPr kumimoji="0" lang="en-US" altLang="zh-CN" sz="2200">
                <a:ea typeface="宋体" panose="02010600030101010101" pitchFamily="2" charset="-122"/>
              </a:rPr>
              <a:t>Wj(x)	          /* </a:t>
            </a:r>
            <a:r>
              <a:rPr kumimoji="0" lang="zh-CN" altLang="en-US" sz="2200">
                <a:ea typeface="宋体" panose="02010600030101010101" pitchFamily="2" charset="-122"/>
              </a:rPr>
              <a:t>事务</a:t>
            </a:r>
            <a:r>
              <a:rPr kumimoji="0" lang="en-US" altLang="zh-CN" sz="2200">
                <a:ea typeface="宋体" panose="02010600030101010101" pitchFamily="2" charset="-122"/>
              </a:rPr>
              <a:t>Ti</a:t>
            </a:r>
            <a:r>
              <a:rPr kumimoji="0" lang="zh-CN" altLang="en-US" sz="2200">
                <a:ea typeface="宋体" panose="02010600030101010101" pitchFamily="2" charset="-122"/>
              </a:rPr>
              <a:t>写</a:t>
            </a:r>
            <a:r>
              <a:rPr kumimoji="0" lang="en-US" altLang="zh-CN" sz="2200">
                <a:ea typeface="宋体" panose="02010600030101010101" pitchFamily="2" charset="-122"/>
              </a:rPr>
              <a:t>x</a:t>
            </a:r>
            <a:r>
              <a:rPr kumimoji="0" lang="zh-CN" altLang="en-US" sz="2200">
                <a:ea typeface="宋体" panose="02010600030101010101" pitchFamily="2" charset="-122"/>
              </a:rPr>
              <a:t>，</a:t>
            </a:r>
            <a:r>
              <a:rPr kumimoji="0" lang="en-US" altLang="zh-CN" sz="2200">
                <a:ea typeface="宋体" panose="02010600030101010101" pitchFamily="2" charset="-122"/>
              </a:rPr>
              <a:t>Tj</a:t>
            </a:r>
            <a:r>
              <a:rPr kumimoji="0" lang="zh-CN" altLang="en-US" sz="2200">
                <a:ea typeface="宋体" panose="02010600030101010101" pitchFamily="2" charset="-122"/>
              </a:rPr>
              <a:t>写</a:t>
            </a:r>
            <a:r>
              <a:rPr kumimoji="0" lang="en-US" altLang="zh-CN" sz="2200">
                <a:ea typeface="宋体" panose="02010600030101010101" pitchFamily="2" charset="-122"/>
              </a:rPr>
              <a:t>x*/</a:t>
            </a:r>
          </a:p>
          <a:p>
            <a:pPr eaLnBrk="1" hangingPunct="1">
              <a:lnSpc>
                <a:spcPct val="140000"/>
              </a:lnSpc>
            </a:pPr>
            <a:r>
              <a:rPr kumimoji="0" lang="zh-CN" altLang="en-US" sz="2400">
                <a:ea typeface="宋体" panose="02010600030101010101" pitchFamily="2" charset="-122"/>
              </a:rPr>
              <a:t>其他操作是不冲突操作</a:t>
            </a:r>
          </a:p>
          <a:p>
            <a:pPr eaLnBrk="1" hangingPunct="1">
              <a:lnSpc>
                <a:spcPct val="140000"/>
              </a:lnSpc>
            </a:pPr>
            <a:r>
              <a:rPr kumimoji="0" lang="zh-CN" altLang="en-US" sz="2400">
                <a:ea typeface="宋体" panose="02010600030101010101" pitchFamily="2" charset="-122"/>
              </a:rPr>
              <a:t>不同事务的冲突操作和同一事务的两个操作不能交换</a:t>
            </a:r>
            <a:r>
              <a:rPr kumimoji="0" lang="en-US" altLang="zh-CN" sz="2400">
                <a:ea typeface="宋体" panose="02010600030101010101" pitchFamily="2" charset="-122"/>
              </a:rPr>
              <a:t>(Swap)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4414880-42BE-2213-CDA5-849B00882CC7}"/>
              </a:ext>
            </a:extLst>
          </p:cNvPr>
          <p:cNvSpPr>
            <a:spLocks noGrp="1"/>
          </p:cNvSpPr>
          <p:nvPr>
            <p:ph type="ftr" sz="quarter" idx="11"/>
          </p:nvPr>
        </p:nvSpPr>
        <p:spPr/>
        <p:txBody>
          <a:bodyPr/>
          <a:lstStyle/>
          <a:p>
            <a:pPr>
              <a:defRPr/>
            </a:pPr>
            <a:r>
              <a:rPr lang="en-US" altLang="zh-CN"/>
              <a:t>An Introduction to Database System</a:t>
            </a:r>
          </a:p>
        </p:txBody>
      </p:sp>
      <p:sp>
        <p:nvSpPr>
          <p:cNvPr id="12291" name="Rectangle 2">
            <a:extLst>
              <a:ext uri="{FF2B5EF4-FFF2-40B4-BE49-F238E27FC236}">
                <a16:creationId xmlns:a16="http://schemas.microsoft.com/office/drawing/2014/main" id="{7F397130-E417-80D3-7C32-BAF7913A7098}"/>
              </a:ext>
            </a:extLst>
          </p:cNvPr>
          <p:cNvSpPr>
            <a:spLocks noGrp="1" noChangeArrowheads="1"/>
          </p:cNvSpPr>
          <p:nvPr>
            <p:ph type="title"/>
          </p:nvPr>
        </p:nvSpPr>
        <p:spPr/>
        <p:txBody>
          <a:bodyPr/>
          <a:lstStyle/>
          <a:p>
            <a:pPr eaLnBrk="1" hangingPunct="1"/>
            <a:r>
              <a:rPr lang="zh-CN" altLang="en-US">
                <a:ea typeface="宋体" panose="02010600030101010101" pitchFamily="2" charset="-122"/>
              </a:rPr>
              <a:t>问题的产生（续）</a:t>
            </a:r>
          </a:p>
        </p:txBody>
      </p:sp>
      <p:sp>
        <p:nvSpPr>
          <p:cNvPr id="12292" name="Rectangle 3">
            <a:extLst>
              <a:ext uri="{FF2B5EF4-FFF2-40B4-BE49-F238E27FC236}">
                <a16:creationId xmlns:a16="http://schemas.microsoft.com/office/drawing/2014/main" id="{BE191E96-51FF-43EE-D6ED-E72DCCCA3D82}"/>
              </a:ext>
            </a:extLst>
          </p:cNvPr>
          <p:cNvSpPr>
            <a:spLocks noGrp="1" noChangeArrowheads="1"/>
          </p:cNvSpPr>
          <p:nvPr>
            <p:ph type="body" idx="1"/>
          </p:nvPr>
        </p:nvSpPr>
        <p:spPr/>
        <p:txBody>
          <a:bodyPr/>
          <a:lstStyle/>
          <a:p>
            <a:pPr algn="just" eaLnBrk="1" hangingPunct="1">
              <a:lnSpc>
                <a:spcPct val="130000"/>
              </a:lnSpc>
            </a:pPr>
            <a:r>
              <a:rPr kumimoji="0" lang="zh-CN" altLang="en-US">
                <a:ea typeface="宋体" panose="02010600030101010101" pitchFamily="2" charset="-122"/>
              </a:rPr>
              <a:t>事务并发执行带来的问题</a:t>
            </a:r>
          </a:p>
          <a:p>
            <a:pPr lvl="1" algn="just" eaLnBrk="1" hangingPunct="1">
              <a:lnSpc>
                <a:spcPct val="130000"/>
              </a:lnSpc>
            </a:pPr>
            <a:r>
              <a:rPr kumimoji="0" lang="zh-CN" altLang="en-US" sz="2600">
                <a:ea typeface="宋体" panose="02010600030101010101" pitchFamily="2" charset="-122"/>
              </a:rPr>
              <a:t>会产生多个事务同时存取同一数据的情况 </a:t>
            </a:r>
          </a:p>
          <a:p>
            <a:pPr lvl="1" algn="just" eaLnBrk="1" hangingPunct="1">
              <a:lnSpc>
                <a:spcPct val="130000"/>
              </a:lnSpc>
            </a:pPr>
            <a:r>
              <a:rPr kumimoji="0" lang="zh-CN" altLang="en-US" sz="2600">
                <a:ea typeface="宋体" panose="02010600030101010101" pitchFamily="2" charset="-122"/>
              </a:rPr>
              <a:t>可能会存取和存储不正确的数据，破坏事务一致性和数据库的一致性</a:t>
            </a:r>
          </a:p>
          <a:p>
            <a:pPr algn="just" eaLnBrk="1" hangingPunct="1">
              <a:lnSpc>
                <a:spcPct val="130000"/>
              </a:lnSpc>
            </a:pPr>
            <a:endParaRPr kumimoji="0" lang="zh-CN" altLang="en-US" sz="3000">
              <a:ea typeface="宋体" panose="02010600030101010101" pitchFamily="2" charset="-122"/>
            </a:endParaRPr>
          </a:p>
          <a:p>
            <a:pPr algn="just" eaLnBrk="1" hangingPunct="1">
              <a:lnSpc>
                <a:spcPct val="130000"/>
              </a:lnSpc>
              <a:buFont typeface="Wingdings" panose="05000000000000000000" pitchFamily="2" charset="2"/>
              <a:buChar char="n"/>
            </a:pPr>
            <a:endParaRPr kumimoji="0" lang="en-US" altLang="zh-CN" sz="300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299CDCF7-5D60-B7E7-F4BE-5F188323742B}"/>
              </a:ext>
            </a:extLst>
          </p:cNvPr>
          <p:cNvSpPr>
            <a:spLocks noGrp="1"/>
          </p:cNvSpPr>
          <p:nvPr>
            <p:ph type="ftr" sz="quarter" idx="11"/>
          </p:nvPr>
        </p:nvSpPr>
        <p:spPr/>
        <p:txBody>
          <a:bodyPr/>
          <a:lstStyle/>
          <a:p>
            <a:pPr>
              <a:defRPr/>
            </a:pPr>
            <a:r>
              <a:rPr lang="en-US" altLang="zh-CN"/>
              <a:t>An Introduction to Database System</a:t>
            </a:r>
          </a:p>
        </p:txBody>
      </p:sp>
      <p:sp>
        <p:nvSpPr>
          <p:cNvPr id="87043" name="Rectangle 2">
            <a:extLst>
              <a:ext uri="{FF2B5EF4-FFF2-40B4-BE49-F238E27FC236}">
                <a16:creationId xmlns:a16="http://schemas.microsoft.com/office/drawing/2014/main" id="{2BA2F0DE-3C0F-60B6-3438-01E6727B8F94}"/>
              </a:ext>
            </a:extLst>
          </p:cNvPr>
          <p:cNvSpPr>
            <a:spLocks noGrp="1" noChangeArrowheads="1"/>
          </p:cNvSpPr>
          <p:nvPr>
            <p:ph type="title"/>
          </p:nvPr>
        </p:nvSpPr>
        <p:spPr/>
        <p:txBody>
          <a:bodyPr/>
          <a:lstStyle/>
          <a:p>
            <a:pPr eaLnBrk="1" hangingPunct="1"/>
            <a:r>
              <a:rPr lang="zh-CN" altLang="en-US">
                <a:ea typeface="宋体" panose="02010600030101010101" pitchFamily="2" charset="-122"/>
              </a:rPr>
              <a:t>冲突可串行化调度（续）</a:t>
            </a:r>
          </a:p>
        </p:txBody>
      </p:sp>
      <p:sp>
        <p:nvSpPr>
          <p:cNvPr id="87044" name="Rectangle 3">
            <a:extLst>
              <a:ext uri="{FF2B5EF4-FFF2-40B4-BE49-F238E27FC236}">
                <a16:creationId xmlns:a16="http://schemas.microsoft.com/office/drawing/2014/main" id="{BB92D132-2199-439D-EA3C-5B7684704D76}"/>
              </a:ext>
            </a:extLst>
          </p:cNvPr>
          <p:cNvSpPr>
            <a:spLocks noGrp="1" noChangeArrowheads="1"/>
          </p:cNvSpPr>
          <p:nvPr>
            <p:ph type="body" idx="1"/>
          </p:nvPr>
        </p:nvSpPr>
        <p:spPr>
          <a:xfrm>
            <a:off x="457200" y="1828800"/>
            <a:ext cx="8362950" cy="4495800"/>
          </a:xfrm>
        </p:spPr>
        <p:txBody>
          <a:bodyPr/>
          <a:lstStyle/>
          <a:p>
            <a:pPr eaLnBrk="1" hangingPunct="1">
              <a:lnSpc>
                <a:spcPct val="160000"/>
              </a:lnSpc>
              <a:buFont typeface="Wingdings" panose="05000000000000000000" pitchFamily="2" charset="2"/>
              <a:buNone/>
            </a:pPr>
            <a:r>
              <a:rPr kumimoji="0" lang="zh-CN" altLang="en-US" sz="2400">
                <a:ea typeface="宋体" panose="02010600030101010101" pitchFamily="2" charset="-122"/>
              </a:rPr>
              <a:t>［例］今有调度</a:t>
            </a:r>
            <a:r>
              <a:rPr kumimoji="0" lang="en-US" altLang="zh-CN" sz="2400">
                <a:ea typeface="宋体" panose="02010600030101010101" pitchFamily="2" charset="-122"/>
              </a:rPr>
              <a:t>Sc1=r1(A)w1(A)r2(A)</a:t>
            </a:r>
            <a:r>
              <a:rPr kumimoji="0" lang="en-US" altLang="zh-CN" sz="2400" u="sng">
                <a:ea typeface="宋体" panose="02010600030101010101" pitchFamily="2" charset="-122"/>
              </a:rPr>
              <a:t>w2(A)</a:t>
            </a:r>
            <a:r>
              <a:rPr kumimoji="0" lang="en-US" altLang="zh-CN" sz="2400">
                <a:ea typeface="宋体" panose="02010600030101010101" pitchFamily="2" charset="-122"/>
              </a:rPr>
              <a:t>r1(B)w1(B)r2(B)w2(B)</a:t>
            </a:r>
          </a:p>
          <a:p>
            <a:pPr eaLnBrk="1" hangingPunct="1">
              <a:lnSpc>
                <a:spcPct val="120000"/>
              </a:lnSpc>
            </a:pPr>
            <a:endParaRPr kumimoji="0" lang="en-US" altLang="zh-CN" sz="240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E554557A-2807-711A-8CA7-BFC092E66D03}"/>
              </a:ext>
            </a:extLst>
          </p:cNvPr>
          <p:cNvSpPr>
            <a:spLocks noGrp="1"/>
          </p:cNvSpPr>
          <p:nvPr>
            <p:ph type="ftr" sz="quarter" idx="11"/>
          </p:nvPr>
        </p:nvSpPr>
        <p:spPr/>
        <p:txBody>
          <a:bodyPr/>
          <a:lstStyle/>
          <a:p>
            <a:pPr>
              <a:defRPr/>
            </a:pPr>
            <a:r>
              <a:rPr lang="en-US" altLang="zh-CN"/>
              <a:t>An Introduction to Database System</a:t>
            </a:r>
          </a:p>
        </p:txBody>
      </p:sp>
      <p:sp>
        <p:nvSpPr>
          <p:cNvPr id="88067" name="Rectangle 2">
            <a:extLst>
              <a:ext uri="{FF2B5EF4-FFF2-40B4-BE49-F238E27FC236}">
                <a16:creationId xmlns:a16="http://schemas.microsoft.com/office/drawing/2014/main" id="{45B8CB4B-6218-49D4-9189-5544ED7A92F8}"/>
              </a:ext>
            </a:extLst>
          </p:cNvPr>
          <p:cNvSpPr>
            <a:spLocks noGrp="1" noChangeArrowheads="1"/>
          </p:cNvSpPr>
          <p:nvPr>
            <p:ph type="title"/>
          </p:nvPr>
        </p:nvSpPr>
        <p:spPr/>
        <p:txBody>
          <a:bodyPr/>
          <a:lstStyle/>
          <a:p>
            <a:pPr eaLnBrk="1" hangingPunct="1"/>
            <a:r>
              <a:rPr lang="zh-CN" altLang="en-US">
                <a:ea typeface="宋体" panose="02010600030101010101" pitchFamily="2" charset="-122"/>
              </a:rPr>
              <a:t>冲突可串行化调度（续）</a:t>
            </a:r>
          </a:p>
        </p:txBody>
      </p:sp>
      <p:sp>
        <p:nvSpPr>
          <p:cNvPr id="88068" name="Rectangle 3">
            <a:extLst>
              <a:ext uri="{FF2B5EF4-FFF2-40B4-BE49-F238E27FC236}">
                <a16:creationId xmlns:a16="http://schemas.microsoft.com/office/drawing/2014/main" id="{E24CD523-D7D1-00B2-0DAE-12DDC45B4F81}"/>
              </a:ext>
            </a:extLst>
          </p:cNvPr>
          <p:cNvSpPr>
            <a:spLocks noGrp="1" noChangeArrowheads="1"/>
          </p:cNvSpPr>
          <p:nvPr>
            <p:ph type="body" idx="1"/>
          </p:nvPr>
        </p:nvSpPr>
        <p:spPr>
          <a:xfrm>
            <a:off x="457200" y="1828800"/>
            <a:ext cx="8362950" cy="4495800"/>
          </a:xfrm>
        </p:spPr>
        <p:txBody>
          <a:bodyPr/>
          <a:lstStyle/>
          <a:p>
            <a:pPr eaLnBrk="1" hangingPunct="1">
              <a:lnSpc>
                <a:spcPct val="160000"/>
              </a:lnSpc>
              <a:buFont typeface="Wingdings" panose="05000000000000000000" pitchFamily="2" charset="2"/>
              <a:buNone/>
            </a:pPr>
            <a:r>
              <a:rPr kumimoji="0" lang="zh-CN" altLang="en-US" sz="2400">
                <a:ea typeface="宋体" panose="02010600030101010101" pitchFamily="2" charset="-122"/>
              </a:rPr>
              <a:t>［例］今有调度</a:t>
            </a:r>
            <a:r>
              <a:rPr kumimoji="0" lang="en-US" altLang="zh-CN" sz="2400">
                <a:ea typeface="宋体" panose="02010600030101010101" pitchFamily="2" charset="-122"/>
              </a:rPr>
              <a:t>Sc1=r1(A)w1(A)r2(A)</a:t>
            </a:r>
            <a:r>
              <a:rPr kumimoji="0" lang="en-US" altLang="zh-CN" sz="2400" u="sng">
                <a:ea typeface="宋体" panose="02010600030101010101" pitchFamily="2" charset="-122"/>
              </a:rPr>
              <a:t>w2(A)</a:t>
            </a:r>
            <a:r>
              <a:rPr kumimoji="0" lang="en-US" altLang="zh-CN" sz="2400">
                <a:ea typeface="宋体" panose="02010600030101010101" pitchFamily="2" charset="-122"/>
              </a:rPr>
              <a:t>r1(B)w1(B)r2(B)w2(B)</a:t>
            </a:r>
          </a:p>
          <a:p>
            <a:pPr lvl="1" eaLnBrk="1" hangingPunct="1">
              <a:lnSpc>
                <a:spcPct val="160000"/>
              </a:lnSpc>
            </a:pPr>
            <a:r>
              <a:rPr kumimoji="0" lang="zh-CN" altLang="en-US" sz="2200">
                <a:ea typeface="宋体" panose="02010600030101010101" pitchFamily="2" charset="-122"/>
              </a:rPr>
              <a:t>把</a:t>
            </a:r>
            <a:r>
              <a:rPr kumimoji="0" lang="en-US" altLang="zh-CN" sz="2200">
                <a:ea typeface="宋体" panose="02010600030101010101" pitchFamily="2" charset="-122"/>
              </a:rPr>
              <a:t>w2(A)</a:t>
            </a:r>
            <a:r>
              <a:rPr kumimoji="0" lang="zh-CN" altLang="en-US" sz="2200">
                <a:ea typeface="宋体" panose="02010600030101010101" pitchFamily="2" charset="-122"/>
              </a:rPr>
              <a:t>与</a:t>
            </a:r>
            <a:r>
              <a:rPr kumimoji="0" lang="en-US" altLang="zh-CN" sz="2200">
                <a:ea typeface="宋体" panose="02010600030101010101" pitchFamily="2" charset="-122"/>
              </a:rPr>
              <a:t>r1(B)w1(B)</a:t>
            </a:r>
            <a:r>
              <a:rPr kumimoji="0" lang="zh-CN" altLang="en-US" sz="2200">
                <a:ea typeface="宋体" panose="02010600030101010101" pitchFamily="2" charset="-122"/>
              </a:rPr>
              <a:t>交换，得到：</a:t>
            </a:r>
          </a:p>
          <a:p>
            <a:pPr lvl="1" eaLnBrk="1" hangingPunct="1">
              <a:lnSpc>
                <a:spcPct val="160000"/>
              </a:lnSpc>
              <a:buFont typeface="Wingdings" panose="05000000000000000000" pitchFamily="2" charset="2"/>
              <a:buNone/>
            </a:pPr>
            <a:r>
              <a:rPr kumimoji="0" lang="zh-CN" altLang="en-US" sz="2200">
                <a:ea typeface="宋体" panose="02010600030101010101" pitchFamily="2" charset="-122"/>
              </a:rPr>
              <a:t>    </a:t>
            </a:r>
            <a:r>
              <a:rPr kumimoji="0" lang="en-US" altLang="zh-CN" sz="2200">
                <a:ea typeface="宋体" panose="02010600030101010101" pitchFamily="2" charset="-122"/>
              </a:rPr>
              <a:t>r1(A)w1(A)</a:t>
            </a:r>
            <a:r>
              <a:rPr kumimoji="0" lang="en-US" altLang="zh-CN" sz="2200" u="sng">
                <a:ea typeface="宋体" panose="02010600030101010101" pitchFamily="2" charset="-122"/>
              </a:rPr>
              <a:t>r2(A)</a:t>
            </a:r>
            <a:r>
              <a:rPr kumimoji="0" lang="en-US" altLang="zh-CN" sz="2200">
                <a:ea typeface="宋体" panose="02010600030101010101" pitchFamily="2" charset="-122"/>
              </a:rPr>
              <a:t>r1(B)w1(B)</a:t>
            </a:r>
            <a:r>
              <a:rPr kumimoji="0" lang="en-US" altLang="zh-CN" sz="2200" u="sng">
                <a:ea typeface="宋体" panose="02010600030101010101" pitchFamily="2" charset="-122"/>
              </a:rPr>
              <a:t>w2(A)</a:t>
            </a:r>
            <a:r>
              <a:rPr kumimoji="0" lang="en-US" altLang="zh-CN" sz="2200">
                <a:ea typeface="宋体" panose="02010600030101010101" pitchFamily="2" charset="-122"/>
              </a:rPr>
              <a:t>r2(B)w2(B)</a:t>
            </a:r>
          </a:p>
          <a:p>
            <a:pPr lvl="1" eaLnBrk="1" hangingPunct="1">
              <a:lnSpc>
                <a:spcPct val="160000"/>
              </a:lnSpc>
            </a:pPr>
            <a:r>
              <a:rPr kumimoji="0" lang="zh-CN" altLang="en-US" sz="2200">
                <a:ea typeface="宋体" panose="02010600030101010101" pitchFamily="2" charset="-122"/>
              </a:rPr>
              <a:t>再把</a:t>
            </a:r>
            <a:r>
              <a:rPr kumimoji="0" lang="en-US" altLang="zh-CN" sz="2200">
                <a:ea typeface="宋体" panose="02010600030101010101" pitchFamily="2" charset="-122"/>
              </a:rPr>
              <a:t>r2(A)</a:t>
            </a:r>
            <a:r>
              <a:rPr kumimoji="0" lang="zh-CN" altLang="en-US" sz="2200">
                <a:ea typeface="宋体" panose="02010600030101010101" pitchFamily="2" charset="-122"/>
              </a:rPr>
              <a:t>与</a:t>
            </a:r>
            <a:r>
              <a:rPr kumimoji="0" lang="en-US" altLang="zh-CN" sz="2200">
                <a:ea typeface="宋体" panose="02010600030101010101" pitchFamily="2" charset="-122"/>
              </a:rPr>
              <a:t>r1(B)w1(B)</a:t>
            </a:r>
            <a:r>
              <a:rPr kumimoji="0" lang="zh-CN" altLang="en-US" sz="2200">
                <a:ea typeface="宋体" panose="02010600030101010101" pitchFamily="2" charset="-122"/>
              </a:rPr>
              <a:t>交换：</a:t>
            </a:r>
          </a:p>
          <a:p>
            <a:pPr lvl="1" eaLnBrk="1" hangingPunct="1">
              <a:lnSpc>
                <a:spcPct val="160000"/>
              </a:lnSpc>
              <a:buFont typeface="Wingdings" panose="05000000000000000000" pitchFamily="2" charset="2"/>
              <a:buNone/>
            </a:pPr>
            <a:r>
              <a:rPr kumimoji="0" lang="zh-CN" altLang="en-US" sz="2200">
                <a:ea typeface="宋体" panose="02010600030101010101" pitchFamily="2" charset="-122"/>
              </a:rPr>
              <a:t>   </a:t>
            </a:r>
            <a:r>
              <a:rPr kumimoji="0" lang="en-US" altLang="zh-CN" sz="2200">
                <a:ea typeface="宋体" panose="02010600030101010101" pitchFamily="2" charset="-122"/>
              </a:rPr>
              <a:t>Sc2</a:t>
            </a:r>
            <a:r>
              <a:rPr kumimoji="0" lang="zh-CN" altLang="en-US" sz="2200">
                <a:ea typeface="宋体" panose="02010600030101010101" pitchFamily="2" charset="-122"/>
              </a:rPr>
              <a:t>＝</a:t>
            </a:r>
            <a:r>
              <a:rPr kumimoji="0" lang="en-US" altLang="zh-CN" sz="2200">
                <a:ea typeface="宋体" panose="02010600030101010101" pitchFamily="2" charset="-122"/>
              </a:rPr>
              <a:t>r1(A)w1(A)r1(B)w1(B)</a:t>
            </a:r>
            <a:r>
              <a:rPr kumimoji="0" lang="en-US" altLang="zh-CN" sz="2200" u="sng">
                <a:ea typeface="宋体" panose="02010600030101010101" pitchFamily="2" charset="-122"/>
              </a:rPr>
              <a:t>r2(A)</a:t>
            </a:r>
            <a:r>
              <a:rPr kumimoji="0" lang="en-US" altLang="zh-CN" sz="2200">
                <a:ea typeface="宋体" panose="02010600030101010101" pitchFamily="2" charset="-122"/>
              </a:rPr>
              <a:t>w2(A)r2(B)w2(B)</a:t>
            </a:r>
          </a:p>
          <a:p>
            <a:pPr lvl="1" eaLnBrk="1" hangingPunct="1">
              <a:lnSpc>
                <a:spcPct val="160000"/>
              </a:lnSpc>
            </a:pPr>
            <a:r>
              <a:rPr kumimoji="0" lang="en-US" altLang="zh-CN" sz="2200">
                <a:ea typeface="宋体" panose="02010600030101010101" pitchFamily="2" charset="-122"/>
              </a:rPr>
              <a:t>Sc2</a:t>
            </a:r>
            <a:r>
              <a:rPr kumimoji="0" lang="zh-CN" altLang="en-US" sz="2200">
                <a:ea typeface="宋体" panose="02010600030101010101" pitchFamily="2" charset="-122"/>
              </a:rPr>
              <a:t>等价于一个串行调度</a:t>
            </a:r>
            <a:r>
              <a:rPr kumimoji="0" lang="en-US" altLang="zh-CN" sz="2200">
                <a:ea typeface="宋体" panose="02010600030101010101" pitchFamily="2" charset="-122"/>
              </a:rPr>
              <a:t>T1</a:t>
            </a:r>
            <a:r>
              <a:rPr kumimoji="0" lang="zh-CN" altLang="en-US" sz="2200">
                <a:ea typeface="宋体" panose="02010600030101010101" pitchFamily="2" charset="-122"/>
              </a:rPr>
              <a:t>，</a:t>
            </a:r>
            <a:r>
              <a:rPr kumimoji="0" lang="en-US" altLang="zh-CN" sz="2200">
                <a:ea typeface="宋体" panose="02010600030101010101" pitchFamily="2" charset="-122"/>
              </a:rPr>
              <a:t>T2</a:t>
            </a:r>
            <a:r>
              <a:rPr kumimoji="0" lang="zh-CN" altLang="en-US" sz="2200">
                <a:ea typeface="宋体" panose="02010600030101010101" pitchFamily="2" charset="-122"/>
              </a:rPr>
              <a:t>，</a:t>
            </a:r>
            <a:r>
              <a:rPr kumimoji="0" lang="en-US" altLang="zh-CN" sz="2200">
                <a:ea typeface="宋体" panose="02010600030101010101" pitchFamily="2" charset="-122"/>
              </a:rPr>
              <a:t>Sc1</a:t>
            </a:r>
            <a:r>
              <a:rPr kumimoji="0" lang="zh-CN" altLang="en-US" sz="2200">
                <a:ea typeface="宋体" panose="02010600030101010101" pitchFamily="2" charset="-122"/>
              </a:rPr>
              <a:t>冲突可串行化的调度</a:t>
            </a:r>
            <a:endParaRPr kumimoji="0" lang="zh-CN" altLang="en-US">
              <a:ea typeface="宋体" panose="02010600030101010101" pitchFamily="2" charset="-122"/>
            </a:endParaRPr>
          </a:p>
          <a:p>
            <a:pPr eaLnBrk="1" hangingPunct="1">
              <a:lnSpc>
                <a:spcPct val="120000"/>
              </a:lnSpc>
            </a:pPr>
            <a:endParaRPr kumimoji="0" lang="en-US" altLang="zh-CN" sz="240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C8DD91A-BBEF-538B-1192-14BD66C1C18D}"/>
              </a:ext>
            </a:extLst>
          </p:cNvPr>
          <p:cNvSpPr>
            <a:spLocks noGrp="1"/>
          </p:cNvSpPr>
          <p:nvPr>
            <p:ph type="ftr" sz="quarter" idx="11"/>
          </p:nvPr>
        </p:nvSpPr>
        <p:spPr/>
        <p:txBody>
          <a:bodyPr/>
          <a:lstStyle/>
          <a:p>
            <a:pPr>
              <a:defRPr/>
            </a:pPr>
            <a:r>
              <a:rPr lang="en-US" altLang="zh-CN"/>
              <a:t>An Introduction to Database System</a:t>
            </a:r>
          </a:p>
        </p:txBody>
      </p:sp>
      <p:sp>
        <p:nvSpPr>
          <p:cNvPr id="89091" name="Rectangle 2">
            <a:extLst>
              <a:ext uri="{FF2B5EF4-FFF2-40B4-BE49-F238E27FC236}">
                <a16:creationId xmlns:a16="http://schemas.microsoft.com/office/drawing/2014/main" id="{F2AB800C-C524-529F-49F7-A87D0E35A094}"/>
              </a:ext>
            </a:extLst>
          </p:cNvPr>
          <p:cNvSpPr>
            <a:spLocks noGrp="1" noChangeArrowheads="1"/>
          </p:cNvSpPr>
          <p:nvPr>
            <p:ph type="title"/>
          </p:nvPr>
        </p:nvSpPr>
        <p:spPr/>
        <p:txBody>
          <a:bodyPr/>
          <a:lstStyle/>
          <a:p>
            <a:pPr eaLnBrk="1" hangingPunct="1"/>
            <a:r>
              <a:rPr lang="zh-CN" altLang="en-US">
                <a:ea typeface="宋体" panose="02010600030101010101" pitchFamily="2" charset="-122"/>
              </a:rPr>
              <a:t>冲突可串行化调度（续）</a:t>
            </a:r>
          </a:p>
        </p:txBody>
      </p:sp>
      <p:sp>
        <p:nvSpPr>
          <p:cNvPr id="89092" name="Rectangle 3">
            <a:extLst>
              <a:ext uri="{FF2B5EF4-FFF2-40B4-BE49-F238E27FC236}">
                <a16:creationId xmlns:a16="http://schemas.microsoft.com/office/drawing/2014/main" id="{F2D19949-8B2A-A551-1A80-5A0BF85C392C}"/>
              </a:ext>
            </a:extLst>
          </p:cNvPr>
          <p:cNvSpPr>
            <a:spLocks noGrp="1" noChangeArrowheads="1"/>
          </p:cNvSpPr>
          <p:nvPr>
            <p:ph type="body" idx="1"/>
          </p:nvPr>
        </p:nvSpPr>
        <p:spPr/>
        <p:txBody>
          <a:bodyPr/>
          <a:lstStyle/>
          <a:p>
            <a:pPr eaLnBrk="1" hangingPunct="1">
              <a:lnSpc>
                <a:spcPct val="130000"/>
              </a:lnSpc>
            </a:pPr>
            <a:r>
              <a:rPr kumimoji="0" lang="zh-CN" altLang="en-US" sz="2400" u="sng">
                <a:ea typeface="宋体" panose="02010600030101010101" pitchFamily="2" charset="-122"/>
              </a:rPr>
              <a:t>冲突可串行化调度</a:t>
            </a:r>
            <a:r>
              <a:rPr kumimoji="0" lang="zh-CN" altLang="en-US" sz="2400">
                <a:ea typeface="宋体" panose="02010600030101010101" pitchFamily="2" charset="-122"/>
              </a:rPr>
              <a:t>是</a:t>
            </a:r>
            <a:r>
              <a:rPr kumimoji="0" lang="zh-CN" altLang="en-US" sz="2400" u="sng">
                <a:ea typeface="宋体" panose="02010600030101010101" pitchFamily="2" charset="-122"/>
              </a:rPr>
              <a:t>可串行化调度</a:t>
            </a:r>
            <a:r>
              <a:rPr kumimoji="0" lang="zh-CN" altLang="en-US" sz="2400">
                <a:ea typeface="宋体" panose="02010600030101010101" pitchFamily="2" charset="-122"/>
              </a:rPr>
              <a:t>的</a:t>
            </a:r>
            <a:r>
              <a:rPr kumimoji="0" lang="zh-CN" altLang="en-US" sz="2400">
                <a:solidFill>
                  <a:srgbClr val="FF00FF"/>
                </a:solidFill>
                <a:ea typeface="宋体" panose="02010600030101010101" pitchFamily="2" charset="-122"/>
              </a:rPr>
              <a:t>充分条件</a:t>
            </a:r>
            <a:r>
              <a:rPr kumimoji="0" lang="zh-CN" altLang="en-US" sz="2400">
                <a:ea typeface="宋体" panose="02010600030101010101" pitchFamily="2" charset="-122"/>
              </a:rPr>
              <a:t>，不是必要条件。还有不满足冲突可串行化条件的可串行化调度。</a:t>
            </a:r>
            <a:endParaRPr kumimoji="0" lang="zh-CN" altLang="en-US">
              <a:ea typeface="宋体" panose="02010600030101010101" pitchFamily="2" charset="-122"/>
            </a:endParaRPr>
          </a:p>
          <a:p>
            <a:pPr eaLnBrk="1" hangingPunct="1">
              <a:lnSpc>
                <a:spcPct val="130000"/>
              </a:lnSpc>
              <a:buFont typeface="Wingdings" panose="05000000000000000000" pitchFamily="2" charset="2"/>
              <a:buNone/>
            </a:pPr>
            <a:r>
              <a:rPr kumimoji="0" lang="zh-CN" altLang="en-US" sz="2400">
                <a:ea typeface="宋体" panose="02010600030101010101" pitchFamily="2" charset="-122"/>
              </a:rPr>
              <a:t>    </a:t>
            </a:r>
            <a:r>
              <a:rPr kumimoji="0" lang="en-US" altLang="zh-CN" sz="2400">
                <a:ea typeface="宋体" panose="02010600030101010101" pitchFamily="2" charset="-122"/>
              </a:rPr>
              <a:t>[</a:t>
            </a:r>
            <a:r>
              <a:rPr kumimoji="0" lang="zh-CN" altLang="en-US" sz="2400">
                <a:ea typeface="宋体" panose="02010600030101010101" pitchFamily="2" charset="-122"/>
              </a:rPr>
              <a:t>例</a:t>
            </a:r>
            <a:r>
              <a:rPr kumimoji="0" lang="en-US" altLang="zh-CN" sz="2400">
                <a:ea typeface="宋体" panose="02010600030101010101" pitchFamily="2" charset="-122"/>
              </a:rPr>
              <a:t>]</a:t>
            </a:r>
            <a:r>
              <a:rPr kumimoji="0" lang="zh-CN" altLang="en-US" sz="2400">
                <a:ea typeface="宋体" panose="02010600030101010101" pitchFamily="2" charset="-122"/>
              </a:rPr>
              <a:t>有</a:t>
            </a:r>
            <a:r>
              <a:rPr kumimoji="0" lang="en-US" altLang="zh-CN" sz="2400">
                <a:ea typeface="宋体" panose="02010600030101010101" pitchFamily="2" charset="-122"/>
              </a:rPr>
              <a:t>3</a:t>
            </a:r>
            <a:r>
              <a:rPr kumimoji="0" lang="zh-CN" altLang="en-US" sz="2400">
                <a:ea typeface="宋体" panose="02010600030101010101" pitchFamily="2" charset="-122"/>
              </a:rPr>
              <a:t>个事务</a:t>
            </a:r>
          </a:p>
          <a:p>
            <a:pPr eaLnBrk="1" hangingPunct="1">
              <a:lnSpc>
                <a:spcPct val="130000"/>
              </a:lnSpc>
              <a:buFont typeface="Wingdings" panose="05000000000000000000" pitchFamily="2" charset="2"/>
              <a:buNone/>
            </a:pPr>
            <a:r>
              <a:rPr kumimoji="0" lang="zh-CN" altLang="en-US" sz="2400">
                <a:ea typeface="宋体" panose="02010600030101010101" pitchFamily="2" charset="-122"/>
              </a:rPr>
              <a:t>       </a:t>
            </a:r>
            <a:r>
              <a:rPr kumimoji="0" lang="en-US" altLang="zh-CN" sz="2400">
                <a:ea typeface="宋体" panose="02010600030101010101" pitchFamily="2" charset="-122"/>
              </a:rPr>
              <a:t>T1=W1(Y)W1(X)</a:t>
            </a:r>
            <a:r>
              <a:rPr kumimoji="0" lang="zh-CN" altLang="en-US" sz="2400">
                <a:ea typeface="宋体" panose="02010600030101010101" pitchFamily="2" charset="-122"/>
              </a:rPr>
              <a:t>，</a:t>
            </a:r>
            <a:r>
              <a:rPr kumimoji="0" lang="en-US" altLang="zh-CN" sz="2400">
                <a:ea typeface="宋体" panose="02010600030101010101" pitchFamily="2" charset="-122"/>
              </a:rPr>
              <a:t>T2=W2(Y)W2(X)</a:t>
            </a:r>
            <a:r>
              <a:rPr kumimoji="0" lang="zh-CN" altLang="en-US" sz="2400">
                <a:ea typeface="宋体" panose="02010600030101010101" pitchFamily="2" charset="-122"/>
              </a:rPr>
              <a:t>，</a:t>
            </a:r>
            <a:r>
              <a:rPr kumimoji="0" lang="en-US" altLang="zh-CN" sz="2400">
                <a:ea typeface="宋体" panose="02010600030101010101" pitchFamily="2" charset="-122"/>
              </a:rPr>
              <a:t>T3=W3(X)</a:t>
            </a:r>
          </a:p>
          <a:p>
            <a:pPr lvl="1" eaLnBrk="1" hangingPunct="1">
              <a:lnSpc>
                <a:spcPct val="130000"/>
              </a:lnSpc>
            </a:pPr>
            <a:r>
              <a:rPr kumimoji="0" lang="zh-CN" altLang="en-US" sz="2200">
                <a:ea typeface="宋体" panose="02010600030101010101" pitchFamily="2" charset="-122"/>
              </a:rPr>
              <a:t>调度</a:t>
            </a:r>
            <a:r>
              <a:rPr kumimoji="0" lang="en-US" altLang="zh-CN" sz="2200">
                <a:ea typeface="宋体" panose="02010600030101010101" pitchFamily="2" charset="-122"/>
              </a:rPr>
              <a:t>L1=W1(Y)</a:t>
            </a:r>
            <a:r>
              <a:rPr kumimoji="0" lang="en-US" altLang="zh-CN" sz="2200" u="sng">
                <a:ea typeface="宋体" panose="02010600030101010101" pitchFamily="2" charset="-122"/>
              </a:rPr>
              <a:t>W1(X)</a:t>
            </a:r>
            <a:r>
              <a:rPr kumimoji="0" lang="en-US" altLang="zh-CN" sz="2200">
                <a:ea typeface="宋体" panose="02010600030101010101" pitchFamily="2" charset="-122"/>
              </a:rPr>
              <a:t>W2(Y)W2(X) W</a:t>
            </a:r>
            <a:r>
              <a:rPr kumimoji="0" lang="en-US" altLang="zh-CN" sz="2200" u="sng">
                <a:ea typeface="宋体" panose="02010600030101010101" pitchFamily="2" charset="-122"/>
              </a:rPr>
              <a:t>3</a:t>
            </a:r>
            <a:r>
              <a:rPr kumimoji="0" lang="en-US" altLang="zh-CN" sz="2200">
                <a:ea typeface="宋体" panose="02010600030101010101" pitchFamily="2" charset="-122"/>
              </a:rPr>
              <a:t>(X)</a:t>
            </a:r>
            <a:r>
              <a:rPr kumimoji="0" lang="zh-CN" altLang="en-US" sz="2200">
                <a:ea typeface="宋体" panose="02010600030101010101" pitchFamily="2" charset="-122"/>
              </a:rPr>
              <a:t>是一个串行调度。</a:t>
            </a:r>
          </a:p>
          <a:p>
            <a:pPr lvl="1" eaLnBrk="1" hangingPunct="1">
              <a:lnSpc>
                <a:spcPct val="130000"/>
              </a:lnSpc>
            </a:pPr>
            <a:r>
              <a:rPr kumimoji="0" lang="zh-CN" altLang="en-US" sz="2200">
                <a:ea typeface="宋体" panose="02010600030101010101" pitchFamily="2" charset="-122"/>
              </a:rPr>
              <a:t>调度</a:t>
            </a:r>
            <a:r>
              <a:rPr kumimoji="0" lang="en-US" altLang="zh-CN" sz="2200">
                <a:ea typeface="宋体" panose="02010600030101010101" pitchFamily="2" charset="-122"/>
              </a:rPr>
              <a:t>L2=W1(Y)W2(Y)W2(X)</a:t>
            </a:r>
            <a:r>
              <a:rPr kumimoji="0" lang="en-US" altLang="zh-CN" sz="2200" u="sng">
                <a:ea typeface="宋体" panose="02010600030101010101" pitchFamily="2" charset="-122"/>
              </a:rPr>
              <a:t>W1(X)</a:t>
            </a:r>
            <a:r>
              <a:rPr kumimoji="0" lang="en-US" altLang="zh-CN" sz="2200">
                <a:ea typeface="宋体" panose="02010600030101010101" pitchFamily="2" charset="-122"/>
              </a:rPr>
              <a:t>W3(X)</a:t>
            </a:r>
            <a:r>
              <a:rPr kumimoji="0" lang="zh-CN" altLang="en-US" sz="2200">
                <a:ea typeface="宋体" panose="02010600030101010101" pitchFamily="2" charset="-122"/>
              </a:rPr>
              <a:t>不满足冲突可串行化。但是调度</a:t>
            </a:r>
            <a:r>
              <a:rPr kumimoji="0" lang="en-US" altLang="zh-CN" sz="2200">
                <a:ea typeface="宋体" panose="02010600030101010101" pitchFamily="2" charset="-122"/>
              </a:rPr>
              <a:t>L2</a:t>
            </a:r>
            <a:r>
              <a:rPr kumimoji="0" lang="zh-CN" altLang="en-US" sz="2200">
                <a:ea typeface="宋体" panose="02010600030101010101" pitchFamily="2" charset="-122"/>
              </a:rPr>
              <a:t>是可串行化的，因为</a:t>
            </a:r>
            <a:r>
              <a:rPr kumimoji="0" lang="en-US" altLang="zh-CN" sz="2200">
                <a:ea typeface="宋体" panose="02010600030101010101" pitchFamily="2" charset="-122"/>
              </a:rPr>
              <a:t>L2</a:t>
            </a:r>
            <a:r>
              <a:rPr kumimoji="0" lang="zh-CN" altLang="en-US" sz="2200">
                <a:ea typeface="宋体" panose="02010600030101010101" pitchFamily="2" charset="-122"/>
              </a:rPr>
              <a:t>执行的结果与调度</a:t>
            </a:r>
            <a:r>
              <a:rPr kumimoji="0" lang="en-US" altLang="zh-CN" sz="2200">
                <a:ea typeface="宋体" panose="02010600030101010101" pitchFamily="2" charset="-122"/>
              </a:rPr>
              <a:t>L1</a:t>
            </a:r>
            <a:r>
              <a:rPr kumimoji="0" lang="zh-CN" altLang="en-US" sz="2200">
                <a:ea typeface="宋体" panose="02010600030101010101" pitchFamily="2" charset="-122"/>
              </a:rPr>
              <a:t>相同，</a:t>
            </a:r>
            <a:r>
              <a:rPr kumimoji="0" lang="en-US" altLang="zh-CN" sz="2200">
                <a:ea typeface="宋体" panose="02010600030101010101" pitchFamily="2" charset="-122"/>
              </a:rPr>
              <a:t>Y</a:t>
            </a:r>
            <a:r>
              <a:rPr kumimoji="0" lang="zh-CN" altLang="en-US" sz="2200">
                <a:ea typeface="宋体" panose="02010600030101010101" pitchFamily="2" charset="-122"/>
              </a:rPr>
              <a:t>的值都等于</a:t>
            </a:r>
            <a:r>
              <a:rPr kumimoji="0" lang="en-US" altLang="zh-CN" sz="2200">
                <a:ea typeface="宋体" panose="02010600030101010101" pitchFamily="2" charset="-122"/>
              </a:rPr>
              <a:t>T2</a:t>
            </a:r>
            <a:r>
              <a:rPr kumimoji="0" lang="zh-CN" altLang="en-US" sz="2200">
                <a:ea typeface="宋体" panose="02010600030101010101" pitchFamily="2" charset="-122"/>
              </a:rPr>
              <a:t>的值，</a:t>
            </a:r>
            <a:r>
              <a:rPr kumimoji="0" lang="en-US" altLang="zh-CN" sz="2200">
                <a:ea typeface="宋体" panose="02010600030101010101" pitchFamily="2" charset="-122"/>
              </a:rPr>
              <a:t>X</a:t>
            </a:r>
            <a:r>
              <a:rPr kumimoji="0" lang="zh-CN" altLang="en-US" sz="2200">
                <a:ea typeface="宋体" panose="02010600030101010101" pitchFamily="2" charset="-122"/>
              </a:rPr>
              <a:t>的值都等于</a:t>
            </a:r>
            <a:r>
              <a:rPr kumimoji="0" lang="en-US" altLang="zh-CN" sz="2200">
                <a:ea typeface="宋体" panose="02010600030101010101" pitchFamily="2" charset="-122"/>
              </a:rPr>
              <a:t>T3</a:t>
            </a:r>
            <a:r>
              <a:rPr kumimoji="0" lang="zh-CN" altLang="en-US" sz="2200">
                <a:ea typeface="宋体" panose="02010600030101010101" pitchFamily="2" charset="-122"/>
              </a:rPr>
              <a:t>的值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E04C7DBB-F578-F2F8-3820-AE6CA5F75F00}"/>
              </a:ext>
            </a:extLst>
          </p:cNvPr>
          <p:cNvSpPr>
            <a:spLocks noGrp="1"/>
          </p:cNvSpPr>
          <p:nvPr>
            <p:ph type="ftr" sz="quarter" idx="11"/>
          </p:nvPr>
        </p:nvSpPr>
        <p:spPr/>
        <p:txBody>
          <a:bodyPr/>
          <a:lstStyle/>
          <a:p>
            <a:pPr>
              <a:defRPr/>
            </a:pPr>
            <a:r>
              <a:rPr lang="en-US" altLang="zh-CN"/>
              <a:t>An Introduction to Database System</a:t>
            </a:r>
          </a:p>
        </p:txBody>
      </p:sp>
      <p:sp>
        <p:nvSpPr>
          <p:cNvPr id="91139" name="Rectangle 2">
            <a:extLst>
              <a:ext uri="{FF2B5EF4-FFF2-40B4-BE49-F238E27FC236}">
                <a16:creationId xmlns:a16="http://schemas.microsoft.com/office/drawing/2014/main" id="{CDB70D50-10B5-5F32-FFDB-8896CA11CA02}"/>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第十一章  并发控制</a:t>
            </a:r>
          </a:p>
        </p:txBody>
      </p:sp>
      <p:sp>
        <p:nvSpPr>
          <p:cNvPr id="91140" name="Rectangle 3">
            <a:extLst>
              <a:ext uri="{FF2B5EF4-FFF2-40B4-BE49-F238E27FC236}">
                <a16:creationId xmlns:a16="http://schemas.microsoft.com/office/drawing/2014/main" id="{9A11D9E2-8769-1A08-B63E-ED28D58BF1AE}"/>
              </a:ext>
            </a:extLst>
          </p:cNvPr>
          <p:cNvSpPr>
            <a:spLocks noGrp="1" noChangeArrowheads="1"/>
          </p:cNvSpPr>
          <p:nvPr>
            <p:ph type="body" idx="1"/>
          </p:nvPr>
        </p:nvSpPr>
        <p:spPr>
          <a:xfrm>
            <a:off x="971550" y="1828800"/>
            <a:ext cx="7715250" cy="4495800"/>
          </a:xfrm>
        </p:spPr>
        <p:txBody>
          <a:bodyPr/>
          <a:lstStyle/>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11.1  </a:t>
            </a:r>
            <a:r>
              <a:rPr kumimoji="0" lang="zh-CN" altLang="en-US" b="1">
                <a:ea typeface="宋体" panose="02010600030101010101" pitchFamily="2" charset="-122"/>
              </a:rPr>
              <a:t>并发控制概述</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11.2  </a:t>
            </a:r>
            <a:r>
              <a:rPr kumimoji="0" lang="zh-CN" altLang="en-US" b="1">
                <a:ea typeface="宋体" panose="02010600030101010101" pitchFamily="2" charset="-122"/>
              </a:rPr>
              <a:t>封锁</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11.3  </a:t>
            </a:r>
            <a:r>
              <a:rPr kumimoji="0" lang="zh-CN" altLang="en-US" b="1">
                <a:ea typeface="宋体" panose="02010600030101010101" pitchFamily="2" charset="-122"/>
              </a:rPr>
              <a:t>活锁和死锁</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11.4  </a:t>
            </a:r>
            <a:r>
              <a:rPr kumimoji="0" lang="zh-CN" altLang="en-US" b="1">
                <a:ea typeface="宋体" panose="02010600030101010101" pitchFamily="2" charset="-122"/>
              </a:rPr>
              <a:t>并发调度的可串行性</a:t>
            </a:r>
          </a:p>
          <a:p>
            <a:pPr algn="just" eaLnBrk="1" hangingPunct="1">
              <a:lnSpc>
                <a:spcPct val="130000"/>
              </a:lnSpc>
              <a:buFont typeface="Wingdings" panose="05000000000000000000" pitchFamily="2" charset="2"/>
              <a:buNone/>
            </a:pPr>
            <a:r>
              <a:rPr kumimoji="0" lang="en-US" altLang="zh-CN" b="1">
                <a:solidFill>
                  <a:schemeClr val="tx2"/>
                </a:solidFill>
                <a:ea typeface="宋体" panose="02010600030101010101" pitchFamily="2" charset="-122"/>
              </a:rPr>
              <a:t>11.5   </a:t>
            </a:r>
            <a:r>
              <a:rPr kumimoji="0" lang="zh-CN" altLang="en-US" b="1">
                <a:solidFill>
                  <a:schemeClr val="tx2"/>
                </a:solidFill>
                <a:ea typeface="宋体" panose="02010600030101010101" pitchFamily="2" charset="-122"/>
              </a:rPr>
              <a:t>两段锁协议</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11.6   </a:t>
            </a:r>
            <a:r>
              <a:rPr kumimoji="0" lang="zh-CN" altLang="en-US" b="1">
                <a:ea typeface="宋体" panose="02010600030101010101" pitchFamily="2" charset="-122"/>
              </a:rPr>
              <a:t>封锁的粒度</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11.7   </a:t>
            </a:r>
            <a:r>
              <a:rPr kumimoji="0" lang="zh-CN" altLang="en-US" b="1">
                <a:ea typeface="宋体" panose="02010600030101010101" pitchFamily="2" charset="-122"/>
              </a:rPr>
              <a:t>小结</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17F41819-E437-F251-FF27-6E6261A4D1A7}"/>
              </a:ext>
            </a:extLst>
          </p:cNvPr>
          <p:cNvSpPr>
            <a:spLocks noGrp="1"/>
          </p:cNvSpPr>
          <p:nvPr>
            <p:ph type="ftr" sz="quarter" idx="11"/>
          </p:nvPr>
        </p:nvSpPr>
        <p:spPr/>
        <p:txBody>
          <a:bodyPr/>
          <a:lstStyle/>
          <a:p>
            <a:pPr>
              <a:defRPr/>
            </a:pPr>
            <a:r>
              <a:rPr lang="en-US" altLang="zh-CN"/>
              <a:t>An Introduction to Database System</a:t>
            </a:r>
          </a:p>
        </p:txBody>
      </p:sp>
      <p:sp>
        <p:nvSpPr>
          <p:cNvPr id="93187" name="Rectangle 2">
            <a:extLst>
              <a:ext uri="{FF2B5EF4-FFF2-40B4-BE49-F238E27FC236}">
                <a16:creationId xmlns:a16="http://schemas.microsoft.com/office/drawing/2014/main" id="{04F127CD-1930-DF05-F269-FCF97254AA8C}"/>
              </a:ext>
            </a:extLst>
          </p:cNvPr>
          <p:cNvSpPr>
            <a:spLocks noGrp="1" noChangeArrowheads="1"/>
          </p:cNvSpPr>
          <p:nvPr>
            <p:ph type="title"/>
          </p:nvPr>
        </p:nvSpPr>
        <p:spPr/>
        <p:txBody>
          <a:bodyPr/>
          <a:lstStyle/>
          <a:p>
            <a:pPr eaLnBrk="1" hangingPunct="1"/>
            <a:r>
              <a:rPr lang="en-US" altLang="zh-CN">
                <a:ea typeface="宋体" panose="02010600030101010101" pitchFamily="2" charset="-122"/>
              </a:rPr>
              <a:t>11.5  </a:t>
            </a:r>
            <a:r>
              <a:rPr lang="zh-CN" altLang="en-US">
                <a:ea typeface="宋体" panose="02010600030101010101" pitchFamily="2" charset="-122"/>
              </a:rPr>
              <a:t>两段锁协议</a:t>
            </a:r>
          </a:p>
        </p:txBody>
      </p:sp>
      <p:sp>
        <p:nvSpPr>
          <p:cNvPr id="93188" name="Rectangle 3">
            <a:extLst>
              <a:ext uri="{FF2B5EF4-FFF2-40B4-BE49-F238E27FC236}">
                <a16:creationId xmlns:a16="http://schemas.microsoft.com/office/drawing/2014/main" id="{91FBD68B-90BD-BF8B-848A-0B0FDFB2DCD5}"/>
              </a:ext>
            </a:extLst>
          </p:cNvPr>
          <p:cNvSpPr>
            <a:spLocks noGrp="1" noChangeArrowheads="1"/>
          </p:cNvSpPr>
          <p:nvPr>
            <p:ph type="body" idx="1"/>
          </p:nvPr>
        </p:nvSpPr>
        <p:spPr/>
        <p:txBody>
          <a:bodyPr/>
          <a:lstStyle/>
          <a:p>
            <a:pPr eaLnBrk="1" hangingPunct="1">
              <a:lnSpc>
                <a:spcPct val="120000"/>
              </a:lnSpc>
            </a:pPr>
            <a:r>
              <a:rPr kumimoji="0" lang="zh-CN" altLang="en-US" sz="2200">
                <a:ea typeface="宋体" panose="02010600030101010101" pitchFamily="2" charset="-122"/>
              </a:rPr>
              <a:t>封锁协议</a:t>
            </a:r>
          </a:p>
          <a:p>
            <a:pPr eaLnBrk="1" hangingPunct="1">
              <a:lnSpc>
                <a:spcPct val="120000"/>
              </a:lnSpc>
              <a:buFont typeface="Wingdings" panose="05000000000000000000" pitchFamily="2" charset="2"/>
              <a:buNone/>
            </a:pPr>
            <a:r>
              <a:rPr kumimoji="0" lang="zh-CN" altLang="en-US" sz="2200">
                <a:ea typeface="宋体" panose="02010600030101010101" pitchFamily="2" charset="-122"/>
              </a:rPr>
              <a:t>     运用封锁方法时，对数据对象加锁时需要约定一些规则 </a:t>
            </a:r>
          </a:p>
          <a:p>
            <a:pPr lvl="1" eaLnBrk="1" hangingPunct="1">
              <a:lnSpc>
                <a:spcPct val="120000"/>
              </a:lnSpc>
            </a:pPr>
            <a:r>
              <a:rPr kumimoji="0" lang="zh-CN" altLang="en-US" sz="2000">
                <a:ea typeface="宋体" panose="02010600030101010101" pitchFamily="2" charset="-122"/>
              </a:rPr>
              <a:t>何时</a:t>
            </a:r>
            <a:r>
              <a:rPr kumimoji="0" lang="zh-CN" altLang="en-US" sz="2000">
                <a:solidFill>
                  <a:srgbClr val="FF0000"/>
                </a:solidFill>
                <a:ea typeface="宋体" panose="02010600030101010101" pitchFamily="2" charset="-122"/>
              </a:rPr>
              <a:t>申请</a:t>
            </a:r>
            <a:r>
              <a:rPr kumimoji="0" lang="zh-CN" altLang="en-US" sz="2000">
                <a:ea typeface="宋体" panose="02010600030101010101" pitchFamily="2" charset="-122"/>
              </a:rPr>
              <a:t>封锁</a:t>
            </a:r>
          </a:p>
          <a:p>
            <a:pPr lvl="1" eaLnBrk="1" hangingPunct="1">
              <a:lnSpc>
                <a:spcPct val="120000"/>
              </a:lnSpc>
            </a:pPr>
            <a:r>
              <a:rPr kumimoji="0" lang="zh-CN" altLang="en-US" sz="2000">
                <a:solidFill>
                  <a:srgbClr val="FF0000"/>
                </a:solidFill>
                <a:ea typeface="宋体" panose="02010600030101010101" pitchFamily="2" charset="-122"/>
              </a:rPr>
              <a:t>持锁</a:t>
            </a:r>
            <a:r>
              <a:rPr kumimoji="0" lang="zh-CN" altLang="en-US" sz="2000">
                <a:ea typeface="宋体" panose="02010600030101010101" pitchFamily="2" charset="-122"/>
              </a:rPr>
              <a:t>时间</a:t>
            </a:r>
          </a:p>
          <a:p>
            <a:pPr lvl="1" eaLnBrk="1" hangingPunct="1">
              <a:lnSpc>
                <a:spcPct val="120000"/>
              </a:lnSpc>
            </a:pPr>
            <a:r>
              <a:rPr kumimoji="0" lang="zh-CN" altLang="en-US" sz="2000">
                <a:ea typeface="宋体" panose="02010600030101010101" pitchFamily="2" charset="-122"/>
              </a:rPr>
              <a:t>何时</a:t>
            </a:r>
            <a:r>
              <a:rPr kumimoji="0" lang="zh-CN" altLang="en-US" sz="2000">
                <a:solidFill>
                  <a:srgbClr val="FF0000"/>
                </a:solidFill>
                <a:ea typeface="宋体" panose="02010600030101010101" pitchFamily="2" charset="-122"/>
              </a:rPr>
              <a:t>释放</a:t>
            </a:r>
            <a:r>
              <a:rPr kumimoji="0" lang="zh-CN" altLang="en-US" sz="2000">
                <a:ea typeface="宋体" panose="02010600030101010101" pitchFamily="2" charset="-122"/>
              </a:rPr>
              <a:t>封锁等</a:t>
            </a:r>
          </a:p>
          <a:p>
            <a:pPr eaLnBrk="1" hangingPunct="1">
              <a:lnSpc>
                <a:spcPct val="120000"/>
              </a:lnSpc>
            </a:pPr>
            <a:r>
              <a:rPr kumimoji="0" lang="zh-CN" altLang="en-US" sz="2200">
                <a:ea typeface="宋体" panose="02010600030101010101" pitchFamily="2" charset="-122"/>
              </a:rPr>
              <a:t>两段封锁协议</a:t>
            </a:r>
            <a:r>
              <a:rPr kumimoji="0" lang="en-US" altLang="zh-CN" sz="2200">
                <a:ea typeface="宋体" panose="02010600030101010101" pitchFamily="2" charset="-122"/>
              </a:rPr>
              <a:t>(Two-Phase Locking</a:t>
            </a:r>
            <a:r>
              <a:rPr kumimoji="0" lang="zh-CN" altLang="en-US" sz="2200">
                <a:ea typeface="宋体" panose="02010600030101010101" pitchFamily="2" charset="-122"/>
              </a:rPr>
              <a:t>，简称</a:t>
            </a:r>
            <a:r>
              <a:rPr kumimoji="0" lang="en-US" altLang="zh-CN" sz="2200">
                <a:ea typeface="宋体" panose="02010600030101010101" pitchFamily="2" charset="-122"/>
              </a:rPr>
              <a:t>2PL)</a:t>
            </a:r>
            <a:r>
              <a:rPr kumimoji="0" lang="zh-CN" altLang="en-US" sz="2200">
                <a:ea typeface="宋体" panose="02010600030101010101" pitchFamily="2" charset="-122"/>
              </a:rPr>
              <a:t>是最常用的一种封锁协议，理论上证明使用两段封锁协议产生的是可串行化调度</a:t>
            </a:r>
          </a:p>
          <a:p>
            <a:pPr eaLnBrk="1" hangingPunct="1">
              <a:lnSpc>
                <a:spcPct val="120000"/>
              </a:lnSpc>
            </a:pPr>
            <a:endParaRPr kumimoji="0" lang="en-US" altLang="zh-CN" sz="220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F8CD608-3A42-6739-F23E-A55383846B86}"/>
              </a:ext>
            </a:extLst>
          </p:cNvPr>
          <p:cNvSpPr>
            <a:spLocks noGrp="1"/>
          </p:cNvSpPr>
          <p:nvPr>
            <p:ph type="ftr" sz="quarter" idx="11"/>
          </p:nvPr>
        </p:nvSpPr>
        <p:spPr/>
        <p:txBody>
          <a:bodyPr/>
          <a:lstStyle/>
          <a:p>
            <a:pPr>
              <a:defRPr/>
            </a:pPr>
            <a:r>
              <a:rPr lang="en-US" altLang="zh-CN"/>
              <a:t>An Introduction to Database System</a:t>
            </a:r>
          </a:p>
        </p:txBody>
      </p:sp>
      <p:sp>
        <p:nvSpPr>
          <p:cNvPr id="94211" name="Rectangle 2">
            <a:extLst>
              <a:ext uri="{FF2B5EF4-FFF2-40B4-BE49-F238E27FC236}">
                <a16:creationId xmlns:a16="http://schemas.microsoft.com/office/drawing/2014/main" id="{CE0A23E1-D780-D690-A43C-905698FCBAD8}"/>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两段锁协议（续）</a:t>
            </a:r>
          </a:p>
        </p:txBody>
      </p:sp>
      <p:sp>
        <p:nvSpPr>
          <p:cNvPr id="94212" name="Rectangle 3">
            <a:extLst>
              <a:ext uri="{FF2B5EF4-FFF2-40B4-BE49-F238E27FC236}">
                <a16:creationId xmlns:a16="http://schemas.microsoft.com/office/drawing/2014/main" id="{DF109C1C-05AC-C40F-1DCE-A1490D3B3439}"/>
              </a:ext>
            </a:extLst>
          </p:cNvPr>
          <p:cNvSpPr>
            <a:spLocks noGrp="1" noChangeArrowheads="1"/>
          </p:cNvSpPr>
          <p:nvPr>
            <p:ph type="body" idx="1"/>
          </p:nvPr>
        </p:nvSpPr>
        <p:spPr/>
        <p:txBody>
          <a:bodyPr/>
          <a:lstStyle/>
          <a:p>
            <a:pPr eaLnBrk="1" hangingPunct="1">
              <a:lnSpc>
                <a:spcPct val="170000"/>
              </a:lnSpc>
            </a:pPr>
            <a:r>
              <a:rPr kumimoji="0" lang="zh-CN" altLang="en-US">
                <a:ea typeface="宋体" panose="02010600030101010101" pitchFamily="2" charset="-122"/>
              </a:rPr>
              <a:t>两段锁协议</a:t>
            </a:r>
          </a:p>
          <a:p>
            <a:pPr eaLnBrk="1" hangingPunct="1">
              <a:lnSpc>
                <a:spcPct val="170000"/>
              </a:lnSpc>
              <a:buFont typeface="Wingdings" panose="05000000000000000000" pitchFamily="2" charset="2"/>
              <a:buNone/>
            </a:pPr>
            <a:r>
              <a:rPr kumimoji="0" lang="zh-CN" altLang="en-US" sz="2400">
                <a:ea typeface="宋体" panose="02010600030101010101" pitchFamily="2" charset="-122"/>
              </a:rPr>
              <a:t>     指所有事务必须分两个阶段对数据项</a:t>
            </a:r>
            <a:r>
              <a:rPr kumimoji="0" lang="zh-CN" altLang="en-US" sz="2400">
                <a:solidFill>
                  <a:srgbClr val="FF0000"/>
                </a:solidFill>
                <a:ea typeface="宋体" panose="02010600030101010101" pitchFamily="2" charset="-122"/>
              </a:rPr>
              <a:t>加锁</a:t>
            </a:r>
            <a:r>
              <a:rPr kumimoji="0" lang="zh-CN" altLang="en-US" sz="2400">
                <a:ea typeface="宋体" panose="02010600030101010101" pitchFamily="2" charset="-122"/>
              </a:rPr>
              <a:t>和</a:t>
            </a:r>
            <a:r>
              <a:rPr kumimoji="0" lang="zh-CN" altLang="en-US" sz="2400">
                <a:solidFill>
                  <a:srgbClr val="FF0000"/>
                </a:solidFill>
                <a:ea typeface="宋体" panose="02010600030101010101" pitchFamily="2" charset="-122"/>
              </a:rPr>
              <a:t>解锁</a:t>
            </a:r>
            <a:r>
              <a:rPr kumimoji="0" lang="zh-CN" altLang="en-US">
                <a:ea typeface="宋体" panose="02010600030101010101" pitchFamily="2" charset="-122"/>
              </a:rPr>
              <a:t> </a:t>
            </a:r>
          </a:p>
          <a:p>
            <a:pPr lvl="1" eaLnBrk="1" hangingPunct="1">
              <a:lnSpc>
                <a:spcPct val="170000"/>
              </a:lnSpc>
              <a:buFont typeface="Wingdings" panose="05000000000000000000" pitchFamily="2" charset="2"/>
              <a:buChar char="n"/>
            </a:pPr>
            <a:r>
              <a:rPr kumimoji="0" lang="zh-CN" altLang="en-US">
                <a:ea typeface="宋体" panose="02010600030101010101" pitchFamily="2" charset="-122"/>
              </a:rPr>
              <a:t>在对任何数据进行读、写操作之前，事务首先要获得对该数据的封锁</a:t>
            </a:r>
          </a:p>
          <a:p>
            <a:pPr lvl="1" eaLnBrk="1" hangingPunct="1">
              <a:lnSpc>
                <a:spcPct val="170000"/>
              </a:lnSpc>
              <a:buFont typeface="Wingdings" panose="05000000000000000000" pitchFamily="2" charset="2"/>
              <a:buChar char="n"/>
            </a:pPr>
            <a:r>
              <a:rPr kumimoji="0" lang="zh-CN" altLang="en-US">
                <a:ea typeface="宋体" panose="02010600030101010101" pitchFamily="2" charset="-122"/>
              </a:rPr>
              <a:t> 在释放一个封锁之后，事务不再申请和获得任何其他封锁</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794FF99-5C0E-6E68-F2CB-F9BBE0AB33D1}"/>
              </a:ext>
            </a:extLst>
          </p:cNvPr>
          <p:cNvSpPr>
            <a:spLocks noGrp="1"/>
          </p:cNvSpPr>
          <p:nvPr>
            <p:ph type="ftr" sz="quarter" idx="11"/>
          </p:nvPr>
        </p:nvSpPr>
        <p:spPr/>
        <p:txBody>
          <a:bodyPr/>
          <a:lstStyle/>
          <a:p>
            <a:pPr>
              <a:defRPr/>
            </a:pPr>
            <a:r>
              <a:rPr lang="en-US" altLang="zh-CN"/>
              <a:t>An Introduction to Database System</a:t>
            </a:r>
          </a:p>
        </p:txBody>
      </p:sp>
      <p:sp>
        <p:nvSpPr>
          <p:cNvPr id="95235" name="Rectangle 2">
            <a:extLst>
              <a:ext uri="{FF2B5EF4-FFF2-40B4-BE49-F238E27FC236}">
                <a16:creationId xmlns:a16="http://schemas.microsoft.com/office/drawing/2014/main" id="{ECC1100C-50CB-C7A5-5006-A3B38300B03A}"/>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两段锁协议（续）</a:t>
            </a:r>
          </a:p>
        </p:txBody>
      </p:sp>
      <p:sp>
        <p:nvSpPr>
          <p:cNvPr id="95236" name="Rectangle 3">
            <a:extLst>
              <a:ext uri="{FF2B5EF4-FFF2-40B4-BE49-F238E27FC236}">
                <a16:creationId xmlns:a16="http://schemas.microsoft.com/office/drawing/2014/main" id="{480594B8-794E-475E-3941-800D4E1326EB}"/>
              </a:ext>
            </a:extLst>
          </p:cNvPr>
          <p:cNvSpPr>
            <a:spLocks noGrp="1" noChangeArrowheads="1"/>
          </p:cNvSpPr>
          <p:nvPr>
            <p:ph type="body" idx="1"/>
          </p:nvPr>
        </p:nvSpPr>
        <p:spPr>
          <a:xfrm>
            <a:off x="611188" y="1773238"/>
            <a:ext cx="8135937" cy="4537075"/>
          </a:xfrm>
        </p:spPr>
        <p:txBody>
          <a:bodyPr/>
          <a:lstStyle/>
          <a:p>
            <a:pPr eaLnBrk="1" hangingPunct="1">
              <a:lnSpc>
                <a:spcPct val="90000"/>
              </a:lnSpc>
            </a:pPr>
            <a:r>
              <a:rPr kumimoji="0" lang="en-US" altLang="zh-CN" sz="2400">
                <a:ea typeface="宋体" panose="02010600030101010101" pitchFamily="2" charset="-122"/>
              </a:rPr>
              <a:t>“</a:t>
            </a:r>
            <a:r>
              <a:rPr kumimoji="0" lang="zh-CN" altLang="en-US" sz="2400">
                <a:ea typeface="宋体" panose="02010600030101010101" pitchFamily="2" charset="-122"/>
              </a:rPr>
              <a:t>两段”锁的含义</a:t>
            </a:r>
          </a:p>
          <a:p>
            <a:pPr lvl="1" eaLnBrk="1" hangingPunct="1">
              <a:lnSpc>
                <a:spcPct val="160000"/>
              </a:lnSpc>
              <a:buFont typeface="Wingdings" panose="05000000000000000000" pitchFamily="2" charset="2"/>
              <a:buNone/>
            </a:pPr>
            <a:r>
              <a:rPr kumimoji="0" lang="zh-CN" altLang="en-US" sz="2600">
                <a:ea typeface="宋体" panose="02010600030101010101" pitchFamily="2" charset="-122"/>
              </a:rPr>
              <a:t>事务分为两个阶段</a:t>
            </a:r>
          </a:p>
          <a:p>
            <a:pPr lvl="1" eaLnBrk="1" hangingPunct="1">
              <a:lnSpc>
                <a:spcPct val="160000"/>
              </a:lnSpc>
            </a:pPr>
            <a:r>
              <a:rPr kumimoji="0" lang="zh-CN" altLang="en-US" sz="2200">
                <a:ea typeface="宋体" panose="02010600030101010101" pitchFamily="2" charset="-122"/>
              </a:rPr>
              <a:t> 第一阶段是</a:t>
            </a:r>
            <a:r>
              <a:rPr kumimoji="0" lang="zh-CN" altLang="en-US" sz="2200">
                <a:solidFill>
                  <a:srgbClr val="FF0000"/>
                </a:solidFill>
                <a:ea typeface="宋体" panose="02010600030101010101" pitchFamily="2" charset="-122"/>
              </a:rPr>
              <a:t>获得封锁</a:t>
            </a:r>
            <a:r>
              <a:rPr kumimoji="0" lang="zh-CN" altLang="en-US" sz="2200">
                <a:ea typeface="宋体" panose="02010600030101010101" pitchFamily="2" charset="-122"/>
              </a:rPr>
              <a:t>，也称为</a:t>
            </a:r>
            <a:r>
              <a:rPr kumimoji="0" lang="zh-CN" altLang="en-US" sz="2200" u="sng">
                <a:ea typeface="宋体" panose="02010600030101010101" pitchFamily="2" charset="-122"/>
              </a:rPr>
              <a:t>扩展阶段</a:t>
            </a:r>
          </a:p>
          <a:p>
            <a:pPr lvl="2" eaLnBrk="1" hangingPunct="1">
              <a:lnSpc>
                <a:spcPct val="160000"/>
              </a:lnSpc>
              <a:buFont typeface="Wingdings" panose="05000000000000000000" pitchFamily="2" charset="2"/>
              <a:buChar char="Ø"/>
            </a:pPr>
            <a:r>
              <a:rPr kumimoji="0" lang="zh-CN" altLang="en-US" sz="1800">
                <a:ea typeface="宋体" panose="02010600030101010101" pitchFamily="2" charset="-122"/>
              </a:rPr>
              <a:t>事务可以申请获得任何数据项上的任何类型的锁，但是不能释放任何锁 </a:t>
            </a:r>
            <a:endParaRPr kumimoji="0" lang="zh-CN" altLang="en-US" sz="2000">
              <a:ea typeface="宋体" panose="02010600030101010101" pitchFamily="2" charset="-122"/>
            </a:endParaRPr>
          </a:p>
          <a:p>
            <a:pPr lvl="1" eaLnBrk="1" hangingPunct="1">
              <a:lnSpc>
                <a:spcPct val="160000"/>
              </a:lnSpc>
            </a:pPr>
            <a:r>
              <a:rPr kumimoji="0" lang="zh-CN" altLang="en-US" sz="2200">
                <a:ea typeface="宋体" panose="02010600030101010101" pitchFamily="2" charset="-122"/>
              </a:rPr>
              <a:t> 第二阶段是</a:t>
            </a:r>
            <a:r>
              <a:rPr kumimoji="0" lang="zh-CN" altLang="en-US" sz="2200">
                <a:solidFill>
                  <a:srgbClr val="FF0000"/>
                </a:solidFill>
                <a:ea typeface="宋体" panose="02010600030101010101" pitchFamily="2" charset="-122"/>
              </a:rPr>
              <a:t>释放封</a:t>
            </a:r>
            <a:r>
              <a:rPr kumimoji="0" lang="zh-CN" altLang="en-US" sz="2200">
                <a:ea typeface="宋体" panose="02010600030101010101" pitchFamily="2" charset="-122"/>
              </a:rPr>
              <a:t>锁，也称为</a:t>
            </a:r>
            <a:r>
              <a:rPr kumimoji="0" lang="zh-CN" altLang="en-US" sz="2200" u="sng">
                <a:ea typeface="宋体" panose="02010600030101010101" pitchFamily="2" charset="-122"/>
              </a:rPr>
              <a:t>收缩阶段</a:t>
            </a:r>
          </a:p>
          <a:p>
            <a:pPr lvl="2" eaLnBrk="1" hangingPunct="1">
              <a:lnSpc>
                <a:spcPct val="160000"/>
              </a:lnSpc>
              <a:buFont typeface="Wingdings" panose="05000000000000000000" pitchFamily="2" charset="2"/>
              <a:buChar char="Ø"/>
            </a:pPr>
            <a:r>
              <a:rPr kumimoji="0" lang="zh-CN" altLang="en-US" sz="1800">
                <a:ea typeface="宋体" panose="02010600030101010101" pitchFamily="2" charset="-122"/>
              </a:rPr>
              <a:t>事务可以释放任何数据项上的任何类型的锁，但是不能再申请任何锁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2875267-C5A9-FA0C-C1BD-40A84A4D0763}"/>
              </a:ext>
            </a:extLst>
          </p:cNvPr>
          <p:cNvSpPr>
            <a:spLocks noGrp="1"/>
          </p:cNvSpPr>
          <p:nvPr>
            <p:ph type="ftr" sz="quarter" idx="11"/>
          </p:nvPr>
        </p:nvSpPr>
        <p:spPr/>
        <p:txBody>
          <a:bodyPr/>
          <a:lstStyle/>
          <a:p>
            <a:pPr>
              <a:defRPr/>
            </a:pPr>
            <a:r>
              <a:rPr lang="en-US" altLang="zh-CN"/>
              <a:t>An Introduction to Database System</a:t>
            </a:r>
          </a:p>
        </p:txBody>
      </p:sp>
      <p:sp>
        <p:nvSpPr>
          <p:cNvPr id="96259" name="Rectangle 2">
            <a:extLst>
              <a:ext uri="{FF2B5EF4-FFF2-40B4-BE49-F238E27FC236}">
                <a16:creationId xmlns:a16="http://schemas.microsoft.com/office/drawing/2014/main" id="{8647932B-1F60-4269-1031-CF2E99D1984D}"/>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两段锁协议（续）</a:t>
            </a:r>
          </a:p>
        </p:txBody>
      </p:sp>
      <p:sp>
        <p:nvSpPr>
          <p:cNvPr id="96260" name="Rectangle 3">
            <a:extLst>
              <a:ext uri="{FF2B5EF4-FFF2-40B4-BE49-F238E27FC236}">
                <a16:creationId xmlns:a16="http://schemas.microsoft.com/office/drawing/2014/main" id="{D424422A-BD59-8E7F-BD9D-63872B7FFAAB}"/>
              </a:ext>
            </a:extLst>
          </p:cNvPr>
          <p:cNvSpPr>
            <a:spLocks noGrp="1" noChangeArrowheads="1"/>
          </p:cNvSpPr>
          <p:nvPr>
            <p:ph type="body" idx="1"/>
          </p:nvPr>
        </p:nvSpPr>
        <p:spPr>
          <a:xfrm>
            <a:off x="684213" y="1916113"/>
            <a:ext cx="8064500" cy="4114800"/>
          </a:xfrm>
        </p:spPr>
        <p:txBody>
          <a:bodyPr/>
          <a:lstStyle/>
          <a:p>
            <a:pPr eaLnBrk="1" hangingPunct="1">
              <a:lnSpc>
                <a:spcPct val="160000"/>
              </a:lnSpc>
              <a:buFont typeface="Wingdings" panose="05000000000000000000" pitchFamily="2" charset="2"/>
              <a:buNone/>
            </a:pPr>
            <a:r>
              <a:rPr kumimoji="0" lang="zh-CN" altLang="en-US" sz="2400">
                <a:ea typeface="宋体" panose="02010600030101010101" pitchFamily="2" charset="-122"/>
              </a:rPr>
              <a:t>例</a:t>
            </a:r>
          </a:p>
          <a:p>
            <a:pPr eaLnBrk="1" hangingPunct="1">
              <a:lnSpc>
                <a:spcPct val="160000"/>
              </a:lnSpc>
              <a:buFont typeface="Wingdings" panose="05000000000000000000" pitchFamily="2" charset="2"/>
              <a:buNone/>
            </a:pPr>
            <a:r>
              <a:rPr kumimoji="0" lang="zh-CN" altLang="en-US" sz="2400">
                <a:ea typeface="宋体" panose="02010600030101010101" pitchFamily="2" charset="-122"/>
              </a:rPr>
              <a:t>事务</a:t>
            </a:r>
            <a:r>
              <a:rPr kumimoji="0" lang="en-US" altLang="zh-CN" sz="2400">
                <a:ea typeface="宋体" panose="02010600030101010101" pitchFamily="2" charset="-122"/>
              </a:rPr>
              <a:t>T</a:t>
            </a:r>
            <a:r>
              <a:rPr kumimoji="0" lang="en-US" altLang="zh-CN" sz="2400" i="1">
                <a:ea typeface="宋体" panose="02010600030101010101" pitchFamily="2" charset="-122"/>
              </a:rPr>
              <a:t>i</a:t>
            </a:r>
            <a:r>
              <a:rPr kumimoji="0" lang="zh-CN" altLang="en-US" sz="2400">
                <a:ea typeface="宋体" panose="02010600030101010101" pitchFamily="2" charset="-122"/>
              </a:rPr>
              <a:t>遵守两段锁协议，其封锁序列是 ：</a:t>
            </a:r>
          </a:p>
          <a:p>
            <a:pPr eaLnBrk="1" hangingPunct="1">
              <a:lnSpc>
                <a:spcPct val="160000"/>
              </a:lnSpc>
              <a:buFont typeface="Wingdings" panose="05000000000000000000" pitchFamily="2" charset="2"/>
              <a:buNone/>
            </a:pPr>
            <a:r>
              <a:rPr kumimoji="0" lang="en-US" altLang="zh-CN" sz="2000">
                <a:ea typeface="宋体" panose="02010600030101010101" pitchFamily="2" charset="-122"/>
              </a:rPr>
              <a:t>Slock A    Slock B    Xlock C     Unlock B    Unlock A   Unlock C</a:t>
            </a:r>
            <a:r>
              <a:rPr kumimoji="0" lang="zh-CN" altLang="en-US" sz="2000">
                <a:ea typeface="宋体" panose="02010600030101010101" pitchFamily="2" charset="-122"/>
              </a:rPr>
              <a:t>；</a:t>
            </a:r>
            <a:endParaRPr kumimoji="0" lang="zh-CN" altLang="en-US" sz="2400">
              <a:ea typeface="宋体" panose="02010600030101010101" pitchFamily="2" charset="-122"/>
            </a:endParaRPr>
          </a:p>
          <a:p>
            <a:pPr eaLnBrk="1" hangingPunct="1">
              <a:lnSpc>
                <a:spcPct val="160000"/>
              </a:lnSpc>
              <a:buFont typeface="Wingdings" panose="05000000000000000000" pitchFamily="2" charset="2"/>
              <a:buNone/>
            </a:pPr>
            <a:r>
              <a:rPr kumimoji="0" lang="en-US" altLang="zh-CN" sz="2000">
                <a:ea typeface="宋体" panose="02010600030101010101" pitchFamily="2" charset="-122"/>
              </a:rPr>
              <a:t>|←		</a:t>
            </a:r>
            <a:r>
              <a:rPr kumimoji="0" lang="zh-CN" altLang="en-US" sz="2000">
                <a:ea typeface="宋体" panose="02010600030101010101" pitchFamily="2" charset="-122"/>
              </a:rPr>
              <a:t>扩展阶段	→</a:t>
            </a:r>
            <a:r>
              <a:rPr kumimoji="0" lang="en-US" altLang="zh-CN" sz="2000">
                <a:ea typeface="宋体" panose="02010600030101010101" pitchFamily="2" charset="-122"/>
              </a:rPr>
              <a:t>|	|←	    </a:t>
            </a:r>
            <a:r>
              <a:rPr kumimoji="0" lang="zh-CN" altLang="en-US" sz="2000">
                <a:ea typeface="宋体" panose="02010600030101010101" pitchFamily="2" charset="-122"/>
              </a:rPr>
              <a:t>收缩阶段           →</a:t>
            </a:r>
            <a:r>
              <a:rPr kumimoji="0" lang="en-US" altLang="zh-CN" sz="2000">
                <a:ea typeface="宋体" panose="02010600030101010101" pitchFamily="2" charset="-122"/>
              </a:rPr>
              <a:t>|</a:t>
            </a:r>
          </a:p>
          <a:p>
            <a:pPr eaLnBrk="1" hangingPunct="1">
              <a:lnSpc>
                <a:spcPct val="160000"/>
              </a:lnSpc>
              <a:buFont typeface="Wingdings" panose="05000000000000000000" pitchFamily="2" charset="2"/>
              <a:buNone/>
            </a:pPr>
            <a:r>
              <a:rPr kumimoji="0" lang="zh-CN" altLang="en-US" sz="2400">
                <a:ea typeface="宋体" panose="02010600030101010101" pitchFamily="2" charset="-122"/>
              </a:rPr>
              <a:t>事务</a:t>
            </a:r>
            <a:r>
              <a:rPr kumimoji="0" lang="en-US" altLang="zh-CN" sz="2400">
                <a:ea typeface="宋体" panose="02010600030101010101" pitchFamily="2" charset="-122"/>
              </a:rPr>
              <a:t>T</a:t>
            </a:r>
            <a:r>
              <a:rPr kumimoji="0" lang="en-US" altLang="zh-CN" sz="2400" i="1">
                <a:ea typeface="宋体" panose="02010600030101010101" pitchFamily="2" charset="-122"/>
              </a:rPr>
              <a:t>j</a:t>
            </a:r>
            <a:r>
              <a:rPr kumimoji="0" lang="zh-CN" altLang="en-US" sz="2400">
                <a:ea typeface="宋体" panose="02010600030101010101" pitchFamily="2" charset="-122"/>
              </a:rPr>
              <a:t>不遵守两段锁协议，其封锁序列是：</a:t>
            </a:r>
            <a:r>
              <a:rPr kumimoji="0" lang="zh-CN" altLang="en-US">
                <a:ea typeface="宋体" panose="02010600030101010101" pitchFamily="2" charset="-122"/>
              </a:rPr>
              <a:t> </a:t>
            </a:r>
            <a:endParaRPr kumimoji="0" lang="zh-CN" altLang="en-US" sz="2400">
              <a:ea typeface="宋体" panose="02010600030101010101" pitchFamily="2" charset="-122"/>
            </a:endParaRPr>
          </a:p>
          <a:p>
            <a:pPr eaLnBrk="1" hangingPunct="1">
              <a:lnSpc>
                <a:spcPct val="160000"/>
              </a:lnSpc>
              <a:buFont typeface="Wingdings" panose="05000000000000000000" pitchFamily="2" charset="2"/>
              <a:buNone/>
            </a:pPr>
            <a:r>
              <a:rPr kumimoji="0" lang="en-US" altLang="zh-CN" sz="2000">
                <a:ea typeface="宋体" panose="02010600030101010101" pitchFamily="2" charset="-122"/>
              </a:rPr>
              <a:t>Slock A    Unlock A    Slock B    Xlock C    Unlock C    Unlock B</a:t>
            </a:r>
            <a:r>
              <a:rPr kumimoji="0" lang="zh-CN" altLang="en-US" sz="2000">
                <a:ea typeface="宋体" panose="02010600030101010101" pitchFamily="2" charset="-122"/>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页脚占位符 4">
            <a:extLst>
              <a:ext uri="{FF2B5EF4-FFF2-40B4-BE49-F238E27FC236}">
                <a16:creationId xmlns:a16="http://schemas.microsoft.com/office/drawing/2014/main" id="{783D21CF-F74D-70B6-6278-8DF2405E629B}"/>
              </a:ext>
            </a:extLst>
          </p:cNvPr>
          <p:cNvSpPr>
            <a:spLocks noGrp="1"/>
          </p:cNvSpPr>
          <p:nvPr>
            <p:ph type="ftr" sz="quarter" idx="11"/>
          </p:nvPr>
        </p:nvSpPr>
        <p:spPr/>
        <p:txBody>
          <a:bodyPr/>
          <a:lstStyle/>
          <a:p>
            <a:pPr>
              <a:defRPr/>
            </a:pPr>
            <a:r>
              <a:rPr lang="en-US" altLang="zh-CN"/>
              <a:t>An Introduction to Database System</a:t>
            </a:r>
          </a:p>
        </p:txBody>
      </p:sp>
      <p:sp>
        <p:nvSpPr>
          <p:cNvPr id="97283" name="Rectangle 2">
            <a:extLst>
              <a:ext uri="{FF2B5EF4-FFF2-40B4-BE49-F238E27FC236}">
                <a16:creationId xmlns:a16="http://schemas.microsoft.com/office/drawing/2014/main" id="{109717BD-E3E3-67DF-5037-D09C443FD3F4}"/>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两段锁协议（续）</a:t>
            </a:r>
          </a:p>
        </p:txBody>
      </p:sp>
      <p:graphicFrame>
        <p:nvGraphicFramePr>
          <p:cNvPr id="515654" name="Group 582">
            <a:extLst>
              <a:ext uri="{FF2B5EF4-FFF2-40B4-BE49-F238E27FC236}">
                <a16:creationId xmlns:a16="http://schemas.microsoft.com/office/drawing/2014/main" id="{7B403A7C-F6ED-D5E4-52FD-4998113E61EB}"/>
              </a:ext>
            </a:extLst>
          </p:cNvPr>
          <p:cNvGraphicFramePr>
            <a:graphicFrameLocks noGrp="1"/>
          </p:cNvGraphicFramePr>
          <p:nvPr>
            <p:ph idx="1"/>
          </p:nvPr>
        </p:nvGraphicFramePr>
        <p:xfrm>
          <a:off x="395288" y="1169988"/>
          <a:ext cx="4762500" cy="5675312"/>
        </p:xfrm>
        <a:graphic>
          <a:graphicData uri="http://schemas.openxmlformats.org/drawingml/2006/table">
            <a:tbl>
              <a:tblPr/>
              <a:tblGrid>
                <a:gridCol w="26479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tblGrid>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事务</a:t>
                      </a: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事务</a:t>
                      </a: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Slock(A)</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R(A=260)</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Slock(C)</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R(C=300)</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Xlock(A)</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5"/>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W(A=160)</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6"/>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C )</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7"/>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W(C=250)</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8"/>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Slock(A)</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9"/>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Slock(B)</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0"/>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R(B=1000)</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1"/>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Xlock(B)</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2"/>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W(B=1100)</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3"/>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Unlock(A)</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4"/>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R(A=160)</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5"/>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Xlock(A)</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6"/>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Unlock(B)</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7"/>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W(A=210)</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8"/>
                  </a:ext>
                </a:extLst>
              </a:tr>
              <a:tr h="457196">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Unlock( C )</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9"/>
                  </a:ext>
                </a:extLst>
              </a:tr>
            </a:tbl>
          </a:graphicData>
        </a:graphic>
      </p:graphicFrame>
      <p:sp>
        <p:nvSpPr>
          <p:cNvPr id="97327" name="Text Box 584">
            <a:extLst>
              <a:ext uri="{FF2B5EF4-FFF2-40B4-BE49-F238E27FC236}">
                <a16:creationId xmlns:a16="http://schemas.microsoft.com/office/drawing/2014/main" id="{7CF26712-EBF7-00BC-9060-E53CADA33F7B}"/>
              </a:ext>
            </a:extLst>
          </p:cNvPr>
          <p:cNvSpPr txBox="1">
            <a:spLocks noChangeArrowheads="1"/>
          </p:cNvSpPr>
          <p:nvPr/>
        </p:nvSpPr>
        <p:spPr bwMode="auto">
          <a:xfrm>
            <a:off x="1258888" y="6583363"/>
            <a:ext cx="2317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200" b="0">
                <a:latin typeface="Times New Roman" panose="02020603050405020304" pitchFamily="18" charset="0"/>
              </a:rPr>
              <a:t>遵守两段锁协议的可串行化调度</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页脚占位符 4">
            <a:extLst>
              <a:ext uri="{FF2B5EF4-FFF2-40B4-BE49-F238E27FC236}">
                <a16:creationId xmlns:a16="http://schemas.microsoft.com/office/drawing/2014/main" id="{5F2209DF-B9A6-44A5-A775-AD8ADF38D738}"/>
              </a:ext>
            </a:extLst>
          </p:cNvPr>
          <p:cNvSpPr>
            <a:spLocks noGrp="1"/>
          </p:cNvSpPr>
          <p:nvPr>
            <p:ph type="ftr" sz="quarter" idx="11"/>
          </p:nvPr>
        </p:nvSpPr>
        <p:spPr/>
        <p:txBody>
          <a:bodyPr/>
          <a:lstStyle/>
          <a:p>
            <a:pPr>
              <a:defRPr/>
            </a:pPr>
            <a:r>
              <a:rPr lang="en-US" altLang="zh-CN"/>
              <a:t>An Introduction to Database System</a:t>
            </a:r>
          </a:p>
        </p:txBody>
      </p:sp>
      <p:sp>
        <p:nvSpPr>
          <p:cNvPr id="98307" name="Rectangle 2">
            <a:extLst>
              <a:ext uri="{FF2B5EF4-FFF2-40B4-BE49-F238E27FC236}">
                <a16:creationId xmlns:a16="http://schemas.microsoft.com/office/drawing/2014/main" id="{014F2C38-2F79-CE9B-D4AA-812748FD9170}"/>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两段锁协议（续）</a:t>
            </a:r>
          </a:p>
        </p:txBody>
      </p:sp>
      <p:graphicFrame>
        <p:nvGraphicFramePr>
          <p:cNvPr id="515654" name="Group 582">
            <a:extLst>
              <a:ext uri="{FF2B5EF4-FFF2-40B4-BE49-F238E27FC236}">
                <a16:creationId xmlns:a16="http://schemas.microsoft.com/office/drawing/2014/main" id="{1F2EE3AC-4289-4F4F-DEF8-7E2AA4E4D8BA}"/>
              </a:ext>
            </a:extLst>
          </p:cNvPr>
          <p:cNvGraphicFramePr>
            <a:graphicFrameLocks noGrp="1"/>
          </p:cNvGraphicFramePr>
          <p:nvPr>
            <p:ph idx="1"/>
          </p:nvPr>
        </p:nvGraphicFramePr>
        <p:xfrm>
          <a:off x="395288" y="1169988"/>
          <a:ext cx="4762500" cy="5675312"/>
        </p:xfrm>
        <a:graphic>
          <a:graphicData uri="http://schemas.openxmlformats.org/drawingml/2006/table">
            <a:tbl>
              <a:tblPr/>
              <a:tblGrid>
                <a:gridCol w="26479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tblGrid>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事务</a:t>
                      </a: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事务</a:t>
                      </a: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Slock(A)</a:t>
                      </a:r>
                    </a:p>
                  </a:txBody>
                  <a:tcPr marT="45717" marB="45717"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R(A=260)</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Slock(C)</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R(C=300)</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Xlock(A)</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5"/>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W(A=160)</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6"/>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C )</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7"/>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W(C=250)</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8"/>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Slock(A)</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9"/>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Slock(B)</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0"/>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R(B=1000)</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1"/>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Xlock(B)</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2"/>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W(B=1100)</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3"/>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Unlock(A)</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4"/>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R(A=160)</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5"/>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Xlock(A)</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6"/>
                  </a:ext>
                </a:extLst>
              </a:tr>
              <a:tr h="274638">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Unlock(B)</a:t>
                      </a: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7"/>
                  </a:ext>
                </a:extLst>
              </a:tr>
              <a:tr h="274638">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W(A=210)</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8"/>
                  </a:ext>
                </a:extLst>
              </a:tr>
              <a:tr h="457196">
                <a:tc>
                  <a:txBody>
                    <a:bodyPr/>
                    <a:lstStyle>
                      <a:lvl1pPr>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Unlock( C )</a:t>
                      </a:r>
                    </a:p>
                  </a:txBody>
                  <a:tcPr marT="45717" marB="45717"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19"/>
                  </a:ext>
                </a:extLst>
              </a:tr>
            </a:tbl>
          </a:graphicData>
        </a:graphic>
      </p:graphicFrame>
      <p:sp>
        <p:nvSpPr>
          <p:cNvPr id="98351" name="Text Box 584">
            <a:extLst>
              <a:ext uri="{FF2B5EF4-FFF2-40B4-BE49-F238E27FC236}">
                <a16:creationId xmlns:a16="http://schemas.microsoft.com/office/drawing/2014/main" id="{D2EF3429-6BDE-9735-77D6-920C2088E0B6}"/>
              </a:ext>
            </a:extLst>
          </p:cNvPr>
          <p:cNvSpPr txBox="1">
            <a:spLocks noChangeArrowheads="1"/>
          </p:cNvSpPr>
          <p:nvPr/>
        </p:nvSpPr>
        <p:spPr bwMode="auto">
          <a:xfrm>
            <a:off x="1258888" y="6583363"/>
            <a:ext cx="2317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200" b="0">
                <a:latin typeface="Times New Roman" panose="02020603050405020304" pitchFamily="18" charset="0"/>
              </a:rPr>
              <a:t>遵守两段锁协议的可串行化调度</a:t>
            </a:r>
          </a:p>
        </p:txBody>
      </p:sp>
      <p:sp>
        <p:nvSpPr>
          <p:cNvPr id="98352" name="Text Box 586">
            <a:extLst>
              <a:ext uri="{FF2B5EF4-FFF2-40B4-BE49-F238E27FC236}">
                <a16:creationId xmlns:a16="http://schemas.microsoft.com/office/drawing/2014/main" id="{731D4F16-1352-8D42-B10D-7CEF4630DB69}"/>
              </a:ext>
            </a:extLst>
          </p:cNvPr>
          <p:cNvSpPr txBox="1">
            <a:spLocks noChangeArrowheads="1"/>
          </p:cNvSpPr>
          <p:nvPr/>
        </p:nvSpPr>
        <p:spPr bwMode="auto">
          <a:xfrm>
            <a:off x="4872038" y="1989138"/>
            <a:ext cx="3948112"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
                <a:schemeClr val="accent1"/>
              </a:buClr>
              <a:buFont typeface="Wingdings" panose="05000000000000000000" pitchFamily="2" charset="2"/>
              <a:buChar char="n"/>
            </a:pPr>
            <a:r>
              <a:rPr kumimoji="0" lang="zh-CN" altLang="en-US" sz="2000" b="0">
                <a:latin typeface="Times New Roman" panose="02020603050405020304" pitchFamily="18" charset="0"/>
              </a:rPr>
              <a:t>左图的调度是遵守两段锁协议的，因此一定是一个可串行化调度。</a:t>
            </a:r>
          </a:p>
          <a:p>
            <a:pPr eaLnBrk="1" hangingPunct="1">
              <a:lnSpc>
                <a:spcPct val="200000"/>
              </a:lnSpc>
              <a:spcBef>
                <a:spcPct val="0"/>
              </a:spcBef>
              <a:buClr>
                <a:schemeClr val="accent1"/>
              </a:buClr>
              <a:buFont typeface="Wingdings" panose="05000000000000000000" pitchFamily="2" charset="2"/>
              <a:buNone/>
            </a:pPr>
            <a:endParaRPr kumimoji="0" lang="en-US" altLang="zh-CN" sz="2000" b="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0D47FD4-1410-4051-4E38-37F0BF29C921}"/>
              </a:ext>
            </a:extLst>
          </p:cNvPr>
          <p:cNvSpPr>
            <a:spLocks noGrp="1"/>
          </p:cNvSpPr>
          <p:nvPr>
            <p:ph type="ftr" sz="quarter" idx="11"/>
          </p:nvPr>
        </p:nvSpPr>
        <p:spPr/>
        <p:txBody>
          <a:bodyPr/>
          <a:lstStyle/>
          <a:p>
            <a:pPr>
              <a:defRPr/>
            </a:pPr>
            <a:r>
              <a:rPr lang="en-US" altLang="zh-CN"/>
              <a:t>An Introduction to Database System</a:t>
            </a:r>
          </a:p>
        </p:txBody>
      </p:sp>
      <p:sp>
        <p:nvSpPr>
          <p:cNvPr id="13315" name="Rectangle 2">
            <a:extLst>
              <a:ext uri="{FF2B5EF4-FFF2-40B4-BE49-F238E27FC236}">
                <a16:creationId xmlns:a16="http://schemas.microsoft.com/office/drawing/2014/main" id="{E47DDC30-0430-810B-9B45-2346AEF0A628}"/>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第十一章  并发控制</a:t>
            </a:r>
          </a:p>
        </p:txBody>
      </p:sp>
      <p:sp>
        <p:nvSpPr>
          <p:cNvPr id="13316" name="Rectangle 3">
            <a:extLst>
              <a:ext uri="{FF2B5EF4-FFF2-40B4-BE49-F238E27FC236}">
                <a16:creationId xmlns:a16="http://schemas.microsoft.com/office/drawing/2014/main" id="{4F4CCAB6-6461-97A9-23BF-660A6D5A1B44}"/>
              </a:ext>
            </a:extLst>
          </p:cNvPr>
          <p:cNvSpPr>
            <a:spLocks noGrp="1" noChangeArrowheads="1"/>
          </p:cNvSpPr>
          <p:nvPr>
            <p:ph type="body" idx="1"/>
          </p:nvPr>
        </p:nvSpPr>
        <p:spPr>
          <a:xfrm>
            <a:off x="971550" y="1828800"/>
            <a:ext cx="7715250" cy="4495800"/>
          </a:xfrm>
        </p:spPr>
        <p:txBody>
          <a:bodyPr/>
          <a:lstStyle/>
          <a:p>
            <a:pPr algn="just" eaLnBrk="1" hangingPunct="1">
              <a:lnSpc>
                <a:spcPct val="130000"/>
              </a:lnSpc>
              <a:buFont typeface="Wingdings" panose="05000000000000000000" pitchFamily="2" charset="2"/>
              <a:buNone/>
            </a:pPr>
            <a:r>
              <a:rPr kumimoji="0" lang="en-US" altLang="zh-CN" b="1">
                <a:solidFill>
                  <a:schemeClr val="tx2"/>
                </a:solidFill>
                <a:ea typeface="宋体" panose="02010600030101010101" pitchFamily="2" charset="-122"/>
              </a:rPr>
              <a:t>11.1  </a:t>
            </a:r>
            <a:r>
              <a:rPr kumimoji="0" lang="zh-CN" altLang="en-US" b="1">
                <a:solidFill>
                  <a:schemeClr val="tx2"/>
                </a:solidFill>
                <a:ea typeface="宋体" panose="02010600030101010101" pitchFamily="2" charset="-122"/>
              </a:rPr>
              <a:t>并发控制概述</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11.2  </a:t>
            </a:r>
            <a:r>
              <a:rPr kumimoji="0" lang="zh-CN" altLang="en-US" b="1">
                <a:ea typeface="宋体" panose="02010600030101010101" pitchFamily="2" charset="-122"/>
              </a:rPr>
              <a:t>封锁</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11.3  </a:t>
            </a:r>
            <a:r>
              <a:rPr kumimoji="0" lang="zh-CN" altLang="en-US" b="1">
                <a:ea typeface="宋体" panose="02010600030101010101" pitchFamily="2" charset="-122"/>
              </a:rPr>
              <a:t>活锁和死锁</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11.4  </a:t>
            </a:r>
            <a:r>
              <a:rPr kumimoji="0" lang="zh-CN" altLang="en-US" b="1">
                <a:ea typeface="宋体" panose="02010600030101010101" pitchFamily="2" charset="-122"/>
              </a:rPr>
              <a:t>并发调度的可串行性</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11.5   </a:t>
            </a:r>
            <a:r>
              <a:rPr kumimoji="0" lang="zh-CN" altLang="en-US" b="1">
                <a:ea typeface="宋体" panose="02010600030101010101" pitchFamily="2" charset="-122"/>
              </a:rPr>
              <a:t>两段锁协议</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11.6   </a:t>
            </a:r>
            <a:r>
              <a:rPr kumimoji="0" lang="zh-CN" altLang="en-US" b="1">
                <a:ea typeface="宋体" panose="02010600030101010101" pitchFamily="2" charset="-122"/>
              </a:rPr>
              <a:t>封锁的粒度</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11.7   </a:t>
            </a:r>
            <a:r>
              <a:rPr kumimoji="0" lang="zh-CN" altLang="en-US" b="1">
                <a:ea typeface="宋体" panose="02010600030101010101" pitchFamily="2" charset="-122"/>
              </a:rPr>
              <a:t>小结</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3309A7B-807D-4C3A-D595-199692E6C837}"/>
              </a:ext>
            </a:extLst>
          </p:cNvPr>
          <p:cNvSpPr>
            <a:spLocks noGrp="1"/>
          </p:cNvSpPr>
          <p:nvPr>
            <p:ph type="ftr" sz="quarter" idx="11"/>
          </p:nvPr>
        </p:nvSpPr>
        <p:spPr/>
        <p:txBody>
          <a:bodyPr/>
          <a:lstStyle/>
          <a:p>
            <a:pPr>
              <a:defRPr/>
            </a:pPr>
            <a:r>
              <a:rPr lang="en-US" altLang="zh-CN"/>
              <a:t>An Introduction to Database System</a:t>
            </a:r>
          </a:p>
        </p:txBody>
      </p:sp>
      <p:sp>
        <p:nvSpPr>
          <p:cNvPr id="99331" name="Rectangle 2">
            <a:extLst>
              <a:ext uri="{FF2B5EF4-FFF2-40B4-BE49-F238E27FC236}">
                <a16:creationId xmlns:a16="http://schemas.microsoft.com/office/drawing/2014/main" id="{1E52CB31-0268-5254-EFDA-D43FA6425407}"/>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两段锁协议（续）</a:t>
            </a:r>
          </a:p>
        </p:txBody>
      </p:sp>
      <p:sp>
        <p:nvSpPr>
          <p:cNvPr id="99332" name="Rectangle 3">
            <a:extLst>
              <a:ext uri="{FF2B5EF4-FFF2-40B4-BE49-F238E27FC236}">
                <a16:creationId xmlns:a16="http://schemas.microsoft.com/office/drawing/2014/main" id="{EAE4DA95-A43B-70CB-EBBF-5B2FCFF4CD38}"/>
              </a:ext>
            </a:extLst>
          </p:cNvPr>
          <p:cNvSpPr>
            <a:spLocks noGrp="1" noChangeArrowheads="1"/>
          </p:cNvSpPr>
          <p:nvPr>
            <p:ph type="body" idx="1"/>
          </p:nvPr>
        </p:nvSpPr>
        <p:spPr/>
        <p:txBody>
          <a:bodyPr/>
          <a:lstStyle/>
          <a:p>
            <a:pPr eaLnBrk="1" hangingPunct="1">
              <a:lnSpc>
                <a:spcPct val="170000"/>
              </a:lnSpc>
            </a:pPr>
            <a:r>
              <a:rPr kumimoji="0" lang="zh-CN" altLang="en-US" sz="2400">
                <a:ea typeface="宋体" panose="02010600030101010101" pitchFamily="2" charset="-122"/>
              </a:rPr>
              <a:t>事务遵守两段锁协议是</a:t>
            </a:r>
            <a:r>
              <a:rPr kumimoji="0" lang="zh-CN" altLang="en-US" sz="2400">
                <a:solidFill>
                  <a:srgbClr val="FF0000"/>
                </a:solidFill>
                <a:ea typeface="宋体" panose="02010600030101010101" pitchFamily="2" charset="-122"/>
              </a:rPr>
              <a:t>可串行化调度</a:t>
            </a:r>
            <a:r>
              <a:rPr kumimoji="0" lang="zh-CN" altLang="en-US" sz="2400">
                <a:ea typeface="宋体" panose="02010600030101010101" pitchFamily="2" charset="-122"/>
              </a:rPr>
              <a:t>的充分条件，而不是必要条件。</a:t>
            </a:r>
          </a:p>
          <a:p>
            <a:pPr eaLnBrk="1" hangingPunct="1">
              <a:lnSpc>
                <a:spcPct val="170000"/>
              </a:lnSpc>
            </a:pPr>
            <a:r>
              <a:rPr kumimoji="0" lang="zh-CN" altLang="en-US" sz="2400">
                <a:ea typeface="宋体" panose="02010600030101010101" pitchFamily="2" charset="-122"/>
              </a:rPr>
              <a:t>若并发事务都遵守两段锁协议，则对这些事务的任何并发调度策略都是可串行化的</a:t>
            </a:r>
          </a:p>
          <a:p>
            <a:pPr eaLnBrk="1" hangingPunct="1">
              <a:lnSpc>
                <a:spcPct val="170000"/>
              </a:lnSpc>
            </a:pPr>
            <a:r>
              <a:rPr kumimoji="0" lang="zh-CN" altLang="en-US" sz="2400">
                <a:ea typeface="宋体" panose="02010600030101010101" pitchFamily="2" charset="-122"/>
              </a:rPr>
              <a:t>若并发事务的一个调度是可串行化的，不一定所有事务都符合两段锁协议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1091CF78-4A7D-7FD1-9E20-F210C7B8A8F2}"/>
              </a:ext>
            </a:extLst>
          </p:cNvPr>
          <p:cNvSpPr>
            <a:spLocks noGrp="1"/>
          </p:cNvSpPr>
          <p:nvPr>
            <p:ph type="ftr" sz="quarter" idx="11"/>
          </p:nvPr>
        </p:nvSpPr>
        <p:spPr/>
        <p:txBody>
          <a:bodyPr/>
          <a:lstStyle/>
          <a:p>
            <a:pPr>
              <a:defRPr/>
            </a:pPr>
            <a:r>
              <a:rPr lang="en-US" altLang="zh-CN"/>
              <a:t>An Introduction to Database System</a:t>
            </a:r>
          </a:p>
        </p:txBody>
      </p:sp>
      <p:sp>
        <p:nvSpPr>
          <p:cNvPr id="100355" name="Rectangle 2">
            <a:extLst>
              <a:ext uri="{FF2B5EF4-FFF2-40B4-BE49-F238E27FC236}">
                <a16:creationId xmlns:a16="http://schemas.microsoft.com/office/drawing/2014/main" id="{998D00B0-E58A-F953-AEFE-6D11E7D0444C}"/>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两段锁协议（续）</a:t>
            </a:r>
          </a:p>
        </p:txBody>
      </p:sp>
      <p:sp>
        <p:nvSpPr>
          <p:cNvPr id="100356" name="Rectangle 3">
            <a:extLst>
              <a:ext uri="{FF2B5EF4-FFF2-40B4-BE49-F238E27FC236}">
                <a16:creationId xmlns:a16="http://schemas.microsoft.com/office/drawing/2014/main" id="{52D8A325-0AF8-B06F-E51E-ECC9B8A82DC2}"/>
              </a:ext>
            </a:extLst>
          </p:cNvPr>
          <p:cNvSpPr>
            <a:spLocks noGrp="1" noChangeArrowheads="1"/>
          </p:cNvSpPr>
          <p:nvPr>
            <p:ph type="body" idx="1"/>
          </p:nvPr>
        </p:nvSpPr>
        <p:spPr/>
        <p:txBody>
          <a:bodyPr/>
          <a:lstStyle/>
          <a:p>
            <a:pPr eaLnBrk="1" hangingPunct="1"/>
            <a:r>
              <a:rPr kumimoji="0" lang="zh-CN" altLang="en-US">
                <a:ea typeface="宋体" panose="02010600030101010101" pitchFamily="2" charset="-122"/>
              </a:rPr>
              <a:t>两段锁协议与防止死锁的一次封锁法</a:t>
            </a:r>
            <a:endParaRPr kumimoji="0" lang="zh-CN" altLang="en-US" sz="2400">
              <a:ea typeface="宋体" panose="02010600030101010101" pitchFamily="2" charset="-122"/>
            </a:endParaRPr>
          </a:p>
          <a:p>
            <a:pPr lvl="1" eaLnBrk="1" hangingPunct="1">
              <a:lnSpc>
                <a:spcPct val="115000"/>
              </a:lnSpc>
              <a:spcBef>
                <a:spcPct val="60000"/>
              </a:spcBef>
            </a:pPr>
            <a:r>
              <a:rPr kumimoji="0" lang="zh-CN" altLang="en-US">
                <a:solidFill>
                  <a:srgbClr val="FF0000"/>
                </a:solidFill>
                <a:ea typeface="宋体" panose="02010600030101010101" pitchFamily="2" charset="-122"/>
              </a:rPr>
              <a:t>一次封锁法</a:t>
            </a:r>
            <a:r>
              <a:rPr kumimoji="0" lang="zh-CN" altLang="en-US">
                <a:ea typeface="宋体" panose="02010600030101010101" pitchFamily="2" charset="-122"/>
              </a:rPr>
              <a:t>要求每个事务必须一次将所有要使用的数据全部加锁，否则就不能继续执行，因此一次封锁法遵守两段锁协议</a:t>
            </a:r>
          </a:p>
          <a:p>
            <a:pPr lvl="1" eaLnBrk="1" hangingPunct="1">
              <a:lnSpc>
                <a:spcPct val="115000"/>
              </a:lnSpc>
              <a:spcBef>
                <a:spcPct val="60000"/>
              </a:spcBef>
            </a:pPr>
            <a:r>
              <a:rPr kumimoji="0" lang="zh-CN" altLang="en-US">
                <a:ea typeface="宋体" panose="02010600030101010101" pitchFamily="2" charset="-122"/>
              </a:rPr>
              <a:t>但是两段锁协议并不要求事务必须一次将所有要使用的数据全部加锁，因此遵守</a:t>
            </a:r>
            <a:r>
              <a:rPr kumimoji="0" lang="zh-CN" altLang="en-US">
                <a:solidFill>
                  <a:srgbClr val="FF0000"/>
                </a:solidFill>
                <a:ea typeface="宋体" panose="02010600030101010101" pitchFamily="2" charset="-122"/>
              </a:rPr>
              <a:t>两段锁协议的事务可能发生死锁</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4">
            <a:extLst>
              <a:ext uri="{FF2B5EF4-FFF2-40B4-BE49-F238E27FC236}">
                <a16:creationId xmlns:a16="http://schemas.microsoft.com/office/drawing/2014/main" id="{26C966CE-9718-680A-CAD1-900D2E938EA6}"/>
              </a:ext>
            </a:extLst>
          </p:cNvPr>
          <p:cNvSpPr>
            <a:spLocks noGrp="1"/>
          </p:cNvSpPr>
          <p:nvPr>
            <p:ph type="ftr" sz="quarter" idx="11"/>
          </p:nvPr>
        </p:nvSpPr>
        <p:spPr/>
        <p:txBody>
          <a:bodyPr/>
          <a:lstStyle/>
          <a:p>
            <a:pPr>
              <a:defRPr/>
            </a:pPr>
            <a:r>
              <a:rPr lang="en-US" altLang="zh-CN"/>
              <a:t>An Introduction to Database System</a:t>
            </a:r>
          </a:p>
        </p:txBody>
      </p:sp>
      <p:sp>
        <p:nvSpPr>
          <p:cNvPr id="102403" name="Rectangle 2">
            <a:extLst>
              <a:ext uri="{FF2B5EF4-FFF2-40B4-BE49-F238E27FC236}">
                <a16:creationId xmlns:a16="http://schemas.microsoft.com/office/drawing/2014/main" id="{5EF4EF28-BD02-FB18-0086-3330D009D735}"/>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两段锁协议（续）</a:t>
            </a:r>
          </a:p>
        </p:txBody>
      </p:sp>
      <p:sp>
        <p:nvSpPr>
          <p:cNvPr id="102404" name="Rectangle 3">
            <a:extLst>
              <a:ext uri="{FF2B5EF4-FFF2-40B4-BE49-F238E27FC236}">
                <a16:creationId xmlns:a16="http://schemas.microsoft.com/office/drawing/2014/main" id="{56811889-B78A-D412-441D-51CF83067B90}"/>
              </a:ext>
            </a:extLst>
          </p:cNvPr>
          <p:cNvSpPr>
            <a:spLocks noGrp="1" noChangeArrowheads="1"/>
          </p:cNvSpPr>
          <p:nvPr>
            <p:ph type="body" idx="1"/>
          </p:nvPr>
        </p:nvSpPr>
        <p:spPr/>
        <p:txBody>
          <a:bodyPr/>
          <a:lstStyle/>
          <a:p>
            <a:pPr eaLnBrk="1" hangingPunct="1">
              <a:buFont typeface="Wingdings" panose="05000000000000000000" pitchFamily="2" charset="2"/>
              <a:buNone/>
            </a:pPr>
            <a:r>
              <a:rPr kumimoji="0" lang="en-US" altLang="zh-CN" sz="2400">
                <a:ea typeface="宋体" panose="02010600030101010101" pitchFamily="2" charset="-122"/>
              </a:rPr>
              <a:t>[</a:t>
            </a:r>
            <a:r>
              <a:rPr kumimoji="0" lang="zh-CN" altLang="en-US" sz="2400">
                <a:ea typeface="宋体" panose="02010600030101010101" pitchFamily="2" charset="-122"/>
              </a:rPr>
              <a:t>例</a:t>
            </a:r>
            <a:r>
              <a:rPr kumimoji="0" lang="en-US" altLang="zh-CN" sz="2400">
                <a:ea typeface="宋体" panose="02010600030101010101" pitchFamily="2" charset="-122"/>
              </a:rPr>
              <a:t>]  </a:t>
            </a:r>
            <a:r>
              <a:rPr kumimoji="0" lang="zh-CN" altLang="en-US" sz="2400">
                <a:ea typeface="宋体" panose="02010600030101010101" pitchFamily="2" charset="-122"/>
              </a:rPr>
              <a:t>遵守两段锁协议的事务发生死锁</a:t>
            </a:r>
          </a:p>
        </p:txBody>
      </p:sp>
      <p:sp>
        <p:nvSpPr>
          <p:cNvPr id="102405" name="Rectangle 4">
            <a:extLst>
              <a:ext uri="{FF2B5EF4-FFF2-40B4-BE49-F238E27FC236}">
                <a16:creationId xmlns:a16="http://schemas.microsoft.com/office/drawing/2014/main" id="{A3F2798F-94D4-F384-6246-9AA8AD4F1F08}"/>
              </a:ext>
            </a:extLst>
          </p:cNvPr>
          <p:cNvSpPr>
            <a:spLocks noChangeArrowheads="1"/>
          </p:cNvSpPr>
          <p:nvPr/>
        </p:nvSpPr>
        <p:spPr bwMode="auto">
          <a:xfrm>
            <a:off x="2665413" y="2362200"/>
            <a:ext cx="122078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T</a:t>
            </a:r>
            <a:r>
              <a:rPr lang="en-US" altLang="zh-CN" sz="2400" baseline="-30000">
                <a:latin typeface="Times New Roman" panose="02020603050405020304" pitchFamily="18" charset="0"/>
              </a:rPr>
              <a:t>1</a:t>
            </a:r>
            <a:endParaRPr lang="en-US" altLang="zh-CN" sz="2400" b="0">
              <a:latin typeface="Times New Roman" panose="02020603050405020304" pitchFamily="18" charset="0"/>
            </a:endParaRPr>
          </a:p>
          <a:p>
            <a:pPr algn="ctr" eaLnBrk="1" hangingPunct="1">
              <a:spcBef>
                <a:spcPct val="0"/>
              </a:spcBef>
              <a:buClrTx/>
              <a:buFontTx/>
              <a:buNone/>
            </a:pPr>
            <a:r>
              <a:rPr lang="en-US" altLang="zh-CN" sz="2400">
                <a:latin typeface="Times New Roman" panose="02020603050405020304" pitchFamily="18" charset="0"/>
              </a:rPr>
              <a:t>Slock B</a:t>
            </a:r>
            <a:endParaRPr lang="en-US" altLang="zh-CN" sz="2400" b="0">
              <a:latin typeface="Times New Roman" panose="02020603050405020304" pitchFamily="18" charset="0"/>
            </a:endParaRPr>
          </a:p>
          <a:p>
            <a:pPr algn="ctr" eaLnBrk="1" hangingPunct="1">
              <a:spcBef>
                <a:spcPct val="0"/>
              </a:spcBef>
              <a:buClrTx/>
              <a:buFontTx/>
              <a:buNone/>
            </a:pPr>
            <a:r>
              <a:rPr lang="en-US" altLang="zh-CN" sz="2400">
                <a:latin typeface="Times New Roman" panose="02020603050405020304" pitchFamily="18" charset="0"/>
              </a:rPr>
              <a:t>R(B)=2</a:t>
            </a:r>
            <a:endParaRPr lang="en-US" altLang="zh-CN" sz="2400" b="0">
              <a:latin typeface="Times New Roman" panose="02020603050405020304" pitchFamily="18" charset="0"/>
            </a:endParaRPr>
          </a:p>
          <a:p>
            <a:pPr algn="ctr" eaLnBrk="1" hangingPunct="1">
              <a:spcBef>
                <a:spcPct val="0"/>
              </a:spcBef>
              <a:buClrTx/>
              <a:buFontTx/>
              <a:buNone/>
            </a:pPr>
            <a:r>
              <a:rPr lang="en-US" altLang="zh-CN" sz="2400">
                <a:latin typeface="Times New Roman" panose="02020603050405020304" pitchFamily="18" charset="0"/>
              </a:rPr>
              <a:t> </a:t>
            </a:r>
            <a:endParaRPr lang="en-US" altLang="zh-CN" sz="2400" b="0">
              <a:latin typeface="Times New Roman" panose="02020603050405020304" pitchFamily="18" charset="0"/>
            </a:endParaRPr>
          </a:p>
          <a:p>
            <a:pPr algn="ctr" eaLnBrk="1" hangingPunct="1">
              <a:spcBef>
                <a:spcPct val="0"/>
              </a:spcBef>
              <a:buClrTx/>
              <a:buFontTx/>
              <a:buNone/>
            </a:pPr>
            <a:r>
              <a:rPr lang="en-US" altLang="zh-CN" sz="2400">
                <a:latin typeface="Times New Roman" panose="02020603050405020304" pitchFamily="18" charset="0"/>
              </a:rPr>
              <a:t> </a:t>
            </a:r>
            <a:endParaRPr lang="en-US" altLang="zh-CN" sz="2400" b="0">
              <a:latin typeface="Times New Roman" panose="02020603050405020304" pitchFamily="18" charset="0"/>
            </a:endParaRPr>
          </a:p>
          <a:p>
            <a:pPr algn="ctr" eaLnBrk="1" hangingPunct="1">
              <a:spcBef>
                <a:spcPct val="0"/>
              </a:spcBef>
              <a:buClrTx/>
              <a:buFontTx/>
              <a:buNone/>
            </a:pPr>
            <a:r>
              <a:rPr lang="en-US" altLang="zh-CN" sz="2400">
                <a:latin typeface="Times New Roman" panose="02020603050405020304" pitchFamily="18" charset="0"/>
              </a:rPr>
              <a:t>Xlock A</a:t>
            </a:r>
            <a:endParaRPr lang="en-US" altLang="zh-CN" sz="2400" b="0">
              <a:latin typeface="Times New Roman" panose="02020603050405020304" pitchFamily="18" charset="0"/>
            </a:endParaRPr>
          </a:p>
          <a:p>
            <a:pPr algn="ctr" eaLnBrk="1" hangingPunct="1">
              <a:spcBef>
                <a:spcPct val="0"/>
              </a:spcBef>
              <a:buClrTx/>
              <a:buFontTx/>
              <a:buNone/>
            </a:pPr>
            <a:r>
              <a:rPr lang="zh-CN" altLang="en-US" sz="2400">
                <a:latin typeface="Times New Roman" panose="02020603050405020304" pitchFamily="18" charset="0"/>
              </a:rPr>
              <a:t>等待</a:t>
            </a:r>
            <a:endParaRPr lang="zh-CN" altLang="en-US" sz="2400" b="0">
              <a:latin typeface="Times New Roman" panose="02020603050405020304" pitchFamily="18" charset="0"/>
            </a:endParaRPr>
          </a:p>
          <a:p>
            <a:pPr algn="ctr" eaLnBrk="1" hangingPunct="1">
              <a:spcBef>
                <a:spcPct val="0"/>
              </a:spcBef>
              <a:buClrTx/>
              <a:buFontTx/>
              <a:buNone/>
            </a:pPr>
            <a:r>
              <a:rPr lang="zh-CN" altLang="en-US" sz="2400">
                <a:latin typeface="Times New Roman" panose="02020603050405020304" pitchFamily="18" charset="0"/>
              </a:rPr>
              <a:t>等待</a:t>
            </a:r>
            <a:endParaRPr lang="zh-CN" altLang="en-US" sz="2400" b="0">
              <a:latin typeface="Times New Roman" panose="02020603050405020304" pitchFamily="18" charset="0"/>
            </a:endParaRPr>
          </a:p>
          <a:p>
            <a:pPr algn="ctr" eaLnBrk="1" hangingPunct="1">
              <a:spcBef>
                <a:spcPct val="0"/>
              </a:spcBef>
              <a:buClrTx/>
              <a:buFontTx/>
              <a:buNone/>
            </a:pPr>
            <a:endParaRPr lang="en-US" altLang="zh-CN" sz="2400" b="0">
              <a:latin typeface="Times New Roman" panose="02020603050405020304" pitchFamily="18" charset="0"/>
            </a:endParaRPr>
          </a:p>
        </p:txBody>
      </p:sp>
      <p:sp>
        <p:nvSpPr>
          <p:cNvPr id="102406" name="Rectangle 5">
            <a:extLst>
              <a:ext uri="{FF2B5EF4-FFF2-40B4-BE49-F238E27FC236}">
                <a16:creationId xmlns:a16="http://schemas.microsoft.com/office/drawing/2014/main" id="{CF46310A-D819-BE21-C0AB-CE9D3871CA62}"/>
              </a:ext>
            </a:extLst>
          </p:cNvPr>
          <p:cNvSpPr>
            <a:spLocks noChangeArrowheads="1"/>
          </p:cNvSpPr>
          <p:nvPr/>
        </p:nvSpPr>
        <p:spPr bwMode="auto">
          <a:xfrm>
            <a:off x="4191000" y="2514600"/>
            <a:ext cx="122078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rPr>
              <a:t>T</a:t>
            </a:r>
            <a:r>
              <a:rPr lang="en-US" altLang="zh-CN" sz="2400" baseline="-30000">
                <a:latin typeface="Times New Roman" panose="02020603050405020304" pitchFamily="18" charset="0"/>
              </a:rPr>
              <a:t>2</a:t>
            </a:r>
            <a:endParaRPr lang="en-US" altLang="zh-CN" sz="2400" b="0">
              <a:latin typeface="Times New Roman" panose="02020603050405020304" pitchFamily="18" charset="0"/>
            </a:endParaRPr>
          </a:p>
          <a:p>
            <a:pPr algn="ctr" eaLnBrk="1" hangingPunct="1">
              <a:spcBef>
                <a:spcPct val="0"/>
              </a:spcBef>
              <a:buClrTx/>
              <a:buFontTx/>
              <a:buNone/>
            </a:pPr>
            <a:r>
              <a:rPr lang="en-US" altLang="zh-CN" sz="2400">
                <a:latin typeface="Times New Roman" panose="02020603050405020304" pitchFamily="18" charset="0"/>
              </a:rPr>
              <a:t> </a:t>
            </a:r>
            <a:endParaRPr lang="en-US" altLang="zh-CN" sz="2400" b="0">
              <a:latin typeface="Times New Roman" panose="02020603050405020304" pitchFamily="18" charset="0"/>
            </a:endParaRPr>
          </a:p>
          <a:p>
            <a:pPr algn="ctr" eaLnBrk="1" hangingPunct="1">
              <a:spcBef>
                <a:spcPct val="0"/>
              </a:spcBef>
              <a:buClrTx/>
              <a:buFontTx/>
              <a:buNone/>
            </a:pPr>
            <a:r>
              <a:rPr lang="en-US" altLang="zh-CN" sz="2400">
                <a:latin typeface="Times New Roman" panose="02020603050405020304" pitchFamily="18" charset="0"/>
              </a:rPr>
              <a:t> </a:t>
            </a:r>
            <a:endParaRPr lang="en-US" altLang="zh-CN" sz="2400" b="0">
              <a:latin typeface="Times New Roman" panose="02020603050405020304" pitchFamily="18" charset="0"/>
            </a:endParaRPr>
          </a:p>
          <a:p>
            <a:pPr algn="ctr" eaLnBrk="1" hangingPunct="1">
              <a:spcBef>
                <a:spcPct val="0"/>
              </a:spcBef>
              <a:buClrTx/>
              <a:buFontTx/>
              <a:buNone/>
            </a:pPr>
            <a:r>
              <a:rPr lang="en-US" altLang="zh-CN" sz="2400">
                <a:latin typeface="Times New Roman" panose="02020603050405020304" pitchFamily="18" charset="0"/>
              </a:rPr>
              <a:t>Slock A</a:t>
            </a:r>
            <a:endParaRPr lang="en-US" altLang="zh-CN" sz="2400" b="0">
              <a:latin typeface="Times New Roman" panose="02020603050405020304" pitchFamily="18" charset="0"/>
            </a:endParaRPr>
          </a:p>
          <a:p>
            <a:pPr algn="ctr" eaLnBrk="1" hangingPunct="1">
              <a:spcBef>
                <a:spcPct val="0"/>
              </a:spcBef>
              <a:buClrTx/>
              <a:buFontTx/>
              <a:buNone/>
            </a:pPr>
            <a:r>
              <a:rPr lang="en-US" altLang="zh-CN" sz="2400">
                <a:latin typeface="Times New Roman" panose="02020603050405020304" pitchFamily="18" charset="0"/>
              </a:rPr>
              <a:t>R(A)=2</a:t>
            </a:r>
            <a:endParaRPr lang="en-US" altLang="zh-CN" sz="2400" b="0">
              <a:latin typeface="Times New Roman" panose="02020603050405020304" pitchFamily="18" charset="0"/>
            </a:endParaRPr>
          </a:p>
          <a:p>
            <a:pPr algn="ctr" eaLnBrk="1" hangingPunct="1">
              <a:spcBef>
                <a:spcPct val="0"/>
              </a:spcBef>
              <a:buClrTx/>
              <a:buFontTx/>
              <a:buNone/>
            </a:pPr>
            <a:r>
              <a:rPr lang="en-US" altLang="zh-CN" sz="2400">
                <a:latin typeface="Times New Roman" panose="02020603050405020304" pitchFamily="18" charset="0"/>
              </a:rPr>
              <a:t> </a:t>
            </a:r>
            <a:endParaRPr lang="en-US" altLang="zh-CN" sz="2400" b="0">
              <a:latin typeface="Times New Roman" panose="02020603050405020304" pitchFamily="18" charset="0"/>
            </a:endParaRPr>
          </a:p>
          <a:p>
            <a:pPr algn="ctr" eaLnBrk="1" hangingPunct="1">
              <a:spcBef>
                <a:spcPct val="0"/>
              </a:spcBef>
              <a:buClrTx/>
              <a:buFontTx/>
              <a:buNone/>
            </a:pPr>
            <a:r>
              <a:rPr lang="en-US" altLang="zh-CN" sz="2400">
                <a:latin typeface="Times New Roman" panose="02020603050405020304" pitchFamily="18" charset="0"/>
              </a:rPr>
              <a:t>Xlock A</a:t>
            </a:r>
            <a:endParaRPr lang="en-US" altLang="zh-CN" sz="2400" b="0">
              <a:latin typeface="Times New Roman" panose="02020603050405020304" pitchFamily="18" charset="0"/>
            </a:endParaRPr>
          </a:p>
          <a:p>
            <a:pPr algn="ctr" eaLnBrk="1" hangingPunct="1">
              <a:spcBef>
                <a:spcPct val="0"/>
              </a:spcBef>
              <a:buClrTx/>
              <a:buFontTx/>
              <a:buNone/>
            </a:pPr>
            <a:r>
              <a:rPr lang="zh-CN" altLang="en-US" sz="2400">
                <a:latin typeface="Times New Roman" panose="02020603050405020304" pitchFamily="18" charset="0"/>
              </a:rPr>
              <a:t>等待</a:t>
            </a:r>
            <a:endParaRPr lang="zh-CN" altLang="en-US" sz="2400" b="0">
              <a:latin typeface="Times New Roman" panose="02020603050405020304" pitchFamily="18" charset="0"/>
            </a:endParaRPr>
          </a:p>
          <a:p>
            <a:pPr algn="ctr" eaLnBrk="1" hangingPunct="1">
              <a:spcBef>
                <a:spcPct val="0"/>
              </a:spcBef>
              <a:buClrTx/>
              <a:buFontTx/>
              <a:buNone/>
            </a:pPr>
            <a:endParaRPr lang="zh-CN" altLang="en-US" sz="2400" b="0">
              <a:latin typeface="Times New Roman" panose="02020603050405020304" pitchFamily="18" charset="0"/>
            </a:endParaRPr>
          </a:p>
          <a:p>
            <a:pPr algn="ctr" eaLnBrk="1" hangingPunct="1">
              <a:spcBef>
                <a:spcPct val="0"/>
              </a:spcBef>
              <a:buClrTx/>
              <a:buFontTx/>
              <a:buNone/>
            </a:pPr>
            <a:endParaRPr lang="en-US" altLang="zh-CN" sz="2400" b="0">
              <a:latin typeface="Times New Roman" panose="02020603050405020304" pitchFamily="18" charset="0"/>
            </a:endParaRPr>
          </a:p>
        </p:txBody>
      </p:sp>
      <p:sp>
        <p:nvSpPr>
          <p:cNvPr id="102407" name="Line 6">
            <a:extLst>
              <a:ext uri="{FF2B5EF4-FFF2-40B4-BE49-F238E27FC236}">
                <a16:creationId xmlns:a16="http://schemas.microsoft.com/office/drawing/2014/main" id="{DD4F5171-7BE3-64FA-AE88-269478F828EC}"/>
              </a:ext>
            </a:extLst>
          </p:cNvPr>
          <p:cNvSpPr>
            <a:spLocks noChangeShapeType="1"/>
          </p:cNvSpPr>
          <p:nvPr/>
        </p:nvSpPr>
        <p:spPr bwMode="auto">
          <a:xfrm>
            <a:off x="2286000" y="28956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2408" name="Line 7">
            <a:extLst>
              <a:ext uri="{FF2B5EF4-FFF2-40B4-BE49-F238E27FC236}">
                <a16:creationId xmlns:a16="http://schemas.microsoft.com/office/drawing/2014/main" id="{E8220FB3-1C91-0D15-3C1F-8FF7F822B03D}"/>
              </a:ext>
            </a:extLst>
          </p:cNvPr>
          <p:cNvSpPr>
            <a:spLocks noChangeShapeType="1"/>
          </p:cNvSpPr>
          <p:nvPr/>
        </p:nvSpPr>
        <p:spPr bwMode="auto">
          <a:xfrm>
            <a:off x="3886200" y="2514600"/>
            <a:ext cx="0" cy="3200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2409" name="Text Box 8">
            <a:extLst>
              <a:ext uri="{FF2B5EF4-FFF2-40B4-BE49-F238E27FC236}">
                <a16:creationId xmlns:a16="http://schemas.microsoft.com/office/drawing/2014/main" id="{E8B99A1A-8C0B-29CD-3852-0233429C5C9B}"/>
              </a:ext>
            </a:extLst>
          </p:cNvPr>
          <p:cNvSpPr txBox="1">
            <a:spLocks noChangeArrowheads="1"/>
          </p:cNvSpPr>
          <p:nvPr/>
        </p:nvSpPr>
        <p:spPr bwMode="auto">
          <a:xfrm>
            <a:off x="2555875" y="5805488"/>
            <a:ext cx="3492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1600" b="0">
                <a:latin typeface="Times New Roman" panose="02020603050405020304" pitchFamily="18" charset="0"/>
              </a:rPr>
              <a:t>遵守两段锁协议的事务可能发生死锁</a:t>
            </a:r>
            <a:r>
              <a:rPr kumimoji="0" lang="zh-CN" altLang="en-US" sz="1800">
                <a:latin typeface="Times New Roman" panose="02020603050405020304" pitchFamily="18" charset="0"/>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7505174-843F-828B-FCDA-1CB65CE87653}"/>
              </a:ext>
            </a:extLst>
          </p:cNvPr>
          <p:cNvSpPr>
            <a:spLocks noGrp="1"/>
          </p:cNvSpPr>
          <p:nvPr>
            <p:ph type="ftr" sz="quarter" idx="11"/>
          </p:nvPr>
        </p:nvSpPr>
        <p:spPr/>
        <p:txBody>
          <a:bodyPr/>
          <a:lstStyle/>
          <a:p>
            <a:pPr>
              <a:defRPr/>
            </a:pPr>
            <a:r>
              <a:rPr lang="en-US" altLang="zh-CN"/>
              <a:t>An Introduction to Database System</a:t>
            </a:r>
          </a:p>
        </p:txBody>
      </p:sp>
      <p:sp>
        <p:nvSpPr>
          <p:cNvPr id="103427" name="Rectangle 2">
            <a:extLst>
              <a:ext uri="{FF2B5EF4-FFF2-40B4-BE49-F238E27FC236}">
                <a16:creationId xmlns:a16="http://schemas.microsoft.com/office/drawing/2014/main" id="{F4B9F2B7-742A-24C8-587B-58EABB69F093}"/>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第十一章  并发控制</a:t>
            </a:r>
          </a:p>
        </p:txBody>
      </p:sp>
      <p:sp>
        <p:nvSpPr>
          <p:cNvPr id="103428" name="Rectangle 3">
            <a:extLst>
              <a:ext uri="{FF2B5EF4-FFF2-40B4-BE49-F238E27FC236}">
                <a16:creationId xmlns:a16="http://schemas.microsoft.com/office/drawing/2014/main" id="{01D85F86-0602-8BDC-848E-2ACC8D95D82F}"/>
              </a:ext>
            </a:extLst>
          </p:cNvPr>
          <p:cNvSpPr>
            <a:spLocks noGrp="1" noChangeArrowheads="1"/>
          </p:cNvSpPr>
          <p:nvPr>
            <p:ph type="body" idx="1"/>
          </p:nvPr>
        </p:nvSpPr>
        <p:spPr>
          <a:xfrm>
            <a:off x="971550" y="1828800"/>
            <a:ext cx="7715250" cy="4495800"/>
          </a:xfrm>
        </p:spPr>
        <p:txBody>
          <a:bodyPr/>
          <a:lstStyle/>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11.1  </a:t>
            </a:r>
            <a:r>
              <a:rPr kumimoji="0" lang="zh-CN" altLang="en-US" b="1">
                <a:ea typeface="宋体" panose="02010600030101010101" pitchFamily="2" charset="-122"/>
              </a:rPr>
              <a:t>并发控制概述</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11.2  </a:t>
            </a:r>
            <a:r>
              <a:rPr kumimoji="0" lang="zh-CN" altLang="en-US" b="1">
                <a:ea typeface="宋体" panose="02010600030101010101" pitchFamily="2" charset="-122"/>
              </a:rPr>
              <a:t>封锁</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11.3  </a:t>
            </a:r>
            <a:r>
              <a:rPr kumimoji="0" lang="zh-CN" altLang="en-US" b="1">
                <a:ea typeface="宋体" panose="02010600030101010101" pitchFamily="2" charset="-122"/>
              </a:rPr>
              <a:t>活锁和死锁</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11.4  </a:t>
            </a:r>
            <a:r>
              <a:rPr kumimoji="0" lang="zh-CN" altLang="en-US" b="1">
                <a:ea typeface="宋体" panose="02010600030101010101" pitchFamily="2" charset="-122"/>
              </a:rPr>
              <a:t>并发调度的可串行性</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11.5   </a:t>
            </a:r>
            <a:r>
              <a:rPr kumimoji="0" lang="zh-CN" altLang="en-US" b="1">
                <a:ea typeface="宋体" panose="02010600030101010101" pitchFamily="2" charset="-122"/>
              </a:rPr>
              <a:t>两段锁协议</a:t>
            </a:r>
          </a:p>
          <a:p>
            <a:pPr algn="just" eaLnBrk="1" hangingPunct="1">
              <a:lnSpc>
                <a:spcPct val="130000"/>
              </a:lnSpc>
              <a:buFont typeface="Wingdings" panose="05000000000000000000" pitchFamily="2" charset="2"/>
              <a:buNone/>
            </a:pPr>
            <a:r>
              <a:rPr kumimoji="0" lang="en-US" altLang="zh-CN" b="1">
                <a:ea typeface="宋体" panose="02010600030101010101" pitchFamily="2" charset="-122"/>
              </a:rPr>
              <a:t>11.6   </a:t>
            </a:r>
            <a:r>
              <a:rPr kumimoji="0" lang="zh-CN" altLang="en-US" b="1">
                <a:ea typeface="宋体" panose="02010600030101010101" pitchFamily="2" charset="-122"/>
              </a:rPr>
              <a:t>封锁的粒度</a:t>
            </a:r>
          </a:p>
          <a:p>
            <a:pPr algn="just" eaLnBrk="1" hangingPunct="1">
              <a:lnSpc>
                <a:spcPct val="130000"/>
              </a:lnSpc>
              <a:buFont typeface="Wingdings" panose="05000000000000000000" pitchFamily="2" charset="2"/>
              <a:buNone/>
            </a:pPr>
            <a:r>
              <a:rPr kumimoji="0" lang="en-US" altLang="zh-CN" b="1">
                <a:solidFill>
                  <a:schemeClr val="tx2"/>
                </a:solidFill>
                <a:ea typeface="宋体" panose="02010600030101010101" pitchFamily="2" charset="-122"/>
              </a:rPr>
              <a:t>11.7   </a:t>
            </a:r>
            <a:r>
              <a:rPr kumimoji="0" lang="zh-CN" altLang="en-US" b="1">
                <a:solidFill>
                  <a:schemeClr val="tx2"/>
                </a:solidFill>
                <a:ea typeface="宋体" panose="02010600030101010101" pitchFamily="2" charset="-122"/>
              </a:rPr>
              <a:t>小结</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2AB3073-E7C7-E550-4C2F-EEAFC10F7891}"/>
              </a:ext>
            </a:extLst>
          </p:cNvPr>
          <p:cNvSpPr>
            <a:spLocks noGrp="1"/>
          </p:cNvSpPr>
          <p:nvPr>
            <p:ph type="ftr" sz="quarter" idx="11"/>
          </p:nvPr>
        </p:nvSpPr>
        <p:spPr/>
        <p:txBody>
          <a:bodyPr/>
          <a:lstStyle/>
          <a:p>
            <a:pPr>
              <a:defRPr/>
            </a:pPr>
            <a:r>
              <a:rPr lang="en-US" altLang="zh-CN"/>
              <a:t>An Introduction to Database System</a:t>
            </a:r>
          </a:p>
        </p:txBody>
      </p:sp>
      <p:sp>
        <p:nvSpPr>
          <p:cNvPr id="104451" name="Rectangle 2">
            <a:extLst>
              <a:ext uri="{FF2B5EF4-FFF2-40B4-BE49-F238E27FC236}">
                <a16:creationId xmlns:a16="http://schemas.microsoft.com/office/drawing/2014/main" id="{7CE0EB16-031E-8924-6DF0-557819606125}"/>
              </a:ext>
            </a:extLst>
          </p:cNvPr>
          <p:cNvSpPr>
            <a:spLocks noGrp="1" noChangeArrowheads="1"/>
          </p:cNvSpPr>
          <p:nvPr>
            <p:ph type="title"/>
          </p:nvPr>
        </p:nvSpPr>
        <p:spPr/>
        <p:txBody>
          <a:bodyPr/>
          <a:lstStyle/>
          <a:p>
            <a:pPr eaLnBrk="1" hangingPunct="1"/>
            <a:r>
              <a:rPr lang="en-US" altLang="zh-CN">
                <a:ea typeface="宋体" panose="02010600030101010101" pitchFamily="2" charset="-122"/>
              </a:rPr>
              <a:t>11.7 </a:t>
            </a:r>
            <a:r>
              <a:rPr lang="zh-CN" altLang="en-US">
                <a:ea typeface="宋体" panose="02010600030101010101" pitchFamily="2" charset="-122"/>
              </a:rPr>
              <a:t>小结</a:t>
            </a:r>
          </a:p>
        </p:txBody>
      </p:sp>
      <p:sp>
        <p:nvSpPr>
          <p:cNvPr id="104452" name="Rectangle 3">
            <a:extLst>
              <a:ext uri="{FF2B5EF4-FFF2-40B4-BE49-F238E27FC236}">
                <a16:creationId xmlns:a16="http://schemas.microsoft.com/office/drawing/2014/main" id="{F15BC0AE-3CEC-8AE6-FEA8-23996D8AF6E1}"/>
              </a:ext>
            </a:extLst>
          </p:cNvPr>
          <p:cNvSpPr>
            <a:spLocks noGrp="1" noChangeArrowheads="1"/>
          </p:cNvSpPr>
          <p:nvPr>
            <p:ph type="body" idx="1"/>
          </p:nvPr>
        </p:nvSpPr>
        <p:spPr/>
        <p:txBody>
          <a:bodyPr/>
          <a:lstStyle/>
          <a:p>
            <a:pPr eaLnBrk="1" hangingPunct="1">
              <a:lnSpc>
                <a:spcPct val="130000"/>
              </a:lnSpc>
            </a:pPr>
            <a:r>
              <a:rPr kumimoji="0" lang="zh-CN" altLang="en-US" sz="2300">
                <a:ea typeface="宋体" panose="02010600030101010101" pitchFamily="2" charset="-122"/>
              </a:rPr>
              <a:t>数据共享与数据一致性是一对矛盾</a:t>
            </a:r>
          </a:p>
          <a:p>
            <a:pPr eaLnBrk="1" hangingPunct="1">
              <a:lnSpc>
                <a:spcPct val="130000"/>
              </a:lnSpc>
            </a:pPr>
            <a:r>
              <a:rPr kumimoji="0" lang="zh-CN" altLang="en-US" sz="2300">
                <a:ea typeface="宋体" panose="02010600030101010101" pitchFamily="2" charset="-122"/>
              </a:rPr>
              <a:t>数据库的价值在很大程度上取决于它所能提供的数据共享度</a:t>
            </a:r>
          </a:p>
          <a:p>
            <a:pPr eaLnBrk="1" hangingPunct="1">
              <a:lnSpc>
                <a:spcPct val="130000"/>
              </a:lnSpc>
              <a:spcBef>
                <a:spcPct val="40000"/>
              </a:spcBef>
            </a:pPr>
            <a:r>
              <a:rPr kumimoji="0" lang="zh-CN" altLang="en-US" sz="2300">
                <a:ea typeface="宋体" panose="02010600030101010101" pitchFamily="2" charset="-122"/>
              </a:rPr>
              <a:t>数据共享在很大程度上取决于系统允许对数据并发操作的程度</a:t>
            </a:r>
          </a:p>
          <a:p>
            <a:pPr eaLnBrk="1" hangingPunct="1">
              <a:lnSpc>
                <a:spcPct val="130000"/>
              </a:lnSpc>
              <a:spcBef>
                <a:spcPct val="40000"/>
              </a:spcBef>
            </a:pPr>
            <a:r>
              <a:rPr kumimoji="0" lang="zh-CN" altLang="en-US" sz="2300">
                <a:ea typeface="宋体" panose="02010600030101010101" pitchFamily="2" charset="-122"/>
              </a:rPr>
              <a:t>数据并发程度又取决于数据库中的并发控制机制</a:t>
            </a:r>
          </a:p>
          <a:p>
            <a:pPr eaLnBrk="1" hangingPunct="1">
              <a:lnSpc>
                <a:spcPct val="130000"/>
              </a:lnSpc>
              <a:spcBef>
                <a:spcPct val="40000"/>
              </a:spcBef>
            </a:pPr>
            <a:r>
              <a:rPr kumimoji="0" lang="zh-CN" altLang="en-US" sz="2300">
                <a:ea typeface="宋体" panose="02010600030101010101" pitchFamily="2" charset="-122"/>
              </a:rPr>
              <a:t>数据的一致性也取决于并发控制的程度。施加的并发控制愈多，数据的一致性往往愈好</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9106572-77E5-4460-1E86-5B972C7B0C21}"/>
              </a:ext>
            </a:extLst>
          </p:cNvPr>
          <p:cNvSpPr>
            <a:spLocks noGrp="1"/>
          </p:cNvSpPr>
          <p:nvPr>
            <p:ph type="ftr" sz="quarter" idx="11"/>
          </p:nvPr>
        </p:nvSpPr>
        <p:spPr/>
        <p:txBody>
          <a:bodyPr/>
          <a:lstStyle/>
          <a:p>
            <a:pPr>
              <a:defRPr/>
            </a:pPr>
            <a:r>
              <a:rPr lang="en-US" altLang="zh-CN"/>
              <a:t>An Introduction to Database System</a:t>
            </a:r>
          </a:p>
        </p:txBody>
      </p:sp>
      <p:sp>
        <p:nvSpPr>
          <p:cNvPr id="105475" name="Rectangle 2">
            <a:extLst>
              <a:ext uri="{FF2B5EF4-FFF2-40B4-BE49-F238E27FC236}">
                <a16:creationId xmlns:a16="http://schemas.microsoft.com/office/drawing/2014/main" id="{E328D69E-4DDE-2804-D274-310B5820B7F8}"/>
              </a:ext>
            </a:extLst>
          </p:cNvPr>
          <p:cNvSpPr>
            <a:spLocks noGrp="1" noChangeArrowheads="1"/>
          </p:cNvSpPr>
          <p:nvPr>
            <p:ph type="title"/>
          </p:nvPr>
        </p:nvSpPr>
        <p:spPr/>
        <p:txBody>
          <a:bodyPr/>
          <a:lstStyle/>
          <a:p>
            <a:pPr eaLnBrk="1" hangingPunct="1"/>
            <a:r>
              <a:rPr lang="zh-CN" altLang="en-US">
                <a:ea typeface="宋体" panose="02010600030101010101" pitchFamily="2" charset="-122"/>
              </a:rPr>
              <a:t>小结（续）</a:t>
            </a:r>
          </a:p>
        </p:txBody>
      </p:sp>
      <p:sp>
        <p:nvSpPr>
          <p:cNvPr id="105476" name="Rectangle 3">
            <a:extLst>
              <a:ext uri="{FF2B5EF4-FFF2-40B4-BE49-F238E27FC236}">
                <a16:creationId xmlns:a16="http://schemas.microsoft.com/office/drawing/2014/main" id="{BD6B96CD-B40B-41DA-6C2E-0204A3DC4374}"/>
              </a:ext>
            </a:extLst>
          </p:cNvPr>
          <p:cNvSpPr>
            <a:spLocks noGrp="1" noChangeArrowheads="1"/>
          </p:cNvSpPr>
          <p:nvPr>
            <p:ph type="body" idx="1"/>
          </p:nvPr>
        </p:nvSpPr>
        <p:spPr/>
        <p:txBody>
          <a:bodyPr/>
          <a:lstStyle/>
          <a:p>
            <a:pPr eaLnBrk="1" hangingPunct="1">
              <a:lnSpc>
                <a:spcPct val="190000"/>
              </a:lnSpc>
            </a:pPr>
            <a:r>
              <a:rPr kumimoji="0" lang="zh-CN" altLang="en-US" sz="2400">
                <a:ea typeface="宋体" panose="02010600030101010101" pitchFamily="2" charset="-122"/>
              </a:rPr>
              <a:t>数据库的并发控制以事务为单位</a:t>
            </a:r>
          </a:p>
          <a:p>
            <a:pPr eaLnBrk="1" hangingPunct="1">
              <a:lnSpc>
                <a:spcPct val="190000"/>
              </a:lnSpc>
            </a:pPr>
            <a:r>
              <a:rPr kumimoji="0" lang="zh-CN" altLang="en-US" sz="2400">
                <a:ea typeface="宋体" panose="02010600030101010101" pitchFamily="2" charset="-122"/>
              </a:rPr>
              <a:t>数据库的并发控制通常使用封锁机制</a:t>
            </a:r>
          </a:p>
          <a:p>
            <a:pPr lvl="1" eaLnBrk="1" hangingPunct="1">
              <a:lnSpc>
                <a:spcPct val="190000"/>
              </a:lnSpc>
            </a:pPr>
            <a:r>
              <a:rPr kumimoji="0" lang="zh-CN" altLang="en-US">
                <a:ea typeface="宋体" panose="02010600030101010101" pitchFamily="2" charset="-122"/>
              </a:rPr>
              <a:t>两类最常用的封锁 </a:t>
            </a:r>
            <a:r>
              <a:rPr kumimoji="0" lang="en-US" altLang="zh-CN">
                <a:ea typeface="宋体" panose="02010600030101010101" pitchFamily="2" charset="-122"/>
              </a:rPr>
              <a:t> S X</a:t>
            </a:r>
            <a:endParaRPr kumimoji="0" lang="zh-CN" altLang="en-US">
              <a:ea typeface="宋体" panose="02010600030101010101" pitchFamily="2" charset="-122"/>
            </a:endParaRPr>
          </a:p>
          <a:p>
            <a:pPr eaLnBrk="1" hangingPunct="1"/>
            <a:endParaRPr kumimoji="0" lang="en-US" altLang="zh-CN" sz="240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E7D35F6-BE4D-7C0B-4AF0-F493BC7BADC3}"/>
              </a:ext>
            </a:extLst>
          </p:cNvPr>
          <p:cNvSpPr>
            <a:spLocks noGrp="1"/>
          </p:cNvSpPr>
          <p:nvPr>
            <p:ph type="ftr" sz="quarter" idx="11"/>
          </p:nvPr>
        </p:nvSpPr>
        <p:spPr/>
        <p:txBody>
          <a:bodyPr/>
          <a:lstStyle/>
          <a:p>
            <a:pPr>
              <a:defRPr/>
            </a:pPr>
            <a:r>
              <a:rPr lang="en-US" altLang="zh-CN"/>
              <a:t>An Introduction to Database System</a:t>
            </a:r>
          </a:p>
        </p:txBody>
      </p:sp>
      <p:sp>
        <p:nvSpPr>
          <p:cNvPr id="106499" name="Rectangle 2">
            <a:extLst>
              <a:ext uri="{FF2B5EF4-FFF2-40B4-BE49-F238E27FC236}">
                <a16:creationId xmlns:a16="http://schemas.microsoft.com/office/drawing/2014/main" id="{E510B90D-F51C-2D3C-A2C0-47C4B42B9004}"/>
              </a:ext>
            </a:extLst>
          </p:cNvPr>
          <p:cNvSpPr>
            <a:spLocks noGrp="1" noChangeArrowheads="1"/>
          </p:cNvSpPr>
          <p:nvPr>
            <p:ph type="title"/>
          </p:nvPr>
        </p:nvSpPr>
        <p:spPr/>
        <p:txBody>
          <a:bodyPr/>
          <a:lstStyle/>
          <a:p>
            <a:pPr eaLnBrk="1" hangingPunct="1"/>
            <a:r>
              <a:rPr lang="zh-CN" altLang="en-US">
                <a:ea typeface="宋体" panose="02010600030101010101" pitchFamily="2" charset="-122"/>
              </a:rPr>
              <a:t>小结（续）</a:t>
            </a:r>
          </a:p>
        </p:txBody>
      </p:sp>
      <p:sp>
        <p:nvSpPr>
          <p:cNvPr id="106500" name="Rectangle 3">
            <a:extLst>
              <a:ext uri="{FF2B5EF4-FFF2-40B4-BE49-F238E27FC236}">
                <a16:creationId xmlns:a16="http://schemas.microsoft.com/office/drawing/2014/main" id="{2305B658-1295-CCD8-0F5B-B54D866661E1}"/>
              </a:ext>
            </a:extLst>
          </p:cNvPr>
          <p:cNvSpPr>
            <a:spLocks noGrp="1" noChangeArrowheads="1"/>
          </p:cNvSpPr>
          <p:nvPr>
            <p:ph type="body" idx="1"/>
          </p:nvPr>
        </p:nvSpPr>
        <p:spPr/>
        <p:txBody>
          <a:bodyPr/>
          <a:lstStyle/>
          <a:p>
            <a:pPr eaLnBrk="1" hangingPunct="1">
              <a:lnSpc>
                <a:spcPct val="190000"/>
              </a:lnSpc>
            </a:pPr>
            <a:r>
              <a:rPr kumimoji="0" lang="zh-CN" altLang="en-US" sz="2400">
                <a:ea typeface="宋体" panose="02010600030101010101" pitchFamily="2" charset="-122"/>
              </a:rPr>
              <a:t>并发控制机制调度并发事务操作是否正确的判别准则是</a:t>
            </a:r>
            <a:r>
              <a:rPr kumimoji="0" lang="zh-CN" altLang="en-US" sz="2400">
                <a:solidFill>
                  <a:srgbClr val="FF0000"/>
                </a:solidFill>
                <a:ea typeface="宋体" panose="02010600030101010101" pitchFamily="2" charset="-122"/>
              </a:rPr>
              <a:t>可串行性</a:t>
            </a:r>
          </a:p>
          <a:p>
            <a:pPr lvl="1" eaLnBrk="1" hangingPunct="1">
              <a:lnSpc>
                <a:spcPct val="190000"/>
              </a:lnSpc>
              <a:spcBef>
                <a:spcPct val="60000"/>
              </a:spcBef>
            </a:pPr>
            <a:r>
              <a:rPr kumimoji="0" lang="zh-CN" altLang="en-US">
                <a:ea typeface="宋体" panose="02010600030101010101" pitchFamily="2" charset="-122"/>
              </a:rPr>
              <a:t>并发操作的正确性则通常由两段锁协议来保证。</a:t>
            </a:r>
          </a:p>
          <a:p>
            <a:pPr lvl="1" eaLnBrk="1" hangingPunct="1">
              <a:lnSpc>
                <a:spcPct val="190000"/>
              </a:lnSpc>
              <a:spcBef>
                <a:spcPct val="60000"/>
              </a:spcBef>
            </a:pPr>
            <a:r>
              <a:rPr kumimoji="0" lang="zh-CN" altLang="en-US">
                <a:ea typeface="宋体" panose="02010600030101010101" pitchFamily="2" charset="-122"/>
              </a:rPr>
              <a:t>两段锁协议是可串行化调度的充分条件，但不是必要条件</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47875ED-ED8B-B6BB-2241-6C323978149D}"/>
              </a:ext>
            </a:extLst>
          </p:cNvPr>
          <p:cNvSpPr>
            <a:spLocks noGrp="1"/>
          </p:cNvSpPr>
          <p:nvPr>
            <p:ph type="ftr" sz="quarter" idx="11"/>
          </p:nvPr>
        </p:nvSpPr>
        <p:spPr/>
        <p:txBody>
          <a:bodyPr/>
          <a:lstStyle/>
          <a:p>
            <a:pPr>
              <a:defRPr/>
            </a:pPr>
            <a:r>
              <a:rPr lang="en-US" altLang="zh-CN"/>
              <a:t>An Introduction to Database System</a:t>
            </a:r>
          </a:p>
        </p:txBody>
      </p:sp>
      <p:sp>
        <p:nvSpPr>
          <p:cNvPr id="107523" name="Rectangle 2">
            <a:extLst>
              <a:ext uri="{FF2B5EF4-FFF2-40B4-BE49-F238E27FC236}">
                <a16:creationId xmlns:a16="http://schemas.microsoft.com/office/drawing/2014/main" id="{7BFA72E5-772C-6FEB-C867-D5F70F1C673B}"/>
              </a:ext>
            </a:extLst>
          </p:cNvPr>
          <p:cNvSpPr>
            <a:spLocks noGrp="1" noChangeArrowheads="1"/>
          </p:cNvSpPr>
          <p:nvPr>
            <p:ph type="title"/>
          </p:nvPr>
        </p:nvSpPr>
        <p:spPr/>
        <p:txBody>
          <a:bodyPr/>
          <a:lstStyle/>
          <a:p>
            <a:pPr eaLnBrk="1" hangingPunct="1"/>
            <a:r>
              <a:rPr lang="zh-CN" altLang="en-US">
                <a:ea typeface="宋体" panose="02010600030101010101" pitchFamily="2" charset="-122"/>
              </a:rPr>
              <a:t>小结（续）</a:t>
            </a:r>
          </a:p>
        </p:txBody>
      </p:sp>
      <p:sp>
        <p:nvSpPr>
          <p:cNvPr id="107524" name="Rectangle 3">
            <a:extLst>
              <a:ext uri="{FF2B5EF4-FFF2-40B4-BE49-F238E27FC236}">
                <a16:creationId xmlns:a16="http://schemas.microsoft.com/office/drawing/2014/main" id="{F0A1E24C-1786-5ACC-0BDA-EC86464EE9FB}"/>
              </a:ext>
            </a:extLst>
          </p:cNvPr>
          <p:cNvSpPr>
            <a:spLocks noGrp="1" noChangeArrowheads="1"/>
          </p:cNvSpPr>
          <p:nvPr>
            <p:ph type="body" idx="1"/>
          </p:nvPr>
        </p:nvSpPr>
        <p:spPr>
          <a:xfrm>
            <a:off x="611188" y="1844675"/>
            <a:ext cx="7993062" cy="4114800"/>
          </a:xfrm>
        </p:spPr>
        <p:txBody>
          <a:bodyPr/>
          <a:lstStyle/>
          <a:p>
            <a:pPr eaLnBrk="1" hangingPunct="1">
              <a:lnSpc>
                <a:spcPct val="110000"/>
              </a:lnSpc>
            </a:pPr>
            <a:r>
              <a:rPr kumimoji="0" lang="zh-CN" altLang="en-US" sz="2400">
                <a:ea typeface="宋体" panose="02010600030101010101" pitchFamily="2" charset="-122"/>
              </a:rPr>
              <a:t>对数据对象施加封锁，带来问题</a:t>
            </a:r>
          </a:p>
          <a:p>
            <a:pPr eaLnBrk="1" hangingPunct="1">
              <a:lnSpc>
                <a:spcPct val="110000"/>
              </a:lnSpc>
            </a:pPr>
            <a:r>
              <a:rPr kumimoji="0" lang="zh-CN" altLang="en-US" sz="2400">
                <a:ea typeface="宋体" panose="02010600030101010101" pitchFamily="2" charset="-122"/>
              </a:rPr>
              <a:t>活锁： 先来先服务</a:t>
            </a:r>
          </a:p>
          <a:p>
            <a:pPr eaLnBrk="1" hangingPunct="1">
              <a:lnSpc>
                <a:spcPct val="110000"/>
              </a:lnSpc>
            </a:pPr>
            <a:r>
              <a:rPr kumimoji="0" lang="zh-CN" altLang="en-US" sz="2400">
                <a:ea typeface="宋体" panose="02010600030101010101" pitchFamily="2" charset="-122"/>
              </a:rPr>
              <a:t> 死锁：</a:t>
            </a:r>
          </a:p>
          <a:p>
            <a:pPr lvl="1" eaLnBrk="1" hangingPunct="1">
              <a:lnSpc>
                <a:spcPct val="110000"/>
              </a:lnSpc>
            </a:pPr>
            <a:r>
              <a:rPr kumimoji="0" lang="zh-CN" altLang="en-US">
                <a:ea typeface="宋体" panose="02010600030101010101" pitchFamily="2" charset="-122"/>
              </a:rPr>
              <a:t>预防方法</a:t>
            </a:r>
          </a:p>
          <a:p>
            <a:pPr lvl="2" eaLnBrk="1" hangingPunct="1">
              <a:lnSpc>
                <a:spcPct val="110000"/>
              </a:lnSpc>
              <a:buFont typeface="Wingdings" panose="05000000000000000000" pitchFamily="2" charset="2"/>
              <a:buChar char="Ø"/>
            </a:pPr>
            <a:r>
              <a:rPr kumimoji="0" lang="zh-CN" altLang="en-US" sz="2400">
                <a:ea typeface="宋体" panose="02010600030101010101" pitchFamily="2" charset="-122"/>
              </a:rPr>
              <a:t>一次封锁法</a:t>
            </a:r>
          </a:p>
          <a:p>
            <a:pPr lvl="2" eaLnBrk="1" hangingPunct="1">
              <a:lnSpc>
                <a:spcPct val="110000"/>
              </a:lnSpc>
              <a:buFont typeface="Wingdings" panose="05000000000000000000" pitchFamily="2" charset="2"/>
              <a:buChar char="Ø"/>
            </a:pPr>
            <a:r>
              <a:rPr kumimoji="0" lang="zh-CN" altLang="en-US" sz="2400">
                <a:ea typeface="宋体" panose="02010600030101010101" pitchFamily="2" charset="-122"/>
              </a:rPr>
              <a:t>顺序封锁法</a:t>
            </a:r>
          </a:p>
          <a:p>
            <a:pPr lvl="1" eaLnBrk="1" hangingPunct="1">
              <a:lnSpc>
                <a:spcPct val="110000"/>
              </a:lnSpc>
            </a:pPr>
            <a:r>
              <a:rPr kumimoji="0" lang="zh-CN" altLang="en-US">
                <a:ea typeface="宋体" panose="02010600030101010101" pitchFamily="2" charset="-122"/>
              </a:rPr>
              <a:t> 死锁的诊断与解除</a:t>
            </a:r>
          </a:p>
          <a:p>
            <a:pPr lvl="2" eaLnBrk="1" hangingPunct="1">
              <a:lnSpc>
                <a:spcPct val="110000"/>
              </a:lnSpc>
              <a:buFont typeface="Wingdings" panose="05000000000000000000" pitchFamily="2" charset="2"/>
              <a:buChar char="Ø"/>
            </a:pPr>
            <a:r>
              <a:rPr kumimoji="0" lang="zh-CN" altLang="en-US" sz="2400">
                <a:ea typeface="宋体" panose="02010600030101010101" pitchFamily="2" charset="-122"/>
              </a:rPr>
              <a:t>超时法</a:t>
            </a:r>
          </a:p>
          <a:p>
            <a:pPr lvl="2" eaLnBrk="1" hangingPunct="1">
              <a:lnSpc>
                <a:spcPct val="110000"/>
              </a:lnSpc>
              <a:buFont typeface="Wingdings" panose="05000000000000000000" pitchFamily="2" charset="2"/>
              <a:buChar char="Ø"/>
            </a:pPr>
            <a:r>
              <a:rPr kumimoji="0" lang="zh-CN" altLang="en-US" sz="2400">
                <a:ea typeface="宋体" panose="02010600030101010101" pitchFamily="2" charset="-122"/>
              </a:rPr>
              <a:t>等待图法</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6">
            <a:extLst>
              <a:ext uri="{FF2B5EF4-FFF2-40B4-BE49-F238E27FC236}">
                <a16:creationId xmlns:a16="http://schemas.microsoft.com/office/drawing/2014/main" id="{9F9B9B98-C312-72A3-D3FA-F5294C01C763}"/>
              </a:ext>
            </a:extLst>
          </p:cNvPr>
          <p:cNvSpPr>
            <a:spLocks noGrp="1"/>
          </p:cNvSpPr>
          <p:nvPr>
            <p:ph type="ftr" sz="quarter" idx="11"/>
          </p:nvPr>
        </p:nvSpPr>
        <p:spPr/>
        <p:txBody>
          <a:bodyPr/>
          <a:lstStyle/>
          <a:p>
            <a:pPr>
              <a:defRPr/>
            </a:pPr>
            <a:r>
              <a:rPr lang="en-US" altLang="zh-CN"/>
              <a:t>An Introduction to Database System</a:t>
            </a:r>
          </a:p>
        </p:txBody>
      </p:sp>
      <p:sp>
        <p:nvSpPr>
          <p:cNvPr id="108547" name="Rectangle 2">
            <a:extLst>
              <a:ext uri="{FF2B5EF4-FFF2-40B4-BE49-F238E27FC236}">
                <a16:creationId xmlns:a16="http://schemas.microsoft.com/office/drawing/2014/main" id="{9F84BF97-865E-0841-4E03-B86B4D821B6A}"/>
              </a:ext>
            </a:extLst>
          </p:cNvPr>
          <p:cNvSpPr>
            <a:spLocks noGrp="1" noChangeArrowheads="1"/>
          </p:cNvSpPr>
          <p:nvPr>
            <p:ph type="title"/>
          </p:nvPr>
        </p:nvSpPr>
        <p:spPr/>
        <p:txBody>
          <a:bodyPr/>
          <a:lstStyle/>
          <a:p>
            <a:pPr eaLnBrk="1" hangingPunct="1"/>
            <a:r>
              <a:rPr lang="en-US" altLang="zh-CN" b="0">
                <a:ea typeface="宋体" panose="02010600030101010101" pitchFamily="2" charset="-122"/>
              </a:rPr>
              <a:t>       </a:t>
            </a:r>
            <a:r>
              <a:rPr lang="zh-CN" altLang="en-US" i="1">
                <a:solidFill>
                  <a:schemeClr val="folHlink"/>
                </a:solidFill>
                <a:ea typeface="宋体" panose="02010600030101010101" pitchFamily="2" charset="-122"/>
              </a:rPr>
              <a:t>下课了。。。</a:t>
            </a:r>
          </a:p>
        </p:txBody>
      </p:sp>
      <p:graphicFrame>
        <p:nvGraphicFramePr>
          <p:cNvPr id="108548" name="Object 3">
            <a:extLst>
              <a:ext uri="{FF2B5EF4-FFF2-40B4-BE49-F238E27FC236}">
                <a16:creationId xmlns:a16="http://schemas.microsoft.com/office/drawing/2014/main" id="{E849F5C6-3B29-C8FC-31C8-5F12EE3C17F1}"/>
              </a:ext>
            </a:extLst>
          </p:cNvPr>
          <p:cNvGraphicFramePr>
            <a:graphicFrameLocks noChangeAspect="1"/>
          </p:cNvGraphicFramePr>
          <p:nvPr>
            <p:ph sz="half" idx="1"/>
          </p:nvPr>
        </p:nvGraphicFramePr>
        <p:xfrm>
          <a:off x="457200" y="1828800"/>
          <a:ext cx="4033838" cy="4495800"/>
        </p:xfrm>
        <a:graphic>
          <a:graphicData uri="http://schemas.openxmlformats.org/presentationml/2006/ole">
            <mc:AlternateContent xmlns:mc="http://schemas.openxmlformats.org/markup-compatibility/2006">
              <mc:Choice xmlns:v="urn:schemas-microsoft-com:vml" Requires="v">
                <p:oleObj name="图表" r:id="rId2" imgW="3822700" imgH="4127500" progId="MSGraph.Chart.8">
                  <p:embed followColorScheme="full"/>
                </p:oleObj>
              </mc:Choice>
              <mc:Fallback>
                <p:oleObj name="图表" r:id="rId2" imgW="3822700" imgH="4127500" progId="MSGraph.Chart.8">
                  <p:embed followColorScheme="full"/>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40338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549" name="Rectangle 4">
            <a:extLst>
              <a:ext uri="{FF2B5EF4-FFF2-40B4-BE49-F238E27FC236}">
                <a16:creationId xmlns:a16="http://schemas.microsoft.com/office/drawing/2014/main" id="{58674DFB-5602-A0AF-8273-4DE4979F5A52}"/>
              </a:ext>
            </a:extLst>
          </p:cNvPr>
          <p:cNvSpPr>
            <a:spLocks noChangeArrowheads="1"/>
          </p:cNvSpPr>
          <p:nvPr/>
        </p:nvSpPr>
        <p:spPr bwMode="auto">
          <a:xfrm>
            <a:off x="1258888" y="5084763"/>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i="1">
                <a:solidFill>
                  <a:schemeClr val="accent2"/>
                </a:solidFill>
                <a:latin typeface="Times New Roman" panose="02020603050405020304" pitchFamily="18" charset="0"/>
                <a:ea typeface="楷体_GB2312" pitchFamily="49" charset="-122"/>
              </a:rPr>
              <a:t>休息一会儿。。。</a:t>
            </a:r>
          </a:p>
        </p:txBody>
      </p:sp>
      <p:sp>
        <p:nvSpPr>
          <p:cNvPr id="108550" name="WordArt 5">
            <a:extLst>
              <a:ext uri="{FF2B5EF4-FFF2-40B4-BE49-F238E27FC236}">
                <a16:creationId xmlns:a16="http://schemas.microsoft.com/office/drawing/2014/main" id="{601A7F4E-CEDB-85F9-945D-8E3162D38D38}"/>
              </a:ext>
            </a:extLst>
          </p:cNvPr>
          <p:cNvSpPr>
            <a:spLocks noChangeArrowheads="1" noChangeShapeType="1" noTextEdit="1"/>
          </p:cNvSpPr>
          <p:nvPr/>
        </p:nvSpPr>
        <p:spPr bwMode="auto">
          <a:xfrm>
            <a:off x="323850" y="2492375"/>
            <a:ext cx="720725" cy="1728788"/>
          </a:xfrm>
          <a:prstGeom prst="rect">
            <a:avLst/>
          </a:prstGeom>
        </p:spPr>
        <p:txBody>
          <a:bodyPr wrap="none" fromWordArt="1">
            <a:prstTxWarp prst="textPlain">
              <a:avLst>
                <a:gd name="adj" fmla="val 50000"/>
              </a:avLst>
            </a:prstTxWarp>
          </a:bodyPr>
          <a:lstStyle/>
          <a:p>
            <a:pPr algn="ctr"/>
            <a:r>
              <a:rPr lang="zh-CN" altLang="en-US" sz="3600" kern="10">
                <a:ln w="19050">
                  <a:solidFill>
                    <a:srgbClr val="99CCFF"/>
                  </a:solidFill>
                  <a:round/>
                  <a:headEnd/>
                  <a:tailEnd/>
                </a:ln>
                <a:solidFill>
                  <a:srgbClr val="0066CC"/>
                </a:solidFill>
                <a:effectLst>
                  <a:outerShdw dist="35921" dir="2700000" algn="ctr" rotWithShape="0">
                    <a:srgbClr val="990000">
                      <a:alpha val="74997"/>
                    </a:srgbClr>
                  </a:outerShdw>
                </a:effectLst>
                <a:latin typeface="宋体" panose="02010600030101010101" pitchFamily="2" charset="-122"/>
              </a:rPr>
              <a:t>探</a:t>
            </a:r>
          </a:p>
          <a:p>
            <a:pPr algn="ctr"/>
            <a:r>
              <a:rPr lang="zh-CN" altLang="en-US" sz="3600" kern="10">
                <a:ln w="19050">
                  <a:solidFill>
                    <a:srgbClr val="99CCFF"/>
                  </a:solidFill>
                  <a:round/>
                  <a:headEnd/>
                  <a:tailEnd/>
                </a:ln>
                <a:solidFill>
                  <a:srgbClr val="0066CC"/>
                </a:solidFill>
                <a:effectLst>
                  <a:outerShdw dist="35921" dir="2700000" algn="ctr" rotWithShape="0">
                    <a:srgbClr val="990000">
                      <a:alpha val="74997"/>
                    </a:srgbClr>
                  </a:outerShdw>
                </a:effectLst>
                <a:latin typeface="宋体" panose="02010600030101010101" pitchFamily="2" charset="-122"/>
              </a:rPr>
              <a:t>索</a:t>
            </a:r>
          </a:p>
        </p:txBody>
      </p:sp>
      <p:pic>
        <p:nvPicPr>
          <p:cNvPr id="108551" name="Picture 9" descr="zll1">
            <a:extLst>
              <a:ext uri="{FF2B5EF4-FFF2-40B4-BE49-F238E27FC236}">
                <a16:creationId xmlns:a16="http://schemas.microsoft.com/office/drawing/2014/main" id="{7EBE62A5-E913-753B-6A2C-EF34AA9C685E}"/>
              </a:ext>
            </a:extLst>
          </p:cNvPr>
          <p:cNvPicPr>
            <a:picLocks noChangeAspect="1" noChangeArrowheads="1"/>
          </p:cNvPicPr>
          <p:nvPr>
            <p:ph sz="quarter" idx="3"/>
          </p:nvPr>
        </p:nvPicPr>
        <p:blipFill>
          <a:blip r:embed="rId4">
            <a:grayscl/>
            <a:extLst>
              <a:ext uri="{28A0092B-C50C-407E-A947-70E740481C1C}">
                <a14:useLocalDpi xmlns:a14="http://schemas.microsoft.com/office/drawing/2010/main" val="0"/>
              </a:ext>
            </a:extLst>
          </a:blip>
          <a:srcRect/>
          <a:stretch>
            <a:fillRect/>
          </a:stretch>
        </p:blipFill>
        <p:spPr>
          <a:xfrm>
            <a:off x="1187450" y="1844675"/>
            <a:ext cx="7091363" cy="2830513"/>
          </a:xfrm>
          <a:noFill/>
        </p:spPr>
      </p:pic>
      <p:pic>
        <p:nvPicPr>
          <p:cNvPr id="108552" name="Picture 11" descr="母亲卡9">
            <a:extLst>
              <a:ext uri="{FF2B5EF4-FFF2-40B4-BE49-F238E27FC236}">
                <a16:creationId xmlns:a16="http://schemas.microsoft.com/office/drawing/2014/main" id="{20094375-39AA-32B5-1E2D-704FA718A0BD}"/>
              </a:ext>
            </a:extLst>
          </p:cNvPr>
          <p:cNvPicPr>
            <a:picLocks noGrp="1" noChangeAspect="1" noChangeArrowheads="1" noCrop="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4500563" y="4868863"/>
            <a:ext cx="3527425" cy="136842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6AC1216-9782-CB5B-7948-68F2762FD49B}"/>
              </a:ext>
            </a:extLst>
          </p:cNvPr>
          <p:cNvSpPr>
            <a:spLocks noGrp="1"/>
          </p:cNvSpPr>
          <p:nvPr>
            <p:ph type="ftr" sz="quarter" idx="11"/>
          </p:nvPr>
        </p:nvSpPr>
        <p:spPr/>
        <p:txBody>
          <a:bodyPr/>
          <a:lstStyle/>
          <a:p>
            <a:pPr>
              <a:defRPr/>
            </a:pPr>
            <a:r>
              <a:rPr lang="en-US" altLang="zh-CN"/>
              <a:t>An Introduction to Database System</a:t>
            </a:r>
          </a:p>
        </p:txBody>
      </p:sp>
      <p:sp>
        <p:nvSpPr>
          <p:cNvPr id="14339" name="Rectangle 2">
            <a:extLst>
              <a:ext uri="{FF2B5EF4-FFF2-40B4-BE49-F238E27FC236}">
                <a16:creationId xmlns:a16="http://schemas.microsoft.com/office/drawing/2014/main" id="{CE87ED73-3FD7-8BD5-655E-F24CC91A676F}"/>
              </a:ext>
            </a:extLst>
          </p:cNvPr>
          <p:cNvSpPr>
            <a:spLocks noGrp="1" noChangeArrowheads="1"/>
          </p:cNvSpPr>
          <p:nvPr>
            <p:ph type="title"/>
          </p:nvPr>
        </p:nvSpPr>
        <p:spPr/>
        <p:txBody>
          <a:bodyPr/>
          <a:lstStyle/>
          <a:p>
            <a:pPr eaLnBrk="1" hangingPunct="1"/>
            <a:r>
              <a:rPr lang="en-US" altLang="zh-CN">
                <a:ea typeface="宋体" panose="02010600030101010101" pitchFamily="2" charset="-122"/>
              </a:rPr>
              <a:t>11.1  </a:t>
            </a:r>
            <a:r>
              <a:rPr lang="zh-CN" altLang="en-US">
                <a:ea typeface="宋体" panose="02010600030101010101" pitchFamily="2" charset="-122"/>
              </a:rPr>
              <a:t>并发控制概述</a:t>
            </a:r>
          </a:p>
        </p:txBody>
      </p:sp>
      <p:sp>
        <p:nvSpPr>
          <p:cNvPr id="14340" name="Rectangle 3">
            <a:extLst>
              <a:ext uri="{FF2B5EF4-FFF2-40B4-BE49-F238E27FC236}">
                <a16:creationId xmlns:a16="http://schemas.microsoft.com/office/drawing/2014/main" id="{AABCF953-D085-9DFF-CF3E-EB0F5DF575F9}"/>
              </a:ext>
            </a:extLst>
          </p:cNvPr>
          <p:cNvSpPr>
            <a:spLocks noGrp="1" noChangeArrowheads="1"/>
          </p:cNvSpPr>
          <p:nvPr>
            <p:ph type="body" idx="1"/>
          </p:nvPr>
        </p:nvSpPr>
        <p:spPr/>
        <p:txBody>
          <a:bodyPr/>
          <a:lstStyle/>
          <a:p>
            <a:pPr algn="just" eaLnBrk="1" hangingPunct="1">
              <a:lnSpc>
                <a:spcPct val="160000"/>
              </a:lnSpc>
            </a:pPr>
            <a:r>
              <a:rPr kumimoji="0" lang="zh-CN" altLang="en-US">
                <a:ea typeface="宋体" panose="02010600030101010101" pitchFamily="2" charset="-122"/>
              </a:rPr>
              <a:t>并发控制机制的任务</a:t>
            </a:r>
          </a:p>
          <a:p>
            <a:pPr lvl="1" algn="just" eaLnBrk="1" hangingPunct="1">
              <a:lnSpc>
                <a:spcPct val="160000"/>
              </a:lnSpc>
            </a:pPr>
            <a:r>
              <a:rPr kumimoji="0" lang="zh-CN" altLang="en-US">
                <a:ea typeface="宋体" panose="02010600030101010101" pitchFamily="2" charset="-122"/>
              </a:rPr>
              <a:t>对并发操作进行</a:t>
            </a:r>
            <a:r>
              <a:rPr kumimoji="0" lang="zh-CN" altLang="en-US">
                <a:solidFill>
                  <a:srgbClr val="FF0000"/>
                </a:solidFill>
                <a:ea typeface="宋体" panose="02010600030101010101" pitchFamily="2" charset="-122"/>
              </a:rPr>
              <a:t>正确调度</a:t>
            </a:r>
          </a:p>
          <a:p>
            <a:pPr lvl="1" algn="just" eaLnBrk="1" hangingPunct="1">
              <a:lnSpc>
                <a:spcPct val="160000"/>
              </a:lnSpc>
            </a:pPr>
            <a:r>
              <a:rPr kumimoji="0" lang="zh-CN" altLang="en-US">
                <a:ea typeface="宋体" panose="02010600030101010101" pitchFamily="2" charset="-122"/>
              </a:rPr>
              <a:t>保证事务的</a:t>
            </a:r>
            <a:r>
              <a:rPr kumimoji="0" lang="zh-CN" altLang="en-US">
                <a:solidFill>
                  <a:srgbClr val="FF0000"/>
                </a:solidFill>
                <a:ea typeface="宋体" panose="02010600030101010101" pitchFamily="2" charset="-122"/>
              </a:rPr>
              <a:t>隔离性</a:t>
            </a:r>
          </a:p>
          <a:p>
            <a:pPr lvl="1" algn="just" eaLnBrk="1" hangingPunct="1">
              <a:lnSpc>
                <a:spcPct val="160000"/>
              </a:lnSpc>
            </a:pPr>
            <a:r>
              <a:rPr kumimoji="0" lang="zh-CN" altLang="en-US">
                <a:ea typeface="宋体" panose="02010600030101010101" pitchFamily="2" charset="-122"/>
              </a:rPr>
              <a:t>保证数据库的</a:t>
            </a:r>
            <a:r>
              <a:rPr kumimoji="0" lang="zh-CN" altLang="en-US">
                <a:solidFill>
                  <a:srgbClr val="FF0000"/>
                </a:solidFill>
                <a:ea typeface="宋体" panose="02010600030101010101" pitchFamily="2" charset="-122"/>
              </a:rPr>
              <a:t>一致性</a:t>
            </a:r>
          </a:p>
          <a:p>
            <a:pPr algn="just" eaLnBrk="1" hangingPunct="1"/>
            <a:endParaRPr kumimoji="0" lang="en-US" altLang="zh-CN">
              <a:ea typeface="宋体" panose="02010600030101010101" pitchFamily="2" charset="-122"/>
            </a:endParaRPr>
          </a:p>
        </p:txBody>
      </p:sp>
    </p:spTree>
  </p:cSld>
  <p:clrMapOvr>
    <a:masterClrMapping/>
  </p:clrMapOvr>
</p:sld>
</file>

<file path=ppt/theme/theme1.xml><?xml version="1.0" encoding="utf-8"?>
<a:theme xmlns:a="http://schemas.openxmlformats.org/drawingml/2006/main" name="商务模板系列34">
  <a:themeElements>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Database</Template>
  <TotalTime>868</TotalTime>
  <Words>6107</Words>
  <Application>Microsoft Office PowerPoint</Application>
  <PresentationFormat>全屏显示(4:3)</PresentationFormat>
  <Paragraphs>930</Paragraphs>
  <Slides>88</Slides>
  <Notes>15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88</vt:i4>
      </vt:variant>
    </vt:vector>
  </HeadingPairs>
  <TitlesOfParts>
    <vt:vector size="101" baseType="lpstr">
      <vt:lpstr>Times New Roman</vt:lpstr>
      <vt:lpstr>宋体</vt:lpstr>
      <vt:lpstr>Arial</vt:lpstr>
      <vt:lpstr>Wingdings</vt:lpstr>
      <vt:lpstr>Arial Black</vt:lpstr>
      <vt:lpstr>隶书</vt:lpstr>
      <vt:lpstr>楷体_GB2312</vt:lpstr>
      <vt:lpstr>ＭＳ Ｐゴシック</vt:lpstr>
      <vt:lpstr>Monotype Sorts</vt:lpstr>
      <vt:lpstr>商务模板系列34</vt:lpstr>
      <vt:lpstr>Adobe Photoshop Image</vt:lpstr>
      <vt:lpstr>Microsoft Word 图片</vt:lpstr>
      <vt:lpstr>Microsoft Graph 图表</vt:lpstr>
      <vt:lpstr>PowerPoint 演示文稿</vt:lpstr>
      <vt:lpstr>问题的产生</vt:lpstr>
      <vt:lpstr>问题的产生（续）</vt:lpstr>
      <vt:lpstr>问题的产生（续）</vt:lpstr>
      <vt:lpstr>问题的产生（续）</vt:lpstr>
      <vt:lpstr>问题的产生（续）</vt:lpstr>
      <vt:lpstr>问题的产生（续）</vt:lpstr>
      <vt:lpstr>第十一章  并发控制</vt:lpstr>
      <vt:lpstr>11.1  并发控制概述</vt:lpstr>
      <vt:lpstr>T1的修改被T2覆盖了！</vt:lpstr>
      <vt:lpstr>Conflicting Instructions </vt:lpstr>
      <vt:lpstr>Testing for Serializability</vt:lpstr>
      <vt:lpstr>并发控制概述（续）</vt:lpstr>
      <vt:lpstr>并发控制概述（续）</vt:lpstr>
      <vt:lpstr>1. 丢失修改</vt:lpstr>
      <vt:lpstr>丢失修改（续）</vt:lpstr>
      <vt:lpstr>不可重复读（续）</vt:lpstr>
      <vt:lpstr>不可重复读（续）</vt:lpstr>
      <vt:lpstr>不可重复读（续）</vt:lpstr>
      <vt:lpstr>3. 读“脏”数据</vt:lpstr>
      <vt:lpstr>读“脏”数据（续）</vt:lpstr>
      <vt:lpstr>并发控制概述（续）</vt:lpstr>
      <vt:lpstr>并发控制概述（续）</vt:lpstr>
      <vt:lpstr>第十一章  并发控制</vt:lpstr>
      <vt:lpstr>11.2  封锁</vt:lpstr>
      <vt:lpstr>什么是封锁</vt:lpstr>
      <vt:lpstr>基本封锁类型</vt:lpstr>
      <vt:lpstr>排它锁</vt:lpstr>
      <vt:lpstr>共享锁</vt:lpstr>
      <vt:lpstr>锁的相容矩阵</vt:lpstr>
      <vt:lpstr>锁的相容矩阵（续）</vt:lpstr>
      <vt:lpstr>使用封锁机制解决丢失修改问题</vt:lpstr>
      <vt:lpstr>使用封锁机制解决丢失修改问题</vt:lpstr>
      <vt:lpstr>使用封锁机制解决不可重复读问题</vt:lpstr>
      <vt:lpstr>使用封锁机制解决不可重复读问题</vt:lpstr>
      <vt:lpstr>使用封锁机制解决读“脏”数据问题</vt:lpstr>
      <vt:lpstr>使用封锁机制解决读“脏”数据问题</vt:lpstr>
      <vt:lpstr>第十一章  并发控制</vt:lpstr>
      <vt:lpstr>11.3  活锁和死锁</vt:lpstr>
      <vt:lpstr>11.3.1 活锁</vt:lpstr>
      <vt:lpstr>活锁（续）</vt:lpstr>
      <vt:lpstr>活锁（续）</vt:lpstr>
      <vt:lpstr>11.3.2  死锁</vt:lpstr>
      <vt:lpstr>死锁（续）</vt:lpstr>
      <vt:lpstr>解决死锁的方法</vt:lpstr>
      <vt:lpstr>1. 死锁的预防</vt:lpstr>
      <vt:lpstr>死锁的预防（续）</vt:lpstr>
      <vt:lpstr>(1)一次封锁法</vt:lpstr>
      <vt:lpstr>(2)顺序封锁法</vt:lpstr>
      <vt:lpstr>死锁的预防（续）</vt:lpstr>
      <vt:lpstr>2. 死锁的诊断与解除</vt:lpstr>
      <vt:lpstr>(1) 超时法</vt:lpstr>
      <vt:lpstr>(2)等待图法</vt:lpstr>
      <vt:lpstr>等待图法（续）</vt:lpstr>
      <vt:lpstr>等待图法（续）</vt:lpstr>
      <vt:lpstr>死锁的诊断与解除（续）</vt:lpstr>
      <vt:lpstr>第十一章  并发控制</vt:lpstr>
      <vt:lpstr>11.4  并发调度的可串行性</vt:lpstr>
      <vt:lpstr>11.4.1 可串行化调度</vt:lpstr>
      <vt:lpstr>可串行化调度（续）</vt:lpstr>
      <vt:lpstr>串行化调度,正确的调度</vt:lpstr>
      <vt:lpstr>串行化调度,正确的调度</vt:lpstr>
      <vt:lpstr>串行化调度,正确的调度</vt:lpstr>
      <vt:lpstr>串行化调度,正确的调度</vt:lpstr>
      <vt:lpstr>不可串行化调度，错误的调度</vt:lpstr>
      <vt:lpstr>不可串行化调度，错误的调度</vt:lpstr>
      <vt:lpstr>可串行化调度，正确的调度</vt:lpstr>
      <vt:lpstr>11.4.2  冲突可串行化调度</vt:lpstr>
      <vt:lpstr>冲突可串行化调度（续）</vt:lpstr>
      <vt:lpstr>冲突可串行化调度（续）</vt:lpstr>
      <vt:lpstr>冲突可串行化调度（续）</vt:lpstr>
      <vt:lpstr>冲突可串行化调度（续）</vt:lpstr>
      <vt:lpstr>第十一章  并发控制</vt:lpstr>
      <vt:lpstr>11.5  两段锁协议</vt:lpstr>
      <vt:lpstr>两段锁协议（续）</vt:lpstr>
      <vt:lpstr>两段锁协议（续）</vt:lpstr>
      <vt:lpstr>两段锁协议（续）</vt:lpstr>
      <vt:lpstr>两段锁协议（续）</vt:lpstr>
      <vt:lpstr>两段锁协议（续）</vt:lpstr>
      <vt:lpstr>两段锁协议（续）</vt:lpstr>
      <vt:lpstr>两段锁协议（续）</vt:lpstr>
      <vt:lpstr>两段锁协议（续）</vt:lpstr>
      <vt:lpstr>第十一章  并发控制</vt:lpstr>
      <vt:lpstr>11.7 小结</vt:lpstr>
      <vt:lpstr>小结（续）</vt:lpstr>
      <vt:lpstr>小结（续）</vt:lpstr>
      <vt:lpstr>小结（续）</vt:lpstr>
      <vt:lpstr>       下课了。。。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歌 高</cp:lastModifiedBy>
  <cp:revision>27</cp:revision>
  <dcterms:created xsi:type="dcterms:W3CDTF">2019-05-28T01:58:34Z</dcterms:created>
  <dcterms:modified xsi:type="dcterms:W3CDTF">2022-06-14T01:40:37Z</dcterms:modified>
</cp:coreProperties>
</file>