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6"/>
  </p:notesMasterIdLst>
  <p:handoutMasterIdLst>
    <p:handoutMasterId r:id="rId87"/>
  </p:handoutMasterIdLst>
  <p:sldIdLst>
    <p:sldId id="541" r:id="rId2"/>
    <p:sldId id="545" r:id="rId3"/>
    <p:sldId id="546" r:id="rId4"/>
    <p:sldId id="547" r:id="rId5"/>
    <p:sldId id="548" r:id="rId6"/>
    <p:sldId id="550" r:id="rId7"/>
    <p:sldId id="653" r:id="rId8"/>
    <p:sldId id="559" r:id="rId9"/>
    <p:sldId id="654" r:id="rId10"/>
    <p:sldId id="660" r:id="rId11"/>
    <p:sldId id="655" r:id="rId12"/>
    <p:sldId id="656" r:id="rId13"/>
    <p:sldId id="657" r:id="rId14"/>
    <p:sldId id="658" r:id="rId15"/>
    <p:sldId id="564" r:id="rId16"/>
    <p:sldId id="565" r:id="rId17"/>
    <p:sldId id="566" r:id="rId18"/>
    <p:sldId id="569" r:id="rId19"/>
    <p:sldId id="570" r:id="rId20"/>
    <p:sldId id="662" r:id="rId21"/>
    <p:sldId id="664" r:id="rId22"/>
    <p:sldId id="661" r:id="rId23"/>
    <p:sldId id="573" r:id="rId24"/>
    <p:sldId id="574" r:id="rId25"/>
    <p:sldId id="575" r:id="rId26"/>
    <p:sldId id="577" r:id="rId27"/>
    <p:sldId id="578" r:id="rId28"/>
    <p:sldId id="580" r:id="rId29"/>
    <p:sldId id="581" r:id="rId30"/>
    <p:sldId id="584" r:id="rId31"/>
    <p:sldId id="585" r:id="rId32"/>
    <p:sldId id="587" r:id="rId33"/>
    <p:sldId id="588" r:id="rId34"/>
    <p:sldId id="589" r:id="rId35"/>
    <p:sldId id="590" r:id="rId36"/>
    <p:sldId id="591" r:id="rId37"/>
    <p:sldId id="592" r:id="rId38"/>
    <p:sldId id="593" r:id="rId39"/>
    <p:sldId id="677" r:id="rId40"/>
    <p:sldId id="678" r:id="rId41"/>
    <p:sldId id="597" r:id="rId42"/>
    <p:sldId id="598" r:id="rId43"/>
    <p:sldId id="665" r:id="rId44"/>
    <p:sldId id="600" r:id="rId45"/>
    <p:sldId id="601" r:id="rId46"/>
    <p:sldId id="602" r:id="rId47"/>
    <p:sldId id="603" r:id="rId48"/>
    <p:sldId id="672" r:id="rId49"/>
    <p:sldId id="604" r:id="rId50"/>
    <p:sldId id="605" r:id="rId51"/>
    <p:sldId id="606" r:id="rId52"/>
    <p:sldId id="673" r:id="rId53"/>
    <p:sldId id="607" r:id="rId54"/>
    <p:sldId id="608" r:id="rId55"/>
    <p:sldId id="611" r:id="rId56"/>
    <p:sldId id="612" r:id="rId57"/>
    <p:sldId id="666" r:id="rId58"/>
    <p:sldId id="614" r:id="rId59"/>
    <p:sldId id="615" r:id="rId60"/>
    <p:sldId id="616" r:id="rId61"/>
    <p:sldId id="618" r:id="rId62"/>
    <p:sldId id="619" r:id="rId63"/>
    <p:sldId id="620" r:id="rId64"/>
    <p:sldId id="621" r:id="rId65"/>
    <p:sldId id="622" r:id="rId66"/>
    <p:sldId id="623" r:id="rId67"/>
    <p:sldId id="679" r:id="rId68"/>
    <p:sldId id="674" r:id="rId69"/>
    <p:sldId id="624" r:id="rId70"/>
    <p:sldId id="625" r:id="rId71"/>
    <p:sldId id="626" r:id="rId72"/>
    <p:sldId id="667" r:id="rId73"/>
    <p:sldId id="628" r:id="rId74"/>
    <p:sldId id="629" r:id="rId75"/>
    <p:sldId id="675" r:id="rId76"/>
    <p:sldId id="630" r:id="rId77"/>
    <p:sldId id="631" r:id="rId78"/>
    <p:sldId id="676" r:id="rId79"/>
    <p:sldId id="668" r:id="rId80"/>
    <p:sldId id="646" r:id="rId81"/>
    <p:sldId id="647" r:id="rId82"/>
    <p:sldId id="648" r:id="rId83"/>
    <p:sldId id="649" r:id="rId84"/>
    <p:sldId id="652" r:id="rId85"/>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B66"/>
    <a:srgbClr val="FF9900"/>
    <a:srgbClr val="33CCFF"/>
    <a:srgbClr val="FF66FF"/>
    <a:srgbClr val="3333FF"/>
    <a:srgbClr val="130A36"/>
    <a:srgbClr val="34A65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84" autoAdjust="0"/>
  </p:normalViewPr>
  <p:slideViewPr>
    <p:cSldViewPr>
      <p:cViewPr varScale="1">
        <p:scale>
          <a:sx n="85" d="100"/>
          <a:sy n="85" d="100"/>
        </p:scale>
        <p:origin x="13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54654"/>
    </p:cViewPr>
  </p:sorterViewPr>
  <p:notesViewPr>
    <p:cSldViewPr>
      <p:cViewPr varScale="1">
        <p:scale>
          <a:sx n="42" d="100"/>
          <a:sy n="42" d="100"/>
        </p:scale>
        <p:origin x="-2174" y="-10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A25D0B-5AB7-39B1-28DE-6F12EA8D692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pitchFamily="18" charset="0"/>
                <a:ea typeface="宋体" pitchFamily="2" charset="-122"/>
                <a:cs typeface="+mn-cs"/>
              </a:defRPr>
            </a:lvl1pPr>
          </a:lstStyle>
          <a:p>
            <a:pPr>
              <a:defRPr/>
            </a:pPr>
            <a:endParaRPr lang="zh-CN" altLang="en-US"/>
          </a:p>
        </p:txBody>
      </p:sp>
      <p:sp>
        <p:nvSpPr>
          <p:cNvPr id="3" name="日期占位符 2">
            <a:extLst>
              <a:ext uri="{FF2B5EF4-FFF2-40B4-BE49-F238E27FC236}">
                <a16:creationId xmlns:a16="http://schemas.microsoft.com/office/drawing/2014/main" id="{6B196214-2B6B-BCE1-8EF4-C5856D1AB7BA}"/>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0DE2CBC-5D2E-46DB-89EA-BBF5E5720CE3}" type="datetimeFigureOut">
              <a:rPr lang="zh-CN" altLang="en-US"/>
              <a:pPr>
                <a:defRPr/>
              </a:pPr>
              <a:t>2022/6/14</a:t>
            </a:fld>
            <a:endParaRPr lang="zh-CN" altLang="en-US"/>
          </a:p>
        </p:txBody>
      </p:sp>
      <p:sp>
        <p:nvSpPr>
          <p:cNvPr id="4" name="页脚占位符 3">
            <a:extLst>
              <a:ext uri="{FF2B5EF4-FFF2-40B4-BE49-F238E27FC236}">
                <a16:creationId xmlns:a16="http://schemas.microsoft.com/office/drawing/2014/main" id="{D4C9F165-0911-79DD-60F0-D36EFD7C363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pitchFamily="18" charset="0"/>
                <a:ea typeface="宋体" pitchFamily="2" charset="-122"/>
                <a:cs typeface="+mn-cs"/>
              </a:defRPr>
            </a:lvl1pPr>
          </a:lstStyle>
          <a:p>
            <a:pPr>
              <a:defRPr/>
            </a:pPr>
            <a:endParaRPr lang="zh-CN" altLang="en-US"/>
          </a:p>
        </p:txBody>
      </p:sp>
      <p:sp>
        <p:nvSpPr>
          <p:cNvPr id="5" name="灯片编号占位符 4">
            <a:extLst>
              <a:ext uri="{FF2B5EF4-FFF2-40B4-BE49-F238E27FC236}">
                <a16:creationId xmlns:a16="http://schemas.microsoft.com/office/drawing/2014/main" id="{B9CF279B-06CF-B078-BA42-41A464240A3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AC89D05-C275-43F7-A51B-46F3141734E0}"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49B3B6-DC9F-915E-5DE5-CA90C95232F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46083" name="Rectangle 3">
            <a:extLst>
              <a:ext uri="{FF2B5EF4-FFF2-40B4-BE49-F238E27FC236}">
                <a16:creationId xmlns:a16="http://schemas.microsoft.com/office/drawing/2014/main" id="{E51D352B-7DD1-C5F3-C49B-E562D3865D3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A779D03E-C247-D677-993C-F853E0457003}"/>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a:extLst>
              <a:ext uri="{FF2B5EF4-FFF2-40B4-BE49-F238E27FC236}">
                <a16:creationId xmlns:a16="http://schemas.microsoft.com/office/drawing/2014/main" id="{F496F37E-7122-3C5E-9F92-E9CBF1CA533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a:extLst>
              <a:ext uri="{FF2B5EF4-FFF2-40B4-BE49-F238E27FC236}">
                <a16:creationId xmlns:a16="http://schemas.microsoft.com/office/drawing/2014/main" id="{D7D00167-C8DA-25E5-D27F-2D5C62DD4B3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cs typeface="+mn-cs"/>
              </a:defRPr>
            </a:lvl1pPr>
          </a:lstStyle>
          <a:p>
            <a:pPr>
              <a:defRPr/>
            </a:pPr>
            <a:endParaRPr lang="en-US" altLang="zh-CN"/>
          </a:p>
        </p:txBody>
      </p:sp>
      <p:sp>
        <p:nvSpPr>
          <p:cNvPr id="46087" name="Rectangle 7">
            <a:extLst>
              <a:ext uri="{FF2B5EF4-FFF2-40B4-BE49-F238E27FC236}">
                <a16:creationId xmlns:a16="http://schemas.microsoft.com/office/drawing/2014/main" id="{906DF070-E8C5-D563-7858-E02D5881A1B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vl1pPr>
          </a:lstStyle>
          <a:p>
            <a:fld id="{CD5C718C-2BE1-466C-91CA-48A819E46A0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7BFBF05-8F73-864C-D09A-D37B05A332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9927FA3F-93CE-4181-8A73-F7FE61FF0717}" type="slidenum">
              <a:rPr lang="en-US" altLang="zh-CN" b="0"/>
              <a:pPr/>
              <a:t>1</a:t>
            </a:fld>
            <a:endParaRPr lang="en-US" altLang="zh-CN" b="0"/>
          </a:p>
        </p:txBody>
      </p:sp>
      <p:sp>
        <p:nvSpPr>
          <p:cNvPr id="6147" name="Rectangle 2">
            <a:extLst>
              <a:ext uri="{FF2B5EF4-FFF2-40B4-BE49-F238E27FC236}">
                <a16:creationId xmlns:a16="http://schemas.microsoft.com/office/drawing/2014/main" id="{5ABB6E86-6EE5-5824-BE0E-CD530066FD3E}"/>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6A66A82C-6D70-E264-5D49-1EE8069879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BD90E980-C945-6864-5DE7-BFD621B8696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8AD80EEE-35DF-399A-60EA-2F20AC1798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a:extLst>
              <a:ext uri="{FF2B5EF4-FFF2-40B4-BE49-F238E27FC236}">
                <a16:creationId xmlns:a16="http://schemas.microsoft.com/office/drawing/2014/main" id="{35AF12FD-3D56-05CE-F49D-C69AAFD835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03867486-32A5-4A64-9E91-973F63E4AC57}" type="slidenum">
              <a:rPr lang="en-US" altLang="zh-CN" b="0"/>
              <a:pPr/>
              <a:t>42</a:t>
            </a:fld>
            <a:endParaRPr lang="en-US" altLang="zh-CN"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47B364A2-F0FB-BA54-7DBC-0FFC87A6DED8}"/>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id="{80869AB4-D944-E630-2C1B-15C53B1E51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8" name="幻灯片编号占位符 3">
            <a:extLst>
              <a:ext uri="{FF2B5EF4-FFF2-40B4-BE49-F238E27FC236}">
                <a16:creationId xmlns:a16="http://schemas.microsoft.com/office/drawing/2014/main" id="{11102DE1-B9C3-BBE5-1344-C1C9E883ED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1A6D9E98-3A15-4AA4-9251-F7FABF27C18F}" type="slidenum">
              <a:rPr lang="en-US" altLang="zh-CN" b="0"/>
              <a:pPr/>
              <a:t>66</a:t>
            </a:fld>
            <a:endParaRPr lang="en-US" altLang="zh-CN"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ED1480C7-801A-F37A-8C6A-30F9923D8071}"/>
              </a:ext>
            </a:extLst>
          </p:cNvPr>
          <p:cNvSpPr>
            <a:spLocks noGrp="1" noRot="1" noChangeAspect="1" noChangeArrowheads="1" noTextEdit="1"/>
          </p:cNvSpPr>
          <p:nvPr>
            <p:ph type="sldImg"/>
          </p:nvPr>
        </p:nvSpPr>
        <p:spPr>
          <a:ln/>
        </p:spPr>
      </p:sp>
      <p:sp>
        <p:nvSpPr>
          <p:cNvPr id="84995" name="备注占位符 2">
            <a:extLst>
              <a:ext uri="{FF2B5EF4-FFF2-40B4-BE49-F238E27FC236}">
                <a16:creationId xmlns:a16="http://schemas.microsoft.com/office/drawing/2014/main" id="{1AECAB7A-FCEF-03F8-C309-52E1FF82A5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6" name="幻灯片编号占位符 3">
            <a:extLst>
              <a:ext uri="{FF2B5EF4-FFF2-40B4-BE49-F238E27FC236}">
                <a16:creationId xmlns:a16="http://schemas.microsoft.com/office/drawing/2014/main" id="{3323A434-00A8-BBEA-821A-D38E78EB3D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4197280C-CB82-4559-9B18-ACF149204814}" type="slidenum">
              <a:rPr lang="en-US" altLang="zh-CN" b="0"/>
              <a:pPr/>
              <a:t>67</a:t>
            </a:fld>
            <a:endParaRPr lang="en-US" altLang="zh-CN"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CD1A817D-93D4-93C4-1426-2C7B590DC3C4}"/>
              </a:ext>
            </a:extLst>
          </p:cNvPr>
          <p:cNvSpPr>
            <a:spLocks noGrp="1" noRot="1" noChangeAspect="1" noChangeArrowheads="1" noTextEdit="1"/>
          </p:cNvSpPr>
          <p:nvPr>
            <p:ph type="sldImg"/>
          </p:nvPr>
        </p:nvSpPr>
        <p:spPr>
          <a:ln/>
        </p:spPr>
      </p:sp>
      <p:sp>
        <p:nvSpPr>
          <p:cNvPr id="88067" name="备注占位符 2">
            <a:extLst>
              <a:ext uri="{FF2B5EF4-FFF2-40B4-BE49-F238E27FC236}">
                <a16:creationId xmlns:a16="http://schemas.microsoft.com/office/drawing/2014/main" id="{C087C7A0-98CB-B735-027C-119B8349FE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a:extLst>
              <a:ext uri="{FF2B5EF4-FFF2-40B4-BE49-F238E27FC236}">
                <a16:creationId xmlns:a16="http://schemas.microsoft.com/office/drawing/2014/main" id="{7DCE6D51-B48E-6D34-1BF1-A31FE8F9D8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7CD12450-301A-465A-8B7F-916E92BBF559}" type="slidenum">
              <a:rPr lang="en-US" altLang="zh-CN" b="0"/>
              <a:pPr/>
              <a:t>69</a:t>
            </a:fld>
            <a:endParaRPr lang="en-US" altLang="zh-CN"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F405BAB7-CDC1-EF40-7A95-01ACE85B166E}"/>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814A4BA8-BD51-F3D7-9C64-0655B9DA6A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196" name="灯片编号占位符 3">
            <a:extLst>
              <a:ext uri="{FF2B5EF4-FFF2-40B4-BE49-F238E27FC236}">
                <a16:creationId xmlns:a16="http://schemas.microsoft.com/office/drawing/2014/main" id="{51D36E41-6BB1-B0B4-882C-033E1A702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0754A889-8D17-4733-BA8F-330EC72C9134}" type="slidenum">
              <a:rPr lang="en-US" altLang="zh-CN" b="0"/>
              <a:pPr/>
              <a:t>2</a:t>
            </a:fld>
            <a:endParaRPr lang="en-US" altLang="zh-CN"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47FDE4D5-D26C-80A8-C0EC-A72A16193424}"/>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9F1586A4-9DBE-170F-DFF4-407A9A3C9A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8" name="灯片编号占位符 3">
            <a:extLst>
              <a:ext uri="{FF2B5EF4-FFF2-40B4-BE49-F238E27FC236}">
                <a16:creationId xmlns:a16="http://schemas.microsoft.com/office/drawing/2014/main" id="{48BEBD60-0678-0B77-9591-998B4243AD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A6CC025A-31D1-4114-B3FA-9679DEA04C8B}" type="slidenum">
              <a:rPr lang="en-US" altLang="zh-CN" b="0"/>
              <a:pPr/>
              <a:t>4</a:t>
            </a:fld>
            <a:endParaRPr lang="en-US" altLang="zh-CN"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6BDD8AFA-4E56-DDE8-466F-6482FDF99C22}"/>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02A47314-B2DF-89E6-2E04-9922D72551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灯片编号占位符 3">
            <a:extLst>
              <a:ext uri="{FF2B5EF4-FFF2-40B4-BE49-F238E27FC236}">
                <a16:creationId xmlns:a16="http://schemas.microsoft.com/office/drawing/2014/main" id="{0F226A23-B266-BAAE-B43F-2A93704CC6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2D1AC136-3F2C-4F8F-BB77-D766C67741C4}" type="slidenum">
              <a:rPr lang="en-US" altLang="zh-CN" b="0"/>
              <a:pPr/>
              <a:t>5</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67E33B1-E5F0-A1F7-1863-EDD37EA2BD9F}"/>
              </a:ext>
            </a:extLst>
          </p:cNvPr>
          <p:cNvSpPr>
            <a:spLocks noGrp="1" noRot="1" noChangeAspect="1" noTextEdit="1"/>
          </p:cNvSpPr>
          <p:nvPr>
            <p:ph type="sldImg"/>
          </p:nvPr>
        </p:nvSpPr>
        <p:spPr>
          <a:ln/>
        </p:spPr>
      </p:sp>
      <p:sp>
        <p:nvSpPr>
          <p:cNvPr id="21507" name="备注占位符 2">
            <a:extLst>
              <a:ext uri="{FF2B5EF4-FFF2-40B4-BE49-F238E27FC236}">
                <a16:creationId xmlns:a16="http://schemas.microsoft.com/office/drawing/2014/main" id="{A178871E-BC75-945C-573C-5F8F046D30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a:extLst>
              <a:ext uri="{FF2B5EF4-FFF2-40B4-BE49-F238E27FC236}">
                <a16:creationId xmlns:a16="http://schemas.microsoft.com/office/drawing/2014/main" id="{4BC9B5F3-2A18-7EC1-E155-A85A52F843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D6ABA74C-946C-4B38-9D3C-A3CBCFE2895C}" type="slidenum">
              <a:rPr lang="en-US" altLang="zh-CN" b="0"/>
              <a:pPr/>
              <a:t>12</a:t>
            </a:fld>
            <a:endParaRPr lang="en-US" altLang="zh-CN"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31C2B73-6AAE-BE35-9F47-03156AEB7A83}"/>
              </a:ext>
            </a:extLst>
          </p:cNvPr>
          <p:cNvSpPr>
            <a:spLocks noGrp="1" noRot="1" noChangeAspect="1" noTextEdit="1"/>
          </p:cNvSpPr>
          <p:nvPr>
            <p:ph type="sldImg"/>
          </p:nvPr>
        </p:nvSpPr>
        <p:spPr>
          <a:ln/>
        </p:spPr>
      </p:sp>
      <p:sp>
        <p:nvSpPr>
          <p:cNvPr id="28675" name="备注占位符 2">
            <a:extLst>
              <a:ext uri="{FF2B5EF4-FFF2-40B4-BE49-F238E27FC236}">
                <a16:creationId xmlns:a16="http://schemas.microsoft.com/office/drawing/2014/main" id="{5080209A-1682-50E5-DDAF-B447EF6D7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灯片编号占位符 3">
            <a:extLst>
              <a:ext uri="{FF2B5EF4-FFF2-40B4-BE49-F238E27FC236}">
                <a16:creationId xmlns:a16="http://schemas.microsoft.com/office/drawing/2014/main" id="{100C2913-70AD-34E8-E52F-D19712484C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6D244020-059E-4C21-9273-21A3C8931CB3}" type="slidenum">
              <a:rPr lang="en-US" altLang="zh-CN" b="0"/>
              <a:pPr/>
              <a:t>18</a:t>
            </a:fld>
            <a:endParaRPr lang="en-US" altLang="zh-CN"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8CB5C60-0773-DD3A-1CC2-B969CD8C2C6A}"/>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F1A8CC16-7F2E-C1F8-5B4D-333753C2E7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灯片编号占位符 3">
            <a:extLst>
              <a:ext uri="{FF2B5EF4-FFF2-40B4-BE49-F238E27FC236}">
                <a16:creationId xmlns:a16="http://schemas.microsoft.com/office/drawing/2014/main" id="{DA136C0A-2226-911C-1B6B-10F32C6599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6DE7A56E-B198-4460-B443-C4FAE72FDE1E}" type="slidenum">
              <a:rPr lang="en-US" altLang="zh-CN" b="0"/>
              <a:pPr/>
              <a:t>29</a:t>
            </a:fld>
            <a:endParaRPr lang="en-US" altLang="zh-CN"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2D1CAE8-6F43-6C68-4142-5C17C08CA864}"/>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67507E5D-FC51-BB85-D449-7AE1C5525F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a:extLst>
              <a:ext uri="{FF2B5EF4-FFF2-40B4-BE49-F238E27FC236}">
                <a16:creationId xmlns:a16="http://schemas.microsoft.com/office/drawing/2014/main" id="{73C35D31-CF72-AE60-07DE-0B3C96FDB3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E52E7C6D-4EE5-47B8-850C-EBF26154322D}" type="slidenum">
              <a:rPr lang="en-US" altLang="zh-CN" b="0"/>
              <a:pPr/>
              <a:t>37</a:t>
            </a:fld>
            <a:endParaRPr lang="en-US" altLang="zh-CN"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04F0C69E-B19B-8D30-E0C8-3E3798DCC028}"/>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A64802DC-D3A5-F9DB-6E84-F155312945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a:extLst>
              <a:ext uri="{FF2B5EF4-FFF2-40B4-BE49-F238E27FC236}">
                <a16:creationId xmlns:a16="http://schemas.microsoft.com/office/drawing/2014/main" id="{8E0EC00B-1481-4AF8-5701-2911F6B06E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fld id="{7878BE2B-E665-45E1-A41C-EDAE0D863B19}" type="slidenum">
              <a:rPr lang="en-US" altLang="zh-CN" b="0"/>
              <a:pPr/>
              <a:t>38</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B41F7766-64ED-26A1-8DA4-44D760B798D2}"/>
              </a:ext>
            </a:extLst>
          </p:cNvPr>
          <p:cNvSpPr>
            <a:spLocks/>
          </p:cNvSpPr>
          <p:nvPr/>
        </p:nvSpPr>
        <p:spPr bwMode="gray">
          <a:xfrm>
            <a:off x="-9525" y="1447800"/>
            <a:ext cx="9164638"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3">
            <a:extLst>
              <a:ext uri="{FF2B5EF4-FFF2-40B4-BE49-F238E27FC236}">
                <a16:creationId xmlns:a16="http://schemas.microsoft.com/office/drawing/2014/main" id="{8A3C0964-F80A-7DD0-8A80-905BCF78829F}"/>
              </a:ext>
            </a:extLst>
          </p:cNvPr>
          <p:cNvSpPr>
            <a:spLocks/>
          </p:cNvSpPr>
          <p:nvPr/>
        </p:nvSpPr>
        <p:spPr bwMode="gray">
          <a:xfrm>
            <a:off x="-9525" y="1730375"/>
            <a:ext cx="9150350"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 name="Group 4">
            <a:extLst>
              <a:ext uri="{FF2B5EF4-FFF2-40B4-BE49-F238E27FC236}">
                <a16:creationId xmlns:a16="http://schemas.microsoft.com/office/drawing/2014/main" id="{BA8E69C0-7F43-C3B3-6427-AE79E7A6482B}"/>
              </a:ext>
            </a:extLst>
          </p:cNvPr>
          <p:cNvGrpSpPr>
            <a:grpSpLocks/>
          </p:cNvGrpSpPr>
          <p:nvPr/>
        </p:nvGrpSpPr>
        <p:grpSpPr bwMode="auto">
          <a:xfrm>
            <a:off x="7086600" y="1947863"/>
            <a:ext cx="533400" cy="533400"/>
            <a:chOff x="4752" y="1200"/>
            <a:chExt cx="288" cy="288"/>
          </a:xfrm>
        </p:grpSpPr>
        <p:sp>
          <p:nvSpPr>
            <p:cNvPr id="7" name="Oval 5">
              <a:extLst>
                <a:ext uri="{FF2B5EF4-FFF2-40B4-BE49-F238E27FC236}">
                  <a16:creationId xmlns:a16="http://schemas.microsoft.com/office/drawing/2014/main" id="{A0B8439D-3F6E-8424-BC8A-A69FCF06A6DD}"/>
                </a:ext>
              </a:extLst>
            </p:cNvPr>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sp>
          <p:nvSpPr>
            <p:cNvPr id="8" name="Oval 6">
              <a:extLst>
                <a:ext uri="{FF2B5EF4-FFF2-40B4-BE49-F238E27FC236}">
                  <a16:creationId xmlns:a16="http://schemas.microsoft.com/office/drawing/2014/main" id="{AE9A70B8-DC09-344C-0D16-6BAD724C6A56}"/>
                </a:ext>
              </a:extLst>
            </p:cNvPr>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9" name="Group 7">
            <a:extLst>
              <a:ext uri="{FF2B5EF4-FFF2-40B4-BE49-F238E27FC236}">
                <a16:creationId xmlns:a16="http://schemas.microsoft.com/office/drawing/2014/main" id="{A59C49C2-E1C1-C886-D78D-2CABD1A1466A}"/>
              </a:ext>
            </a:extLst>
          </p:cNvPr>
          <p:cNvGrpSpPr>
            <a:grpSpLocks/>
          </p:cNvGrpSpPr>
          <p:nvPr/>
        </p:nvGrpSpPr>
        <p:grpSpPr bwMode="auto">
          <a:xfrm>
            <a:off x="7620000" y="1371600"/>
            <a:ext cx="914400" cy="914400"/>
            <a:chOff x="4992" y="816"/>
            <a:chExt cx="576" cy="576"/>
          </a:xfrm>
        </p:grpSpPr>
        <p:sp>
          <p:nvSpPr>
            <p:cNvPr id="10" name="Oval 8">
              <a:extLst>
                <a:ext uri="{FF2B5EF4-FFF2-40B4-BE49-F238E27FC236}">
                  <a16:creationId xmlns:a16="http://schemas.microsoft.com/office/drawing/2014/main" id="{0212AD1B-293D-DE10-EA15-FC1F52EE7BF2}"/>
                </a:ext>
              </a:extLst>
            </p:cNvPr>
            <p:cNvSpPr>
              <a:spLocks noChangeArrowheads="1"/>
            </p:cNvSpPr>
            <p:nvPr userDrawn="1"/>
          </p:nvSpPr>
          <p:spPr bwMode="gray">
            <a:xfrm>
              <a:off x="4992" y="816"/>
              <a:ext cx="576" cy="576"/>
            </a:xfrm>
            <a:prstGeom prst="ellipse">
              <a:avLst/>
            </a:prstGeom>
            <a:solidFill>
              <a:schemeClr val="accent1">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11" name="Oval 9">
              <a:extLst>
                <a:ext uri="{FF2B5EF4-FFF2-40B4-BE49-F238E27FC236}">
                  <a16:creationId xmlns:a16="http://schemas.microsoft.com/office/drawing/2014/main" id="{21520524-6344-DEBD-6591-7F6E01CA1FA8}"/>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2" name="Group 10">
            <a:extLst>
              <a:ext uri="{FF2B5EF4-FFF2-40B4-BE49-F238E27FC236}">
                <a16:creationId xmlns:a16="http://schemas.microsoft.com/office/drawing/2014/main" id="{D5841198-FCB6-34A5-4A48-792B35F9DFAB}"/>
              </a:ext>
            </a:extLst>
          </p:cNvPr>
          <p:cNvGrpSpPr>
            <a:grpSpLocks/>
          </p:cNvGrpSpPr>
          <p:nvPr/>
        </p:nvGrpSpPr>
        <p:grpSpPr bwMode="auto">
          <a:xfrm>
            <a:off x="304800" y="3429000"/>
            <a:ext cx="1295400" cy="1371600"/>
            <a:chOff x="4992" y="816"/>
            <a:chExt cx="576" cy="576"/>
          </a:xfrm>
        </p:grpSpPr>
        <p:sp>
          <p:nvSpPr>
            <p:cNvPr id="13" name="Oval 11">
              <a:extLst>
                <a:ext uri="{FF2B5EF4-FFF2-40B4-BE49-F238E27FC236}">
                  <a16:creationId xmlns:a16="http://schemas.microsoft.com/office/drawing/2014/main" id="{4467D374-5792-F08F-4B7A-1F606EFEF25E}"/>
                </a:ext>
              </a:extLst>
            </p:cNvPr>
            <p:cNvSpPr>
              <a:spLocks noChangeArrowheads="1"/>
            </p:cNvSpPr>
            <p:nvPr userDrawn="1"/>
          </p:nvSpPr>
          <p:spPr bwMode="gray">
            <a:xfrm>
              <a:off x="4992" y="816"/>
              <a:ext cx="576" cy="576"/>
            </a:xfrm>
            <a:prstGeom prst="ellipse">
              <a:avLst/>
            </a:prstGeom>
            <a:solidFill>
              <a:schemeClr val="tx2">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14" name="Oval 12">
              <a:extLst>
                <a:ext uri="{FF2B5EF4-FFF2-40B4-BE49-F238E27FC236}">
                  <a16:creationId xmlns:a16="http://schemas.microsoft.com/office/drawing/2014/main" id="{0EEBD0CB-D483-49B5-16A0-7839411AFD4B}"/>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pic>
        <p:nvPicPr>
          <p:cNvPr id="15" name="Picture 2" descr="C:\Users\Colin\Pictures\sudat.png">
            <a:extLst>
              <a:ext uri="{FF2B5EF4-FFF2-40B4-BE49-F238E27FC236}">
                <a16:creationId xmlns:a16="http://schemas.microsoft.com/office/drawing/2014/main" id="{2683513A-9218-6284-1806-BDDCC7B2FE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5750" y="500063"/>
            <a:ext cx="17240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6719"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456720"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zh-CN" altLang="en-US"/>
              <a:t>单击此处编辑母版副标题样式</a:t>
            </a:r>
          </a:p>
        </p:txBody>
      </p:sp>
      <p:sp>
        <p:nvSpPr>
          <p:cNvPr id="16" name="Rectangle 13">
            <a:extLst>
              <a:ext uri="{FF2B5EF4-FFF2-40B4-BE49-F238E27FC236}">
                <a16:creationId xmlns:a16="http://schemas.microsoft.com/office/drawing/2014/main" id="{1D0663A2-160A-004E-15A3-C395EBE23F8B}"/>
              </a:ext>
            </a:extLst>
          </p:cNvPr>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7" name="Rectangle 14">
            <a:extLst>
              <a:ext uri="{FF2B5EF4-FFF2-40B4-BE49-F238E27FC236}">
                <a16:creationId xmlns:a16="http://schemas.microsoft.com/office/drawing/2014/main" id="{033F5765-9C03-6AE7-7AD2-A6CBB6F94DAF}"/>
              </a:ext>
            </a:extLst>
          </p:cNvPr>
          <p:cNvSpPr>
            <a:spLocks noGrp="1" noChangeArrowheads="1"/>
          </p:cNvSpPr>
          <p:nvPr>
            <p:ph type="ftr" sz="quarter" idx="11"/>
          </p:nvPr>
        </p:nvSpPr>
        <p:spPr>
          <a:xfrm>
            <a:off x="5364163" y="6381750"/>
            <a:ext cx="3529012" cy="287338"/>
          </a:xfrm>
        </p:spPr>
        <p:txBody>
          <a:bodyPr/>
          <a:lstStyle>
            <a:lvl1pPr>
              <a:defRPr>
                <a:solidFill>
                  <a:srgbClr val="FF3300"/>
                </a:solidFill>
              </a:defRPr>
            </a:lvl1pPr>
          </a:lstStyle>
          <a:p>
            <a:pPr>
              <a:defRPr/>
            </a:pPr>
            <a:r>
              <a:rPr lang="en-US" altLang="zh-CN"/>
              <a:t>An Introduction to Database System</a:t>
            </a:r>
          </a:p>
        </p:txBody>
      </p:sp>
    </p:spTree>
    <p:extLst>
      <p:ext uri="{BB962C8B-B14F-4D97-AF65-F5344CB8AC3E}">
        <p14:creationId xmlns:p14="http://schemas.microsoft.com/office/powerpoint/2010/main" val="141513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A96A2E46-CDB2-05D8-63A2-52D713BF2F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2BDD9CED-8E9E-847C-522C-A46DEA0CF197}"/>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9020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29B2E942-4142-24A8-828F-6D85BC63F8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F2C2C73B-5EF1-E202-18C2-F577EF75804F}"/>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559525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A0EC3737-4247-29E8-DCBD-955BB1E4C5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54F4868E-9D01-9B42-596E-835BA5B5913D}"/>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141911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003F06A4-8566-C076-0D17-778AA5362B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CA7F8A6D-8A5C-46B5-E4DD-4BC6923FE26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50597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0131E753-BA66-9078-5E31-1053711984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9C63C404-5A9A-A243-5C25-90FCF61B389B}"/>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75753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a:extLst>
              <a:ext uri="{FF2B5EF4-FFF2-40B4-BE49-F238E27FC236}">
                <a16:creationId xmlns:a16="http://schemas.microsoft.com/office/drawing/2014/main" id="{587217FD-25FC-252C-9B48-1F9A68555A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id="{C80CE7D0-10CF-896F-E5EB-DB36546F3957}"/>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7668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240FEF0B-418A-A9EC-F5E2-711F475D87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294BD77D-5D50-8895-8E80-6BCC2C6817CC}"/>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8505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6B8D4855-C01E-FA1B-B3D3-BA00639AE6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id="{7EB75FC1-7FF7-26EE-11E0-1A194B14FCE8}"/>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22294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52AB1F88-FE41-221D-D0AC-998CFF3D5C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id="{2F8A3702-0C47-3DAF-659E-AC9302148790}"/>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87906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717E27B-24F5-681D-A44E-98933FD082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id="{5294E9D3-96E7-70D3-6256-0DDBD06EC026}"/>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74996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CDCBFA71-AA36-E21C-E00F-5A80E95305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313D0EEE-D4AC-5AA7-9D11-48FA7ADF316F}"/>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02364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E07C38E0-7EB7-96BB-07DE-41908B794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62D89DA3-4E52-6DDA-4E34-F93E2AD5E4E5}"/>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162432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a:extLst>
              <a:ext uri="{FF2B5EF4-FFF2-40B4-BE49-F238E27FC236}">
                <a16:creationId xmlns:a16="http://schemas.microsoft.com/office/drawing/2014/main" id="{55642C6C-6FD5-CC11-0D69-6F1915C2A538}"/>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5" imgW="9561905" imgH="1600000" progId="Photoshop.Image.6">
                  <p:embed/>
                </p:oleObj>
              </mc:Choice>
              <mc:Fallback>
                <p:oleObj name="Image" r:id="rId15" imgW="9561905" imgH="1600000" progId="Photoshop.Image.6">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7" name="Freeform 3">
            <a:extLst>
              <a:ext uri="{FF2B5EF4-FFF2-40B4-BE49-F238E27FC236}">
                <a16:creationId xmlns:a16="http://schemas.microsoft.com/office/drawing/2014/main" id="{0A1ED8A4-D0DB-2709-FBAE-E5108D161452}"/>
              </a:ext>
            </a:extLst>
          </p:cNvPr>
          <p:cNvSpPr>
            <a:spLocks/>
          </p:cNvSpPr>
          <p:nvPr/>
        </p:nvSpPr>
        <p:spPr bwMode="gray">
          <a:xfrm>
            <a:off x="-11113" y="280988"/>
            <a:ext cx="9155113"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 name="Freeform 4">
            <a:extLst>
              <a:ext uri="{FF2B5EF4-FFF2-40B4-BE49-F238E27FC236}">
                <a16:creationId xmlns:a16="http://schemas.microsoft.com/office/drawing/2014/main" id="{2DECCFD2-FAEA-DF13-C3F4-224582C1D8CA}"/>
              </a:ext>
            </a:extLst>
          </p:cNvPr>
          <p:cNvSpPr>
            <a:spLocks/>
          </p:cNvSpPr>
          <p:nvPr/>
        </p:nvSpPr>
        <p:spPr bwMode="gray">
          <a:xfrm>
            <a:off x="-20638" y="533400"/>
            <a:ext cx="9161463"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 name="Group 5">
            <a:extLst>
              <a:ext uri="{FF2B5EF4-FFF2-40B4-BE49-F238E27FC236}">
                <a16:creationId xmlns:a16="http://schemas.microsoft.com/office/drawing/2014/main" id="{643ED73F-FCB8-6BC4-657F-67778061D250}"/>
              </a:ext>
            </a:extLst>
          </p:cNvPr>
          <p:cNvGrpSpPr>
            <a:grpSpLocks/>
          </p:cNvGrpSpPr>
          <p:nvPr/>
        </p:nvGrpSpPr>
        <p:grpSpPr bwMode="auto">
          <a:xfrm>
            <a:off x="7740650" y="347663"/>
            <a:ext cx="387350" cy="366712"/>
            <a:chOff x="4752" y="1200"/>
            <a:chExt cx="288" cy="288"/>
          </a:xfrm>
        </p:grpSpPr>
        <p:sp>
          <p:nvSpPr>
            <p:cNvPr id="455686" name="Oval 6">
              <a:extLst>
                <a:ext uri="{FF2B5EF4-FFF2-40B4-BE49-F238E27FC236}">
                  <a16:creationId xmlns:a16="http://schemas.microsoft.com/office/drawing/2014/main" id="{B22CE1A8-CEFD-DA69-4A0D-CACAAC41A393}"/>
                </a:ext>
              </a:extLst>
            </p:cNvPr>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sp>
          <p:nvSpPr>
            <p:cNvPr id="455687" name="Oval 7">
              <a:extLst>
                <a:ext uri="{FF2B5EF4-FFF2-40B4-BE49-F238E27FC236}">
                  <a16:creationId xmlns:a16="http://schemas.microsoft.com/office/drawing/2014/main" id="{2062EC4D-DACE-9A6B-D0E6-B7571E266A12}"/>
                </a:ext>
              </a:extLst>
            </p:cNvPr>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030" name="Group 8">
            <a:extLst>
              <a:ext uri="{FF2B5EF4-FFF2-40B4-BE49-F238E27FC236}">
                <a16:creationId xmlns:a16="http://schemas.microsoft.com/office/drawing/2014/main" id="{787A3C1B-B569-EDFF-EF20-B5598C3CBC51}"/>
              </a:ext>
            </a:extLst>
          </p:cNvPr>
          <p:cNvGrpSpPr>
            <a:grpSpLocks/>
          </p:cNvGrpSpPr>
          <p:nvPr/>
        </p:nvGrpSpPr>
        <p:grpSpPr bwMode="auto">
          <a:xfrm>
            <a:off x="8153400" y="53975"/>
            <a:ext cx="609600" cy="592138"/>
            <a:chOff x="4992" y="816"/>
            <a:chExt cx="576" cy="576"/>
          </a:xfrm>
        </p:grpSpPr>
        <p:sp>
          <p:nvSpPr>
            <p:cNvPr id="1039" name="Oval 9">
              <a:extLst>
                <a:ext uri="{FF2B5EF4-FFF2-40B4-BE49-F238E27FC236}">
                  <a16:creationId xmlns:a16="http://schemas.microsoft.com/office/drawing/2014/main" id="{DCC2C536-B1C8-5EFE-C84B-BED72B9EAC84}"/>
                </a:ext>
              </a:extLst>
            </p:cNvPr>
            <p:cNvSpPr>
              <a:spLocks noChangeArrowheads="1"/>
            </p:cNvSpPr>
            <p:nvPr userDrawn="1"/>
          </p:nvSpPr>
          <p:spPr bwMode="gray">
            <a:xfrm>
              <a:off x="4992" y="816"/>
              <a:ext cx="576" cy="576"/>
            </a:xfrm>
            <a:prstGeom prst="ellipse">
              <a:avLst/>
            </a:prstGeom>
            <a:solidFill>
              <a:schemeClr val="accent1">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455690" name="Oval 10">
              <a:extLst>
                <a:ext uri="{FF2B5EF4-FFF2-40B4-BE49-F238E27FC236}">
                  <a16:creationId xmlns:a16="http://schemas.microsoft.com/office/drawing/2014/main" id="{30C4E2FB-6754-F43B-D868-04184F879DC3}"/>
                </a:ext>
              </a:extLst>
            </p:cNvPr>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grpSp>
        <p:nvGrpSpPr>
          <p:cNvPr id="1031" name="Group 11">
            <a:extLst>
              <a:ext uri="{FF2B5EF4-FFF2-40B4-BE49-F238E27FC236}">
                <a16:creationId xmlns:a16="http://schemas.microsoft.com/office/drawing/2014/main" id="{350F39DA-E825-CCA1-717A-A2C07B7F9EA6}"/>
              </a:ext>
            </a:extLst>
          </p:cNvPr>
          <p:cNvGrpSpPr>
            <a:grpSpLocks/>
          </p:cNvGrpSpPr>
          <p:nvPr/>
        </p:nvGrpSpPr>
        <p:grpSpPr bwMode="auto">
          <a:xfrm>
            <a:off x="171450" y="819150"/>
            <a:ext cx="720725" cy="762000"/>
            <a:chOff x="4992" y="816"/>
            <a:chExt cx="576" cy="576"/>
          </a:xfrm>
        </p:grpSpPr>
        <p:sp>
          <p:nvSpPr>
            <p:cNvPr id="1037" name="Oval 12">
              <a:extLst>
                <a:ext uri="{FF2B5EF4-FFF2-40B4-BE49-F238E27FC236}">
                  <a16:creationId xmlns:a16="http://schemas.microsoft.com/office/drawing/2014/main" id="{BE342289-B056-A126-FAC9-4DD7C132BA9A}"/>
                </a:ext>
              </a:extLst>
            </p:cNvPr>
            <p:cNvSpPr>
              <a:spLocks noChangeArrowheads="1"/>
            </p:cNvSpPr>
            <p:nvPr userDrawn="1"/>
          </p:nvSpPr>
          <p:spPr bwMode="gray">
            <a:xfrm>
              <a:off x="4992" y="816"/>
              <a:ext cx="576" cy="576"/>
            </a:xfrm>
            <a:prstGeom prst="ellipse">
              <a:avLst/>
            </a:prstGeom>
            <a:solidFill>
              <a:schemeClr val="tx2">
                <a:alpha val="52940"/>
              </a:schemeClr>
            </a:solidFill>
            <a:ln>
              <a:noFill/>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z="1800"/>
            </a:p>
          </p:txBody>
        </p:sp>
        <p:sp>
          <p:nvSpPr>
            <p:cNvPr id="455693" name="Oval 13">
              <a:extLst>
                <a:ext uri="{FF2B5EF4-FFF2-40B4-BE49-F238E27FC236}">
                  <a16:creationId xmlns:a16="http://schemas.microsoft.com/office/drawing/2014/main" id="{6AD42765-D206-1F5E-4D56-23D6394E6234}"/>
                </a:ext>
              </a:extLst>
            </p:cNvPr>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algn="ctr" eaLnBrk="1" hangingPunct="1">
                <a:defRPr/>
              </a:pPr>
              <a:endParaRPr lang="zh-CN" altLang="en-US"/>
            </a:p>
          </p:txBody>
        </p:sp>
      </p:grpSp>
      <p:sp>
        <p:nvSpPr>
          <p:cNvPr id="1032" name="Rectangle 14">
            <a:extLst>
              <a:ext uri="{FF2B5EF4-FFF2-40B4-BE49-F238E27FC236}">
                <a16:creationId xmlns:a16="http://schemas.microsoft.com/office/drawing/2014/main" id="{C60DFDD6-A653-ADB2-9270-1956BE320F23}"/>
              </a:ext>
            </a:extLst>
          </p:cNvPr>
          <p:cNvSpPr>
            <a:spLocks noGrp="1" noChangeArrowheads="1"/>
          </p:cNvSpPr>
          <p:nvPr>
            <p:ph type="body" idx="1"/>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5695" name="Rectangle 15">
            <a:extLst>
              <a:ext uri="{FF2B5EF4-FFF2-40B4-BE49-F238E27FC236}">
                <a16:creationId xmlns:a16="http://schemas.microsoft.com/office/drawing/2014/main" id="{BBA543DF-6D50-7000-D845-4EAA650DB5F8}"/>
              </a:ext>
            </a:extLst>
          </p:cNvPr>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latin typeface="+mn-lt"/>
                <a:ea typeface="宋体" pitchFamily="2" charset="-122"/>
                <a:cs typeface="+mn-cs"/>
              </a:defRPr>
            </a:lvl1pPr>
          </a:lstStyle>
          <a:p>
            <a:pPr>
              <a:defRPr/>
            </a:pPr>
            <a:endParaRPr lang="en-US" altLang="zh-CN"/>
          </a:p>
        </p:txBody>
      </p:sp>
      <p:sp>
        <p:nvSpPr>
          <p:cNvPr id="455696" name="Rectangle 16">
            <a:extLst>
              <a:ext uri="{FF2B5EF4-FFF2-40B4-BE49-F238E27FC236}">
                <a16:creationId xmlns:a16="http://schemas.microsoft.com/office/drawing/2014/main" id="{B2E299FB-4F9A-F504-E7D5-53EAC56ACCC3}"/>
              </a:ext>
            </a:extLst>
          </p:cNvPr>
          <p:cNvSpPr>
            <a:spLocks noGrp="1" noChangeArrowheads="1"/>
          </p:cNvSpPr>
          <p:nvPr>
            <p:ph type="ftr" sz="quarter" idx="3"/>
          </p:nvPr>
        </p:nvSpPr>
        <p:spPr bwMode="auto">
          <a:xfrm>
            <a:off x="5219700" y="6381750"/>
            <a:ext cx="360045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F03628"/>
                </a:solidFill>
                <a:latin typeface="+mn-lt"/>
                <a:ea typeface="宋体" pitchFamily="2" charset="-122"/>
                <a:cs typeface="+mn-cs"/>
              </a:defRPr>
            </a:lvl1pPr>
          </a:lstStyle>
          <a:p>
            <a:pPr>
              <a:defRPr/>
            </a:pPr>
            <a:r>
              <a:rPr lang="en-US" altLang="zh-CN"/>
              <a:t>An Introduction to Database System</a:t>
            </a:r>
          </a:p>
        </p:txBody>
      </p:sp>
      <p:sp>
        <p:nvSpPr>
          <p:cNvPr id="1035" name="Rectangle 17">
            <a:extLst>
              <a:ext uri="{FF2B5EF4-FFF2-40B4-BE49-F238E27FC236}">
                <a16:creationId xmlns:a16="http://schemas.microsoft.com/office/drawing/2014/main" id="{13E77E07-BF9F-7CB2-90C4-5A04406EE418}"/>
              </a:ext>
            </a:extLst>
          </p:cNvPr>
          <p:cNvSpPr>
            <a:spLocks noGrp="1" noChangeArrowheads="1"/>
          </p:cNvSpPr>
          <p:nvPr>
            <p:ph type="title"/>
          </p:nvPr>
        </p:nvSpPr>
        <p:spPr bwMode="white">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6" name="图片 17" descr="sudat.png">
            <a:extLst>
              <a:ext uri="{FF2B5EF4-FFF2-40B4-BE49-F238E27FC236}">
                <a16:creationId xmlns:a16="http://schemas.microsoft.com/office/drawing/2014/main" id="{354094FB-2665-4AE0-8783-2218336DCE5A}"/>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43875" y="714375"/>
            <a:ext cx="8032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hf sldNum="0" hdr="0" dt="0"/>
  <p:txStyles>
    <p:titleStyle>
      <a:lvl1pPr algn="ctr" rtl="0" eaLnBrk="0" fontAlgn="base" hangingPunct="0">
        <a:spcBef>
          <a:spcPct val="0"/>
        </a:spcBef>
        <a:spcAft>
          <a:spcPct val="0"/>
        </a:spcAft>
        <a:defRPr sz="3600" b="1">
          <a:solidFill>
            <a:schemeClr val="bg1"/>
          </a:solidFill>
          <a:latin typeface="+mj-lt"/>
          <a:ea typeface="宋体" charset="0"/>
          <a:cs typeface="+mj-cs"/>
        </a:defRPr>
      </a:lvl1pPr>
      <a:lvl2pPr algn="ctr" rtl="0" eaLnBrk="0" fontAlgn="base" hangingPunct="0">
        <a:spcBef>
          <a:spcPct val="0"/>
        </a:spcBef>
        <a:spcAft>
          <a:spcPct val="0"/>
        </a:spcAft>
        <a:defRPr sz="3600" b="1">
          <a:solidFill>
            <a:schemeClr val="bg1"/>
          </a:solidFill>
          <a:latin typeface="Arial" charset="0"/>
          <a:ea typeface="宋体" charset="0"/>
        </a:defRPr>
      </a:lvl2pPr>
      <a:lvl3pPr algn="ctr" rtl="0" eaLnBrk="0" fontAlgn="base" hangingPunct="0">
        <a:spcBef>
          <a:spcPct val="0"/>
        </a:spcBef>
        <a:spcAft>
          <a:spcPct val="0"/>
        </a:spcAft>
        <a:defRPr sz="3600" b="1">
          <a:solidFill>
            <a:schemeClr val="bg1"/>
          </a:solidFill>
          <a:latin typeface="Arial" charset="0"/>
          <a:ea typeface="宋体" charset="0"/>
        </a:defRPr>
      </a:lvl3pPr>
      <a:lvl4pPr algn="ctr" rtl="0" eaLnBrk="0" fontAlgn="base" hangingPunct="0">
        <a:spcBef>
          <a:spcPct val="0"/>
        </a:spcBef>
        <a:spcAft>
          <a:spcPct val="0"/>
        </a:spcAft>
        <a:defRPr sz="3600" b="1">
          <a:solidFill>
            <a:schemeClr val="bg1"/>
          </a:solidFill>
          <a:latin typeface="Arial" charset="0"/>
          <a:ea typeface="宋体" charset="0"/>
        </a:defRPr>
      </a:lvl4pPr>
      <a:lvl5pPr algn="ctr" rtl="0" eaLnBrk="0" fontAlgn="base" hangingPunct="0">
        <a:spcBef>
          <a:spcPct val="0"/>
        </a:spcBef>
        <a:spcAft>
          <a:spcPct val="0"/>
        </a:spcAft>
        <a:defRPr sz="3600" b="1">
          <a:solidFill>
            <a:schemeClr val="bg1"/>
          </a:solidFill>
          <a:latin typeface="Arial" charset="0"/>
          <a:ea typeface="宋体"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kumimoji="1" sz="2800">
          <a:solidFill>
            <a:schemeClr val="tx1"/>
          </a:solidFill>
          <a:latin typeface="+mn-lt"/>
          <a:ea typeface="宋体" charset="0"/>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kumimoji="1" sz="2400">
          <a:solidFill>
            <a:schemeClr val="tx1"/>
          </a:solidFill>
          <a:latin typeface="+mn-lt"/>
          <a:ea typeface="宋体" charset="0"/>
        </a:defRPr>
      </a:lvl2pPr>
      <a:lvl3pPr marL="1143000" indent="-228600" algn="l" rtl="0" eaLnBrk="0" fontAlgn="base" hangingPunct="0">
        <a:spcBef>
          <a:spcPct val="20000"/>
        </a:spcBef>
        <a:spcAft>
          <a:spcPct val="0"/>
        </a:spcAft>
        <a:buClr>
          <a:schemeClr val="tx1"/>
        </a:buClr>
        <a:buChar char="•"/>
        <a:defRPr kumimoji="1" sz="22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6E42854-7861-4FDF-5FB0-83A1F8155460}"/>
              </a:ext>
            </a:extLst>
          </p:cNvPr>
          <p:cNvSpPr>
            <a:spLocks noGrp="1"/>
          </p:cNvSpPr>
          <p:nvPr>
            <p:ph type="ftr" sz="quarter" idx="11"/>
          </p:nvPr>
        </p:nvSpPr>
        <p:spPr/>
        <p:txBody>
          <a:bodyPr/>
          <a:lstStyle/>
          <a:p>
            <a:pPr>
              <a:defRPr/>
            </a:pPr>
            <a:r>
              <a:rPr lang="en-US" altLang="zh-CN"/>
              <a:t>An Introduction to Database System</a:t>
            </a:r>
          </a:p>
        </p:txBody>
      </p:sp>
      <p:sp>
        <p:nvSpPr>
          <p:cNvPr id="5123" name="Rectangle 2">
            <a:extLst>
              <a:ext uri="{FF2B5EF4-FFF2-40B4-BE49-F238E27FC236}">
                <a16:creationId xmlns:a16="http://schemas.microsoft.com/office/drawing/2014/main" id="{5980A606-632F-5B36-BE29-D6158DEDD143}"/>
              </a:ext>
            </a:extLst>
          </p:cNvPr>
          <p:cNvSpPr>
            <a:spLocks noGrp="1" noChangeArrowheads="1"/>
          </p:cNvSpPr>
          <p:nvPr>
            <p:ph type="title"/>
          </p:nvPr>
        </p:nvSpPr>
        <p:spPr>
          <a:xfrm>
            <a:off x="468313" y="4868863"/>
            <a:ext cx="7793037" cy="1143000"/>
          </a:xfrm>
          <a:noFill/>
        </p:spPr>
        <p:txBody>
          <a:bodyPr/>
          <a:lstStyle/>
          <a:p>
            <a:pPr eaLnBrk="1" hangingPunct="1"/>
            <a:endParaRPr lang="zh-CN" altLang="en-US" sz="3200">
              <a:solidFill>
                <a:schemeClr val="tx1"/>
              </a:solidFill>
              <a:ea typeface="宋体" panose="02010600030101010101" pitchFamily="2" charset="-122"/>
            </a:endParaRPr>
          </a:p>
        </p:txBody>
      </p:sp>
      <p:sp>
        <p:nvSpPr>
          <p:cNvPr id="5124" name="Rectangle 3">
            <a:extLst>
              <a:ext uri="{FF2B5EF4-FFF2-40B4-BE49-F238E27FC236}">
                <a16:creationId xmlns:a16="http://schemas.microsoft.com/office/drawing/2014/main" id="{1C6F1D37-ADA7-093E-2E1F-FCBDFA177BF3}"/>
              </a:ext>
            </a:extLst>
          </p:cNvPr>
          <p:cNvSpPr>
            <a:spLocks noChangeArrowheads="1"/>
          </p:cNvSpPr>
          <p:nvPr/>
        </p:nvSpPr>
        <p:spPr bwMode="auto">
          <a:xfrm>
            <a:off x="755650" y="990600"/>
            <a:ext cx="7924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zh-CN" sz="4800">
              <a:latin typeface="Arial Black" panose="020B0A04020102020204" pitchFamily="34" charset="0"/>
              <a:ea typeface="隶书" panose="02010509060101010101" pitchFamily="49" charset="-122"/>
            </a:endParaRPr>
          </a:p>
          <a:p>
            <a:pPr algn="ctr" eaLnBrk="1" hangingPunct="1">
              <a:spcBef>
                <a:spcPct val="0"/>
              </a:spcBef>
              <a:buClrTx/>
              <a:buFontTx/>
              <a:buNone/>
            </a:pPr>
            <a:r>
              <a:rPr lang="zh-CN" altLang="en-US" sz="4800">
                <a:latin typeface="Arial Black" panose="020B0A04020102020204" pitchFamily="34" charset="0"/>
                <a:ea typeface="隶书" panose="02010509060101010101" pitchFamily="49" charset="-122"/>
              </a:rPr>
              <a:t>数据库系统概论</a:t>
            </a:r>
            <a:endParaRPr lang="zh-CN" altLang="en-US" sz="4800">
              <a:latin typeface="宋体" panose="02010600030101010101" pitchFamily="2" charset="-122"/>
            </a:endParaRPr>
          </a:p>
          <a:p>
            <a:pPr algn="ctr" eaLnBrk="1" hangingPunct="1">
              <a:spcBef>
                <a:spcPct val="0"/>
              </a:spcBef>
              <a:buClrTx/>
              <a:buFontTx/>
              <a:buNone/>
            </a:pPr>
            <a:r>
              <a:rPr lang="en-US" altLang="zh-CN" sz="3600">
                <a:latin typeface="Times New Roman" panose="02020603050405020304" pitchFamily="18" charset="0"/>
              </a:rPr>
              <a:t>An Introduction to Database System</a:t>
            </a:r>
          </a:p>
          <a:p>
            <a:pPr algn="ctr" eaLnBrk="1" hangingPunct="1">
              <a:spcBef>
                <a:spcPct val="0"/>
              </a:spcBef>
              <a:buClrTx/>
              <a:buFontTx/>
              <a:buNone/>
            </a:pPr>
            <a:endParaRPr lang="en-US" altLang="zh-CN" sz="4400">
              <a:latin typeface="Times New Roman" panose="02020603050405020304" pitchFamily="18" charset="0"/>
            </a:endParaRPr>
          </a:p>
          <a:p>
            <a:pPr algn="ctr" eaLnBrk="1" hangingPunct="1">
              <a:spcBef>
                <a:spcPct val="0"/>
              </a:spcBef>
              <a:buClrTx/>
              <a:buFontTx/>
              <a:buNone/>
            </a:pPr>
            <a:r>
              <a:rPr lang="zh-CN" altLang="en-US" sz="4400">
                <a:solidFill>
                  <a:schemeClr val="tx2"/>
                </a:solidFill>
                <a:latin typeface="楷体_GB2312" pitchFamily="49" charset="-122"/>
                <a:ea typeface="楷体_GB2312" pitchFamily="49" charset="-122"/>
              </a:rPr>
              <a:t>第</a:t>
            </a:r>
            <a:r>
              <a:rPr lang="en-US" altLang="zh-CN" sz="4400">
                <a:solidFill>
                  <a:schemeClr val="tx2"/>
                </a:solidFill>
                <a:latin typeface="楷体_GB2312" pitchFamily="49" charset="-122"/>
                <a:ea typeface="楷体_GB2312" pitchFamily="49" charset="-122"/>
              </a:rPr>
              <a:t>17</a:t>
            </a:r>
            <a:r>
              <a:rPr lang="zh-CN" altLang="en-US" sz="4400">
                <a:solidFill>
                  <a:schemeClr val="tx2"/>
                </a:solidFill>
                <a:latin typeface="楷体_GB2312" pitchFamily="49" charset="-122"/>
                <a:ea typeface="楷体_GB2312" pitchFamily="49" charset="-122"/>
              </a:rPr>
              <a:t>章  数据库恢复技术</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AA01933-47C2-7FDC-CA29-2A77A2AC14EB}"/>
              </a:ext>
            </a:extLst>
          </p:cNvPr>
          <p:cNvSpPr>
            <a:spLocks noGrp="1"/>
          </p:cNvSpPr>
          <p:nvPr>
            <p:ph type="ftr" sz="quarter" idx="11"/>
          </p:nvPr>
        </p:nvSpPr>
        <p:spPr/>
        <p:txBody>
          <a:bodyPr/>
          <a:lstStyle/>
          <a:p>
            <a:pPr>
              <a:defRPr/>
            </a:pPr>
            <a:r>
              <a:rPr lang="en-US" altLang="zh-CN"/>
              <a:t>An Introduction to Database System</a:t>
            </a:r>
          </a:p>
        </p:txBody>
      </p:sp>
      <p:sp>
        <p:nvSpPr>
          <p:cNvPr id="18435" name="Rectangle 2">
            <a:extLst>
              <a:ext uri="{FF2B5EF4-FFF2-40B4-BE49-F238E27FC236}">
                <a16:creationId xmlns:a16="http://schemas.microsoft.com/office/drawing/2014/main" id="{6EDE03D4-FE27-4E93-5472-50E980C654C0}"/>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故障的种类</a:t>
            </a:r>
          </a:p>
        </p:txBody>
      </p:sp>
      <p:sp>
        <p:nvSpPr>
          <p:cNvPr id="18436" name="Rectangle 3">
            <a:extLst>
              <a:ext uri="{FF2B5EF4-FFF2-40B4-BE49-F238E27FC236}">
                <a16:creationId xmlns:a16="http://schemas.microsoft.com/office/drawing/2014/main" id="{F00EC547-37F4-3EB7-ED98-4FC8C820D85F}"/>
              </a:ext>
            </a:extLst>
          </p:cNvPr>
          <p:cNvSpPr>
            <a:spLocks noGrp="1" noChangeArrowheads="1"/>
          </p:cNvSpPr>
          <p:nvPr>
            <p:ph type="body" idx="1"/>
          </p:nvPr>
        </p:nvSpPr>
        <p:spPr>
          <a:xfrm>
            <a:off x="914400" y="1773238"/>
            <a:ext cx="7258050" cy="4495800"/>
          </a:xfrm>
        </p:spPr>
        <p:txBody>
          <a:bodyPr/>
          <a:lstStyle/>
          <a:p>
            <a:pPr eaLnBrk="1" hangingPunct="1">
              <a:lnSpc>
                <a:spcPct val="180000"/>
              </a:lnSpc>
            </a:pPr>
            <a:r>
              <a:rPr kumimoji="0" lang="zh-CN" altLang="en-US">
                <a:ea typeface="宋体" panose="02010600030101010101" pitchFamily="2" charset="-122"/>
              </a:rPr>
              <a:t>事务内部的故障</a:t>
            </a:r>
          </a:p>
          <a:p>
            <a:pPr eaLnBrk="1" hangingPunct="1">
              <a:lnSpc>
                <a:spcPct val="180000"/>
              </a:lnSpc>
            </a:pPr>
            <a:r>
              <a:rPr kumimoji="0" lang="zh-CN" altLang="en-US">
                <a:ea typeface="宋体" panose="02010600030101010101" pitchFamily="2" charset="-122"/>
              </a:rPr>
              <a:t>系统故障</a:t>
            </a:r>
          </a:p>
          <a:p>
            <a:pPr eaLnBrk="1" hangingPunct="1">
              <a:lnSpc>
                <a:spcPct val="180000"/>
              </a:lnSpc>
            </a:pPr>
            <a:r>
              <a:rPr kumimoji="0" lang="zh-CN" altLang="en-US">
                <a:ea typeface="宋体" panose="02010600030101010101" pitchFamily="2" charset="-122"/>
              </a:rPr>
              <a:t>介质故障</a:t>
            </a:r>
          </a:p>
          <a:p>
            <a:pPr eaLnBrk="1" hangingPunct="1">
              <a:lnSpc>
                <a:spcPct val="180000"/>
              </a:lnSpc>
            </a:pPr>
            <a:r>
              <a:rPr kumimoji="0" lang="zh-CN" altLang="en-US">
                <a:ea typeface="宋体" panose="02010600030101010101" pitchFamily="2" charset="-122"/>
              </a:rPr>
              <a:t>计算机病毒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2754350-081C-1A79-BCBB-98C75127B326}"/>
              </a:ext>
            </a:extLst>
          </p:cNvPr>
          <p:cNvSpPr>
            <a:spLocks noGrp="1"/>
          </p:cNvSpPr>
          <p:nvPr>
            <p:ph type="ftr" sz="quarter" idx="11"/>
          </p:nvPr>
        </p:nvSpPr>
        <p:spPr/>
        <p:txBody>
          <a:bodyPr/>
          <a:lstStyle/>
          <a:p>
            <a:pPr>
              <a:defRPr/>
            </a:pPr>
            <a:r>
              <a:rPr lang="en-US" altLang="zh-CN"/>
              <a:t>An Introduction to Database System</a:t>
            </a:r>
          </a:p>
        </p:txBody>
      </p:sp>
      <p:sp>
        <p:nvSpPr>
          <p:cNvPr id="19459" name="Rectangle 2">
            <a:extLst>
              <a:ext uri="{FF2B5EF4-FFF2-40B4-BE49-F238E27FC236}">
                <a16:creationId xmlns:a16="http://schemas.microsoft.com/office/drawing/2014/main" id="{BF011649-32D0-89AC-4B2A-4E814F6622DA}"/>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一、事务内部的故障</a:t>
            </a:r>
          </a:p>
        </p:txBody>
      </p:sp>
      <p:sp>
        <p:nvSpPr>
          <p:cNvPr id="19460" name="Rectangle 3">
            <a:extLst>
              <a:ext uri="{FF2B5EF4-FFF2-40B4-BE49-F238E27FC236}">
                <a16:creationId xmlns:a16="http://schemas.microsoft.com/office/drawing/2014/main" id="{AA7C378E-8BB3-208A-1705-98D626E6BFC3}"/>
              </a:ext>
            </a:extLst>
          </p:cNvPr>
          <p:cNvSpPr>
            <a:spLocks noGrp="1" noChangeArrowheads="1"/>
          </p:cNvSpPr>
          <p:nvPr>
            <p:ph type="body" idx="1"/>
          </p:nvPr>
        </p:nvSpPr>
        <p:spPr/>
        <p:txBody>
          <a:bodyPr/>
          <a:lstStyle/>
          <a:p>
            <a:pPr eaLnBrk="1" hangingPunct="1">
              <a:lnSpc>
                <a:spcPct val="210000"/>
              </a:lnSpc>
            </a:pPr>
            <a:r>
              <a:rPr kumimoji="0" lang="zh-CN" altLang="en-US">
                <a:ea typeface="宋体" panose="02010600030101010101" pitchFamily="2" charset="-122"/>
              </a:rPr>
              <a:t>事务内部的故障</a:t>
            </a:r>
          </a:p>
          <a:p>
            <a:pPr lvl="1" eaLnBrk="1" hangingPunct="1">
              <a:lnSpc>
                <a:spcPct val="210000"/>
              </a:lnSpc>
              <a:buFont typeface="Wingdings" panose="05000000000000000000" pitchFamily="2" charset="2"/>
              <a:buChar char="n"/>
            </a:pPr>
            <a:r>
              <a:rPr kumimoji="0" lang="zh-CN" altLang="en-US">
                <a:ea typeface="宋体" panose="02010600030101010101" pitchFamily="2" charset="-122"/>
              </a:rPr>
              <a:t>   有的是可以通过事务程序本身发现的</a:t>
            </a:r>
            <a:r>
              <a:rPr kumimoji="0" lang="en-US" altLang="zh-CN">
                <a:ea typeface="宋体" panose="02010600030101010101" pitchFamily="2" charset="-122"/>
              </a:rPr>
              <a:t>(</a:t>
            </a:r>
            <a:r>
              <a:rPr kumimoji="0" lang="zh-CN" altLang="en-US">
                <a:ea typeface="宋体" panose="02010600030101010101" pitchFamily="2" charset="-122"/>
              </a:rPr>
              <a:t>见下面转账事 </a:t>
            </a:r>
          </a:p>
          <a:p>
            <a:pPr lvl="1" eaLnBrk="1" hangingPunct="1">
              <a:lnSpc>
                <a:spcPct val="210000"/>
              </a:lnSpc>
              <a:buFont typeface="Wingdings" panose="05000000000000000000" pitchFamily="2" charset="2"/>
              <a:buNone/>
            </a:pPr>
            <a:r>
              <a:rPr kumimoji="0" lang="zh-CN" altLang="en-US">
                <a:ea typeface="宋体" panose="02010600030101010101" pitchFamily="2" charset="-122"/>
              </a:rPr>
              <a:t>      务的例子</a:t>
            </a:r>
            <a:r>
              <a:rPr kumimoji="0" lang="en-US" altLang="zh-CN">
                <a:ea typeface="宋体" panose="02010600030101010101" pitchFamily="2" charset="-122"/>
              </a:rPr>
              <a:t>)</a:t>
            </a:r>
          </a:p>
          <a:p>
            <a:pPr lvl="1" eaLnBrk="1" hangingPunct="1">
              <a:lnSpc>
                <a:spcPct val="210000"/>
              </a:lnSpc>
              <a:buFont typeface="Wingdings" panose="05000000000000000000" pitchFamily="2" charset="2"/>
              <a:buChar char="n"/>
            </a:pPr>
            <a:r>
              <a:rPr kumimoji="0" lang="en-US" altLang="zh-CN">
                <a:ea typeface="宋体" panose="02010600030101010101" pitchFamily="2" charset="-122"/>
              </a:rPr>
              <a:t>   </a:t>
            </a:r>
            <a:r>
              <a:rPr kumimoji="0" lang="zh-CN" altLang="en-US">
                <a:ea typeface="宋体" panose="02010600030101010101" pitchFamily="2" charset="-122"/>
              </a:rPr>
              <a:t>有的是非预期的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FA34D4E-977B-F786-C466-C0094BEC6D90}"/>
              </a:ext>
            </a:extLst>
          </p:cNvPr>
          <p:cNvSpPr>
            <a:spLocks noGrp="1"/>
          </p:cNvSpPr>
          <p:nvPr>
            <p:ph type="ftr" sz="quarter" idx="11"/>
          </p:nvPr>
        </p:nvSpPr>
        <p:spPr/>
        <p:txBody>
          <a:bodyPr/>
          <a:lstStyle/>
          <a:p>
            <a:pPr>
              <a:defRPr/>
            </a:pPr>
            <a:r>
              <a:rPr lang="en-US" altLang="zh-CN"/>
              <a:t>An Introduction to Database System</a:t>
            </a:r>
          </a:p>
        </p:txBody>
      </p:sp>
      <p:sp>
        <p:nvSpPr>
          <p:cNvPr id="20483" name="Rectangle 2">
            <a:extLst>
              <a:ext uri="{FF2B5EF4-FFF2-40B4-BE49-F238E27FC236}">
                <a16:creationId xmlns:a16="http://schemas.microsoft.com/office/drawing/2014/main" id="{263B2655-8296-1860-EE91-9EF42DC0D407}"/>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事务内部的故障（续）</a:t>
            </a:r>
          </a:p>
        </p:txBody>
      </p:sp>
      <p:sp>
        <p:nvSpPr>
          <p:cNvPr id="20484" name="Rectangle 3">
            <a:extLst>
              <a:ext uri="{FF2B5EF4-FFF2-40B4-BE49-F238E27FC236}">
                <a16:creationId xmlns:a16="http://schemas.microsoft.com/office/drawing/2014/main" id="{C86DA00F-7252-9826-796C-53D524F3D840}"/>
              </a:ext>
            </a:extLst>
          </p:cNvPr>
          <p:cNvSpPr>
            <a:spLocks noGrp="1" noChangeArrowheads="1"/>
          </p:cNvSpPr>
          <p:nvPr>
            <p:ph type="body" idx="1"/>
          </p:nvPr>
        </p:nvSpPr>
        <p:spPr/>
        <p:txBody>
          <a:bodyPr/>
          <a:lstStyle/>
          <a:p>
            <a:pPr eaLnBrk="1" hangingPunct="1">
              <a:lnSpc>
                <a:spcPct val="80000"/>
              </a:lnSpc>
            </a:pPr>
            <a:r>
              <a:rPr kumimoji="0" lang="zh-CN" altLang="en-US" sz="1600">
                <a:ea typeface="宋体" panose="02010600030101010101" pitchFamily="2" charset="-122"/>
              </a:rPr>
              <a:t>例如，银行转账事务，这个事务把一笔金额从一个账户甲转给另一个账户乙。</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BEGIN TRANSACTION</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r>
              <a:rPr kumimoji="0" lang="zh-CN" altLang="en-US" sz="1600">
                <a:ea typeface="宋体" panose="02010600030101010101" pitchFamily="2" charset="-122"/>
              </a:rPr>
              <a:t>读账户甲的余额</a:t>
            </a:r>
            <a:r>
              <a:rPr kumimoji="0" lang="en-US" altLang="zh-CN" sz="1600">
                <a:ea typeface="宋体" panose="02010600030101010101" pitchFamily="2" charset="-122"/>
              </a:rPr>
              <a:t>BALANCE</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BALANCE=BALANCE-AMOUNT</a:t>
            </a:r>
            <a:r>
              <a:rPr kumimoji="0" lang="zh-CN" altLang="en-US" sz="1600">
                <a:ea typeface="宋体" panose="02010600030101010101" pitchFamily="2" charset="-122"/>
              </a:rPr>
              <a:t>；</a:t>
            </a:r>
            <a:r>
              <a:rPr kumimoji="0" lang="en-US" altLang="zh-CN" sz="1600">
                <a:ea typeface="宋体" panose="02010600030101010101" pitchFamily="2" charset="-122"/>
              </a:rPr>
              <a:t>(AMOUNT </a:t>
            </a:r>
            <a:r>
              <a:rPr kumimoji="0" lang="zh-CN" altLang="en-US" sz="1600">
                <a:ea typeface="宋体" panose="02010600030101010101" pitchFamily="2" charset="-122"/>
              </a:rPr>
              <a:t>为转账金额</a:t>
            </a:r>
            <a:r>
              <a:rPr kumimoji="0" lang="en-US" altLang="zh-CN" sz="1600">
                <a:ea typeface="宋体" panose="02010600030101010101" pitchFamily="2" charset="-122"/>
              </a:rPr>
              <a:t>)</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r>
              <a:rPr kumimoji="0" lang="zh-CN" altLang="en-US" sz="1600">
                <a:ea typeface="宋体" panose="02010600030101010101" pitchFamily="2" charset="-122"/>
              </a:rPr>
              <a:t>写回</a:t>
            </a:r>
            <a:r>
              <a:rPr kumimoji="0" lang="en-US" altLang="zh-CN" sz="1600">
                <a:ea typeface="宋体" panose="02010600030101010101" pitchFamily="2" charset="-122"/>
              </a:rPr>
              <a:t>BALANCE</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IF(BALANCE &lt; 0 ) THEN</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r>
              <a:rPr kumimoji="0" lang="zh-CN" altLang="en-US" sz="1600">
                <a:ea typeface="宋体" panose="02010600030101010101" pitchFamily="2" charset="-122"/>
              </a:rPr>
              <a:t>打印</a:t>
            </a:r>
            <a:r>
              <a:rPr kumimoji="0" lang="en-US" altLang="zh-CN" sz="1600">
                <a:ea typeface="宋体" panose="02010600030101010101" pitchFamily="2" charset="-122"/>
              </a:rPr>
              <a:t>'</a:t>
            </a:r>
            <a:r>
              <a:rPr kumimoji="0" lang="zh-CN" altLang="en-US" sz="1600">
                <a:ea typeface="宋体" panose="02010600030101010101" pitchFamily="2" charset="-122"/>
              </a:rPr>
              <a:t>金额不足，不能转账</a:t>
            </a:r>
            <a:r>
              <a:rPr kumimoji="0" lang="en-US" altLang="zh-CN" sz="1600">
                <a:ea typeface="宋体" panose="02010600030101010101" pitchFamily="2" charset="-122"/>
              </a:rPr>
              <a:t>'</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ROLLBACK</a:t>
            </a:r>
            <a:r>
              <a:rPr kumimoji="0" lang="zh-CN" altLang="en-US" sz="1600">
                <a:ea typeface="宋体" panose="02010600030101010101" pitchFamily="2" charset="-122"/>
              </a:rPr>
              <a:t>；</a:t>
            </a:r>
            <a:r>
              <a:rPr kumimoji="0" lang="en-US" altLang="zh-CN" sz="1600">
                <a:ea typeface="宋体" panose="02010600030101010101" pitchFamily="2" charset="-122"/>
              </a:rPr>
              <a:t>(</a:t>
            </a:r>
            <a:r>
              <a:rPr kumimoji="0" lang="zh-CN" altLang="en-US" sz="1600">
                <a:ea typeface="宋体" panose="02010600030101010101" pitchFamily="2" charset="-122"/>
              </a:rPr>
              <a:t>撤销刚才的修改，恢复事务</a:t>
            </a:r>
            <a:r>
              <a:rPr kumimoji="0" lang="en-US" altLang="zh-CN" sz="1600">
                <a:ea typeface="宋体" panose="02010600030101010101" pitchFamily="2" charset="-122"/>
              </a:rPr>
              <a:t>)</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ELSE</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p>
          <a:p>
            <a:pPr eaLnBrk="1" hangingPunct="1">
              <a:lnSpc>
                <a:spcPct val="80000"/>
              </a:lnSpc>
              <a:buFont typeface="Wingdings" panose="05000000000000000000" pitchFamily="2" charset="2"/>
              <a:buNone/>
            </a:pPr>
            <a:r>
              <a:rPr kumimoji="0" lang="en-US" altLang="zh-CN" sz="1600">
                <a:ea typeface="宋体" panose="02010600030101010101" pitchFamily="2" charset="-122"/>
              </a:rPr>
              <a:t>          </a:t>
            </a:r>
            <a:r>
              <a:rPr kumimoji="0" lang="zh-CN" altLang="en-US" sz="1600">
                <a:ea typeface="宋体" panose="02010600030101010101" pitchFamily="2" charset="-122"/>
              </a:rPr>
              <a:t>读账户乙的余额</a:t>
            </a:r>
            <a:r>
              <a:rPr kumimoji="0" lang="en-US" altLang="zh-CN" sz="1600">
                <a:ea typeface="宋体" panose="02010600030101010101" pitchFamily="2" charset="-122"/>
              </a:rPr>
              <a:t>BALANCE1</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BALANCE1=BALANCE1+AMOUNT</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写回</a:t>
            </a:r>
            <a:r>
              <a:rPr kumimoji="0" lang="en-US" altLang="zh-CN" sz="1600">
                <a:ea typeface="宋体" panose="02010600030101010101" pitchFamily="2" charset="-122"/>
              </a:rPr>
              <a:t>BALANCE1</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COMMIT</a:t>
            </a:r>
            <a:r>
              <a:rPr kumimoji="0" lang="zh-CN" altLang="en-US" sz="1600">
                <a:ea typeface="宋体" panose="02010600030101010101" pitchFamily="2" charset="-122"/>
              </a:rPr>
              <a:t>；</a:t>
            </a:r>
          </a:p>
          <a:p>
            <a:pPr eaLnBrk="1" hangingPunct="1">
              <a:lnSpc>
                <a:spcPct val="80000"/>
              </a:lnSpc>
              <a:buFont typeface="Wingdings" panose="05000000000000000000" pitchFamily="2" charset="2"/>
              <a:buNone/>
            </a:pPr>
            <a:r>
              <a:rPr kumimoji="0" lang="zh-CN" altLang="en-US" sz="1600">
                <a:ea typeface="宋体" panose="02010600030101010101" pitchFamily="2" charset="-122"/>
              </a:rPr>
              <a:t>      </a:t>
            </a:r>
            <a:r>
              <a:rPr kumimoji="0" lang="en-US" altLang="zh-CN" sz="1600">
                <a:ea typeface="宋体" panose="02010600030101010101" pitchFamily="2" charset="-122"/>
              </a:rPr>
              <a:t>}</a:t>
            </a:r>
          </a:p>
          <a:p>
            <a:pPr eaLnBrk="1" hangingPunct="1">
              <a:lnSpc>
                <a:spcPct val="80000"/>
              </a:lnSpc>
            </a:pPr>
            <a:endParaRPr kumimoji="0" lang="en-US" altLang="zh-CN" sz="16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00101BE-A5DE-EB19-1919-4E0E49D58C28}"/>
              </a:ext>
            </a:extLst>
          </p:cNvPr>
          <p:cNvSpPr>
            <a:spLocks noGrp="1"/>
          </p:cNvSpPr>
          <p:nvPr>
            <p:ph type="ftr" sz="quarter" idx="11"/>
          </p:nvPr>
        </p:nvSpPr>
        <p:spPr/>
        <p:txBody>
          <a:bodyPr/>
          <a:lstStyle/>
          <a:p>
            <a:pPr>
              <a:defRPr/>
            </a:pPr>
            <a:r>
              <a:rPr lang="en-US" altLang="zh-CN"/>
              <a:t>An Introduction to Database System</a:t>
            </a:r>
          </a:p>
        </p:txBody>
      </p:sp>
      <p:sp>
        <p:nvSpPr>
          <p:cNvPr id="22531" name="Rectangle 2">
            <a:extLst>
              <a:ext uri="{FF2B5EF4-FFF2-40B4-BE49-F238E27FC236}">
                <a16:creationId xmlns:a16="http://schemas.microsoft.com/office/drawing/2014/main" id="{7B83A3F5-E947-87C6-44F8-E27A2F9BB445}"/>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事务内部的故障（续）</a:t>
            </a:r>
          </a:p>
        </p:txBody>
      </p:sp>
      <p:sp>
        <p:nvSpPr>
          <p:cNvPr id="22532" name="Rectangle 3">
            <a:extLst>
              <a:ext uri="{FF2B5EF4-FFF2-40B4-BE49-F238E27FC236}">
                <a16:creationId xmlns:a16="http://schemas.microsoft.com/office/drawing/2014/main" id="{921167F1-4B74-40EB-7C94-FA1D319B8677}"/>
              </a:ext>
            </a:extLst>
          </p:cNvPr>
          <p:cNvSpPr>
            <a:spLocks noGrp="1" noChangeArrowheads="1"/>
          </p:cNvSpPr>
          <p:nvPr>
            <p:ph type="body" idx="1"/>
          </p:nvPr>
        </p:nvSpPr>
        <p:spPr/>
        <p:txBody>
          <a:bodyPr/>
          <a:lstStyle/>
          <a:p>
            <a:pPr eaLnBrk="1" hangingPunct="1">
              <a:lnSpc>
                <a:spcPct val="170000"/>
              </a:lnSpc>
            </a:pPr>
            <a:r>
              <a:rPr kumimoji="0" lang="zh-CN" altLang="en-US" sz="2400">
                <a:ea typeface="宋体" panose="02010600030101010101" pitchFamily="2" charset="-122"/>
              </a:rPr>
              <a:t>这个例子所包括的两个更新操作要么全部完成要么全部不做。否则就会使数据库处于不一致状态，例如只把账户甲的余额减少了而没有把账户乙的余额增加。</a:t>
            </a:r>
          </a:p>
          <a:p>
            <a:pPr eaLnBrk="1" hangingPunct="1">
              <a:lnSpc>
                <a:spcPct val="170000"/>
              </a:lnSpc>
            </a:pPr>
            <a:r>
              <a:rPr kumimoji="0" lang="zh-CN" altLang="en-US" sz="2400">
                <a:ea typeface="宋体" panose="02010600030101010101" pitchFamily="2" charset="-122"/>
              </a:rPr>
              <a:t>在这段程序中若产生账户甲余额不足的情况，应用程序可以发现并让事务滚回，撤销已作的修改，恢复数据库到正确状态。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3B114E8-9BEB-5C91-8D9C-81D9CA74012F}"/>
              </a:ext>
            </a:extLst>
          </p:cNvPr>
          <p:cNvSpPr>
            <a:spLocks noGrp="1"/>
          </p:cNvSpPr>
          <p:nvPr>
            <p:ph type="ftr" sz="quarter" idx="11"/>
          </p:nvPr>
        </p:nvSpPr>
        <p:spPr/>
        <p:txBody>
          <a:bodyPr/>
          <a:lstStyle/>
          <a:p>
            <a:pPr>
              <a:defRPr/>
            </a:pPr>
            <a:r>
              <a:rPr lang="en-US" altLang="zh-CN"/>
              <a:t>An Introduction to Database System</a:t>
            </a:r>
          </a:p>
        </p:txBody>
      </p:sp>
      <p:sp>
        <p:nvSpPr>
          <p:cNvPr id="23555" name="Rectangle 2">
            <a:extLst>
              <a:ext uri="{FF2B5EF4-FFF2-40B4-BE49-F238E27FC236}">
                <a16:creationId xmlns:a16="http://schemas.microsoft.com/office/drawing/2014/main" id="{6B180AF3-8323-A14D-B103-076CCCD232C6}"/>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事务内部的故障（续）</a:t>
            </a:r>
          </a:p>
        </p:txBody>
      </p:sp>
      <p:sp>
        <p:nvSpPr>
          <p:cNvPr id="23556" name="Rectangle 3">
            <a:extLst>
              <a:ext uri="{FF2B5EF4-FFF2-40B4-BE49-F238E27FC236}">
                <a16:creationId xmlns:a16="http://schemas.microsoft.com/office/drawing/2014/main" id="{56A7E1B1-070A-602E-F216-624CDE64F20C}"/>
              </a:ext>
            </a:extLst>
          </p:cNvPr>
          <p:cNvSpPr>
            <a:spLocks noGrp="1" noChangeArrowheads="1"/>
          </p:cNvSpPr>
          <p:nvPr>
            <p:ph type="body" idx="1"/>
          </p:nvPr>
        </p:nvSpPr>
        <p:spPr/>
        <p:txBody>
          <a:bodyPr/>
          <a:lstStyle/>
          <a:p>
            <a:pPr eaLnBrk="1" hangingPunct="1">
              <a:lnSpc>
                <a:spcPct val="150000"/>
              </a:lnSpc>
            </a:pPr>
            <a:r>
              <a:rPr kumimoji="0" lang="zh-CN" altLang="en-US" sz="2400">
                <a:ea typeface="宋体" panose="02010600030101010101" pitchFamily="2" charset="-122"/>
              </a:rPr>
              <a:t>事务内部更多的故障是非预期的，是不能由应用程序处理的。</a:t>
            </a:r>
          </a:p>
          <a:p>
            <a:pPr lvl="1" eaLnBrk="1" hangingPunct="1">
              <a:lnSpc>
                <a:spcPct val="150000"/>
              </a:lnSpc>
              <a:buFont typeface="Wingdings" panose="05000000000000000000" pitchFamily="2" charset="2"/>
              <a:buChar char="n"/>
            </a:pPr>
            <a:r>
              <a:rPr kumimoji="0" lang="zh-CN" altLang="en-US" sz="2000">
                <a:ea typeface="宋体" panose="02010600030101010101" pitchFamily="2" charset="-122"/>
              </a:rPr>
              <a:t>运算溢出</a:t>
            </a:r>
          </a:p>
          <a:p>
            <a:pPr lvl="1" eaLnBrk="1" hangingPunct="1">
              <a:lnSpc>
                <a:spcPct val="150000"/>
              </a:lnSpc>
              <a:buFont typeface="Wingdings" panose="05000000000000000000" pitchFamily="2" charset="2"/>
              <a:buChar char="n"/>
            </a:pPr>
            <a:r>
              <a:rPr kumimoji="0" lang="zh-CN" altLang="en-US" sz="2000">
                <a:ea typeface="宋体" panose="02010600030101010101" pitchFamily="2" charset="-122"/>
              </a:rPr>
              <a:t>并发事务发生死锁而被选中撤销该事务</a:t>
            </a:r>
          </a:p>
          <a:p>
            <a:pPr lvl="1" eaLnBrk="1" hangingPunct="1">
              <a:lnSpc>
                <a:spcPct val="150000"/>
              </a:lnSpc>
              <a:buFont typeface="Wingdings" panose="05000000000000000000" pitchFamily="2" charset="2"/>
              <a:buChar char="n"/>
            </a:pPr>
            <a:r>
              <a:rPr kumimoji="0" lang="zh-CN" altLang="en-US" sz="2000">
                <a:ea typeface="宋体" panose="02010600030101010101" pitchFamily="2" charset="-122"/>
              </a:rPr>
              <a:t>违反了某些完整性限制等</a:t>
            </a:r>
          </a:p>
          <a:p>
            <a:pPr eaLnBrk="1" hangingPunct="1">
              <a:lnSpc>
                <a:spcPct val="150000"/>
              </a:lnSpc>
              <a:buFont typeface="Wingdings" panose="05000000000000000000" pitchFamily="2" charset="2"/>
              <a:buNone/>
            </a:pPr>
            <a:r>
              <a:rPr kumimoji="0" lang="zh-CN" altLang="en-US" sz="2400">
                <a:ea typeface="宋体" panose="02010600030101010101" pitchFamily="2" charset="-122"/>
              </a:rPr>
              <a:t>    以后，事务故障仅指这类</a:t>
            </a:r>
            <a:r>
              <a:rPr kumimoji="0" lang="zh-CN" altLang="en-US" sz="2400">
                <a:solidFill>
                  <a:srgbClr val="FF00FF"/>
                </a:solidFill>
                <a:ea typeface="宋体" panose="02010600030101010101" pitchFamily="2" charset="-122"/>
              </a:rPr>
              <a:t>非预期的故障</a:t>
            </a:r>
          </a:p>
          <a:p>
            <a:pPr eaLnBrk="1" hangingPunct="1">
              <a:lnSpc>
                <a:spcPct val="150000"/>
              </a:lnSpc>
            </a:pPr>
            <a:r>
              <a:rPr kumimoji="0" lang="zh-CN" altLang="en-US" sz="2400">
                <a:ea typeface="宋体" panose="02010600030101010101" pitchFamily="2" charset="-122"/>
              </a:rPr>
              <a:t>事务故障的恢复：</a:t>
            </a:r>
            <a:r>
              <a:rPr kumimoji="0" lang="zh-CN" altLang="en-US" sz="2400">
                <a:solidFill>
                  <a:srgbClr val="FF00FF"/>
                </a:solidFill>
                <a:ea typeface="宋体" panose="02010600030101010101" pitchFamily="2" charset="-122"/>
              </a:rPr>
              <a:t>撤消事务（</a:t>
            </a:r>
            <a:r>
              <a:rPr kumimoji="0" lang="en-US" altLang="zh-CN" sz="2400">
                <a:solidFill>
                  <a:srgbClr val="FF00FF"/>
                </a:solidFill>
                <a:ea typeface="宋体" panose="02010600030101010101" pitchFamily="2" charset="-122"/>
              </a:rPr>
              <a:t>UNDO</a:t>
            </a:r>
            <a:r>
              <a:rPr kumimoji="0" lang="zh-CN" altLang="en-US" sz="2400">
                <a:solidFill>
                  <a:srgbClr val="FF00FF"/>
                </a:solidFill>
                <a:ea typeface="宋体" panose="02010600030101010101"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B2A3FA9-1FEB-F747-C4B2-D2F47506029D}"/>
              </a:ext>
            </a:extLst>
          </p:cNvPr>
          <p:cNvSpPr>
            <a:spLocks noGrp="1"/>
          </p:cNvSpPr>
          <p:nvPr>
            <p:ph type="ftr" sz="quarter" idx="11"/>
          </p:nvPr>
        </p:nvSpPr>
        <p:spPr/>
        <p:txBody>
          <a:bodyPr/>
          <a:lstStyle/>
          <a:p>
            <a:pPr>
              <a:defRPr/>
            </a:pPr>
            <a:r>
              <a:rPr lang="en-US" altLang="zh-CN"/>
              <a:t>An Introduction to Database System</a:t>
            </a:r>
          </a:p>
        </p:txBody>
      </p:sp>
      <p:sp>
        <p:nvSpPr>
          <p:cNvPr id="24579" name="Rectangle 2">
            <a:extLst>
              <a:ext uri="{FF2B5EF4-FFF2-40B4-BE49-F238E27FC236}">
                <a16:creationId xmlns:a16="http://schemas.microsoft.com/office/drawing/2014/main" id="{FA13B38E-81B0-FBA8-2718-9AD4F54FA6AF}"/>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二、系统故障</a:t>
            </a:r>
          </a:p>
        </p:txBody>
      </p:sp>
      <p:sp>
        <p:nvSpPr>
          <p:cNvPr id="24580" name="Rectangle 3">
            <a:extLst>
              <a:ext uri="{FF2B5EF4-FFF2-40B4-BE49-F238E27FC236}">
                <a16:creationId xmlns:a16="http://schemas.microsoft.com/office/drawing/2014/main" id="{8B772896-19F2-46C1-0805-BAE64CE8C298}"/>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系统故障</a:t>
            </a:r>
          </a:p>
          <a:p>
            <a:pPr lvl="1" eaLnBrk="1" hangingPunct="1">
              <a:spcBef>
                <a:spcPct val="50000"/>
              </a:spcBef>
              <a:buFont typeface="Wingdings" panose="05000000000000000000" pitchFamily="2" charset="2"/>
              <a:buNone/>
            </a:pPr>
            <a:r>
              <a:rPr kumimoji="0" lang="zh-CN" altLang="en-US">
                <a:ea typeface="宋体" panose="02010600030101010101" pitchFamily="2" charset="-122"/>
              </a:rPr>
              <a:t>称为软故障，是指造成系统停止运转的任何事件，使得</a:t>
            </a:r>
          </a:p>
          <a:p>
            <a:pPr lvl="1" eaLnBrk="1" hangingPunct="1">
              <a:spcBef>
                <a:spcPct val="50000"/>
              </a:spcBef>
              <a:buFont typeface="Wingdings" panose="05000000000000000000" pitchFamily="2" charset="2"/>
              <a:buNone/>
            </a:pPr>
            <a:r>
              <a:rPr kumimoji="0" lang="zh-CN" altLang="en-US">
                <a:ea typeface="宋体" panose="02010600030101010101" pitchFamily="2" charset="-122"/>
              </a:rPr>
              <a:t>系统要重新启动。 </a:t>
            </a:r>
          </a:p>
          <a:p>
            <a:pPr lvl="1" eaLnBrk="1" hangingPunct="1">
              <a:spcBef>
                <a:spcPct val="50000"/>
              </a:spcBef>
            </a:pPr>
            <a:r>
              <a:rPr kumimoji="0" lang="zh-CN" altLang="en-US">
                <a:ea typeface="宋体" panose="02010600030101010101" pitchFamily="2" charset="-122"/>
              </a:rPr>
              <a:t>整个系统的正常运行突然被破坏</a:t>
            </a:r>
          </a:p>
          <a:p>
            <a:pPr lvl="1" eaLnBrk="1" hangingPunct="1">
              <a:spcBef>
                <a:spcPct val="50000"/>
              </a:spcBef>
            </a:pPr>
            <a:r>
              <a:rPr kumimoji="0" lang="zh-CN" altLang="en-US">
                <a:ea typeface="宋体" panose="02010600030101010101" pitchFamily="2" charset="-122"/>
              </a:rPr>
              <a:t>所有正在运行的事务都非正常终止</a:t>
            </a:r>
          </a:p>
          <a:p>
            <a:pPr lvl="1" eaLnBrk="1" hangingPunct="1">
              <a:spcBef>
                <a:spcPct val="50000"/>
              </a:spcBef>
            </a:pPr>
            <a:r>
              <a:rPr kumimoji="0" lang="zh-CN" altLang="en-US">
                <a:ea typeface="宋体" panose="02010600030101010101" pitchFamily="2" charset="-122"/>
              </a:rPr>
              <a:t>不破坏数据库</a:t>
            </a:r>
          </a:p>
          <a:p>
            <a:pPr lvl="1" eaLnBrk="1" hangingPunct="1">
              <a:spcBef>
                <a:spcPct val="50000"/>
              </a:spcBef>
            </a:pPr>
            <a:r>
              <a:rPr kumimoji="0" lang="zh-CN" altLang="en-US">
                <a:ea typeface="宋体" panose="02010600030101010101" pitchFamily="2" charset="-122"/>
              </a:rPr>
              <a:t>内存中数据库缓冲区的信息全部丢失</a:t>
            </a:r>
          </a:p>
          <a:p>
            <a:pPr lvl="1" eaLnBrk="1" hangingPunct="1"/>
            <a:endParaRPr kumimoji="0" lang="en-US" altLang="zh-CN">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26216F4-92DF-14B3-162B-D5570EC1E881}"/>
              </a:ext>
            </a:extLst>
          </p:cNvPr>
          <p:cNvSpPr>
            <a:spLocks noGrp="1"/>
          </p:cNvSpPr>
          <p:nvPr>
            <p:ph type="ftr" sz="quarter" idx="11"/>
          </p:nvPr>
        </p:nvSpPr>
        <p:spPr/>
        <p:txBody>
          <a:bodyPr/>
          <a:lstStyle/>
          <a:p>
            <a:pPr>
              <a:defRPr/>
            </a:pPr>
            <a:r>
              <a:rPr lang="en-US" altLang="zh-CN"/>
              <a:t>An Introduction to Database System</a:t>
            </a:r>
          </a:p>
        </p:txBody>
      </p:sp>
      <p:sp>
        <p:nvSpPr>
          <p:cNvPr id="25603" name="Rectangle 2">
            <a:extLst>
              <a:ext uri="{FF2B5EF4-FFF2-40B4-BE49-F238E27FC236}">
                <a16:creationId xmlns:a16="http://schemas.microsoft.com/office/drawing/2014/main" id="{698949A7-8EEB-8C37-0767-22617D09E1E4}"/>
              </a:ext>
            </a:extLst>
          </p:cNvPr>
          <p:cNvSpPr>
            <a:spLocks noGrp="1" noChangeArrowheads="1"/>
          </p:cNvSpPr>
          <p:nvPr>
            <p:ph type="title"/>
          </p:nvPr>
        </p:nvSpPr>
        <p:spPr/>
        <p:txBody>
          <a:bodyPr/>
          <a:lstStyle/>
          <a:p>
            <a:pPr eaLnBrk="1" hangingPunct="1"/>
            <a:r>
              <a:rPr lang="zh-CN" altLang="en-US">
                <a:ea typeface="宋体" panose="02010600030101010101" pitchFamily="2" charset="-122"/>
              </a:rPr>
              <a:t>系统故障的常见原因</a:t>
            </a:r>
          </a:p>
        </p:txBody>
      </p:sp>
      <p:sp>
        <p:nvSpPr>
          <p:cNvPr id="25604" name="Rectangle 3">
            <a:extLst>
              <a:ext uri="{FF2B5EF4-FFF2-40B4-BE49-F238E27FC236}">
                <a16:creationId xmlns:a16="http://schemas.microsoft.com/office/drawing/2014/main" id="{275FD495-640F-3A7D-ACB1-D24201363CC9}"/>
              </a:ext>
            </a:extLst>
          </p:cNvPr>
          <p:cNvSpPr>
            <a:spLocks noGrp="1" noChangeArrowheads="1"/>
          </p:cNvSpPr>
          <p:nvPr>
            <p:ph type="body" idx="1"/>
          </p:nvPr>
        </p:nvSpPr>
        <p:spPr/>
        <p:txBody>
          <a:bodyPr/>
          <a:lstStyle/>
          <a:p>
            <a:pPr eaLnBrk="1" hangingPunct="1">
              <a:lnSpc>
                <a:spcPct val="160000"/>
              </a:lnSpc>
            </a:pPr>
            <a:r>
              <a:rPr kumimoji="0" lang="zh-CN" altLang="en-US">
                <a:ea typeface="宋体" panose="02010600030101010101" pitchFamily="2" charset="-122"/>
              </a:rPr>
              <a:t>特定类型的硬件错误（如</a:t>
            </a:r>
            <a:r>
              <a:rPr kumimoji="0" lang="en-US" altLang="zh-CN">
                <a:ea typeface="宋体" panose="02010600030101010101" pitchFamily="2" charset="-122"/>
              </a:rPr>
              <a:t>CPU</a:t>
            </a:r>
            <a:r>
              <a:rPr kumimoji="0" lang="zh-CN" altLang="en-US">
                <a:ea typeface="宋体" panose="02010600030101010101" pitchFamily="2" charset="-122"/>
              </a:rPr>
              <a:t>故障）</a:t>
            </a:r>
          </a:p>
          <a:p>
            <a:pPr eaLnBrk="1" hangingPunct="1">
              <a:lnSpc>
                <a:spcPct val="160000"/>
              </a:lnSpc>
            </a:pPr>
            <a:r>
              <a:rPr kumimoji="0" lang="zh-CN" altLang="en-US">
                <a:ea typeface="宋体" panose="02010600030101010101" pitchFamily="2" charset="-122"/>
              </a:rPr>
              <a:t>操作系统故障</a:t>
            </a:r>
          </a:p>
          <a:p>
            <a:pPr eaLnBrk="1" hangingPunct="1">
              <a:lnSpc>
                <a:spcPct val="160000"/>
              </a:lnSpc>
            </a:pPr>
            <a:r>
              <a:rPr kumimoji="0" lang="en-US" altLang="zh-CN">
                <a:ea typeface="宋体" panose="02010600030101010101" pitchFamily="2" charset="-122"/>
              </a:rPr>
              <a:t>DBMS</a:t>
            </a:r>
            <a:r>
              <a:rPr kumimoji="0" lang="zh-CN" altLang="en-US">
                <a:ea typeface="宋体" panose="02010600030101010101" pitchFamily="2" charset="-122"/>
              </a:rPr>
              <a:t>代码错误</a:t>
            </a:r>
          </a:p>
          <a:p>
            <a:pPr eaLnBrk="1" hangingPunct="1">
              <a:lnSpc>
                <a:spcPct val="160000"/>
              </a:lnSpc>
            </a:pPr>
            <a:r>
              <a:rPr kumimoji="0" lang="zh-CN" altLang="en-US">
                <a:ea typeface="宋体" panose="02010600030101010101" pitchFamily="2" charset="-122"/>
              </a:rPr>
              <a:t>系统断电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F2B2ED5-159B-6E08-D851-79E42290E6C8}"/>
              </a:ext>
            </a:extLst>
          </p:cNvPr>
          <p:cNvSpPr>
            <a:spLocks noGrp="1"/>
          </p:cNvSpPr>
          <p:nvPr>
            <p:ph type="ftr" sz="quarter" idx="11"/>
          </p:nvPr>
        </p:nvSpPr>
        <p:spPr/>
        <p:txBody>
          <a:bodyPr/>
          <a:lstStyle/>
          <a:p>
            <a:pPr>
              <a:defRPr/>
            </a:pPr>
            <a:r>
              <a:rPr lang="en-US" altLang="zh-CN"/>
              <a:t>An Introduction to Database System</a:t>
            </a:r>
          </a:p>
        </p:txBody>
      </p:sp>
      <p:sp>
        <p:nvSpPr>
          <p:cNvPr id="26627" name="Rectangle 2">
            <a:extLst>
              <a:ext uri="{FF2B5EF4-FFF2-40B4-BE49-F238E27FC236}">
                <a16:creationId xmlns:a16="http://schemas.microsoft.com/office/drawing/2014/main" id="{698D2D58-2A5A-F8DD-9470-5640544BBB57}"/>
              </a:ext>
            </a:extLst>
          </p:cNvPr>
          <p:cNvSpPr>
            <a:spLocks noGrp="1" noChangeArrowheads="1"/>
          </p:cNvSpPr>
          <p:nvPr>
            <p:ph type="title"/>
          </p:nvPr>
        </p:nvSpPr>
        <p:spPr/>
        <p:txBody>
          <a:bodyPr/>
          <a:lstStyle/>
          <a:p>
            <a:pPr eaLnBrk="1" hangingPunct="1"/>
            <a:r>
              <a:rPr lang="zh-CN" altLang="en-US">
                <a:ea typeface="宋体" panose="02010600030101010101" pitchFamily="2" charset="-122"/>
              </a:rPr>
              <a:t>系统故障的恢复</a:t>
            </a:r>
          </a:p>
        </p:txBody>
      </p:sp>
      <p:sp>
        <p:nvSpPr>
          <p:cNvPr id="26628" name="Rectangle 3">
            <a:extLst>
              <a:ext uri="{FF2B5EF4-FFF2-40B4-BE49-F238E27FC236}">
                <a16:creationId xmlns:a16="http://schemas.microsoft.com/office/drawing/2014/main" id="{3375AC0C-1ED3-2EB4-C5E4-95F966A03063}"/>
              </a:ext>
            </a:extLst>
          </p:cNvPr>
          <p:cNvSpPr>
            <a:spLocks noGrp="1" noChangeArrowheads="1"/>
          </p:cNvSpPr>
          <p:nvPr>
            <p:ph type="body" idx="1"/>
          </p:nvPr>
        </p:nvSpPr>
        <p:spPr/>
        <p:txBody>
          <a:bodyPr/>
          <a:lstStyle/>
          <a:p>
            <a:pPr eaLnBrk="1" hangingPunct="1">
              <a:lnSpc>
                <a:spcPct val="130000"/>
              </a:lnSpc>
            </a:pPr>
            <a:r>
              <a:rPr kumimoji="0" lang="zh-CN" altLang="en-US">
                <a:ea typeface="宋体" panose="02010600030101010101" pitchFamily="2" charset="-122"/>
              </a:rPr>
              <a:t>发生系统故障时，事务未提交</a:t>
            </a:r>
            <a:endParaRPr kumimoji="0" lang="zh-CN" altLang="en-US" sz="3000">
              <a:ea typeface="宋体" panose="02010600030101010101" pitchFamily="2" charset="-122"/>
            </a:endParaRPr>
          </a:p>
          <a:p>
            <a:pPr lvl="1" eaLnBrk="1" hangingPunct="1">
              <a:lnSpc>
                <a:spcPct val="130000"/>
              </a:lnSpc>
            </a:pPr>
            <a:r>
              <a:rPr kumimoji="0" lang="zh-CN" altLang="en-US" sz="2600" b="1">
                <a:solidFill>
                  <a:srgbClr val="34A65A"/>
                </a:solidFill>
                <a:ea typeface="宋体" panose="02010600030101010101" pitchFamily="2" charset="-122"/>
              </a:rPr>
              <a:t>恢复策略：强行撤消（</a:t>
            </a:r>
            <a:r>
              <a:rPr kumimoji="0" lang="en-US" altLang="zh-CN" sz="2600" b="1">
                <a:solidFill>
                  <a:srgbClr val="34A65A"/>
                </a:solidFill>
                <a:ea typeface="宋体" panose="02010600030101010101" pitchFamily="2" charset="-122"/>
              </a:rPr>
              <a:t>UNDO</a:t>
            </a:r>
            <a:r>
              <a:rPr kumimoji="0" lang="zh-CN" altLang="en-US" sz="2600" b="1">
                <a:solidFill>
                  <a:srgbClr val="34A65A"/>
                </a:solidFill>
                <a:ea typeface="宋体" panose="02010600030101010101" pitchFamily="2" charset="-122"/>
              </a:rPr>
              <a:t>）所有未完成事务</a:t>
            </a:r>
          </a:p>
          <a:p>
            <a:pPr eaLnBrk="1" hangingPunct="1">
              <a:lnSpc>
                <a:spcPct val="130000"/>
              </a:lnSpc>
            </a:pPr>
            <a:r>
              <a:rPr kumimoji="0" lang="zh-CN" altLang="en-US">
                <a:ea typeface="宋体" panose="02010600030101010101" pitchFamily="2" charset="-122"/>
              </a:rPr>
              <a:t>发生系统故障时，事务已提交，但缓冲区中的信息尚未完全写回到磁盘上。</a:t>
            </a:r>
          </a:p>
          <a:p>
            <a:pPr lvl="1" eaLnBrk="1" hangingPunct="1">
              <a:lnSpc>
                <a:spcPct val="130000"/>
              </a:lnSpc>
            </a:pPr>
            <a:r>
              <a:rPr kumimoji="0" lang="zh-CN" altLang="en-US" sz="2600" b="1">
                <a:solidFill>
                  <a:srgbClr val="34A65A"/>
                </a:solidFill>
                <a:ea typeface="宋体" panose="02010600030101010101" pitchFamily="2" charset="-122"/>
              </a:rPr>
              <a:t>恢复策略：重做（</a:t>
            </a:r>
            <a:r>
              <a:rPr kumimoji="0" lang="en-US" altLang="zh-CN" sz="2600" b="1">
                <a:solidFill>
                  <a:srgbClr val="34A65A"/>
                </a:solidFill>
                <a:ea typeface="宋体" panose="02010600030101010101" pitchFamily="2" charset="-122"/>
              </a:rPr>
              <a:t>REDO</a:t>
            </a:r>
            <a:r>
              <a:rPr kumimoji="0" lang="zh-CN" altLang="en-US" sz="2600" b="1">
                <a:solidFill>
                  <a:srgbClr val="34A65A"/>
                </a:solidFill>
                <a:ea typeface="宋体" panose="02010600030101010101" pitchFamily="2" charset="-122"/>
              </a:rPr>
              <a:t>）所有已提交的事务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D47D892-7B0D-8E05-172B-176F9E8E47AD}"/>
              </a:ext>
            </a:extLst>
          </p:cNvPr>
          <p:cNvSpPr>
            <a:spLocks noGrp="1"/>
          </p:cNvSpPr>
          <p:nvPr>
            <p:ph type="ftr" sz="quarter" idx="11"/>
          </p:nvPr>
        </p:nvSpPr>
        <p:spPr/>
        <p:txBody>
          <a:bodyPr/>
          <a:lstStyle/>
          <a:p>
            <a:pPr>
              <a:defRPr/>
            </a:pPr>
            <a:r>
              <a:rPr lang="en-US" altLang="zh-CN"/>
              <a:t>An Introduction to Database System</a:t>
            </a:r>
          </a:p>
        </p:txBody>
      </p:sp>
      <p:sp>
        <p:nvSpPr>
          <p:cNvPr id="27651" name="Rectangle 2">
            <a:extLst>
              <a:ext uri="{FF2B5EF4-FFF2-40B4-BE49-F238E27FC236}">
                <a16:creationId xmlns:a16="http://schemas.microsoft.com/office/drawing/2014/main" id="{E4BCA974-1C6B-A4CD-BEF1-600B960868B1}"/>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三、介质故障</a:t>
            </a:r>
          </a:p>
        </p:txBody>
      </p:sp>
      <p:sp>
        <p:nvSpPr>
          <p:cNvPr id="27652" name="Rectangle 3">
            <a:extLst>
              <a:ext uri="{FF2B5EF4-FFF2-40B4-BE49-F238E27FC236}">
                <a16:creationId xmlns:a16="http://schemas.microsoft.com/office/drawing/2014/main" id="{A8BBD166-9F66-819C-F7D2-9182F2AFF8AF}"/>
              </a:ext>
            </a:extLst>
          </p:cNvPr>
          <p:cNvSpPr>
            <a:spLocks noGrp="1" noChangeArrowheads="1"/>
          </p:cNvSpPr>
          <p:nvPr>
            <p:ph type="body" idx="1"/>
          </p:nvPr>
        </p:nvSpPr>
        <p:spPr/>
        <p:txBody>
          <a:bodyPr/>
          <a:lstStyle/>
          <a:p>
            <a:pPr eaLnBrk="1" hangingPunct="1">
              <a:spcBef>
                <a:spcPct val="50000"/>
              </a:spcBef>
            </a:pPr>
            <a:r>
              <a:rPr kumimoji="0" lang="zh-CN" altLang="en-US">
                <a:ea typeface="宋体" panose="02010600030101010101" pitchFamily="2" charset="-122"/>
              </a:rPr>
              <a:t>介质故障</a:t>
            </a:r>
          </a:p>
          <a:p>
            <a:pPr lvl="1" eaLnBrk="1" hangingPunct="1">
              <a:spcBef>
                <a:spcPct val="50000"/>
              </a:spcBef>
              <a:buFont typeface="Wingdings" panose="05000000000000000000" pitchFamily="2" charset="2"/>
              <a:buNone/>
            </a:pPr>
            <a:r>
              <a:rPr kumimoji="0" lang="zh-CN" altLang="en-US" sz="2800">
                <a:ea typeface="宋体" panose="02010600030101010101" pitchFamily="2" charset="-122"/>
              </a:rPr>
              <a:t>称为硬故障，指外存故障</a:t>
            </a:r>
          </a:p>
          <a:p>
            <a:pPr lvl="1" eaLnBrk="1" hangingPunct="1">
              <a:spcBef>
                <a:spcPct val="50000"/>
              </a:spcBef>
            </a:pPr>
            <a:r>
              <a:rPr kumimoji="0" lang="zh-CN" altLang="en-US" sz="2600">
                <a:ea typeface="宋体" panose="02010600030101010101" pitchFamily="2" charset="-122"/>
              </a:rPr>
              <a:t>磁盘损坏</a:t>
            </a:r>
          </a:p>
          <a:p>
            <a:pPr lvl="1" eaLnBrk="1" hangingPunct="1">
              <a:spcBef>
                <a:spcPct val="50000"/>
              </a:spcBef>
            </a:pPr>
            <a:r>
              <a:rPr kumimoji="0" lang="zh-CN" altLang="en-US" sz="2600">
                <a:ea typeface="宋体" panose="02010600030101010101" pitchFamily="2" charset="-122"/>
              </a:rPr>
              <a:t>磁头碰撞</a:t>
            </a:r>
          </a:p>
          <a:p>
            <a:pPr lvl="1" eaLnBrk="1" hangingPunct="1">
              <a:spcBef>
                <a:spcPct val="50000"/>
              </a:spcBef>
            </a:pPr>
            <a:r>
              <a:rPr kumimoji="0" lang="zh-CN" altLang="en-US" sz="2600">
                <a:ea typeface="宋体" panose="02010600030101010101" pitchFamily="2" charset="-122"/>
              </a:rPr>
              <a:t>操作系统的某种潜在错误</a:t>
            </a:r>
          </a:p>
          <a:p>
            <a:pPr lvl="1" eaLnBrk="1" hangingPunct="1">
              <a:spcBef>
                <a:spcPct val="50000"/>
              </a:spcBef>
            </a:pPr>
            <a:r>
              <a:rPr kumimoji="0" lang="zh-CN" altLang="en-US" sz="2600">
                <a:ea typeface="宋体" panose="02010600030101010101" pitchFamily="2" charset="-122"/>
              </a:rPr>
              <a:t>瞬时强磁场干扰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B9BE2099-4735-D937-2D42-B7CAE31556BE}"/>
              </a:ext>
            </a:extLst>
          </p:cNvPr>
          <p:cNvSpPr>
            <a:spLocks noGrp="1"/>
          </p:cNvSpPr>
          <p:nvPr>
            <p:ph type="ftr" sz="quarter" idx="11"/>
          </p:nvPr>
        </p:nvSpPr>
        <p:spPr/>
        <p:txBody>
          <a:bodyPr/>
          <a:lstStyle/>
          <a:p>
            <a:pPr>
              <a:defRPr/>
            </a:pPr>
            <a:r>
              <a:rPr lang="en-US" altLang="zh-CN"/>
              <a:t>An Introduction to Database System</a:t>
            </a:r>
          </a:p>
        </p:txBody>
      </p:sp>
      <p:sp>
        <p:nvSpPr>
          <p:cNvPr id="29699" name="Rectangle 2">
            <a:extLst>
              <a:ext uri="{FF2B5EF4-FFF2-40B4-BE49-F238E27FC236}">
                <a16:creationId xmlns:a16="http://schemas.microsoft.com/office/drawing/2014/main" id="{97CEDC23-3CC2-CCC8-3521-08999FB29F64}"/>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介质故障的恢复</a:t>
            </a:r>
          </a:p>
        </p:txBody>
      </p:sp>
      <p:sp>
        <p:nvSpPr>
          <p:cNvPr id="29700" name="Rectangle 3">
            <a:extLst>
              <a:ext uri="{FF2B5EF4-FFF2-40B4-BE49-F238E27FC236}">
                <a16:creationId xmlns:a16="http://schemas.microsoft.com/office/drawing/2014/main" id="{8948EA6F-2605-19A5-C48C-B4315A11D296}"/>
              </a:ext>
            </a:extLst>
          </p:cNvPr>
          <p:cNvSpPr>
            <a:spLocks noGrp="1" noChangeArrowheads="1"/>
          </p:cNvSpPr>
          <p:nvPr>
            <p:ph type="body" idx="1"/>
          </p:nvPr>
        </p:nvSpPr>
        <p:spPr/>
        <p:txBody>
          <a:bodyPr/>
          <a:lstStyle/>
          <a:p>
            <a:pPr eaLnBrk="1" hangingPunct="1">
              <a:lnSpc>
                <a:spcPct val="200000"/>
              </a:lnSpc>
              <a:spcBef>
                <a:spcPct val="60000"/>
              </a:spcBef>
            </a:pPr>
            <a:r>
              <a:rPr kumimoji="0" lang="zh-CN" altLang="en-US">
                <a:solidFill>
                  <a:srgbClr val="FF00FF"/>
                </a:solidFill>
                <a:ea typeface="宋体" panose="02010600030101010101" pitchFamily="2" charset="-122"/>
              </a:rPr>
              <a:t>装入</a:t>
            </a:r>
            <a:r>
              <a:rPr kumimoji="0" lang="zh-CN" altLang="en-US">
                <a:ea typeface="宋体" panose="02010600030101010101" pitchFamily="2" charset="-122"/>
              </a:rPr>
              <a:t>数据库发生介质故障前某个时刻的数据</a:t>
            </a:r>
            <a:r>
              <a:rPr kumimoji="0" lang="zh-CN" altLang="en-US">
                <a:solidFill>
                  <a:srgbClr val="FF00FF"/>
                </a:solidFill>
                <a:ea typeface="宋体" panose="02010600030101010101" pitchFamily="2" charset="-122"/>
              </a:rPr>
              <a:t>副本</a:t>
            </a:r>
          </a:p>
          <a:p>
            <a:pPr eaLnBrk="1" hangingPunct="1">
              <a:lnSpc>
                <a:spcPct val="200000"/>
              </a:lnSpc>
              <a:spcBef>
                <a:spcPct val="60000"/>
              </a:spcBef>
            </a:pPr>
            <a:r>
              <a:rPr kumimoji="0" lang="zh-CN" altLang="en-US">
                <a:ea typeface="宋体" panose="02010600030101010101" pitchFamily="2" charset="-122"/>
              </a:rPr>
              <a:t>重做自此时始的所有</a:t>
            </a:r>
            <a:r>
              <a:rPr kumimoji="0" lang="zh-CN" altLang="en-US">
                <a:solidFill>
                  <a:srgbClr val="FF00FF"/>
                </a:solidFill>
                <a:ea typeface="宋体" panose="02010600030101010101" pitchFamily="2" charset="-122"/>
              </a:rPr>
              <a:t>成功事务</a:t>
            </a:r>
            <a:r>
              <a:rPr kumimoji="0" lang="zh-CN" altLang="en-US">
                <a:ea typeface="宋体" panose="02010600030101010101" pitchFamily="2" charset="-122"/>
              </a:rPr>
              <a:t>，将这些事务已提交的结果重新记入数据库</a:t>
            </a:r>
          </a:p>
        </p:txBody>
      </p:sp>
      <p:sp>
        <p:nvSpPr>
          <p:cNvPr id="29701" name="Line 4">
            <a:extLst>
              <a:ext uri="{FF2B5EF4-FFF2-40B4-BE49-F238E27FC236}">
                <a16:creationId xmlns:a16="http://schemas.microsoft.com/office/drawing/2014/main" id="{C1524582-17D9-78BD-05E5-6D9FC5A0F3C4}"/>
              </a:ext>
            </a:extLst>
          </p:cNvPr>
          <p:cNvSpPr>
            <a:spLocks noChangeShapeType="1"/>
          </p:cNvSpPr>
          <p:nvPr/>
        </p:nvSpPr>
        <p:spPr bwMode="auto">
          <a:xfrm>
            <a:off x="1676400" y="5257800"/>
            <a:ext cx="64008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wrap="none" lIns="90000" tIns="46800" rIns="90000" bIns="46800" anchor="ctr"/>
          <a:lstStyle/>
          <a:p>
            <a:endParaRPr lang="zh-CN" altLang="en-US"/>
          </a:p>
        </p:txBody>
      </p:sp>
      <p:sp>
        <p:nvSpPr>
          <p:cNvPr id="29702" name="Line 5">
            <a:extLst>
              <a:ext uri="{FF2B5EF4-FFF2-40B4-BE49-F238E27FC236}">
                <a16:creationId xmlns:a16="http://schemas.microsoft.com/office/drawing/2014/main" id="{53A9706D-2D75-2BF0-5148-AF5A3AAF05D1}"/>
              </a:ext>
            </a:extLst>
          </p:cNvPr>
          <p:cNvSpPr>
            <a:spLocks noChangeShapeType="1"/>
          </p:cNvSpPr>
          <p:nvPr/>
        </p:nvSpPr>
        <p:spPr bwMode="auto">
          <a:xfrm>
            <a:off x="1524000" y="5029200"/>
            <a:ext cx="32766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wrap="none" lIns="90000" tIns="46800" rIns="90000" bIns="46800"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D1451037-ABA1-B4C4-986E-2205530A9F1B}"/>
              </a:ext>
            </a:extLst>
          </p:cNvPr>
          <p:cNvSpPr>
            <a:spLocks noGrp="1"/>
          </p:cNvSpPr>
          <p:nvPr>
            <p:ph type="ftr" sz="quarter" idx="11"/>
          </p:nvPr>
        </p:nvSpPr>
        <p:spPr/>
        <p:txBody>
          <a:bodyPr/>
          <a:lstStyle/>
          <a:p>
            <a:pPr>
              <a:defRPr/>
            </a:pPr>
            <a:r>
              <a:rPr lang="en-US" altLang="zh-CN"/>
              <a:t>An Introduction to Database System</a:t>
            </a:r>
          </a:p>
        </p:txBody>
      </p:sp>
      <p:sp>
        <p:nvSpPr>
          <p:cNvPr id="7171" name="Rectangle 2">
            <a:extLst>
              <a:ext uri="{FF2B5EF4-FFF2-40B4-BE49-F238E27FC236}">
                <a16:creationId xmlns:a16="http://schemas.microsoft.com/office/drawing/2014/main" id="{9E4B85F4-AE98-02F3-BCD3-43CFE9505468}"/>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7172" name="Rectangle 3">
            <a:extLst>
              <a:ext uri="{FF2B5EF4-FFF2-40B4-BE49-F238E27FC236}">
                <a16:creationId xmlns:a16="http://schemas.microsoft.com/office/drawing/2014/main" id="{88C45264-09F9-8DFC-E4ED-591DDE9A68AA}"/>
              </a:ext>
            </a:extLst>
          </p:cNvPr>
          <p:cNvSpPr>
            <a:spLocks noGrp="1" noChangeArrowheads="1"/>
          </p:cNvSpPr>
          <p:nvPr>
            <p:ph type="body" idx="1"/>
          </p:nvPr>
        </p:nvSpPr>
        <p:spPr>
          <a:xfrm>
            <a:off x="755650" y="1773238"/>
            <a:ext cx="7931150" cy="4495800"/>
          </a:xfrm>
        </p:spPr>
        <p:txBody>
          <a:bodyPr/>
          <a:lstStyle/>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10.1  </a:t>
            </a:r>
            <a:r>
              <a:rPr kumimoji="0" lang="zh-CN" altLang="en-US" sz="2400" b="1">
                <a:solidFill>
                  <a:schemeClr val="tx2"/>
                </a:solidFill>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7C210E8-FE14-D17D-75D9-57D22473C398}"/>
              </a:ext>
            </a:extLst>
          </p:cNvPr>
          <p:cNvSpPr>
            <a:spLocks noGrp="1"/>
          </p:cNvSpPr>
          <p:nvPr>
            <p:ph type="ftr" sz="quarter" idx="11"/>
          </p:nvPr>
        </p:nvSpPr>
        <p:spPr/>
        <p:txBody>
          <a:bodyPr/>
          <a:lstStyle/>
          <a:p>
            <a:pPr>
              <a:defRPr/>
            </a:pPr>
            <a:r>
              <a:rPr lang="en-US" altLang="zh-CN"/>
              <a:t>An Introduction to Database System</a:t>
            </a:r>
          </a:p>
        </p:txBody>
      </p:sp>
      <p:sp>
        <p:nvSpPr>
          <p:cNvPr id="30723" name="Rectangle 2">
            <a:extLst>
              <a:ext uri="{FF2B5EF4-FFF2-40B4-BE49-F238E27FC236}">
                <a16:creationId xmlns:a16="http://schemas.microsoft.com/office/drawing/2014/main" id="{30939545-FF51-4C58-85FD-25AD814CC804}"/>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四、计算机病毒</a:t>
            </a:r>
          </a:p>
        </p:txBody>
      </p:sp>
      <p:sp>
        <p:nvSpPr>
          <p:cNvPr id="30724" name="Rectangle 3">
            <a:extLst>
              <a:ext uri="{FF2B5EF4-FFF2-40B4-BE49-F238E27FC236}">
                <a16:creationId xmlns:a16="http://schemas.microsoft.com/office/drawing/2014/main" id="{0F92CB7B-474A-DEEB-D43F-02A7F5EDA793}"/>
              </a:ext>
            </a:extLst>
          </p:cNvPr>
          <p:cNvSpPr>
            <a:spLocks noGrp="1" noChangeArrowheads="1"/>
          </p:cNvSpPr>
          <p:nvPr>
            <p:ph type="body" idx="1"/>
          </p:nvPr>
        </p:nvSpPr>
        <p:spPr/>
        <p:txBody>
          <a:bodyPr/>
          <a:lstStyle/>
          <a:p>
            <a:pPr eaLnBrk="1" hangingPunct="1">
              <a:lnSpc>
                <a:spcPct val="120000"/>
              </a:lnSpc>
            </a:pPr>
            <a:r>
              <a:rPr kumimoji="0" lang="zh-CN" altLang="en-US">
                <a:ea typeface="宋体" panose="02010600030101010101" pitchFamily="2" charset="-122"/>
              </a:rPr>
              <a:t>计算机病毒</a:t>
            </a:r>
          </a:p>
          <a:p>
            <a:pPr lvl="1" eaLnBrk="1" hangingPunct="1">
              <a:lnSpc>
                <a:spcPct val="120000"/>
              </a:lnSpc>
            </a:pPr>
            <a:r>
              <a:rPr kumimoji="0" lang="zh-CN" altLang="en-US">
                <a:ea typeface="宋体" panose="02010600030101010101" pitchFamily="2" charset="-122"/>
              </a:rPr>
              <a:t>一种人为的故障或破坏，是一些恶作剧者研制的一种计算机程序</a:t>
            </a:r>
          </a:p>
          <a:p>
            <a:pPr lvl="1" eaLnBrk="1" hangingPunct="1">
              <a:lnSpc>
                <a:spcPct val="120000"/>
              </a:lnSpc>
            </a:pPr>
            <a:r>
              <a:rPr kumimoji="0" lang="zh-CN" altLang="en-US">
                <a:ea typeface="宋体" panose="02010600030101010101" pitchFamily="2" charset="-122"/>
              </a:rPr>
              <a:t>可以繁殖和传播</a:t>
            </a:r>
          </a:p>
          <a:p>
            <a:pPr eaLnBrk="1" hangingPunct="1">
              <a:lnSpc>
                <a:spcPct val="120000"/>
              </a:lnSpc>
            </a:pPr>
            <a:r>
              <a:rPr kumimoji="0" lang="zh-CN" altLang="en-US">
                <a:ea typeface="宋体" panose="02010600030101010101" pitchFamily="2" charset="-122"/>
              </a:rPr>
              <a:t>危害</a:t>
            </a:r>
          </a:p>
          <a:p>
            <a:pPr lvl="1" eaLnBrk="1" hangingPunct="1">
              <a:lnSpc>
                <a:spcPct val="140000"/>
              </a:lnSpc>
            </a:pPr>
            <a:r>
              <a:rPr kumimoji="0" lang="zh-CN" altLang="en-US">
                <a:ea typeface="宋体" panose="02010600030101010101" pitchFamily="2" charset="-122"/>
              </a:rPr>
              <a:t>破坏、盗窃系统中的数据</a:t>
            </a:r>
          </a:p>
          <a:p>
            <a:pPr lvl="1" eaLnBrk="1" hangingPunct="1">
              <a:lnSpc>
                <a:spcPct val="140000"/>
              </a:lnSpc>
            </a:pPr>
            <a:r>
              <a:rPr kumimoji="0" lang="zh-CN" altLang="en-US">
                <a:ea typeface="宋体" panose="02010600030101010101" pitchFamily="2" charset="-122"/>
              </a:rPr>
              <a:t>破坏系统文件</a:t>
            </a:r>
          </a:p>
          <a:p>
            <a:pPr eaLnBrk="1" hangingPunct="1">
              <a:lnSpc>
                <a:spcPct val="140000"/>
              </a:lnSpc>
            </a:pPr>
            <a:endParaRPr kumimoji="0" lang="zh-CN" altLang="en-US">
              <a:ea typeface="宋体" panose="02010600030101010101" pitchFamily="2" charset="-122"/>
            </a:endParaRPr>
          </a:p>
          <a:p>
            <a:pPr lvl="1" eaLnBrk="1" hangingPunct="1">
              <a:lnSpc>
                <a:spcPct val="120000"/>
              </a:lnSpc>
              <a:buFont typeface="Wingdings" panose="05000000000000000000" pitchFamily="2" charset="2"/>
              <a:buChar char="n"/>
            </a:pPr>
            <a:endParaRPr kumimoji="0" lang="zh-CN" altLang="en-US">
              <a:ea typeface="宋体" panose="02010600030101010101" pitchFamily="2" charset="-122"/>
            </a:endParaRPr>
          </a:p>
          <a:p>
            <a:pPr lvl="2" eaLnBrk="1" hangingPunct="1">
              <a:buFont typeface="Wingdings" panose="05000000000000000000" pitchFamily="2" charset="2"/>
              <a:buNone/>
            </a:pPr>
            <a:endParaRPr kumimoji="0" lang="en-US"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6AB27D6-987D-E122-4E4A-98856135E5B2}"/>
              </a:ext>
            </a:extLst>
          </p:cNvPr>
          <p:cNvSpPr>
            <a:spLocks noGrp="1"/>
          </p:cNvSpPr>
          <p:nvPr>
            <p:ph type="ftr" sz="quarter" idx="11"/>
          </p:nvPr>
        </p:nvSpPr>
        <p:spPr/>
        <p:txBody>
          <a:bodyPr/>
          <a:lstStyle/>
          <a:p>
            <a:pPr>
              <a:defRPr/>
            </a:pPr>
            <a:r>
              <a:rPr lang="en-US" altLang="zh-CN"/>
              <a:t>An Introduction to Database System</a:t>
            </a:r>
          </a:p>
        </p:txBody>
      </p:sp>
      <p:sp>
        <p:nvSpPr>
          <p:cNvPr id="31747" name="Rectangle 2">
            <a:extLst>
              <a:ext uri="{FF2B5EF4-FFF2-40B4-BE49-F238E27FC236}">
                <a16:creationId xmlns:a16="http://schemas.microsoft.com/office/drawing/2014/main" id="{F21B8925-7CCC-6CCB-4F3E-4ED69F34FBC9}"/>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故障小结</a:t>
            </a:r>
          </a:p>
        </p:txBody>
      </p:sp>
      <p:sp>
        <p:nvSpPr>
          <p:cNvPr id="31748" name="Rectangle 3">
            <a:extLst>
              <a:ext uri="{FF2B5EF4-FFF2-40B4-BE49-F238E27FC236}">
                <a16:creationId xmlns:a16="http://schemas.microsoft.com/office/drawing/2014/main" id="{62F18C1A-B938-7BB2-DEA6-563C29915104}"/>
              </a:ext>
            </a:extLst>
          </p:cNvPr>
          <p:cNvSpPr>
            <a:spLocks noGrp="1" noChangeArrowheads="1"/>
          </p:cNvSpPr>
          <p:nvPr>
            <p:ph type="body" idx="1"/>
          </p:nvPr>
        </p:nvSpPr>
        <p:spPr/>
        <p:txBody>
          <a:bodyPr/>
          <a:lstStyle/>
          <a:p>
            <a:pPr eaLnBrk="1" hangingPunct="1">
              <a:lnSpc>
                <a:spcPct val="210000"/>
              </a:lnSpc>
            </a:pPr>
            <a:r>
              <a:rPr kumimoji="0" lang="zh-CN" altLang="en-US">
                <a:ea typeface="宋体" panose="02010600030101010101" pitchFamily="2" charset="-122"/>
              </a:rPr>
              <a:t>各类故障，对数据库的影响有两种可能性</a:t>
            </a:r>
          </a:p>
          <a:p>
            <a:pPr lvl="1" eaLnBrk="1" hangingPunct="1">
              <a:lnSpc>
                <a:spcPct val="210000"/>
              </a:lnSpc>
              <a:buFont typeface="Wingdings" panose="05000000000000000000" pitchFamily="2" charset="2"/>
              <a:buChar char="n"/>
            </a:pPr>
            <a:r>
              <a:rPr kumimoji="0" lang="zh-CN" altLang="en-US">
                <a:ea typeface="宋体" panose="02010600030101010101" pitchFamily="2" charset="-122"/>
              </a:rPr>
              <a:t>一是数据库本身被破坏</a:t>
            </a:r>
          </a:p>
          <a:p>
            <a:pPr lvl="1" eaLnBrk="1" hangingPunct="1">
              <a:lnSpc>
                <a:spcPct val="210000"/>
              </a:lnSpc>
              <a:buFont typeface="Wingdings" panose="05000000000000000000" pitchFamily="2" charset="2"/>
              <a:buChar char="n"/>
            </a:pPr>
            <a:r>
              <a:rPr kumimoji="0" lang="zh-CN" altLang="en-US">
                <a:ea typeface="宋体" panose="02010600030101010101" pitchFamily="2" charset="-122"/>
              </a:rPr>
              <a:t>二是数据库没有被破坏，但数据可能不正确，这是由于事务的运行被非正常终止造成的。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00091E0-E491-7BB9-2C43-27CCC98F64D6}"/>
              </a:ext>
            </a:extLst>
          </p:cNvPr>
          <p:cNvSpPr>
            <a:spLocks noGrp="1"/>
          </p:cNvSpPr>
          <p:nvPr>
            <p:ph type="ftr" sz="quarter" idx="11"/>
          </p:nvPr>
        </p:nvSpPr>
        <p:spPr/>
        <p:txBody>
          <a:bodyPr/>
          <a:lstStyle/>
          <a:p>
            <a:pPr>
              <a:defRPr/>
            </a:pPr>
            <a:r>
              <a:rPr lang="en-US" altLang="zh-CN"/>
              <a:t>An Introduction to Database System</a:t>
            </a:r>
          </a:p>
        </p:txBody>
      </p:sp>
      <p:sp>
        <p:nvSpPr>
          <p:cNvPr id="32771" name="Rectangle 2">
            <a:extLst>
              <a:ext uri="{FF2B5EF4-FFF2-40B4-BE49-F238E27FC236}">
                <a16:creationId xmlns:a16="http://schemas.microsoft.com/office/drawing/2014/main" id="{E3148B23-69E9-75EE-5DE7-96F096631E09}"/>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32772" name="Rectangle 3">
            <a:extLst>
              <a:ext uri="{FF2B5EF4-FFF2-40B4-BE49-F238E27FC236}">
                <a16:creationId xmlns:a16="http://schemas.microsoft.com/office/drawing/2014/main" id="{BE19AB8A-0C41-7FDC-118D-8FA18F083848}"/>
              </a:ext>
            </a:extLst>
          </p:cNvPr>
          <p:cNvSpPr>
            <a:spLocks noGrp="1" noChangeArrowheads="1"/>
          </p:cNvSpPr>
          <p:nvPr>
            <p:ph type="body" idx="1"/>
          </p:nvPr>
        </p:nvSpPr>
        <p:spPr>
          <a:xfrm>
            <a:off x="755650" y="1828800"/>
            <a:ext cx="7931150"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10.4  </a:t>
            </a:r>
            <a:r>
              <a:rPr kumimoji="0" lang="zh-CN" altLang="en-US" sz="2400" b="1">
                <a:solidFill>
                  <a:schemeClr val="tx2"/>
                </a:solidFill>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F28E1FF-9EC9-B26F-60BE-492D69C51E35}"/>
              </a:ext>
            </a:extLst>
          </p:cNvPr>
          <p:cNvSpPr>
            <a:spLocks noGrp="1"/>
          </p:cNvSpPr>
          <p:nvPr>
            <p:ph type="ftr" sz="quarter" idx="11"/>
          </p:nvPr>
        </p:nvSpPr>
        <p:spPr/>
        <p:txBody>
          <a:bodyPr/>
          <a:lstStyle/>
          <a:p>
            <a:pPr>
              <a:defRPr/>
            </a:pPr>
            <a:r>
              <a:rPr lang="en-US" altLang="zh-CN"/>
              <a:t>An Introduction to Database System</a:t>
            </a:r>
          </a:p>
        </p:txBody>
      </p:sp>
      <p:sp>
        <p:nvSpPr>
          <p:cNvPr id="33795" name="Rectangle 2">
            <a:extLst>
              <a:ext uri="{FF2B5EF4-FFF2-40B4-BE49-F238E27FC236}">
                <a16:creationId xmlns:a16="http://schemas.microsoft.com/office/drawing/2014/main" id="{B9815671-C02F-372C-F952-7E6F036BFBA4}"/>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10.4  </a:t>
            </a:r>
            <a:r>
              <a:rPr lang="zh-CN" altLang="en-US">
                <a:ea typeface="宋体" panose="02010600030101010101" pitchFamily="2" charset="-122"/>
              </a:rPr>
              <a:t>恢复的实现技术</a:t>
            </a:r>
          </a:p>
        </p:txBody>
      </p:sp>
      <p:sp>
        <p:nvSpPr>
          <p:cNvPr id="33796" name="Rectangle 3">
            <a:extLst>
              <a:ext uri="{FF2B5EF4-FFF2-40B4-BE49-F238E27FC236}">
                <a16:creationId xmlns:a16="http://schemas.microsoft.com/office/drawing/2014/main" id="{5061C841-4137-A425-1F1A-BB8DE61A48A5}"/>
              </a:ext>
            </a:extLst>
          </p:cNvPr>
          <p:cNvSpPr>
            <a:spLocks noGrp="1" noChangeArrowheads="1"/>
          </p:cNvSpPr>
          <p:nvPr>
            <p:ph type="body" idx="1"/>
          </p:nvPr>
        </p:nvSpPr>
        <p:spPr>
          <a:xfrm>
            <a:off x="990600" y="1828800"/>
            <a:ext cx="7772400" cy="4495800"/>
          </a:xfrm>
        </p:spPr>
        <p:txBody>
          <a:bodyPr/>
          <a:lstStyle/>
          <a:p>
            <a:pPr eaLnBrk="1" hangingPunct="1">
              <a:lnSpc>
                <a:spcPct val="160000"/>
              </a:lnSpc>
              <a:buFont typeface="Wingdings" panose="05000000000000000000" pitchFamily="2" charset="2"/>
              <a:buNone/>
            </a:pPr>
            <a:endParaRPr kumimoji="0" lang="en-US" altLang="zh-CN" sz="1800">
              <a:ea typeface="宋体" panose="02010600030101010101" pitchFamily="2" charset="-122"/>
            </a:endParaRPr>
          </a:p>
          <a:p>
            <a:pPr eaLnBrk="1" hangingPunct="1">
              <a:lnSpc>
                <a:spcPct val="160000"/>
              </a:lnSpc>
            </a:pPr>
            <a:r>
              <a:rPr kumimoji="0" lang="zh-CN" altLang="en-US" sz="1600">
                <a:ea typeface="宋体" panose="02010600030101010101" pitchFamily="2" charset="-122"/>
              </a:rPr>
              <a:t>恢复操作的基本原理：冗余</a:t>
            </a:r>
          </a:p>
          <a:p>
            <a:pPr eaLnBrk="1" hangingPunct="1">
              <a:lnSpc>
                <a:spcPct val="160000"/>
              </a:lnSpc>
              <a:buFont typeface="Wingdings" panose="05000000000000000000" pitchFamily="2" charset="2"/>
              <a:buNone/>
            </a:pPr>
            <a:r>
              <a:rPr kumimoji="0" lang="zh-CN" altLang="en-US" sz="1600">
                <a:ea typeface="宋体" panose="02010600030101010101" pitchFamily="2" charset="-122"/>
              </a:rPr>
              <a:t>	利用存储在系统其它地方的冗余数据来重建数据库中已被破坏或不正确的那部分数据</a:t>
            </a:r>
          </a:p>
          <a:p>
            <a:pPr eaLnBrk="1" hangingPunct="1">
              <a:lnSpc>
                <a:spcPct val="160000"/>
              </a:lnSpc>
            </a:pPr>
            <a:r>
              <a:rPr kumimoji="0" lang="zh-CN" altLang="en-US" sz="1600">
                <a:ea typeface="宋体" panose="02010600030101010101" pitchFamily="2" charset="-122"/>
              </a:rPr>
              <a:t>恢复机制涉及的关键问题</a:t>
            </a:r>
          </a:p>
          <a:p>
            <a:pPr marL="762000" lvl="1" indent="-304800" eaLnBrk="1" hangingPunct="1">
              <a:lnSpc>
                <a:spcPct val="160000"/>
              </a:lnSpc>
              <a:buFont typeface="Wingdings" panose="05000000000000000000" pitchFamily="2" charset="2"/>
              <a:buAutoNum type="arabicPeriod"/>
            </a:pPr>
            <a:r>
              <a:rPr kumimoji="0" lang="zh-CN" altLang="en-US" sz="1600">
                <a:ea typeface="宋体" panose="02010600030101010101" pitchFamily="2" charset="-122"/>
              </a:rPr>
              <a:t>如何建立冗余数据</a:t>
            </a:r>
          </a:p>
          <a:p>
            <a:pPr marL="1200150" lvl="2" indent="-285750" eaLnBrk="1" hangingPunct="1">
              <a:lnSpc>
                <a:spcPct val="160000"/>
              </a:lnSpc>
              <a:buClr>
                <a:schemeClr val="accent1"/>
              </a:buClr>
              <a:buSzPct val="75000"/>
              <a:buFont typeface="Wingdings" panose="05000000000000000000" pitchFamily="2" charset="2"/>
              <a:buChar char="n"/>
            </a:pPr>
            <a:r>
              <a:rPr kumimoji="0" lang="zh-CN" altLang="en-US" sz="1700">
                <a:ea typeface="宋体" panose="02010600030101010101" pitchFamily="2" charset="-122"/>
              </a:rPr>
              <a:t>数据转储（</a:t>
            </a:r>
            <a:r>
              <a:rPr kumimoji="0" lang="en-US" altLang="zh-CN" sz="1700">
                <a:ea typeface="宋体" panose="02010600030101010101" pitchFamily="2" charset="-122"/>
              </a:rPr>
              <a:t>backup</a:t>
            </a:r>
            <a:r>
              <a:rPr kumimoji="0" lang="zh-CN" altLang="en-US" sz="1700">
                <a:ea typeface="宋体" panose="02010600030101010101" pitchFamily="2" charset="-122"/>
              </a:rPr>
              <a:t>）</a:t>
            </a:r>
          </a:p>
          <a:p>
            <a:pPr marL="1200150" lvl="2" indent="-285750" eaLnBrk="1" hangingPunct="1">
              <a:lnSpc>
                <a:spcPct val="160000"/>
              </a:lnSpc>
              <a:buClr>
                <a:schemeClr val="accent1"/>
              </a:buClr>
              <a:buSzPct val="75000"/>
              <a:buFont typeface="Wingdings" panose="05000000000000000000" pitchFamily="2" charset="2"/>
              <a:buChar char="n"/>
            </a:pPr>
            <a:r>
              <a:rPr kumimoji="0" lang="zh-CN" altLang="en-US" sz="1700">
                <a:ea typeface="宋体" panose="02010600030101010101" pitchFamily="2" charset="-122"/>
              </a:rPr>
              <a:t>登录日志文件（</a:t>
            </a:r>
            <a:r>
              <a:rPr kumimoji="0" lang="en-US" altLang="zh-CN" sz="1700">
                <a:ea typeface="宋体" panose="02010600030101010101" pitchFamily="2" charset="-122"/>
              </a:rPr>
              <a:t>logging</a:t>
            </a:r>
            <a:r>
              <a:rPr kumimoji="0" lang="zh-CN" altLang="en-US" sz="1700">
                <a:ea typeface="宋体" panose="02010600030101010101" pitchFamily="2" charset="-122"/>
              </a:rPr>
              <a:t>）</a:t>
            </a:r>
          </a:p>
          <a:p>
            <a:pPr marL="762000" lvl="1" indent="-304800" eaLnBrk="1" hangingPunct="1">
              <a:lnSpc>
                <a:spcPct val="160000"/>
              </a:lnSpc>
              <a:buFont typeface="Wingdings" panose="05000000000000000000" pitchFamily="2" charset="2"/>
              <a:buAutoNum type="arabicPeriod"/>
            </a:pPr>
            <a:r>
              <a:rPr kumimoji="0" lang="zh-CN" altLang="en-US" sz="1600">
                <a:ea typeface="宋体" panose="02010600030101010101" pitchFamily="2" charset="-122"/>
              </a:rPr>
              <a:t> 如何利用这些冗余数据实施数据库恢复</a:t>
            </a:r>
            <a:endParaRPr kumimoji="0" lang="zh-CN" altLang="en-US" sz="1400">
              <a:ea typeface="宋体" panose="02010600030101010101" pitchFamily="2" charset="-122"/>
            </a:endParaRPr>
          </a:p>
          <a:p>
            <a:pPr marL="762000" lvl="1" indent="-304800" eaLnBrk="1" hangingPunct="1">
              <a:lnSpc>
                <a:spcPct val="80000"/>
              </a:lnSpc>
              <a:buFont typeface="Wingdings" panose="05000000000000000000" pitchFamily="2" charset="2"/>
              <a:buNone/>
            </a:pPr>
            <a:r>
              <a:rPr kumimoji="0" lang="zh-CN" altLang="en-US" sz="1400">
                <a:ea typeface="宋体" panose="02010600030101010101" pitchFamily="2"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3CBDCE8-4A43-7566-C78E-98D73EC90A03}"/>
              </a:ext>
            </a:extLst>
          </p:cNvPr>
          <p:cNvSpPr>
            <a:spLocks noGrp="1"/>
          </p:cNvSpPr>
          <p:nvPr>
            <p:ph type="ftr" sz="quarter" idx="11"/>
          </p:nvPr>
        </p:nvSpPr>
        <p:spPr/>
        <p:txBody>
          <a:bodyPr/>
          <a:lstStyle/>
          <a:p>
            <a:pPr>
              <a:defRPr/>
            </a:pPr>
            <a:r>
              <a:rPr lang="en-US" altLang="zh-CN"/>
              <a:t>An Introduction to Database System</a:t>
            </a:r>
          </a:p>
        </p:txBody>
      </p:sp>
      <p:sp>
        <p:nvSpPr>
          <p:cNvPr id="34819" name="Rectangle 2">
            <a:extLst>
              <a:ext uri="{FF2B5EF4-FFF2-40B4-BE49-F238E27FC236}">
                <a16:creationId xmlns:a16="http://schemas.microsoft.com/office/drawing/2014/main" id="{62CCE6F0-791A-D8FE-4BEC-69F8132DFCFB}"/>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10.4.1  </a:t>
            </a:r>
            <a:r>
              <a:rPr lang="zh-CN" altLang="en-US">
                <a:ea typeface="宋体" panose="02010600030101010101" pitchFamily="2" charset="-122"/>
              </a:rPr>
              <a:t>数据转储</a:t>
            </a:r>
          </a:p>
        </p:txBody>
      </p:sp>
      <p:sp>
        <p:nvSpPr>
          <p:cNvPr id="34820" name="Rectangle 3">
            <a:extLst>
              <a:ext uri="{FF2B5EF4-FFF2-40B4-BE49-F238E27FC236}">
                <a16:creationId xmlns:a16="http://schemas.microsoft.com/office/drawing/2014/main" id="{2C8EB705-5B29-98BB-4111-4D3E1BE9949A}"/>
              </a:ext>
            </a:extLst>
          </p:cNvPr>
          <p:cNvSpPr>
            <a:spLocks noGrp="1" noChangeArrowheads="1"/>
          </p:cNvSpPr>
          <p:nvPr>
            <p:ph type="body" idx="1"/>
          </p:nvPr>
        </p:nvSpPr>
        <p:spPr/>
        <p:txBody>
          <a:bodyPr/>
          <a:lstStyle/>
          <a:p>
            <a:pPr eaLnBrk="1" hangingPunct="1">
              <a:lnSpc>
                <a:spcPct val="140000"/>
              </a:lnSpc>
              <a:buFont typeface="Wingdings" panose="05000000000000000000" pitchFamily="2" charset="2"/>
              <a:buNone/>
            </a:pPr>
            <a:r>
              <a:rPr kumimoji="0" lang="zh-CN" altLang="en-US">
                <a:solidFill>
                  <a:srgbClr val="FF00FF"/>
                </a:solidFill>
                <a:ea typeface="宋体" panose="02010600030101010101" pitchFamily="2" charset="-122"/>
              </a:rPr>
              <a:t>一、什么是数据转储</a:t>
            </a:r>
          </a:p>
          <a:p>
            <a:pPr eaLnBrk="1" hangingPunct="1">
              <a:lnSpc>
                <a:spcPct val="140000"/>
              </a:lnSpc>
              <a:buFont typeface="Wingdings" panose="05000000000000000000" pitchFamily="2" charset="2"/>
              <a:buNone/>
            </a:pPr>
            <a:r>
              <a:rPr kumimoji="0" lang="zh-CN" altLang="en-US">
                <a:ea typeface="宋体" panose="02010600030101010101" pitchFamily="2" charset="-122"/>
              </a:rPr>
              <a:t>二、转储方法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7951A5D-4CB5-99D9-7C83-A0DAE28CB3BC}"/>
              </a:ext>
            </a:extLst>
          </p:cNvPr>
          <p:cNvSpPr>
            <a:spLocks noGrp="1"/>
          </p:cNvSpPr>
          <p:nvPr>
            <p:ph type="ftr" sz="quarter" idx="11"/>
          </p:nvPr>
        </p:nvSpPr>
        <p:spPr/>
        <p:txBody>
          <a:bodyPr/>
          <a:lstStyle/>
          <a:p>
            <a:pPr>
              <a:defRPr/>
            </a:pPr>
            <a:r>
              <a:rPr lang="en-US" altLang="zh-CN"/>
              <a:t>An Introduction to Database System</a:t>
            </a:r>
          </a:p>
        </p:txBody>
      </p:sp>
      <p:sp>
        <p:nvSpPr>
          <p:cNvPr id="35843" name="Rectangle 2">
            <a:extLst>
              <a:ext uri="{FF2B5EF4-FFF2-40B4-BE49-F238E27FC236}">
                <a16:creationId xmlns:a16="http://schemas.microsoft.com/office/drawing/2014/main" id="{79F9644E-6214-24CC-C5B0-B6648BF0F34F}"/>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一、什么是数据转储</a:t>
            </a:r>
          </a:p>
        </p:txBody>
      </p:sp>
      <p:sp>
        <p:nvSpPr>
          <p:cNvPr id="35844" name="Rectangle 3">
            <a:extLst>
              <a:ext uri="{FF2B5EF4-FFF2-40B4-BE49-F238E27FC236}">
                <a16:creationId xmlns:a16="http://schemas.microsoft.com/office/drawing/2014/main" id="{0265988F-D8BA-6E7C-C0F9-C172563D9E2F}"/>
              </a:ext>
            </a:extLst>
          </p:cNvPr>
          <p:cNvSpPr>
            <a:spLocks noGrp="1" noChangeArrowheads="1"/>
          </p:cNvSpPr>
          <p:nvPr>
            <p:ph type="body" idx="1"/>
          </p:nvPr>
        </p:nvSpPr>
        <p:spPr/>
        <p:txBody>
          <a:bodyPr/>
          <a:lstStyle/>
          <a:p>
            <a:pPr eaLnBrk="1" hangingPunct="1">
              <a:lnSpc>
                <a:spcPct val="180000"/>
              </a:lnSpc>
            </a:pPr>
            <a:r>
              <a:rPr kumimoji="0" lang="zh-CN" altLang="en-US" sz="2400">
                <a:ea typeface="宋体" panose="02010600030101010101" pitchFamily="2" charset="-122"/>
              </a:rPr>
              <a:t>转储是指</a:t>
            </a:r>
            <a:r>
              <a:rPr kumimoji="0" lang="en-US" altLang="zh-CN" sz="2400">
                <a:ea typeface="宋体" panose="02010600030101010101" pitchFamily="2" charset="-122"/>
              </a:rPr>
              <a:t>DBA</a:t>
            </a:r>
            <a:r>
              <a:rPr kumimoji="0" lang="zh-CN" altLang="en-US" sz="2400">
                <a:ea typeface="宋体" panose="02010600030101010101" pitchFamily="2" charset="-122"/>
              </a:rPr>
              <a:t>将整个数据库复制到磁带或另一个磁盘上保存起来的过程，备用的数据称为后备副本或后援副本</a:t>
            </a:r>
          </a:p>
          <a:p>
            <a:pPr eaLnBrk="1" hangingPunct="1">
              <a:lnSpc>
                <a:spcPct val="180000"/>
              </a:lnSpc>
            </a:pPr>
            <a:r>
              <a:rPr kumimoji="0" lang="zh-CN" altLang="en-US" sz="2400">
                <a:ea typeface="宋体" panose="02010600030101010101" pitchFamily="2" charset="-122"/>
              </a:rPr>
              <a:t>如何使用</a:t>
            </a:r>
          </a:p>
          <a:p>
            <a:pPr lvl="1" eaLnBrk="1" hangingPunct="1"/>
            <a:r>
              <a:rPr kumimoji="0" lang="zh-CN" altLang="en-US" sz="2000">
                <a:ea typeface="宋体" panose="02010600030101010101" pitchFamily="2" charset="-122"/>
              </a:rPr>
              <a:t>数据库遭到破坏后可以将后备副本重新装入</a:t>
            </a:r>
          </a:p>
          <a:p>
            <a:pPr lvl="1" eaLnBrk="1" hangingPunct="1">
              <a:lnSpc>
                <a:spcPct val="180000"/>
              </a:lnSpc>
            </a:pPr>
            <a:r>
              <a:rPr kumimoji="0" lang="zh-CN" altLang="en-US" sz="2000">
                <a:ea typeface="宋体" panose="02010600030101010101" pitchFamily="2" charset="-122"/>
              </a:rPr>
              <a:t>重装后备副本只能将数据库恢复到转储时的状态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C452EDC-42EC-C12F-8FE4-52E840FAB3EB}"/>
              </a:ext>
            </a:extLst>
          </p:cNvPr>
          <p:cNvSpPr>
            <a:spLocks noGrp="1"/>
          </p:cNvSpPr>
          <p:nvPr>
            <p:ph type="ftr" sz="quarter" idx="11"/>
          </p:nvPr>
        </p:nvSpPr>
        <p:spPr/>
        <p:txBody>
          <a:bodyPr/>
          <a:lstStyle/>
          <a:p>
            <a:pPr>
              <a:defRPr/>
            </a:pPr>
            <a:r>
              <a:rPr lang="en-US" altLang="zh-CN"/>
              <a:t>An Introduction to Database System</a:t>
            </a:r>
          </a:p>
        </p:txBody>
      </p:sp>
      <p:sp>
        <p:nvSpPr>
          <p:cNvPr id="36867" name="Rectangle 2">
            <a:extLst>
              <a:ext uri="{FF2B5EF4-FFF2-40B4-BE49-F238E27FC236}">
                <a16:creationId xmlns:a16="http://schemas.microsoft.com/office/drawing/2014/main" id="{8E30B5A8-5042-6BDC-A98C-BAC981288285}"/>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二、转储方法</a:t>
            </a:r>
          </a:p>
        </p:txBody>
      </p:sp>
      <p:sp>
        <p:nvSpPr>
          <p:cNvPr id="36868" name="Rectangle 3">
            <a:extLst>
              <a:ext uri="{FF2B5EF4-FFF2-40B4-BE49-F238E27FC236}">
                <a16:creationId xmlns:a16="http://schemas.microsoft.com/office/drawing/2014/main" id="{12F04BBB-B75E-D5E9-15DA-B24C6BA9F69B}"/>
              </a:ext>
            </a:extLst>
          </p:cNvPr>
          <p:cNvSpPr>
            <a:spLocks noGrp="1" noChangeArrowheads="1"/>
          </p:cNvSpPr>
          <p:nvPr>
            <p:ph type="body" idx="1"/>
          </p:nvPr>
        </p:nvSpPr>
        <p:spPr/>
        <p:txBody>
          <a:bodyPr/>
          <a:lstStyle/>
          <a:p>
            <a:pPr eaLnBrk="1" hangingPunct="1">
              <a:lnSpc>
                <a:spcPct val="140000"/>
              </a:lnSpc>
              <a:buFont typeface="Wingdings" panose="05000000000000000000" pitchFamily="2" charset="2"/>
              <a:buNone/>
            </a:pPr>
            <a:r>
              <a:rPr kumimoji="0" lang="en-US" altLang="zh-CN">
                <a:ea typeface="宋体" panose="02010600030101010101" pitchFamily="2" charset="-122"/>
              </a:rPr>
              <a:t>1</a:t>
            </a:r>
            <a:r>
              <a:rPr kumimoji="0" lang="zh-CN" altLang="en-US">
                <a:ea typeface="宋体" panose="02010600030101010101" pitchFamily="2" charset="-122"/>
              </a:rPr>
              <a:t>．静态转储与动态转储</a:t>
            </a:r>
          </a:p>
          <a:p>
            <a:pPr eaLnBrk="1" hangingPunct="1">
              <a:lnSpc>
                <a:spcPct val="140000"/>
              </a:lnSpc>
              <a:buFont typeface="Wingdings" panose="05000000000000000000" pitchFamily="2" charset="2"/>
              <a:buNone/>
            </a:pPr>
            <a:r>
              <a:rPr kumimoji="0" lang="en-US" altLang="zh-CN">
                <a:ea typeface="宋体" panose="02010600030101010101" pitchFamily="2" charset="-122"/>
              </a:rPr>
              <a:t>2</a:t>
            </a:r>
            <a:r>
              <a:rPr kumimoji="0" lang="zh-CN" altLang="en-US">
                <a:ea typeface="宋体" panose="02010600030101010101" pitchFamily="2" charset="-122"/>
              </a:rPr>
              <a:t>．海量转储与增量转储</a:t>
            </a:r>
          </a:p>
          <a:p>
            <a:pPr eaLnBrk="1" hangingPunct="1">
              <a:lnSpc>
                <a:spcPct val="140000"/>
              </a:lnSpc>
              <a:buFont typeface="Wingdings" panose="05000000000000000000" pitchFamily="2" charset="2"/>
              <a:buNone/>
            </a:pPr>
            <a:r>
              <a:rPr kumimoji="0" lang="en-US" altLang="zh-CN">
                <a:ea typeface="宋体" panose="02010600030101010101" pitchFamily="2" charset="-122"/>
              </a:rPr>
              <a:t>3</a:t>
            </a:r>
            <a:r>
              <a:rPr kumimoji="0" lang="zh-CN" altLang="en-US">
                <a:ea typeface="宋体" panose="02010600030101010101" pitchFamily="2" charset="-122"/>
              </a:rPr>
              <a:t>．转储方法小结</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0DAC060-4D6B-6D4C-D9DB-AC6F20D4363A}"/>
              </a:ext>
            </a:extLst>
          </p:cNvPr>
          <p:cNvSpPr>
            <a:spLocks noGrp="1"/>
          </p:cNvSpPr>
          <p:nvPr>
            <p:ph type="ftr" sz="quarter" idx="11"/>
          </p:nvPr>
        </p:nvSpPr>
        <p:spPr/>
        <p:txBody>
          <a:bodyPr/>
          <a:lstStyle/>
          <a:p>
            <a:pPr>
              <a:defRPr/>
            </a:pPr>
            <a:r>
              <a:rPr lang="en-US" altLang="zh-CN"/>
              <a:t>An Introduction to Database System</a:t>
            </a:r>
          </a:p>
        </p:txBody>
      </p:sp>
      <p:sp>
        <p:nvSpPr>
          <p:cNvPr id="37891" name="Rectangle 2">
            <a:extLst>
              <a:ext uri="{FF2B5EF4-FFF2-40B4-BE49-F238E27FC236}">
                <a16:creationId xmlns:a16="http://schemas.microsoft.com/office/drawing/2014/main" id="{1E1B6AF0-E8E1-3AAC-B3C6-52A930ED8C65}"/>
              </a:ext>
            </a:extLst>
          </p:cNvPr>
          <p:cNvSpPr>
            <a:spLocks noGrp="1" noChangeArrowheads="1"/>
          </p:cNvSpPr>
          <p:nvPr>
            <p:ph type="title"/>
          </p:nvPr>
        </p:nvSpPr>
        <p:spPr/>
        <p:txBody>
          <a:bodyPr/>
          <a:lstStyle/>
          <a:p>
            <a:pPr eaLnBrk="1" hangingPunct="1"/>
            <a:r>
              <a:rPr lang="zh-CN" altLang="en-US">
                <a:ea typeface="宋体" panose="02010600030101010101" pitchFamily="2" charset="-122"/>
              </a:rPr>
              <a:t>静态转储</a:t>
            </a:r>
          </a:p>
        </p:txBody>
      </p:sp>
      <p:sp>
        <p:nvSpPr>
          <p:cNvPr id="37892" name="Rectangle 3">
            <a:extLst>
              <a:ext uri="{FF2B5EF4-FFF2-40B4-BE49-F238E27FC236}">
                <a16:creationId xmlns:a16="http://schemas.microsoft.com/office/drawing/2014/main" id="{14E9039C-9802-175F-2F13-663BEEAEC139}"/>
              </a:ext>
            </a:extLst>
          </p:cNvPr>
          <p:cNvSpPr>
            <a:spLocks noGrp="1" noChangeArrowheads="1"/>
          </p:cNvSpPr>
          <p:nvPr>
            <p:ph type="body" idx="1"/>
          </p:nvPr>
        </p:nvSpPr>
        <p:spPr>
          <a:xfrm>
            <a:off x="684213" y="1700213"/>
            <a:ext cx="7775575" cy="4114800"/>
          </a:xfrm>
        </p:spPr>
        <p:txBody>
          <a:bodyPr/>
          <a:lstStyle/>
          <a:p>
            <a:pPr eaLnBrk="1" hangingPunct="1">
              <a:lnSpc>
                <a:spcPct val="120000"/>
              </a:lnSpc>
            </a:pPr>
            <a:r>
              <a:rPr kumimoji="0" lang="zh-CN" altLang="en-US" sz="2400">
                <a:ea typeface="宋体" panose="02010600030101010101" pitchFamily="2" charset="-122"/>
              </a:rPr>
              <a:t>在系统中</a:t>
            </a:r>
            <a:r>
              <a:rPr kumimoji="0" lang="zh-CN" altLang="en-US" sz="2400" u="sng">
                <a:ea typeface="宋体" panose="02010600030101010101" pitchFamily="2" charset="-122"/>
              </a:rPr>
              <a:t>无运行事务时</a:t>
            </a:r>
            <a:r>
              <a:rPr kumimoji="0" lang="zh-CN" altLang="en-US" sz="2400">
                <a:ea typeface="宋体" panose="02010600030101010101" pitchFamily="2" charset="-122"/>
              </a:rPr>
              <a:t>进行的转储操作</a:t>
            </a:r>
          </a:p>
          <a:p>
            <a:pPr eaLnBrk="1" hangingPunct="1">
              <a:lnSpc>
                <a:spcPct val="120000"/>
              </a:lnSpc>
            </a:pPr>
            <a:r>
              <a:rPr kumimoji="0" lang="zh-CN" altLang="en-US" sz="2400">
                <a:ea typeface="宋体" panose="02010600030101010101" pitchFamily="2" charset="-122"/>
              </a:rPr>
              <a:t>转储开始时数据库处于一致性状态</a:t>
            </a:r>
          </a:p>
          <a:p>
            <a:pPr eaLnBrk="1" hangingPunct="1">
              <a:lnSpc>
                <a:spcPct val="120000"/>
              </a:lnSpc>
            </a:pPr>
            <a:r>
              <a:rPr kumimoji="0" lang="zh-CN" altLang="en-US" sz="2400">
                <a:ea typeface="宋体" panose="02010600030101010101" pitchFamily="2" charset="-122"/>
              </a:rPr>
              <a:t>转储期间</a:t>
            </a:r>
            <a:r>
              <a:rPr kumimoji="0" lang="zh-CN" altLang="en-US" sz="2400" u="sng">
                <a:ea typeface="宋体" panose="02010600030101010101" pitchFamily="2" charset="-122"/>
              </a:rPr>
              <a:t>不允许</a:t>
            </a:r>
            <a:r>
              <a:rPr kumimoji="0" lang="zh-CN" altLang="en-US" sz="2400">
                <a:ea typeface="宋体" panose="02010600030101010101" pitchFamily="2" charset="-122"/>
              </a:rPr>
              <a:t>对数据库的任何存取、修改活动</a:t>
            </a:r>
          </a:p>
          <a:p>
            <a:pPr eaLnBrk="1" hangingPunct="1">
              <a:lnSpc>
                <a:spcPct val="120000"/>
              </a:lnSpc>
            </a:pPr>
            <a:r>
              <a:rPr kumimoji="0" lang="zh-CN" altLang="en-US" sz="2400">
                <a:ea typeface="宋体" panose="02010600030101010101" pitchFamily="2" charset="-122"/>
              </a:rPr>
              <a:t>得到的一定是一个数据一致性的副本 </a:t>
            </a:r>
          </a:p>
          <a:p>
            <a:pPr eaLnBrk="1" hangingPunct="1">
              <a:lnSpc>
                <a:spcPct val="120000"/>
              </a:lnSpc>
            </a:pPr>
            <a:r>
              <a:rPr kumimoji="0" lang="zh-CN" altLang="en-US" sz="2400">
                <a:ea typeface="宋体" panose="02010600030101010101" pitchFamily="2" charset="-122"/>
              </a:rPr>
              <a:t>优点：实现简单</a:t>
            </a:r>
          </a:p>
          <a:p>
            <a:pPr eaLnBrk="1" hangingPunct="1">
              <a:lnSpc>
                <a:spcPct val="120000"/>
              </a:lnSpc>
            </a:pPr>
            <a:r>
              <a:rPr kumimoji="0" lang="zh-CN" altLang="en-US" sz="2400">
                <a:ea typeface="宋体" panose="02010600030101010101" pitchFamily="2" charset="-122"/>
              </a:rPr>
              <a:t>缺点：降低了数据库的可用性</a:t>
            </a:r>
          </a:p>
          <a:p>
            <a:pPr lvl="1" eaLnBrk="1" hangingPunct="1">
              <a:lnSpc>
                <a:spcPct val="120000"/>
              </a:lnSpc>
            </a:pPr>
            <a:r>
              <a:rPr kumimoji="0" lang="zh-CN" altLang="en-US" sz="2000">
                <a:ea typeface="宋体" panose="02010600030101010101" pitchFamily="2" charset="-122"/>
              </a:rPr>
              <a:t>转储必须等待正运行的用户事务结束 </a:t>
            </a:r>
          </a:p>
          <a:p>
            <a:pPr lvl="1" eaLnBrk="1" hangingPunct="1">
              <a:lnSpc>
                <a:spcPct val="120000"/>
              </a:lnSpc>
            </a:pPr>
            <a:r>
              <a:rPr kumimoji="0" lang="zh-CN" altLang="en-US" sz="2000">
                <a:ea typeface="宋体" panose="02010600030101010101" pitchFamily="2" charset="-122"/>
              </a:rPr>
              <a:t>新的事务必须等转储结束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9B65002-E4F4-35BB-515E-BF330D6F58F5}"/>
              </a:ext>
            </a:extLst>
          </p:cNvPr>
          <p:cNvSpPr>
            <a:spLocks noGrp="1"/>
          </p:cNvSpPr>
          <p:nvPr>
            <p:ph type="ftr" sz="quarter" idx="11"/>
          </p:nvPr>
        </p:nvSpPr>
        <p:spPr/>
        <p:txBody>
          <a:bodyPr/>
          <a:lstStyle/>
          <a:p>
            <a:pPr>
              <a:defRPr/>
            </a:pPr>
            <a:r>
              <a:rPr lang="en-US" altLang="zh-CN"/>
              <a:t>An Introduction to Database System</a:t>
            </a:r>
          </a:p>
        </p:txBody>
      </p:sp>
      <p:sp>
        <p:nvSpPr>
          <p:cNvPr id="38915" name="Rectangle 2">
            <a:extLst>
              <a:ext uri="{FF2B5EF4-FFF2-40B4-BE49-F238E27FC236}">
                <a16:creationId xmlns:a16="http://schemas.microsoft.com/office/drawing/2014/main" id="{16D50435-F79E-AA42-75BB-FBCA0CC78242}"/>
              </a:ext>
            </a:extLst>
          </p:cNvPr>
          <p:cNvSpPr>
            <a:spLocks noGrp="1" noChangeArrowheads="1"/>
          </p:cNvSpPr>
          <p:nvPr>
            <p:ph type="title"/>
          </p:nvPr>
        </p:nvSpPr>
        <p:spPr/>
        <p:txBody>
          <a:bodyPr/>
          <a:lstStyle/>
          <a:p>
            <a:pPr eaLnBrk="1" hangingPunct="1"/>
            <a:r>
              <a:rPr lang="zh-CN" altLang="en-US">
                <a:ea typeface="宋体" panose="02010600030101010101" pitchFamily="2" charset="-122"/>
              </a:rPr>
              <a:t>动态转储</a:t>
            </a:r>
          </a:p>
        </p:txBody>
      </p:sp>
      <p:sp>
        <p:nvSpPr>
          <p:cNvPr id="38916" name="Rectangle 3">
            <a:extLst>
              <a:ext uri="{FF2B5EF4-FFF2-40B4-BE49-F238E27FC236}">
                <a16:creationId xmlns:a16="http://schemas.microsoft.com/office/drawing/2014/main" id="{8F1F3575-26C8-A039-FC0D-ED60D4AB6874}"/>
              </a:ext>
            </a:extLst>
          </p:cNvPr>
          <p:cNvSpPr>
            <a:spLocks noGrp="1" noChangeArrowheads="1"/>
          </p:cNvSpPr>
          <p:nvPr>
            <p:ph type="body" idx="1"/>
          </p:nvPr>
        </p:nvSpPr>
        <p:spPr/>
        <p:txBody>
          <a:bodyPr/>
          <a:lstStyle/>
          <a:p>
            <a:pPr eaLnBrk="1" hangingPunct="1">
              <a:lnSpc>
                <a:spcPct val="120000"/>
              </a:lnSpc>
            </a:pPr>
            <a:r>
              <a:rPr kumimoji="0" lang="zh-CN" altLang="en-US" sz="2400">
                <a:ea typeface="宋体" panose="02010600030101010101" pitchFamily="2" charset="-122"/>
              </a:rPr>
              <a:t>转储操作与用户事务并发进行</a:t>
            </a:r>
          </a:p>
          <a:p>
            <a:pPr eaLnBrk="1" hangingPunct="1">
              <a:lnSpc>
                <a:spcPct val="120000"/>
              </a:lnSpc>
            </a:pPr>
            <a:r>
              <a:rPr kumimoji="0" lang="zh-CN" altLang="en-US" sz="2400">
                <a:ea typeface="宋体" panose="02010600030101010101" pitchFamily="2" charset="-122"/>
              </a:rPr>
              <a:t>转储期间允许对数据库进行存取或修改</a:t>
            </a:r>
          </a:p>
          <a:p>
            <a:pPr eaLnBrk="1" hangingPunct="1">
              <a:lnSpc>
                <a:spcPct val="120000"/>
              </a:lnSpc>
            </a:pPr>
            <a:r>
              <a:rPr kumimoji="0" lang="zh-CN" altLang="en-US" sz="2400">
                <a:ea typeface="宋体" panose="02010600030101010101" pitchFamily="2" charset="-122"/>
              </a:rPr>
              <a:t>优点</a:t>
            </a:r>
          </a:p>
          <a:p>
            <a:pPr lvl="1" eaLnBrk="1" hangingPunct="1">
              <a:lnSpc>
                <a:spcPct val="120000"/>
              </a:lnSpc>
            </a:pPr>
            <a:r>
              <a:rPr kumimoji="0" lang="zh-CN" altLang="en-US" sz="2000">
                <a:ea typeface="宋体" panose="02010600030101010101" pitchFamily="2" charset="-122"/>
              </a:rPr>
              <a:t>不用等待正在运行的用户事务结束</a:t>
            </a:r>
          </a:p>
          <a:p>
            <a:pPr lvl="1" eaLnBrk="1" hangingPunct="1">
              <a:lnSpc>
                <a:spcPct val="120000"/>
              </a:lnSpc>
            </a:pPr>
            <a:r>
              <a:rPr kumimoji="0" lang="zh-CN" altLang="en-US" sz="2000">
                <a:ea typeface="宋体" panose="02010600030101010101" pitchFamily="2" charset="-122"/>
              </a:rPr>
              <a:t>不会影响新事务的运行</a:t>
            </a:r>
          </a:p>
          <a:p>
            <a:pPr eaLnBrk="1" hangingPunct="1">
              <a:lnSpc>
                <a:spcPct val="120000"/>
              </a:lnSpc>
            </a:pPr>
            <a:r>
              <a:rPr kumimoji="0" lang="zh-CN" altLang="en-US" sz="2400">
                <a:ea typeface="宋体" panose="02010600030101010101" pitchFamily="2" charset="-122"/>
              </a:rPr>
              <a:t>动态转储的缺点</a:t>
            </a:r>
          </a:p>
          <a:p>
            <a:pPr lvl="1" eaLnBrk="1" hangingPunct="1">
              <a:lnSpc>
                <a:spcPct val="120000"/>
              </a:lnSpc>
            </a:pPr>
            <a:r>
              <a:rPr kumimoji="0" lang="zh-CN" altLang="en-US" sz="2000">
                <a:ea typeface="宋体" panose="02010600030101010101" pitchFamily="2" charset="-122"/>
              </a:rPr>
              <a:t>不能保证副本中的数据正确有效</a:t>
            </a:r>
          </a:p>
          <a:p>
            <a:pPr lvl="1" eaLnBrk="1" hangingPunct="1">
              <a:lnSpc>
                <a:spcPct val="120000"/>
              </a:lnSpc>
              <a:buFont typeface="Wingdings" panose="05000000000000000000" pitchFamily="2" charset="2"/>
              <a:buNone/>
            </a:pPr>
            <a:r>
              <a:rPr kumimoji="0" lang="en-US" altLang="zh-CN" sz="2000">
                <a:ea typeface="宋体" panose="02010600030101010101" pitchFamily="2" charset="-122"/>
              </a:rPr>
              <a:t>[</a:t>
            </a:r>
            <a:r>
              <a:rPr kumimoji="0" lang="zh-CN" altLang="en-US" sz="2000">
                <a:ea typeface="宋体" panose="02010600030101010101" pitchFamily="2" charset="-122"/>
              </a:rPr>
              <a:t>例</a:t>
            </a:r>
            <a:r>
              <a:rPr kumimoji="0" lang="en-US" altLang="zh-CN" sz="2000">
                <a:ea typeface="宋体" panose="02010600030101010101" pitchFamily="2" charset="-122"/>
              </a:rPr>
              <a:t>]</a:t>
            </a:r>
            <a:r>
              <a:rPr kumimoji="0" lang="zh-CN" altLang="en-US" sz="2000">
                <a:ea typeface="宋体" panose="02010600030101010101" pitchFamily="2" charset="-122"/>
              </a:rPr>
              <a:t>在转储期间的某个时刻</a:t>
            </a:r>
            <a:r>
              <a:rPr kumimoji="0" lang="en-US" altLang="zh-CN" sz="2000" i="1">
                <a:ea typeface="宋体" panose="02010600030101010101" pitchFamily="2" charset="-122"/>
              </a:rPr>
              <a:t>T</a:t>
            </a:r>
            <a:r>
              <a:rPr kumimoji="0" lang="en-US" altLang="zh-CN" sz="2000">
                <a:ea typeface="宋体" panose="02010600030101010101" pitchFamily="2" charset="-122"/>
              </a:rPr>
              <a:t>c</a:t>
            </a:r>
            <a:r>
              <a:rPr kumimoji="0" lang="zh-CN" altLang="en-US" sz="2000">
                <a:ea typeface="宋体" panose="02010600030101010101" pitchFamily="2" charset="-122"/>
              </a:rPr>
              <a:t>，系统把数据</a:t>
            </a:r>
            <a:r>
              <a:rPr kumimoji="0" lang="en-US" altLang="zh-CN" sz="2000">
                <a:ea typeface="宋体" panose="02010600030101010101" pitchFamily="2" charset="-122"/>
              </a:rPr>
              <a:t>A=100</a:t>
            </a:r>
            <a:r>
              <a:rPr kumimoji="0" lang="zh-CN" altLang="en-US" sz="2000">
                <a:ea typeface="宋体" panose="02010600030101010101" pitchFamily="2" charset="-122"/>
              </a:rPr>
              <a:t>转储到磁盘上，而在下一时刻</a:t>
            </a:r>
            <a:r>
              <a:rPr kumimoji="0" lang="en-US" altLang="zh-CN" sz="2000" i="1">
                <a:ea typeface="宋体" panose="02010600030101010101" pitchFamily="2" charset="-122"/>
              </a:rPr>
              <a:t>T</a:t>
            </a:r>
            <a:r>
              <a:rPr kumimoji="0" lang="en-US" altLang="zh-CN" sz="2000">
                <a:ea typeface="宋体" panose="02010600030101010101" pitchFamily="2" charset="-122"/>
              </a:rPr>
              <a:t>d</a:t>
            </a:r>
            <a:r>
              <a:rPr kumimoji="0" lang="zh-CN" altLang="en-US" sz="2000">
                <a:ea typeface="宋体" panose="02010600030101010101" pitchFamily="2" charset="-122"/>
              </a:rPr>
              <a:t>，某一事务将</a:t>
            </a:r>
            <a:r>
              <a:rPr kumimoji="0" lang="en-US" altLang="zh-CN" sz="2000">
                <a:ea typeface="宋体" panose="02010600030101010101" pitchFamily="2" charset="-122"/>
              </a:rPr>
              <a:t>A</a:t>
            </a:r>
            <a:r>
              <a:rPr kumimoji="0" lang="zh-CN" altLang="en-US" sz="2000">
                <a:ea typeface="宋体" panose="02010600030101010101" pitchFamily="2" charset="-122"/>
              </a:rPr>
              <a:t>改为</a:t>
            </a:r>
            <a:r>
              <a:rPr kumimoji="0" lang="en-US" altLang="zh-CN" sz="2000">
                <a:ea typeface="宋体" panose="02010600030101010101" pitchFamily="2" charset="-122"/>
              </a:rPr>
              <a:t>200</a:t>
            </a:r>
            <a:r>
              <a:rPr kumimoji="0" lang="zh-CN" altLang="en-US" sz="2000">
                <a:ea typeface="宋体" panose="02010600030101010101" pitchFamily="2" charset="-122"/>
              </a:rPr>
              <a:t>。转储结束后，后备副本上的</a:t>
            </a:r>
            <a:r>
              <a:rPr kumimoji="0" lang="en-US" altLang="zh-CN" sz="2000">
                <a:ea typeface="宋体" panose="02010600030101010101" pitchFamily="2" charset="-122"/>
              </a:rPr>
              <a:t>A</a:t>
            </a:r>
            <a:r>
              <a:rPr kumimoji="0" lang="zh-CN" altLang="en-US" sz="2000">
                <a:ea typeface="宋体" panose="02010600030101010101" pitchFamily="2" charset="-122"/>
              </a:rPr>
              <a:t>已是过时的数据了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413CC02-EA99-A1E6-F0CA-C5F779B357FC}"/>
              </a:ext>
            </a:extLst>
          </p:cNvPr>
          <p:cNvSpPr>
            <a:spLocks noGrp="1"/>
          </p:cNvSpPr>
          <p:nvPr>
            <p:ph type="ftr" sz="quarter" idx="11"/>
          </p:nvPr>
        </p:nvSpPr>
        <p:spPr/>
        <p:txBody>
          <a:bodyPr/>
          <a:lstStyle/>
          <a:p>
            <a:pPr>
              <a:defRPr/>
            </a:pPr>
            <a:r>
              <a:rPr lang="en-US" altLang="zh-CN"/>
              <a:t>An Introduction to Database System</a:t>
            </a:r>
          </a:p>
        </p:txBody>
      </p:sp>
      <p:sp>
        <p:nvSpPr>
          <p:cNvPr id="39939" name="Rectangle 2">
            <a:extLst>
              <a:ext uri="{FF2B5EF4-FFF2-40B4-BE49-F238E27FC236}">
                <a16:creationId xmlns:a16="http://schemas.microsoft.com/office/drawing/2014/main" id="{37654128-A8A1-6B37-26C0-9A369303098B}"/>
              </a:ext>
            </a:extLst>
          </p:cNvPr>
          <p:cNvSpPr>
            <a:spLocks noGrp="1" noChangeArrowheads="1"/>
          </p:cNvSpPr>
          <p:nvPr>
            <p:ph type="title"/>
          </p:nvPr>
        </p:nvSpPr>
        <p:spPr/>
        <p:txBody>
          <a:bodyPr/>
          <a:lstStyle/>
          <a:p>
            <a:pPr eaLnBrk="1" hangingPunct="1"/>
            <a:r>
              <a:rPr lang="zh-CN" altLang="en-US">
                <a:ea typeface="宋体" panose="02010600030101010101" pitchFamily="2" charset="-122"/>
              </a:rPr>
              <a:t>动态转储</a:t>
            </a:r>
          </a:p>
        </p:txBody>
      </p:sp>
      <p:sp>
        <p:nvSpPr>
          <p:cNvPr id="39940" name="Rectangle 3">
            <a:extLst>
              <a:ext uri="{FF2B5EF4-FFF2-40B4-BE49-F238E27FC236}">
                <a16:creationId xmlns:a16="http://schemas.microsoft.com/office/drawing/2014/main" id="{09E9162F-63B2-826E-F763-5B51F869A8F4}"/>
              </a:ext>
            </a:extLst>
          </p:cNvPr>
          <p:cNvSpPr>
            <a:spLocks noGrp="1" noChangeArrowheads="1"/>
          </p:cNvSpPr>
          <p:nvPr>
            <p:ph type="body" idx="1"/>
          </p:nvPr>
        </p:nvSpPr>
        <p:spPr/>
        <p:txBody>
          <a:bodyPr/>
          <a:lstStyle/>
          <a:p>
            <a:pPr eaLnBrk="1" hangingPunct="1">
              <a:lnSpc>
                <a:spcPct val="110000"/>
              </a:lnSpc>
              <a:spcBef>
                <a:spcPct val="60000"/>
              </a:spcBef>
            </a:pPr>
            <a:r>
              <a:rPr kumimoji="0" lang="zh-CN" altLang="en-US">
                <a:ea typeface="宋体" panose="02010600030101010101" pitchFamily="2" charset="-122"/>
              </a:rPr>
              <a:t>利用动态转储得到的副本进行故障恢复</a:t>
            </a:r>
          </a:p>
          <a:p>
            <a:pPr lvl="1" eaLnBrk="1" hangingPunct="1">
              <a:lnSpc>
                <a:spcPct val="140000"/>
              </a:lnSpc>
              <a:spcBef>
                <a:spcPct val="60000"/>
              </a:spcBef>
            </a:pPr>
            <a:r>
              <a:rPr kumimoji="0" lang="zh-CN" altLang="en-US">
                <a:ea typeface="宋体" panose="02010600030101010101" pitchFamily="2" charset="-122"/>
              </a:rPr>
              <a:t>需要把</a:t>
            </a:r>
            <a:r>
              <a:rPr kumimoji="0" lang="zh-CN" altLang="en-US" u="sng">
                <a:ea typeface="宋体" panose="02010600030101010101" pitchFamily="2" charset="-122"/>
              </a:rPr>
              <a:t>动态转储期间</a:t>
            </a:r>
            <a:r>
              <a:rPr kumimoji="0" lang="zh-CN" altLang="en-US">
                <a:ea typeface="宋体" panose="02010600030101010101" pitchFamily="2" charset="-122"/>
              </a:rPr>
              <a:t>各事务对数据库的修改活动登记下来，建立</a:t>
            </a:r>
            <a:r>
              <a:rPr kumimoji="0" lang="zh-CN" altLang="en-US" u="sng">
                <a:ea typeface="宋体" panose="02010600030101010101" pitchFamily="2" charset="-122"/>
              </a:rPr>
              <a:t>日志文件</a:t>
            </a:r>
          </a:p>
          <a:p>
            <a:pPr lvl="1" eaLnBrk="1" hangingPunct="1">
              <a:lnSpc>
                <a:spcPct val="140000"/>
              </a:lnSpc>
              <a:spcBef>
                <a:spcPct val="60000"/>
              </a:spcBef>
            </a:pPr>
            <a:r>
              <a:rPr kumimoji="0" lang="zh-CN" altLang="en-US">
                <a:ea typeface="宋体" panose="02010600030101010101" pitchFamily="2" charset="-122"/>
              </a:rPr>
              <a:t>后备</a:t>
            </a:r>
            <a:r>
              <a:rPr kumimoji="0" lang="zh-CN" altLang="en-US" u="sng">
                <a:ea typeface="宋体" panose="02010600030101010101" pitchFamily="2" charset="-122"/>
              </a:rPr>
              <a:t>副本</a:t>
            </a:r>
            <a:r>
              <a:rPr kumimoji="0" lang="zh-CN" altLang="en-US">
                <a:ea typeface="宋体" panose="02010600030101010101" pitchFamily="2" charset="-122"/>
              </a:rPr>
              <a:t>加上</a:t>
            </a:r>
            <a:r>
              <a:rPr kumimoji="0" lang="zh-CN" altLang="en-US" u="sng">
                <a:ea typeface="宋体" panose="02010600030101010101" pitchFamily="2" charset="-122"/>
              </a:rPr>
              <a:t>日志文件</a:t>
            </a:r>
            <a:r>
              <a:rPr kumimoji="0" lang="zh-CN" altLang="en-US">
                <a:ea typeface="宋体" panose="02010600030101010101" pitchFamily="2" charset="-122"/>
              </a:rPr>
              <a:t>才能把数据库恢复到某一时刻的正确状态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393564E-B47C-BDEB-602A-79C6D3DB3069}"/>
              </a:ext>
            </a:extLst>
          </p:cNvPr>
          <p:cNvSpPr>
            <a:spLocks noGrp="1"/>
          </p:cNvSpPr>
          <p:nvPr>
            <p:ph type="ftr" sz="quarter" idx="11"/>
          </p:nvPr>
        </p:nvSpPr>
        <p:spPr/>
        <p:txBody>
          <a:bodyPr/>
          <a:lstStyle/>
          <a:p>
            <a:pPr>
              <a:defRPr/>
            </a:pPr>
            <a:r>
              <a:rPr lang="en-US" altLang="zh-CN"/>
              <a:t>An Introduction to Database System</a:t>
            </a:r>
          </a:p>
        </p:txBody>
      </p:sp>
      <p:sp>
        <p:nvSpPr>
          <p:cNvPr id="9219" name="Rectangle 2">
            <a:extLst>
              <a:ext uri="{FF2B5EF4-FFF2-40B4-BE49-F238E27FC236}">
                <a16:creationId xmlns:a16="http://schemas.microsoft.com/office/drawing/2014/main" id="{0D411C8B-936E-BD0B-FE3A-9861D5454EB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10.1  </a:t>
            </a:r>
            <a:r>
              <a:rPr lang="zh-CN" altLang="en-US">
                <a:ea typeface="宋体" panose="02010600030101010101" pitchFamily="2" charset="-122"/>
              </a:rPr>
              <a:t>事务的基本概念</a:t>
            </a:r>
          </a:p>
        </p:txBody>
      </p:sp>
      <p:sp>
        <p:nvSpPr>
          <p:cNvPr id="9220" name="Rectangle 3">
            <a:extLst>
              <a:ext uri="{FF2B5EF4-FFF2-40B4-BE49-F238E27FC236}">
                <a16:creationId xmlns:a16="http://schemas.microsoft.com/office/drawing/2014/main" id="{CEC0274A-D15F-E7AB-C003-419DBEC4A1C8}"/>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kumimoji="0" lang="zh-CN" altLang="en-US" sz="3200">
                <a:solidFill>
                  <a:srgbClr val="FF00FF"/>
                </a:solidFill>
                <a:ea typeface="宋体" panose="02010600030101010101" pitchFamily="2" charset="-122"/>
              </a:rPr>
              <a:t>一、事务定义</a:t>
            </a:r>
          </a:p>
          <a:p>
            <a:pPr eaLnBrk="1" hangingPunct="1">
              <a:lnSpc>
                <a:spcPct val="150000"/>
              </a:lnSpc>
              <a:buFont typeface="Wingdings" panose="05000000000000000000" pitchFamily="2" charset="2"/>
              <a:buNone/>
            </a:pPr>
            <a:r>
              <a:rPr kumimoji="0" lang="zh-CN" altLang="en-US" sz="3200">
                <a:solidFill>
                  <a:srgbClr val="FF00FF"/>
                </a:solidFill>
                <a:ea typeface="宋体" panose="02010600030101010101" pitchFamily="2" charset="-122"/>
              </a:rPr>
              <a:t>	</a:t>
            </a:r>
          </a:p>
          <a:p>
            <a:pPr eaLnBrk="1" hangingPunct="1">
              <a:lnSpc>
                <a:spcPct val="150000"/>
              </a:lnSpc>
              <a:buFont typeface="Wingdings" panose="05000000000000000000" pitchFamily="2" charset="2"/>
              <a:buNone/>
            </a:pPr>
            <a:r>
              <a:rPr kumimoji="0" lang="zh-CN" altLang="en-US" sz="3200">
                <a:ea typeface="宋体" panose="02010600030101010101" pitchFamily="2" charset="-122"/>
              </a:rPr>
              <a:t>二、事务的特性</a:t>
            </a:r>
          </a:p>
          <a:p>
            <a:pPr eaLnBrk="1" hangingPunct="1">
              <a:lnSpc>
                <a:spcPct val="150000"/>
              </a:lnSpc>
            </a:pPr>
            <a:endParaRPr kumimoji="0"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C9635F6-5F28-41C9-B364-656AB1284E26}"/>
              </a:ext>
            </a:extLst>
          </p:cNvPr>
          <p:cNvSpPr>
            <a:spLocks noGrp="1"/>
          </p:cNvSpPr>
          <p:nvPr>
            <p:ph type="ftr" sz="quarter" idx="11"/>
          </p:nvPr>
        </p:nvSpPr>
        <p:spPr/>
        <p:txBody>
          <a:bodyPr/>
          <a:lstStyle/>
          <a:p>
            <a:pPr>
              <a:defRPr/>
            </a:pPr>
            <a:r>
              <a:rPr lang="en-US" altLang="zh-CN"/>
              <a:t>An Introduction to Database System</a:t>
            </a:r>
          </a:p>
        </p:txBody>
      </p:sp>
      <p:sp>
        <p:nvSpPr>
          <p:cNvPr id="41987" name="Rectangle 2">
            <a:extLst>
              <a:ext uri="{FF2B5EF4-FFF2-40B4-BE49-F238E27FC236}">
                <a16:creationId xmlns:a16="http://schemas.microsoft.com/office/drawing/2014/main" id="{688B614A-8961-C1FC-7A0A-B21B644DDB87}"/>
              </a:ext>
            </a:extLst>
          </p:cNvPr>
          <p:cNvSpPr>
            <a:spLocks noGrp="1" noChangeArrowheads="1"/>
          </p:cNvSpPr>
          <p:nvPr>
            <p:ph type="title"/>
          </p:nvPr>
        </p:nvSpPr>
        <p:spPr/>
        <p:txBody>
          <a:bodyPr/>
          <a:lstStyle/>
          <a:p>
            <a:pPr eaLnBrk="1" hangingPunct="1"/>
            <a:r>
              <a:rPr lang="en-US" altLang="zh-CN">
                <a:ea typeface="宋体" panose="02010600030101010101" pitchFamily="2" charset="-122"/>
              </a:rPr>
              <a:t>2</a:t>
            </a:r>
            <a:r>
              <a:rPr lang="zh-CN" altLang="en-US">
                <a:ea typeface="宋体" panose="02010600030101010101" pitchFamily="2" charset="-122"/>
              </a:rPr>
              <a:t>．海量转储与增量转储</a:t>
            </a:r>
          </a:p>
        </p:txBody>
      </p:sp>
      <p:sp>
        <p:nvSpPr>
          <p:cNvPr id="41988" name="Rectangle 3">
            <a:extLst>
              <a:ext uri="{FF2B5EF4-FFF2-40B4-BE49-F238E27FC236}">
                <a16:creationId xmlns:a16="http://schemas.microsoft.com/office/drawing/2014/main" id="{1D57BC89-47A7-B44E-5687-936D314442AE}"/>
              </a:ext>
            </a:extLst>
          </p:cNvPr>
          <p:cNvSpPr>
            <a:spLocks noGrp="1" noChangeArrowheads="1"/>
          </p:cNvSpPr>
          <p:nvPr>
            <p:ph type="body" idx="1"/>
          </p:nvPr>
        </p:nvSpPr>
        <p:spPr/>
        <p:txBody>
          <a:bodyPr/>
          <a:lstStyle/>
          <a:p>
            <a:pPr eaLnBrk="1" hangingPunct="1">
              <a:lnSpc>
                <a:spcPct val="90000"/>
              </a:lnSpc>
            </a:pPr>
            <a:r>
              <a:rPr kumimoji="0" lang="zh-CN" altLang="en-US" sz="2400">
                <a:ea typeface="宋体" panose="02010600030101010101" pitchFamily="2" charset="-122"/>
              </a:rPr>
              <a:t>海量转储</a:t>
            </a:r>
            <a:r>
              <a:rPr kumimoji="0" lang="en-US" altLang="zh-CN" sz="2400">
                <a:ea typeface="宋体" panose="02010600030101010101" pitchFamily="2" charset="-122"/>
              </a:rPr>
              <a:t>: </a:t>
            </a:r>
            <a:r>
              <a:rPr kumimoji="0" lang="zh-CN" altLang="en-US" sz="2400">
                <a:ea typeface="宋体" panose="02010600030101010101" pitchFamily="2" charset="-122"/>
              </a:rPr>
              <a:t>每次转储全部数据库</a:t>
            </a:r>
          </a:p>
          <a:p>
            <a:pPr lvl="3" eaLnBrk="1" hangingPunct="1">
              <a:lnSpc>
                <a:spcPct val="90000"/>
              </a:lnSpc>
            </a:pPr>
            <a:endParaRPr kumimoji="0" lang="zh-CN" altLang="en-US" sz="2800">
              <a:ea typeface="宋体" panose="02010600030101010101" pitchFamily="2" charset="-122"/>
            </a:endParaRPr>
          </a:p>
          <a:p>
            <a:pPr eaLnBrk="1" hangingPunct="1">
              <a:lnSpc>
                <a:spcPct val="90000"/>
              </a:lnSpc>
            </a:pPr>
            <a:r>
              <a:rPr kumimoji="0" lang="zh-CN" altLang="en-US" sz="2400">
                <a:ea typeface="宋体" panose="02010600030101010101" pitchFamily="2" charset="-122"/>
              </a:rPr>
              <a:t>增量转储</a:t>
            </a:r>
            <a:r>
              <a:rPr kumimoji="0" lang="en-US" altLang="zh-CN" sz="2400">
                <a:ea typeface="宋体" panose="02010600030101010101" pitchFamily="2" charset="-122"/>
              </a:rPr>
              <a:t>: </a:t>
            </a:r>
            <a:r>
              <a:rPr kumimoji="0" lang="zh-CN" altLang="en-US" sz="2400">
                <a:ea typeface="宋体" panose="02010600030101010101" pitchFamily="2" charset="-122"/>
              </a:rPr>
              <a:t>只转储上次转储后更新过的数据</a:t>
            </a:r>
            <a:endParaRPr kumimoji="0" lang="zh-CN" altLang="en-US">
              <a:ea typeface="宋体" panose="02010600030101010101" pitchFamily="2" charset="-122"/>
            </a:endParaRPr>
          </a:p>
          <a:p>
            <a:pPr lvl="3" eaLnBrk="1" hangingPunct="1">
              <a:lnSpc>
                <a:spcPct val="90000"/>
              </a:lnSpc>
            </a:pPr>
            <a:endParaRPr kumimoji="0" lang="zh-CN" altLang="en-US" sz="1800">
              <a:ea typeface="宋体" panose="02010600030101010101" pitchFamily="2" charset="-122"/>
            </a:endParaRPr>
          </a:p>
          <a:p>
            <a:pPr eaLnBrk="1" hangingPunct="1">
              <a:lnSpc>
                <a:spcPct val="90000"/>
              </a:lnSpc>
            </a:pPr>
            <a:r>
              <a:rPr kumimoji="0" lang="zh-CN" altLang="en-US" sz="2400">
                <a:ea typeface="宋体" panose="02010600030101010101" pitchFamily="2" charset="-122"/>
              </a:rPr>
              <a:t>海量转储与增量转储比较</a:t>
            </a:r>
          </a:p>
          <a:p>
            <a:pPr lvl="1" eaLnBrk="1" hangingPunct="1">
              <a:lnSpc>
                <a:spcPct val="140000"/>
              </a:lnSpc>
            </a:pPr>
            <a:r>
              <a:rPr kumimoji="0" lang="zh-CN" altLang="en-US" sz="2200">
                <a:ea typeface="宋体" panose="02010600030101010101" pitchFamily="2" charset="-122"/>
              </a:rPr>
              <a:t>从恢复角度看，使用海量转储得到的后备副本进行恢复往往更方便</a:t>
            </a:r>
          </a:p>
          <a:p>
            <a:pPr lvl="1" eaLnBrk="1" hangingPunct="1">
              <a:lnSpc>
                <a:spcPct val="140000"/>
              </a:lnSpc>
            </a:pPr>
            <a:r>
              <a:rPr kumimoji="0" lang="zh-CN" altLang="en-US" sz="2200">
                <a:ea typeface="宋体" panose="02010600030101010101" pitchFamily="2" charset="-122"/>
              </a:rPr>
              <a:t>但如果数据库很大，事务处理又十分频繁，则增量转储方式更实用更有效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页脚占位符 4">
            <a:extLst>
              <a:ext uri="{FF2B5EF4-FFF2-40B4-BE49-F238E27FC236}">
                <a16:creationId xmlns:a16="http://schemas.microsoft.com/office/drawing/2014/main" id="{31832C14-F6AB-C348-7363-9CA9327BE8A4}"/>
              </a:ext>
            </a:extLst>
          </p:cNvPr>
          <p:cNvSpPr>
            <a:spLocks noGrp="1"/>
          </p:cNvSpPr>
          <p:nvPr>
            <p:ph type="ftr" sz="quarter" idx="11"/>
          </p:nvPr>
        </p:nvSpPr>
        <p:spPr/>
        <p:txBody>
          <a:bodyPr/>
          <a:lstStyle/>
          <a:p>
            <a:pPr>
              <a:defRPr/>
            </a:pPr>
            <a:r>
              <a:rPr lang="en-US" altLang="zh-CN"/>
              <a:t>An Introduction to Database System</a:t>
            </a:r>
          </a:p>
        </p:txBody>
      </p:sp>
      <p:sp>
        <p:nvSpPr>
          <p:cNvPr id="43011" name="Rectangle 2">
            <a:extLst>
              <a:ext uri="{FF2B5EF4-FFF2-40B4-BE49-F238E27FC236}">
                <a16:creationId xmlns:a16="http://schemas.microsoft.com/office/drawing/2014/main" id="{C5F2C89B-2199-FEC4-7DCE-50B1F9948168}"/>
              </a:ext>
            </a:extLst>
          </p:cNvPr>
          <p:cNvSpPr>
            <a:spLocks noGrp="1" noChangeArrowheads="1"/>
          </p:cNvSpPr>
          <p:nvPr>
            <p:ph type="title"/>
          </p:nvPr>
        </p:nvSpPr>
        <p:spPr/>
        <p:txBody>
          <a:bodyPr/>
          <a:lstStyle/>
          <a:p>
            <a:pPr eaLnBrk="1" hangingPunct="1"/>
            <a:r>
              <a:rPr lang="en-US" altLang="zh-CN">
                <a:ea typeface="宋体" panose="02010600030101010101" pitchFamily="2" charset="-122"/>
              </a:rPr>
              <a:t>3</a:t>
            </a:r>
            <a:r>
              <a:rPr lang="zh-CN" altLang="en-US">
                <a:ea typeface="宋体" panose="02010600030101010101" pitchFamily="2" charset="-122"/>
              </a:rPr>
              <a:t>．转储方法小结</a:t>
            </a:r>
          </a:p>
        </p:txBody>
      </p:sp>
      <p:sp>
        <p:nvSpPr>
          <p:cNvPr id="43012" name="Rectangle 3">
            <a:extLst>
              <a:ext uri="{FF2B5EF4-FFF2-40B4-BE49-F238E27FC236}">
                <a16:creationId xmlns:a16="http://schemas.microsoft.com/office/drawing/2014/main" id="{05890295-E1D6-143B-DADC-E7F64285E687}"/>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转储方法分类</a:t>
            </a:r>
          </a:p>
        </p:txBody>
      </p:sp>
      <p:grpSp>
        <p:nvGrpSpPr>
          <p:cNvPr id="43013" name="Group 4">
            <a:extLst>
              <a:ext uri="{FF2B5EF4-FFF2-40B4-BE49-F238E27FC236}">
                <a16:creationId xmlns:a16="http://schemas.microsoft.com/office/drawing/2014/main" id="{4A8F11C7-C243-5401-C713-D8F306BAC53F}"/>
              </a:ext>
            </a:extLst>
          </p:cNvPr>
          <p:cNvGrpSpPr>
            <a:grpSpLocks/>
          </p:cNvGrpSpPr>
          <p:nvPr/>
        </p:nvGrpSpPr>
        <p:grpSpPr bwMode="auto">
          <a:xfrm>
            <a:off x="1187450" y="2924175"/>
            <a:ext cx="6781800" cy="2286000"/>
            <a:chOff x="-3" y="-3"/>
            <a:chExt cx="2282" cy="1734"/>
          </a:xfrm>
        </p:grpSpPr>
        <p:grpSp>
          <p:nvGrpSpPr>
            <p:cNvPr id="43014" name="Group 5">
              <a:extLst>
                <a:ext uri="{FF2B5EF4-FFF2-40B4-BE49-F238E27FC236}">
                  <a16:creationId xmlns:a16="http://schemas.microsoft.com/office/drawing/2014/main" id="{C643B643-6776-CA36-0576-FB34F0271CD5}"/>
                </a:ext>
              </a:extLst>
            </p:cNvPr>
            <p:cNvGrpSpPr>
              <a:grpSpLocks/>
            </p:cNvGrpSpPr>
            <p:nvPr/>
          </p:nvGrpSpPr>
          <p:grpSpPr bwMode="auto">
            <a:xfrm>
              <a:off x="0" y="0"/>
              <a:ext cx="2276" cy="1728"/>
              <a:chOff x="0" y="0"/>
              <a:chExt cx="2276" cy="1728"/>
            </a:xfrm>
          </p:grpSpPr>
          <p:grpSp>
            <p:nvGrpSpPr>
              <p:cNvPr id="43016" name="Group 6">
                <a:extLst>
                  <a:ext uri="{FF2B5EF4-FFF2-40B4-BE49-F238E27FC236}">
                    <a16:creationId xmlns:a16="http://schemas.microsoft.com/office/drawing/2014/main" id="{3B102BF4-7F8D-4AC0-DAC1-2333D138A11C}"/>
                  </a:ext>
                </a:extLst>
              </p:cNvPr>
              <p:cNvGrpSpPr>
                <a:grpSpLocks/>
              </p:cNvGrpSpPr>
              <p:nvPr/>
            </p:nvGrpSpPr>
            <p:grpSpPr bwMode="auto">
              <a:xfrm>
                <a:off x="0" y="0"/>
                <a:ext cx="852" cy="768"/>
                <a:chOff x="0" y="0"/>
                <a:chExt cx="852" cy="768"/>
              </a:xfrm>
            </p:grpSpPr>
            <p:sp>
              <p:nvSpPr>
                <p:cNvPr id="43047" name="Rectangle 7">
                  <a:extLst>
                    <a:ext uri="{FF2B5EF4-FFF2-40B4-BE49-F238E27FC236}">
                      <a16:creationId xmlns:a16="http://schemas.microsoft.com/office/drawing/2014/main" id="{1A6E05D0-A8D6-89FA-6D25-B9354212E306}"/>
                    </a:ext>
                  </a:extLst>
                </p:cNvPr>
                <p:cNvSpPr>
                  <a:spLocks noChangeArrowheads="1"/>
                </p:cNvSpPr>
                <p:nvPr/>
              </p:nvSpPr>
              <p:spPr bwMode="auto">
                <a:xfrm>
                  <a:off x="43" y="0"/>
                  <a:ext cx="76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000" b="0">
                      <a:latin typeface="Times New Roman" panose="02020603050405020304" pitchFamily="18" charset="0"/>
                    </a:rPr>
                    <a:t> </a:t>
                  </a:r>
                </a:p>
                <a:p>
                  <a:pPr algn="ctr">
                    <a:spcBef>
                      <a:spcPct val="0"/>
                    </a:spcBef>
                    <a:buClrTx/>
                    <a:buFontTx/>
                    <a:buNone/>
                  </a:pPr>
                  <a:endParaRPr lang="en-US" altLang="zh-CN" sz="2400" b="0">
                    <a:latin typeface="Times New Roman" panose="02020603050405020304" pitchFamily="18" charset="0"/>
                  </a:endParaRPr>
                </a:p>
              </p:txBody>
            </p:sp>
            <p:sp>
              <p:nvSpPr>
                <p:cNvPr id="43048" name="Rectangle 8">
                  <a:extLst>
                    <a:ext uri="{FF2B5EF4-FFF2-40B4-BE49-F238E27FC236}">
                      <a16:creationId xmlns:a16="http://schemas.microsoft.com/office/drawing/2014/main" id="{4727B622-F126-E41C-E525-290081428FBF}"/>
                    </a:ext>
                  </a:extLst>
                </p:cNvPr>
                <p:cNvSpPr>
                  <a:spLocks noChangeArrowheads="1"/>
                </p:cNvSpPr>
                <p:nvPr/>
              </p:nvSpPr>
              <p:spPr bwMode="auto">
                <a:xfrm>
                  <a:off x="0" y="0"/>
                  <a:ext cx="852"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17" name="Group 9">
                <a:extLst>
                  <a:ext uri="{FF2B5EF4-FFF2-40B4-BE49-F238E27FC236}">
                    <a16:creationId xmlns:a16="http://schemas.microsoft.com/office/drawing/2014/main" id="{BF4DE558-C8D2-65B8-49C0-A44DD2964FD6}"/>
                  </a:ext>
                </a:extLst>
              </p:cNvPr>
              <p:cNvGrpSpPr>
                <a:grpSpLocks/>
              </p:cNvGrpSpPr>
              <p:nvPr/>
            </p:nvGrpSpPr>
            <p:grpSpPr bwMode="auto">
              <a:xfrm>
                <a:off x="852" y="0"/>
                <a:ext cx="1424" cy="384"/>
                <a:chOff x="852" y="0"/>
                <a:chExt cx="1424" cy="384"/>
              </a:xfrm>
            </p:grpSpPr>
            <p:sp>
              <p:nvSpPr>
                <p:cNvPr id="43045" name="Rectangle 10">
                  <a:extLst>
                    <a:ext uri="{FF2B5EF4-FFF2-40B4-BE49-F238E27FC236}">
                      <a16:creationId xmlns:a16="http://schemas.microsoft.com/office/drawing/2014/main" id="{4ABAE958-5D4E-4108-0DB4-9EA969ADC0DC}"/>
                    </a:ext>
                  </a:extLst>
                </p:cNvPr>
                <p:cNvSpPr>
                  <a:spLocks noChangeArrowheads="1"/>
                </p:cNvSpPr>
                <p:nvPr/>
              </p:nvSpPr>
              <p:spPr bwMode="auto">
                <a:xfrm>
                  <a:off x="895" y="0"/>
                  <a:ext cx="133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转储状态</a:t>
                  </a:r>
                  <a:endParaRPr lang="zh-CN" altLang="en-US" sz="2400" b="0">
                    <a:latin typeface="Times New Roman" panose="02020603050405020304" pitchFamily="18" charset="0"/>
                  </a:endParaRPr>
                </a:p>
              </p:txBody>
            </p:sp>
            <p:sp>
              <p:nvSpPr>
                <p:cNvPr id="43046" name="Rectangle 11">
                  <a:extLst>
                    <a:ext uri="{FF2B5EF4-FFF2-40B4-BE49-F238E27FC236}">
                      <a16:creationId xmlns:a16="http://schemas.microsoft.com/office/drawing/2014/main" id="{34E0E4AA-74CD-689C-CAA1-8DC92F759337}"/>
                    </a:ext>
                  </a:extLst>
                </p:cNvPr>
                <p:cNvSpPr>
                  <a:spLocks noChangeArrowheads="1"/>
                </p:cNvSpPr>
                <p:nvPr/>
              </p:nvSpPr>
              <p:spPr bwMode="auto">
                <a:xfrm>
                  <a:off x="852" y="0"/>
                  <a:ext cx="142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18" name="Group 12">
                <a:extLst>
                  <a:ext uri="{FF2B5EF4-FFF2-40B4-BE49-F238E27FC236}">
                    <a16:creationId xmlns:a16="http://schemas.microsoft.com/office/drawing/2014/main" id="{2FB9305F-93AC-149E-E6F3-4BB5B4077AFF}"/>
                  </a:ext>
                </a:extLst>
              </p:cNvPr>
              <p:cNvGrpSpPr>
                <a:grpSpLocks/>
              </p:cNvGrpSpPr>
              <p:nvPr/>
            </p:nvGrpSpPr>
            <p:grpSpPr bwMode="auto">
              <a:xfrm>
                <a:off x="852" y="384"/>
                <a:ext cx="750" cy="384"/>
                <a:chOff x="852" y="384"/>
                <a:chExt cx="750" cy="384"/>
              </a:xfrm>
            </p:grpSpPr>
            <p:sp>
              <p:nvSpPr>
                <p:cNvPr id="43043" name="Rectangle 13">
                  <a:extLst>
                    <a:ext uri="{FF2B5EF4-FFF2-40B4-BE49-F238E27FC236}">
                      <a16:creationId xmlns:a16="http://schemas.microsoft.com/office/drawing/2014/main" id="{1EC55F6C-A962-5470-E202-D7F272C0953E}"/>
                    </a:ext>
                  </a:extLst>
                </p:cNvPr>
                <p:cNvSpPr>
                  <a:spLocks noChangeArrowheads="1"/>
                </p:cNvSpPr>
                <p:nvPr/>
              </p:nvSpPr>
              <p:spPr bwMode="auto">
                <a:xfrm>
                  <a:off x="895" y="384"/>
                  <a:ext cx="6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动态转储</a:t>
                  </a:r>
                  <a:endParaRPr lang="zh-CN" altLang="en-US" sz="2000" b="0">
                    <a:latin typeface="Times New Roman" panose="02020603050405020304" pitchFamily="18" charset="0"/>
                  </a:endParaRPr>
                </a:p>
              </p:txBody>
            </p:sp>
            <p:sp>
              <p:nvSpPr>
                <p:cNvPr id="43044" name="Rectangle 14">
                  <a:extLst>
                    <a:ext uri="{FF2B5EF4-FFF2-40B4-BE49-F238E27FC236}">
                      <a16:creationId xmlns:a16="http://schemas.microsoft.com/office/drawing/2014/main" id="{1E9348E5-50C2-FB57-2553-79CC67A6BE73}"/>
                    </a:ext>
                  </a:extLst>
                </p:cNvPr>
                <p:cNvSpPr>
                  <a:spLocks noChangeArrowheads="1"/>
                </p:cNvSpPr>
                <p:nvPr/>
              </p:nvSpPr>
              <p:spPr bwMode="auto">
                <a:xfrm>
                  <a:off x="852" y="384"/>
                  <a:ext cx="7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19" name="Group 15">
                <a:extLst>
                  <a:ext uri="{FF2B5EF4-FFF2-40B4-BE49-F238E27FC236}">
                    <a16:creationId xmlns:a16="http://schemas.microsoft.com/office/drawing/2014/main" id="{1130A1E6-3411-1ED5-AE09-879F1B6E1BA4}"/>
                  </a:ext>
                </a:extLst>
              </p:cNvPr>
              <p:cNvGrpSpPr>
                <a:grpSpLocks/>
              </p:cNvGrpSpPr>
              <p:nvPr/>
            </p:nvGrpSpPr>
            <p:grpSpPr bwMode="auto">
              <a:xfrm>
                <a:off x="1602" y="384"/>
                <a:ext cx="674" cy="384"/>
                <a:chOff x="1602" y="384"/>
                <a:chExt cx="674" cy="384"/>
              </a:xfrm>
            </p:grpSpPr>
            <p:sp>
              <p:nvSpPr>
                <p:cNvPr id="43041" name="Rectangle 16">
                  <a:extLst>
                    <a:ext uri="{FF2B5EF4-FFF2-40B4-BE49-F238E27FC236}">
                      <a16:creationId xmlns:a16="http://schemas.microsoft.com/office/drawing/2014/main" id="{7959203C-399C-03FF-B090-3FA0FD27D1B4}"/>
                    </a:ext>
                  </a:extLst>
                </p:cNvPr>
                <p:cNvSpPr>
                  <a:spLocks noChangeArrowheads="1"/>
                </p:cNvSpPr>
                <p:nvPr/>
              </p:nvSpPr>
              <p:spPr bwMode="auto">
                <a:xfrm>
                  <a:off x="1645" y="384"/>
                  <a:ext cx="5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静态转储</a:t>
                  </a:r>
                  <a:endParaRPr lang="zh-CN" altLang="en-US" sz="2400" b="0">
                    <a:latin typeface="Times New Roman" panose="02020603050405020304" pitchFamily="18" charset="0"/>
                  </a:endParaRPr>
                </a:p>
              </p:txBody>
            </p:sp>
            <p:sp>
              <p:nvSpPr>
                <p:cNvPr id="43042" name="Rectangle 17">
                  <a:extLst>
                    <a:ext uri="{FF2B5EF4-FFF2-40B4-BE49-F238E27FC236}">
                      <a16:creationId xmlns:a16="http://schemas.microsoft.com/office/drawing/2014/main" id="{4317C9B2-CB9D-8EF1-51B6-C7B0F523B9D7}"/>
                    </a:ext>
                  </a:extLst>
                </p:cNvPr>
                <p:cNvSpPr>
                  <a:spLocks noChangeArrowheads="1"/>
                </p:cNvSpPr>
                <p:nvPr/>
              </p:nvSpPr>
              <p:spPr bwMode="auto">
                <a:xfrm>
                  <a:off x="1602" y="384"/>
                  <a:ext cx="6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0" name="Group 18">
                <a:extLst>
                  <a:ext uri="{FF2B5EF4-FFF2-40B4-BE49-F238E27FC236}">
                    <a16:creationId xmlns:a16="http://schemas.microsoft.com/office/drawing/2014/main" id="{11C01D86-85DD-7619-C7BC-30E50ED50A6D}"/>
                  </a:ext>
                </a:extLst>
              </p:cNvPr>
              <p:cNvGrpSpPr>
                <a:grpSpLocks/>
              </p:cNvGrpSpPr>
              <p:nvPr/>
            </p:nvGrpSpPr>
            <p:grpSpPr bwMode="auto">
              <a:xfrm>
                <a:off x="0" y="768"/>
                <a:ext cx="338" cy="960"/>
                <a:chOff x="0" y="768"/>
                <a:chExt cx="338" cy="960"/>
              </a:xfrm>
            </p:grpSpPr>
            <p:sp>
              <p:nvSpPr>
                <p:cNvPr id="43039" name="Rectangle 19">
                  <a:extLst>
                    <a:ext uri="{FF2B5EF4-FFF2-40B4-BE49-F238E27FC236}">
                      <a16:creationId xmlns:a16="http://schemas.microsoft.com/office/drawing/2014/main" id="{E1429A61-4D12-5D5C-3238-7CC9769F3D09}"/>
                    </a:ext>
                  </a:extLst>
                </p:cNvPr>
                <p:cNvSpPr>
                  <a:spLocks noChangeArrowheads="1"/>
                </p:cNvSpPr>
                <p:nvPr/>
              </p:nvSpPr>
              <p:spPr bwMode="auto">
                <a:xfrm>
                  <a:off x="43" y="768"/>
                  <a:ext cx="25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转储方式</a:t>
                  </a:r>
                  <a:endParaRPr lang="zh-CN" altLang="en-US" sz="2400" b="0">
                    <a:latin typeface="Times New Roman" panose="02020603050405020304" pitchFamily="18" charset="0"/>
                  </a:endParaRPr>
                </a:p>
              </p:txBody>
            </p:sp>
            <p:sp>
              <p:nvSpPr>
                <p:cNvPr id="43040" name="Rectangle 20">
                  <a:extLst>
                    <a:ext uri="{FF2B5EF4-FFF2-40B4-BE49-F238E27FC236}">
                      <a16:creationId xmlns:a16="http://schemas.microsoft.com/office/drawing/2014/main" id="{7BEDC66F-D98D-51DC-2982-07BB5CE6F669}"/>
                    </a:ext>
                  </a:extLst>
                </p:cNvPr>
                <p:cNvSpPr>
                  <a:spLocks noChangeArrowheads="1"/>
                </p:cNvSpPr>
                <p:nvPr/>
              </p:nvSpPr>
              <p:spPr bwMode="auto">
                <a:xfrm>
                  <a:off x="0" y="768"/>
                  <a:ext cx="338" cy="9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1" name="Group 21">
                <a:extLst>
                  <a:ext uri="{FF2B5EF4-FFF2-40B4-BE49-F238E27FC236}">
                    <a16:creationId xmlns:a16="http://schemas.microsoft.com/office/drawing/2014/main" id="{5B21E5CE-BD5B-262F-4635-870A000C1B4A}"/>
                  </a:ext>
                </a:extLst>
              </p:cNvPr>
              <p:cNvGrpSpPr>
                <a:grpSpLocks/>
              </p:cNvGrpSpPr>
              <p:nvPr/>
            </p:nvGrpSpPr>
            <p:grpSpPr bwMode="auto">
              <a:xfrm>
                <a:off x="338" y="768"/>
                <a:ext cx="514" cy="480"/>
                <a:chOff x="338" y="768"/>
                <a:chExt cx="514" cy="480"/>
              </a:xfrm>
            </p:grpSpPr>
            <p:sp>
              <p:nvSpPr>
                <p:cNvPr id="43037" name="Rectangle 22">
                  <a:extLst>
                    <a:ext uri="{FF2B5EF4-FFF2-40B4-BE49-F238E27FC236}">
                      <a16:creationId xmlns:a16="http://schemas.microsoft.com/office/drawing/2014/main" id="{27FE18AC-1787-5093-D5E5-8040FDCD8DB1}"/>
                    </a:ext>
                  </a:extLst>
                </p:cNvPr>
                <p:cNvSpPr>
                  <a:spLocks noChangeArrowheads="1"/>
                </p:cNvSpPr>
                <p:nvPr/>
              </p:nvSpPr>
              <p:spPr bwMode="auto">
                <a:xfrm>
                  <a:off x="381" y="768"/>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海量转储</a:t>
                  </a:r>
                  <a:endParaRPr lang="zh-CN" altLang="en-US" sz="2000" b="0">
                    <a:latin typeface="Times New Roman" panose="02020603050405020304" pitchFamily="18" charset="0"/>
                  </a:endParaRPr>
                </a:p>
                <a:p>
                  <a:pPr algn="ctr">
                    <a:spcBef>
                      <a:spcPct val="0"/>
                    </a:spcBef>
                    <a:buClrTx/>
                    <a:buFontTx/>
                    <a:buNone/>
                  </a:pPr>
                  <a:endParaRPr lang="en-US" altLang="zh-CN" sz="2400" b="0">
                    <a:latin typeface="Times New Roman" panose="02020603050405020304" pitchFamily="18" charset="0"/>
                  </a:endParaRPr>
                </a:p>
              </p:txBody>
            </p:sp>
            <p:sp>
              <p:nvSpPr>
                <p:cNvPr id="43038" name="Rectangle 23">
                  <a:extLst>
                    <a:ext uri="{FF2B5EF4-FFF2-40B4-BE49-F238E27FC236}">
                      <a16:creationId xmlns:a16="http://schemas.microsoft.com/office/drawing/2014/main" id="{572A589B-C63F-C88E-5AE2-5BE5A8550A9F}"/>
                    </a:ext>
                  </a:extLst>
                </p:cNvPr>
                <p:cNvSpPr>
                  <a:spLocks noChangeArrowheads="1"/>
                </p:cNvSpPr>
                <p:nvPr/>
              </p:nvSpPr>
              <p:spPr bwMode="auto">
                <a:xfrm>
                  <a:off x="338" y="768"/>
                  <a:ext cx="51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2" name="Group 24">
                <a:extLst>
                  <a:ext uri="{FF2B5EF4-FFF2-40B4-BE49-F238E27FC236}">
                    <a16:creationId xmlns:a16="http://schemas.microsoft.com/office/drawing/2014/main" id="{15C04FF2-AAD5-AC41-2BDF-B3EB504793C6}"/>
                  </a:ext>
                </a:extLst>
              </p:cNvPr>
              <p:cNvGrpSpPr>
                <a:grpSpLocks/>
              </p:cNvGrpSpPr>
              <p:nvPr/>
            </p:nvGrpSpPr>
            <p:grpSpPr bwMode="auto">
              <a:xfrm>
                <a:off x="852" y="768"/>
                <a:ext cx="750" cy="480"/>
                <a:chOff x="852" y="768"/>
                <a:chExt cx="750" cy="480"/>
              </a:xfrm>
            </p:grpSpPr>
            <p:sp>
              <p:nvSpPr>
                <p:cNvPr id="43035" name="Rectangle 25">
                  <a:extLst>
                    <a:ext uri="{FF2B5EF4-FFF2-40B4-BE49-F238E27FC236}">
                      <a16:creationId xmlns:a16="http://schemas.microsoft.com/office/drawing/2014/main" id="{178E8F39-AFA3-DE9F-9DCA-A28CA9701D86}"/>
                    </a:ext>
                  </a:extLst>
                </p:cNvPr>
                <p:cNvSpPr>
                  <a:spLocks noChangeArrowheads="1"/>
                </p:cNvSpPr>
                <p:nvPr/>
              </p:nvSpPr>
              <p:spPr bwMode="auto">
                <a:xfrm>
                  <a:off x="895" y="768"/>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动态海量转储</a:t>
                  </a:r>
                  <a:endParaRPr lang="zh-CN" altLang="en-US" sz="2000" b="0">
                    <a:latin typeface="Times New Roman" panose="02020603050405020304" pitchFamily="18" charset="0"/>
                  </a:endParaRPr>
                </a:p>
              </p:txBody>
            </p:sp>
            <p:sp>
              <p:nvSpPr>
                <p:cNvPr id="43036" name="Rectangle 26">
                  <a:extLst>
                    <a:ext uri="{FF2B5EF4-FFF2-40B4-BE49-F238E27FC236}">
                      <a16:creationId xmlns:a16="http://schemas.microsoft.com/office/drawing/2014/main" id="{4512A97C-CBCF-6611-D0CF-5E707F441268}"/>
                    </a:ext>
                  </a:extLst>
                </p:cNvPr>
                <p:cNvSpPr>
                  <a:spLocks noChangeArrowheads="1"/>
                </p:cNvSpPr>
                <p:nvPr/>
              </p:nvSpPr>
              <p:spPr bwMode="auto">
                <a:xfrm>
                  <a:off x="852" y="768"/>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3" name="Group 27">
                <a:extLst>
                  <a:ext uri="{FF2B5EF4-FFF2-40B4-BE49-F238E27FC236}">
                    <a16:creationId xmlns:a16="http://schemas.microsoft.com/office/drawing/2014/main" id="{F2E4D6F5-9217-4E15-8F86-95247C9F94DF}"/>
                  </a:ext>
                </a:extLst>
              </p:cNvPr>
              <p:cNvGrpSpPr>
                <a:grpSpLocks/>
              </p:cNvGrpSpPr>
              <p:nvPr/>
            </p:nvGrpSpPr>
            <p:grpSpPr bwMode="auto">
              <a:xfrm>
                <a:off x="1602" y="768"/>
                <a:ext cx="674" cy="480"/>
                <a:chOff x="1602" y="768"/>
                <a:chExt cx="674" cy="480"/>
              </a:xfrm>
            </p:grpSpPr>
            <p:sp>
              <p:nvSpPr>
                <p:cNvPr id="43033" name="Rectangle 28">
                  <a:extLst>
                    <a:ext uri="{FF2B5EF4-FFF2-40B4-BE49-F238E27FC236}">
                      <a16:creationId xmlns:a16="http://schemas.microsoft.com/office/drawing/2014/main" id="{C2BA8E2A-9FEB-3C73-49B2-5C4874780D86}"/>
                    </a:ext>
                  </a:extLst>
                </p:cNvPr>
                <p:cNvSpPr>
                  <a:spLocks noChangeArrowheads="1"/>
                </p:cNvSpPr>
                <p:nvPr/>
              </p:nvSpPr>
              <p:spPr bwMode="auto">
                <a:xfrm>
                  <a:off x="1645" y="768"/>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静态海量转储</a:t>
                  </a:r>
                  <a:endParaRPr lang="zh-CN" altLang="en-US" sz="2000" b="0">
                    <a:latin typeface="Times New Roman" panose="02020603050405020304" pitchFamily="18" charset="0"/>
                  </a:endParaRPr>
                </a:p>
              </p:txBody>
            </p:sp>
            <p:sp>
              <p:nvSpPr>
                <p:cNvPr id="43034" name="Rectangle 29">
                  <a:extLst>
                    <a:ext uri="{FF2B5EF4-FFF2-40B4-BE49-F238E27FC236}">
                      <a16:creationId xmlns:a16="http://schemas.microsoft.com/office/drawing/2014/main" id="{04C3D5D2-8621-65D8-D713-5A3224548431}"/>
                    </a:ext>
                  </a:extLst>
                </p:cNvPr>
                <p:cNvSpPr>
                  <a:spLocks noChangeArrowheads="1"/>
                </p:cNvSpPr>
                <p:nvPr/>
              </p:nvSpPr>
              <p:spPr bwMode="auto">
                <a:xfrm>
                  <a:off x="1602" y="768"/>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4" name="Group 30">
                <a:extLst>
                  <a:ext uri="{FF2B5EF4-FFF2-40B4-BE49-F238E27FC236}">
                    <a16:creationId xmlns:a16="http://schemas.microsoft.com/office/drawing/2014/main" id="{D71B7413-0E7E-EF65-43A4-A4879F19AEEA}"/>
                  </a:ext>
                </a:extLst>
              </p:cNvPr>
              <p:cNvGrpSpPr>
                <a:grpSpLocks/>
              </p:cNvGrpSpPr>
              <p:nvPr/>
            </p:nvGrpSpPr>
            <p:grpSpPr bwMode="auto">
              <a:xfrm>
                <a:off x="338" y="1248"/>
                <a:ext cx="514" cy="480"/>
                <a:chOff x="338" y="1248"/>
                <a:chExt cx="514" cy="480"/>
              </a:xfrm>
            </p:grpSpPr>
            <p:sp>
              <p:nvSpPr>
                <p:cNvPr id="43031" name="Rectangle 31">
                  <a:extLst>
                    <a:ext uri="{FF2B5EF4-FFF2-40B4-BE49-F238E27FC236}">
                      <a16:creationId xmlns:a16="http://schemas.microsoft.com/office/drawing/2014/main" id="{C41B4D0B-346D-6161-9B1B-5588A87F5A90}"/>
                    </a:ext>
                  </a:extLst>
                </p:cNvPr>
                <p:cNvSpPr>
                  <a:spLocks noChangeArrowheads="1"/>
                </p:cNvSpPr>
                <p:nvPr/>
              </p:nvSpPr>
              <p:spPr bwMode="auto">
                <a:xfrm>
                  <a:off x="381" y="1248"/>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增量转储</a:t>
                  </a:r>
                  <a:endParaRPr lang="zh-CN" altLang="en-US" sz="4400" b="0">
                    <a:latin typeface="Times New Roman" panose="02020603050405020304" pitchFamily="18" charset="0"/>
                  </a:endParaRPr>
                </a:p>
              </p:txBody>
            </p:sp>
            <p:sp>
              <p:nvSpPr>
                <p:cNvPr id="43032" name="Rectangle 32">
                  <a:extLst>
                    <a:ext uri="{FF2B5EF4-FFF2-40B4-BE49-F238E27FC236}">
                      <a16:creationId xmlns:a16="http://schemas.microsoft.com/office/drawing/2014/main" id="{B9E3D7AF-9CA7-9A90-164A-754BF1A6AFEB}"/>
                    </a:ext>
                  </a:extLst>
                </p:cNvPr>
                <p:cNvSpPr>
                  <a:spLocks noChangeArrowheads="1"/>
                </p:cNvSpPr>
                <p:nvPr/>
              </p:nvSpPr>
              <p:spPr bwMode="auto">
                <a:xfrm>
                  <a:off x="338" y="1248"/>
                  <a:ext cx="51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5" name="Group 33">
                <a:extLst>
                  <a:ext uri="{FF2B5EF4-FFF2-40B4-BE49-F238E27FC236}">
                    <a16:creationId xmlns:a16="http://schemas.microsoft.com/office/drawing/2014/main" id="{42116177-975B-F770-7C3A-FA51403D586E}"/>
                  </a:ext>
                </a:extLst>
              </p:cNvPr>
              <p:cNvGrpSpPr>
                <a:grpSpLocks/>
              </p:cNvGrpSpPr>
              <p:nvPr/>
            </p:nvGrpSpPr>
            <p:grpSpPr bwMode="auto">
              <a:xfrm>
                <a:off x="852" y="1248"/>
                <a:ext cx="750" cy="480"/>
                <a:chOff x="852" y="1248"/>
                <a:chExt cx="750" cy="480"/>
              </a:xfrm>
            </p:grpSpPr>
            <p:sp>
              <p:nvSpPr>
                <p:cNvPr id="43029" name="Rectangle 34">
                  <a:extLst>
                    <a:ext uri="{FF2B5EF4-FFF2-40B4-BE49-F238E27FC236}">
                      <a16:creationId xmlns:a16="http://schemas.microsoft.com/office/drawing/2014/main" id="{4C629EAD-036B-7604-277F-35A2805DFBC1}"/>
                    </a:ext>
                  </a:extLst>
                </p:cNvPr>
                <p:cNvSpPr>
                  <a:spLocks noChangeArrowheads="1"/>
                </p:cNvSpPr>
                <p:nvPr/>
              </p:nvSpPr>
              <p:spPr bwMode="auto">
                <a:xfrm>
                  <a:off x="895" y="1248"/>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动态增量转储</a:t>
                  </a:r>
                  <a:endParaRPr lang="zh-CN" altLang="en-US" sz="2000" b="0">
                    <a:latin typeface="Times New Roman" panose="02020603050405020304" pitchFamily="18" charset="0"/>
                  </a:endParaRPr>
                </a:p>
              </p:txBody>
            </p:sp>
            <p:sp>
              <p:nvSpPr>
                <p:cNvPr id="43030" name="Rectangle 35">
                  <a:extLst>
                    <a:ext uri="{FF2B5EF4-FFF2-40B4-BE49-F238E27FC236}">
                      <a16:creationId xmlns:a16="http://schemas.microsoft.com/office/drawing/2014/main" id="{529F0E98-D161-0B74-4DA4-DDFF7B789630}"/>
                    </a:ext>
                  </a:extLst>
                </p:cNvPr>
                <p:cNvSpPr>
                  <a:spLocks noChangeArrowheads="1"/>
                </p:cNvSpPr>
                <p:nvPr/>
              </p:nvSpPr>
              <p:spPr bwMode="auto">
                <a:xfrm>
                  <a:off x="852" y="1248"/>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nvGrpSpPr>
              <p:cNvPr id="43026" name="Group 36">
                <a:extLst>
                  <a:ext uri="{FF2B5EF4-FFF2-40B4-BE49-F238E27FC236}">
                    <a16:creationId xmlns:a16="http://schemas.microsoft.com/office/drawing/2014/main" id="{FC164973-D8B1-10B2-7D2D-607D8C85BFF7}"/>
                  </a:ext>
                </a:extLst>
              </p:cNvPr>
              <p:cNvGrpSpPr>
                <a:grpSpLocks/>
              </p:cNvGrpSpPr>
              <p:nvPr/>
            </p:nvGrpSpPr>
            <p:grpSpPr bwMode="auto">
              <a:xfrm>
                <a:off x="1602" y="1248"/>
                <a:ext cx="674" cy="480"/>
                <a:chOff x="1602" y="1248"/>
                <a:chExt cx="674" cy="480"/>
              </a:xfrm>
            </p:grpSpPr>
            <p:sp>
              <p:nvSpPr>
                <p:cNvPr id="43027" name="Rectangle 37">
                  <a:extLst>
                    <a:ext uri="{FF2B5EF4-FFF2-40B4-BE49-F238E27FC236}">
                      <a16:creationId xmlns:a16="http://schemas.microsoft.com/office/drawing/2014/main" id="{DA6EFC59-5725-8BDD-75D6-844C95D04593}"/>
                    </a:ext>
                  </a:extLst>
                </p:cNvPr>
                <p:cNvSpPr>
                  <a:spLocks noChangeArrowheads="1"/>
                </p:cNvSpPr>
                <p:nvPr/>
              </p:nvSpPr>
              <p:spPr bwMode="auto">
                <a:xfrm>
                  <a:off x="1645" y="1248"/>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静态增量转储</a:t>
                  </a:r>
                  <a:endParaRPr lang="zh-CN" altLang="en-US" sz="2000" b="0">
                    <a:latin typeface="Times New Roman" panose="02020603050405020304" pitchFamily="18" charset="0"/>
                  </a:endParaRPr>
                </a:p>
              </p:txBody>
            </p:sp>
            <p:sp>
              <p:nvSpPr>
                <p:cNvPr id="43028" name="Rectangle 38">
                  <a:extLst>
                    <a:ext uri="{FF2B5EF4-FFF2-40B4-BE49-F238E27FC236}">
                      <a16:creationId xmlns:a16="http://schemas.microsoft.com/office/drawing/2014/main" id="{C7740314-AA31-9941-1052-BA139DD25DE3}"/>
                    </a:ext>
                  </a:extLst>
                </p:cNvPr>
                <p:cNvSpPr>
                  <a:spLocks noChangeArrowheads="1"/>
                </p:cNvSpPr>
                <p:nvPr/>
              </p:nvSpPr>
              <p:spPr bwMode="auto">
                <a:xfrm>
                  <a:off x="1602" y="1248"/>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grpSp>
        <p:sp>
          <p:nvSpPr>
            <p:cNvPr id="43015" name="Rectangle 39">
              <a:extLst>
                <a:ext uri="{FF2B5EF4-FFF2-40B4-BE49-F238E27FC236}">
                  <a16:creationId xmlns:a16="http://schemas.microsoft.com/office/drawing/2014/main" id="{13A41FE0-0676-DFD0-89FC-D0622E8F7864}"/>
                </a:ext>
              </a:extLst>
            </p:cNvPr>
            <p:cNvSpPr>
              <a:spLocks noChangeArrowheads="1"/>
            </p:cNvSpPr>
            <p:nvPr/>
          </p:nvSpPr>
          <p:spPr bwMode="auto">
            <a:xfrm>
              <a:off x="-3" y="-3"/>
              <a:ext cx="2282" cy="17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0" lang="zh-CN" altLang="en-US" sz="1800">
                <a:latin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811F914-4B76-CABA-18CC-7773CE56DAED}"/>
              </a:ext>
            </a:extLst>
          </p:cNvPr>
          <p:cNvSpPr>
            <a:spLocks noGrp="1"/>
          </p:cNvSpPr>
          <p:nvPr>
            <p:ph type="ftr" sz="quarter" idx="11"/>
          </p:nvPr>
        </p:nvSpPr>
        <p:spPr/>
        <p:txBody>
          <a:bodyPr/>
          <a:lstStyle/>
          <a:p>
            <a:pPr>
              <a:defRPr/>
            </a:pPr>
            <a:r>
              <a:rPr lang="en-US" altLang="zh-CN"/>
              <a:t>An Introduction to Database System</a:t>
            </a:r>
          </a:p>
        </p:txBody>
      </p:sp>
      <p:sp>
        <p:nvSpPr>
          <p:cNvPr id="44035" name="Rectangle 2">
            <a:extLst>
              <a:ext uri="{FF2B5EF4-FFF2-40B4-BE49-F238E27FC236}">
                <a16:creationId xmlns:a16="http://schemas.microsoft.com/office/drawing/2014/main" id="{D2C4C2ED-A4D0-5CFA-C3DE-FB9473B8EA25}"/>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10.4  </a:t>
            </a:r>
            <a:r>
              <a:rPr lang="zh-CN" altLang="en-US">
                <a:ea typeface="宋体" panose="02010600030101010101" pitchFamily="2" charset="-122"/>
              </a:rPr>
              <a:t>恢复的实现技术</a:t>
            </a:r>
          </a:p>
        </p:txBody>
      </p:sp>
      <p:sp>
        <p:nvSpPr>
          <p:cNvPr id="44036" name="Rectangle 3">
            <a:extLst>
              <a:ext uri="{FF2B5EF4-FFF2-40B4-BE49-F238E27FC236}">
                <a16:creationId xmlns:a16="http://schemas.microsoft.com/office/drawing/2014/main" id="{9C6F526E-1FD7-BC10-9868-D4A13CEB9D8F}"/>
              </a:ext>
            </a:extLst>
          </p:cNvPr>
          <p:cNvSpPr>
            <a:spLocks noGrp="1" noChangeArrowheads="1"/>
          </p:cNvSpPr>
          <p:nvPr>
            <p:ph type="body" idx="1"/>
          </p:nvPr>
        </p:nvSpPr>
        <p:spPr/>
        <p:txBody>
          <a:bodyPr/>
          <a:lstStyle/>
          <a:p>
            <a:pPr eaLnBrk="1" hangingPunct="1">
              <a:lnSpc>
                <a:spcPct val="160000"/>
              </a:lnSpc>
              <a:buFont typeface="Wingdings" panose="05000000000000000000" pitchFamily="2" charset="2"/>
              <a:buNone/>
            </a:pPr>
            <a:r>
              <a:rPr kumimoji="0" lang="en-US" altLang="zh-CN">
                <a:ea typeface="宋体" panose="02010600030101010101" pitchFamily="2" charset="-122"/>
              </a:rPr>
              <a:t>10.4.1  </a:t>
            </a:r>
            <a:r>
              <a:rPr kumimoji="0" lang="zh-CN" altLang="en-US">
                <a:ea typeface="宋体" panose="02010600030101010101" pitchFamily="2" charset="-122"/>
              </a:rPr>
              <a:t>数据转储</a:t>
            </a:r>
          </a:p>
          <a:p>
            <a:pPr eaLnBrk="1" hangingPunct="1">
              <a:lnSpc>
                <a:spcPct val="160000"/>
              </a:lnSpc>
              <a:buFont typeface="Wingdings" panose="05000000000000000000" pitchFamily="2" charset="2"/>
              <a:buNone/>
            </a:pPr>
            <a:r>
              <a:rPr kumimoji="0" lang="en-US" altLang="zh-CN">
                <a:solidFill>
                  <a:srgbClr val="FF00FF"/>
                </a:solidFill>
                <a:ea typeface="宋体" panose="02010600030101010101" pitchFamily="2" charset="-122"/>
              </a:rPr>
              <a:t>10.4.2  </a:t>
            </a:r>
            <a:r>
              <a:rPr kumimoji="0" lang="zh-CN" altLang="en-US">
                <a:solidFill>
                  <a:srgbClr val="FF00FF"/>
                </a:solidFill>
                <a:ea typeface="宋体" panose="02010600030101010101" pitchFamily="2" charset="-122"/>
              </a:rPr>
              <a:t>登记日志文件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9CAFBD4-E134-36FD-4B27-57400B6BE139}"/>
              </a:ext>
            </a:extLst>
          </p:cNvPr>
          <p:cNvSpPr>
            <a:spLocks noGrp="1"/>
          </p:cNvSpPr>
          <p:nvPr>
            <p:ph type="ftr" sz="quarter" idx="11"/>
          </p:nvPr>
        </p:nvSpPr>
        <p:spPr/>
        <p:txBody>
          <a:bodyPr/>
          <a:lstStyle/>
          <a:p>
            <a:pPr>
              <a:defRPr/>
            </a:pPr>
            <a:r>
              <a:rPr lang="en-US" altLang="zh-CN"/>
              <a:t>An Introduction to Database System</a:t>
            </a:r>
          </a:p>
        </p:txBody>
      </p:sp>
      <p:sp>
        <p:nvSpPr>
          <p:cNvPr id="45059" name="Rectangle 2">
            <a:extLst>
              <a:ext uri="{FF2B5EF4-FFF2-40B4-BE49-F238E27FC236}">
                <a16:creationId xmlns:a16="http://schemas.microsoft.com/office/drawing/2014/main" id="{95459078-05AD-6D23-C4DB-60A382DED5A4}"/>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10.4.2  </a:t>
            </a:r>
            <a:r>
              <a:rPr lang="zh-CN" altLang="en-US">
                <a:ea typeface="宋体" panose="02010600030101010101" pitchFamily="2" charset="-122"/>
              </a:rPr>
              <a:t>登记日志文件</a:t>
            </a:r>
          </a:p>
        </p:txBody>
      </p:sp>
      <p:sp>
        <p:nvSpPr>
          <p:cNvPr id="45060" name="Rectangle 3">
            <a:extLst>
              <a:ext uri="{FF2B5EF4-FFF2-40B4-BE49-F238E27FC236}">
                <a16:creationId xmlns:a16="http://schemas.microsoft.com/office/drawing/2014/main" id="{BEEEFDFA-E2AE-023A-1D34-B1252723D6D5}"/>
              </a:ext>
            </a:extLst>
          </p:cNvPr>
          <p:cNvSpPr>
            <a:spLocks noGrp="1" noChangeArrowheads="1"/>
          </p:cNvSpPr>
          <p:nvPr>
            <p:ph type="body" idx="1"/>
          </p:nvPr>
        </p:nvSpPr>
        <p:spPr/>
        <p:txBody>
          <a:bodyPr/>
          <a:lstStyle/>
          <a:p>
            <a:pPr eaLnBrk="1" hangingPunct="1">
              <a:lnSpc>
                <a:spcPct val="160000"/>
              </a:lnSpc>
              <a:buFont typeface="Wingdings" panose="05000000000000000000" pitchFamily="2" charset="2"/>
              <a:buNone/>
            </a:pPr>
            <a:r>
              <a:rPr kumimoji="0" lang="zh-CN" altLang="en-US">
                <a:solidFill>
                  <a:srgbClr val="FF00FF"/>
                </a:solidFill>
                <a:ea typeface="宋体" panose="02010600030101010101" pitchFamily="2" charset="-122"/>
              </a:rPr>
              <a:t>一、日志文件的格式和内容</a:t>
            </a:r>
          </a:p>
          <a:p>
            <a:pPr eaLnBrk="1" hangingPunct="1">
              <a:lnSpc>
                <a:spcPct val="160000"/>
              </a:lnSpc>
              <a:buFont typeface="Wingdings" panose="05000000000000000000" pitchFamily="2" charset="2"/>
              <a:buNone/>
            </a:pPr>
            <a:r>
              <a:rPr kumimoji="0" lang="zh-CN" altLang="en-US">
                <a:ea typeface="宋体" panose="02010600030101010101" pitchFamily="2" charset="-122"/>
              </a:rPr>
              <a:t>二、日志文件的作用</a:t>
            </a:r>
          </a:p>
          <a:p>
            <a:pPr eaLnBrk="1" hangingPunct="1">
              <a:lnSpc>
                <a:spcPct val="160000"/>
              </a:lnSpc>
              <a:buFont typeface="Wingdings" panose="05000000000000000000" pitchFamily="2" charset="2"/>
              <a:buNone/>
            </a:pPr>
            <a:r>
              <a:rPr kumimoji="0" lang="zh-CN" altLang="en-US">
                <a:ea typeface="宋体" panose="02010600030101010101" pitchFamily="2" charset="-122"/>
              </a:rPr>
              <a:t>三、登记日志文件</a:t>
            </a:r>
          </a:p>
          <a:p>
            <a:pPr eaLnBrk="1" hangingPunct="1">
              <a:buFont typeface="Wingdings" panose="05000000000000000000" pitchFamily="2" charset="2"/>
              <a:buNone/>
            </a:pPr>
            <a:endParaRPr kumimoji="0" lang="en-US" altLang="zh-CN">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E4F6C64-B29F-5CAB-C089-008328B0FB6D}"/>
              </a:ext>
            </a:extLst>
          </p:cNvPr>
          <p:cNvSpPr>
            <a:spLocks noGrp="1"/>
          </p:cNvSpPr>
          <p:nvPr>
            <p:ph type="ftr" sz="quarter" idx="11"/>
          </p:nvPr>
        </p:nvSpPr>
        <p:spPr/>
        <p:txBody>
          <a:bodyPr/>
          <a:lstStyle/>
          <a:p>
            <a:pPr>
              <a:defRPr/>
            </a:pPr>
            <a:r>
              <a:rPr lang="en-US" altLang="zh-CN"/>
              <a:t>An Introduction to Database System</a:t>
            </a:r>
          </a:p>
        </p:txBody>
      </p:sp>
      <p:sp>
        <p:nvSpPr>
          <p:cNvPr id="46083" name="Rectangle 2">
            <a:extLst>
              <a:ext uri="{FF2B5EF4-FFF2-40B4-BE49-F238E27FC236}">
                <a16:creationId xmlns:a16="http://schemas.microsoft.com/office/drawing/2014/main" id="{D84C0FE1-9F8E-2CBF-AB8E-E7EFCD849973}"/>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一、日志文件的格式和内容</a:t>
            </a:r>
          </a:p>
        </p:txBody>
      </p:sp>
      <p:sp>
        <p:nvSpPr>
          <p:cNvPr id="46084" name="Rectangle 3">
            <a:extLst>
              <a:ext uri="{FF2B5EF4-FFF2-40B4-BE49-F238E27FC236}">
                <a16:creationId xmlns:a16="http://schemas.microsoft.com/office/drawing/2014/main" id="{3F0D10E2-3839-BB52-D14F-D19FBC21F285}"/>
              </a:ext>
            </a:extLst>
          </p:cNvPr>
          <p:cNvSpPr>
            <a:spLocks noGrp="1" noChangeArrowheads="1"/>
          </p:cNvSpPr>
          <p:nvPr>
            <p:ph type="body" idx="1"/>
          </p:nvPr>
        </p:nvSpPr>
        <p:spPr>
          <a:xfrm>
            <a:off x="457200" y="1828800"/>
            <a:ext cx="8002588" cy="4495800"/>
          </a:xfrm>
        </p:spPr>
        <p:txBody>
          <a:bodyPr/>
          <a:lstStyle/>
          <a:p>
            <a:pPr eaLnBrk="1" hangingPunct="1">
              <a:lnSpc>
                <a:spcPct val="130000"/>
              </a:lnSpc>
            </a:pPr>
            <a:r>
              <a:rPr kumimoji="0" lang="zh-CN" altLang="en-US">
                <a:ea typeface="宋体" panose="02010600030101010101" pitchFamily="2" charset="-122"/>
              </a:rPr>
              <a:t>什么是日志文件</a:t>
            </a:r>
            <a:endParaRPr kumimoji="0" lang="zh-CN" altLang="en-US" sz="2400">
              <a:ea typeface="宋体" panose="02010600030101010101" pitchFamily="2" charset="-122"/>
            </a:endParaRPr>
          </a:p>
          <a:p>
            <a:pPr lvl="1" eaLnBrk="1" hangingPunct="1">
              <a:lnSpc>
                <a:spcPct val="130000"/>
              </a:lnSpc>
              <a:buFont typeface="Wingdings" panose="05000000000000000000" pitchFamily="2" charset="2"/>
              <a:buNone/>
            </a:pPr>
            <a:r>
              <a:rPr kumimoji="0" lang="zh-CN" altLang="en-US">
                <a:ea typeface="宋体" panose="02010600030101010101" pitchFamily="2" charset="-122"/>
              </a:rPr>
              <a:t>日志文件</a:t>
            </a:r>
            <a:r>
              <a:rPr kumimoji="0" lang="en-US" altLang="zh-CN">
                <a:ea typeface="宋体" panose="02010600030101010101" pitchFamily="2" charset="-122"/>
              </a:rPr>
              <a:t>(log)</a:t>
            </a:r>
            <a:r>
              <a:rPr kumimoji="0" lang="zh-CN" altLang="en-US">
                <a:ea typeface="宋体" panose="02010600030101010101" pitchFamily="2" charset="-122"/>
              </a:rPr>
              <a:t>是用来记录事务对数据库的更新操作的文</a:t>
            </a:r>
          </a:p>
          <a:p>
            <a:pPr lvl="1" eaLnBrk="1" hangingPunct="1">
              <a:lnSpc>
                <a:spcPct val="130000"/>
              </a:lnSpc>
              <a:buFont typeface="Wingdings" panose="05000000000000000000" pitchFamily="2" charset="2"/>
              <a:buNone/>
            </a:pPr>
            <a:r>
              <a:rPr kumimoji="0" lang="zh-CN" altLang="en-US">
                <a:ea typeface="宋体" panose="02010600030101010101" pitchFamily="2" charset="-122"/>
              </a:rPr>
              <a:t>件</a:t>
            </a:r>
            <a:endParaRPr kumimoji="0" lang="zh-CN" altLang="en-US" sz="2000">
              <a:ea typeface="宋体" panose="02010600030101010101" pitchFamily="2" charset="-122"/>
            </a:endParaRPr>
          </a:p>
          <a:p>
            <a:pPr eaLnBrk="1" hangingPunct="1">
              <a:lnSpc>
                <a:spcPct val="130000"/>
              </a:lnSpc>
            </a:pPr>
            <a:r>
              <a:rPr kumimoji="0" lang="zh-CN" altLang="en-US">
                <a:ea typeface="宋体" panose="02010600030101010101" pitchFamily="2" charset="-122"/>
              </a:rPr>
              <a:t>日志文件的格式</a:t>
            </a:r>
          </a:p>
          <a:p>
            <a:pPr lvl="1" eaLnBrk="1" hangingPunct="1">
              <a:lnSpc>
                <a:spcPct val="130000"/>
              </a:lnSpc>
              <a:buSzPct val="75000"/>
              <a:buFont typeface="Wingdings" panose="05000000000000000000" pitchFamily="2" charset="2"/>
              <a:buChar char="n"/>
            </a:pPr>
            <a:r>
              <a:rPr kumimoji="0" lang="zh-CN" altLang="en-US">
                <a:ea typeface="宋体" panose="02010600030101010101" pitchFamily="2" charset="-122"/>
              </a:rPr>
              <a:t>以记录为单位的日志文件</a:t>
            </a:r>
          </a:p>
          <a:p>
            <a:pPr lvl="1" eaLnBrk="1" hangingPunct="1">
              <a:lnSpc>
                <a:spcPct val="130000"/>
              </a:lnSpc>
              <a:buSzPct val="75000"/>
              <a:buFont typeface="Wingdings" panose="05000000000000000000" pitchFamily="2" charset="2"/>
              <a:buChar char="n"/>
            </a:pPr>
            <a:r>
              <a:rPr kumimoji="0" lang="zh-CN" altLang="en-US">
                <a:ea typeface="宋体" panose="02010600030101010101" pitchFamily="2" charset="-122"/>
              </a:rPr>
              <a:t>以数据块为单位的日志文件</a:t>
            </a:r>
            <a:endParaRPr kumimoji="0" lang="zh-CN" altLang="en-US" sz="200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CCDB4E7-0B03-5153-4AA3-2BA2AF469425}"/>
              </a:ext>
            </a:extLst>
          </p:cNvPr>
          <p:cNvSpPr>
            <a:spLocks noGrp="1"/>
          </p:cNvSpPr>
          <p:nvPr>
            <p:ph type="ftr" sz="quarter" idx="11"/>
          </p:nvPr>
        </p:nvSpPr>
        <p:spPr/>
        <p:txBody>
          <a:bodyPr/>
          <a:lstStyle/>
          <a:p>
            <a:pPr>
              <a:defRPr/>
            </a:pPr>
            <a:r>
              <a:rPr lang="en-US" altLang="zh-CN"/>
              <a:t>An Introduction to Database System</a:t>
            </a:r>
          </a:p>
        </p:txBody>
      </p:sp>
      <p:sp>
        <p:nvSpPr>
          <p:cNvPr id="47107" name="Rectangle 2">
            <a:extLst>
              <a:ext uri="{FF2B5EF4-FFF2-40B4-BE49-F238E27FC236}">
                <a16:creationId xmlns:a16="http://schemas.microsoft.com/office/drawing/2014/main" id="{F5F6F862-3731-4C4A-D7B4-78E46F6BC1FC}"/>
              </a:ext>
            </a:extLst>
          </p:cNvPr>
          <p:cNvSpPr>
            <a:spLocks noGrp="1" noChangeArrowheads="1"/>
          </p:cNvSpPr>
          <p:nvPr>
            <p:ph type="title"/>
          </p:nvPr>
        </p:nvSpPr>
        <p:spPr/>
        <p:txBody>
          <a:bodyPr/>
          <a:lstStyle/>
          <a:p>
            <a:pPr eaLnBrk="1" hangingPunct="1"/>
            <a:r>
              <a:rPr lang="zh-CN" altLang="en-US">
                <a:ea typeface="宋体" panose="02010600030101010101" pitchFamily="2" charset="-122"/>
              </a:rPr>
              <a:t>日志文件的格式和内容（续）</a:t>
            </a:r>
          </a:p>
        </p:txBody>
      </p:sp>
      <p:sp>
        <p:nvSpPr>
          <p:cNvPr id="47108" name="Rectangle 3">
            <a:extLst>
              <a:ext uri="{FF2B5EF4-FFF2-40B4-BE49-F238E27FC236}">
                <a16:creationId xmlns:a16="http://schemas.microsoft.com/office/drawing/2014/main" id="{67465B70-7717-42B9-D59A-43DD3FCF5173}"/>
              </a:ext>
            </a:extLst>
          </p:cNvPr>
          <p:cNvSpPr>
            <a:spLocks noGrp="1" noChangeArrowheads="1"/>
          </p:cNvSpPr>
          <p:nvPr>
            <p:ph type="body" idx="1"/>
          </p:nvPr>
        </p:nvSpPr>
        <p:spPr/>
        <p:txBody>
          <a:bodyPr/>
          <a:lstStyle/>
          <a:p>
            <a:pPr eaLnBrk="1" hangingPunct="1">
              <a:lnSpc>
                <a:spcPct val="140000"/>
              </a:lnSpc>
            </a:pPr>
            <a:r>
              <a:rPr kumimoji="0" lang="zh-CN" altLang="en-US">
                <a:ea typeface="宋体" panose="02010600030101010101" pitchFamily="2" charset="-122"/>
              </a:rPr>
              <a:t>以记录为单位的日志文件内容</a:t>
            </a:r>
          </a:p>
          <a:p>
            <a:pPr lvl="1" eaLnBrk="1" hangingPunct="1">
              <a:lnSpc>
                <a:spcPct val="140000"/>
              </a:lnSpc>
              <a:spcBef>
                <a:spcPct val="50000"/>
              </a:spcBef>
            </a:pPr>
            <a:r>
              <a:rPr kumimoji="0" lang="zh-CN" altLang="en-US" sz="2200">
                <a:ea typeface="宋体" panose="02010600030101010101" pitchFamily="2" charset="-122"/>
              </a:rPr>
              <a:t>各个事务的开始标记</a:t>
            </a:r>
            <a:r>
              <a:rPr kumimoji="0" lang="en-US" altLang="zh-CN" sz="2200">
                <a:ea typeface="宋体" panose="02010600030101010101" pitchFamily="2" charset="-122"/>
              </a:rPr>
              <a:t>(BEGIN TRANSACTION)</a:t>
            </a:r>
          </a:p>
          <a:p>
            <a:pPr lvl="1" eaLnBrk="1" hangingPunct="1">
              <a:lnSpc>
                <a:spcPct val="140000"/>
              </a:lnSpc>
              <a:spcBef>
                <a:spcPct val="50000"/>
              </a:spcBef>
            </a:pPr>
            <a:r>
              <a:rPr kumimoji="0" lang="zh-CN" altLang="en-US" sz="2200">
                <a:ea typeface="宋体" panose="02010600030101010101" pitchFamily="2" charset="-122"/>
              </a:rPr>
              <a:t>各个事务的结束标记</a:t>
            </a:r>
            <a:r>
              <a:rPr kumimoji="0" lang="en-US" altLang="zh-CN" sz="2200">
                <a:ea typeface="宋体" panose="02010600030101010101" pitchFamily="2" charset="-122"/>
              </a:rPr>
              <a:t>(COMMIT</a:t>
            </a:r>
            <a:r>
              <a:rPr kumimoji="0" lang="zh-CN" altLang="en-US" sz="2200">
                <a:ea typeface="宋体" panose="02010600030101010101" pitchFamily="2" charset="-122"/>
              </a:rPr>
              <a:t>或</a:t>
            </a:r>
            <a:r>
              <a:rPr kumimoji="0" lang="en-US" altLang="zh-CN" sz="2200">
                <a:ea typeface="宋体" panose="02010600030101010101" pitchFamily="2" charset="-122"/>
              </a:rPr>
              <a:t>ROLLBACK)</a:t>
            </a:r>
          </a:p>
          <a:p>
            <a:pPr lvl="1" eaLnBrk="1" hangingPunct="1">
              <a:lnSpc>
                <a:spcPct val="140000"/>
              </a:lnSpc>
              <a:spcBef>
                <a:spcPct val="50000"/>
              </a:spcBef>
            </a:pPr>
            <a:r>
              <a:rPr kumimoji="0" lang="zh-CN" altLang="en-US" sz="2200">
                <a:ea typeface="宋体" panose="02010600030101010101" pitchFamily="2" charset="-122"/>
              </a:rPr>
              <a:t>各个事务的所有更新操作</a:t>
            </a:r>
          </a:p>
          <a:p>
            <a:pPr eaLnBrk="1" hangingPunct="1">
              <a:lnSpc>
                <a:spcPct val="140000"/>
              </a:lnSpc>
              <a:spcBef>
                <a:spcPct val="50000"/>
              </a:spcBef>
              <a:buFont typeface="Wingdings" panose="05000000000000000000" pitchFamily="2" charset="2"/>
              <a:buNone/>
            </a:pPr>
            <a:r>
              <a:rPr kumimoji="0" lang="zh-CN" altLang="en-US" sz="2400">
                <a:ea typeface="宋体" panose="02010600030101010101" pitchFamily="2" charset="-122"/>
              </a:rPr>
              <a:t>     以上均作为日志文件中的一个</a:t>
            </a:r>
            <a:r>
              <a:rPr kumimoji="0" lang="zh-CN" altLang="en-US" sz="2400" u="sng">
                <a:ea typeface="宋体" panose="02010600030101010101" pitchFamily="2" charset="-122"/>
              </a:rPr>
              <a:t>日志记录 </a:t>
            </a:r>
            <a:r>
              <a:rPr kumimoji="0" lang="en-US" altLang="zh-CN" sz="2400">
                <a:ea typeface="宋体" panose="02010600030101010101" pitchFamily="2" charset="-122"/>
              </a:rPr>
              <a:t>(log  record)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66E6A54-1FD4-B002-E9D2-CCC23DE8FBE4}"/>
              </a:ext>
            </a:extLst>
          </p:cNvPr>
          <p:cNvSpPr>
            <a:spLocks noGrp="1"/>
          </p:cNvSpPr>
          <p:nvPr>
            <p:ph type="ftr" sz="quarter" idx="11"/>
          </p:nvPr>
        </p:nvSpPr>
        <p:spPr/>
        <p:txBody>
          <a:bodyPr/>
          <a:lstStyle/>
          <a:p>
            <a:pPr>
              <a:defRPr/>
            </a:pPr>
            <a:r>
              <a:rPr lang="en-US" altLang="zh-CN"/>
              <a:t>An Introduction to Database System</a:t>
            </a:r>
          </a:p>
        </p:txBody>
      </p:sp>
      <p:sp>
        <p:nvSpPr>
          <p:cNvPr id="48131" name="Rectangle 2">
            <a:extLst>
              <a:ext uri="{FF2B5EF4-FFF2-40B4-BE49-F238E27FC236}">
                <a16:creationId xmlns:a16="http://schemas.microsoft.com/office/drawing/2014/main" id="{902A8916-6CFB-AC8E-7648-98B038AAAE65}"/>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日志文件的格式和内容（续）</a:t>
            </a:r>
          </a:p>
        </p:txBody>
      </p:sp>
      <p:sp>
        <p:nvSpPr>
          <p:cNvPr id="48132" name="Rectangle 3">
            <a:extLst>
              <a:ext uri="{FF2B5EF4-FFF2-40B4-BE49-F238E27FC236}">
                <a16:creationId xmlns:a16="http://schemas.microsoft.com/office/drawing/2014/main" id="{EDBF7800-EF54-6333-A0F2-4711825BDD0F}"/>
              </a:ext>
            </a:extLst>
          </p:cNvPr>
          <p:cNvSpPr>
            <a:spLocks noGrp="1" noChangeArrowheads="1"/>
          </p:cNvSpPr>
          <p:nvPr>
            <p:ph type="body" idx="1"/>
          </p:nvPr>
        </p:nvSpPr>
        <p:spPr>
          <a:xfrm>
            <a:off x="755650" y="1989138"/>
            <a:ext cx="8064500" cy="4114800"/>
          </a:xfrm>
        </p:spPr>
        <p:txBody>
          <a:bodyPr/>
          <a:lstStyle/>
          <a:p>
            <a:pPr eaLnBrk="1" hangingPunct="1"/>
            <a:r>
              <a:rPr kumimoji="0" lang="zh-CN" altLang="en-US">
                <a:ea typeface="宋体" panose="02010600030101010101" pitchFamily="2" charset="-122"/>
              </a:rPr>
              <a:t>以记录为单位的日志文件，每条日志记录的内容</a:t>
            </a:r>
            <a:endParaRPr kumimoji="0" lang="zh-CN" altLang="en-US" sz="2400">
              <a:ea typeface="宋体" panose="02010600030101010101" pitchFamily="2" charset="-122"/>
            </a:endParaRPr>
          </a:p>
          <a:p>
            <a:pPr lvl="1" eaLnBrk="1" hangingPunct="1">
              <a:lnSpc>
                <a:spcPct val="160000"/>
              </a:lnSpc>
            </a:pPr>
            <a:r>
              <a:rPr kumimoji="0" lang="zh-CN" altLang="en-US" sz="2200">
                <a:ea typeface="宋体" panose="02010600030101010101" pitchFamily="2" charset="-122"/>
              </a:rPr>
              <a:t>事务标识（标明是哪个事务） </a:t>
            </a:r>
          </a:p>
          <a:p>
            <a:pPr lvl="1" eaLnBrk="1" hangingPunct="1">
              <a:lnSpc>
                <a:spcPct val="160000"/>
              </a:lnSpc>
            </a:pPr>
            <a:r>
              <a:rPr kumimoji="0" lang="zh-CN" altLang="en-US" sz="2200">
                <a:ea typeface="宋体" panose="02010600030101010101" pitchFamily="2" charset="-122"/>
              </a:rPr>
              <a:t>操作类型（插入、删除或修改）</a:t>
            </a:r>
          </a:p>
          <a:p>
            <a:pPr lvl="1" eaLnBrk="1" hangingPunct="1">
              <a:lnSpc>
                <a:spcPct val="160000"/>
              </a:lnSpc>
            </a:pPr>
            <a:r>
              <a:rPr kumimoji="0" lang="zh-CN" altLang="en-US" sz="2200">
                <a:ea typeface="宋体" panose="02010600030101010101" pitchFamily="2" charset="-122"/>
              </a:rPr>
              <a:t>操作对象（记录内部标识）</a:t>
            </a:r>
          </a:p>
          <a:p>
            <a:pPr lvl="1" eaLnBrk="1" hangingPunct="1">
              <a:lnSpc>
                <a:spcPct val="160000"/>
              </a:lnSpc>
            </a:pPr>
            <a:r>
              <a:rPr kumimoji="0" lang="zh-CN" altLang="en-US" sz="2200">
                <a:ea typeface="宋体" panose="02010600030101010101" pitchFamily="2" charset="-122"/>
              </a:rPr>
              <a:t>更新前数据的旧值（对插入操作而言，此项为空值）</a:t>
            </a:r>
          </a:p>
          <a:p>
            <a:pPr lvl="1" eaLnBrk="1" hangingPunct="1">
              <a:lnSpc>
                <a:spcPct val="160000"/>
              </a:lnSpc>
            </a:pPr>
            <a:r>
              <a:rPr kumimoji="0" lang="zh-CN" altLang="en-US" sz="2200">
                <a:ea typeface="宋体" panose="02010600030101010101" pitchFamily="2" charset="-122"/>
              </a:rPr>
              <a:t>更新后数据的新值（对删除操作而言</a:t>
            </a:r>
            <a:r>
              <a:rPr kumimoji="0" lang="en-US" altLang="zh-CN" sz="2200">
                <a:ea typeface="宋体" panose="02010600030101010101" pitchFamily="2" charset="-122"/>
              </a:rPr>
              <a:t>, </a:t>
            </a:r>
            <a:r>
              <a:rPr kumimoji="0" lang="zh-CN" altLang="en-US" sz="2200">
                <a:ea typeface="宋体" panose="02010600030101010101" pitchFamily="2" charset="-122"/>
              </a:rPr>
              <a:t>此项为空值）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D026ABB-C5EE-493A-8C9B-BA73932F3E09}"/>
              </a:ext>
            </a:extLst>
          </p:cNvPr>
          <p:cNvSpPr>
            <a:spLocks noGrp="1"/>
          </p:cNvSpPr>
          <p:nvPr>
            <p:ph type="ftr" sz="quarter" idx="11"/>
          </p:nvPr>
        </p:nvSpPr>
        <p:spPr/>
        <p:txBody>
          <a:bodyPr/>
          <a:lstStyle/>
          <a:p>
            <a:pPr>
              <a:defRPr/>
            </a:pPr>
            <a:r>
              <a:rPr lang="en-US" altLang="zh-CN"/>
              <a:t>An Introduction to Database System</a:t>
            </a:r>
          </a:p>
        </p:txBody>
      </p:sp>
      <p:sp>
        <p:nvSpPr>
          <p:cNvPr id="49155" name="Rectangle 2">
            <a:extLst>
              <a:ext uri="{FF2B5EF4-FFF2-40B4-BE49-F238E27FC236}">
                <a16:creationId xmlns:a16="http://schemas.microsoft.com/office/drawing/2014/main" id="{A79C7731-3673-7C23-365A-9E9DFCF7CA48}"/>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日志文件的格式和内容（续）</a:t>
            </a:r>
          </a:p>
        </p:txBody>
      </p:sp>
      <p:sp>
        <p:nvSpPr>
          <p:cNvPr id="49156" name="Rectangle 3">
            <a:extLst>
              <a:ext uri="{FF2B5EF4-FFF2-40B4-BE49-F238E27FC236}">
                <a16:creationId xmlns:a16="http://schemas.microsoft.com/office/drawing/2014/main" id="{E62092F9-75CD-EA80-5BC6-B72237A14E45}"/>
              </a:ext>
            </a:extLst>
          </p:cNvPr>
          <p:cNvSpPr>
            <a:spLocks noGrp="1" noChangeArrowheads="1"/>
          </p:cNvSpPr>
          <p:nvPr>
            <p:ph type="body" idx="1"/>
          </p:nvPr>
        </p:nvSpPr>
        <p:spPr>
          <a:xfrm>
            <a:off x="755650" y="1916113"/>
            <a:ext cx="7772400" cy="4114800"/>
          </a:xfrm>
        </p:spPr>
        <p:txBody>
          <a:bodyPr/>
          <a:lstStyle/>
          <a:p>
            <a:pPr eaLnBrk="1" hangingPunct="1"/>
            <a:r>
              <a:rPr kumimoji="0" lang="zh-CN" altLang="en-US">
                <a:ea typeface="宋体" panose="02010600030101010101" pitchFamily="2" charset="-122"/>
              </a:rPr>
              <a:t>以数据块为单位的日志文件，每条日志记录的内容</a:t>
            </a:r>
            <a:endParaRPr kumimoji="0" lang="zh-CN" altLang="en-US" sz="2400">
              <a:ea typeface="宋体" panose="02010600030101010101" pitchFamily="2" charset="-122"/>
            </a:endParaRPr>
          </a:p>
          <a:p>
            <a:pPr lvl="1" eaLnBrk="1" hangingPunct="1">
              <a:spcBef>
                <a:spcPct val="60000"/>
              </a:spcBef>
            </a:pPr>
            <a:r>
              <a:rPr kumimoji="0" lang="zh-CN" altLang="en-US">
                <a:ea typeface="宋体" panose="02010600030101010101" pitchFamily="2" charset="-122"/>
              </a:rPr>
              <a:t>事务标识（标明是那个事务）</a:t>
            </a:r>
          </a:p>
          <a:p>
            <a:pPr lvl="1" eaLnBrk="1" hangingPunct="1">
              <a:spcBef>
                <a:spcPct val="60000"/>
              </a:spcBef>
            </a:pPr>
            <a:r>
              <a:rPr kumimoji="0" lang="zh-CN" altLang="en-US">
                <a:ea typeface="宋体" panose="02010600030101010101" pitchFamily="2" charset="-122"/>
              </a:rPr>
              <a:t>被更新的数据块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6FC9E36-BD21-1D59-77C6-73622D158567}"/>
              </a:ext>
            </a:extLst>
          </p:cNvPr>
          <p:cNvSpPr>
            <a:spLocks noGrp="1"/>
          </p:cNvSpPr>
          <p:nvPr>
            <p:ph type="ftr" sz="quarter" idx="11"/>
          </p:nvPr>
        </p:nvSpPr>
        <p:spPr/>
        <p:txBody>
          <a:bodyPr/>
          <a:lstStyle/>
          <a:p>
            <a:pPr>
              <a:defRPr/>
            </a:pPr>
            <a:r>
              <a:rPr lang="en-US" altLang="zh-CN"/>
              <a:t>An Introduction to Database System</a:t>
            </a:r>
          </a:p>
        </p:txBody>
      </p:sp>
      <p:sp>
        <p:nvSpPr>
          <p:cNvPr id="51203" name="Rectangle 2">
            <a:extLst>
              <a:ext uri="{FF2B5EF4-FFF2-40B4-BE49-F238E27FC236}">
                <a16:creationId xmlns:a16="http://schemas.microsoft.com/office/drawing/2014/main" id="{A45C1F9D-246C-F144-56C1-D3C86811417F}"/>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二、日志文件的作用</a:t>
            </a:r>
          </a:p>
        </p:txBody>
      </p:sp>
      <p:sp>
        <p:nvSpPr>
          <p:cNvPr id="51204" name="Rectangle 3">
            <a:extLst>
              <a:ext uri="{FF2B5EF4-FFF2-40B4-BE49-F238E27FC236}">
                <a16:creationId xmlns:a16="http://schemas.microsoft.com/office/drawing/2014/main" id="{D31AB46E-BD94-C0E6-98F4-A5D6183E31F3}"/>
              </a:ext>
            </a:extLst>
          </p:cNvPr>
          <p:cNvSpPr>
            <a:spLocks noGrp="1" noChangeArrowheads="1"/>
          </p:cNvSpPr>
          <p:nvPr>
            <p:ph type="body" idx="1"/>
          </p:nvPr>
        </p:nvSpPr>
        <p:spPr/>
        <p:txBody>
          <a:bodyPr/>
          <a:lstStyle/>
          <a:p>
            <a:pPr eaLnBrk="1" hangingPunct="1">
              <a:lnSpc>
                <a:spcPct val="130000"/>
              </a:lnSpc>
            </a:pPr>
            <a:r>
              <a:rPr kumimoji="0" lang="zh-CN" altLang="en-US">
                <a:ea typeface="宋体" panose="02010600030101010101" pitchFamily="2" charset="-122"/>
              </a:rPr>
              <a:t>进行</a:t>
            </a:r>
            <a:r>
              <a:rPr kumimoji="0" lang="zh-CN" altLang="en-US" u="sng">
                <a:ea typeface="宋体" panose="02010600030101010101" pitchFamily="2" charset="-122"/>
              </a:rPr>
              <a:t>事务</a:t>
            </a:r>
            <a:r>
              <a:rPr kumimoji="0" lang="zh-CN" altLang="en-US">
                <a:ea typeface="宋体" panose="02010600030101010101" pitchFamily="2" charset="-122"/>
              </a:rPr>
              <a:t>故障恢复</a:t>
            </a:r>
          </a:p>
          <a:p>
            <a:pPr eaLnBrk="1" hangingPunct="1">
              <a:lnSpc>
                <a:spcPct val="130000"/>
              </a:lnSpc>
            </a:pPr>
            <a:r>
              <a:rPr kumimoji="0" lang="zh-CN" altLang="en-US">
                <a:ea typeface="宋体" panose="02010600030101010101" pitchFamily="2" charset="-122"/>
              </a:rPr>
              <a:t>进行</a:t>
            </a:r>
            <a:r>
              <a:rPr kumimoji="0" lang="zh-CN" altLang="en-US" u="sng">
                <a:ea typeface="宋体" panose="02010600030101010101" pitchFamily="2" charset="-122"/>
              </a:rPr>
              <a:t>系统</a:t>
            </a:r>
            <a:r>
              <a:rPr kumimoji="0" lang="zh-CN" altLang="en-US">
                <a:ea typeface="宋体" panose="02010600030101010101" pitchFamily="2" charset="-122"/>
              </a:rPr>
              <a:t>故障恢复</a:t>
            </a:r>
          </a:p>
          <a:p>
            <a:pPr eaLnBrk="1" hangingPunct="1">
              <a:lnSpc>
                <a:spcPct val="130000"/>
              </a:lnSpc>
            </a:pPr>
            <a:r>
              <a:rPr kumimoji="0" lang="zh-CN" altLang="en-US">
                <a:ea typeface="宋体" panose="02010600030101010101" pitchFamily="2" charset="-122"/>
              </a:rPr>
              <a:t>协助后备副本进行</a:t>
            </a:r>
            <a:r>
              <a:rPr kumimoji="0" lang="zh-CN" altLang="en-US" u="sng">
                <a:ea typeface="宋体" panose="02010600030101010101" pitchFamily="2" charset="-122"/>
              </a:rPr>
              <a:t>介质</a:t>
            </a:r>
            <a:r>
              <a:rPr kumimoji="0" lang="zh-CN" altLang="en-US">
                <a:ea typeface="宋体" panose="02010600030101010101" pitchFamily="2" charset="-122"/>
              </a:rPr>
              <a:t>故障恢复</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a:extLst>
              <a:ext uri="{FF2B5EF4-FFF2-40B4-BE49-F238E27FC236}">
                <a16:creationId xmlns:a16="http://schemas.microsoft.com/office/drawing/2014/main" id="{B3FB14BF-C5D1-416B-6265-F318FC6F650C}"/>
              </a:ext>
            </a:extLst>
          </p:cNvPr>
          <p:cNvSpPr>
            <a:spLocks noGrp="1"/>
          </p:cNvSpPr>
          <p:nvPr>
            <p:ph type="ftr" sz="quarter" idx="11"/>
          </p:nvPr>
        </p:nvSpPr>
        <p:spPr/>
        <p:txBody>
          <a:bodyPr/>
          <a:lstStyle/>
          <a:p>
            <a:pPr>
              <a:defRPr/>
            </a:pPr>
            <a:r>
              <a:rPr lang="en-US" altLang="zh-CN"/>
              <a:t>An Introduction to Database System</a:t>
            </a:r>
          </a:p>
        </p:txBody>
      </p:sp>
      <p:sp>
        <p:nvSpPr>
          <p:cNvPr id="53251" name="Rectangle 2">
            <a:extLst>
              <a:ext uri="{FF2B5EF4-FFF2-40B4-BE49-F238E27FC236}">
                <a16:creationId xmlns:a16="http://schemas.microsoft.com/office/drawing/2014/main" id="{CC58E99C-B296-B920-CBD1-B4F701854908}"/>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利用静态转储副本和日志文件进行恢复</a:t>
            </a:r>
          </a:p>
        </p:txBody>
      </p:sp>
      <p:sp>
        <p:nvSpPr>
          <p:cNvPr id="53252" name="Rectangle 3">
            <a:extLst>
              <a:ext uri="{FF2B5EF4-FFF2-40B4-BE49-F238E27FC236}">
                <a16:creationId xmlns:a16="http://schemas.microsoft.com/office/drawing/2014/main" id="{EC61CA17-5A8E-F1FF-8A9D-E9D43442D896}"/>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0" lang="en-US" altLang="zh-CN">
                <a:ea typeface="宋体" panose="02010600030101010101" pitchFamily="2" charset="-122"/>
              </a:rPr>
              <a:t> </a:t>
            </a:r>
          </a:p>
        </p:txBody>
      </p:sp>
      <p:sp>
        <p:nvSpPr>
          <p:cNvPr id="53253" name="Text Box 4">
            <a:extLst>
              <a:ext uri="{FF2B5EF4-FFF2-40B4-BE49-F238E27FC236}">
                <a16:creationId xmlns:a16="http://schemas.microsoft.com/office/drawing/2014/main" id="{FC6D9CDF-A43D-58BD-DB07-F19ACEE0CC38}"/>
              </a:ext>
            </a:extLst>
          </p:cNvPr>
          <p:cNvSpPr txBox="1">
            <a:spLocks noChangeArrowheads="1"/>
          </p:cNvSpPr>
          <p:nvPr/>
        </p:nvSpPr>
        <p:spPr bwMode="auto">
          <a:xfrm>
            <a:off x="539750" y="1916113"/>
            <a:ext cx="82804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lnSpc>
                <a:spcPct val="160000"/>
              </a:lnSpc>
              <a:spcBef>
                <a:spcPct val="0"/>
              </a:spcBef>
              <a:buClrTx/>
              <a:buFontTx/>
              <a:buNone/>
            </a:pPr>
            <a:r>
              <a:rPr lang="en-US" altLang="zh-CN" sz="2000">
                <a:latin typeface="Times New Roman" panose="02020603050405020304" pitchFamily="18" charset="0"/>
              </a:rPr>
              <a:t>                                   </a:t>
            </a:r>
            <a:r>
              <a:rPr lang="zh-CN" altLang="en-US" sz="2000">
                <a:latin typeface="Times New Roman" panose="02020603050405020304" pitchFamily="18" charset="0"/>
              </a:rPr>
              <a:t>静态</a:t>
            </a:r>
            <a:r>
              <a:rPr kumimoji="0" lang="zh-CN" altLang="en-US" sz="2000">
                <a:latin typeface="宋体" panose="02010600030101010101" pitchFamily="2" charset="-122"/>
              </a:rPr>
              <a:t>转储</a:t>
            </a:r>
            <a:r>
              <a:rPr kumimoji="0" lang="zh-CN" altLang="en-US" sz="1600">
                <a:latin typeface="宋体" panose="02010600030101010101" pitchFamily="2" charset="-122"/>
              </a:rPr>
              <a:t>             </a:t>
            </a:r>
            <a:r>
              <a:rPr kumimoji="0" lang="zh-CN" altLang="en-US" sz="2000">
                <a:latin typeface="宋体" panose="02010600030101010101" pitchFamily="2" charset="-122"/>
              </a:rPr>
              <a:t>运行事务   </a:t>
            </a:r>
            <a:endParaRPr kumimoji="0" lang="zh-CN" altLang="en-US" sz="1800">
              <a:latin typeface="宋体" panose="02010600030101010101" pitchFamily="2" charset="-122"/>
            </a:endParaRPr>
          </a:p>
          <a:p>
            <a:pPr algn="just">
              <a:lnSpc>
                <a:spcPct val="160000"/>
              </a:lnSpc>
              <a:spcBef>
                <a:spcPct val="0"/>
              </a:spcBef>
              <a:buClrTx/>
              <a:buFontTx/>
              <a:buNone/>
            </a:pPr>
            <a:r>
              <a:rPr kumimoji="0" lang="zh-CN" altLang="en-US" sz="2000">
                <a:latin typeface="宋体" panose="02010600030101010101" pitchFamily="2" charset="-122"/>
              </a:rPr>
              <a:t>正常运行</a:t>
            </a:r>
            <a:r>
              <a:rPr kumimoji="0" lang="zh-CN" altLang="en-US" sz="1800">
                <a:latin typeface="宋体" panose="02010600030101010101" pitchFamily="2" charset="-122"/>
              </a:rPr>
              <a:t>     ─┼───────┼─────────────</a:t>
            </a:r>
          </a:p>
          <a:p>
            <a:pPr algn="just">
              <a:lnSpc>
                <a:spcPct val="160000"/>
              </a:lnSpc>
              <a:spcBef>
                <a:spcPct val="0"/>
              </a:spcBef>
              <a:buClrTx/>
              <a:buFontTx/>
              <a:buNone/>
            </a:pPr>
            <a:r>
              <a:rPr kumimoji="0" lang="zh-CN" altLang="en-US" sz="1800">
                <a:latin typeface="宋体" panose="02010600030101010101" pitchFamily="2" charset="-122"/>
              </a:rPr>
              <a:t>                </a:t>
            </a:r>
            <a:r>
              <a:rPr kumimoji="0" lang="en-US" altLang="zh-CN" sz="1800">
                <a:latin typeface="宋体" panose="02010600030101010101" pitchFamily="2" charset="-122"/>
              </a:rPr>
              <a:t>Ta        </a:t>
            </a:r>
            <a:r>
              <a:rPr kumimoji="0" lang="zh-CN" altLang="en-US" sz="1800">
                <a:latin typeface="宋体" panose="02010600030101010101" pitchFamily="2" charset="-122"/>
              </a:rPr>
              <a:t>　　　</a:t>
            </a:r>
            <a:r>
              <a:rPr kumimoji="0" lang="en-US" altLang="zh-CN" sz="1800">
                <a:latin typeface="宋体" panose="02010600030101010101" pitchFamily="2" charset="-122"/>
              </a:rPr>
              <a:t>Tb        </a:t>
            </a:r>
            <a:r>
              <a:rPr kumimoji="0" lang="en-US" altLang="zh-CN" sz="2000">
                <a:latin typeface="宋体" panose="02010600030101010101" pitchFamily="2" charset="-122"/>
              </a:rPr>
              <a:t>          Tf</a:t>
            </a:r>
          </a:p>
          <a:p>
            <a:pPr algn="just">
              <a:lnSpc>
                <a:spcPct val="160000"/>
              </a:lnSpc>
              <a:spcBef>
                <a:spcPct val="0"/>
              </a:spcBef>
              <a:buClrTx/>
              <a:buFontTx/>
              <a:buNone/>
            </a:pPr>
            <a:r>
              <a:rPr kumimoji="0" lang="en-US" altLang="zh-CN" sz="2000">
                <a:latin typeface="宋体" panose="02010600030101010101" pitchFamily="2" charset="-122"/>
              </a:rPr>
              <a:t>	                     └</a:t>
            </a:r>
            <a:r>
              <a:rPr kumimoji="0" lang="en-US" altLang="zh-CN" sz="1800">
                <a:latin typeface="Times New Roman" panose="02020603050405020304" pitchFamily="18" charset="0"/>
              </a:rPr>
              <a:t>────────────</a:t>
            </a:r>
            <a:endParaRPr kumimoji="0" lang="en-US" altLang="zh-CN" sz="2000">
              <a:latin typeface="宋体" panose="02010600030101010101" pitchFamily="2" charset="-122"/>
            </a:endParaRPr>
          </a:p>
          <a:p>
            <a:pPr algn="ctr" eaLnBrk="1" hangingPunct="1">
              <a:spcBef>
                <a:spcPct val="0"/>
              </a:spcBef>
              <a:buClrTx/>
              <a:buFontTx/>
              <a:buNone/>
            </a:pPr>
            <a:endParaRPr kumimoji="0" lang="en-US" altLang="zh-CN" sz="1800">
              <a:latin typeface="宋体" panose="02010600030101010101" pitchFamily="2" charset="-122"/>
            </a:endParaRPr>
          </a:p>
          <a:p>
            <a:pPr algn="ctr" eaLnBrk="1" hangingPunct="1">
              <a:spcBef>
                <a:spcPct val="0"/>
              </a:spcBef>
              <a:buClrTx/>
              <a:buFontTx/>
              <a:buNone/>
            </a:pPr>
            <a:endParaRPr kumimoji="0" lang="en-US" altLang="zh-CN" sz="1800">
              <a:latin typeface="宋体" panose="02010600030101010101" pitchFamily="2" charset="-122"/>
            </a:endParaRPr>
          </a:p>
          <a:p>
            <a:pPr algn="ctr" eaLnBrk="1" hangingPunct="1">
              <a:spcBef>
                <a:spcPct val="0"/>
              </a:spcBef>
              <a:buClrTx/>
              <a:buFontTx/>
              <a:buNone/>
            </a:pPr>
            <a:r>
              <a:rPr kumimoji="0" lang="en-US" altLang="zh-CN" sz="2000">
                <a:latin typeface="宋体" panose="02010600030101010101" pitchFamily="2" charset="-122"/>
              </a:rPr>
              <a:t>             </a:t>
            </a:r>
            <a:r>
              <a:rPr kumimoji="0" lang="zh-CN" altLang="en-US" sz="2000">
                <a:latin typeface="宋体" panose="02010600030101010101" pitchFamily="2" charset="-122"/>
              </a:rPr>
              <a:t>重装后备副本</a:t>
            </a:r>
            <a:r>
              <a:rPr kumimoji="0" lang="zh-CN" altLang="en-US" sz="1800">
                <a:latin typeface="宋体" panose="02010600030101010101" pitchFamily="2" charset="-122"/>
              </a:rPr>
              <a:t>    </a:t>
            </a:r>
            <a:r>
              <a:rPr kumimoji="0" lang="zh-CN" altLang="en-US" sz="2000">
                <a:latin typeface="宋体" panose="02010600030101010101" pitchFamily="2" charset="-122"/>
              </a:rPr>
              <a:t>利用日志文件恢复   继续运行</a:t>
            </a:r>
          </a:p>
          <a:p>
            <a:pPr algn="just">
              <a:lnSpc>
                <a:spcPct val="160000"/>
              </a:lnSpc>
              <a:spcBef>
                <a:spcPct val="0"/>
              </a:spcBef>
              <a:buClrTx/>
              <a:buFontTx/>
              <a:buNone/>
            </a:pPr>
            <a:r>
              <a:rPr kumimoji="0" lang="zh-CN" altLang="en-US" sz="2000">
                <a:latin typeface="宋体" panose="02010600030101010101" pitchFamily="2" charset="-122"/>
              </a:rPr>
              <a:t>恢复</a:t>
            </a:r>
            <a:r>
              <a:rPr kumimoji="0" lang="zh-CN" altLang="en-US" sz="1600">
                <a:latin typeface="宋体" panose="02010600030101010101" pitchFamily="2" charset="-122"/>
              </a:rPr>
              <a:t> </a:t>
            </a:r>
            <a:r>
              <a:rPr kumimoji="0" lang="zh-CN" altLang="en-US" sz="1800">
                <a:latin typeface="宋体" panose="02010600030101010101" pitchFamily="2" charset="-122"/>
              </a:rPr>
              <a:t>        </a:t>
            </a:r>
            <a:r>
              <a:rPr kumimoji="0" lang="zh-CN" altLang="en-US" sz="1800">
                <a:latin typeface="Times New Roman" panose="02020603050405020304" pitchFamily="18" charset="0"/>
              </a:rPr>
              <a:t>─┼───────┼┈ ┈ ┈ ┈ ┈ ┈ ┈ ┈ ┼────</a:t>
            </a:r>
          </a:p>
        </p:txBody>
      </p:sp>
      <p:sp>
        <p:nvSpPr>
          <p:cNvPr id="53254" name="Text Box 5">
            <a:extLst>
              <a:ext uri="{FF2B5EF4-FFF2-40B4-BE49-F238E27FC236}">
                <a16:creationId xmlns:a16="http://schemas.microsoft.com/office/drawing/2014/main" id="{969030B0-1E8B-5142-697D-65EA268B741C}"/>
              </a:ext>
            </a:extLst>
          </p:cNvPr>
          <p:cNvSpPr txBox="1">
            <a:spLocks noChangeArrowheads="1"/>
          </p:cNvSpPr>
          <p:nvPr/>
        </p:nvSpPr>
        <p:spPr bwMode="auto">
          <a:xfrm>
            <a:off x="4932363" y="3068638"/>
            <a:ext cx="15652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60000"/>
              </a:lnSpc>
              <a:spcBef>
                <a:spcPct val="0"/>
              </a:spcBef>
              <a:buClrTx/>
              <a:buFontTx/>
              <a:buNone/>
            </a:pPr>
            <a:r>
              <a:rPr kumimoji="0" lang="zh-CN" altLang="en-US" sz="1800">
                <a:latin typeface="Times New Roman" panose="02020603050405020304" pitchFamily="18" charset="0"/>
              </a:rPr>
              <a:t>登记日志文件</a:t>
            </a:r>
          </a:p>
          <a:p>
            <a:pPr algn="ctr" eaLnBrk="1" hangingPunct="1">
              <a:spcBef>
                <a:spcPct val="0"/>
              </a:spcBef>
              <a:buClrTx/>
              <a:buFontTx/>
              <a:buNone/>
            </a:pPr>
            <a:endParaRPr kumimoji="0" lang="en-US" altLang="zh-CN" sz="1800">
              <a:latin typeface="Times New Roman" panose="02020603050405020304" pitchFamily="18" charset="0"/>
            </a:endParaRPr>
          </a:p>
        </p:txBody>
      </p:sp>
      <p:sp>
        <p:nvSpPr>
          <p:cNvPr id="53255" name="Text Box 6">
            <a:extLst>
              <a:ext uri="{FF2B5EF4-FFF2-40B4-BE49-F238E27FC236}">
                <a16:creationId xmlns:a16="http://schemas.microsoft.com/office/drawing/2014/main" id="{A646D0F5-CB38-4DB1-8905-62AF3499425D}"/>
              </a:ext>
            </a:extLst>
          </p:cNvPr>
          <p:cNvSpPr txBox="1">
            <a:spLocks noChangeArrowheads="1"/>
          </p:cNvSpPr>
          <p:nvPr/>
        </p:nvSpPr>
        <p:spPr bwMode="auto">
          <a:xfrm>
            <a:off x="6443663" y="24209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0" lang="en-US" altLang="zh-CN" sz="1800">
                <a:latin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4E56A86-B58B-4E66-34AB-9DA3501C83E8}"/>
              </a:ext>
            </a:extLst>
          </p:cNvPr>
          <p:cNvSpPr>
            <a:spLocks noGrp="1"/>
          </p:cNvSpPr>
          <p:nvPr>
            <p:ph type="ftr" sz="quarter" idx="11"/>
          </p:nvPr>
        </p:nvSpPr>
        <p:spPr/>
        <p:txBody>
          <a:bodyPr/>
          <a:lstStyle/>
          <a:p>
            <a:pPr>
              <a:defRPr/>
            </a:pPr>
            <a:r>
              <a:rPr lang="en-US" altLang="zh-CN"/>
              <a:t>An Introduction to Database System</a:t>
            </a:r>
          </a:p>
        </p:txBody>
      </p:sp>
      <p:sp>
        <p:nvSpPr>
          <p:cNvPr id="10243" name="Rectangle 2">
            <a:extLst>
              <a:ext uri="{FF2B5EF4-FFF2-40B4-BE49-F238E27FC236}">
                <a16:creationId xmlns:a16="http://schemas.microsoft.com/office/drawing/2014/main" id="{189FB606-8224-5BC9-23FB-B7D71DF60862}"/>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一、事务</a:t>
            </a:r>
            <a:r>
              <a:rPr lang="en-US" altLang="zh-CN">
                <a:ea typeface="宋体" panose="02010600030101010101" pitchFamily="2" charset="-122"/>
              </a:rPr>
              <a:t>(Transaction)</a:t>
            </a:r>
          </a:p>
        </p:txBody>
      </p:sp>
      <p:sp>
        <p:nvSpPr>
          <p:cNvPr id="10244" name="Rectangle 3">
            <a:extLst>
              <a:ext uri="{FF2B5EF4-FFF2-40B4-BE49-F238E27FC236}">
                <a16:creationId xmlns:a16="http://schemas.microsoft.com/office/drawing/2014/main" id="{43B47D55-79C3-FDB3-DF35-B7D322DDE1F3}"/>
              </a:ext>
            </a:extLst>
          </p:cNvPr>
          <p:cNvSpPr>
            <a:spLocks noGrp="1" noChangeArrowheads="1"/>
          </p:cNvSpPr>
          <p:nvPr>
            <p:ph type="body" idx="1"/>
          </p:nvPr>
        </p:nvSpPr>
        <p:spPr/>
        <p:txBody>
          <a:bodyPr/>
          <a:lstStyle/>
          <a:p>
            <a:pPr eaLnBrk="1" hangingPunct="1">
              <a:lnSpc>
                <a:spcPct val="90000"/>
              </a:lnSpc>
            </a:pPr>
            <a:r>
              <a:rPr kumimoji="0" lang="zh-CN" altLang="en-US" sz="2400">
                <a:ea typeface="宋体" panose="02010600030101010101" pitchFamily="2" charset="-122"/>
              </a:rPr>
              <a:t>定义</a:t>
            </a:r>
          </a:p>
          <a:p>
            <a:pPr lvl="1" eaLnBrk="1" hangingPunct="1">
              <a:lnSpc>
                <a:spcPct val="90000"/>
              </a:lnSpc>
            </a:pPr>
            <a:r>
              <a:rPr kumimoji="0" lang="zh-CN" altLang="en-US" sz="2000">
                <a:ea typeface="宋体" panose="02010600030101010101" pitchFamily="2" charset="-122"/>
              </a:rPr>
              <a:t>一个数据库操作序列</a:t>
            </a:r>
          </a:p>
          <a:p>
            <a:pPr lvl="1" eaLnBrk="1" hangingPunct="1">
              <a:lnSpc>
                <a:spcPct val="90000"/>
              </a:lnSpc>
            </a:pPr>
            <a:r>
              <a:rPr kumimoji="0" lang="zh-CN" altLang="en-US" sz="2000">
                <a:ea typeface="宋体" panose="02010600030101010101" pitchFamily="2" charset="-122"/>
              </a:rPr>
              <a:t>一个不可分割的工作单位</a:t>
            </a:r>
          </a:p>
          <a:p>
            <a:pPr lvl="1" eaLnBrk="1" hangingPunct="1">
              <a:lnSpc>
                <a:spcPct val="90000"/>
              </a:lnSpc>
            </a:pPr>
            <a:r>
              <a:rPr kumimoji="0" lang="zh-CN" altLang="en-US" sz="2000">
                <a:ea typeface="宋体" panose="02010600030101010101" pitchFamily="2" charset="-122"/>
              </a:rPr>
              <a:t>恢复和并发控制的基本单位</a:t>
            </a:r>
          </a:p>
          <a:p>
            <a:pPr lvl="1" eaLnBrk="1" hangingPunct="1">
              <a:lnSpc>
                <a:spcPct val="90000"/>
              </a:lnSpc>
              <a:buFont typeface="Wingdings" panose="05000000000000000000" pitchFamily="2" charset="2"/>
              <a:buNone/>
            </a:pPr>
            <a:endParaRPr kumimoji="0" lang="zh-CN" altLang="en-US" sz="2000">
              <a:ea typeface="宋体" panose="02010600030101010101" pitchFamily="2" charset="-122"/>
            </a:endParaRPr>
          </a:p>
          <a:p>
            <a:pPr eaLnBrk="1" hangingPunct="1">
              <a:lnSpc>
                <a:spcPct val="90000"/>
              </a:lnSpc>
            </a:pPr>
            <a:r>
              <a:rPr kumimoji="0" lang="zh-CN" altLang="en-US" sz="2400">
                <a:ea typeface="宋体" panose="02010600030101010101" pitchFamily="2" charset="-122"/>
              </a:rPr>
              <a:t>事务和程序比较</a:t>
            </a:r>
          </a:p>
          <a:p>
            <a:pPr lvl="1" eaLnBrk="1" hangingPunct="1">
              <a:lnSpc>
                <a:spcPct val="120000"/>
              </a:lnSpc>
            </a:pPr>
            <a:r>
              <a:rPr kumimoji="0" lang="zh-CN" altLang="en-US" sz="2000">
                <a:ea typeface="宋体" panose="02010600030101010101" pitchFamily="2" charset="-122"/>
              </a:rPr>
              <a:t>在关系数据库中，一个事务可以是一条或多条</a:t>
            </a:r>
            <a:r>
              <a:rPr kumimoji="0" lang="en-US" altLang="zh-CN" sz="2000">
                <a:ea typeface="宋体" panose="02010600030101010101" pitchFamily="2" charset="-122"/>
              </a:rPr>
              <a:t>SQL</a:t>
            </a:r>
            <a:r>
              <a:rPr kumimoji="0" lang="zh-CN" altLang="en-US" sz="2000">
                <a:ea typeface="宋体" panose="02010600030101010101" pitchFamily="2" charset="-122"/>
              </a:rPr>
              <a:t>语句</a:t>
            </a:r>
            <a:r>
              <a:rPr kumimoji="0" lang="en-US" altLang="zh-CN" sz="2000">
                <a:ea typeface="宋体" panose="02010600030101010101" pitchFamily="2" charset="-122"/>
              </a:rPr>
              <a:t>,</a:t>
            </a:r>
            <a:r>
              <a:rPr kumimoji="0" lang="zh-CN" altLang="en-US" sz="2000">
                <a:ea typeface="宋体" panose="02010600030101010101" pitchFamily="2" charset="-122"/>
              </a:rPr>
              <a:t>或整个程序。</a:t>
            </a:r>
          </a:p>
          <a:p>
            <a:pPr lvl="1" eaLnBrk="1" hangingPunct="1">
              <a:lnSpc>
                <a:spcPct val="120000"/>
              </a:lnSpc>
            </a:pPr>
            <a:r>
              <a:rPr kumimoji="0" lang="zh-CN" altLang="en-US" sz="2000">
                <a:ea typeface="宋体" panose="02010600030101010101" pitchFamily="2" charset="-122"/>
              </a:rPr>
              <a:t>一个程序通常包含多个事务</a:t>
            </a:r>
          </a:p>
          <a:p>
            <a:pPr lvl="1" eaLnBrk="1" hangingPunct="1">
              <a:lnSpc>
                <a:spcPct val="90000"/>
              </a:lnSpc>
            </a:pPr>
            <a:endParaRPr kumimoji="0" lang="zh-CN" altLang="en-US" sz="2000">
              <a:ea typeface="宋体" panose="02010600030101010101" pitchFamily="2" charset="-122"/>
            </a:endParaRPr>
          </a:p>
          <a:p>
            <a:pPr eaLnBrk="1" hangingPunct="1">
              <a:lnSpc>
                <a:spcPct val="90000"/>
              </a:lnSpc>
              <a:buFont typeface="Wingdings" panose="05000000000000000000" pitchFamily="2" charset="2"/>
              <a:buNone/>
            </a:pPr>
            <a:endParaRPr kumimoji="0" lang="en-US" altLang="zh-CN" sz="200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007225D-BF90-4407-11EE-5E170D2D4314}"/>
              </a:ext>
            </a:extLst>
          </p:cNvPr>
          <p:cNvSpPr>
            <a:spLocks noGrp="1"/>
          </p:cNvSpPr>
          <p:nvPr>
            <p:ph type="ftr" sz="quarter" idx="11"/>
          </p:nvPr>
        </p:nvSpPr>
        <p:spPr/>
        <p:txBody>
          <a:bodyPr/>
          <a:lstStyle/>
          <a:p>
            <a:pPr>
              <a:defRPr/>
            </a:pPr>
            <a:r>
              <a:rPr lang="en-US" altLang="zh-CN"/>
              <a:t>An Introduction to Database System</a:t>
            </a:r>
          </a:p>
        </p:txBody>
      </p:sp>
      <p:sp>
        <p:nvSpPr>
          <p:cNvPr id="54275" name="Rectangle 2">
            <a:extLst>
              <a:ext uri="{FF2B5EF4-FFF2-40B4-BE49-F238E27FC236}">
                <a16:creationId xmlns:a16="http://schemas.microsoft.com/office/drawing/2014/main" id="{173DA042-4681-D100-D7DD-B2181B65E120}"/>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利用静态转储副本和日志文件进行恢复（续）</a:t>
            </a:r>
          </a:p>
        </p:txBody>
      </p:sp>
      <p:sp>
        <p:nvSpPr>
          <p:cNvPr id="54276" name="Rectangle 3">
            <a:extLst>
              <a:ext uri="{FF2B5EF4-FFF2-40B4-BE49-F238E27FC236}">
                <a16:creationId xmlns:a16="http://schemas.microsoft.com/office/drawing/2014/main" id="{D986D45D-1E8E-77CF-2E6B-77BFD3F5259D}"/>
              </a:ext>
            </a:extLst>
          </p:cNvPr>
          <p:cNvSpPr>
            <a:spLocks noGrp="1" noChangeArrowheads="1"/>
          </p:cNvSpPr>
          <p:nvPr>
            <p:ph type="body" idx="1"/>
          </p:nvPr>
        </p:nvSpPr>
        <p:spPr/>
        <p:txBody>
          <a:bodyPr/>
          <a:lstStyle/>
          <a:p>
            <a:pPr eaLnBrk="1" hangingPunct="1">
              <a:lnSpc>
                <a:spcPct val="130000"/>
              </a:lnSpc>
              <a:buFont typeface="Wingdings" panose="05000000000000000000" pitchFamily="2" charset="2"/>
              <a:buNone/>
            </a:pPr>
            <a:r>
              <a:rPr kumimoji="0" lang="zh-CN" altLang="en-US" sz="2400">
                <a:ea typeface="宋体" panose="02010600030101010101" pitchFamily="2" charset="-122"/>
              </a:rPr>
              <a:t>上图中：</a:t>
            </a:r>
          </a:p>
          <a:p>
            <a:pPr eaLnBrk="1" hangingPunct="1">
              <a:lnSpc>
                <a:spcPct val="130000"/>
              </a:lnSpc>
            </a:pPr>
            <a:r>
              <a:rPr kumimoji="0" lang="zh-CN" altLang="en-US" sz="2400">
                <a:ea typeface="宋体" panose="02010600030101010101" pitchFamily="2" charset="-122"/>
              </a:rPr>
              <a:t>系统在</a:t>
            </a:r>
            <a:r>
              <a:rPr kumimoji="0" lang="en-US" altLang="zh-CN" sz="2400" i="1">
                <a:ea typeface="宋体" panose="02010600030101010101" pitchFamily="2" charset="-122"/>
              </a:rPr>
              <a:t>T</a:t>
            </a:r>
            <a:r>
              <a:rPr kumimoji="0" lang="en-US" altLang="zh-CN" sz="2400" baseline="-25000">
                <a:ea typeface="宋体" panose="02010600030101010101" pitchFamily="2" charset="-122"/>
              </a:rPr>
              <a:t>a</a:t>
            </a:r>
            <a:r>
              <a:rPr kumimoji="0" lang="zh-CN" altLang="en-US" sz="2400">
                <a:ea typeface="宋体" panose="02010600030101010101" pitchFamily="2" charset="-122"/>
              </a:rPr>
              <a:t>时刻停止运行事务，进行数据库转储</a:t>
            </a:r>
          </a:p>
          <a:p>
            <a:pPr eaLnBrk="1" hangingPunct="1">
              <a:lnSpc>
                <a:spcPct val="130000"/>
              </a:lnSpc>
            </a:pPr>
            <a:r>
              <a:rPr kumimoji="0" lang="zh-CN" altLang="en-US" sz="2400">
                <a:ea typeface="宋体" panose="02010600030101010101" pitchFamily="2" charset="-122"/>
              </a:rPr>
              <a:t>在</a:t>
            </a:r>
            <a:r>
              <a:rPr kumimoji="0" lang="en-US" altLang="zh-CN" sz="2400" i="1">
                <a:ea typeface="宋体" panose="02010600030101010101" pitchFamily="2" charset="-122"/>
              </a:rPr>
              <a:t>T</a:t>
            </a:r>
            <a:r>
              <a:rPr kumimoji="0" lang="en-US" altLang="zh-CN" sz="2400" baseline="-25000">
                <a:ea typeface="宋体" panose="02010600030101010101" pitchFamily="2" charset="-122"/>
              </a:rPr>
              <a:t>b</a:t>
            </a:r>
            <a:r>
              <a:rPr kumimoji="0" lang="zh-CN" altLang="en-US" sz="2400">
                <a:ea typeface="宋体" panose="02010600030101010101" pitchFamily="2" charset="-122"/>
              </a:rPr>
              <a:t>时刻转储完毕，得到</a:t>
            </a:r>
            <a:r>
              <a:rPr kumimoji="0" lang="en-US" altLang="zh-CN" sz="2400" i="1">
                <a:ea typeface="宋体" panose="02010600030101010101" pitchFamily="2" charset="-122"/>
              </a:rPr>
              <a:t>T</a:t>
            </a:r>
            <a:r>
              <a:rPr kumimoji="0" lang="en-US" altLang="zh-CN" sz="2400" baseline="-25000">
                <a:ea typeface="宋体" panose="02010600030101010101" pitchFamily="2" charset="-122"/>
              </a:rPr>
              <a:t>b</a:t>
            </a:r>
            <a:r>
              <a:rPr kumimoji="0" lang="zh-CN" altLang="en-US" sz="2400">
                <a:ea typeface="宋体" panose="02010600030101010101" pitchFamily="2" charset="-122"/>
              </a:rPr>
              <a:t>时刻的数据库一致性副本</a:t>
            </a:r>
          </a:p>
          <a:p>
            <a:pPr eaLnBrk="1" hangingPunct="1">
              <a:lnSpc>
                <a:spcPct val="130000"/>
              </a:lnSpc>
            </a:pPr>
            <a:r>
              <a:rPr kumimoji="0" lang="zh-CN" altLang="en-US" sz="2400">
                <a:ea typeface="宋体" panose="02010600030101010101" pitchFamily="2" charset="-122"/>
              </a:rPr>
              <a:t>系统运行到</a:t>
            </a:r>
            <a:r>
              <a:rPr kumimoji="0" lang="en-US" altLang="zh-CN" sz="2400" i="1">
                <a:ea typeface="宋体" panose="02010600030101010101" pitchFamily="2" charset="-122"/>
              </a:rPr>
              <a:t>T</a:t>
            </a:r>
            <a:r>
              <a:rPr kumimoji="0" lang="en-US" altLang="zh-CN" sz="2400" baseline="-25000">
                <a:ea typeface="宋体" panose="02010600030101010101" pitchFamily="2" charset="-122"/>
              </a:rPr>
              <a:t>f</a:t>
            </a:r>
            <a:r>
              <a:rPr kumimoji="0" lang="zh-CN" altLang="en-US" sz="2400">
                <a:ea typeface="宋体" panose="02010600030101010101" pitchFamily="2" charset="-122"/>
              </a:rPr>
              <a:t>时刻发生故障</a:t>
            </a:r>
          </a:p>
          <a:p>
            <a:pPr eaLnBrk="1" hangingPunct="1">
              <a:lnSpc>
                <a:spcPct val="130000"/>
              </a:lnSpc>
            </a:pPr>
            <a:r>
              <a:rPr kumimoji="0" lang="zh-CN" altLang="en-US" sz="2400">
                <a:ea typeface="宋体" panose="02010600030101010101" pitchFamily="2" charset="-122"/>
              </a:rPr>
              <a:t>为恢复数据库，首先由</a:t>
            </a:r>
            <a:r>
              <a:rPr kumimoji="0" lang="en-US" altLang="zh-CN" sz="2400">
                <a:ea typeface="宋体" panose="02010600030101010101" pitchFamily="2" charset="-122"/>
              </a:rPr>
              <a:t>DBA</a:t>
            </a:r>
            <a:r>
              <a:rPr kumimoji="0" lang="zh-CN" altLang="en-US" sz="2400">
                <a:ea typeface="宋体" panose="02010600030101010101" pitchFamily="2" charset="-122"/>
              </a:rPr>
              <a:t>重装数据库后备副本，将数据库恢复至</a:t>
            </a:r>
            <a:r>
              <a:rPr kumimoji="0" lang="en-US" altLang="zh-CN" sz="2400" i="1">
                <a:ea typeface="宋体" panose="02010600030101010101" pitchFamily="2" charset="-122"/>
              </a:rPr>
              <a:t>T</a:t>
            </a:r>
            <a:r>
              <a:rPr kumimoji="0" lang="en-US" altLang="zh-CN" sz="2400" baseline="-25000">
                <a:ea typeface="宋体" panose="02010600030101010101" pitchFamily="2" charset="-122"/>
              </a:rPr>
              <a:t>b</a:t>
            </a:r>
            <a:r>
              <a:rPr kumimoji="0" lang="zh-CN" altLang="en-US" sz="2400">
                <a:ea typeface="宋体" panose="02010600030101010101" pitchFamily="2" charset="-122"/>
              </a:rPr>
              <a:t>时刻的状态</a:t>
            </a:r>
          </a:p>
          <a:p>
            <a:pPr eaLnBrk="1" hangingPunct="1">
              <a:lnSpc>
                <a:spcPct val="130000"/>
              </a:lnSpc>
            </a:pPr>
            <a:r>
              <a:rPr kumimoji="0" lang="zh-CN" altLang="en-US" sz="2400">
                <a:ea typeface="宋体" panose="02010600030101010101" pitchFamily="2" charset="-122"/>
              </a:rPr>
              <a:t>重新运行自</a:t>
            </a:r>
            <a:r>
              <a:rPr kumimoji="0" lang="en-US" altLang="zh-CN" sz="2400" i="1">
                <a:ea typeface="宋体" panose="02010600030101010101" pitchFamily="2" charset="-122"/>
              </a:rPr>
              <a:t>T</a:t>
            </a:r>
            <a:r>
              <a:rPr kumimoji="0" lang="en-US" altLang="zh-CN" sz="2400" baseline="-25000">
                <a:ea typeface="宋体" panose="02010600030101010101" pitchFamily="2" charset="-122"/>
              </a:rPr>
              <a:t>b</a:t>
            </a:r>
            <a:r>
              <a:rPr kumimoji="0" lang="zh-CN" altLang="en-US" sz="2400">
                <a:ea typeface="宋体" panose="02010600030101010101" pitchFamily="2" charset="-122"/>
              </a:rPr>
              <a:t>～</a:t>
            </a:r>
            <a:r>
              <a:rPr kumimoji="0" lang="en-US" altLang="zh-CN" sz="2400" i="1">
                <a:ea typeface="宋体" panose="02010600030101010101" pitchFamily="2" charset="-122"/>
              </a:rPr>
              <a:t>T</a:t>
            </a:r>
            <a:r>
              <a:rPr kumimoji="0" lang="en-US" altLang="zh-CN" sz="2400" baseline="-25000">
                <a:ea typeface="宋体" panose="02010600030101010101" pitchFamily="2" charset="-122"/>
              </a:rPr>
              <a:t>f</a:t>
            </a:r>
            <a:r>
              <a:rPr kumimoji="0" lang="zh-CN" altLang="en-US" sz="2400">
                <a:ea typeface="宋体" panose="02010600030101010101" pitchFamily="2" charset="-122"/>
              </a:rPr>
              <a:t>时刻的所有更新事务，把数据库恢复到故障发生前的一致状态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A115BB3-1FE8-03B4-2A8C-504D26317309}"/>
              </a:ext>
            </a:extLst>
          </p:cNvPr>
          <p:cNvSpPr>
            <a:spLocks noGrp="1"/>
          </p:cNvSpPr>
          <p:nvPr>
            <p:ph type="ftr" sz="quarter" idx="11"/>
          </p:nvPr>
        </p:nvSpPr>
        <p:spPr/>
        <p:txBody>
          <a:bodyPr/>
          <a:lstStyle/>
          <a:p>
            <a:pPr>
              <a:defRPr/>
            </a:pPr>
            <a:r>
              <a:rPr lang="en-US" altLang="zh-CN"/>
              <a:t>An Introduction to Database System</a:t>
            </a:r>
          </a:p>
        </p:txBody>
      </p:sp>
      <p:sp>
        <p:nvSpPr>
          <p:cNvPr id="55299" name="Rectangle 2">
            <a:extLst>
              <a:ext uri="{FF2B5EF4-FFF2-40B4-BE49-F238E27FC236}">
                <a16:creationId xmlns:a16="http://schemas.microsoft.com/office/drawing/2014/main" id="{8A8C3B26-90AC-1B8C-1CCB-4825F5823457}"/>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三、登记日志文件</a:t>
            </a:r>
          </a:p>
        </p:txBody>
      </p:sp>
      <p:sp>
        <p:nvSpPr>
          <p:cNvPr id="55300" name="Rectangle 3">
            <a:extLst>
              <a:ext uri="{FF2B5EF4-FFF2-40B4-BE49-F238E27FC236}">
                <a16:creationId xmlns:a16="http://schemas.microsoft.com/office/drawing/2014/main" id="{1759682B-A3FE-59C4-DB30-7654B7B7A8E9}"/>
              </a:ext>
            </a:extLst>
          </p:cNvPr>
          <p:cNvSpPr>
            <a:spLocks noGrp="1" noChangeArrowheads="1"/>
          </p:cNvSpPr>
          <p:nvPr>
            <p:ph type="body" idx="1"/>
          </p:nvPr>
        </p:nvSpPr>
        <p:spPr>
          <a:xfrm>
            <a:off x="990600" y="1676400"/>
            <a:ext cx="7772400" cy="4114800"/>
          </a:xfrm>
        </p:spPr>
        <p:txBody>
          <a:bodyPr/>
          <a:lstStyle/>
          <a:p>
            <a:pPr eaLnBrk="1" hangingPunct="1">
              <a:lnSpc>
                <a:spcPct val="130000"/>
              </a:lnSpc>
            </a:pPr>
            <a:r>
              <a:rPr kumimoji="0" lang="zh-CN" altLang="en-US" sz="2400">
                <a:ea typeface="宋体" panose="02010600030101010101" pitchFamily="2" charset="-122"/>
              </a:rPr>
              <a:t>基本原则</a:t>
            </a:r>
          </a:p>
          <a:p>
            <a:pPr lvl="1" eaLnBrk="1" hangingPunct="1">
              <a:lnSpc>
                <a:spcPct val="120000"/>
              </a:lnSpc>
              <a:spcBef>
                <a:spcPct val="40000"/>
              </a:spcBef>
            </a:pPr>
            <a:r>
              <a:rPr kumimoji="0" lang="zh-CN" altLang="en-US">
                <a:ea typeface="宋体" panose="02010600030101010101" pitchFamily="2" charset="-122"/>
              </a:rPr>
              <a:t>登记的次序严格按并行事务执行的时间次序</a:t>
            </a:r>
          </a:p>
          <a:p>
            <a:pPr lvl="1" eaLnBrk="1" hangingPunct="1">
              <a:lnSpc>
                <a:spcPct val="120000"/>
              </a:lnSpc>
              <a:spcBef>
                <a:spcPct val="40000"/>
              </a:spcBef>
            </a:pPr>
            <a:r>
              <a:rPr kumimoji="0" lang="zh-CN" altLang="en-US">
                <a:ea typeface="宋体" panose="02010600030101010101" pitchFamily="2" charset="-122"/>
              </a:rPr>
              <a:t>必须先写日志文件，后写数据库</a:t>
            </a:r>
          </a:p>
          <a:p>
            <a:pPr lvl="2" eaLnBrk="1" hangingPunct="1">
              <a:lnSpc>
                <a:spcPct val="120000"/>
              </a:lnSpc>
              <a:buFont typeface="Wingdings" panose="05000000000000000000" pitchFamily="2" charset="2"/>
              <a:buChar char="Ø"/>
            </a:pPr>
            <a:r>
              <a:rPr kumimoji="0" lang="zh-CN" altLang="en-US">
                <a:ea typeface="宋体" panose="02010600030101010101" pitchFamily="2" charset="-122"/>
              </a:rPr>
              <a:t>写日志文件操作：把表示这个修改的日志记录</a:t>
            </a:r>
          </a:p>
          <a:p>
            <a:pPr lvl="2" eaLnBrk="1" hangingPunct="1">
              <a:lnSpc>
                <a:spcPct val="120000"/>
              </a:lnSpc>
              <a:buFont typeface="Wingdings" panose="05000000000000000000" pitchFamily="2" charset="2"/>
              <a:buNone/>
            </a:pPr>
            <a:r>
              <a:rPr kumimoji="0" lang="zh-CN" altLang="en-US">
                <a:ea typeface="宋体" panose="02010600030101010101" pitchFamily="2" charset="-122"/>
              </a:rPr>
              <a:t>   写到日志文件</a:t>
            </a:r>
          </a:p>
          <a:p>
            <a:pPr lvl="2" eaLnBrk="1" hangingPunct="1">
              <a:lnSpc>
                <a:spcPct val="120000"/>
              </a:lnSpc>
              <a:buFont typeface="Wingdings" panose="05000000000000000000" pitchFamily="2" charset="2"/>
              <a:buChar char="Ø"/>
            </a:pPr>
            <a:r>
              <a:rPr kumimoji="0" lang="zh-CN" altLang="en-US">
                <a:ea typeface="宋体" panose="02010600030101010101" pitchFamily="2" charset="-122"/>
              </a:rPr>
              <a:t>写数据库操作：把对数据的修改写到数据库中</a:t>
            </a:r>
          </a:p>
          <a:p>
            <a:pPr lvl="1" eaLnBrk="1" hangingPunct="1"/>
            <a:endParaRPr kumimoji="0" lang="en-US" altLang="zh-CN">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FE08760-8F40-61EE-0851-2902A9AB0A73}"/>
              </a:ext>
            </a:extLst>
          </p:cNvPr>
          <p:cNvSpPr>
            <a:spLocks noGrp="1"/>
          </p:cNvSpPr>
          <p:nvPr>
            <p:ph type="ftr" sz="quarter" idx="11"/>
          </p:nvPr>
        </p:nvSpPr>
        <p:spPr/>
        <p:txBody>
          <a:bodyPr/>
          <a:lstStyle/>
          <a:p>
            <a:pPr>
              <a:defRPr/>
            </a:pPr>
            <a:r>
              <a:rPr lang="en-US" altLang="zh-CN"/>
              <a:t>An Introduction to Database System</a:t>
            </a:r>
          </a:p>
        </p:txBody>
      </p:sp>
      <p:sp>
        <p:nvSpPr>
          <p:cNvPr id="56323" name="Rectangle 2">
            <a:extLst>
              <a:ext uri="{FF2B5EF4-FFF2-40B4-BE49-F238E27FC236}">
                <a16:creationId xmlns:a16="http://schemas.microsoft.com/office/drawing/2014/main" id="{70C7BA36-6439-7BA4-B1CF-D68B74279200}"/>
              </a:ext>
            </a:extLst>
          </p:cNvPr>
          <p:cNvSpPr>
            <a:spLocks noGrp="1" noChangeArrowheads="1"/>
          </p:cNvSpPr>
          <p:nvPr>
            <p:ph type="title"/>
          </p:nvPr>
        </p:nvSpPr>
        <p:spPr/>
        <p:txBody>
          <a:bodyPr/>
          <a:lstStyle/>
          <a:p>
            <a:pPr eaLnBrk="1" hangingPunct="1"/>
            <a:r>
              <a:rPr lang="zh-CN" altLang="en-US">
                <a:ea typeface="宋体" panose="02010600030101010101" pitchFamily="2" charset="-122"/>
              </a:rPr>
              <a:t>登记日志文件（续）</a:t>
            </a:r>
          </a:p>
        </p:txBody>
      </p:sp>
      <p:sp>
        <p:nvSpPr>
          <p:cNvPr id="56324" name="Rectangle 3">
            <a:extLst>
              <a:ext uri="{FF2B5EF4-FFF2-40B4-BE49-F238E27FC236}">
                <a16:creationId xmlns:a16="http://schemas.microsoft.com/office/drawing/2014/main" id="{162419AF-3F48-65AE-1DF0-C305B16C6742}"/>
              </a:ext>
            </a:extLst>
          </p:cNvPr>
          <p:cNvSpPr>
            <a:spLocks noGrp="1" noChangeArrowheads="1"/>
          </p:cNvSpPr>
          <p:nvPr>
            <p:ph type="body" idx="1"/>
          </p:nvPr>
        </p:nvSpPr>
        <p:spPr>
          <a:xfrm>
            <a:off x="755650" y="1916113"/>
            <a:ext cx="7772400" cy="4114800"/>
          </a:xfrm>
        </p:spPr>
        <p:txBody>
          <a:bodyPr/>
          <a:lstStyle/>
          <a:p>
            <a:pPr eaLnBrk="1" hangingPunct="1">
              <a:lnSpc>
                <a:spcPct val="120000"/>
              </a:lnSpc>
            </a:pPr>
            <a:r>
              <a:rPr kumimoji="0" lang="zh-CN" altLang="en-US" sz="2400">
                <a:ea typeface="宋体" panose="02010600030101010101" pitchFamily="2" charset="-122"/>
              </a:rPr>
              <a:t>为什么要先写日志文件</a:t>
            </a:r>
          </a:p>
          <a:p>
            <a:pPr lvl="1" eaLnBrk="1" hangingPunct="1">
              <a:lnSpc>
                <a:spcPct val="120000"/>
              </a:lnSpc>
            </a:pPr>
            <a:r>
              <a:rPr kumimoji="0" lang="zh-CN" altLang="en-US" sz="2200">
                <a:ea typeface="宋体" panose="02010600030101010101" pitchFamily="2" charset="-122"/>
              </a:rPr>
              <a:t>写数据库和写日志文件是两个不同的操作</a:t>
            </a:r>
          </a:p>
          <a:p>
            <a:pPr lvl="1" eaLnBrk="1" hangingPunct="1">
              <a:lnSpc>
                <a:spcPct val="120000"/>
              </a:lnSpc>
            </a:pPr>
            <a:r>
              <a:rPr kumimoji="0" lang="zh-CN" altLang="en-US" sz="2200">
                <a:ea typeface="宋体" panose="02010600030101010101" pitchFamily="2" charset="-122"/>
              </a:rPr>
              <a:t>在这两个操作之间可能发生故障</a:t>
            </a:r>
          </a:p>
          <a:p>
            <a:pPr lvl="1" eaLnBrk="1" hangingPunct="1">
              <a:lnSpc>
                <a:spcPct val="120000"/>
              </a:lnSpc>
            </a:pPr>
            <a:r>
              <a:rPr kumimoji="0" lang="zh-CN" altLang="en-US" sz="2200">
                <a:ea typeface="宋体" panose="02010600030101010101" pitchFamily="2" charset="-122"/>
              </a:rPr>
              <a:t>如果先写了数据库修改，而在日志文件中没有登记下这个修改，则以后就无法恢复这个修改了</a:t>
            </a:r>
          </a:p>
          <a:p>
            <a:pPr lvl="1" eaLnBrk="1" hangingPunct="1">
              <a:lnSpc>
                <a:spcPct val="120000"/>
              </a:lnSpc>
            </a:pPr>
            <a:r>
              <a:rPr kumimoji="0" lang="zh-CN" altLang="en-US" sz="2200">
                <a:ea typeface="宋体" panose="02010600030101010101" pitchFamily="2" charset="-122"/>
              </a:rPr>
              <a:t>如果先写日志，但没有修改数据库，按日志文件恢复时只不过是多执行一次不必要的</a:t>
            </a:r>
            <a:r>
              <a:rPr kumimoji="0" lang="en-US" altLang="zh-CN" sz="2200">
                <a:ea typeface="宋体" panose="02010600030101010101" pitchFamily="2" charset="-122"/>
              </a:rPr>
              <a:t>UNDO</a:t>
            </a:r>
            <a:r>
              <a:rPr kumimoji="0" lang="zh-CN" altLang="en-US" sz="2200">
                <a:ea typeface="宋体" panose="02010600030101010101" pitchFamily="2" charset="-122"/>
              </a:rPr>
              <a:t>操作，并不会影响数据库的正确性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61B10BC-88F4-629F-4AF4-8F73167A9D25}"/>
              </a:ext>
            </a:extLst>
          </p:cNvPr>
          <p:cNvSpPr>
            <a:spLocks noGrp="1"/>
          </p:cNvSpPr>
          <p:nvPr>
            <p:ph type="ftr" sz="quarter" idx="11"/>
          </p:nvPr>
        </p:nvSpPr>
        <p:spPr/>
        <p:txBody>
          <a:bodyPr/>
          <a:lstStyle/>
          <a:p>
            <a:pPr>
              <a:defRPr/>
            </a:pPr>
            <a:r>
              <a:rPr lang="en-US" altLang="zh-CN"/>
              <a:t>An Introduction to Database System</a:t>
            </a:r>
          </a:p>
        </p:txBody>
      </p:sp>
      <p:sp>
        <p:nvSpPr>
          <p:cNvPr id="58371" name="Rectangle 2">
            <a:extLst>
              <a:ext uri="{FF2B5EF4-FFF2-40B4-BE49-F238E27FC236}">
                <a16:creationId xmlns:a16="http://schemas.microsoft.com/office/drawing/2014/main" id="{8FDDB7DB-FD2D-FFC3-19B1-7F4FDC76F39A}"/>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58372" name="Rectangle 3">
            <a:extLst>
              <a:ext uri="{FF2B5EF4-FFF2-40B4-BE49-F238E27FC236}">
                <a16:creationId xmlns:a16="http://schemas.microsoft.com/office/drawing/2014/main" id="{CA39F3AA-CD3A-89D4-B505-13AF923BE090}"/>
              </a:ext>
            </a:extLst>
          </p:cNvPr>
          <p:cNvSpPr>
            <a:spLocks noGrp="1" noChangeArrowheads="1"/>
          </p:cNvSpPr>
          <p:nvPr>
            <p:ph type="body" idx="1"/>
          </p:nvPr>
        </p:nvSpPr>
        <p:spPr>
          <a:xfrm>
            <a:off x="827088" y="1828800"/>
            <a:ext cx="7859712"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10.5  </a:t>
            </a:r>
            <a:r>
              <a:rPr kumimoji="0" lang="zh-CN" altLang="en-US" sz="2400" b="1">
                <a:solidFill>
                  <a:schemeClr val="tx2"/>
                </a:solidFill>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4E9C108-EBA6-F806-DCDB-7753D362FD6D}"/>
              </a:ext>
            </a:extLst>
          </p:cNvPr>
          <p:cNvSpPr>
            <a:spLocks noGrp="1"/>
          </p:cNvSpPr>
          <p:nvPr>
            <p:ph type="ftr" sz="quarter" idx="11"/>
          </p:nvPr>
        </p:nvSpPr>
        <p:spPr/>
        <p:txBody>
          <a:bodyPr/>
          <a:lstStyle/>
          <a:p>
            <a:pPr>
              <a:defRPr/>
            </a:pPr>
            <a:r>
              <a:rPr lang="en-US" altLang="zh-CN"/>
              <a:t>An Introduction to Database System</a:t>
            </a:r>
          </a:p>
        </p:txBody>
      </p:sp>
      <p:sp>
        <p:nvSpPr>
          <p:cNvPr id="59395" name="Rectangle 2">
            <a:extLst>
              <a:ext uri="{FF2B5EF4-FFF2-40B4-BE49-F238E27FC236}">
                <a16:creationId xmlns:a16="http://schemas.microsoft.com/office/drawing/2014/main" id="{30F2402A-20B5-1BFA-C81F-6C33137D008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  </a:t>
            </a:r>
            <a:r>
              <a:rPr lang="zh-CN" altLang="en-US">
                <a:ea typeface="宋体" panose="02010600030101010101" pitchFamily="2" charset="-122"/>
              </a:rPr>
              <a:t>恢复策略</a:t>
            </a:r>
          </a:p>
        </p:txBody>
      </p:sp>
      <p:sp>
        <p:nvSpPr>
          <p:cNvPr id="59396" name="Rectangle 3">
            <a:extLst>
              <a:ext uri="{FF2B5EF4-FFF2-40B4-BE49-F238E27FC236}">
                <a16:creationId xmlns:a16="http://schemas.microsoft.com/office/drawing/2014/main" id="{85640350-3089-A6B1-876D-C4CD94BE3DA6}"/>
              </a:ext>
            </a:extLst>
          </p:cNvPr>
          <p:cNvSpPr>
            <a:spLocks noGrp="1" noChangeArrowheads="1"/>
          </p:cNvSpPr>
          <p:nvPr>
            <p:ph type="body" idx="1"/>
          </p:nvPr>
        </p:nvSpPr>
        <p:spPr>
          <a:xfrm>
            <a:off x="684213" y="1828800"/>
            <a:ext cx="8002587" cy="4495800"/>
          </a:xfrm>
        </p:spPr>
        <p:txBody>
          <a:bodyPr/>
          <a:lstStyle/>
          <a:p>
            <a:pPr eaLnBrk="1" hangingPunct="1">
              <a:lnSpc>
                <a:spcPct val="170000"/>
              </a:lnSpc>
              <a:buFont typeface="Wingdings" panose="05000000000000000000" pitchFamily="2" charset="2"/>
              <a:buNone/>
            </a:pPr>
            <a:r>
              <a:rPr kumimoji="0" lang="en-US" altLang="zh-CN" b="1">
                <a:solidFill>
                  <a:srgbClr val="3333FF"/>
                </a:solidFill>
                <a:ea typeface="宋体" panose="02010600030101010101" pitchFamily="2" charset="-122"/>
              </a:rPr>
              <a:t>10.5.1  </a:t>
            </a:r>
            <a:r>
              <a:rPr kumimoji="0" lang="zh-CN" altLang="en-US" b="1">
                <a:solidFill>
                  <a:srgbClr val="3333FF"/>
                </a:solidFill>
                <a:ea typeface="宋体" panose="02010600030101010101" pitchFamily="2" charset="-122"/>
              </a:rPr>
              <a:t>事务故障的恢复</a:t>
            </a:r>
          </a:p>
          <a:p>
            <a:pPr eaLnBrk="1" hangingPunct="1">
              <a:lnSpc>
                <a:spcPct val="170000"/>
              </a:lnSpc>
              <a:buFont typeface="Wingdings" panose="05000000000000000000" pitchFamily="2" charset="2"/>
              <a:buNone/>
            </a:pPr>
            <a:r>
              <a:rPr kumimoji="0" lang="en-US" altLang="zh-CN" b="1">
                <a:ea typeface="宋体" panose="02010600030101010101" pitchFamily="2" charset="-122"/>
              </a:rPr>
              <a:t>10.5.2  </a:t>
            </a:r>
            <a:r>
              <a:rPr kumimoji="0" lang="zh-CN" altLang="en-US" b="1">
                <a:ea typeface="宋体" panose="02010600030101010101" pitchFamily="2" charset="-122"/>
              </a:rPr>
              <a:t>系统故障的恢复</a:t>
            </a:r>
          </a:p>
          <a:p>
            <a:pPr eaLnBrk="1" hangingPunct="1">
              <a:lnSpc>
                <a:spcPct val="170000"/>
              </a:lnSpc>
              <a:buFont typeface="Wingdings" panose="05000000000000000000" pitchFamily="2" charset="2"/>
              <a:buNone/>
            </a:pPr>
            <a:r>
              <a:rPr kumimoji="0" lang="en-US" altLang="zh-CN" b="1">
                <a:ea typeface="宋体" panose="02010600030101010101" pitchFamily="2" charset="-122"/>
              </a:rPr>
              <a:t>10.5.3  </a:t>
            </a:r>
            <a:r>
              <a:rPr kumimoji="0" lang="zh-CN" altLang="en-US" b="1">
                <a:ea typeface="宋体" panose="02010600030101010101" pitchFamily="2" charset="-122"/>
              </a:rPr>
              <a:t>介质故障的恢复</a:t>
            </a:r>
          </a:p>
          <a:p>
            <a:pPr eaLnBrk="1" hangingPunct="1">
              <a:buFont typeface="Wingdings" panose="05000000000000000000" pitchFamily="2" charset="2"/>
              <a:buNone/>
            </a:pPr>
            <a:endParaRPr kumimoji="0" lang="en-US" altLang="zh-CN" b="1">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43CCB41-DFB3-1089-10C8-FFBD24CBE6DB}"/>
              </a:ext>
            </a:extLst>
          </p:cNvPr>
          <p:cNvSpPr>
            <a:spLocks noGrp="1"/>
          </p:cNvSpPr>
          <p:nvPr>
            <p:ph type="ftr" sz="quarter" idx="11"/>
          </p:nvPr>
        </p:nvSpPr>
        <p:spPr/>
        <p:txBody>
          <a:bodyPr/>
          <a:lstStyle/>
          <a:p>
            <a:pPr>
              <a:defRPr/>
            </a:pPr>
            <a:r>
              <a:rPr lang="en-US" altLang="zh-CN"/>
              <a:t>An Introduction to Database System</a:t>
            </a:r>
          </a:p>
        </p:txBody>
      </p:sp>
      <p:sp>
        <p:nvSpPr>
          <p:cNvPr id="60419" name="Rectangle 2">
            <a:extLst>
              <a:ext uri="{FF2B5EF4-FFF2-40B4-BE49-F238E27FC236}">
                <a16:creationId xmlns:a16="http://schemas.microsoft.com/office/drawing/2014/main" id="{E89E79AD-948C-E459-0CE2-CB497417E129}"/>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10.5.1  </a:t>
            </a:r>
            <a:r>
              <a:rPr lang="zh-CN" altLang="en-US">
                <a:ea typeface="宋体" panose="02010600030101010101" pitchFamily="2" charset="-122"/>
              </a:rPr>
              <a:t>事务故障的恢复</a:t>
            </a:r>
          </a:p>
        </p:txBody>
      </p:sp>
      <p:sp>
        <p:nvSpPr>
          <p:cNvPr id="60420" name="Rectangle 3">
            <a:extLst>
              <a:ext uri="{FF2B5EF4-FFF2-40B4-BE49-F238E27FC236}">
                <a16:creationId xmlns:a16="http://schemas.microsoft.com/office/drawing/2014/main" id="{2467E3C0-3F0F-D441-B883-B8801FB7334F}"/>
              </a:ext>
            </a:extLst>
          </p:cNvPr>
          <p:cNvSpPr>
            <a:spLocks noGrp="1" noChangeArrowheads="1"/>
          </p:cNvSpPr>
          <p:nvPr>
            <p:ph type="body" idx="1"/>
          </p:nvPr>
        </p:nvSpPr>
        <p:spPr/>
        <p:txBody>
          <a:bodyPr/>
          <a:lstStyle/>
          <a:p>
            <a:pPr eaLnBrk="1" hangingPunct="1">
              <a:lnSpc>
                <a:spcPct val="150000"/>
              </a:lnSpc>
            </a:pPr>
            <a:r>
              <a:rPr kumimoji="0" lang="zh-CN" altLang="en-US" sz="2400">
                <a:ea typeface="宋体" panose="02010600030101010101" pitchFamily="2" charset="-122"/>
              </a:rPr>
              <a:t>事务故障：事务在运行至正常终止点前被终止</a:t>
            </a:r>
          </a:p>
          <a:p>
            <a:pPr eaLnBrk="1" hangingPunct="1">
              <a:lnSpc>
                <a:spcPct val="150000"/>
              </a:lnSpc>
            </a:pPr>
            <a:r>
              <a:rPr kumimoji="0" lang="zh-CN" altLang="en-US" sz="2400">
                <a:ea typeface="宋体" panose="02010600030101010101" pitchFamily="2" charset="-122"/>
              </a:rPr>
              <a:t>恢复方法</a:t>
            </a:r>
          </a:p>
          <a:p>
            <a:pPr lvl="1" eaLnBrk="1" hangingPunct="1">
              <a:lnSpc>
                <a:spcPct val="150000"/>
              </a:lnSpc>
            </a:pPr>
            <a:r>
              <a:rPr kumimoji="0" lang="zh-CN" altLang="en-US" sz="2200">
                <a:ea typeface="宋体" panose="02010600030101010101" pitchFamily="2" charset="-122"/>
              </a:rPr>
              <a:t>由恢复子系统应利用日志文件撤消（</a:t>
            </a:r>
            <a:r>
              <a:rPr kumimoji="0" lang="en-US" altLang="zh-CN" sz="2200">
                <a:ea typeface="宋体" panose="02010600030101010101" pitchFamily="2" charset="-122"/>
              </a:rPr>
              <a:t>UNDO</a:t>
            </a:r>
            <a:r>
              <a:rPr kumimoji="0" lang="zh-CN" altLang="en-US" sz="2200">
                <a:ea typeface="宋体" panose="02010600030101010101" pitchFamily="2" charset="-122"/>
              </a:rPr>
              <a:t>）此事务已对数据库进行的修改</a:t>
            </a:r>
          </a:p>
          <a:p>
            <a:pPr eaLnBrk="1" hangingPunct="1">
              <a:lnSpc>
                <a:spcPct val="150000"/>
              </a:lnSpc>
            </a:pPr>
            <a:r>
              <a:rPr kumimoji="0" lang="zh-CN" altLang="en-US" sz="2400">
                <a:ea typeface="宋体" panose="02010600030101010101" pitchFamily="2" charset="-122"/>
              </a:rPr>
              <a:t>事务故障的恢复由系统自动完成，对用户是透明的，不需要用户干预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CD0D09D-8A25-2C4F-F4C9-C0159049B98D}"/>
              </a:ext>
            </a:extLst>
          </p:cNvPr>
          <p:cNvSpPr>
            <a:spLocks noGrp="1"/>
          </p:cNvSpPr>
          <p:nvPr>
            <p:ph type="ftr" sz="quarter" idx="11"/>
          </p:nvPr>
        </p:nvSpPr>
        <p:spPr/>
        <p:txBody>
          <a:bodyPr/>
          <a:lstStyle/>
          <a:p>
            <a:pPr>
              <a:defRPr/>
            </a:pPr>
            <a:r>
              <a:rPr lang="en-US" altLang="zh-CN"/>
              <a:t>An Introduction to Database System</a:t>
            </a:r>
          </a:p>
        </p:txBody>
      </p:sp>
      <p:sp>
        <p:nvSpPr>
          <p:cNvPr id="61443" name="Rectangle 2">
            <a:extLst>
              <a:ext uri="{FF2B5EF4-FFF2-40B4-BE49-F238E27FC236}">
                <a16:creationId xmlns:a16="http://schemas.microsoft.com/office/drawing/2014/main" id="{326F7552-11B1-78DD-1253-794BD5ABB83A}"/>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事务故障的恢复步骤</a:t>
            </a:r>
          </a:p>
        </p:txBody>
      </p:sp>
      <p:sp>
        <p:nvSpPr>
          <p:cNvPr id="61444" name="Rectangle 3">
            <a:extLst>
              <a:ext uri="{FF2B5EF4-FFF2-40B4-BE49-F238E27FC236}">
                <a16:creationId xmlns:a16="http://schemas.microsoft.com/office/drawing/2014/main" id="{8E72EBEC-1357-E305-996E-34CECA7F2CB7}"/>
              </a:ext>
            </a:extLst>
          </p:cNvPr>
          <p:cNvSpPr>
            <a:spLocks noGrp="1" noChangeArrowheads="1"/>
          </p:cNvSpPr>
          <p:nvPr>
            <p:ph type="body" idx="1"/>
          </p:nvPr>
        </p:nvSpPr>
        <p:spPr>
          <a:xfrm>
            <a:off x="990600" y="1676400"/>
            <a:ext cx="7772400" cy="4114800"/>
          </a:xfrm>
        </p:spPr>
        <p:txBody>
          <a:bodyPr/>
          <a:lstStyle/>
          <a:p>
            <a:pPr eaLnBrk="1" hangingPunct="1">
              <a:lnSpc>
                <a:spcPct val="150000"/>
              </a:lnSpc>
              <a:buFont typeface="Wingdings" panose="05000000000000000000" pitchFamily="2" charset="2"/>
              <a:buNone/>
            </a:pPr>
            <a:r>
              <a:rPr kumimoji="0" lang="en-US" altLang="zh-CN" sz="2400">
                <a:ea typeface="宋体" panose="02010600030101010101" pitchFamily="2" charset="-122"/>
              </a:rPr>
              <a:t>1. </a:t>
            </a:r>
            <a:r>
              <a:rPr kumimoji="0" lang="zh-CN" altLang="en-US" sz="2400">
                <a:ea typeface="宋体" panose="02010600030101010101" pitchFamily="2" charset="-122"/>
              </a:rPr>
              <a:t>反向扫描文件日志（即从最后向前扫描日志文件），查找该事务的更新操作。</a:t>
            </a:r>
          </a:p>
          <a:p>
            <a:pPr eaLnBrk="1" hangingPunct="1">
              <a:lnSpc>
                <a:spcPct val="150000"/>
              </a:lnSpc>
              <a:buFont typeface="Wingdings" panose="05000000000000000000" pitchFamily="2" charset="2"/>
              <a:buNone/>
            </a:pPr>
            <a:r>
              <a:rPr kumimoji="0" lang="en-US" altLang="zh-CN" sz="2400">
                <a:ea typeface="宋体" panose="02010600030101010101" pitchFamily="2" charset="-122"/>
              </a:rPr>
              <a:t>2. </a:t>
            </a:r>
            <a:r>
              <a:rPr kumimoji="0" lang="zh-CN" altLang="en-US" sz="2400">
                <a:ea typeface="宋体" panose="02010600030101010101" pitchFamily="2" charset="-122"/>
              </a:rPr>
              <a:t>对该事务的更新操作执行逆操作。即将日志记录中“更新前的值” 写入数据库。</a:t>
            </a:r>
          </a:p>
          <a:p>
            <a:pPr lvl="1" eaLnBrk="1" hangingPunct="1">
              <a:lnSpc>
                <a:spcPct val="150000"/>
              </a:lnSpc>
            </a:pPr>
            <a:r>
              <a:rPr kumimoji="0" lang="zh-CN" altLang="en-US" sz="2200">
                <a:ea typeface="宋体" panose="02010600030101010101" pitchFamily="2" charset="-122"/>
              </a:rPr>
              <a:t>插入操作， “更新前的值”为空，则相当于做删除操作</a:t>
            </a:r>
          </a:p>
          <a:p>
            <a:pPr lvl="1" eaLnBrk="1" hangingPunct="1">
              <a:lnSpc>
                <a:spcPct val="150000"/>
              </a:lnSpc>
            </a:pPr>
            <a:r>
              <a:rPr kumimoji="0" lang="zh-CN" altLang="en-US" sz="2200">
                <a:ea typeface="宋体" panose="02010600030101010101" pitchFamily="2" charset="-122"/>
              </a:rPr>
              <a:t>删除操作，“更新后的值”为空，则相当于做插入操作</a:t>
            </a:r>
          </a:p>
          <a:p>
            <a:pPr lvl="1" eaLnBrk="1" hangingPunct="1">
              <a:lnSpc>
                <a:spcPct val="150000"/>
              </a:lnSpc>
            </a:pPr>
            <a:r>
              <a:rPr kumimoji="0" lang="zh-CN" altLang="en-US" sz="2200">
                <a:ea typeface="宋体" panose="02010600030101010101" pitchFamily="2" charset="-122"/>
              </a:rPr>
              <a:t>若是修改操作，则相当于用修改前值代替修改后值</a:t>
            </a:r>
            <a:r>
              <a:rPr kumimoji="0" lang="zh-CN" altLang="en-US" sz="2000">
                <a:ea typeface="宋体" panose="02010600030101010101" pitchFamily="2" charset="-12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0A73E6E-6214-99E4-1353-4A0C2A305860}"/>
              </a:ext>
            </a:extLst>
          </p:cNvPr>
          <p:cNvSpPr>
            <a:spLocks noGrp="1"/>
          </p:cNvSpPr>
          <p:nvPr>
            <p:ph type="ftr" sz="quarter" idx="11"/>
          </p:nvPr>
        </p:nvSpPr>
        <p:spPr/>
        <p:txBody>
          <a:bodyPr/>
          <a:lstStyle/>
          <a:p>
            <a:pPr>
              <a:defRPr/>
            </a:pPr>
            <a:r>
              <a:rPr lang="en-US" altLang="zh-CN"/>
              <a:t>An Introduction to Database System</a:t>
            </a:r>
          </a:p>
        </p:txBody>
      </p:sp>
      <p:sp>
        <p:nvSpPr>
          <p:cNvPr id="62467" name="Rectangle 2">
            <a:extLst>
              <a:ext uri="{FF2B5EF4-FFF2-40B4-BE49-F238E27FC236}">
                <a16:creationId xmlns:a16="http://schemas.microsoft.com/office/drawing/2014/main" id="{6BE426E3-CFE9-6422-DAE7-880CFCF84371}"/>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事务故障的恢复步骤</a:t>
            </a:r>
          </a:p>
        </p:txBody>
      </p:sp>
      <p:sp>
        <p:nvSpPr>
          <p:cNvPr id="62468" name="Rectangle 3">
            <a:extLst>
              <a:ext uri="{FF2B5EF4-FFF2-40B4-BE49-F238E27FC236}">
                <a16:creationId xmlns:a16="http://schemas.microsoft.com/office/drawing/2014/main" id="{2C2BDCDE-88BB-F536-C5FD-FD8F33EC02A7}"/>
              </a:ext>
            </a:extLst>
          </p:cNvPr>
          <p:cNvSpPr>
            <a:spLocks noGrp="1" noChangeArrowheads="1"/>
          </p:cNvSpPr>
          <p:nvPr>
            <p:ph type="body" idx="1"/>
          </p:nvPr>
        </p:nvSpPr>
        <p:spPr/>
        <p:txBody>
          <a:bodyPr/>
          <a:lstStyle/>
          <a:p>
            <a:pPr eaLnBrk="1" hangingPunct="1">
              <a:lnSpc>
                <a:spcPct val="210000"/>
              </a:lnSpc>
              <a:buFont typeface="Wingdings" panose="05000000000000000000" pitchFamily="2" charset="2"/>
              <a:buNone/>
            </a:pPr>
            <a:r>
              <a:rPr kumimoji="0" lang="en-US" altLang="zh-CN" sz="2400">
                <a:ea typeface="宋体" panose="02010600030101010101" pitchFamily="2" charset="-122"/>
              </a:rPr>
              <a:t>3. </a:t>
            </a:r>
            <a:r>
              <a:rPr kumimoji="0" lang="zh-CN" altLang="en-US" sz="2400">
                <a:ea typeface="宋体" panose="02010600030101010101" pitchFamily="2" charset="-122"/>
              </a:rPr>
              <a:t>继续反向扫描日志文件，查找该事务的其他更新操作，并做同样处理。</a:t>
            </a:r>
          </a:p>
          <a:p>
            <a:pPr eaLnBrk="1" hangingPunct="1">
              <a:lnSpc>
                <a:spcPct val="210000"/>
              </a:lnSpc>
              <a:buFont typeface="Wingdings" panose="05000000000000000000" pitchFamily="2" charset="2"/>
              <a:buNone/>
            </a:pPr>
            <a:r>
              <a:rPr kumimoji="0" lang="en-US" altLang="zh-CN" sz="2400">
                <a:ea typeface="宋体" panose="02010600030101010101" pitchFamily="2" charset="-122"/>
              </a:rPr>
              <a:t>4. </a:t>
            </a:r>
            <a:r>
              <a:rPr kumimoji="0" lang="zh-CN" altLang="en-US" sz="2400">
                <a:ea typeface="宋体" panose="02010600030101010101" pitchFamily="2" charset="-122"/>
              </a:rPr>
              <a:t>如此处理下去，直至读到此事务的开始标记，事务故障恢复就完成了。</a:t>
            </a:r>
          </a:p>
          <a:p>
            <a:pPr eaLnBrk="1" hangingPunct="1"/>
            <a:endParaRPr kumimoji="0" lang="en-US" altLang="zh-CN" sz="240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B2070AC-8A67-028D-67B2-AFE096986408}"/>
              </a:ext>
            </a:extLst>
          </p:cNvPr>
          <p:cNvSpPr>
            <a:spLocks noGrp="1"/>
          </p:cNvSpPr>
          <p:nvPr>
            <p:ph type="ftr" sz="quarter" idx="11"/>
          </p:nvPr>
        </p:nvSpPr>
        <p:spPr/>
        <p:txBody>
          <a:bodyPr/>
          <a:lstStyle/>
          <a:p>
            <a:pPr>
              <a:defRPr/>
            </a:pPr>
            <a:r>
              <a:rPr lang="en-US" altLang="zh-CN"/>
              <a:t>An Introduction to Database System</a:t>
            </a:r>
          </a:p>
        </p:txBody>
      </p:sp>
      <p:sp>
        <p:nvSpPr>
          <p:cNvPr id="63491" name="Rectangle 2">
            <a:extLst>
              <a:ext uri="{FF2B5EF4-FFF2-40B4-BE49-F238E27FC236}">
                <a16:creationId xmlns:a16="http://schemas.microsoft.com/office/drawing/2014/main" id="{57869C1E-3DCC-01F5-82B3-5BE29B8142C6}"/>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  </a:t>
            </a:r>
            <a:r>
              <a:rPr lang="zh-CN" altLang="en-US">
                <a:ea typeface="宋体" panose="02010600030101010101" pitchFamily="2" charset="-122"/>
              </a:rPr>
              <a:t>恢复策略</a:t>
            </a:r>
          </a:p>
        </p:txBody>
      </p:sp>
      <p:sp>
        <p:nvSpPr>
          <p:cNvPr id="63492" name="Rectangle 3">
            <a:extLst>
              <a:ext uri="{FF2B5EF4-FFF2-40B4-BE49-F238E27FC236}">
                <a16:creationId xmlns:a16="http://schemas.microsoft.com/office/drawing/2014/main" id="{D2F086C2-FAAD-2FC1-8E91-62FAFF48963F}"/>
              </a:ext>
            </a:extLst>
          </p:cNvPr>
          <p:cNvSpPr>
            <a:spLocks noGrp="1" noChangeArrowheads="1"/>
          </p:cNvSpPr>
          <p:nvPr>
            <p:ph type="body" idx="1"/>
          </p:nvPr>
        </p:nvSpPr>
        <p:spPr>
          <a:xfrm>
            <a:off x="827088" y="1828800"/>
            <a:ext cx="7859712" cy="4495800"/>
          </a:xfrm>
        </p:spPr>
        <p:txBody>
          <a:bodyPr/>
          <a:lstStyle/>
          <a:p>
            <a:pPr eaLnBrk="1" hangingPunct="1">
              <a:lnSpc>
                <a:spcPct val="180000"/>
              </a:lnSpc>
              <a:buFont typeface="Wingdings" panose="05000000000000000000" pitchFamily="2" charset="2"/>
              <a:buNone/>
            </a:pPr>
            <a:r>
              <a:rPr kumimoji="0" lang="en-US" altLang="zh-CN" b="1">
                <a:ea typeface="宋体" panose="02010600030101010101" pitchFamily="2" charset="-122"/>
              </a:rPr>
              <a:t>10.5.1  </a:t>
            </a:r>
            <a:r>
              <a:rPr kumimoji="0" lang="zh-CN" altLang="en-US" b="1">
                <a:ea typeface="宋体" panose="02010600030101010101" pitchFamily="2" charset="-122"/>
              </a:rPr>
              <a:t>事务故障的恢复</a:t>
            </a:r>
          </a:p>
          <a:p>
            <a:pPr eaLnBrk="1" hangingPunct="1">
              <a:lnSpc>
                <a:spcPct val="180000"/>
              </a:lnSpc>
              <a:buFont typeface="Wingdings" panose="05000000000000000000" pitchFamily="2" charset="2"/>
              <a:buNone/>
            </a:pPr>
            <a:r>
              <a:rPr kumimoji="0" lang="en-US" altLang="zh-CN" b="1">
                <a:solidFill>
                  <a:srgbClr val="3333FF"/>
                </a:solidFill>
                <a:ea typeface="宋体" panose="02010600030101010101" pitchFamily="2" charset="-122"/>
              </a:rPr>
              <a:t>10.5.2  </a:t>
            </a:r>
            <a:r>
              <a:rPr kumimoji="0" lang="zh-CN" altLang="en-US" b="1">
                <a:solidFill>
                  <a:srgbClr val="3333FF"/>
                </a:solidFill>
                <a:ea typeface="宋体" panose="02010600030101010101" pitchFamily="2" charset="-122"/>
              </a:rPr>
              <a:t>系统故障的恢复</a:t>
            </a:r>
          </a:p>
          <a:p>
            <a:pPr eaLnBrk="1" hangingPunct="1">
              <a:lnSpc>
                <a:spcPct val="180000"/>
              </a:lnSpc>
              <a:buFont typeface="Wingdings" panose="05000000000000000000" pitchFamily="2" charset="2"/>
              <a:buNone/>
            </a:pPr>
            <a:r>
              <a:rPr kumimoji="0" lang="en-US" altLang="zh-CN" b="1">
                <a:ea typeface="宋体" panose="02010600030101010101" pitchFamily="2" charset="-122"/>
              </a:rPr>
              <a:t>10.5.3  </a:t>
            </a:r>
            <a:r>
              <a:rPr kumimoji="0" lang="zh-CN" altLang="en-US" b="1">
                <a:ea typeface="宋体" panose="02010600030101010101" pitchFamily="2" charset="-122"/>
              </a:rPr>
              <a:t>介质故障的恢复</a:t>
            </a:r>
          </a:p>
          <a:p>
            <a:pPr eaLnBrk="1" hangingPunct="1">
              <a:buFont typeface="Wingdings" panose="05000000000000000000" pitchFamily="2" charset="2"/>
              <a:buNone/>
            </a:pPr>
            <a:endParaRPr kumimoji="0" lang="en-US" altLang="zh-CN" b="1">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25B7BBA-9C2E-2292-14E3-01BB9EC13CA9}"/>
              </a:ext>
            </a:extLst>
          </p:cNvPr>
          <p:cNvSpPr>
            <a:spLocks noGrp="1"/>
          </p:cNvSpPr>
          <p:nvPr>
            <p:ph type="ftr" sz="quarter" idx="11"/>
          </p:nvPr>
        </p:nvSpPr>
        <p:spPr/>
        <p:txBody>
          <a:bodyPr/>
          <a:lstStyle/>
          <a:p>
            <a:pPr>
              <a:defRPr/>
            </a:pPr>
            <a:r>
              <a:rPr lang="en-US" altLang="zh-CN"/>
              <a:t>An Introduction to Database System</a:t>
            </a:r>
          </a:p>
        </p:txBody>
      </p:sp>
      <p:sp>
        <p:nvSpPr>
          <p:cNvPr id="64515" name="Rectangle 2">
            <a:extLst>
              <a:ext uri="{FF2B5EF4-FFF2-40B4-BE49-F238E27FC236}">
                <a16:creationId xmlns:a16="http://schemas.microsoft.com/office/drawing/2014/main" id="{E83C291D-F964-8F85-E61B-CB3A936729A1}"/>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10.5.2  </a:t>
            </a:r>
            <a:r>
              <a:rPr lang="zh-CN" altLang="en-US">
                <a:ea typeface="宋体" panose="02010600030101010101" pitchFamily="2" charset="-122"/>
              </a:rPr>
              <a:t>系统故障的恢复</a:t>
            </a:r>
          </a:p>
        </p:txBody>
      </p:sp>
      <p:sp>
        <p:nvSpPr>
          <p:cNvPr id="64516" name="Rectangle 3">
            <a:extLst>
              <a:ext uri="{FF2B5EF4-FFF2-40B4-BE49-F238E27FC236}">
                <a16:creationId xmlns:a16="http://schemas.microsoft.com/office/drawing/2014/main" id="{03420F7B-6E23-908F-9A35-97A96147FA4D}"/>
              </a:ext>
            </a:extLst>
          </p:cNvPr>
          <p:cNvSpPr>
            <a:spLocks noGrp="1" noChangeArrowheads="1"/>
          </p:cNvSpPr>
          <p:nvPr>
            <p:ph type="body" idx="1"/>
          </p:nvPr>
        </p:nvSpPr>
        <p:spPr>
          <a:xfrm>
            <a:off x="838200" y="1676400"/>
            <a:ext cx="8077200" cy="4848225"/>
          </a:xfrm>
        </p:spPr>
        <p:txBody>
          <a:bodyPr/>
          <a:lstStyle/>
          <a:p>
            <a:pPr eaLnBrk="1" hangingPunct="1">
              <a:lnSpc>
                <a:spcPct val="130000"/>
              </a:lnSpc>
            </a:pPr>
            <a:r>
              <a:rPr kumimoji="0" lang="zh-CN" altLang="en-US" sz="2400">
                <a:ea typeface="宋体" panose="02010600030101010101" pitchFamily="2" charset="-122"/>
              </a:rPr>
              <a:t>系统故障造成数据库不一致状态的原因</a:t>
            </a:r>
          </a:p>
          <a:p>
            <a:pPr lvl="1" eaLnBrk="1" hangingPunct="1">
              <a:lnSpc>
                <a:spcPct val="130000"/>
              </a:lnSpc>
            </a:pPr>
            <a:r>
              <a:rPr kumimoji="0" lang="zh-CN" altLang="en-US">
                <a:ea typeface="宋体" panose="02010600030101010101" pitchFamily="2" charset="-122"/>
              </a:rPr>
              <a:t>未完成事务对数据库的更新已写入数据库</a:t>
            </a:r>
          </a:p>
          <a:p>
            <a:pPr lvl="1" eaLnBrk="1" hangingPunct="1">
              <a:lnSpc>
                <a:spcPct val="130000"/>
              </a:lnSpc>
            </a:pPr>
            <a:r>
              <a:rPr kumimoji="0" lang="zh-CN" altLang="en-US">
                <a:ea typeface="宋体" panose="02010600030101010101" pitchFamily="2" charset="-122"/>
              </a:rPr>
              <a:t>已提交事务对数据库的更新还留在缓冲区没来得及写入数据库</a:t>
            </a:r>
          </a:p>
          <a:p>
            <a:pPr eaLnBrk="1" hangingPunct="1">
              <a:lnSpc>
                <a:spcPct val="130000"/>
              </a:lnSpc>
            </a:pPr>
            <a:r>
              <a:rPr kumimoji="0" lang="zh-CN" altLang="en-US" sz="2400">
                <a:ea typeface="宋体" panose="02010600030101010101" pitchFamily="2" charset="-122"/>
              </a:rPr>
              <a:t>恢复方法</a:t>
            </a:r>
          </a:p>
          <a:p>
            <a:pPr lvl="1" eaLnBrk="1" hangingPunct="1">
              <a:lnSpc>
                <a:spcPct val="130000"/>
              </a:lnSpc>
            </a:pPr>
            <a:r>
              <a:rPr kumimoji="0" lang="en-US" altLang="zh-CN">
                <a:ea typeface="宋体" panose="02010600030101010101" pitchFamily="2" charset="-122"/>
              </a:rPr>
              <a:t>1. Undo </a:t>
            </a:r>
            <a:r>
              <a:rPr kumimoji="0" lang="zh-CN" altLang="en-US">
                <a:ea typeface="宋体" panose="02010600030101010101" pitchFamily="2" charset="-122"/>
              </a:rPr>
              <a:t>故障发生时未完成的事务</a:t>
            </a:r>
          </a:p>
          <a:p>
            <a:pPr lvl="1" eaLnBrk="1" hangingPunct="1">
              <a:lnSpc>
                <a:spcPct val="130000"/>
              </a:lnSpc>
            </a:pPr>
            <a:r>
              <a:rPr kumimoji="0" lang="en-US" altLang="zh-CN">
                <a:ea typeface="宋体" panose="02010600030101010101" pitchFamily="2" charset="-122"/>
              </a:rPr>
              <a:t>2. Redo </a:t>
            </a:r>
            <a:r>
              <a:rPr kumimoji="0" lang="zh-CN" altLang="en-US">
                <a:ea typeface="宋体" panose="02010600030101010101" pitchFamily="2" charset="-122"/>
              </a:rPr>
              <a:t>已完成的事务</a:t>
            </a:r>
          </a:p>
          <a:p>
            <a:pPr eaLnBrk="1" hangingPunct="1">
              <a:lnSpc>
                <a:spcPct val="130000"/>
              </a:lnSpc>
            </a:pPr>
            <a:r>
              <a:rPr kumimoji="0" lang="zh-CN" altLang="en-US" sz="2400">
                <a:ea typeface="宋体" panose="02010600030101010101" pitchFamily="2" charset="-122"/>
              </a:rPr>
              <a:t>系统故障的恢复由系统在</a:t>
            </a:r>
            <a:r>
              <a:rPr kumimoji="0" lang="zh-CN" altLang="en-US" sz="2400" u="sng">
                <a:ea typeface="宋体" panose="02010600030101010101" pitchFamily="2" charset="-122"/>
              </a:rPr>
              <a:t>重新启动时</a:t>
            </a:r>
            <a:r>
              <a:rPr kumimoji="0" lang="zh-CN" altLang="en-US" sz="2400">
                <a:ea typeface="宋体" panose="02010600030101010101" pitchFamily="2" charset="-122"/>
              </a:rPr>
              <a:t>自动完成，不需要用户干预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ADB0B46-0709-750A-3D6F-89936D8DFB18}"/>
              </a:ext>
            </a:extLst>
          </p:cNvPr>
          <p:cNvSpPr>
            <a:spLocks noGrp="1"/>
          </p:cNvSpPr>
          <p:nvPr>
            <p:ph type="ftr" sz="quarter" idx="11"/>
          </p:nvPr>
        </p:nvSpPr>
        <p:spPr/>
        <p:txBody>
          <a:bodyPr/>
          <a:lstStyle/>
          <a:p>
            <a:pPr>
              <a:defRPr/>
            </a:pPr>
            <a:r>
              <a:rPr lang="en-US" altLang="zh-CN"/>
              <a:t>An Introduction to Database System</a:t>
            </a:r>
          </a:p>
        </p:txBody>
      </p:sp>
      <p:sp>
        <p:nvSpPr>
          <p:cNvPr id="12291" name="Rectangle 2">
            <a:extLst>
              <a:ext uri="{FF2B5EF4-FFF2-40B4-BE49-F238E27FC236}">
                <a16:creationId xmlns:a16="http://schemas.microsoft.com/office/drawing/2014/main" id="{77A8A196-A603-F4DC-CE6C-3BCED52EC52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定义事务</a:t>
            </a:r>
          </a:p>
        </p:txBody>
      </p:sp>
      <p:sp>
        <p:nvSpPr>
          <p:cNvPr id="12292" name="Rectangle 3">
            <a:extLst>
              <a:ext uri="{FF2B5EF4-FFF2-40B4-BE49-F238E27FC236}">
                <a16:creationId xmlns:a16="http://schemas.microsoft.com/office/drawing/2014/main" id="{6E26A28B-8E9E-15B3-0A86-16EC232D7C0F}"/>
              </a:ext>
            </a:extLst>
          </p:cNvPr>
          <p:cNvSpPr>
            <a:spLocks noGrp="1" noChangeArrowheads="1"/>
          </p:cNvSpPr>
          <p:nvPr>
            <p:ph type="body" idx="1"/>
          </p:nvPr>
        </p:nvSpPr>
        <p:spPr>
          <a:xfrm>
            <a:off x="755650" y="1916113"/>
            <a:ext cx="7772400" cy="4114800"/>
          </a:xfrm>
        </p:spPr>
        <p:txBody>
          <a:bodyPr/>
          <a:lstStyle/>
          <a:p>
            <a:pPr eaLnBrk="1" hangingPunct="1"/>
            <a:r>
              <a:rPr kumimoji="0" lang="zh-CN" altLang="en-US" sz="2400">
                <a:ea typeface="宋体" panose="02010600030101010101" pitchFamily="2" charset="-122"/>
              </a:rPr>
              <a:t>显式定义方式</a:t>
            </a:r>
          </a:p>
          <a:p>
            <a:pPr eaLnBrk="1" hangingPunct="1">
              <a:buFont typeface="Wingdings" panose="05000000000000000000" pitchFamily="2" charset="2"/>
              <a:buNone/>
            </a:pPr>
            <a:r>
              <a:rPr kumimoji="0" lang="zh-CN" altLang="en-US">
                <a:ea typeface="宋体" panose="02010600030101010101" pitchFamily="2" charset="-122"/>
              </a:rPr>
              <a:t>   </a:t>
            </a:r>
            <a:r>
              <a:rPr kumimoji="0" lang="en-US" altLang="zh-CN" sz="1800">
                <a:ea typeface="宋体" panose="02010600030101010101" pitchFamily="2" charset="-122"/>
              </a:rPr>
              <a:t>BEGIN TRANSACTION                   BEGIN TRANSACTION</a:t>
            </a:r>
          </a:p>
          <a:p>
            <a:pPr eaLnBrk="1" hangingPunct="1">
              <a:buFont typeface="Wingdings" panose="05000000000000000000" pitchFamily="2" charset="2"/>
              <a:buNone/>
            </a:pPr>
            <a:r>
              <a:rPr kumimoji="0" lang="en-US" altLang="zh-CN" sz="1800">
                <a:ea typeface="宋体" panose="02010600030101010101" pitchFamily="2" charset="-122"/>
              </a:rPr>
              <a:t>          SQL </a:t>
            </a:r>
            <a:r>
              <a:rPr kumimoji="0" lang="zh-CN" altLang="en-US" sz="1800">
                <a:ea typeface="宋体" panose="02010600030101010101" pitchFamily="2" charset="-122"/>
              </a:rPr>
              <a:t>语句</a:t>
            </a:r>
            <a:r>
              <a:rPr kumimoji="0" lang="zh-CN" altLang="zh-CN" sz="1800">
                <a:ea typeface="宋体" panose="02010600030101010101" pitchFamily="2" charset="-122"/>
              </a:rPr>
              <a:t>1</a:t>
            </a:r>
            <a:r>
              <a:rPr kumimoji="0" lang="en-US" altLang="zh-CN" sz="1800">
                <a:ea typeface="宋体" panose="02010600030101010101" pitchFamily="2" charset="-122"/>
              </a:rPr>
              <a:t>                                             SQL </a:t>
            </a:r>
            <a:r>
              <a:rPr kumimoji="0" lang="zh-CN" altLang="en-US" sz="1800">
                <a:ea typeface="宋体" panose="02010600030101010101" pitchFamily="2" charset="-122"/>
              </a:rPr>
              <a:t>语句</a:t>
            </a:r>
            <a:r>
              <a:rPr kumimoji="0" lang="zh-CN" altLang="zh-CN" sz="1800">
                <a:ea typeface="宋体" panose="02010600030101010101" pitchFamily="2" charset="-122"/>
              </a:rPr>
              <a:t>1</a:t>
            </a:r>
          </a:p>
          <a:p>
            <a:pPr eaLnBrk="1" hangingPunct="1">
              <a:buFont typeface="Wingdings" panose="05000000000000000000" pitchFamily="2" charset="2"/>
              <a:buNone/>
            </a:pPr>
            <a:r>
              <a:rPr kumimoji="0" lang="zh-CN" altLang="zh-CN" sz="1800">
                <a:ea typeface="宋体" panose="02010600030101010101" pitchFamily="2" charset="-122"/>
              </a:rPr>
              <a:t>          </a:t>
            </a:r>
            <a:r>
              <a:rPr kumimoji="0" lang="en-US" altLang="zh-CN" sz="1800">
                <a:ea typeface="宋体" panose="02010600030101010101" pitchFamily="2" charset="-122"/>
              </a:rPr>
              <a:t>SQL </a:t>
            </a:r>
            <a:r>
              <a:rPr kumimoji="0" lang="zh-CN" altLang="en-US" sz="1800">
                <a:ea typeface="宋体" panose="02010600030101010101" pitchFamily="2" charset="-122"/>
              </a:rPr>
              <a:t>语句</a:t>
            </a:r>
            <a:r>
              <a:rPr kumimoji="0" lang="zh-CN" altLang="zh-CN" sz="1800">
                <a:ea typeface="宋体" panose="02010600030101010101" pitchFamily="2" charset="-122"/>
              </a:rPr>
              <a:t>2                                             </a:t>
            </a:r>
            <a:r>
              <a:rPr kumimoji="0" lang="en-US" altLang="zh-CN" sz="1800">
                <a:ea typeface="宋体" panose="02010600030101010101" pitchFamily="2" charset="-122"/>
              </a:rPr>
              <a:t>SQL </a:t>
            </a:r>
            <a:r>
              <a:rPr kumimoji="0" lang="zh-CN" altLang="en-US" sz="1800">
                <a:ea typeface="宋体" panose="02010600030101010101" pitchFamily="2" charset="-122"/>
              </a:rPr>
              <a:t>语句</a:t>
            </a:r>
            <a:r>
              <a:rPr kumimoji="0" lang="zh-CN" altLang="zh-CN" sz="1800">
                <a:ea typeface="宋体" panose="02010600030101010101" pitchFamily="2" charset="-122"/>
              </a:rPr>
              <a:t>2</a:t>
            </a:r>
            <a:endParaRPr kumimoji="0" lang="en-US" altLang="zh-CN" sz="1800">
              <a:ea typeface="宋体" panose="02010600030101010101" pitchFamily="2" charset="-122"/>
            </a:endParaRPr>
          </a:p>
          <a:p>
            <a:pPr eaLnBrk="1" hangingPunct="1">
              <a:buFont typeface="Wingdings" panose="05000000000000000000" pitchFamily="2" charset="2"/>
              <a:buNone/>
            </a:pPr>
            <a:r>
              <a:rPr kumimoji="0" lang="en-US" altLang="zh-CN" sz="1800">
                <a:ea typeface="宋体" panose="02010600030101010101" pitchFamily="2" charset="-122"/>
              </a:rPr>
              <a:t>          </a:t>
            </a:r>
            <a:r>
              <a:rPr kumimoji="0" lang="zh-CN" altLang="en-US" sz="1800">
                <a:ea typeface="宋体" panose="02010600030101010101" pitchFamily="2" charset="-122"/>
              </a:rPr>
              <a:t>。。。。。                                            。。。。。</a:t>
            </a:r>
          </a:p>
          <a:p>
            <a:pPr eaLnBrk="1" hangingPunct="1">
              <a:buFont typeface="Wingdings" panose="05000000000000000000" pitchFamily="2" charset="2"/>
              <a:buNone/>
            </a:pPr>
            <a:r>
              <a:rPr kumimoji="0" lang="zh-CN" altLang="en-US" sz="1800">
                <a:ea typeface="宋体" panose="02010600030101010101" pitchFamily="2" charset="-122"/>
              </a:rPr>
              <a:t>      </a:t>
            </a:r>
            <a:r>
              <a:rPr kumimoji="0" lang="en-US" altLang="zh-CN" sz="1800">
                <a:ea typeface="宋体" panose="02010600030101010101" pitchFamily="2" charset="-122"/>
              </a:rPr>
              <a:t>COMMIT                                          ROLLBACK</a:t>
            </a:r>
          </a:p>
          <a:p>
            <a:pPr eaLnBrk="1" hangingPunct="1"/>
            <a:r>
              <a:rPr kumimoji="0" lang="zh-CN" altLang="en-US" sz="2400">
                <a:ea typeface="宋体" panose="02010600030101010101" pitchFamily="2" charset="-122"/>
              </a:rPr>
              <a:t>隐式方式</a:t>
            </a:r>
          </a:p>
          <a:p>
            <a:pPr lvl="1" eaLnBrk="1" hangingPunct="1">
              <a:buFont typeface="Wingdings" panose="05000000000000000000" pitchFamily="2" charset="2"/>
              <a:buNone/>
            </a:pPr>
            <a:r>
              <a:rPr kumimoji="0" lang="zh-CN" altLang="en-US">
                <a:ea typeface="宋体" panose="02010600030101010101" pitchFamily="2" charset="-122"/>
              </a:rPr>
              <a:t>当用户没有显式地定义事务时，</a:t>
            </a:r>
          </a:p>
          <a:p>
            <a:pPr lvl="1" eaLnBrk="1" hangingPunct="1">
              <a:buFont typeface="Wingdings" panose="05000000000000000000" pitchFamily="2" charset="2"/>
              <a:buNone/>
            </a:pPr>
            <a:r>
              <a:rPr kumimoji="0" lang="en-US" altLang="zh-CN">
                <a:ea typeface="宋体" panose="02010600030101010101" pitchFamily="2" charset="-122"/>
              </a:rPr>
              <a:t>DBMS</a:t>
            </a:r>
            <a:r>
              <a:rPr kumimoji="0" lang="zh-CN" altLang="en-US">
                <a:ea typeface="宋体" panose="02010600030101010101" pitchFamily="2" charset="-122"/>
              </a:rPr>
              <a:t>按缺省规定自动划分事务</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1C15D5E-E1E4-6450-824D-49E3032F170A}"/>
              </a:ext>
            </a:extLst>
          </p:cNvPr>
          <p:cNvSpPr>
            <a:spLocks noGrp="1"/>
          </p:cNvSpPr>
          <p:nvPr>
            <p:ph type="ftr" sz="quarter" idx="11"/>
          </p:nvPr>
        </p:nvSpPr>
        <p:spPr/>
        <p:txBody>
          <a:bodyPr/>
          <a:lstStyle/>
          <a:p>
            <a:pPr>
              <a:defRPr/>
            </a:pPr>
            <a:r>
              <a:rPr lang="en-US" altLang="zh-CN"/>
              <a:t>An Introduction to Database System</a:t>
            </a:r>
          </a:p>
        </p:txBody>
      </p:sp>
      <p:sp>
        <p:nvSpPr>
          <p:cNvPr id="65539" name="Rectangle 2">
            <a:extLst>
              <a:ext uri="{FF2B5EF4-FFF2-40B4-BE49-F238E27FC236}">
                <a16:creationId xmlns:a16="http://schemas.microsoft.com/office/drawing/2014/main" id="{4710995B-9406-6BDF-33F0-42BF70C3F6E2}"/>
              </a:ext>
            </a:extLst>
          </p:cNvPr>
          <p:cNvSpPr>
            <a:spLocks noGrp="1" noChangeArrowheads="1"/>
          </p:cNvSpPr>
          <p:nvPr>
            <p:ph type="title"/>
          </p:nvPr>
        </p:nvSpPr>
        <p:spPr/>
        <p:txBody>
          <a:bodyPr/>
          <a:lstStyle/>
          <a:p>
            <a:pPr eaLnBrk="1" hangingPunct="1"/>
            <a:r>
              <a:rPr lang="zh-CN" altLang="en-US">
                <a:ea typeface="宋体" panose="02010600030101010101" pitchFamily="2" charset="-122"/>
              </a:rPr>
              <a:t>系统故障的恢复</a:t>
            </a:r>
            <a:r>
              <a:rPr lang="zh-CN" altLang="en-US" sz="4000">
                <a:ea typeface="宋体" panose="02010600030101010101" pitchFamily="2" charset="-122"/>
              </a:rPr>
              <a:t>步骤</a:t>
            </a:r>
          </a:p>
        </p:txBody>
      </p:sp>
      <p:sp>
        <p:nvSpPr>
          <p:cNvPr id="65540" name="Rectangle 3">
            <a:extLst>
              <a:ext uri="{FF2B5EF4-FFF2-40B4-BE49-F238E27FC236}">
                <a16:creationId xmlns:a16="http://schemas.microsoft.com/office/drawing/2014/main" id="{E10E255C-A90A-7DAD-3B0F-EE01B5B5474B}"/>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kumimoji="0" lang="en-US" altLang="zh-CN" sz="2400">
                <a:ea typeface="宋体" panose="02010600030101010101" pitchFamily="2" charset="-122"/>
              </a:rPr>
              <a:t>1.	</a:t>
            </a:r>
            <a:r>
              <a:rPr kumimoji="0" lang="zh-CN" altLang="en-US" sz="2400">
                <a:ea typeface="宋体" panose="02010600030101010101" pitchFamily="2" charset="-122"/>
              </a:rPr>
              <a:t>正向扫描日志文件（即从头扫描日志文件）</a:t>
            </a:r>
            <a:endParaRPr kumimoji="0" lang="zh-CN" altLang="en-US">
              <a:ea typeface="宋体" panose="02010600030101010101" pitchFamily="2" charset="-122"/>
            </a:endParaRPr>
          </a:p>
          <a:p>
            <a:pPr lvl="1" eaLnBrk="1" hangingPunct="1">
              <a:lnSpc>
                <a:spcPct val="150000"/>
              </a:lnSpc>
            </a:pPr>
            <a:r>
              <a:rPr kumimoji="0" lang="zh-CN" altLang="en-US">
                <a:ea typeface="宋体" panose="02010600030101010101" pitchFamily="2" charset="-122"/>
              </a:rPr>
              <a:t>重做</a:t>
            </a:r>
            <a:r>
              <a:rPr kumimoji="0" lang="en-US" altLang="zh-CN">
                <a:ea typeface="宋体" panose="02010600030101010101" pitchFamily="2" charset="-122"/>
              </a:rPr>
              <a:t>(REDO) </a:t>
            </a:r>
            <a:r>
              <a:rPr kumimoji="0" lang="zh-CN" altLang="en-US">
                <a:ea typeface="宋体" panose="02010600030101010101" pitchFamily="2" charset="-122"/>
              </a:rPr>
              <a:t>队列</a:t>
            </a:r>
            <a:r>
              <a:rPr kumimoji="0" lang="en-US" altLang="zh-CN">
                <a:ea typeface="宋体" panose="02010600030101010101" pitchFamily="2" charset="-122"/>
              </a:rPr>
              <a:t>: </a:t>
            </a:r>
            <a:r>
              <a:rPr kumimoji="0" lang="zh-CN" altLang="en-US">
                <a:ea typeface="宋体" panose="02010600030101010101" pitchFamily="2" charset="-122"/>
              </a:rPr>
              <a:t>在故障发生前已经提交的事务</a:t>
            </a:r>
          </a:p>
          <a:p>
            <a:pPr lvl="2" eaLnBrk="1" hangingPunct="1">
              <a:lnSpc>
                <a:spcPct val="150000"/>
              </a:lnSpc>
              <a:buFont typeface="Wingdings" panose="05000000000000000000" pitchFamily="2" charset="2"/>
              <a:buChar char="Ø"/>
            </a:pPr>
            <a:r>
              <a:rPr kumimoji="0" lang="zh-CN" altLang="en-US">
                <a:ea typeface="宋体" panose="02010600030101010101" pitchFamily="2" charset="-122"/>
              </a:rPr>
              <a:t>这些事务既有</a:t>
            </a:r>
            <a:r>
              <a:rPr kumimoji="0" lang="en-US" altLang="zh-CN">
                <a:ea typeface="宋体" panose="02010600030101010101" pitchFamily="2" charset="-122"/>
              </a:rPr>
              <a:t>BEGIN TRANSACTION</a:t>
            </a:r>
            <a:r>
              <a:rPr kumimoji="0" lang="zh-CN" altLang="en-US">
                <a:ea typeface="宋体" panose="02010600030101010101" pitchFamily="2" charset="-122"/>
              </a:rPr>
              <a:t>记录，也有</a:t>
            </a:r>
            <a:r>
              <a:rPr kumimoji="0" lang="en-US" altLang="zh-CN">
                <a:ea typeface="宋体" panose="02010600030101010101" pitchFamily="2" charset="-122"/>
              </a:rPr>
              <a:t>COMMIT</a:t>
            </a:r>
            <a:r>
              <a:rPr kumimoji="0" lang="zh-CN" altLang="en-US">
                <a:ea typeface="宋体" panose="02010600030101010101" pitchFamily="2" charset="-122"/>
              </a:rPr>
              <a:t>记录</a:t>
            </a:r>
          </a:p>
          <a:p>
            <a:pPr lvl="1" eaLnBrk="1" hangingPunct="1">
              <a:lnSpc>
                <a:spcPct val="150000"/>
              </a:lnSpc>
            </a:pPr>
            <a:r>
              <a:rPr kumimoji="0" lang="zh-CN" altLang="en-US">
                <a:ea typeface="宋体" panose="02010600030101010101" pitchFamily="2" charset="-122"/>
              </a:rPr>
              <a:t>撤销 </a:t>
            </a:r>
            <a:r>
              <a:rPr kumimoji="0" lang="en-US" altLang="zh-CN">
                <a:ea typeface="宋体" panose="02010600030101010101" pitchFamily="2" charset="-122"/>
              </a:rPr>
              <a:t>(Undo)</a:t>
            </a:r>
            <a:r>
              <a:rPr kumimoji="0" lang="zh-CN" altLang="en-US">
                <a:ea typeface="宋体" panose="02010600030101010101" pitchFamily="2" charset="-122"/>
              </a:rPr>
              <a:t>队列</a:t>
            </a:r>
            <a:r>
              <a:rPr kumimoji="0" lang="en-US" altLang="zh-CN">
                <a:ea typeface="宋体" panose="02010600030101010101" pitchFamily="2" charset="-122"/>
              </a:rPr>
              <a:t>:</a:t>
            </a:r>
            <a:r>
              <a:rPr kumimoji="0" lang="zh-CN" altLang="en-US">
                <a:ea typeface="宋体" panose="02010600030101010101" pitchFamily="2" charset="-122"/>
              </a:rPr>
              <a:t>故障发生时尚未完成的事务</a:t>
            </a:r>
          </a:p>
          <a:p>
            <a:pPr lvl="2" eaLnBrk="1" hangingPunct="1">
              <a:lnSpc>
                <a:spcPct val="150000"/>
              </a:lnSpc>
              <a:buFont typeface="Wingdings" panose="05000000000000000000" pitchFamily="2" charset="2"/>
              <a:buChar char="Ø"/>
            </a:pPr>
            <a:r>
              <a:rPr kumimoji="0" lang="zh-CN" altLang="en-US">
                <a:ea typeface="宋体" panose="02010600030101010101" pitchFamily="2" charset="-122"/>
              </a:rPr>
              <a:t> 这些事务只有</a:t>
            </a:r>
            <a:r>
              <a:rPr kumimoji="0" lang="en-US" altLang="zh-CN">
                <a:ea typeface="宋体" panose="02010600030101010101" pitchFamily="2" charset="-122"/>
              </a:rPr>
              <a:t>BEGIN TRANSACTION</a:t>
            </a:r>
            <a:r>
              <a:rPr kumimoji="0" lang="zh-CN" altLang="en-US">
                <a:ea typeface="宋体" panose="02010600030101010101" pitchFamily="2" charset="-122"/>
              </a:rPr>
              <a:t>记录，无相应的</a:t>
            </a:r>
            <a:r>
              <a:rPr kumimoji="0" lang="en-US" altLang="zh-CN">
                <a:ea typeface="宋体" panose="02010600030101010101" pitchFamily="2" charset="-122"/>
              </a:rPr>
              <a:t>COMMIT</a:t>
            </a:r>
            <a:r>
              <a:rPr kumimoji="0" lang="zh-CN" altLang="en-US">
                <a:ea typeface="宋体" panose="02010600030101010101" pitchFamily="2" charset="-122"/>
              </a:rPr>
              <a:t>记录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089EFD7-9B3E-19C1-E6D0-98E66997BCC3}"/>
              </a:ext>
            </a:extLst>
          </p:cNvPr>
          <p:cNvSpPr>
            <a:spLocks noGrp="1"/>
          </p:cNvSpPr>
          <p:nvPr>
            <p:ph type="ftr" sz="quarter" idx="11"/>
          </p:nvPr>
        </p:nvSpPr>
        <p:spPr/>
        <p:txBody>
          <a:bodyPr/>
          <a:lstStyle/>
          <a:p>
            <a:pPr>
              <a:defRPr/>
            </a:pPr>
            <a:r>
              <a:rPr lang="en-US" altLang="zh-CN"/>
              <a:t>An Introduction to Database System</a:t>
            </a:r>
          </a:p>
        </p:txBody>
      </p:sp>
      <p:sp>
        <p:nvSpPr>
          <p:cNvPr id="66563" name="Rectangle 2">
            <a:extLst>
              <a:ext uri="{FF2B5EF4-FFF2-40B4-BE49-F238E27FC236}">
                <a16:creationId xmlns:a16="http://schemas.microsoft.com/office/drawing/2014/main" id="{CCC7377B-DE6C-F388-FF76-A3C07135E346}"/>
              </a:ext>
            </a:extLst>
          </p:cNvPr>
          <p:cNvSpPr>
            <a:spLocks noGrp="1" noChangeArrowheads="1"/>
          </p:cNvSpPr>
          <p:nvPr>
            <p:ph type="title"/>
          </p:nvPr>
        </p:nvSpPr>
        <p:spPr/>
        <p:txBody>
          <a:bodyPr/>
          <a:lstStyle/>
          <a:p>
            <a:pPr eaLnBrk="1" hangingPunct="1"/>
            <a:r>
              <a:rPr lang="zh-CN" altLang="en-US">
                <a:ea typeface="宋体" panose="02010600030101010101" pitchFamily="2" charset="-122"/>
              </a:rPr>
              <a:t>系统故障的恢复步骤</a:t>
            </a:r>
          </a:p>
        </p:txBody>
      </p:sp>
      <p:sp>
        <p:nvSpPr>
          <p:cNvPr id="66564" name="Rectangle 3">
            <a:extLst>
              <a:ext uri="{FF2B5EF4-FFF2-40B4-BE49-F238E27FC236}">
                <a16:creationId xmlns:a16="http://schemas.microsoft.com/office/drawing/2014/main" id="{9661C04B-62C5-C0BF-7EEC-5C5CEF47BED2}"/>
              </a:ext>
            </a:extLst>
          </p:cNvPr>
          <p:cNvSpPr>
            <a:spLocks noGrp="1" noChangeArrowheads="1"/>
          </p:cNvSpPr>
          <p:nvPr>
            <p:ph type="body" idx="1"/>
          </p:nvPr>
        </p:nvSpPr>
        <p:spPr>
          <a:xfrm>
            <a:off x="755650" y="1844675"/>
            <a:ext cx="7772400" cy="4114800"/>
          </a:xfrm>
        </p:spPr>
        <p:txBody>
          <a:bodyPr/>
          <a:lstStyle/>
          <a:p>
            <a:pPr eaLnBrk="1" hangingPunct="1">
              <a:lnSpc>
                <a:spcPct val="130000"/>
              </a:lnSpc>
              <a:buFont typeface="Wingdings" panose="05000000000000000000" pitchFamily="2" charset="2"/>
              <a:buNone/>
            </a:pPr>
            <a:r>
              <a:rPr kumimoji="0" lang="en-US" altLang="zh-CN" sz="2400">
                <a:ea typeface="宋体" panose="02010600030101010101" pitchFamily="2" charset="-122"/>
              </a:rPr>
              <a:t>	2. </a:t>
            </a:r>
            <a:r>
              <a:rPr kumimoji="0" lang="zh-CN" altLang="en-US" sz="2400">
                <a:ea typeface="宋体" panose="02010600030101010101" pitchFamily="2" charset="-122"/>
              </a:rPr>
              <a:t>对撤销</a:t>
            </a:r>
            <a:r>
              <a:rPr kumimoji="0" lang="en-US" altLang="zh-CN" sz="2400">
                <a:ea typeface="宋体" panose="02010600030101010101" pitchFamily="2" charset="-122"/>
              </a:rPr>
              <a:t>(Undo)</a:t>
            </a:r>
            <a:r>
              <a:rPr kumimoji="0" lang="zh-CN" altLang="en-US" sz="2400">
                <a:ea typeface="宋体" panose="02010600030101010101" pitchFamily="2" charset="-122"/>
              </a:rPr>
              <a:t>队列事务进行撤销</a:t>
            </a:r>
            <a:r>
              <a:rPr kumimoji="0" lang="en-US" altLang="zh-CN" sz="2400">
                <a:ea typeface="宋体" panose="02010600030101010101" pitchFamily="2" charset="-122"/>
              </a:rPr>
              <a:t>(UNDO)</a:t>
            </a:r>
            <a:r>
              <a:rPr kumimoji="0" lang="zh-CN" altLang="en-US" sz="2400">
                <a:ea typeface="宋体" panose="02010600030101010101" pitchFamily="2" charset="-122"/>
              </a:rPr>
              <a:t>处理</a:t>
            </a:r>
          </a:p>
          <a:p>
            <a:pPr lvl="2" eaLnBrk="1" hangingPunct="1">
              <a:lnSpc>
                <a:spcPct val="130000"/>
              </a:lnSpc>
              <a:buClr>
                <a:schemeClr val="accent1"/>
              </a:buClr>
              <a:buSzPct val="75000"/>
              <a:buFont typeface="Wingdings" panose="05000000000000000000" pitchFamily="2" charset="2"/>
              <a:buChar char="n"/>
            </a:pPr>
            <a:r>
              <a:rPr kumimoji="0" lang="zh-CN" altLang="en-US">
                <a:ea typeface="宋体" panose="02010600030101010101" pitchFamily="2" charset="-122"/>
              </a:rPr>
              <a:t>反向扫描日志文件，对每个</a:t>
            </a:r>
            <a:r>
              <a:rPr kumimoji="0" lang="en-US" altLang="zh-CN">
                <a:ea typeface="宋体" panose="02010600030101010101" pitchFamily="2" charset="-122"/>
              </a:rPr>
              <a:t>UNDO</a:t>
            </a:r>
            <a:r>
              <a:rPr kumimoji="0" lang="zh-CN" altLang="en-US">
                <a:ea typeface="宋体" panose="02010600030101010101" pitchFamily="2" charset="-122"/>
              </a:rPr>
              <a:t>事务的更新操作执行逆操作</a:t>
            </a:r>
          </a:p>
          <a:p>
            <a:pPr lvl="2" eaLnBrk="1" hangingPunct="1">
              <a:lnSpc>
                <a:spcPct val="130000"/>
              </a:lnSpc>
              <a:buClr>
                <a:schemeClr val="accent1"/>
              </a:buClr>
              <a:buSzPct val="75000"/>
              <a:buFont typeface="Wingdings" panose="05000000000000000000" pitchFamily="2" charset="2"/>
              <a:buChar char="n"/>
            </a:pPr>
            <a:r>
              <a:rPr kumimoji="0" lang="zh-CN" altLang="en-US">
                <a:ea typeface="宋体" panose="02010600030101010101" pitchFamily="2" charset="-122"/>
              </a:rPr>
              <a:t>即将日志记录中“更新前的值”写入数据库</a:t>
            </a:r>
            <a:r>
              <a:rPr kumimoji="0" lang="zh-CN" altLang="en-US" sz="2400">
                <a:ea typeface="宋体" panose="02010600030101010101" pitchFamily="2" charset="-122"/>
              </a:rPr>
              <a:t> </a:t>
            </a:r>
            <a:endParaRPr kumimoji="0" lang="zh-CN" altLang="en-US" sz="2000">
              <a:ea typeface="宋体" panose="02010600030101010101" pitchFamily="2" charset="-122"/>
            </a:endParaRPr>
          </a:p>
          <a:p>
            <a:pPr eaLnBrk="1" hangingPunct="1">
              <a:lnSpc>
                <a:spcPct val="130000"/>
              </a:lnSpc>
              <a:buFont typeface="Wingdings" panose="05000000000000000000" pitchFamily="2" charset="2"/>
              <a:buNone/>
            </a:pPr>
            <a:r>
              <a:rPr kumimoji="0" lang="zh-CN" altLang="en-US" sz="2400">
                <a:ea typeface="宋体" panose="02010600030101010101" pitchFamily="2" charset="-122"/>
              </a:rPr>
              <a:t>    </a:t>
            </a:r>
            <a:r>
              <a:rPr kumimoji="0" lang="en-US" altLang="zh-CN" sz="2400">
                <a:ea typeface="宋体" panose="02010600030101010101" pitchFamily="2" charset="-122"/>
              </a:rPr>
              <a:t>3. </a:t>
            </a:r>
            <a:r>
              <a:rPr kumimoji="0" lang="zh-CN" altLang="en-US" sz="2400">
                <a:ea typeface="宋体" panose="02010600030101010101" pitchFamily="2" charset="-122"/>
              </a:rPr>
              <a:t>对重做</a:t>
            </a:r>
            <a:r>
              <a:rPr kumimoji="0" lang="en-US" altLang="zh-CN" sz="2400">
                <a:ea typeface="宋体" panose="02010600030101010101" pitchFamily="2" charset="-122"/>
              </a:rPr>
              <a:t>(Redo)</a:t>
            </a:r>
            <a:r>
              <a:rPr kumimoji="0" lang="zh-CN" altLang="en-US" sz="2400">
                <a:ea typeface="宋体" panose="02010600030101010101" pitchFamily="2" charset="-122"/>
              </a:rPr>
              <a:t>队列事务进行重做</a:t>
            </a:r>
            <a:r>
              <a:rPr kumimoji="0" lang="en-US" altLang="zh-CN" sz="2400">
                <a:ea typeface="宋体" panose="02010600030101010101" pitchFamily="2" charset="-122"/>
              </a:rPr>
              <a:t>(REDO)</a:t>
            </a:r>
            <a:r>
              <a:rPr kumimoji="0" lang="zh-CN" altLang="en-US" sz="2400">
                <a:ea typeface="宋体" panose="02010600030101010101" pitchFamily="2" charset="-122"/>
              </a:rPr>
              <a:t>处理</a:t>
            </a:r>
          </a:p>
          <a:p>
            <a:pPr lvl="2" eaLnBrk="1" hangingPunct="1">
              <a:lnSpc>
                <a:spcPct val="130000"/>
              </a:lnSpc>
              <a:buClr>
                <a:schemeClr val="accent1"/>
              </a:buClr>
              <a:buSzPct val="75000"/>
              <a:buFont typeface="Wingdings" panose="05000000000000000000" pitchFamily="2" charset="2"/>
              <a:buChar char="n"/>
            </a:pPr>
            <a:r>
              <a:rPr kumimoji="0" lang="zh-CN" altLang="en-US">
                <a:ea typeface="宋体" panose="02010600030101010101" pitchFamily="2" charset="-122"/>
              </a:rPr>
              <a:t>正向扫描日志文件，对每个</a:t>
            </a:r>
            <a:r>
              <a:rPr kumimoji="0" lang="en-US" altLang="zh-CN">
                <a:ea typeface="宋体" panose="02010600030101010101" pitchFamily="2" charset="-122"/>
              </a:rPr>
              <a:t>REDO</a:t>
            </a:r>
            <a:r>
              <a:rPr kumimoji="0" lang="zh-CN" altLang="en-US">
                <a:ea typeface="宋体" panose="02010600030101010101" pitchFamily="2" charset="-122"/>
              </a:rPr>
              <a:t>事务重新执行登记的操作</a:t>
            </a:r>
          </a:p>
          <a:p>
            <a:pPr lvl="2" eaLnBrk="1" hangingPunct="1">
              <a:lnSpc>
                <a:spcPct val="130000"/>
              </a:lnSpc>
              <a:buClr>
                <a:schemeClr val="accent1"/>
              </a:buClr>
              <a:buSzPct val="75000"/>
              <a:buFont typeface="Wingdings" panose="05000000000000000000" pitchFamily="2" charset="2"/>
              <a:buChar char="n"/>
            </a:pPr>
            <a:r>
              <a:rPr kumimoji="0" lang="zh-CN" altLang="en-US">
                <a:ea typeface="宋体" panose="02010600030101010101" pitchFamily="2" charset="-122"/>
              </a:rPr>
              <a:t>即将日志记录中“更新后的值”写入数据库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CB206D1-3AE9-57A8-D328-B9F849CEDC5E}"/>
              </a:ext>
            </a:extLst>
          </p:cNvPr>
          <p:cNvSpPr>
            <a:spLocks noGrp="1"/>
          </p:cNvSpPr>
          <p:nvPr>
            <p:ph type="ftr" sz="quarter" idx="11"/>
          </p:nvPr>
        </p:nvSpPr>
        <p:spPr/>
        <p:txBody>
          <a:bodyPr/>
          <a:lstStyle/>
          <a:p>
            <a:pPr>
              <a:defRPr/>
            </a:pPr>
            <a:r>
              <a:rPr lang="en-US" altLang="zh-CN"/>
              <a:t>An Introduction to Database System</a:t>
            </a:r>
          </a:p>
        </p:txBody>
      </p:sp>
      <p:sp>
        <p:nvSpPr>
          <p:cNvPr id="67587" name="Rectangle 2">
            <a:extLst>
              <a:ext uri="{FF2B5EF4-FFF2-40B4-BE49-F238E27FC236}">
                <a16:creationId xmlns:a16="http://schemas.microsoft.com/office/drawing/2014/main" id="{B06740AF-28DC-F52E-BA82-A4D03EF98E07}"/>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  </a:t>
            </a:r>
            <a:r>
              <a:rPr lang="zh-CN" altLang="en-US">
                <a:ea typeface="宋体" panose="02010600030101010101" pitchFamily="2" charset="-122"/>
              </a:rPr>
              <a:t>恢复策略</a:t>
            </a:r>
          </a:p>
        </p:txBody>
      </p:sp>
      <p:sp>
        <p:nvSpPr>
          <p:cNvPr id="67588" name="Rectangle 3">
            <a:extLst>
              <a:ext uri="{FF2B5EF4-FFF2-40B4-BE49-F238E27FC236}">
                <a16:creationId xmlns:a16="http://schemas.microsoft.com/office/drawing/2014/main" id="{B047B71B-2321-2B2E-5250-7B7FD1EE60C5}"/>
              </a:ext>
            </a:extLst>
          </p:cNvPr>
          <p:cNvSpPr>
            <a:spLocks noGrp="1" noChangeArrowheads="1"/>
          </p:cNvSpPr>
          <p:nvPr>
            <p:ph type="body" idx="1"/>
          </p:nvPr>
        </p:nvSpPr>
        <p:spPr>
          <a:xfrm>
            <a:off x="755650" y="1828800"/>
            <a:ext cx="7931150" cy="4495800"/>
          </a:xfrm>
        </p:spPr>
        <p:txBody>
          <a:bodyPr/>
          <a:lstStyle/>
          <a:p>
            <a:pPr eaLnBrk="1" hangingPunct="1">
              <a:lnSpc>
                <a:spcPct val="180000"/>
              </a:lnSpc>
              <a:buFont typeface="Wingdings" panose="05000000000000000000" pitchFamily="2" charset="2"/>
              <a:buNone/>
            </a:pPr>
            <a:r>
              <a:rPr kumimoji="0" lang="en-US" altLang="zh-CN" b="1">
                <a:ea typeface="宋体" panose="02010600030101010101" pitchFamily="2" charset="-122"/>
              </a:rPr>
              <a:t>10.5.1  </a:t>
            </a:r>
            <a:r>
              <a:rPr kumimoji="0" lang="zh-CN" altLang="en-US" b="1">
                <a:ea typeface="宋体" panose="02010600030101010101" pitchFamily="2" charset="-122"/>
              </a:rPr>
              <a:t>事务故障的恢复</a:t>
            </a:r>
          </a:p>
          <a:p>
            <a:pPr eaLnBrk="1" hangingPunct="1">
              <a:lnSpc>
                <a:spcPct val="180000"/>
              </a:lnSpc>
              <a:buFont typeface="Wingdings" panose="05000000000000000000" pitchFamily="2" charset="2"/>
              <a:buNone/>
            </a:pPr>
            <a:r>
              <a:rPr kumimoji="0" lang="en-US" altLang="zh-CN" b="1">
                <a:ea typeface="宋体" panose="02010600030101010101" pitchFamily="2" charset="-122"/>
              </a:rPr>
              <a:t>10.5.2  </a:t>
            </a:r>
            <a:r>
              <a:rPr kumimoji="0" lang="zh-CN" altLang="en-US" b="1">
                <a:ea typeface="宋体" panose="02010600030101010101" pitchFamily="2" charset="-122"/>
              </a:rPr>
              <a:t>系统故障的恢复</a:t>
            </a:r>
          </a:p>
          <a:p>
            <a:pPr eaLnBrk="1" hangingPunct="1">
              <a:lnSpc>
                <a:spcPct val="180000"/>
              </a:lnSpc>
              <a:buFont typeface="Wingdings" panose="05000000000000000000" pitchFamily="2" charset="2"/>
              <a:buNone/>
            </a:pPr>
            <a:r>
              <a:rPr kumimoji="0" lang="en-US" altLang="zh-CN" b="1">
                <a:solidFill>
                  <a:srgbClr val="3333FF"/>
                </a:solidFill>
                <a:ea typeface="宋体" panose="02010600030101010101" pitchFamily="2" charset="-122"/>
              </a:rPr>
              <a:t>10.5.3  </a:t>
            </a:r>
            <a:r>
              <a:rPr kumimoji="0" lang="zh-CN" altLang="en-US" b="1">
                <a:solidFill>
                  <a:srgbClr val="3333FF"/>
                </a:solidFill>
                <a:ea typeface="宋体" panose="02010600030101010101" pitchFamily="2" charset="-122"/>
              </a:rPr>
              <a:t>介质故障的恢复</a:t>
            </a:r>
          </a:p>
          <a:p>
            <a:pPr eaLnBrk="1" hangingPunct="1">
              <a:buFont typeface="Wingdings" panose="05000000000000000000" pitchFamily="2" charset="2"/>
              <a:buNone/>
            </a:pPr>
            <a:endParaRPr kumimoji="0" lang="en-US" altLang="zh-CN" b="1">
              <a:solidFill>
                <a:srgbClr val="3333FF"/>
              </a:solidFill>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EDD33DB-2458-F712-0479-E648E859D638}"/>
              </a:ext>
            </a:extLst>
          </p:cNvPr>
          <p:cNvSpPr>
            <a:spLocks noGrp="1"/>
          </p:cNvSpPr>
          <p:nvPr>
            <p:ph type="ftr" sz="quarter" idx="11"/>
          </p:nvPr>
        </p:nvSpPr>
        <p:spPr/>
        <p:txBody>
          <a:bodyPr/>
          <a:lstStyle/>
          <a:p>
            <a:pPr>
              <a:defRPr/>
            </a:pPr>
            <a:r>
              <a:rPr lang="en-US" altLang="zh-CN"/>
              <a:t>An Introduction to Database System</a:t>
            </a:r>
          </a:p>
        </p:txBody>
      </p:sp>
      <p:sp>
        <p:nvSpPr>
          <p:cNvPr id="68611" name="Rectangle 2">
            <a:extLst>
              <a:ext uri="{FF2B5EF4-FFF2-40B4-BE49-F238E27FC236}">
                <a16:creationId xmlns:a16="http://schemas.microsoft.com/office/drawing/2014/main" id="{17689471-574C-15EF-2CF5-B69ADB4D3A1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10.5.3  </a:t>
            </a:r>
            <a:r>
              <a:rPr lang="zh-CN" altLang="en-US">
                <a:ea typeface="宋体" panose="02010600030101010101" pitchFamily="2" charset="-122"/>
              </a:rPr>
              <a:t>介质故障的恢复</a:t>
            </a:r>
          </a:p>
        </p:txBody>
      </p:sp>
      <p:sp>
        <p:nvSpPr>
          <p:cNvPr id="68612" name="Rectangle 3">
            <a:extLst>
              <a:ext uri="{FF2B5EF4-FFF2-40B4-BE49-F238E27FC236}">
                <a16:creationId xmlns:a16="http://schemas.microsoft.com/office/drawing/2014/main" id="{118566EB-4A1A-DEBC-25AA-1527C632F74F}"/>
              </a:ext>
            </a:extLst>
          </p:cNvPr>
          <p:cNvSpPr>
            <a:spLocks noGrp="1" noChangeArrowheads="1"/>
          </p:cNvSpPr>
          <p:nvPr>
            <p:ph type="body" idx="1"/>
          </p:nvPr>
        </p:nvSpPr>
        <p:spPr/>
        <p:txBody>
          <a:bodyPr/>
          <a:lstStyle/>
          <a:p>
            <a:pPr marL="533400" indent="-533400" eaLnBrk="1" hangingPunct="1">
              <a:lnSpc>
                <a:spcPct val="190000"/>
              </a:lnSpc>
              <a:buFont typeface="Wingdings" panose="05000000000000000000" pitchFamily="2" charset="2"/>
              <a:buNone/>
            </a:pPr>
            <a:r>
              <a:rPr kumimoji="0" lang="en-US" altLang="zh-CN">
                <a:ea typeface="宋体" panose="02010600030101010101" pitchFamily="2" charset="-122"/>
              </a:rPr>
              <a:t>1.</a:t>
            </a:r>
            <a:r>
              <a:rPr kumimoji="0" lang="zh-CN" altLang="en-US">
                <a:ea typeface="宋体" panose="02010600030101010101" pitchFamily="2" charset="-122"/>
              </a:rPr>
              <a:t>重装数据库</a:t>
            </a:r>
          </a:p>
          <a:p>
            <a:pPr marL="533400" indent="-533400" eaLnBrk="1" hangingPunct="1">
              <a:lnSpc>
                <a:spcPct val="190000"/>
              </a:lnSpc>
              <a:buFont typeface="Wingdings" panose="05000000000000000000" pitchFamily="2" charset="2"/>
              <a:buNone/>
            </a:pPr>
            <a:r>
              <a:rPr kumimoji="0" lang="en-US" altLang="zh-CN">
                <a:ea typeface="宋体" panose="02010600030101010101" pitchFamily="2" charset="-122"/>
              </a:rPr>
              <a:t>2.</a:t>
            </a:r>
            <a:r>
              <a:rPr kumimoji="0" lang="zh-CN" altLang="en-US">
                <a:ea typeface="宋体" panose="02010600030101010101" pitchFamily="2" charset="-122"/>
              </a:rPr>
              <a:t>重做已完成的事务</a:t>
            </a:r>
          </a:p>
          <a:p>
            <a:pPr marL="533400" indent="-533400" eaLnBrk="1" hangingPunct="1"/>
            <a:endParaRPr kumimoji="0" lang="en-US" altLang="zh-CN">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834C026-AA8C-519B-7CE8-173A51283250}"/>
              </a:ext>
            </a:extLst>
          </p:cNvPr>
          <p:cNvSpPr>
            <a:spLocks noGrp="1"/>
          </p:cNvSpPr>
          <p:nvPr>
            <p:ph type="ftr" sz="quarter" idx="11"/>
          </p:nvPr>
        </p:nvSpPr>
        <p:spPr/>
        <p:txBody>
          <a:bodyPr/>
          <a:lstStyle/>
          <a:p>
            <a:pPr>
              <a:defRPr/>
            </a:pPr>
            <a:r>
              <a:rPr lang="en-US" altLang="zh-CN"/>
              <a:t>An Introduction to Database System</a:t>
            </a:r>
          </a:p>
        </p:txBody>
      </p:sp>
      <p:sp>
        <p:nvSpPr>
          <p:cNvPr id="69635" name="Rectangle 2">
            <a:extLst>
              <a:ext uri="{FF2B5EF4-FFF2-40B4-BE49-F238E27FC236}">
                <a16:creationId xmlns:a16="http://schemas.microsoft.com/office/drawing/2014/main" id="{B674EFC0-EE17-F3EF-D054-4CE4FCD56F5A}"/>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介质故障的恢复（续）</a:t>
            </a:r>
          </a:p>
        </p:txBody>
      </p:sp>
      <p:sp>
        <p:nvSpPr>
          <p:cNvPr id="69636" name="Rectangle 3">
            <a:extLst>
              <a:ext uri="{FF2B5EF4-FFF2-40B4-BE49-F238E27FC236}">
                <a16:creationId xmlns:a16="http://schemas.microsoft.com/office/drawing/2014/main" id="{AA1C2144-885A-5949-F9D8-817A9E3CE281}"/>
              </a:ext>
            </a:extLst>
          </p:cNvPr>
          <p:cNvSpPr>
            <a:spLocks noGrp="1" noChangeArrowheads="1"/>
          </p:cNvSpPr>
          <p:nvPr>
            <p:ph type="body" idx="1"/>
          </p:nvPr>
        </p:nvSpPr>
        <p:spPr>
          <a:xfrm>
            <a:off x="395288" y="1844675"/>
            <a:ext cx="8388350" cy="4114800"/>
          </a:xfrm>
        </p:spPr>
        <p:txBody>
          <a:bodyPr/>
          <a:lstStyle/>
          <a:p>
            <a:pPr eaLnBrk="1" hangingPunct="1">
              <a:lnSpc>
                <a:spcPct val="90000"/>
              </a:lnSpc>
            </a:pPr>
            <a:r>
              <a:rPr kumimoji="0" lang="zh-CN" altLang="en-US" sz="2400">
                <a:ea typeface="宋体" panose="02010600030101010101" pitchFamily="2" charset="-122"/>
              </a:rPr>
              <a:t>恢复步骤</a:t>
            </a:r>
          </a:p>
          <a:p>
            <a:pPr eaLnBrk="1" hangingPunct="1">
              <a:lnSpc>
                <a:spcPct val="140000"/>
              </a:lnSpc>
              <a:spcBef>
                <a:spcPct val="40000"/>
              </a:spcBef>
              <a:buFont typeface="Wingdings" panose="05000000000000000000" pitchFamily="2" charset="2"/>
              <a:buNone/>
            </a:pPr>
            <a:r>
              <a:rPr kumimoji="0" lang="en-US" altLang="zh-CN" sz="2400">
                <a:ea typeface="宋体" panose="02010600030101010101" pitchFamily="2" charset="-122"/>
              </a:rPr>
              <a:t>1. </a:t>
            </a:r>
            <a:r>
              <a:rPr kumimoji="0" lang="zh-CN" altLang="en-US" sz="2400">
                <a:ea typeface="宋体" panose="02010600030101010101" pitchFamily="2" charset="-122"/>
              </a:rPr>
              <a:t>装入最新的后备数据库副本</a:t>
            </a:r>
            <a:r>
              <a:rPr kumimoji="0" lang="en-US" altLang="zh-CN" sz="2400">
                <a:ea typeface="宋体" panose="02010600030101010101" pitchFamily="2" charset="-122"/>
              </a:rPr>
              <a:t>(</a:t>
            </a:r>
            <a:r>
              <a:rPr kumimoji="0" lang="zh-CN" altLang="en-US" sz="2400">
                <a:ea typeface="宋体" panose="02010600030101010101" pitchFamily="2" charset="-122"/>
              </a:rPr>
              <a:t>离故障发生时刻最近的转储副本</a:t>
            </a:r>
            <a:r>
              <a:rPr kumimoji="0" lang="en-US" altLang="zh-CN" sz="2400">
                <a:ea typeface="宋体" panose="02010600030101010101" pitchFamily="2" charset="-122"/>
              </a:rPr>
              <a:t>) </a:t>
            </a:r>
            <a:r>
              <a:rPr kumimoji="0" lang="zh-CN" altLang="en-US" sz="2400">
                <a:ea typeface="宋体" panose="02010600030101010101" pitchFamily="2" charset="-122"/>
              </a:rPr>
              <a:t>，使数据库恢复到最近一次转储时的一致性状态。</a:t>
            </a:r>
          </a:p>
          <a:p>
            <a:pPr lvl="1" eaLnBrk="1" hangingPunct="1">
              <a:lnSpc>
                <a:spcPct val="140000"/>
              </a:lnSpc>
              <a:spcBef>
                <a:spcPct val="40000"/>
              </a:spcBef>
              <a:buSzPct val="75000"/>
              <a:buFont typeface="Wingdings" panose="05000000000000000000" pitchFamily="2" charset="2"/>
              <a:buChar char="n"/>
            </a:pPr>
            <a:r>
              <a:rPr kumimoji="0" lang="zh-CN" altLang="en-US" sz="2200">
                <a:ea typeface="宋体" panose="02010600030101010101" pitchFamily="2" charset="-122"/>
              </a:rPr>
              <a:t>对于静态转储的数据库副本，装入后数据库即处于一致性状态</a:t>
            </a:r>
          </a:p>
          <a:p>
            <a:pPr lvl="1" eaLnBrk="1" hangingPunct="1">
              <a:lnSpc>
                <a:spcPct val="140000"/>
              </a:lnSpc>
              <a:spcBef>
                <a:spcPct val="40000"/>
              </a:spcBef>
              <a:buSzPct val="75000"/>
              <a:buFont typeface="Wingdings" panose="05000000000000000000" pitchFamily="2" charset="2"/>
              <a:buChar char="n"/>
            </a:pPr>
            <a:r>
              <a:rPr kumimoji="0" lang="zh-CN" altLang="en-US" sz="2200">
                <a:ea typeface="宋体" panose="02010600030101010101" pitchFamily="2" charset="-122"/>
              </a:rPr>
              <a:t>对于动态转储的数据库副本，还须同时装入转储时刻的日志文件副本，利用与恢复系统故障的方法（即</a:t>
            </a:r>
            <a:r>
              <a:rPr kumimoji="0" lang="en-US" altLang="zh-CN" sz="2200">
                <a:ea typeface="宋体" panose="02010600030101010101" pitchFamily="2" charset="-122"/>
              </a:rPr>
              <a:t>REDO+UNDO</a:t>
            </a:r>
            <a:r>
              <a:rPr kumimoji="0" lang="zh-CN" altLang="en-US" sz="2200">
                <a:ea typeface="宋体" panose="02010600030101010101" pitchFamily="2" charset="-122"/>
              </a:rPr>
              <a:t>），才能将数据库恢复到一致性状态。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8CC62CD-6963-673E-0904-4B9A4192626E}"/>
              </a:ext>
            </a:extLst>
          </p:cNvPr>
          <p:cNvSpPr>
            <a:spLocks noGrp="1"/>
          </p:cNvSpPr>
          <p:nvPr>
            <p:ph type="ftr" sz="quarter" idx="11"/>
          </p:nvPr>
        </p:nvSpPr>
        <p:spPr/>
        <p:txBody>
          <a:bodyPr/>
          <a:lstStyle/>
          <a:p>
            <a:pPr>
              <a:defRPr/>
            </a:pPr>
            <a:r>
              <a:rPr lang="en-US" altLang="zh-CN"/>
              <a:t>An Introduction to Database System</a:t>
            </a:r>
          </a:p>
        </p:txBody>
      </p:sp>
      <p:sp>
        <p:nvSpPr>
          <p:cNvPr id="70659" name="Rectangle 2">
            <a:extLst>
              <a:ext uri="{FF2B5EF4-FFF2-40B4-BE49-F238E27FC236}">
                <a16:creationId xmlns:a16="http://schemas.microsoft.com/office/drawing/2014/main" id="{0E65CB89-D989-8484-9146-CB43F2EC6610}"/>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介质故障的恢复（续）</a:t>
            </a:r>
          </a:p>
        </p:txBody>
      </p:sp>
      <p:sp>
        <p:nvSpPr>
          <p:cNvPr id="70660" name="Rectangle 3">
            <a:extLst>
              <a:ext uri="{FF2B5EF4-FFF2-40B4-BE49-F238E27FC236}">
                <a16:creationId xmlns:a16="http://schemas.microsoft.com/office/drawing/2014/main" id="{D1876FCE-D0EF-C1B8-4171-6C9CCE60CE46}"/>
              </a:ext>
            </a:extLst>
          </p:cNvPr>
          <p:cNvSpPr>
            <a:spLocks noGrp="1" noChangeArrowheads="1"/>
          </p:cNvSpPr>
          <p:nvPr>
            <p:ph type="body" idx="1"/>
          </p:nvPr>
        </p:nvSpPr>
        <p:spPr>
          <a:xfrm>
            <a:off x="611188" y="1916113"/>
            <a:ext cx="8137525" cy="4114800"/>
          </a:xfrm>
        </p:spPr>
        <p:txBody>
          <a:bodyPr/>
          <a:lstStyle/>
          <a:p>
            <a:pPr eaLnBrk="1" hangingPunct="1">
              <a:lnSpc>
                <a:spcPct val="130000"/>
              </a:lnSpc>
              <a:buFont typeface="Wingdings" panose="05000000000000000000" pitchFamily="2" charset="2"/>
              <a:buNone/>
            </a:pPr>
            <a:r>
              <a:rPr kumimoji="0" lang="en-US" altLang="zh-CN" sz="2400">
                <a:ea typeface="宋体" panose="02010600030101010101" pitchFamily="2" charset="-122"/>
              </a:rPr>
              <a:t>2. </a:t>
            </a:r>
            <a:r>
              <a:rPr kumimoji="0" lang="zh-CN" altLang="en-US" sz="2400">
                <a:ea typeface="宋体" panose="02010600030101010101" pitchFamily="2" charset="-122"/>
              </a:rPr>
              <a:t>装入有关的日志文件副本</a:t>
            </a:r>
            <a:r>
              <a:rPr kumimoji="0" lang="en-US" altLang="zh-CN">
                <a:ea typeface="宋体" panose="02010600030101010101" pitchFamily="2" charset="-122"/>
              </a:rPr>
              <a:t>(</a:t>
            </a:r>
            <a:r>
              <a:rPr kumimoji="0" lang="zh-CN" altLang="en-US">
                <a:ea typeface="宋体" panose="02010600030101010101" pitchFamily="2" charset="-122"/>
              </a:rPr>
              <a:t>转储结束时刻的日志文件副本</a:t>
            </a:r>
            <a:r>
              <a:rPr kumimoji="0" lang="en-US" altLang="zh-CN">
                <a:ea typeface="宋体" panose="02010600030101010101" pitchFamily="2" charset="-122"/>
              </a:rPr>
              <a:t>) </a:t>
            </a:r>
            <a:r>
              <a:rPr kumimoji="0" lang="zh-CN" altLang="en-US" sz="2400">
                <a:ea typeface="宋体" panose="02010600030101010101" pitchFamily="2" charset="-122"/>
              </a:rPr>
              <a:t>，重做已完成的事务。</a:t>
            </a:r>
            <a:endParaRPr kumimoji="0" lang="zh-CN" altLang="en-US">
              <a:ea typeface="宋体" panose="02010600030101010101" pitchFamily="2" charset="-122"/>
            </a:endParaRPr>
          </a:p>
          <a:p>
            <a:pPr lvl="1" eaLnBrk="1" hangingPunct="1">
              <a:lnSpc>
                <a:spcPct val="130000"/>
              </a:lnSpc>
              <a:spcBef>
                <a:spcPct val="50000"/>
              </a:spcBef>
            </a:pPr>
            <a:r>
              <a:rPr kumimoji="0" lang="zh-CN" altLang="en-US" sz="2200">
                <a:ea typeface="宋体" panose="02010600030101010101" pitchFamily="2" charset="-122"/>
              </a:rPr>
              <a:t>首先扫描日志文件，找出故障发生时已提交的事务的标识，将其记入重做队列。</a:t>
            </a:r>
          </a:p>
          <a:p>
            <a:pPr lvl="1" eaLnBrk="1" hangingPunct="1">
              <a:lnSpc>
                <a:spcPct val="130000"/>
              </a:lnSpc>
              <a:spcBef>
                <a:spcPct val="50000"/>
              </a:spcBef>
            </a:pPr>
            <a:r>
              <a:rPr kumimoji="0" lang="zh-CN" altLang="en-US" sz="2200">
                <a:ea typeface="宋体" panose="02010600030101010101" pitchFamily="2" charset="-122"/>
              </a:rPr>
              <a:t>然后正向扫描日志文件，对重做队列中的所有事务进行重做处理。即将日志记录中“更新后的值”写入数据库。</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3097D07-92AB-7D16-7EBE-755A90AA00C0}"/>
              </a:ext>
            </a:extLst>
          </p:cNvPr>
          <p:cNvSpPr>
            <a:spLocks noGrp="1"/>
          </p:cNvSpPr>
          <p:nvPr>
            <p:ph type="ftr" sz="quarter" idx="11"/>
          </p:nvPr>
        </p:nvSpPr>
        <p:spPr/>
        <p:txBody>
          <a:bodyPr/>
          <a:lstStyle/>
          <a:p>
            <a:pPr>
              <a:defRPr/>
            </a:pPr>
            <a:r>
              <a:rPr lang="en-US" altLang="zh-CN"/>
              <a:t>An Introduction to Database System</a:t>
            </a:r>
          </a:p>
        </p:txBody>
      </p:sp>
      <p:sp>
        <p:nvSpPr>
          <p:cNvPr id="71683" name="Rectangle 2">
            <a:extLst>
              <a:ext uri="{FF2B5EF4-FFF2-40B4-BE49-F238E27FC236}">
                <a16:creationId xmlns:a16="http://schemas.microsoft.com/office/drawing/2014/main" id="{76B6E572-9917-ED2F-7FD1-2D66C1AC1086}"/>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介质故障的恢复（续）</a:t>
            </a:r>
          </a:p>
        </p:txBody>
      </p:sp>
      <p:sp>
        <p:nvSpPr>
          <p:cNvPr id="71684" name="Rectangle 3">
            <a:extLst>
              <a:ext uri="{FF2B5EF4-FFF2-40B4-BE49-F238E27FC236}">
                <a16:creationId xmlns:a16="http://schemas.microsoft.com/office/drawing/2014/main" id="{F5AD5256-C765-447B-2194-6DBE49ADAC34}"/>
              </a:ext>
            </a:extLst>
          </p:cNvPr>
          <p:cNvSpPr>
            <a:spLocks noGrp="1" noChangeArrowheads="1"/>
          </p:cNvSpPr>
          <p:nvPr>
            <p:ph type="body" idx="1"/>
          </p:nvPr>
        </p:nvSpPr>
        <p:spPr/>
        <p:txBody>
          <a:bodyPr/>
          <a:lstStyle/>
          <a:p>
            <a:pPr eaLnBrk="1" hangingPunct="1">
              <a:lnSpc>
                <a:spcPct val="140000"/>
              </a:lnSpc>
              <a:buFont typeface="Wingdings" panose="05000000000000000000" pitchFamily="2" charset="2"/>
              <a:buNone/>
            </a:pPr>
            <a:r>
              <a:rPr kumimoji="0" lang="zh-CN" altLang="en-US">
                <a:ea typeface="宋体" panose="02010600030101010101" pitchFamily="2" charset="-122"/>
              </a:rPr>
              <a:t>介质故障的恢复需要</a:t>
            </a:r>
            <a:r>
              <a:rPr kumimoji="0" lang="en-US" altLang="zh-CN">
                <a:ea typeface="宋体" panose="02010600030101010101" pitchFamily="2" charset="-122"/>
              </a:rPr>
              <a:t>DBA</a:t>
            </a:r>
            <a:r>
              <a:rPr kumimoji="0" lang="zh-CN" altLang="en-US">
                <a:ea typeface="宋体" panose="02010600030101010101" pitchFamily="2" charset="-122"/>
              </a:rPr>
              <a:t>介入</a:t>
            </a:r>
          </a:p>
          <a:p>
            <a:pPr eaLnBrk="1" hangingPunct="1">
              <a:lnSpc>
                <a:spcPct val="140000"/>
              </a:lnSpc>
              <a:spcBef>
                <a:spcPct val="40000"/>
              </a:spcBef>
            </a:pPr>
            <a:r>
              <a:rPr kumimoji="0" lang="en-US" altLang="zh-CN" sz="2400">
                <a:ea typeface="宋体" panose="02010600030101010101" pitchFamily="2" charset="-122"/>
              </a:rPr>
              <a:t>DBA</a:t>
            </a:r>
            <a:r>
              <a:rPr kumimoji="0" lang="zh-CN" altLang="en-US" sz="2400">
                <a:ea typeface="宋体" panose="02010600030101010101" pitchFamily="2" charset="-122"/>
              </a:rPr>
              <a:t>的工作</a:t>
            </a:r>
          </a:p>
          <a:p>
            <a:pPr lvl="1" eaLnBrk="1" hangingPunct="1">
              <a:lnSpc>
                <a:spcPct val="140000"/>
              </a:lnSpc>
              <a:spcBef>
                <a:spcPct val="40000"/>
              </a:spcBef>
            </a:pPr>
            <a:r>
              <a:rPr kumimoji="0" lang="zh-CN" altLang="en-US">
                <a:ea typeface="宋体" panose="02010600030101010101" pitchFamily="2" charset="-122"/>
              </a:rPr>
              <a:t>重装最近转储的数据库副本和有关的各日志文件副本</a:t>
            </a:r>
          </a:p>
          <a:p>
            <a:pPr lvl="1" eaLnBrk="1" hangingPunct="1">
              <a:lnSpc>
                <a:spcPct val="140000"/>
              </a:lnSpc>
              <a:spcBef>
                <a:spcPct val="40000"/>
              </a:spcBef>
            </a:pPr>
            <a:r>
              <a:rPr kumimoji="0" lang="zh-CN" altLang="en-US">
                <a:ea typeface="宋体" panose="02010600030101010101" pitchFamily="2" charset="-122"/>
              </a:rPr>
              <a:t>执行系统提供的恢复命令</a:t>
            </a:r>
          </a:p>
          <a:p>
            <a:pPr eaLnBrk="1" hangingPunct="1">
              <a:lnSpc>
                <a:spcPct val="140000"/>
              </a:lnSpc>
              <a:spcBef>
                <a:spcPct val="40000"/>
              </a:spcBef>
            </a:pPr>
            <a:r>
              <a:rPr kumimoji="0" lang="zh-CN" altLang="en-US" sz="2400">
                <a:ea typeface="宋体" panose="02010600030101010101" pitchFamily="2" charset="-122"/>
              </a:rPr>
              <a:t>具体的恢复操作仍由</a:t>
            </a:r>
            <a:r>
              <a:rPr kumimoji="0" lang="en-US" altLang="zh-CN" sz="2400">
                <a:ea typeface="宋体" panose="02010600030101010101" pitchFamily="2" charset="-122"/>
              </a:rPr>
              <a:t>DBMS</a:t>
            </a:r>
            <a:r>
              <a:rPr kumimoji="0" lang="zh-CN" altLang="en-US" sz="2400">
                <a:ea typeface="宋体" panose="02010600030101010101" pitchFamily="2" charset="-122"/>
              </a:rPr>
              <a:t>完成</a:t>
            </a:r>
            <a:endParaRPr kumimoji="0" lang="zh-CN" altLang="en-US">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FF7D1B1-06F7-390A-AD1E-EA9D0C07217E}"/>
              </a:ext>
            </a:extLst>
          </p:cNvPr>
          <p:cNvSpPr>
            <a:spLocks noGrp="1"/>
          </p:cNvSpPr>
          <p:nvPr>
            <p:ph type="ftr" sz="quarter" idx="11"/>
          </p:nvPr>
        </p:nvSpPr>
        <p:spPr/>
        <p:txBody>
          <a:bodyPr/>
          <a:lstStyle/>
          <a:p>
            <a:pPr>
              <a:defRPr/>
            </a:pPr>
            <a:r>
              <a:rPr lang="en-US" altLang="zh-CN"/>
              <a:t>An Introduction to Database System</a:t>
            </a:r>
          </a:p>
        </p:txBody>
      </p:sp>
      <p:sp>
        <p:nvSpPr>
          <p:cNvPr id="72707" name="Rectangle 2">
            <a:extLst>
              <a:ext uri="{FF2B5EF4-FFF2-40B4-BE49-F238E27FC236}">
                <a16:creationId xmlns:a16="http://schemas.microsoft.com/office/drawing/2014/main" id="{5C349C8F-EAA5-47DE-E717-2DB49BE8E388}"/>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72708" name="Rectangle 3">
            <a:extLst>
              <a:ext uri="{FF2B5EF4-FFF2-40B4-BE49-F238E27FC236}">
                <a16:creationId xmlns:a16="http://schemas.microsoft.com/office/drawing/2014/main" id="{E02AEA25-ECF8-4D74-9DE6-DA5532007C00}"/>
              </a:ext>
            </a:extLst>
          </p:cNvPr>
          <p:cNvSpPr>
            <a:spLocks noGrp="1" noChangeArrowheads="1"/>
          </p:cNvSpPr>
          <p:nvPr>
            <p:ph type="body" idx="1"/>
          </p:nvPr>
        </p:nvSpPr>
        <p:spPr>
          <a:xfrm>
            <a:off x="684213" y="1828800"/>
            <a:ext cx="8002587"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10.6  </a:t>
            </a:r>
            <a:r>
              <a:rPr kumimoji="0" lang="zh-CN" altLang="en-US" sz="2400" b="1">
                <a:solidFill>
                  <a:schemeClr val="tx2"/>
                </a:solidFill>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D9D4DB0B-F622-CF50-E227-FC9436F73ED2}"/>
              </a:ext>
            </a:extLst>
          </p:cNvPr>
          <p:cNvSpPr>
            <a:spLocks noGrp="1"/>
          </p:cNvSpPr>
          <p:nvPr>
            <p:ph type="ftr" sz="quarter" idx="11"/>
          </p:nvPr>
        </p:nvSpPr>
        <p:spPr/>
        <p:txBody>
          <a:bodyPr/>
          <a:lstStyle/>
          <a:p>
            <a:pPr>
              <a:defRPr/>
            </a:pPr>
            <a:r>
              <a:rPr lang="en-US" altLang="zh-CN"/>
              <a:t>An Introduction to Database System</a:t>
            </a:r>
          </a:p>
        </p:txBody>
      </p:sp>
      <p:sp>
        <p:nvSpPr>
          <p:cNvPr id="73731" name="Rectangle 2">
            <a:extLst>
              <a:ext uri="{FF2B5EF4-FFF2-40B4-BE49-F238E27FC236}">
                <a16:creationId xmlns:a16="http://schemas.microsoft.com/office/drawing/2014/main" id="{41E06EED-4209-F8CA-4489-BF518EC72DC7}"/>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10.6  </a:t>
            </a:r>
            <a:r>
              <a:rPr lang="zh-CN" altLang="en-US">
                <a:ea typeface="宋体" panose="02010600030101010101" pitchFamily="2" charset="-122"/>
              </a:rPr>
              <a:t>具有检查点的恢复技术</a:t>
            </a:r>
          </a:p>
        </p:txBody>
      </p:sp>
      <p:sp>
        <p:nvSpPr>
          <p:cNvPr id="73732" name="Rectangle 3">
            <a:extLst>
              <a:ext uri="{FF2B5EF4-FFF2-40B4-BE49-F238E27FC236}">
                <a16:creationId xmlns:a16="http://schemas.microsoft.com/office/drawing/2014/main" id="{A03B7772-ED98-44AA-0B78-42074B21DA28}"/>
              </a:ext>
            </a:extLst>
          </p:cNvPr>
          <p:cNvSpPr>
            <a:spLocks noGrp="1" noChangeArrowheads="1"/>
          </p:cNvSpPr>
          <p:nvPr>
            <p:ph type="body" idx="1"/>
          </p:nvPr>
        </p:nvSpPr>
        <p:spPr/>
        <p:txBody>
          <a:bodyPr/>
          <a:lstStyle/>
          <a:p>
            <a:pPr eaLnBrk="1" hangingPunct="1">
              <a:lnSpc>
                <a:spcPct val="160000"/>
              </a:lnSpc>
              <a:buFont typeface="Wingdings" panose="05000000000000000000" pitchFamily="2" charset="2"/>
              <a:buNone/>
            </a:pPr>
            <a:r>
              <a:rPr kumimoji="0" lang="zh-CN" altLang="en-US">
                <a:solidFill>
                  <a:srgbClr val="FF00FF"/>
                </a:solidFill>
                <a:ea typeface="宋体" panose="02010600030101010101" pitchFamily="2" charset="-122"/>
              </a:rPr>
              <a:t>一、问题的提出</a:t>
            </a:r>
          </a:p>
          <a:p>
            <a:pPr eaLnBrk="1" hangingPunct="1">
              <a:lnSpc>
                <a:spcPct val="160000"/>
              </a:lnSpc>
              <a:buFont typeface="Wingdings" panose="05000000000000000000" pitchFamily="2" charset="2"/>
              <a:buNone/>
            </a:pPr>
            <a:r>
              <a:rPr kumimoji="0" lang="zh-CN" altLang="en-US">
                <a:ea typeface="宋体" panose="02010600030101010101" pitchFamily="2" charset="-122"/>
              </a:rPr>
              <a:t>二、检查点技术</a:t>
            </a:r>
          </a:p>
          <a:p>
            <a:pPr eaLnBrk="1" hangingPunct="1">
              <a:lnSpc>
                <a:spcPct val="160000"/>
              </a:lnSpc>
              <a:buFont typeface="Wingdings" panose="05000000000000000000" pitchFamily="2" charset="2"/>
              <a:buNone/>
            </a:pPr>
            <a:r>
              <a:rPr kumimoji="0" lang="zh-CN" altLang="en-US">
                <a:ea typeface="宋体" panose="02010600030101010101" pitchFamily="2" charset="-122"/>
              </a:rPr>
              <a:t>三、利用检查点的恢复策略</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3840709-F5E4-B4C5-BF4C-8C7A3793B999}"/>
              </a:ext>
            </a:extLst>
          </p:cNvPr>
          <p:cNvSpPr>
            <a:spLocks noGrp="1"/>
          </p:cNvSpPr>
          <p:nvPr>
            <p:ph type="ftr" sz="quarter" idx="11"/>
          </p:nvPr>
        </p:nvSpPr>
        <p:spPr/>
        <p:txBody>
          <a:bodyPr/>
          <a:lstStyle/>
          <a:p>
            <a:pPr>
              <a:defRPr/>
            </a:pPr>
            <a:r>
              <a:rPr lang="en-US" altLang="zh-CN"/>
              <a:t>An Introduction to Database System</a:t>
            </a:r>
          </a:p>
        </p:txBody>
      </p:sp>
      <p:sp>
        <p:nvSpPr>
          <p:cNvPr id="74755" name="Rectangle 2">
            <a:extLst>
              <a:ext uri="{FF2B5EF4-FFF2-40B4-BE49-F238E27FC236}">
                <a16:creationId xmlns:a16="http://schemas.microsoft.com/office/drawing/2014/main" id="{455B7885-18B8-14D7-8A88-81E4A4EDD30F}"/>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一、问题的提出</a:t>
            </a:r>
          </a:p>
        </p:txBody>
      </p:sp>
      <p:sp>
        <p:nvSpPr>
          <p:cNvPr id="74756" name="Rectangle 3">
            <a:extLst>
              <a:ext uri="{FF2B5EF4-FFF2-40B4-BE49-F238E27FC236}">
                <a16:creationId xmlns:a16="http://schemas.microsoft.com/office/drawing/2014/main" id="{433C3BAA-A22A-8E59-0D4D-2177215A88B7}"/>
              </a:ext>
            </a:extLst>
          </p:cNvPr>
          <p:cNvSpPr>
            <a:spLocks noGrp="1" noChangeArrowheads="1"/>
          </p:cNvSpPr>
          <p:nvPr>
            <p:ph type="body" idx="1"/>
          </p:nvPr>
        </p:nvSpPr>
        <p:spPr>
          <a:xfrm>
            <a:off x="684213" y="1989138"/>
            <a:ext cx="7772400" cy="4114800"/>
          </a:xfrm>
        </p:spPr>
        <p:txBody>
          <a:bodyPr/>
          <a:lstStyle/>
          <a:p>
            <a:pPr eaLnBrk="1" hangingPunct="1"/>
            <a:r>
              <a:rPr kumimoji="0" lang="zh-CN" altLang="en-US">
                <a:ea typeface="宋体" panose="02010600030101010101" pitchFamily="2" charset="-122"/>
              </a:rPr>
              <a:t>两个问题</a:t>
            </a:r>
          </a:p>
          <a:p>
            <a:pPr lvl="1" eaLnBrk="1" hangingPunct="1">
              <a:lnSpc>
                <a:spcPct val="170000"/>
              </a:lnSpc>
            </a:pPr>
            <a:r>
              <a:rPr kumimoji="0" lang="zh-CN" altLang="en-US">
                <a:ea typeface="宋体" panose="02010600030101010101" pitchFamily="2" charset="-122"/>
              </a:rPr>
              <a:t>搜索整个日志将耗费大量的时间</a:t>
            </a:r>
          </a:p>
          <a:p>
            <a:pPr lvl="1" eaLnBrk="1" hangingPunct="1">
              <a:lnSpc>
                <a:spcPct val="170000"/>
              </a:lnSpc>
            </a:pPr>
            <a:r>
              <a:rPr kumimoji="0" lang="en-US" altLang="zh-CN">
                <a:ea typeface="宋体" panose="02010600030101010101" pitchFamily="2" charset="-122"/>
              </a:rPr>
              <a:t>REDO</a:t>
            </a:r>
            <a:r>
              <a:rPr kumimoji="0" lang="zh-CN" altLang="en-US">
                <a:ea typeface="宋体" panose="02010600030101010101" pitchFamily="2" charset="-122"/>
              </a:rPr>
              <a:t>处理：重新执行，浪费了大量时间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A09868B-0803-701D-4988-E138DE4B601B}"/>
              </a:ext>
            </a:extLst>
          </p:cNvPr>
          <p:cNvSpPr>
            <a:spLocks noGrp="1"/>
          </p:cNvSpPr>
          <p:nvPr>
            <p:ph type="ftr" sz="quarter" idx="11"/>
          </p:nvPr>
        </p:nvSpPr>
        <p:spPr/>
        <p:txBody>
          <a:bodyPr/>
          <a:lstStyle/>
          <a:p>
            <a:pPr>
              <a:defRPr/>
            </a:pPr>
            <a:r>
              <a:rPr lang="en-US" altLang="zh-CN"/>
              <a:t>An Introduction to Database System</a:t>
            </a:r>
          </a:p>
        </p:txBody>
      </p:sp>
      <p:sp>
        <p:nvSpPr>
          <p:cNvPr id="14339" name="Rectangle 2">
            <a:extLst>
              <a:ext uri="{FF2B5EF4-FFF2-40B4-BE49-F238E27FC236}">
                <a16:creationId xmlns:a16="http://schemas.microsoft.com/office/drawing/2014/main" id="{EA66273F-E592-AB1D-A4B9-AC365688CF4A}"/>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二、事务的特性</a:t>
            </a:r>
            <a:r>
              <a:rPr lang="en-US" altLang="zh-CN">
                <a:ea typeface="宋体" panose="02010600030101010101" pitchFamily="2" charset="-122"/>
              </a:rPr>
              <a:t>(ACID</a:t>
            </a:r>
            <a:r>
              <a:rPr lang="zh-CN" altLang="en-US">
                <a:ea typeface="宋体" panose="02010600030101010101" pitchFamily="2" charset="-122"/>
              </a:rPr>
              <a:t>特性</a:t>
            </a:r>
            <a:r>
              <a:rPr lang="en-US" altLang="zh-CN">
                <a:ea typeface="宋体" panose="02010600030101010101" pitchFamily="2" charset="-122"/>
              </a:rPr>
              <a:t>)</a:t>
            </a:r>
          </a:p>
        </p:txBody>
      </p:sp>
      <p:sp>
        <p:nvSpPr>
          <p:cNvPr id="14340" name="Rectangle 3">
            <a:extLst>
              <a:ext uri="{FF2B5EF4-FFF2-40B4-BE49-F238E27FC236}">
                <a16:creationId xmlns:a16="http://schemas.microsoft.com/office/drawing/2014/main" id="{482C9B83-03F5-15F8-5E6F-B1E1B43CFE93}"/>
              </a:ext>
            </a:extLst>
          </p:cNvPr>
          <p:cNvSpPr>
            <a:spLocks noGrp="1" noChangeArrowheads="1"/>
          </p:cNvSpPr>
          <p:nvPr>
            <p:ph type="body" idx="1"/>
          </p:nvPr>
        </p:nvSpPr>
        <p:spPr/>
        <p:txBody>
          <a:bodyPr/>
          <a:lstStyle/>
          <a:p>
            <a:pPr marL="765175" indent="-485775" eaLnBrk="1" hangingPunct="1">
              <a:buFont typeface="Wingdings" panose="05000000000000000000" pitchFamily="2" charset="2"/>
              <a:buNone/>
            </a:pPr>
            <a:r>
              <a:rPr kumimoji="0" lang="zh-CN" altLang="en-US" sz="3200">
                <a:ea typeface="宋体" panose="02010600030101010101" pitchFamily="2" charset="-122"/>
              </a:rPr>
              <a:t>事务的</a:t>
            </a:r>
            <a:r>
              <a:rPr kumimoji="0" lang="en-US" altLang="zh-CN" sz="3200">
                <a:ea typeface="宋体" panose="02010600030101010101" pitchFamily="2" charset="-122"/>
              </a:rPr>
              <a:t>ACID</a:t>
            </a:r>
            <a:r>
              <a:rPr kumimoji="0" lang="zh-CN" altLang="en-US" sz="3200">
                <a:ea typeface="宋体" panose="02010600030101010101" pitchFamily="2" charset="-122"/>
              </a:rPr>
              <a:t>特性：</a:t>
            </a:r>
          </a:p>
          <a:p>
            <a:pPr marL="765175" indent="-485775" eaLnBrk="1" hangingPunct="1">
              <a:lnSpc>
                <a:spcPct val="130000"/>
              </a:lnSpc>
            </a:pPr>
            <a:r>
              <a:rPr kumimoji="0" lang="zh-CN" altLang="en-US">
                <a:ea typeface="宋体" panose="02010600030101010101" pitchFamily="2" charset="-122"/>
              </a:rPr>
              <a:t>原子性（</a:t>
            </a:r>
            <a:r>
              <a:rPr kumimoji="0" lang="en-US" altLang="zh-CN">
                <a:ea typeface="宋体" panose="02010600030101010101" pitchFamily="2" charset="-122"/>
              </a:rPr>
              <a:t>Atomicity</a:t>
            </a:r>
            <a:r>
              <a:rPr kumimoji="0" lang="zh-CN" altLang="en-US">
                <a:ea typeface="宋体" panose="02010600030101010101" pitchFamily="2" charset="-122"/>
              </a:rPr>
              <a:t>）</a:t>
            </a:r>
          </a:p>
          <a:p>
            <a:pPr marL="765175" indent="-485775" eaLnBrk="1" hangingPunct="1">
              <a:lnSpc>
                <a:spcPct val="130000"/>
              </a:lnSpc>
            </a:pPr>
            <a:r>
              <a:rPr kumimoji="0" lang="zh-CN" altLang="en-US">
                <a:ea typeface="宋体" panose="02010600030101010101" pitchFamily="2" charset="-122"/>
              </a:rPr>
              <a:t>一致性（</a:t>
            </a:r>
            <a:r>
              <a:rPr kumimoji="0" lang="en-US" altLang="zh-CN">
                <a:ea typeface="宋体" panose="02010600030101010101" pitchFamily="2" charset="-122"/>
              </a:rPr>
              <a:t>Consistency</a:t>
            </a:r>
            <a:r>
              <a:rPr kumimoji="0" lang="zh-CN" altLang="en-US">
                <a:ea typeface="宋体" panose="02010600030101010101" pitchFamily="2" charset="-122"/>
              </a:rPr>
              <a:t>）</a:t>
            </a:r>
          </a:p>
          <a:p>
            <a:pPr marL="765175" indent="-485775" eaLnBrk="1" hangingPunct="1">
              <a:lnSpc>
                <a:spcPct val="130000"/>
              </a:lnSpc>
            </a:pPr>
            <a:r>
              <a:rPr kumimoji="0" lang="zh-CN" altLang="en-US">
                <a:ea typeface="宋体" panose="02010600030101010101" pitchFamily="2" charset="-122"/>
              </a:rPr>
              <a:t>隔离性（</a:t>
            </a:r>
            <a:r>
              <a:rPr kumimoji="0" lang="en-US" altLang="zh-CN">
                <a:ea typeface="宋体" panose="02010600030101010101" pitchFamily="2" charset="-122"/>
              </a:rPr>
              <a:t>Isolation</a:t>
            </a:r>
            <a:r>
              <a:rPr kumimoji="0" lang="zh-CN" altLang="en-US">
                <a:ea typeface="宋体" panose="02010600030101010101" pitchFamily="2" charset="-122"/>
              </a:rPr>
              <a:t>）</a:t>
            </a:r>
          </a:p>
          <a:p>
            <a:pPr marL="765175" indent="-485775" eaLnBrk="1" hangingPunct="1">
              <a:lnSpc>
                <a:spcPct val="130000"/>
              </a:lnSpc>
            </a:pPr>
            <a:r>
              <a:rPr kumimoji="0" lang="zh-CN" altLang="en-US">
                <a:ea typeface="宋体" panose="02010600030101010101" pitchFamily="2" charset="-122"/>
              </a:rPr>
              <a:t>持续性（</a:t>
            </a:r>
            <a:r>
              <a:rPr kumimoji="0" lang="en-US" altLang="zh-CN">
                <a:ea typeface="宋体" panose="02010600030101010101" pitchFamily="2" charset="-122"/>
              </a:rPr>
              <a:t>Durability </a:t>
            </a:r>
            <a:r>
              <a:rPr kumimoji="0" lang="zh-CN" altLang="en-US">
                <a:ea typeface="宋体" panose="02010600030101010101" pitchFamily="2" charset="-122"/>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F85CB9C-3737-B6B7-2DCA-02E3AFB43B29}"/>
              </a:ext>
            </a:extLst>
          </p:cNvPr>
          <p:cNvSpPr>
            <a:spLocks noGrp="1"/>
          </p:cNvSpPr>
          <p:nvPr>
            <p:ph type="ftr" sz="quarter" idx="11"/>
          </p:nvPr>
        </p:nvSpPr>
        <p:spPr/>
        <p:txBody>
          <a:bodyPr/>
          <a:lstStyle/>
          <a:p>
            <a:pPr>
              <a:defRPr/>
            </a:pPr>
            <a:r>
              <a:rPr lang="en-US" altLang="zh-CN"/>
              <a:t>An Introduction to Database System</a:t>
            </a:r>
          </a:p>
        </p:txBody>
      </p:sp>
      <p:sp>
        <p:nvSpPr>
          <p:cNvPr id="75779" name="Rectangle 2">
            <a:extLst>
              <a:ext uri="{FF2B5EF4-FFF2-40B4-BE49-F238E27FC236}">
                <a16:creationId xmlns:a16="http://schemas.microsoft.com/office/drawing/2014/main" id="{854CB30A-6B09-A689-CC81-927C24972274}"/>
              </a:ext>
            </a:extLst>
          </p:cNvPr>
          <p:cNvSpPr>
            <a:spLocks noGrp="1" noChangeArrowheads="1"/>
          </p:cNvSpPr>
          <p:nvPr>
            <p:ph type="title"/>
          </p:nvPr>
        </p:nvSpPr>
        <p:spPr/>
        <p:txBody>
          <a:bodyPr/>
          <a:lstStyle/>
          <a:p>
            <a:pPr eaLnBrk="1" hangingPunct="1"/>
            <a:r>
              <a:rPr lang="zh-CN" altLang="en-US">
                <a:ea typeface="宋体" panose="02010600030101010101" pitchFamily="2" charset="-122"/>
              </a:rPr>
              <a:t>解决方案</a:t>
            </a:r>
          </a:p>
        </p:txBody>
      </p:sp>
      <p:sp>
        <p:nvSpPr>
          <p:cNvPr id="75780" name="Rectangle 3">
            <a:extLst>
              <a:ext uri="{FF2B5EF4-FFF2-40B4-BE49-F238E27FC236}">
                <a16:creationId xmlns:a16="http://schemas.microsoft.com/office/drawing/2014/main" id="{57157D6E-1A3E-4FEB-F4A1-A59646884DF7}"/>
              </a:ext>
            </a:extLst>
          </p:cNvPr>
          <p:cNvSpPr>
            <a:spLocks noGrp="1" noChangeArrowheads="1"/>
          </p:cNvSpPr>
          <p:nvPr>
            <p:ph type="body" idx="1"/>
          </p:nvPr>
        </p:nvSpPr>
        <p:spPr>
          <a:xfrm>
            <a:off x="990600" y="1828800"/>
            <a:ext cx="7848600" cy="4114800"/>
          </a:xfrm>
        </p:spPr>
        <p:txBody>
          <a:bodyPr/>
          <a:lstStyle/>
          <a:p>
            <a:pPr eaLnBrk="1" hangingPunct="1">
              <a:lnSpc>
                <a:spcPct val="120000"/>
              </a:lnSpc>
            </a:pPr>
            <a:r>
              <a:rPr kumimoji="0" lang="zh-CN" altLang="en-US">
                <a:ea typeface="宋体" panose="02010600030101010101" pitchFamily="2" charset="-122"/>
              </a:rPr>
              <a:t>具有检查点（</a:t>
            </a:r>
            <a:r>
              <a:rPr kumimoji="0" lang="en-US" altLang="zh-CN">
                <a:ea typeface="宋体" panose="02010600030101010101" pitchFamily="2" charset="-122"/>
              </a:rPr>
              <a:t>checkpoint</a:t>
            </a:r>
            <a:r>
              <a:rPr kumimoji="0" lang="zh-CN" altLang="en-US">
                <a:ea typeface="宋体" panose="02010600030101010101" pitchFamily="2" charset="-122"/>
              </a:rPr>
              <a:t>）的恢复技术</a:t>
            </a:r>
            <a:endParaRPr kumimoji="0" lang="zh-CN" altLang="en-US" sz="2400">
              <a:ea typeface="宋体" panose="02010600030101010101" pitchFamily="2" charset="-122"/>
            </a:endParaRPr>
          </a:p>
          <a:p>
            <a:pPr lvl="1" eaLnBrk="1" hangingPunct="1">
              <a:lnSpc>
                <a:spcPct val="170000"/>
              </a:lnSpc>
              <a:spcBef>
                <a:spcPct val="30000"/>
              </a:spcBef>
            </a:pPr>
            <a:r>
              <a:rPr kumimoji="0" lang="zh-CN" altLang="en-US">
                <a:ea typeface="宋体" panose="02010600030101010101" pitchFamily="2" charset="-122"/>
              </a:rPr>
              <a:t>在日志文件中增加检查点记录（</a:t>
            </a:r>
            <a:r>
              <a:rPr kumimoji="0" lang="en-US" altLang="zh-CN">
                <a:ea typeface="宋体" panose="02010600030101010101" pitchFamily="2" charset="-122"/>
              </a:rPr>
              <a:t>checkpoint</a:t>
            </a:r>
            <a:r>
              <a:rPr kumimoji="0" lang="zh-CN" altLang="en-US">
                <a:ea typeface="宋体" panose="02010600030101010101" pitchFamily="2" charset="-122"/>
              </a:rPr>
              <a:t>）</a:t>
            </a:r>
          </a:p>
          <a:p>
            <a:pPr lvl="1" eaLnBrk="1" hangingPunct="1">
              <a:lnSpc>
                <a:spcPct val="170000"/>
              </a:lnSpc>
              <a:spcBef>
                <a:spcPct val="30000"/>
              </a:spcBef>
            </a:pPr>
            <a:r>
              <a:rPr kumimoji="0" lang="zh-CN" altLang="en-US">
                <a:ea typeface="宋体" panose="02010600030101010101" pitchFamily="2" charset="-122"/>
              </a:rPr>
              <a:t>增加重新开始文件</a:t>
            </a:r>
          </a:p>
          <a:p>
            <a:pPr lvl="1" eaLnBrk="1" hangingPunct="1">
              <a:lnSpc>
                <a:spcPct val="170000"/>
              </a:lnSpc>
              <a:spcBef>
                <a:spcPct val="30000"/>
              </a:spcBef>
            </a:pPr>
            <a:r>
              <a:rPr kumimoji="0" lang="zh-CN" altLang="en-US">
                <a:ea typeface="宋体" panose="02010600030101010101" pitchFamily="2" charset="-122"/>
              </a:rPr>
              <a:t>恢复子系统在登录日志文件期间动态地维护日志</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C5112EC-6E67-1053-6EFB-90E9E6BAFE29}"/>
              </a:ext>
            </a:extLst>
          </p:cNvPr>
          <p:cNvSpPr>
            <a:spLocks noGrp="1"/>
          </p:cNvSpPr>
          <p:nvPr>
            <p:ph type="ftr" sz="quarter" idx="11"/>
          </p:nvPr>
        </p:nvSpPr>
        <p:spPr/>
        <p:txBody>
          <a:bodyPr/>
          <a:lstStyle/>
          <a:p>
            <a:pPr>
              <a:defRPr/>
            </a:pPr>
            <a:r>
              <a:rPr lang="en-US" altLang="zh-CN"/>
              <a:t>An Introduction to Database System</a:t>
            </a:r>
          </a:p>
        </p:txBody>
      </p:sp>
      <p:sp>
        <p:nvSpPr>
          <p:cNvPr id="76803" name="Rectangle 2">
            <a:extLst>
              <a:ext uri="{FF2B5EF4-FFF2-40B4-BE49-F238E27FC236}">
                <a16:creationId xmlns:a16="http://schemas.microsoft.com/office/drawing/2014/main" id="{94178AB9-13B1-F6F2-881D-4111582A3D12}"/>
              </a:ext>
            </a:extLst>
          </p:cNvPr>
          <p:cNvSpPr>
            <a:spLocks noGrp="1" noChangeArrowheads="1"/>
          </p:cNvSpPr>
          <p:nvPr>
            <p:ph type="title"/>
          </p:nvPr>
        </p:nvSpPr>
        <p:spPr/>
        <p:txBody>
          <a:bodyPr/>
          <a:lstStyle/>
          <a:p>
            <a:pPr eaLnBrk="1" hangingPunct="1"/>
            <a:r>
              <a:rPr lang="zh-CN" altLang="en-US">
                <a:ea typeface="宋体" panose="02010600030101010101" pitchFamily="2" charset="-122"/>
              </a:rPr>
              <a:t>二、检查点技术</a:t>
            </a:r>
          </a:p>
        </p:txBody>
      </p:sp>
      <p:sp>
        <p:nvSpPr>
          <p:cNvPr id="76804" name="Rectangle 3">
            <a:extLst>
              <a:ext uri="{FF2B5EF4-FFF2-40B4-BE49-F238E27FC236}">
                <a16:creationId xmlns:a16="http://schemas.microsoft.com/office/drawing/2014/main" id="{68A36727-5C00-0BBC-6E58-271941D4F009}"/>
              </a:ext>
            </a:extLst>
          </p:cNvPr>
          <p:cNvSpPr>
            <a:spLocks noGrp="1" noChangeArrowheads="1"/>
          </p:cNvSpPr>
          <p:nvPr>
            <p:ph type="body" idx="1"/>
          </p:nvPr>
        </p:nvSpPr>
        <p:spPr/>
        <p:txBody>
          <a:bodyPr/>
          <a:lstStyle/>
          <a:p>
            <a:pPr eaLnBrk="1" hangingPunct="1">
              <a:lnSpc>
                <a:spcPct val="150000"/>
              </a:lnSpc>
            </a:pPr>
            <a:r>
              <a:rPr kumimoji="0" lang="zh-CN" altLang="en-US">
                <a:ea typeface="宋体" panose="02010600030101010101" pitchFamily="2" charset="-122"/>
              </a:rPr>
              <a:t>检查点记录的内容</a:t>
            </a:r>
            <a:endParaRPr kumimoji="0" lang="zh-CN" altLang="en-US" sz="2400">
              <a:ea typeface="宋体" panose="02010600030101010101" pitchFamily="2" charset="-122"/>
            </a:endParaRPr>
          </a:p>
          <a:p>
            <a:pPr lvl="1" eaLnBrk="1" hangingPunct="1">
              <a:lnSpc>
                <a:spcPct val="150000"/>
              </a:lnSpc>
            </a:pPr>
            <a:r>
              <a:rPr kumimoji="0" lang="en-US" altLang="zh-CN">
                <a:ea typeface="宋体" panose="02010600030101010101" pitchFamily="2" charset="-122"/>
              </a:rPr>
              <a:t>1. </a:t>
            </a:r>
            <a:r>
              <a:rPr kumimoji="0" lang="zh-CN" altLang="en-US">
                <a:ea typeface="宋体" panose="02010600030101010101" pitchFamily="2" charset="-122"/>
              </a:rPr>
              <a:t>建立检查点时刻所有正在执行的事务清单</a:t>
            </a:r>
          </a:p>
          <a:p>
            <a:pPr lvl="1" eaLnBrk="1" hangingPunct="1">
              <a:lnSpc>
                <a:spcPct val="150000"/>
              </a:lnSpc>
            </a:pPr>
            <a:r>
              <a:rPr kumimoji="0" lang="en-US" altLang="zh-CN">
                <a:ea typeface="宋体" panose="02010600030101010101" pitchFamily="2" charset="-122"/>
              </a:rPr>
              <a:t>2. </a:t>
            </a:r>
            <a:r>
              <a:rPr kumimoji="0" lang="zh-CN" altLang="en-US">
                <a:ea typeface="宋体" panose="02010600030101010101" pitchFamily="2" charset="-122"/>
              </a:rPr>
              <a:t>这些事务最近一个日志记录的地址</a:t>
            </a:r>
          </a:p>
          <a:p>
            <a:pPr eaLnBrk="1" hangingPunct="1">
              <a:lnSpc>
                <a:spcPct val="150000"/>
              </a:lnSpc>
            </a:pPr>
            <a:r>
              <a:rPr kumimoji="0" lang="zh-CN" altLang="en-US">
                <a:ea typeface="宋体" panose="02010600030101010101" pitchFamily="2" charset="-122"/>
              </a:rPr>
              <a:t>重新开始文件的内容</a:t>
            </a:r>
            <a:endParaRPr kumimoji="0" lang="zh-CN" altLang="en-US" sz="2400">
              <a:ea typeface="宋体" panose="02010600030101010101" pitchFamily="2" charset="-122"/>
            </a:endParaRPr>
          </a:p>
          <a:p>
            <a:pPr lvl="1" eaLnBrk="1" hangingPunct="1">
              <a:lnSpc>
                <a:spcPct val="150000"/>
              </a:lnSpc>
            </a:pPr>
            <a:r>
              <a:rPr kumimoji="0" lang="zh-CN" altLang="en-US">
                <a:ea typeface="宋体" panose="02010600030101010101" pitchFamily="2" charset="-122"/>
              </a:rPr>
              <a:t>记录各个检查点记录在日志文件中的地址</a:t>
            </a:r>
          </a:p>
          <a:p>
            <a:pPr eaLnBrk="1" hangingPunct="1"/>
            <a:endParaRPr kumimoji="0" lang="en-US" altLang="zh-CN">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61E44A92-E758-705A-764A-5A20233C60EB}"/>
              </a:ext>
            </a:extLst>
          </p:cNvPr>
          <p:cNvSpPr>
            <a:spLocks noGrp="1"/>
          </p:cNvSpPr>
          <p:nvPr>
            <p:ph type="ftr" sz="quarter" idx="11"/>
          </p:nvPr>
        </p:nvSpPr>
        <p:spPr/>
        <p:txBody>
          <a:bodyPr/>
          <a:lstStyle/>
          <a:p>
            <a:pPr>
              <a:defRPr/>
            </a:pPr>
            <a:r>
              <a:rPr lang="en-US" altLang="zh-CN"/>
              <a:t>An Introduction to Database System</a:t>
            </a:r>
          </a:p>
        </p:txBody>
      </p:sp>
      <p:sp>
        <p:nvSpPr>
          <p:cNvPr id="77827" name="Rectangle 2">
            <a:extLst>
              <a:ext uri="{FF2B5EF4-FFF2-40B4-BE49-F238E27FC236}">
                <a16:creationId xmlns:a16="http://schemas.microsoft.com/office/drawing/2014/main" id="{5F7AFBD5-969C-4C40-A7E1-130E54C715C8}"/>
              </a:ext>
            </a:extLst>
          </p:cNvPr>
          <p:cNvSpPr>
            <a:spLocks noGrp="1" noChangeArrowheads="1"/>
          </p:cNvSpPr>
          <p:nvPr>
            <p:ph type="title"/>
          </p:nvPr>
        </p:nvSpPr>
        <p:spPr/>
        <p:txBody>
          <a:bodyPr/>
          <a:lstStyle/>
          <a:p>
            <a:pPr eaLnBrk="1" hangingPunct="1"/>
            <a:r>
              <a:rPr lang="zh-CN" altLang="en-US">
                <a:ea typeface="宋体" panose="02010600030101010101" pitchFamily="2" charset="-122"/>
              </a:rPr>
              <a:t>检查点技术（续）</a:t>
            </a:r>
          </a:p>
        </p:txBody>
      </p:sp>
      <p:pic>
        <p:nvPicPr>
          <p:cNvPr id="77828" name="Picture 5" descr="103">
            <a:extLst>
              <a:ext uri="{FF2B5EF4-FFF2-40B4-BE49-F238E27FC236}">
                <a16:creationId xmlns:a16="http://schemas.microsoft.com/office/drawing/2014/main" id="{B4B99670-AD47-E485-7A21-11EF78E73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799147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6">
            <a:extLst>
              <a:ext uri="{FF2B5EF4-FFF2-40B4-BE49-F238E27FC236}">
                <a16:creationId xmlns:a16="http://schemas.microsoft.com/office/drawing/2014/main" id="{0469FC13-0BA7-26CB-2F86-33D42F6759AF}"/>
              </a:ext>
            </a:extLst>
          </p:cNvPr>
          <p:cNvSpPr txBox="1">
            <a:spLocks noChangeArrowheads="1"/>
          </p:cNvSpPr>
          <p:nvPr/>
        </p:nvSpPr>
        <p:spPr bwMode="auto">
          <a:xfrm>
            <a:off x="2411413" y="5661025"/>
            <a:ext cx="4752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0" lang="zh-CN" altLang="en-US" sz="1800" b="0">
                <a:latin typeface="Times New Roman" panose="02020603050405020304" pitchFamily="18" charset="0"/>
              </a:rPr>
              <a:t>具有检查点的日志文件和重新开始文件</a:t>
            </a:r>
            <a:r>
              <a:rPr kumimoji="0" lang="zh-CN" altLang="en-US" sz="1800">
                <a:latin typeface="Times New Roman" panose="02020603050405020304" pitchFamily="18"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B23FCAD-F1FE-6F1B-98A8-553BE076EA9C}"/>
              </a:ext>
            </a:extLst>
          </p:cNvPr>
          <p:cNvSpPr>
            <a:spLocks noGrp="1"/>
          </p:cNvSpPr>
          <p:nvPr>
            <p:ph type="ftr" sz="quarter" idx="11"/>
          </p:nvPr>
        </p:nvSpPr>
        <p:spPr/>
        <p:txBody>
          <a:bodyPr/>
          <a:lstStyle/>
          <a:p>
            <a:pPr>
              <a:defRPr/>
            </a:pPr>
            <a:r>
              <a:rPr lang="en-US" altLang="zh-CN"/>
              <a:t>An Introduction to Database System</a:t>
            </a:r>
          </a:p>
        </p:txBody>
      </p:sp>
      <p:sp>
        <p:nvSpPr>
          <p:cNvPr id="78851" name="Rectangle 2">
            <a:extLst>
              <a:ext uri="{FF2B5EF4-FFF2-40B4-BE49-F238E27FC236}">
                <a16:creationId xmlns:a16="http://schemas.microsoft.com/office/drawing/2014/main" id="{A6CE8F2F-A0D7-2891-AAF9-8048552CC618}"/>
              </a:ext>
            </a:extLst>
          </p:cNvPr>
          <p:cNvSpPr>
            <a:spLocks noGrp="1" noChangeArrowheads="1"/>
          </p:cNvSpPr>
          <p:nvPr>
            <p:ph type="title"/>
          </p:nvPr>
        </p:nvSpPr>
        <p:spPr/>
        <p:txBody>
          <a:bodyPr/>
          <a:lstStyle/>
          <a:p>
            <a:pPr eaLnBrk="1" hangingPunct="1"/>
            <a:r>
              <a:rPr lang="zh-CN" altLang="en-US">
                <a:ea typeface="宋体" panose="02010600030101010101" pitchFamily="2" charset="-122"/>
              </a:rPr>
              <a:t>动态维护日志文件的方法</a:t>
            </a:r>
          </a:p>
        </p:txBody>
      </p:sp>
      <p:sp>
        <p:nvSpPr>
          <p:cNvPr id="78852" name="Rectangle 3">
            <a:extLst>
              <a:ext uri="{FF2B5EF4-FFF2-40B4-BE49-F238E27FC236}">
                <a16:creationId xmlns:a16="http://schemas.microsoft.com/office/drawing/2014/main" id="{BC3F2EB5-7B0D-DCC2-4C8B-8A7BA40656DF}"/>
              </a:ext>
            </a:extLst>
          </p:cNvPr>
          <p:cNvSpPr>
            <a:spLocks noGrp="1" noChangeArrowheads="1"/>
          </p:cNvSpPr>
          <p:nvPr>
            <p:ph type="body" idx="1"/>
          </p:nvPr>
        </p:nvSpPr>
        <p:spPr>
          <a:xfrm>
            <a:off x="539750" y="1916113"/>
            <a:ext cx="8604250" cy="4114800"/>
          </a:xfrm>
        </p:spPr>
        <p:txBody>
          <a:bodyPr/>
          <a:lstStyle/>
          <a:p>
            <a:pPr eaLnBrk="1" hangingPunct="1">
              <a:lnSpc>
                <a:spcPct val="140000"/>
              </a:lnSpc>
            </a:pPr>
            <a:r>
              <a:rPr kumimoji="0" lang="zh-CN" altLang="en-US" sz="2400">
                <a:ea typeface="宋体" panose="02010600030101010101" pitchFamily="2" charset="-122"/>
              </a:rPr>
              <a:t>动态维护日志文件的方法</a:t>
            </a:r>
          </a:p>
          <a:p>
            <a:pPr lvl="1" eaLnBrk="1" hangingPunct="1">
              <a:lnSpc>
                <a:spcPct val="140000"/>
              </a:lnSpc>
              <a:buFont typeface="Wingdings" panose="05000000000000000000" pitchFamily="2" charset="2"/>
              <a:buNone/>
            </a:pPr>
            <a:r>
              <a:rPr kumimoji="0" lang="zh-CN" altLang="en-US">
                <a:ea typeface="宋体" panose="02010600030101010101" pitchFamily="2" charset="-122"/>
              </a:rPr>
              <a:t>周期性地执行如下操作：建立检查点，保存数据库状态。</a:t>
            </a:r>
          </a:p>
          <a:p>
            <a:pPr lvl="1" eaLnBrk="1" hangingPunct="1">
              <a:lnSpc>
                <a:spcPct val="140000"/>
              </a:lnSpc>
              <a:buFont typeface="Wingdings" panose="05000000000000000000" pitchFamily="2" charset="2"/>
              <a:buNone/>
            </a:pPr>
            <a:r>
              <a:rPr kumimoji="0" lang="zh-CN" altLang="en-US">
                <a:ea typeface="宋体" panose="02010600030101010101" pitchFamily="2" charset="-122"/>
              </a:rPr>
              <a:t>具体步骤是：</a:t>
            </a:r>
          </a:p>
          <a:p>
            <a:pPr lvl="1" eaLnBrk="1" hangingPunct="1">
              <a:lnSpc>
                <a:spcPct val="140000"/>
              </a:lnSpc>
              <a:buSzPct val="75000"/>
              <a:buFont typeface="Wingdings" panose="05000000000000000000" pitchFamily="2" charset="2"/>
              <a:buChar char="n"/>
            </a:pPr>
            <a:r>
              <a:rPr kumimoji="0" lang="en-US" altLang="zh-CN" sz="2200">
                <a:ea typeface="宋体" panose="02010600030101010101" pitchFamily="2" charset="-122"/>
              </a:rPr>
              <a:t>1.</a:t>
            </a:r>
            <a:r>
              <a:rPr kumimoji="0" lang="zh-CN" altLang="en-US" sz="2200">
                <a:ea typeface="宋体" panose="02010600030101010101" pitchFamily="2" charset="-122"/>
              </a:rPr>
              <a:t>将当前</a:t>
            </a:r>
            <a:r>
              <a:rPr kumimoji="0" lang="zh-CN" altLang="en-US" sz="2200">
                <a:solidFill>
                  <a:srgbClr val="FF00FF"/>
                </a:solidFill>
                <a:ea typeface="宋体" panose="02010600030101010101" pitchFamily="2" charset="-122"/>
              </a:rPr>
              <a:t>日志</a:t>
            </a:r>
            <a:r>
              <a:rPr kumimoji="0" lang="zh-CN" altLang="en-US" sz="2200">
                <a:ea typeface="宋体" panose="02010600030101010101" pitchFamily="2" charset="-122"/>
              </a:rPr>
              <a:t>缓冲区中的所有日志记录写入磁盘的日志文件上</a:t>
            </a:r>
          </a:p>
          <a:p>
            <a:pPr lvl="1" eaLnBrk="1" hangingPunct="1">
              <a:lnSpc>
                <a:spcPct val="140000"/>
              </a:lnSpc>
              <a:spcBef>
                <a:spcPct val="40000"/>
              </a:spcBef>
              <a:buSzPct val="75000"/>
              <a:buFont typeface="Wingdings" panose="05000000000000000000" pitchFamily="2" charset="2"/>
              <a:buChar char="n"/>
            </a:pPr>
            <a:r>
              <a:rPr kumimoji="0" lang="en-US" altLang="zh-CN" sz="2200">
                <a:ea typeface="宋体" panose="02010600030101010101" pitchFamily="2" charset="-122"/>
              </a:rPr>
              <a:t>2.</a:t>
            </a:r>
            <a:r>
              <a:rPr kumimoji="0" lang="zh-CN" altLang="en-US" sz="2200">
                <a:ea typeface="宋体" panose="02010600030101010101" pitchFamily="2" charset="-122"/>
              </a:rPr>
              <a:t>在日志文件中写入一个检查点记录</a:t>
            </a:r>
          </a:p>
          <a:p>
            <a:pPr lvl="1" eaLnBrk="1" hangingPunct="1">
              <a:lnSpc>
                <a:spcPct val="140000"/>
              </a:lnSpc>
              <a:spcBef>
                <a:spcPct val="40000"/>
              </a:spcBef>
              <a:buSzPct val="75000"/>
              <a:buFont typeface="Wingdings" panose="05000000000000000000" pitchFamily="2" charset="2"/>
              <a:buChar char="n"/>
            </a:pPr>
            <a:r>
              <a:rPr kumimoji="0" lang="en-US" altLang="zh-CN" sz="2200">
                <a:ea typeface="宋体" panose="02010600030101010101" pitchFamily="2" charset="-122"/>
              </a:rPr>
              <a:t>3.</a:t>
            </a:r>
            <a:r>
              <a:rPr kumimoji="0" lang="zh-CN" altLang="en-US" sz="2200">
                <a:ea typeface="宋体" panose="02010600030101010101" pitchFamily="2" charset="-122"/>
              </a:rPr>
              <a:t>将当前</a:t>
            </a:r>
            <a:r>
              <a:rPr kumimoji="0" lang="zh-CN" altLang="en-US" sz="2200">
                <a:solidFill>
                  <a:srgbClr val="FF00FF"/>
                </a:solidFill>
                <a:ea typeface="宋体" panose="02010600030101010101" pitchFamily="2" charset="-122"/>
              </a:rPr>
              <a:t>数据</a:t>
            </a:r>
            <a:r>
              <a:rPr kumimoji="0" lang="zh-CN" altLang="en-US" sz="2200">
                <a:ea typeface="宋体" panose="02010600030101010101" pitchFamily="2" charset="-122"/>
              </a:rPr>
              <a:t>缓冲区的所有数据记录写入磁盘的数据库中</a:t>
            </a:r>
          </a:p>
          <a:p>
            <a:pPr lvl="1" eaLnBrk="1" hangingPunct="1">
              <a:lnSpc>
                <a:spcPct val="140000"/>
              </a:lnSpc>
              <a:spcBef>
                <a:spcPct val="40000"/>
              </a:spcBef>
              <a:buSzPct val="75000"/>
              <a:buFont typeface="Wingdings" panose="05000000000000000000" pitchFamily="2" charset="2"/>
              <a:buChar char="n"/>
            </a:pPr>
            <a:r>
              <a:rPr kumimoji="0" lang="en-US" altLang="zh-CN" sz="2200">
                <a:ea typeface="宋体" panose="02010600030101010101" pitchFamily="2" charset="-122"/>
              </a:rPr>
              <a:t>4.</a:t>
            </a:r>
            <a:r>
              <a:rPr kumimoji="0" lang="zh-CN" altLang="en-US" sz="2200">
                <a:ea typeface="宋体" panose="02010600030101010101" pitchFamily="2" charset="-122"/>
              </a:rPr>
              <a:t>把检查点记录在日志文件中的地址写入一个重新开始文件</a:t>
            </a:r>
            <a:endParaRPr kumimoji="0" lang="zh-CN" altLang="en-US">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63CAE24-6C96-FC69-6997-752594D104CB}"/>
              </a:ext>
            </a:extLst>
          </p:cNvPr>
          <p:cNvSpPr>
            <a:spLocks noGrp="1"/>
          </p:cNvSpPr>
          <p:nvPr>
            <p:ph type="ftr" sz="quarter" idx="11"/>
          </p:nvPr>
        </p:nvSpPr>
        <p:spPr/>
        <p:txBody>
          <a:bodyPr/>
          <a:lstStyle/>
          <a:p>
            <a:pPr>
              <a:defRPr/>
            </a:pPr>
            <a:r>
              <a:rPr lang="en-US" altLang="zh-CN"/>
              <a:t>An Introduction to Database System</a:t>
            </a:r>
          </a:p>
        </p:txBody>
      </p:sp>
      <p:sp>
        <p:nvSpPr>
          <p:cNvPr id="79875" name="Rectangle 2">
            <a:extLst>
              <a:ext uri="{FF2B5EF4-FFF2-40B4-BE49-F238E27FC236}">
                <a16:creationId xmlns:a16="http://schemas.microsoft.com/office/drawing/2014/main" id="{C3EFF1B0-60B7-5EFA-9BF1-61911D68688A}"/>
              </a:ext>
            </a:extLst>
          </p:cNvPr>
          <p:cNvSpPr>
            <a:spLocks noGrp="1" noChangeArrowheads="1"/>
          </p:cNvSpPr>
          <p:nvPr>
            <p:ph type="title"/>
          </p:nvPr>
        </p:nvSpPr>
        <p:spPr/>
        <p:txBody>
          <a:bodyPr/>
          <a:lstStyle/>
          <a:p>
            <a:pPr eaLnBrk="1" hangingPunct="1"/>
            <a:r>
              <a:rPr lang="zh-CN" altLang="en-US">
                <a:ea typeface="宋体" panose="02010600030101010101" pitchFamily="2" charset="-122"/>
              </a:rPr>
              <a:t>建立检查点</a:t>
            </a:r>
          </a:p>
        </p:txBody>
      </p:sp>
      <p:sp>
        <p:nvSpPr>
          <p:cNvPr id="79876" name="Rectangle 3">
            <a:extLst>
              <a:ext uri="{FF2B5EF4-FFF2-40B4-BE49-F238E27FC236}">
                <a16:creationId xmlns:a16="http://schemas.microsoft.com/office/drawing/2014/main" id="{3F1D4455-2AFA-7095-C38F-5D17C67EB787}"/>
              </a:ext>
            </a:extLst>
          </p:cNvPr>
          <p:cNvSpPr>
            <a:spLocks noGrp="1" noChangeArrowheads="1"/>
          </p:cNvSpPr>
          <p:nvPr>
            <p:ph type="body" idx="1"/>
          </p:nvPr>
        </p:nvSpPr>
        <p:spPr/>
        <p:txBody>
          <a:bodyPr/>
          <a:lstStyle/>
          <a:p>
            <a:pPr eaLnBrk="1" hangingPunct="1">
              <a:lnSpc>
                <a:spcPct val="130000"/>
              </a:lnSpc>
            </a:pPr>
            <a:r>
              <a:rPr kumimoji="0" lang="zh-CN" altLang="en-US">
                <a:ea typeface="宋体" panose="02010600030101010101" pitchFamily="2" charset="-122"/>
              </a:rPr>
              <a:t>恢复子系统可以定期或不定期地建立检查点</a:t>
            </a:r>
            <a:r>
              <a:rPr kumimoji="0" lang="en-US" altLang="zh-CN">
                <a:ea typeface="宋体" panose="02010600030101010101" pitchFamily="2" charset="-122"/>
              </a:rPr>
              <a:t>,</a:t>
            </a:r>
            <a:r>
              <a:rPr kumimoji="0" lang="zh-CN" altLang="en-US">
                <a:ea typeface="宋体" panose="02010600030101010101" pitchFamily="2" charset="-122"/>
              </a:rPr>
              <a:t>保存数据库状态 </a:t>
            </a:r>
          </a:p>
          <a:p>
            <a:pPr lvl="1" eaLnBrk="1" hangingPunct="1">
              <a:lnSpc>
                <a:spcPct val="130000"/>
              </a:lnSpc>
              <a:buFont typeface="Wingdings" panose="05000000000000000000" pitchFamily="2" charset="2"/>
              <a:buChar char="n"/>
            </a:pPr>
            <a:r>
              <a:rPr kumimoji="0" lang="zh-CN" altLang="en-US">
                <a:ea typeface="宋体" panose="02010600030101010101" pitchFamily="2" charset="-122"/>
              </a:rPr>
              <a:t>定期</a:t>
            </a:r>
          </a:p>
          <a:p>
            <a:pPr lvl="2" eaLnBrk="1" hangingPunct="1">
              <a:lnSpc>
                <a:spcPct val="130000"/>
              </a:lnSpc>
              <a:buFont typeface="Wingdings" panose="05000000000000000000" pitchFamily="2" charset="2"/>
              <a:buChar char="Ø"/>
            </a:pPr>
            <a:r>
              <a:rPr kumimoji="0" lang="zh-CN" altLang="en-US">
                <a:ea typeface="宋体" panose="02010600030101010101" pitchFamily="2" charset="-122"/>
              </a:rPr>
              <a:t>按照预定的一个时间间隔，如每隔一小时建立一个检查点 </a:t>
            </a:r>
          </a:p>
          <a:p>
            <a:pPr lvl="1" eaLnBrk="1" hangingPunct="1">
              <a:lnSpc>
                <a:spcPct val="130000"/>
              </a:lnSpc>
              <a:buFont typeface="Wingdings" panose="05000000000000000000" pitchFamily="2" charset="2"/>
              <a:buChar char="n"/>
            </a:pPr>
            <a:r>
              <a:rPr kumimoji="0" lang="zh-CN" altLang="en-US">
                <a:ea typeface="宋体" panose="02010600030101010101" pitchFamily="2" charset="-122"/>
              </a:rPr>
              <a:t>不定期</a:t>
            </a:r>
          </a:p>
          <a:p>
            <a:pPr lvl="2" eaLnBrk="1" hangingPunct="1">
              <a:lnSpc>
                <a:spcPct val="130000"/>
              </a:lnSpc>
              <a:buFont typeface="Wingdings" panose="05000000000000000000" pitchFamily="2" charset="2"/>
              <a:buChar char="Ø"/>
            </a:pPr>
            <a:r>
              <a:rPr kumimoji="0" lang="zh-CN" altLang="en-US">
                <a:ea typeface="宋体" panose="02010600030101010101" pitchFamily="2" charset="-122"/>
              </a:rPr>
              <a:t>按照某种规则，如日志文件已写满一半建立一个检查点</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3D91A3A-A05C-8604-6744-35F13CAF7586}"/>
              </a:ext>
            </a:extLst>
          </p:cNvPr>
          <p:cNvSpPr>
            <a:spLocks noGrp="1"/>
          </p:cNvSpPr>
          <p:nvPr>
            <p:ph type="ftr" sz="quarter" idx="11"/>
          </p:nvPr>
        </p:nvSpPr>
        <p:spPr/>
        <p:txBody>
          <a:bodyPr/>
          <a:lstStyle/>
          <a:p>
            <a:pPr>
              <a:defRPr/>
            </a:pPr>
            <a:r>
              <a:rPr lang="en-US" altLang="zh-CN"/>
              <a:t>An Introduction to Database System</a:t>
            </a:r>
          </a:p>
        </p:txBody>
      </p:sp>
      <p:sp>
        <p:nvSpPr>
          <p:cNvPr id="80899" name="Rectangle 2">
            <a:extLst>
              <a:ext uri="{FF2B5EF4-FFF2-40B4-BE49-F238E27FC236}">
                <a16:creationId xmlns:a16="http://schemas.microsoft.com/office/drawing/2014/main" id="{0A4FA76F-8940-189A-6814-71609346462C}"/>
              </a:ext>
            </a:extLst>
          </p:cNvPr>
          <p:cNvSpPr>
            <a:spLocks noGrp="1" noChangeArrowheads="1"/>
          </p:cNvSpPr>
          <p:nvPr>
            <p:ph type="title"/>
          </p:nvPr>
        </p:nvSpPr>
        <p:spPr/>
        <p:txBody>
          <a:bodyPr/>
          <a:lstStyle/>
          <a:p>
            <a:pPr eaLnBrk="1" hangingPunct="1"/>
            <a:r>
              <a:rPr lang="zh-CN" altLang="en-US">
                <a:ea typeface="宋体" panose="02010600030101010101" pitchFamily="2" charset="-122"/>
              </a:rPr>
              <a:t>三、利用检查点的恢复策略</a:t>
            </a:r>
          </a:p>
        </p:txBody>
      </p:sp>
      <p:sp>
        <p:nvSpPr>
          <p:cNvPr id="80900" name="Rectangle 3">
            <a:extLst>
              <a:ext uri="{FF2B5EF4-FFF2-40B4-BE49-F238E27FC236}">
                <a16:creationId xmlns:a16="http://schemas.microsoft.com/office/drawing/2014/main" id="{B9F85E7C-E907-A3B2-2344-C68695B97DFD}"/>
              </a:ext>
            </a:extLst>
          </p:cNvPr>
          <p:cNvSpPr>
            <a:spLocks noGrp="1" noChangeArrowheads="1"/>
          </p:cNvSpPr>
          <p:nvPr>
            <p:ph type="body" idx="1"/>
          </p:nvPr>
        </p:nvSpPr>
        <p:spPr/>
        <p:txBody>
          <a:bodyPr/>
          <a:lstStyle/>
          <a:p>
            <a:pPr eaLnBrk="1" hangingPunct="1">
              <a:lnSpc>
                <a:spcPct val="165000"/>
              </a:lnSpc>
              <a:spcBef>
                <a:spcPct val="60000"/>
              </a:spcBef>
            </a:pPr>
            <a:r>
              <a:rPr kumimoji="0" lang="zh-CN" altLang="en-US">
                <a:ea typeface="宋体" panose="02010600030101010101" pitchFamily="2" charset="-122"/>
              </a:rPr>
              <a:t>使用检查点方法可以改善恢复效率</a:t>
            </a:r>
          </a:p>
          <a:p>
            <a:pPr lvl="1" eaLnBrk="1" hangingPunct="1">
              <a:lnSpc>
                <a:spcPct val="165000"/>
              </a:lnSpc>
              <a:spcBef>
                <a:spcPct val="60000"/>
              </a:spcBef>
              <a:buSzPct val="75000"/>
              <a:buFont typeface="Wingdings" panose="05000000000000000000" pitchFamily="2" charset="2"/>
              <a:buChar char="n"/>
            </a:pPr>
            <a:r>
              <a:rPr kumimoji="0" lang="zh-CN" altLang="en-US" sz="2200">
                <a:ea typeface="宋体" panose="02010600030101010101" pitchFamily="2" charset="-122"/>
              </a:rPr>
              <a:t>当事务</a:t>
            </a:r>
            <a:r>
              <a:rPr kumimoji="0" lang="en-US" altLang="zh-CN" sz="2200">
                <a:ea typeface="宋体" panose="02010600030101010101" pitchFamily="2" charset="-122"/>
              </a:rPr>
              <a:t>T</a:t>
            </a:r>
            <a:r>
              <a:rPr kumimoji="0" lang="zh-CN" altLang="en-US" sz="2200">
                <a:ea typeface="宋体" panose="02010600030101010101" pitchFamily="2" charset="-122"/>
              </a:rPr>
              <a:t>在一个检查点之前提交</a:t>
            </a:r>
          </a:p>
          <a:p>
            <a:pPr lvl="1" eaLnBrk="1" hangingPunct="1">
              <a:lnSpc>
                <a:spcPct val="165000"/>
              </a:lnSpc>
              <a:spcBef>
                <a:spcPct val="60000"/>
              </a:spcBef>
              <a:buFont typeface="Wingdings" panose="05000000000000000000" pitchFamily="2" charset="2"/>
              <a:buNone/>
            </a:pPr>
            <a:r>
              <a:rPr kumimoji="0" lang="zh-CN" altLang="en-US" sz="2200">
                <a:ea typeface="宋体" panose="02010600030101010101" pitchFamily="2" charset="-122"/>
              </a:rPr>
              <a:t>   </a:t>
            </a:r>
            <a:r>
              <a:rPr kumimoji="0" lang="en-US" altLang="zh-CN" sz="2200">
                <a:ea typeface="宋体" panose="02010600030101010101" pitchFamily="2" charset="-122"/>
              </a:rPr>
              <a:t>T</a:t>
            </a:r>
            <a:r>
              <a:rPr kumimoji="0" lang="zh-CN" altLang="en-US" sz="2200">
                <a:ea typeface="宋体" panose="02010600030101010101" pitchFamily="2" charset="-122"/>
              </a:rPr>
              <a:t>对数据库所做的修改已写入数据库</a:t>
            </a:r>
          </a:p>
          <a:p>
            <a:pPr lvl="1" eaLnBrk="1" hangingPunct="1">
              <a:lnSpc>
                <a:spcPct val="165000"/>
              </a:lnSpc>
              <a:spcBef>
                <a:spcPct val="60000"/>
              </a:spcBef>
              <a:buSzPct val="75000"/>
              <a:buFont typeface="Wingdings" panose="05000000000000000000" pitchFamily="2" charset="2"/>
              <a:buChar char="n"/>
            </a:pPr>
            <a:r>
              <a:rPr kumimoji="0" lang="zh-CN" altLang="en-US" sz="2200">
                <a:ea typeface="宋体" panose="02010600030101010101" pitchFamily="2" charset="-122"/>
              </a:rPr>
              <a:t>写入时间是在这个检查点建立之前或在这个检查点建立之时 </a:t>
            </a:r>
          </a:p>
          <a:p>
            <a:pPr lvl="1" eaLnBrk="1" hangingPunct="1">
              <a:lnSpc>
                <a:spcPct val="165000"/>
              </a:lnSpc>
              <a:spcBef>
                <a:spcPct val="60000"/>
              </a:spcBef>
              <a:buSzPct val="75000"/>
              <a:buFont typeface="Wingdings" panose="05000000000000000000" pitchFamily="2" charset="2"/>
              <a:buChar char="n"/>
            </a:pPr>
            <a:r>
              <a:rPr kumimoji="0" lang="zh-CN" altLang="en-US" sz="2200">
                <a:ea typeface="宋体" panose="02010600030101010101" pitchFamily="2" charset="-122"/>
              </a:rPr>
              <a:t>在进行恢复处理时，没有必要对事务</a:t>
            </a:r>
            <a:r>
              <a:rPr kumimoji="0" lang="en-US" altLang="zh-CN" sz="2200">
                <a:ea typeface="宋体" panose="02010600030101010101" pitchFamily="2" charset="-122"/>
              </a:rPr>
              <a:t>T</a:t>
            </a:r>
            <a:r>
              <a:rPr kumimoji="0" lang="zh-CN" altLang="en-US" sz="2200">
                <a:ea typeface="宋体" panose="02010600030101010101" pitchFamily="2" charset="-122"/>
              </a:rPr>
              <a:t>执行</a:t>
            </a:r>
            <a:r>
              <a:rPr kumimoji="0" lang="en-US" altLang="zh-CN" sz="2200">
                <a:ea typeface="宋体" panose="02010600030101010101" pitchFamily="2" charset="-122"/>
              </a:rPr>
              <a:t>REDO</a:t>
            </a:r>
            <a:r>
              <a:rPr kumimoji="0" lang="zh-CN" altLang="en-US" sz="2200">
                <a:ea typeface="宋体" panose="02010600030101010101" pitchFamily="2" charset="-122"/>
              </a:rPr>
              <a:t>操作</a:t>
            </a:r>
          </a:p>
          <a:p>
            <a:pPr eaLnBrk="1" hangingPunct="1">
              <a:buFont typeface="Wingdings" panose="05000000000000000000" pitchFamily="2" charset="2"/>
              <a:buChar char="n"/>
            </a:pPr>
            <a:endParaRPr kumimoji="0" lang="en-US" altLang="zh-CN">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a:extLst>
              <a:ext uri="{FF2B5EF4-FFF2-40B4-BE49-F238E27FC236}">
                <a16:creationId xmlns:a16="http://schemas.microsoft.com/office/drawing/2014/main" id="{3F37D65A-01E1-95CB-8F27-6DAC8534BA48}"/>
              </a:ext>
            </a:extLst>
          </p:cNvPr>
          <p:cNvSpPr>
            <a:spLocks noGrp="1"/>
          </p:cNvSpPr>
          <p:nvPr>
            <p:ph type="ftr" sz="quarter" idx="11"/>
          </p:nvPr>
        </p:nvSpPr>
        <p:spPr/>
        <p:txBody>
          <a:bodyPr/>
          <a:lstStyle/>
          <a:p>
            <a:pPr>
              <a:defRPr/>
            </a:pPr>
            <a:r>
              <a:rPr lang="en-US" altLang="zh-CN"/>
              <a:t>An Introduction to Database System</a:t>
            </a:r>
          </a:p>
        </p:txBody>
      </p:sp>
      <p:sp>
        <p:nvSpPr>
          <p:cNvPr id="81923" name="Rectangle 2">
            <a:extLst>
              <a:ext uri="{FF2B5EF4-FFF2-40B4-BE49-F238E27FC236}">
                <a16:creationId xmlns:a16="http://schemas.microsoft.com/office/drawing/2014/main" id="{8587A53A-116A-DB8E-2196-253A2A051516}"/>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利用检查点的恢复策略（续）</a:t>
            </a:r>
          </a:p>
        </p:txBody>
      </p:sp>
      <p:grpSp>
        <p:nvGrpSpPr>
          <p:cNvPr id="81924" name="Group 36">
            <a:extLst>
              <a:ext uri="{FF2B5EF4-FFF2-40B4-BE49-F238E27FC236}">
                <a16:creationId xmlns:a16="http://schemas.microsoft.com/office/drawing/2014/main" id="{8045C48D-CF80-8B5A-C484-2E027056FAFD}"/>
              </a:ext>
            </a:extLst>
          </p:cNvPr>
          <p:cNvGrpSpPr>
            <a:grpSpLocks/>
          </p:cNvGrpSpPr>
          <p:nvPr/>
        </p:nvGrpSpPr>
        <p:grpSpPr bwMode="auto">
          <a:xfrm>
            <a:off x="1476375" y="2205038"/>
            <a:ext cx="5899150" cy="4365625"/>
            <a:chOff x="930" y="1071"/>
            <a:chExt cx="3716" cy="2750"/>
          </a:xfrm>
        </p:grpSpPr>
        <p:sp>
          <p:nvSpPr>
            <p:cNvPr id="81926" name="Freeform 5">
              <a:extLst>
                <a:ext uri="{FF2B5EF4-FFF2-40B4-BE49-F238E27FC236}">
                  <a16:creationId xmlns:a16="http://schemas.microsoft.com/office/drawing/2014/main" id="{710935D3-542E-ED2A-6611-783C39BA9985}"/>
                </a:ext>
              </a:extLst>
            </p:cNvPr>
            <p:cNvSpPr>
              <a:spLocks/>
            </p:cNvSpPr>
            <p:nvPr/>
          </p:nvSpPr>
          <p:spPr bwMode="auto">
            <a:xfrm>
              <a:off x="2043" y="1453"/>
              <a:ext cx="1" cy="2278"/>
            </a:xfrm>
            <a:custGeom>
              <a:avLst/>
              <a:gdLst>
                <a:gd name="T0" fmla="*/ 0 w 3"/>
                <a:gd name="T1" fmla="*/ 0 h 2423"/>
                <a:gd name="T2" fmla="*/ 0 w 3"/>
                <a:gd name="T3" fmla="*/ 1086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7" name="Freeform 6">
              <a:extLst>
                <a:ext uri="{FF2B5EF4-FFF2-40B4-BE49-F238E27FC236}">
                  <a16:creationId xmlns:a16="http://schemas.microsoft.com/office/drawing/2014/main" id="{7611CDF4-965B-8F5F-14AA-90A1DDC6957E}"/>
                </a:ext>
              </a:extLst>
            </p:cNvPr>
            <p:cNvSpPr>
              <a:spLocks/>
            </p:cNvSpPr>
            <p:nvPr/>
          </p:nvSpPr>
          <p:spPr bwMode="auto">
            <a:xfrm>
              <a:off x="4069" y="1466"/>
              <a:ext cx="0" cy="2280"/>
            </a:xfrm>
            <a:custGeom>
              <a:avLst/>
              <a:gdLst>
                <a:gd name="T0" fmla="*/ 0 w 1"/>
                <a:gd name="T1" fmla="*/ 0 h 2423"/>
                <a:gd name="T2" fmla="*/ 0 w 1"/>
                <a:gd name="T3" fmla="*/ 1099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8" name="Freeform 7">
              <a:extLst>
                <a:ext uri="{FF2B5EF4-FFF2-40B4-BE49-F238E27FC236}">
                  <a16:creationId xmlns:a16="http://schemas.microsoft.com/office/drawing/2014/main" id="{6DBD012A-8FC0-6A38-30AF-6EDBD5F38D82}"/>
                </a:ext>
              </a:extLst>
            </p:cNvPr>
            <p:cNvSpPr>
              <a:spLocks/>
            </p:cNvSpPr>
            <p:nvPr/>
          </p:nvSpPr>
          <p:spPr bwMode="auto">
            <a:xfrm>
              <a:off x="1059" y="2423"/>
              <a:ext cx="1260" cy="1"/>
            </a:xfrm>
            <a:custGeom>
              <a:avLst/>
              <a:gdLst>
                <a:gd name="T0" fmla="*/ 0 w 1176"/>
                <a:gd name="T1" fmla="*/ 0 h 1"/>
                <a:gd name="T2" fmla="*/ 2882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9" name="Freeform 8">
              <a:extLst>
                <a:ext uri="{FF2B5EF4-FFF2-40B4-BE49-F238E27FC236}">
                  <a16:creationId xmlns:a16="http://schemas.microsoft.com/office/drawing/2014/main" id="{65AF2567-0525-624E-75E1-DD46F8C90C80}"/>
                </a:ext>
              </a:extLst>
            </p:cNvPr>
            <p:cNvSpPr>
              <a:spLocks/>
            </p:cNvSpPr>
            <p:nvPr/>
          </p:nvSpPr>
          <p:spPr bwMode="auto">
            <a:xfrm>
              <a:off x="1063" y="2308"/>
              <a:ext cx="1" cy="98"/>
            </a:xfrm>
            <a:custGeom>
              <a:avLst/>
              <a:gdLst>
                <a:gd name="T0" fmla="*/ 0 w 4"/>
                <a:gd name="T1" fmla="*/ 0 h 105"/>
                <a:gd name="T2" fmla="*/ 0 w 4"/>
                <a:gd name="T3" fmla="*/ 43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0" name="Freeform 9">
              <a:extLst>
                <a:ext uri="{FF2B5EF4-FFF2-40B4-BE49-F238E27FC236}">
                  <a16:creationId xmlns:a16="http://schemas.microsoft.com/office/drawing/2014/main" id="{4324452C-6507-E0D5-6C3A-70DDC8C87631}"/>
                </a:ext>
              </a:extLst>
            </p:cNvPr>
            <p:cNvSpPr>
              <a:spLocks/>
            </p:cNvSpPr>
            <p:nvPr/>
          </p:nvSpPr>
          <p:spPr bwMode="auto">
            <a:xfrm>
              <a:off x="2306" y="2278"/>
              <a:ext cx="1" cy="145"/>
            </a:xfrm>
            <a:custGeom>
              <a:avLst/>
              <a:gdLst>
                <a:gd name="T0" fmla="*/ 0 w 1"/>
                <a:gd name="T1" fmla="*/ 0 h 120"/>
                <a:gd name="T2" fmla="*/ 0 w 1"/>
                <a:gd name="T3" fmla="*/ 1400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1" name="Line 10">
              <a:extLst>
                <a:ext uri="{FF2B5EF4-FFF2-40B4-BE49-F238E27FC236}">
                  <a16:creationId xmlns:a16="http://schemas.microsoft.com/office/drawing/2014/main" id="{DC1C7175-94B6-469E-ED3F-6CBA1D030882}"/>
                </a:ext>
              </a:extLst>
            </p:cNvPr>
            <p:cNvSpPr>
              <a:spLocks noChangeShapeType="1"/>
            </p:cNvSpPr>
            <p:nvPr/>
          </p:nvSpPr>
          <p:spPr bwMode="auto">
            <a:xfrm>
              <a:off x="1444" y="2792"/>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Line 11">
              <a:extLst>
                <a:ext uri="{FF2B5EF4-FFF2-40B4-BE49-F238E27FC236}">
                  <a16:creationId xmlns:a16="http://schemas.microsoft.com/office/drawing/2014/main" id="{62E3EBF6-D6FC-6025-285C-BD5BBACAB97F}"/>
                </a:ext>
              </a:extLst>
            </p:cNvPr>
            <p:cNvSpPr>
              <a:spLocks noChangeShapeType="1"/>
            </p:cNvSpPr>
            <p:nvPr/>
          </p:nvSpPr>
          <p:spPr bwMode="auto">
            <a:xfrm>
              <a:off x="4066" y="2792"/>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Freeform 12">
              <a:extLst>
                <a:ext uri="{FF2B5EF4-FFF2-40B4-BE49-F238E27FC236}">
                  <a16:creationId xmlns:a16="http://schemas.microsoft.com/office/drawing/2014/main" id="{E95C9DDC-632F-A03B-9895-F8067CA054C7}"/>
                </a:ext>
              </a:extLst>
            </p:cNvPr>
            <p:cNvSpPr>
              <a:spLocks/>
            </p:cNvSpPr>
            <p:nvPr/>
          </p:nvSpPr>
          <p:spPr bwMode="auto">
            <a:xfrm>
              <a:off x="4645" y="2687"/>
              <a:ext cx="1" cy="104"/>
            </a:xfrm>
            <a:custGeom>
              <a:avLst/>
              <a:gdLst>
                <a:gd name="T0" fmla="*/ 0 w 1"/>
                <a:gd name="T1" fmla="*/ 0 h 111"/>
                <a:gd name="T2" fmla="*/ 0 w 1"/>
                <a:gd name="T3" fmla="*/ 48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4" name="Line 13">
              <a:extLst>
                <a:ext uri="{FF2B5EF4-FFF2-40B4-BE49-F238E27FC236}">
                  <a16:creationId xmlns:a16="http://schemas.microsoft.com/office/drawing/2014/main" id="{A92F5CDD-5280-C4CE-10D2-895929AD9656}"/>
                </a:ext>
              </a:extLst>
            </p:cNvPr>
            <p:cNvSpPr>
              <a:spLocks noChangeShapeType="1"/>
            </p:cNvSpPr>
            <p:nvPr/>
          </p:nvSpPr>
          <p:spPr bwMode="auto">
            <a:xfrm>
              <a:off x="1446" y="2682"/>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5" name="Freeform 14">
              <a:extLst>
                <a:ext uri="{FF2B5EF4-FFF2-40B4-BE49-F238E27FC236}">
                  <a16:creationId xmlns:a16="http://schemas.microsoft.com/office/drawing/2014/main" id="{A53338AB-54BB-9826-6464-4EE88DE59943}"/>
                </a:ext>
              </a:extLst>
            </p:cNvPr>
            <p:cNvSpPr>
              <a:spLocks/>
            </p:cNvSpPr>
            <p:nvPr/>
          </p:nvSpPr>
          <p:spPr bwMode="auto">
            <a:xfrm>
              <a:off x="2159" y="3197"/>
              <a:ext cx="1109" cy="5"/>
            </a:xfrm>
            <a:custGeom>
              <a:avLst/>
              <a:gdLst>
                <a:gd name="T0" fmla="*/ 0 w 1465"/>
                <a:gd name="T1" fmla="*/ 5 h 5"/>
                <a:gd name="T2" fmla="*/ 39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6" name="Freeform 15">
              <a:extLst>
                <a:ext uri="{FF2B5EF4-FFF2-40B4-BE49-F238E27FC236}">
                  <a16:creationId xmlns:a16="http://schemas.microsoft.com/office/drawing/2014/main" id="{734D5B4D-5F9B-26BE-D5AF-9D3492A00EDA}"/>
                </a:ext>
              </a:extLst>
            </p:cNvPr>
            <p:cNvSpPr>
              <a:spLocks/>
            </p:cNvSpPr>
            <p:nvPr/>
          </p:nvSpPr>
          <p:spPr bwMode="auto">
            <a:xfrm>
              <a:off x="2151" y="3094"/>
              <a:ext cx="2" cy="108"/>
            </a:xfrm>
            <a:custGeom>
              <a:avLst/>
              <a:gdLst>
                <a:gd name="T0" fmla="*/ 1 w 4"/>
                <a:gd name="T1" fmla="*/ 0 h 115"/>
                <a:gd name="T2" fmla="*/ 0 w 4"/>
                <a:gd name="T3" fmla="*/ 51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7" name="Freeform 16">
              <a:extLst>
                <a:ext uri="{FF2B5EF4-FFF2-40B4-BE49-F238E27FC236}">
                  <a16:creationId xmlns:a16="http://schemas.microsoft.com/office/drawing/2014/main" id="{B50ABDB6-E18B-722F-DAE7-27ABCFD73D4F}"/>
                </a:ext>
              </a:extLst>
            </p:cNvPr>
            <p:cNvSpPr>
              <a:spLocks/>
            </p:cNvSpPr>
            <p:nvPr/>
          </p:nvSpPr>
          <p:spPr bwMode="auto">
            <a:xfrm>
              <a:off x="3272" y="3112"/>
              <a:ext cx="1" cy="90"/>
            </a:xfrm>
            <a:custGeom>
              <a:avLst/>
              <a:gdLst>
                <a:gd name="T0" fmla="*/ 0 w 1"/>
                <a:gd name="T1" fmla="*/ 0 h 95"/>
                <a:gd name="T2" fmla="*/ 1 w 1"/>
                <a:gd name="T3" fmla="*/ 47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8" name="Line 17">
              <a:extLst>
                <a:ext uri="{FF2B5EF4-FFF2-40B4-BE49-F238E27FC236}">
                  <a16:creationId xmlns:a16="http://schemas.microsoft.com/office/drawing/2014/main" id="{D868D3ED-0392-0482-8399-397A84B06BBC}"/>
                </a:ext>
              </a:extLst>
            </p:cNvPr>
            <p:cNvSpPr>
              <a:spLocks noChangeShapeType="1"/>
            </p:cNvSpPr>
            <p:nvPr/>
          </p:nvSpPr>
          <p:spPr bwMode="auto">
            <a:xfrm>
              <a:off x="2627" y="3630"/>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18">
              <a:extLst>
                <a:ext uri="{FF2B5EF4-FFF2-40B4-BE49-F238E27FC236}">
                  <a16:creationId xmlns:a16="http://schemas.microsoft.com/office/drawing/2014/main" id="{6D956DAA-FEF3-535D-FEB0-2B32158AA3BC}"/>
                </a:ext>
              </a:extLst>
            </p:cNvPr>
            <p:cNvSpPr>
              <a:spLocks noChangeShapeType="1"/>
            </p:cNvSpPr>
            <p:nvPr/>
          </p:nvSpPr>
          <p:spPr bwMode="auto">
            <a:xfrm>
              <a:off x="2627" y="3517"/>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Freeform 19">
              <a:extLst>
                <a:ext uri="{FF2B5EF4-FFF2-40B4-BE49-F238E27FC236}">
                  <a16:creationId xmlns:a16="http://schemas.microsoft.com/office/drawing/2014/main" id="{136333C5-27E8-54B2-025F-FEDC5C24325E}"/>
                </a:ext>
              </a:extLst>
            </p:cNvPr>
            <p:cNvSpPr>
              <a:spLocks/>
            </p:cNvSpPr>
            <p:nvPr/>
          </p:nvSpPr>
          <p:spPr bwMode="auto">
            <a:xfrm>
              <a:off x="4425" y="3535"/>
              <a:ext cx="0" cy="91"/>
            </a:xfrm>
            <a:custGeom>
              <a:avLst/>
              <a:gdLst>
                <a:gd name="T0" fmla="*/ 0 w 1"/>
                <a:gd name="T1" fmla="*/ 0 h 97"/>
                <a:gd name="T2" fmla="*/ 0 w 1"/>
                <a:gd name="T3" fmla="*/ 42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1" name="Line 20">
              <a:extLst>
                <a:ext uri="{FF2B5EF4-FFF2-40B4-BE49-F238E27FC236}">
                  <a16:creationId xmlns:a16="http://schemas.microsoft.com/office/drawing/2014/main" id="{3E549F5C-3A33-E260-CD6A-DF14E854DF0D}"/>
                </a:ext>
              </a:extLst>
            </p:cNvPr>
            <p:cNvSpPr>
              <a:spLocks noChangeShapeType="1"/>
            </p:cNvSpPr>
            <p:nvPr/>
          </p:nvSpPr>
          <p:spPr bwMode="auto">
            <a:xfrm>
              <a:off x="4141" y="3626"/>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Text Box 21">
              <a:extLst>
                <a:ext uri="{FF2B5EF4-FFF2-40B4-BE49-F238E27FC236}">
                  <a16:creationId xmlns:a16="http://schemas.microsoft.com/office/drawing/2014/main" id="{A0B26079-F949-0A4F-9475-804C826AEA0E}"/>
                </a:ext>
              </a:extLst>
            </p:cNvPr>
            <p:cNvSpPr txBox="1">
              <a:spLocks noChangeArrowheads="1"/>
            </p:cNvSpPr>
            <p:nvPr/>
          </p:nvSpPr>
          <p:spPr bwMode="auto">
            <a:xfrm>
              <a:off x="1671" y="1071"/>
              <a:ext cx="8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c </a:t>
              </a:r>
              <a:r>
                <a:rPr kumimoji="0" lang="en-US" altLang="zh-CN" sz="1800">
                  <a:latin typeface="Times New Roman" panose="02020603050405020304" pitchFamily="18" charset="0"/>
                </a:rPr>
                <a:t>(</a:t>
              </a:r>
              <a:r>
                <a:rPr kumimoji="0" lang="zh-CN" altLang="en-US" sz="1800">
                  <a:latin typeface="Times New Roman" panose="02020603050405020304" pitchFamily="18" charset="0"/>
                </a:rPr>
                <a:t>检查点</a:t>
              </a:r>
              <a:r>
                <a:rPr kumimoji="0" lang="en-US" altLang="zh-CN" sz="1800">
                  <a:latin typeface="Times New Roman" panose="02020603050405020304" pitchFamily="18" charset="0"/>
                </a:rPr>
                <a:t>)</a:t>
              </a:r>
            </a:p>
          </p:txBody>
        </p:sp>
        <p:sp>
          <p:nvSpPr>
            <p:cNvPr id="81943" name="Text Box 22">
              <a:extLst>
                <a:ext uri="{FF2B5EF4-FFF2-40B4-BE49-F238E27FC236}">
                  <a16:creationId xmlns:a16="http://schemas.microsoft.com/office/drawing/2014/main" id="{15C41DCC-49A7-91A2-3C59-491C1086662F}"/>
                </a:ext>
              </a:extLst>
            </p:cNvPr>
            <p:cNvSpPr txBox="1">
              <a:spLocks noChangeArrowheads="1"/>
            </p:cNvSpPr>
            <p:nvPr/>
          </p:nvSpPr>
          <p:spPr bwMode="auto">
            <a:xfrm>
              <a:off x="3658" y="1086"/>
              <a:ext cx="8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600">
                  <a:latin typeface="Times New Roman" panose="02020603050405020304" pitchFamily="18" charset="0"/>
                </a:rPr>
                <a:t>T</a:t>
              </a:r>
              <a:r>
                <a:rPr kumimoji="0" lang="en-US" altLang="zh-CN" sz="1600" baseline="-25000">
                  <a:latin typeface="Times New Roman" panose="02020603050405020304" pitchFamily="18" charset="0"/>
                </a:rPr>
                <a:t>f</a:t>
              </a:r>
              <a:r>
                <a:rPr kumimoji="0" lang="en-US" altLang="zh-CN" sz="1600">
                  <a:latin typeface="Times New Roman" panose="02020603050405020304" pitchFamily="18" charset="0"/>
                </a:rPr>
                <a:t>(</a:t>
              </a:r>
              <a:r>
                <a:rPr kumimoji="0" lang="zh-CN" altLang="en-US" sz="1600">
                  <a:latin typeface="Times New Roman" panose="02020603050405020304" pitchFamily="18" charset="0"/>
                </a:rPr>
                <a:t>系统故障</a:t>
              </a:r>
              <a:r>
                <a:rPr kumimoji="0" lang="en-US" altLang="zh-CN" sz="1600">
                  <a:latin typeface="Times New Roman" panose="02020603050405020304" pitchFamily="18" charset="0"/>
                </a:rPr>
                <a:t>)</a:t>
              </a:r>
            </a:p>
          </p:txBody>
        </p:sp>
        <p:sp>
          <p:nvSpPr>
            <p:cNvPr id="81944" name="Text Box 27">
              <a:extLst>
                <a:ext uri="{FF2B5EF4-FFF2-40B4-BE49-F238E27FC236}">
                  <a16:creationId xmlns:a16="http://schemas.microsoft.com/office/drawing/2014/main" id="{2056C29B-200D-324D-0598-54A066D9F6AA}"/>
                </a:ext>
              </a:extLst>
            </p:cNvPr>
            <p:cNvSpPr txBox="1">
              <a:spLocks noChangeArrowheads="1"/>
            </p:cNvSpPr>
            <p:nvPr/>
          </p:nvSpPr>
          <p:spPr bwMode="auto">
            <a:xfrm>
              <a:off x="1084" y="2118"/>
              <a:ext cx="46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2</a:t>
              </a:r>
              <a:endParaRPr kumimoji="0" lang="en-US" altLang="zh-CN" sz="1600">
                <a:latin typeface="Times New Roman" panose="02020603050405020304" pitchFamily="18" charset="0"/>
              </a:endParaRPr>
            </a:p>
          </p:txBody>
        </p:sp>
        <p:sp>
          <p:nvSpPr>
            <p:cNvPr id="81945" name="Text Box 28">
              <a:extLst>
                <a:ext uri="{FF2B5EF4-FFF2-40B4-BE49-F238E27FC236}">
                  <a16:creationId xmlns:a16="http://schemas.microsoft.com/office/drawing/2014/main" id="{F8B14EE9-AD36-FAAB-186C-BB031E5FDB50}"/>
                </a:ext>
              </a:extLst>
            </p:cNvPr>
            <p:cNvSpPr txBox="1">
              <a:spLocks noChangeArrowheads="1"/>
            </p:cNvSpPr>
            <p:nvPr/>
          </p:nvSpPr>
          <p:spPr bwMode="auto">
            <a:xfrm>
              <a:off x="1496" y="2525"/>
              <a:ext cx="71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3</a:t>
              </a:r>
              <a:endParaRPr kumimoji="0" lang="en-US" altLang="zh-CN" sz="1600">
                <a:latin typeface="Times New Roman" panose="02020603050405020304" pitchFamily="18" charset="0"/>
              </a:endParaRPr>
            </a:p>
          </p:txBody>
        </p:sp>
        <p:sp>
          <p:nvSpPr>
            <p:cNvPr id="81946" name="Text Box 29">
              <a:extLst>
                <a:ext uri="{FF2B5EF4-FFF2-40B4-BE49-F238E27FC236}">
                  <a16:creationId xmlns:a16="http://schemas.microsoft.com/office/drawing/2014/main" id="{654A5AD5-1348-D74C-E9E9-0A9297736329}"/>
                </a:ext>
              </a:extLst>
            </p:cNvPr>
            <p:cNvSpPr txBox="1">
              <a:spLocks noChangeArrowheads="1"/>
            </p:cNvSpPr>
            <p:nvPr/>
          </p:nvSpPr>
          <p:spPr bwMode="auto">
            <a:xfrm>
              <a:off x="2164" y="2874"/>
              <a:ext cx="71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4</a:t>
              </a:r>
              <a:endParaRPr kumimoji="0" lang="en-US" altLang="zh-CN" sz="1400">
                <a:latin typeface="Times New Roman" panose="02020603050405020304" pitchFamily="18" charset="0"/>
              </a:endParaRPr>
            </a:p>
            <a:p>
              <a:pPr>
                <a:spcBef>
                  <a:spcPct val="0"/>
                </a:spcBef>
                <a:buClrTx/>
                <a:buFontTx/>
                <a:buNone/>
              </a:pPr>
              <a:endParaRPr kumimoji="0" lang="en-US" altLang="zh-CN" sz="1400">
                <a:latin typeface="Times New Roman" panose="02020603050405020304" pitchFamily="18" charset="0"/>
              </a:endParaRPr>
            </a:p>
          </p:txBody>
        </p:sp>
        <p:sp>
          <p:nvSpPr>
            <p:cNvPr id="81947" name="Text Box 30">
              <a:extLst>
                <a:ext uri="{FF2B5EF4-FFF2-40B4-BE49-F238E27FC236}">
                  <a16:creationId xmlns:a16="http://schemas.microsoft.com/office/drawing/2014/main" id="{F7E4B9E2-398F-8F2A-C056-D836465668C0}"/>
                </a:ext>
              </a:extLst>
            </p:cNvPr>
            <p:cNvSpPr txBox="1">
              <a:spLocks noChangeArrowheads="1"/>
            </p:cNvSpPr>
            <p:nvPr/>
          </p:nvSpPr>
          <p:spPr bwMode="auto">
            <a:xfrm>
              <a:off x="2661" y="3299"/>
              <a:ext cx="71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5</a:t>
              </a:r>
              <a:endParaRPr kumimoji="0" lang="en-US" altLang="zh-CN" sz="1400">
                <a:latin typeface="Times New Roman" panose="02020603050405020304" pitchFamily="18" charset="0"/>
              </a:endParaRPr>
            </a:p>
          </p:txBody>
        </p:sp>
        <p:sp>
          <p:nvSpPr>
            <p:cNvPr id="81948" name="Text Box 32">
              <a:extLst>
                <a:ext uri="{FF2B5EF4-FFF2-40B4-BE49-F238E27FC236}">
                  <a16:creationId xmlns:a16="http://schemas.microsoft.com/office/drawing/2014/main" id="{D13F08A2-B145-494D-DC50-9F1817381FED}"/>
                </a:ext>
              </a:extLst>
            </p:cNvPr>
            <p:cNvSpPr txBox="1">
              <a:spLocks noChangeArrowheads="1"/>
            </p:cNvSpPr>
            <p:nvPr/>
          </p:nvSpPr>
          <p:spPr bwMode="auto">
            <a:xfrm>
              <a:off x="981" y="1711"/>
              <a:ext cx="47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1</a:t>
              </a:r>
              <a:endParaRPr kumimoji="0" lang="en-US" altLang="zh-CN" sz="1600">
                <a:latin typeface="Times New Roman" panose="02020603050405020304" pitchFamily="18" charset="0"/>
              </a:endParaRPr>
            </a:p>
          </p:txBody>
        </p:sp>
        <p:sp>
          <p:nvSpPr>
            <p:cNvPr id="81949" name="Freeform 33">
              <a:extLst>
                <a:ext uri="{FF2B5EF4-FFF2-40B4-BE49-F238E27FC236}">
                  <a16:creationId xmlns:a16="http://schemas.microsoft.com/office/drawing/2014/main" id="{432BE425-60C0-AF29-DC06-CE8BF5883DC1}"/>
                </a:ext>
              </a:extLst>
            </p:cNvPr>
            <p:cNvSpPr>
              <a:spLocks/>
            </p:cNvSpPr>
            <p:nvPr/>
          </p:nvSpPr>
          <p:spPr bwMode="auto">
            <a:xfrm>
              <a:off x="930" y="2045"/>
              <a:ext cx="463" cy="1"/>
            </a:xfrm>
            <a:custGeom>
              <a:avLst/>
              <a:gdLst>
                <a:gd name="T0" fmla="*/ 0 w 432"/>
                <a:gd name="T1" fmla="*/ 0 h 1"/>
                <a:gd name="T2" fmla="*/ 1063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0" name="Freeform 34">
              <a:extLst>
                <a:ext uri="{FF2B5EF4-FFF2-40B4-BE49-F238E27FC236}">
                  <a16:creationId xmlns:a16="http://schemas.microsoft.com/office/drawing/2014/main" id="{16AAC3B7-178B-0C80-2735-D6A45AB2B3F6}"/>
                </a:ext>
              </a:extLst>
            </p:cNvPr>
            <p:cNvSpPr>
              <a:spLocks/>
            </p:cNvSpPr>
            <p:nvPr/>
          </p:nvSpPr>
          <p:spPr bwMode="auto">
            <a:xfrm>
              <a:off x="930" y="1938"/>
              <a:ext cx="1" cy="101"/>
            </a:xfrm>
            <a:custGeom>
              <a:avLst/>
              <a:gdLst>
                <a:gd name="T0" fmla="*/ 0 w 3"/>
                <a:gd name="T1" fmla="*/ 0 h 107"/>
                <a:gd name="T2" fmla="*/ 0 w 3"/>
                <a:gd name="T3" fmla="*/ 51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1" name="Freeform 35">
              <a:extLst>
                <a:ext uri="{FF2B5EF4-FFF2-40B4-BE49-F238E27FC236}">
                  <a16:creationId xmlns:a16="http://schemas.microsoft.com/office/drawing/2014/main" id="{B0C68C41-A151-1A1A-57D7-F5D631BDA86B}"/>
                </a:ext>
              </a:extLst>
            </p:cNvPr>
            <p:cNvSpPr>
              <a:spLocks/>
            </p:cNvSpPr>
            <p:nvPr/>
          </p:nvSpPr>
          <p:spPr bwMode="auto">
            <a:xfrm>
              <a:off x="1393" y="1941"/>
              <a:ext cx="1" cy="98"/>
            </a:xfrm>
            <a:custGeom>
              <a:avLst/>
              <a:gdLst>
                <a:gd name="T0" fmla="*/ 0 w 4"/>
                <a:gd name="T1" fmla="*/ 0 h 105"/>
                <a:gd name="T2" fmla="*/ 0 w 4"/>
                <a:gd name="T3" fmla="*/ 43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1925" name="Text Box 37">
            <a:extLst>
              <a:ext uri="{FF2B5EF4-FFF2-40B4-BE49-F238E27FC236}">
                <a16:creationId xmlns:a16="http://schemas.microsoft.com/office/drawing/2014/main" id="{63740F6D-2958-6C97-2BCD-9682A42F165D}"/>
              </a:ext>
            </a:extLst>
          </p:cNvPr>
          <p:cNvSpPr txBox="1">
            <a:spLocks noChangeArrowheads="1"/>
          </p:cNvSpPr>
          <p:nvPr/>
        </p:nvSpPr>
        <p:spPr bwMode="auto">
          <a:xfrm>
            <a:off x="323850" y="1700213"/>
            <a:ext cx="8369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b="0">
                <a:latin typeface="Times New Roman" panose="02020603050405020304" pitchFamily="18" charset="0"/>
              </a:rPr>
              <a:t>系统出现故障时，恢复子系统将根据事务的不同状态采取不同的恢复策略</a:t>
            </a:r>
            <a:r>
              <a:rPr kumimoji="0" lang="zh-CN" altLang="en-US" sz="1800">
                <a:latin typeface="Times New Roman" panose="02020603050405020304" pitchFamily="18"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a:extLst>
              <a:ext uri="{FF2B5EF4-FFF2-40B4-BE49-F238E27FC236}">
                <a16:creationId xmlns:a16="http://schemas.microsoft.com/office/drawing/2014/main" id="{1FEE0441-8A82-92DC-AEFA-355B0CB39E07}"/>
              </a:ext>
            </a:extLst>
          </p:cNvPr>
          <p:cNvSpPr>
            <a:spLocks noGrp="1"/>
          </p:cNvSpPr>
          <p:nvPr>
            <p:ph type="ftr" sz="quarter" idx="11"/>
          </p:nvPr>
        </p:nvSpPr>
        <p:spPr/>
        <p:txBody>
          <a:bodyPr/>
          <a:lstStyle/>
          <a:p>
            <a:pPr>
              <a:defRPr/>
            </a:pPr>
            <a:r>
              <a:rPr lang="en-US" altLang="zh-CN"/>
              <a:t>An Introduction to Database System</a:t>
            </a:r>
          </a:p>
        </p:txBody>
      </p:sp>
      <p:sp>
        <p:nvSpPr>
          <p:cNvPr id="83971" name="Rectangle 2">
            <a:extLst>
              <a:ext uri="{FF2B5EF4-FFF2-40B4-BE49-F238E27FC236}">
                <a16:creationId xmlns:a16="http://schemas.microsoft.com/office/drawing/2014/main" id="{0FFA0589-9D57-D075-5EBE-709E4C5B9BB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利用检查点的恢复策略（续）</a:t>
            </a:r>
          </a:p>
        </p:txBody>
      </p:sp>
      <p:grpSp>
        <p:nvGrpSpPr>
          <p:cNvPr id="83972" name="Group 36">
            <a:extLst>
              <a:ext uri="{FF2B5EF4-FFF2-40B4-BE49-F238E27FC236}">
                <a16:creationId xmlns:a16="http://schemas.microsoft.com/office/drawing/2014/main" id="{A0C5DA09-93B0-9710-F363-AE434EA84F69}"/>
              </a:ext>
            </a:extLst>
          </p:cNvPr>
          <p:cNvGrpSpPr>
            <a:grpSpLocks/>
          </p:cNvGrpSpPr>
          <p:nvPr/>
        </p:nvGrpSpPr>
        <p:grpSpPr bwMode="auto">
          <a:xfrm>
            <a:off x="1476375" y="2205038"/>
            <a:ext cx="6858000" cy="4365625"/>
            <a:chOff x="930" y="1071"/>
            <a:chExt cx="4320" cy="2750"/>
          </a:xfrm>
        </p:grpSpPr>
        <p:sp>
          <p:nvSpPr>
            <p:cNvPr id="83974" name="Freeform 5">
              <a:extLst>
                <a:ext uri="{FF2B5EF4-FFF2-40B4-BE49-F238E27FC236}">
                  <a16:creationId xmlns:a16="http://schemas.microsoft.com/office/drawing/2014/main" id="{E7BBDD60-2E54-66C4-9BE7-08ECD012081B}"/>
                </a:ext>
              </a:extLst>
            </p:cNvPr>
            <p:cNvSpPr>
              <a:spLocks/>
            </p:cNvSpPr>
            <p:nvPr/>
          </p:nvSpPr>
          <p:spPr bwMode="auto">
            <a:xfrm>
              <a:off x="2043" y="1453"/>
              <a:ext cx="1" cy="2278"/>
            </a:xfrm>
            <a:custGeom>
              <a:avLst/>
              <a:gdLst>
                <a:gd name="T0" fmla="*/ 0 w 3"/>
                <a:gd name="T1" fmla="*/ 0 h 2423"/>
                <a:gd name="T2" fmla="*/ 0 w 3"/>
                <a:gd name="T3" fmla="*/ 1086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5" name="Freeform 6">
              <a:extLst>
                <a:ext uri="{FF2B5EF4-FFF2-40B4-BE49-F238E27FC236}">
                  <a16:creationId xmlns:a16="http://schemas.microsoft.com/office/drawing/2014/main" id="{272C87E1-2047-FAF9-8EE9-F2B7521A6CCE}"/>
                </a:ext>
              </a:extLst>
            </p:cNvPr>
            <p:cNvSpPr>
              <a:spLocks/>
            </p:cNvSpPr>
            <p:nvPr/>
          </p:nvSpPr>
          <p:spPr bwMode="auto">
            <a:xfrm>
              <a:off x="4069" y="1466"/>
              <a:ext cx="0" cy="2280"/>
            </a:xfrm>
            <a:custGeom>
              <a:avLst/>
              <a:gdLst>
                <a:gd name="T0" fmla="*/ 0 w 1"/>
                <a:gd name="T1" fmla="*/ 0 h 2423"/>
                <a:gd name="T2" fmla="*/ 0 w 1"/>
                <a:gd name="T3" fmla="*/ 1099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6" name="Freeform 7">
              <a:extLst>
                <a:ext uri="{FF2B5EF4-FFF2-40B4-BE49-F238E27FC236}">
                  <a16:creationId xmlns:a16="http://schemas.microsoft.com/office/drawing/2014/main" id="{E79350E9-1F7C-DB44-6601-31A43976868F}"/>
                </a:ext>
              </a:extLst>
            </p:cNvPr>
            <p:cNvSpPr>
              <a:spLocks/>
            </p:cNvSpPr>
            <p:nvPr/>
          </p:nvSpPr>
          <p:spPr bwMode="auto">
            <a:xfrm>
              <a:off x="1059" y="2423"/>
              <a:ext cx="1260" cy="1"/>
            </a:xfrm>
            <a:custGeom>
              <a:avLst/>
              <a:gdLst>
                <a:gd name="T0" fmla="*/ 0 w 1176"/>
                <a:gd name="T1" fmla="*/ 0 h 1"/>
                <a:gd name="T2" fmla="*/ 2882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7" name="Freeform 8">
              <a:extLst>
                <a:ext uri="{FF2B5EF4-FFF2-40B4-BE49-F238E27FC236}">
                  <a16:creationId xmlns:a16="http://schemas.microsoft.com/office/drawing/2014/main" id="{319A9623-49C1-6C99-EAD2-BCAC6E61672D}"/>
                </a:ext>
              </a:extLst>
            </p:cNvPr>
            <p:cNvSpPr>
              <a:spLocks/>
            </p:cNvSpPr>
            <p:nvPr/>
          </p:nvSpPr>
          <p:spPr bwMode="auto">
            <a:xfrm>
              <a:off x="1063" y="2308"/>
              <a:ext cx="1" cy="98"/>
            </a:xfrm>
            <a:custGeom>
              <a:avLst/>
              <a:gdLst>
                <a:gd name="T0" fmla="*/ 0 w 4"/>
                <a:gd name="T1" fmla="*/ 0 h 105"/>
                <a:gd name="T2" fmla="*/ 0 w 4"/>
                <a:gd name="T3" fmla="*/ 43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8" name="Freeform 9">
              <a:extLst>
                <a:ext uri="{FF2B5EF4-FFF2-40B4-BE49-F238E27FC236}">
                  <a16:creationId xmlns:a16="http://schemas.microsoft.com/office/drawing/2014/main" id="{D5278290-FA62-1092-389B-695023B3ADCE}"/>
                </a:ext>
              </a:extLst>
            </p:cNvPr>
            <p:cNvSpPr>
              <a:spLocks/>
            </p:cNvSpPr>
            <p:nvPr/>
          </p:nvSpPr>
          <p:spPr bwMode="auto">
            <a:xfrm>
              <a:off x="2306" y="2278"/>
              <a:ext cx="1" cy="145"/>
            </a:xfrm>
            <a:custGeom>
              <a:avLst/>
              <a:gdLst>
                <a:gd name="T0" fmla="*/ 0 w 1"/>
                <a:gd name="T1" fmla="*/ 0 h 120"/>
                <a:gd name="T2" fmla="*/ 0 w 1"/>
                <a:gd name="T3" fmla="*/ 1400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9" name="Line 10">
              <a:extLst>
                <a:ext uri="{FF2B5EF4-FFF2-40B4-BE49-F238E27FC236}">
                  <a16:creationId xmlns:a16="http://schemas.microsoft.com/office/drawing/2014/main" id="{3F18129F-A341-019D-5C11-4831E54A1B8E}"/>
                </a:ext>
              </a:extLst>
            </p:cNvPr>
            <p:cNvSpPr>
              <a:spLocks noChangeShapeType="1"/>
            </p:cNvSpPr>
            <p:nvPr/>
          </p:nvSpPr>
          <p:spPr bwMode="auto">
            <a:xfrm>
              <a:off x="1444" y="2792"/>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1">
              <a:extLst>
                <a:ext uri="{FF2B5EF4-FFF2-40B4-BE49-F238E27FC236}">
                  <a16:creationId xmlns:a16="http://schemas.microsoft.com/office/drawing/2014/main" id="{7120CF23-A849-B63A-4FCD-890128014666}"/>
                </a:ext>
              </a:extLst>
            </p:cNvPr>
            <p:cNvSpPr>
              <a:spLocks noChangeShapeType="1"/>
            </p:cNvSpPr>
            <p:nvPr/>
          </p:nvSpPr>
          <p:spPr bwMode="auto">
            <a:xfrm>
              <a:off x="4066" y="2792"/>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Freeform 12">
              <a:extLst>
                <a:ext uri="{FF2B5EF4-FFF2-40B4-BE49-F238E27FC236}">
                  <a16:creationId xmlns:a16="http://schemas.microsoft.com/office/drawing/2014/main" id="{97CC08F9-67FA-6FF8-84C1-6A5899E10543}"/>
                </a:ext>
              </a:extLst>
            </p:cNvPr>
            <p:cNvSpPr>
              <a:spLocks/>
            </p:cNvSpPr>
            <p:nvPr/>
          </p:nvSpPr>
          <p:spPr bwMode="auto">
            <a:xfrm>
              <a:off x="4645" y="2687"/>
              <a:ext cx="1" cy="104"/>
            </a:xfrm>
            <a:custGeom>
              <a:avLst/>
              <a:gdLst>
                <a:gd name="T0" fmla="*/ 0 w 1"/>
                <a:gd name="T1" fmla="*/ 0 h 111"/>
                <a:gd name="T2" fmla="*/ 0 w 1"/>
                <a:gd name="T3" fmla="*/ 48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2" name="Line 13">
              <a:extLst>
                <a:ext uri="{FF2B5EF4-FFF2-40B4-BE49-F238E27FC236}">
                  <a16:creationId xmlns:a16="http://schemas.microsoft.com/office/drawing/2014/main" id="{D97FAFFA-52C0-B306-2247-B2737ABED406}"/>
                </a:ext>
              </a:extLst>
            </p:cNvPr>
            <p:cNvSpPr>
              <a:spLocks noChangeShapeType="1"/>
            </p:cNvSpPr>
            <p:nvPr/>
          </p:nvSpPr>
          <p:spPr bwMode="auto">
            <a:xfrm>
              <a:off x="1446" y="2682"/>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3" name="Freeform 14">
              <a:extLst>
                <a:ext uri="{FF2B5EF4-FFF2-40B4-BE49-F238E27FC236}">
                  <a16:creationId xmlns:a16="http://schemas.microsoft.com/office/drawing/2014/main" id="{07299FC0-512A-E87A-AD43-B1425B6A8601}"/>
                </a:ext>
              </a:extLst>
            </p:cNvPr>
            <p:cNvSpPr>
              <a:spLocks/>
            </p:cNvSpPr>
            <p:nvPr/>
          </p:nvSpPr>
          <p:spPr bwMode="auto">
            <a:xfrm>
              <a:off x="2159" y="3197"/>
              <a:ext cx="1109" cy="5"/>
            </a:xfrm>
            <a:custGeom>
              <a:avLst/>
              <a:gdLst>
                <a:gd name="T0" fmla="*/ 0 w 1465"/>
                <a:gd name="T1" fmla="*/ 5 h 5"/>
                <a:gd name="T2" fmla="*/ 39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4" name="Freeform 15">
              <a:extLst>
                <a:ext uri="{FF2B5EF4-FFF2-40B4-BE49-F238E27FC236}">
                  <a16:creationId xmlns:a16="http://schemas.microsoft.com/office/drawing/2014/main" id="{42D473BD-7AF4-0025-008F-6B4339139A84}"/>
                </a:ext>
              </a:extLst>
            </p:cNvPr>
            <p:cNvSpPr>
              <a:spLocks/>
            </p:cNvSpPr>
            <p:nvPr/>
          </p:nvSpPr>
          <p:spPr bwMode="auto">
            <a:xfrm>
              <a:off x="2151" y="3094"/>
              <a:ext cx="2" cy="108"/>
            </a:xfrm>
            <a:custGeom>
              <a:avLst/>
              <a:gdLst>
                <a:gd name="T0" fmla="*/ 1 w 4"/>
                <a:gd name="T1" fmla="*/ 0 h 115"/>
                <a:gd name="T2" fmla="*/ 0 w 4"/>
                <a:gd name="T3" fmla="*/ 51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5" name="Freeform 16">
              <a:extLst>
                <a:ext uri="{FF2B5EF4-FFF2-40B4-BE49-F238E27FC236}">
                  <a16:creationId xmlns:a16="http://schemas.microsoft.com/office/drawing/2014/main" id="{2D41C59E-0F9F-9D12-9998-C89E902463F2}"/>
                </a:ext>
              </a:extLst>
            </p:cNvPr>
            <p:cNvSpPr>
              <a:spLocks/>
            </p:cNvSpPr>
            <p:nvPr/>
          </p:nvSpPr>
          <p:spPr bwMode="auto">
            <a:xfrm>
              <a:off x="3272" y="3112"/>
              <a:ext cx="1" cy="90"/>
            </a:xfrm>
            <a:custGeom>
              <a:avLst/>
              <a:gdLst>
                <a:gd name="T0" fmla="*/ 0 w 1"/>
                <a:gd name="T1" fmla="*/ 0 h 95"/>
                <a:gd name="T2" fmla="*/ 1 w 1"/>
                <a:gd name="T3" fmla="*/ 47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6" name="Line 17">
              <a:extLst>
                <a:ext uri="{FF2B5EF4-FFF2-40B4-BE49-F238E27FC236}">
                  <a16:creationId xmlns:a16="http://schemas.microsoft.com/office/drawing/2014/main" id="{F94FD0CA-8064-C7F4-3280-F23D86236AFE}"/>
                </a:ext>
              </a:extLst>
            </p:cNvPr>
            <p:cNvSpPr>
              <a:spLocks noChangeShapeType="1"/>
            </p:cNvSpPr>
            <p:nvPr/>
          </p:nvSpPr>
          <p:spPr bwMode="auto">
            <a:xfrm>
              <a:off x="2627" y="3630"/>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7" name="Line 18">
              <a:extLst>
                <a:ext uri="{FF2B5EF4-FFF2-40B4-BE49-F238E27FC236}">
                  <a16:creationId xmlns:a16="http://schemas.microsoft.com/office/drawing/2014/main" id="{F1909BE1-A66F-7C16-6A51-AF655CF8AE73}"/>
                </a:ext>
              </a:extLst>
            </p:cNvPr>
            <p:cNvSpPr>
              <a:spLocks noChangeShapeType="1"/>
            </p:cNvSpPr>
            <p:nvPr/>
          </p:nvSpPr>
          <p:spPr bwMode="auto">
            <a:xfrm>
              <a:off x="2627" y="3517"/>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8" name="Freeform 19">
              <a:extLst>
                <a:ext uri="{FF2B5EF4-FFF2-40B4-BE49-F238E27FC236}">
                  <a16:creationId xmlns:a16="http://schemas.microsoft.com/office/drawing/2014/main" id="{F399B641-18EC-F3D6-7D11-014CC9AE6C83}"/>
                </a:ext>
              </a:extLst>
            </p:cNvPr>
            <p:cNvSpPr>
              <a:spLocks/>
            </p:cNvSpPr>
            <p:nvPr/>
          </p:nvSpPr>
          <p:spPr bwMode="auto">
            <a:xfrm>
              <a:off x="4425" y="3535"/>
              <a:ext cx="0" cy="91"/>
            </a:xfrm>
            <a:custGeom>
              <a:avLst/>
              <a:gdLst>
                <a:gd name="T0" fmla="*/ 0 w 1"/>
                <a:gd name="T1" fmla="*/ 0 h 97"/>
                <a:gd name="T2" fmla="*/ 0 w 1"/>
                <a:gd name="T3" fmla="*/ 42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9" name="Line 20">
              <a:extLst>
                <a:ext uri="{FF2B5EF4-FFF2-40B4-BE49-F238E27FC236}">
                  <a16:creationId xmlns:a16="http://schemas.microsoft.com/office/drawing/2014/main" id="{A02E7DAC-DDA8-9E73-5FFF-C4EAA177E851}"/>
                </a:ext>
              </a:extLst>
            </p:cNvPr>
            <p:cNvSpPr>
              <a:spLocks noChangeShapeType="1"/>
            </p:cNvSpPr>
            <p:nvPr/>
          </p:nvSpPr>
          <p:spPr bwMode="auto">
            <a:xfrm>
              <a:off x="4141" y="3626"/>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0" name="Text Box 21">
              <a:extLst>
                <a:ext uri="{FF2B5EF4-FFF2-40B4-BE49-F238E27FC236}">
                  <a16:creationId xmlns:a16="http://schemas.microsoft.com/office/drawing/2014/main" id="{65FBA843-A450-FCAE-02F7-13C802847BF5}"/>
                </a:ext>
              </a:extLst>
            </p:cNvPr>
            <p:cNvSpPr txBox="1">
              <a:spLocks noChangeArrowheads="1"/>
            </p:cNvSpPr>
            <p:nvPr/>
          </p:nvSpPr>
          <p:spPr bwMode="auto">
            <a:xfrm>
              <a:off x="1671" y="1071"/>
              <a:ext cx="8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c </a:t>
              </a:r>
              <a:r>
                <a:rPr kumimoji="0" lang="en-US" altLang="zh-CN" sz="1800">
                  <a:latin typeface="Times New Roman" panose="02020603050405020304" pitchFamily="18" charset="0"/>
                </a:rPr>
                <a:t>(</a:t>
              </a:r>
              <a:r>
                <a:rPr kumimoji="0" lang="zh-CN" altLang="en-US" sz="1800">
                  <a:latin typeface="Times New Roman" panose="02020603050405020304" pitchFamily="18" charset="0"/>
                </a:rPr>
                <a:t>检查点</a:t>
              </a:r>
              <a:r>
                <a:rPr kumimoji="0" lang="en-US" altLang="zh-CN" sz="1800">
                  <a:latin typeface="Times New Roman" panose="02020603050405020304" pitchFamily="18" charset="0"/>
                </a:rPr>
                <a:t>)</a:t>
              </a:r>
            </a:p>
          </p:txBody>
        </p:sp>
        <p:sp>
          <p:nvSpPr>
            <p:cNvPr id="83991" name="Text Box 22">
              <a:extLst>
                <a:ext uri="{FF2B5EF4-FFF2-40B4-BE49-F238E27FC236}">
                  <a16:creationId xmlns:a16="http://schemas.microsoft.com/office/drawing/2014/main" id="{E0EA0333-F820-604A-4AC1-FA84FBD269A7}"/>
                </a:ext>
              </a:extLst>
            </p:cNvPr>
            <p:cNvSpPr txBox="1">
              <a:spLocks noChangeArrowheads="1"/>
            </p:cNvSpPr>
            <p:nvPr/>
          </p:nvSpPr>
          <p:spPr bwMode="auto">
            <a:xfrm>
              <a:off x="3658" y="1086"/>
              <a:ext cx="8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600">
                  <a:latin typeface="Times New Roman" panose="02020603050405020304" pitchFamily="18" charset="0"/>
                </a:rPr>
                <a:t>T</a:t>
              </a:r>
              <a:r>
                <a:rPr kumimoji="0" lang="en-US" altLang="zh-CN" sz="1600" baseline="-25000">
                  <a:latin typeface="Times New Roman" panose="02020603050405020304" pitchFamily="18" charset="0"/>
                </a:rPr>
                <a:t>f</a:t>
              </a:r>
              <a:r>
                <a:rPr kumimoji="0" lang="en-US" altLang="zh-CN" sz="1600">
                  <a:latin typeface="Times New Roman" panose="02020603050405020304" pitchFamily="18" charset="0"/>
                </a:rPr>
                <a:t>(</a:t>
              </a:r>
              <a:r>
                <a:rPr kumimoji="0" lang="zh-CN" altLang="en-US" sz="1600">
                  <a:latin typeface="Times New Roman" panose="02020603050405020304" pitchFamily="18" charset="0"/>
                </a:rPr>
                <a:t>系统故障</a:t>
              </a:r>
              <a:r>
                <a:rPr kumimoji="0" lang="en-US" altLang="zh-CN" sz="1600">
                  <a:latin typeface="Times New Roman" panose="02020603050405020304" pitchFamily="18" charset="0"/>
                </a:rPr>
                <a:t>)</a:t>
              </a:r>
            </a:p>
          </p:txBody>
        </p:sp>
        <p:sp>
          <p:nvSpPr>
            <p:cNvPr id="83992" name="Text Box 23">
              <a:extLst>
                <a:ext uri="{FF2B5EF4-FFF2-40B4-BE49-F238E27FC236}">
                  <a16:creationId xmlns:a16="http://schemas.microsoft.com/office/drawing/2014/main" id="{FBB4E33C-6E55-A370-09F6-6FDF0D8D2E12}"/>
                </a:ext>
              </a:extLst>
            </p:cNvPr>
            <p:cNvSpPr txBox="1">
              <a:spLocks noChangeArrowheads="1"/>
            </p:cNvSpPr>
            <p:nvPr/>
          </p:nvSpPr>
          <p:spPr bwMode="auto">
            <a:xfrm>
              <a:off x="2267" y="2060"/>
              <a:ext cx="71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200">
                  <a:latin typeface="Times New Roman" panose="02020603050405020304" pitchFamily="18" charset="0"/>
                </a:rPr>
                <a:t> </a:t>
              </a:r>
              <a:r>
                <a:rPr kumimoji="0" lang="en-US" altLang="zh-CN" sz="1800">
                  <a:latin typeface="Times New Roman" panose="02020603050405020304" pitchFamily="18" charset="0"/>
                </a:rPr>
                <a:t>REDO</a:t>
              </a:r>
              <a:endParaRPr kumimoji="0" lang="en-US" altLang="zh-CN" sz="1600">
                <a:latin typeface="Times New Roman" panose="02020603050405020304" pitchFamily="18" charset="0"/>
              </a:endParaRPr>
            </a:p>
          </p:txBody>
        </p:sp>
        <p:sp>
          <p:nvSpPr>
            <p:cNvPr id="83993" name="Text Box 24">
              <a:extLst>
                <a:ext uri="{FF2B5EF4-FFF2-40B4-BE49-F238E27FC236}">
                  <a16:creationId xmlns:a16="http://schemas.microsoft.com/office/drawing/2014/main" id="{EDC1B45E-710E-63C1-076D-592D358BC6F5}"/>
                </a:ext>
              </a:extLst>
            </p:cNvPr>
            <p:cNvSpPr txBox="1">
              <a:spLocks noChangeArrowheads="1"/>
            </p:cNvSpPr>
            <p:nvPr/>
          </p:nvSpPr>
          <p:spPr bwMode="auto">
            <a:xfrm>
              <a:off x="4610" y="2454"/>
              <a:ext cx="64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800">
                  <a:latin typeface="Times New Roman" panose="02020603050405020304" pitchFamily="18" charset="0"/>
                </a:rPr>
                <a:t>UNDO</a:t>
              </a:r>
              <a:endParaRPr kumimoji="0" lang="en-US" altLang="zh-CN" sz="2400">
                <a:latin typeface="Times New Roman" panose="02020603050405020304" pitchFamily="18" charset="0"/>
              </a:endParaRPr>
            </a:p>
          </p:txBody>
        </p:sp>
        <p:sp>
          <p:nvSpPr>
            <p:cNvPr id="83994" name="Text Box 25">
              <a:extLst>
                <a:ext uri="{FF2B5EF4-FFF2-40B4-BE49-F238E27FC236}">
                  <a16:creationId xmlns:a16="http://schemas.microsoft.com/office/drawing/2014/main" id="{FA5C323C-0D1B-C963-4B1B-6977DC6806F1}"/>
                </a:ext>
              </a:extLst>
            </p:cNvPr>
            <p:cNvSpPr txBox="1">
              <a:spLocks noChangeArrowheads="1"/>
            </p:cNvSpPr>
            <p:nvPr/>
          </p:nvSpPr>
          <p:spPr bwMode="auto">
            <a:xfrm>
              <a:off x="4376" y="3281"/>
              <a:ext cx="58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1800">
                  <a:latin typeface="Times New Roman" panose="02020603050405020304" pitchFamily="18" charset="0"/>
                </a:rPr>
                <a:t>UNDO</a:t>
              </a:r>
              <a:endParaRPr kumimoji="0" lang="en-US" altLang="zh-CN" sz="1600">
                <a:latin typeface="Times New Roman" panose="02020603050405020304" pitchFamily="18" charset="0"/>
              </a:endParaRPr>
            </a:p>
          </p:txBody>
        </p:sp>
        <p:sp>
          <p:nvSpPr>
            <p:cNvPr id="83995" name="Text Box 26">
              <a:extLst>
                <a:ext uri="{FF2B5EF4-FFF2-40B4-BE49-F238E27FC236}">
                  <a16:creationId xmlns:a16="http://schemas.microsoft.com/office/drawing/2014/main" id="{371D1EF1-AA45-EE21-1280-8268B6DBBCE5}"/>
                </a:ext>
              </a:extLst>
            </p:cNvPr>
            <p:cNvSpPr txBox="1">
              <a:spLocks noChangeArrowheads="1"/>
            </p:cNvSpPr>
            <p:nvPr/>
          </p:nvSpPr>
          <p:spPr bwMode="auto">
            <a:xfrm>
              <a:off x="3192" y="2877"/>
              <a:ext cx="71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200">
                  <a:latin typeface="Times New Roman" panose="02020603050405020304" pitchFamily="18" charset="0"/>
                </a:rPr>
                <a:t> </a:t>
              </a:r>
              <a:r>
                <a:rPr kumimoji="0" lang="en-US" altLang="zh-CN" sz="1800">
                  <a:latin typeface="Times New Roman" panose="02020603050405020304" pitchFamily="18" charset="0"/>
                </a:rPr>
                <a:t>REDO</a:t>
              </a:r>
              <a:endParaRPr kumimoji="0" lang="en-US" altLang="zh-CN" sz="1600">
                <a:latin typeface="Times New Roman" panose="02020603050405020304" pitchFamily="18" charset="0"/>
              </a:endParaRPr>
            </a:p>
          </p:txBody>
        </p:sp>
        <p:sp>
          <p:nvSpPr>
            <p:cNvPr id="83996" name="Text Box 27">
              <a:extLst>
                <a:ext uri="{FF2B5EF4-FFF2-40B4-BE49-F238E27FC236}">
                  <a16:creationId xmlns:a16="http://schemas.microsoft.com/office/drawing/2014/main" id="{95013901-09BD-F367-A66C-FDD61CF935D5}"/>
                </a:ext>
              </a:extLst>
            </p:cNvPr>
            <p:cNvSpPr txBox="1">
              <a:spLocks noChangeArrowheads="1"/>
            </p:cNvSpPr>
            <p:nvPr/>
          </p:nvSpPr>
          <p:spPr bwMode="auto">
            <a:xfrm>
              <a:off x="1084" y="2118"/>
              <a:ext cx="46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2</a:t>
              </a:r>
              <a:endParaRPr kumimoji="0" lang="en-US" altLang="zh-CN" sz="1600">
                <a:latin typeface="Times New Roman" panose="02020603050405020304" pitchFamily="18" charset="0"/>
              </a:endParaRPr>
            </a:p>
          </p:txBody>
        </p:sp>
        <p:sp>
          <p:nvSpPr>
            <p:cNvPr id="83997" name="Text Box 28">
              <a:extLst>
                <a:ext uri="{FF2B5EF4-FFF2-40B4-BE49-F238E27FC236}">
                  <a16:creationId xmlns:a16="http://schemas.microsoft.com/office/drawing/2014/main" id="{D11C1466-943B-166D-25C0-3ABE40E09C82}"/>
                </a:ext>
              </a:extLst>
            </p:cNvPr>
            <p:cNvSpPr txBox="1">
              <a:spLocks noChangeArrowheads="1"/>
            </p:cNvSpPr>
            <p:nvPr/>
          </p:nvSpPr>
          <p:spPr bwMode="auto">
            <a:xfrm>
              <a:off x="1496" y="2525"/>
              <a:ext cx="71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3</a:t>
              </a:r>
              <a:endParaRPr kumimoji="0" lang="en-US" altLang="zh-CN" sz="1600">
                <a:latin typeface="Times New Roman" panose="02020603050405020304" pitchFamily="18" charset="0"/>
              </a:endParaRPr>
            </a:p>
          </p:txBody>
        </p:sp>
        <p:sp>
          <p:nvSpPr>
            <p:cNvPr id="83998" name="Text Box 29">
              <a:extLst>
                <a:ext uri="{FF2B5EF4-FFF2-40B4-BE49-F238E27FC236}">
                  <a16:creationId xmlns:a16="http://schemas.microsoft.com/office/drawing/2014/main" id="{A1191CF1-6C50-0D50-A476-E75A224FA905}"/>
                </a:ext>
              </a:extLst>
            </p:cNvPr>
            <p:cNvSpPr txBox="1">
              <a:spLocks noChangeArrowheads="1"/>
            </p:cNvSpPr>
            <p:nvPr/>
          </p:nvSpPr>
          <p:spPr bwMode="auto">
            <a:xfrm>
              <a:off x="2164" y="2874"/>
              <a:ext cx="71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4</a:t>
              </a:r>
              <a:endParaRPr kumimoji="0" lang="en-US" altLang="zh-CN" sz="1400">
                <a:latin typeface="Times New Roman" panose="02020603050405020304" pitchFamily="18" charset="0"/>
              </a:endParaRPr>
            </a:p>
            <a:p>
              <a:pPr>
                <a:spcBef>
                  <a:spcPct val="0"/>
                </a:spcBef>
                <a:buClrTx/>
                <a:buFontTx/>
                <a:buNone/>
              </a:pPr>
              <a:endParaRPr kumimoji="0" lang="en-US" altLang="zh-CN" sz="1400">
                <a:latin typeface="Times New Roman" panose="02020603050405020304" pitchFamily="18" charset="0"/>
              </a:endParaRPr>
            </a:p>
          </p:txBody>
        </p:sp>
        <p:sp>
          <p:nvSpPr>
            <p:cNvPr id="83999" name="Text Box 30">
              <a:extLst>
                <a:ext uri="{FF2B5EF4-FFF2-40B4-BE49-F238E27FC236}">
                  <a16:creationId xmlns:a16="http://schemas.microsoft.com/office/drawing/2014/main" id="{CC125881-87CA-69B6-AE9C-6ABD22CE4846}"/>
                </a:ext>
              </a:extLst>
            </p:cNvPr>
            <p:cNvSpPr txBox="1">
              <a:spLocks noChangeArrowheads="1"/>
            </p:cNvSpPr>
            <p:nvPr/>
          </p:nvSpPr>
          <p:spPr bwMode="auto">
            <a:xfrm>
              <a:off x="2661" y="3299"/>
              <a:ext cx="71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T</a:t>
              </a:r>
              <a:r>
                <a:rPr kumimoji="0" lang="en-US" altLang="zh-CN" sz="1800" baseline="-25000">
                  <a:latin typeface="Times New Roman" panose="02020603050405020304" pitchFamily="18" charset="0"/>
                </a:rPr>
                <a:t>5</a:t>
              </a:r>
              <a:endParaRPr kumimoji="0" lang="en-US" altLang="zh-CN" sz="1400">
                <a:latin typeface="Times New Roman" panose="02020603050405020304" pitchFamily="18" charset="0"/>
              </a:endParaRPr>
            </a:p>
          </p:txBody>
        </p:sp>
        <p:sp>
          <p:nvSpPr>
            <p:cNvPr id="84000" name="Text Box 31">
              <a:extLst>
                <a:ext uri="{FF2B5EF4-FFF2-40B4-BE49-F238E27FC236}">
                  <a16:creationId xmlns:a16="http://schemas.microsoft.com/office/drawing/2014/main" id="{71B3E6D8-2CF0-4119-E6D8-8152583006F0}"/>
                </a:ext>
              </a:extLst>
            </p:cNvPr>
            <p:cNvSpPr txBox="1">
              <a:spLocks noChangeArrowheads="1"/>
            </p:cNvSpPr>
            <p:nvPr/>
          </p:nvSpPr>
          <p:spPr bwMode="auto">
            <a:xfrm>
              <a:off x="1247" y="1661"/>
              <a:ext cx="89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zh-CN" altLang="en-US" sz="1800">
                  <a:latin typeface="Times New Roman" panose="02020603050405020304" pitchFamily="18" charset="0"/>
                </a:rPr>
                <a:t>不要</a:t>
              </a:r>
              <a:r>
                <a:rPr kumimoji="0" lang="en-US" altLang="zh-CN" sz="1800">
                  <a:latin typeface="Times New Roman" panose="02020603050405020304" pitchFamily="18" charset="0"/>
                </a:rPr>
                <a:t>REDO</a:t>
              </a:r>
              <a:endParaRPr kumimoji="0" lang="en-US" altLang="zh-CN" sz="1600">
                <a:latin typeface="Times New Roman" panose="02020603050405020304" pitchFamily="18" charset="0"/>
              </a:endParaRPr>
            </a:p>
          </p:txBody>
        </p:sp>
        <p:sp>
          <p:nvSpPr>
            <p:cNvPr id="84001" name="Text Box 32">
              <a:extLst>
                <a:ext uri="{FF2B5EF4-FFF2-40B4-BE49-F238E27FC236}">
                  <a16:creationId xmlns:a16="http://schemas.microsoft.com/office/drawing/2014/main" id="{7E918AC5-23C5-6961-1772-1DAE50DE2BDD}"/>
                </a:ext>
              </a:extLst>
            </p:cNvPr>
            <p:cNvSpPr txBox="1">
              <a:spLocks noChangeArrowheads="1"/>
            </p:cNvSpPr>
            <p:nvPr/>
          </p:nvSpPr>
          <p:spPr bwMode="auto">
            <a:xfrm>
              <a:off x="981" y="1711"/>
              <a:ext cx="47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kumimoji="0" lang="en-US" altLang="zh-CN" sz="2000">
                  <a:latin typeface="Times New Roman" panose="02020603050405020304" pitchFamily="18" charset="0"/>
                </a:rPr>
                <a:t>T</a:t>
              </a:r>
              <a:r>
                <a:rPr kumimoji="0" lang="en-US" altLang="zh-CN" sz="2000" baseline="-25000">
                  <a:latin typeface="Times New Roman" panose="02020603050405020304" pitchFamily="18" charset="0"/>
                </a:rPr>
                <a:t>1</a:t>
              </a:r>
              <a:endParaRPr kumimoji="0" lang="en-US" altLang="zh-CN" sz="1600">
                <a:latin typeface="Times New Roman" panose="02020603050405020304" pitchFamily="18" charset="0"/>
              </a:endParaRPr>
            </a:p>
          </p:txBody>
        </p:sp>
        <p:sp>
          <p:nvSpPr>
            <p:cNvPr id="84002" name="Freeform 33">
              <a:extLst>
                <a:ext uri="{FF2B5EF4-FFF2-40B4-BE49-F238E27FC236}">
                  <a16:creationId xmlns:a16="http://schemas.microsoft.com/office/drawing/2014/main" id="{57E6C29C-61E8-8FC5-B921-8F81D13E8664}"/>
                </a:ext>
              </a:extLst>
            </p:cNvPr>
            <p:cNvSpPr>
              <a:spLocks/>
            </p:cNvSpPr>
            <p:nvPr/>
          </p:nvSpPr>
          <p:spPr bwMode="auto">
            <a:xfrm>
              <a:off x="930" y="2045"/>
              <a:ext cx="463" cy="1"/>
            </a:xfrm>
            <a:custGeom>
              <a:avLst/>
              <a:gdLst>
                <a:gd name="T0" fmla="*/ 0 w 432"/>
                <a:gd name="T1" fmla="*/ 0 h 1"/>
                <a:gd name="T2" fmla="*/ 1063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03" name="Freeform 34">
              <a:extLst>
                <a:ext uri="{FF2B5EF4-FFF2-40B4-BE49-F238E27FC236}">
                  <a16:creationId xmlns:a16="http://schemas.microsoft.com/office/drawing/2014/main" id="{FFDD89CE-D5B6-1FCA-A91B-F500BE096095}"/>
                </a:ext>
              </a:extLst>
            </p:cNvPr>
            <p:cNvSpPr>
              <a:spLocks/>
            </p:cNvSpPr>
            <p:nvPr/>
          </p:nvSpPr>
          <p:spPr bwMode="auto">
            <a:xfrm>
              <a:off x="930" y="1938"/>
              <a:ext cx="1" cy="101"/>
            </a:xfrm>
            <a:custGeom>
              <a:avLst/>
              <a:gdLst>
                <a:gd name="T0" fmla="*/ 0 w 3"/>
                <a:gd name="T1" fmla="*/ 0 h 107"/>
                <a:gd name="T2" fmla="*/ 0 w 3"/>
                <a:gd name="T3" fmla="*/ 51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04" name="Freeform 35">
              <a:extLst>
                <a:ext uri="{FF2B5EF4-FFF2-40B4-BE49-F238E27FC236}">
                  <a16:creationId xmlns:a16="http://schemas.microsoft.com/office/drawing/2014/main" id="{C93CD4C4-B3B6-0951-C092-1FAEEEF0A225}"/>
                </a:ext>
              </a:extLst>
            </p:cNvPr>
            <p:cNvSpPr>
              <a:spLocks/>
            </p:cNvSpPr>
            <p:nvPr/>
          </p:nvSpPr>
          <p:spPr bwMode="auto">
            <a:xfrm>
              <a:off x="1393" y="1941"/>
              <a:ext cx="1" cy="98"/>
            </a:xfrm>
            <a:custGeom>
              <a:avLst/>
              <a:gdLst>
                <a:gd name="T0" fmla="*/ 0 w 4"/>
                <a:gd name="T1" fmla="*/ 0 h 105"/>
                <a:gd name="T2" fmla="*/ 0 w 4"/>
                <a:gd name="T3" fmla="*/ 43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973" name="Text Box 37">
            <a:extLst>
              <a:ext uri="{FF2B5EF4-FFF2-40B4-BE49-F238E27FC236}">
                <a16:creationId xmlns:a16="http://schemas.microsoft.com/office/drawing/2014/main" id="{F80A6ABD-6742-8A33-C3CC-E80A19251017}"/>
              </a:ext>
            </a:extLst>
          </p:cNvPr>
          <p:cNvSpPr txBox="1">
            <a:spLocks noChangeArrowheads="1"/>
          </p:cNvSpPr>
          <p:nvPr/>
        </p:nvSpPr>
        <p:spPr bwMode="auto">
          <a:xfrm>
            <a:off x="323850" y="1700213"/>
            <a:ext cx="8369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b="0">
                <a:latin typeface="Times New Roman" panose="02020603050405020304" pitchFamily="18" charset="0"/>
              </a:rPr>
              <a:t>系统出现故障时，恢复子系统将根据事务的不同状态采取不同的恢复策略</a:t>
            </a:r>
            <a:r>
              <a:rPr kumimoji="0" lang="zh-CN" altLang="en-US" sz="1800">
                <a:latin typeface="Times New Roman" panose="02020603050405020304" pitchFamily="18"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76DC32C-4B40-8AAB-B9E9-BFFE2F3B912E}"/>
              </a:ext>
            </a:extLst>
          </p:cNvPr>
          <p:cNvSpPr>
            <a:spLocks noGrp="1"/>
          </p:cNvSpPr>
          <p:nvPr>
            <p:ph type="ftr" sz="quarter" idx="11"/>
          </p:nvPr>
        </p:nvSpPr>
        <p:spPr/>
        <p:txBody>
          <a:bodyPr/>
          <a:lstStyle/>
          <a:p>
            <a:pPr>
              <a:defRPr/>
            </a:pPr>
            <a:r>
              <a:rPr lang="en-US" altLang="zh-CN"/>
              <a:t>An Introduction to Database System</a:t>
            </a:r>
          </a:p>
        </p:txBody>
      </p:sp>
      <p:sp>
        <p:nvSpPr>
          <p:cNvPr id="86019" name="Rectangle 2">
            <a:extLst>
              <a:ext uri="{FF2B5EF4-FFF2-40B4-BE49-F238E27FC236}">
                <a16:creationId xmlns:a16="http://schemas.microsoft.com/office/drawing/2014/main" id="{E1D5A916-A37C-C2BB-B5C8-01CE9830025F}"/>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利用检查点的恢复策略（续）</a:t>
            </a:r>
          </a:p>
        </p:txBody>
      </p:sp>
      <p:sp>
        <p:nvSpPr>
          <p:cNvPr id="86020" name="Rectangle 3">
            <a:extLst>
              <a:ext uri="{FF2B5EF4-FFF2-40B4-BE49-F238E27FC236}">
                <a16:creationId xmlns:a16="http://schemas.microsoft.com/office/drawing/2014/main" id="{3B017458-FD21-F256-4A69-6CE6408A6F44}"/>
              </a:ext>
            </a:extLst>
          </p:cNvPr>
          <p:cNvSpPr>
            <a:spLocks noGrp="1" noChangeArrowheads="1"/>
          </p:cNvSpPr>
          <p:nvPr>
            <p:ph type="body" idx="1"/>
          </p:nvPr>
        </p:nvSpPr>
        <p:spPr/>
        <p:txBody>
          <a:bodyPr/>
          <a:lstStyle/>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T1</a:t>
            </a:r>
            <a:r>
              <a:rPr kumimoji="0" lang="zh-CN" altLang="en-US" sz="2200">
                <a:ea typeface="宋体" panose="02010600030101010101" pitchFamily="2" charset="-122"/>
              </a:rPr>
              <a:t>：在检查点之前提交</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T2</a:t>
            </a:r>
            <a:r>
              <a:rPr kumimoji="0" lang="zh-CN" altLang="en-US" sz="2200">
                <a:ea typeface="宋体" panose="02010600030101010101" pitchFamily="2" charset="-122"/>
              </a:rPr>
              <a:t>：在检查点之前开始执行，在检查点之后故障点之前提交</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T3</a:t>
            </a:r>
            <a:r>
              <a:rPr kumimoji="0" lang="zh-CN" altLang="en-US" sz="2200">
                <a:ea typeface="宋体" panose="02010600030101010101" pitchFamily="2" charset="-122"/>
              </a:rPr>
              <a:t>：在检查点之前开始执行，在故障点时还未完成</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T4</a:t>
            </a:r>
            <a:r>
              <a:rPr kumimoji="0" lang="zh-CN" altLang="en-US" sz="2200">
                <a:ea typeface="宋体" panose="02010600030101010101" pitchFamily="2" charset="-122"/>
              </a:rPr>
              <a:t>：在检查点之后开始执行，在故障点之前提交</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T5</a:t>
            </a:r>
            <a:r>
              <a:rPr kumimoji="0" lang="zh-CN" altLang="en-US" sz="2200">
                <a:ea typeface="宋体" panose="02010600030101010101" pitchFamily="2" charset="-122"/>
              </a:rPr>
              <a:t>：在检查点之后开始执行，在故障点时还未完成</a:t>
            </a:r>
          </a:p>
          <a:p>
            <a:pPr eaLnBrk="1" hangingPunct="1">
              <a:lnSpc>
                <a:spcPct val="110000"/>
              </a:lnSpc>
              <a:buFont typeface="Wingdings" panose="05000000000000000000" pitchFamily="2" charset="2"/>
              <a:buNone/>
            </a:pPr>
            <a:r>
              <a:rPr kumimoji="0" lang="zh-CN" altLang="en-US" sz="2200">
                <a:ea typeface="宋体" panose="02010600030101010101" pitchFamily="2" charset="-122"/>
              </a:rPr>
              <a:t>恢复策略：</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T3</a:t>
            </a:r>
            <a:r>
              <a:rPr kumimoji="0" lang="zh-CN" altLang="en-US" sz="2200">
                <a:ea typeface="宋体" panose="02010600030101010101" pitchFamily="2" charset="-122"/>
              </a:rPr>
              <a:t>和</a:t>
            </a:r>
            <a:r>
              <a:rPr kumimoji="0" lang="en-US" altLang="zh-CN" sz="2200">
                <a:ea typeface="宋体" panose="02010600030101010101" pitchFamily="2" charset="-122"/>
              </a:rPr>
              <a:t>T5</a:t>
            </a:r>
            <a:r>
              <a:rPr kumimoji="0" lang="zh-CN" altLang="en-US" sz="2200">
                <a:ea typeface="宋体" panose="02010600030101010101" pitchFamily="2" charset="-122"/>
              </a:rPr>
              <a:t>在故障发生时还未完成，所以予以撤销</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T2</a:t>
            </a:r>
            <a:r>
              <a:rPr kumimoji="0" lang="zh-CN" altLang="en-US" sz="2200">
                <a:ea typeface="宋体" panose="02010600030101010101" pitchFamily="2" charset="-122"/>
              </a:rPr>
              <a:t>和</a:t>
            </a:r>
            <a:r>
              <a:rPr kumimoji="0" lang="en-US" altLang="zh-CN" sz="2200">
                <a:ea typeface="宋体" panose="02010600030101010101" pitchFamily="2" charset="-122"/>
              </a:rPr>
              <a:t>T4</a:t>
            </a:r>
            <a:r>
              <a:rPr kumimoji="0" lang="zh-CN" altLang="en-US" sz="2200">
                <a:ea typeface="宋体" panose="02010600030101010101" pitchFamily="2" charset="-122"/>
              </a:rPr>
              <a:t>在检查点之后才提交，它们对数据库所做的修改在故障发生时可能还在缓冲区中，尚未写入数据库，所以要</a:t>
            </a:r>
            <a:r>
              <a:rPr kumimoji="0" lang="en-US" altLang="zh-CN" sz="2200">
                <a:ea typeface="宋体" panose="02010600030101010101" pitchFamily="2" charset="-122"/>
              </a:rPr>
              <a:t>REDO</a:t>
            </a:r>
          </a:p>
          <a:p>
            <a:pPr eaLnBrk="1" hangingPunct="1">
              <a:lnSpc>
                <a:spcPct val="110000"/>
              </a:lnSpc>
              <a:buClr>
                <a:schemeClr val="accent1"/>
              </a:buClr>
              <a:buSzPct val="75000"/>
              <a:buFont typeface="Wingdings" panose="05000000000000000000" pitchFamily="2" charset="2"/>
              <a:buChar char="n"/>
            </a:pPr>
            <a:r>
              <a:rPr kumimoji="0" lang="en-US" altLang="zh-CN" sz="2200">
                <a:ea typeface="宋体" panose="02010600030101010101" pitchFamily="2" charset="-122"/>
              </a:rPr>
              <a:t>T1</a:t>
            </a:r>
            <a:r>
              <a:rPr kumimoji="0" lang="zh-CN" altLang="en-US" sz="2200">
                <a:ea typeface="宋体" panose="02010600030101010101" pitchFamily="2" charset="-122"/>
              </a:rPr>
              <a:t>在检查点之前已提交，所以不必执行</a:t>
            </a:r>
            <a:r>
              <a:rPr kumimoji="0" lang="en-US" altLang="zh-CN" sz="2200">
                <a:ea typeface="宋体" panose="02010600030101010101" pitchFamily="2" charset="-122"/>
              </a:rPr>
              <a:t>REDO</a:t>
            </a:r>
            <a:r>
              <a:rPr kumimoji="0" lang="zh-CN" altLang="en-US" sz="2200">
                <a:ea typeface="宋体" panose="02010600030101010101" pitchFamily="2" charset="-122"/>
              </a:rPr>
              <a:t>操作</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4C4E45D-8F13-E376-9292-837C5F0094EE}"/>
              </a:ext>
            </a:extLst>
          </p:cNvPr>
          <p:cNvSpPr>
            <a:spLocks noGrp="1"/>
          </p:cNvSpPr>
          <p:nvPr>
            <p:ph type="ftr" sz="quarter" idx="11"/>
          </p:nvPr>
        </p:nvSpPr>
        <p:spPr/>
        <p:txBody>
          <a:bodyPr/>
          <a:lstStyle/>
          <a:p>
            <a:pPr>
              <a:defRPr/>
            </a:pPr>
            <a:r>
              <a:rPr lang="en-US" altLang="zh-CN"/>
              <a:t>An Introduction to Database System</a:t>
            </a:r>
          </a:p>
        </p:txBody>
      </p:sp>
      <p:sp>
        <p:nvSpPr>
          <p:cNvPr id="87043" name="Rectangle 2">
            <a:extLst>
              <a:ext uri="{FF2B5EF4-FFF2-40B4-BE49-F238E27FC236}">
                <a16:creationId xmlns:a16="http://schemas.microsoft.com/office/drawing/2014/main" id="{6B9268D6-EAFD-4BDC-07EC-F4370AFA99CF}"/>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利用检查点的恢复步骤</a:t>
            </a:r>
          </a:p>
        </p:txBody>
      </p:sp>
      <p:sp>
        <p:nvSpPr>
          <p:cNvPr id="87044" name="Rectangle 3">
            <a:extLst>
              <a:ext uri="{FF2B5EF4-FFF2-40B4-BE49-F238E27FC236}">
                <a16:creationId xmlns:a16="http://schemas.microsoft.com/office/drawing/2014/main" id="{6A891A6F-7738-79C3-1CD0-AE53D730762A}"/>
              </a:ext>
            </a:extLst>
          </p:cNvPr>
          <p:cNvSpPr>
            <a:spLocks noGrp="1" noChangeArrowheads="1"/>
          </p:cNvSpPr>
          <p:nvPr>
            <p:ph type="body" idx="1"/>
          </p:nvPr>
        </p:nvSpPr>
        <p:spPr/>
        <p:txBody>
          <a:bodyPr/>
          <a:lstStyle/>
          <a:p>
            <a:pPr marL="533400" indent="-533400" eaLnBrk="1" hangingPunct="1">
              <a:lnSpc>
                <a:spcPct val="90000"/>
              </a:lnSpc>
            </a:pPr>
            <a:endParaRPr kumimoji="0" lang="en-US" altLang="zh-CN" sz="2400">
              <a:ea typeface="宋体" panose="02010600030101010101" pitchFamily="2" charset="-122"/>
            </a:endParaRPr>
          </a:p>
          <a:p>
            <a:pPr marL="533400" indent="-533400" eaLnBrk="1" hangingPunct="1">
              <a:lnSpc>
                <a:spcPct val="200000"/>
              </a:lnSpc>
              <a:buFont typeface="Wingdings" panose="05000000000000000000" pitchFamily="2" charset="2"/>
              <a:buNone/>
            </a:pPr>
            <a:r>
              <a:rPr kumimoji="0" lang="en-US" altLang="zh-CN" sz="2400">
                <a:ea typeface="宋体" panose="02010600030101010101" pitchFamily="2" charset="-122"/>
              </a:rPr>
              <a:t>   1.</a:t>
            </a:r>
            <a:r>
              <a:rPr kumimoji="0" lang="zh-CN" altLang="en-US" sz="2400">
                <a:ea typeface="宋体" panose="02010600030101010101" pitchFamily="2" charset="-122"/>
              </a:rPr>
              <a:t>从重新开始文件中找到最后一个检查点记录在日志文件中的地址，由该地址在日志文件中找到最后一个检查点记录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0D500BB-3926-9446-FE57-B0E5E3C6D1E2}"/>
              </a:ext>
            </a:extLst>
          </p:cNvPr>
          <p:cNvSpPr>
            <a:spLocks noGrp="1"/>
          </p:cNvSpPr>
          <p:nvPr>
            <p:ph type="ftr" sz="quarter" idx="11"/>
          </p:nvPr>
        </p:nvSpPr>
        <p:spPr/>
        <p:txBody>
          <a:bodyPr/>
          <a:lstStyle/>
          <a:p>
            <a:pPr>
              <a:defRPr/>
            </a:pPr>
            <a:r>
              <a:rPr lang="en-US" altLang="zh-CN"/>
              <a:t>An Introduction to Database System</a:t>
            </a:r>
          </a:p>
        </p:txBody>
      </p:sp>
      <p:sp>
        <p:nvSpPr>
          <p:cNvPr id="15363" name="Rectangle 2">
            <a:extLst>
              <a:ext uri="{FF2B5EF4-FFF2-40B4-BE49-F238E27FC236}">
                <a16:creationId xmlns:a16="http://schemas.microsoft.com/office/drawing/2014/main" id="{14921763-01EB-6DEA-0556-36F2B92973BC}"/>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15364" name="Rectangle 3">
            <a:extLst>
              <a:ext uri="{FF2B5EF4-FFF2-40B4-BE49-F238E27FC236}">
                <a16:creationId xmlns:a16="http://schemas.microsoft.com/office/drawing/2014/main" id="{EBB3B4A1-ECCD-2566-765B-C6BC9438148C}"/>
              </a:ext>
            </a:extLst>
          </p:cNvPr>
          <p:cNvSpPr>
            <a:spLocks noGrp="1" noChangeArrowheads="1"/>
          </p:cNvSpPr>
          <p:nvPr>
            <p:ph type="body" idx="1"/>
          </p:nvPr>
        </p:nvSpPr>
        <p:spPr>
          <a:xfrm>
            <a:off x="673100" y="1828800"/>
            <a:ext cx="7931150"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10.2  </a:t>
            </a:r>
            <a:r>
              <a:rPr kumimoji="0" lang="zh-CN" altLang="en-US" sz="2400" b="1">
                <a:solidFill>
                  <a:schemeClr val="tx2"/>
                </a:solidFill>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0AC7F2C-90CF-5C2B-8730-9A53B49C4CF8}"/>
              </a:ext>
            </a:extLst>
          </p:cNvPr>
          <p:cNvSpPr>
            <a:spLocks noGrp="1"/>
          </p:cNvSpPr>
          <p:nvPr>
            <p:ph type="ftr" sz="quarter" idx="11"/>
          </p:nvPr>
        </p:nvSpPr>
        <p:spPr/>
        <p:txBody>
          <a:bodyPr/>
          <a:lstStyle/>
          <a:p>
            <a:pPr>
              <a:defRPr/>
            </a:pPr>
            <a:r>
              <a:rPr lang="en-US" altLang="zh-CN"/>
              <a:t>An Introduction to Database System</a:t>
            </a:r>
          </a:p>
        </p:txBody>
      </p:sp>
      <p:sp>
        <p:nvSpPr>
          <p:cNvPr id="89091" name="Rectangle 2">
            <a:extLst>
              <a:ext uri="{FF2B5EF4-FFF2-40B4-BE49-F238E27FC236}">
                <a16:creationId xmlns:a16="http://schemas.microsoft.com/office/drawing/2014/main" id="{25720105-F00A-9AD7-8728-F4DEF88A6EB8}"/>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利用检查点的恢复策略（续）</a:t>
            </a:r>
          </a:p>
        </p:txBody>
      </p:sp>
      <p:sp>
        <p:nvSpPr>
          <p:cNvPr id="89092" name="Rectangle 3">
            <a:extLst>
              <a:ext uri="{FF2B5EF4-FFF2-40B4-BE49-F238E27FC236}">
                <a16:creationId xmlns:a16="http://schemas.microsoft.com/office/drawing/2014/main" id="{A25C03D8-ECA5-E119-B48A-85035D50F7C0}"/>
              </a:ext>
            </a:extLst>
          </p:cNvPr>
          <p:cNvSpPr>
            <a:spLocks noGrp="1" noChangeArrowheads="1"/>
          </p:cNvSpPr>
          <p:nvPr>
            <p:ph type="body" idx="1"/>
          </p:nvPr>
        </p:nvSpPr>
        <p:spPr>
          <a:xfrm>
            <a:off x="990600" y="1828800"/>
            <a:ext cx="7924800" cy="4114800"/>
          </a:xfrm>
        </p:spPr>
        <p:txBody>
          <a:bodyPr/>
          <a:lstStyle/>
          <a:p>
            <a:pPr eaLnBrk="1" hangingPunct="1">
              <a:lnSpc>
                <a:spcPct val="110000"/>
              </a:lnSpc>
              <a:buFont typeface="Wingdings" panose="05000000000000000000" pitchFamily="2" charset="2"/>
              <a:buNone/>
            </a:pPr>
            <a:r>
              <a:rPr kumimoji="0" lang="en-US" altLang="zh-CN" sz="2400">
                <a:ea typeface="宋体" panose="02010600030101010101" pitchFamily="2" charset="-122"/>
              </a:rPr>
              <a:t>2.</a:t>
            </a:r>
            <a:r>
              <a:rPr kumimoji="0" lang="zh-CN" altLang="en-US" sz="2400">
                <a:ea typeface="宋体" panose="02010600030101010101" pitchFamily="2" charset="-122"/>
              </a:rPr>
              <a:t>由该检查点记录得到检查点建立时刻所有正在执行的事务清单</a:t>
            </a:r>
            <a:r>
              <a:rPr kumimoji="0" lang="en-US" altLang="zh-CN" sz="2400">
                <a:ea typeface="宋体" panose="02010600030101010101" pitchFamily="2" charset="-122"/>
              </a:rPr>
              <a:t>ACTIVE-LIST</a:t>
            </a:r>
          </a:p>
          <a:p>
            <a:pPr lvl="1" eaLnBrk="1" hangingPunct="1">
              <a:lnSpc>
                <a:spcPct val="110000"/>
              </a:lnSpc>
            </a:pPr>
            <a:r>
              <a:rPr kumimoji="0" lang="zh-CN" altLang="en-US">
                <a:ea typeface="宋体" panose="02010600030101010101" pitchFamily="2" charset="-122"/>
              </a:rPr>
              <a:t>建立两个事务队列</a:t>
            </a:r>
          </a:p>
          <a:p>
            <a:pPr lvl="2" eaLnBrk="1" hangingPunct="1">
              <a:lnSpc>
                <a:spcPct val="110000"/>
              </a:lnSpc>
            </a:pPr>
            <a:r>
              <a:rPr kumimoji="0" lang="en-US" altLang="zh-CN">
                <a:ea typeface="宋体" panose="02010600030101010101" pitchFamily="2" charset="-122"/>
              </a:rPr>
              <a:t>UNDO-LIST </a:t>
            </a:r>
            <a:endParaRPr kumimoji="0" lang="en-US" altLang="zh-CN" sz="2600">
              <a:ea typeface="宋体" panose="02010600030101010101" pitchFamily="2" charset="-122"/>
            </a:endParaRPr>
          </a:p>
          <a:p>
            <a:pPr lvl="2" eaLnBrk="1" hangingPunct="1">
              <a:lnSpc>
                <a:spcPct val="110000"/>
              </a:lnSpc>
            </a:pPr>
            <a:r>
              <a:rPr kumimoji="0" lang="en-US" altLang="zh-CN">
                <a:ea typeface="宋体" panose="02010600030101010101" pitchFamily="2" charset="-122"/>
              </a:rPr>
              <a:t>REDO-LIST </a:t>
            </a:r>
          </a:p>
          <a:p>
            <a:pPr lvl="1" eaLnBrk="1" hangingPunct="1">
              <a:lnSpc>
                <a:spcPct val="110000"/>
              </a:lnSpc>
              <a:spcBef>
                <a:spcPct val="40000"/>
              </a:spcBef>
            </a:pPr>
            <a:r>
              <a:rPr kumimoji="0" lang="zh-CN" altLang="en-US">
                <a:ea typeface="宋体" panose="02010600030101010101" pitchFamily="2" charset="-122"/>
              </a:rPr>
              <a:t>把</a:t>
            </a:r>
            <a:r>
              <a:rPr kumimoji="0" lang="en-US" altLang="zh-CN">
                <a:ea typeface="宋体" panose="02010600030101010101" pitchFamily="2" charset="-122"/>
              </a:rPr>
              <a:t>ACTIVE-LIST</a:t>
            </a:r>
            <a:r>
              <a:rPr kumimoji="0" lang="zh-CN" altLang="en-US">
                <a:ea typeface="宋体" panose="02010600030101010101" pitchFamily="2" charset="-122"/>
              </a:rPr>
              <a:t>暂时放入</a:t>
            </a:r>
            <a:r>
              <a:rPr kumimoji="0" lang="en-US" altLang="zh-CN">
                <a:ea typeface="宋体" panose="02010600030101010101" pitchFamily="2" charset="-122"/>
              </a:rPr>
              <a:t>UNDO-LIST</a:t>
            </a:r>
            <a:r>
              <a:rPr kumimoji="0" lang="zh-CN" altLang="en-US">
                <a:ea typeface="宋体" panose="02010600030101010101" pitchFamily="2" charset="-122"/>
              </a:rPr>
              <a:t>队列，</a:t>
            </a:r>
            <a:r>
              <a:rPr kumimoji="0" lang="en-US" altLang="zh-CN">
                <a:ea typeface="宋体" panose="02010600030101010101" pitchFamily="2" charset="-122"/>
              </a:rPr>
              <a:t>REDO</a:t>
            </a:r>
            <a:r>
              <a:rPr kumimoji="0" lang="zh-CN" altLang="en-US">
                <a:ea typeface="宋体" panose="02010600030101010101" pitchFamily="2" charset="-122"/>
              </a:rPr>
              <a:t>队列暂为空。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D5EDE7A-0C0F-BE65-C072-9C2D94BDCE1A}"/>
              </a:ext>
            </a:extLst>
          </p:cNvPr>
          <p:cNvSpPr>
            <a:spLocks noGrp="1"/>
          </p:cNvSpPr>
          <p:nvPr>
            <p:ph type="ftr" sz="quarter" idx="11"/>
          </p:nvPr>
        </p:nvSpPr>
        <p:spPr/>
        <p:txBody>
          <a:bodyPr/>
          <a:lstStyle/>
          <a:p>
            <a:pPr>
              <a:defRPr/>
            </a:pPr>
            <a:r>
              <a:rPr lang="en-US" altLang="zh-CN"/>
              <a:t>An Introduction to Database System</a:t>
            </a:r>
          </a:p>
        </p:txBody>
      </p:sp>
      <p:sp>
        <p:nvSpPr>
          <p:cNvPr id="90115" name="Rectangle 2">
            <a:extLst>
              <a:ext uri="{FF2B5EF4-FFF2-40B4-BE49-F238E27FC236}">
                <a16:creationId xmlns:a16="http://schemas.microsoft.com/office/drawing/2014/main" id="{2D2AC53F-3A3D-D643-E0E6-5B9972ABC013}"/>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利用检查点的恢复策略（续）</a:t>
            </a:r>
          </a:p>
        </p:txBody>
      </p:sp>
      <p:sp>
        <p:nvSpPr>
          <p:cNvPr id="90116" name="Rectangle 3">
            <a:extLst>
              <a:ext uri="{FF2B5EF4-FFF2-40B4-BE49-F238E27FC236}">
                <a16:creationId xmlns:a16="http://schemas.microsoft.com/office/drawing/2014/main" id="{D2678579-009F-E0EA-95B2-F1C350B0C5E3}"/>
              </a:ext>
            </a:extLst>
          </p:cNvPr>
          <p:cNvSpPr>
            <a:spLocks noGrp="1" noChangeArrowheads="1"/>
          </p:cNvSpPr>
          <p:nvPr>
            <p:ph type="body" idx="1"/>
          </p:nvPr>
        </p:nvSpPr>
        <p:spPr>
          <a:xfrm>
            <a:off x="755650" y="1916113"/>
            <a:ext cx="7772400" cy="4114800"/>
          </a:xfrm>
        </p:spPr>
        <p:txBody>
          <a:bodyPr/>
          <a:lstStyle/>
          <a:p>
            <a:pPr eaLnBrk="1" hangingPunct="1">
              <a:lnSpc>
                <a:spcPct val="130000"/>
              </a:lnSpc>
              <a:buFont typeface="Wingdings" panose="05000000000000000000" pitchFamily="2" charset="2"/>
              <a:buNone/>
            </a:pPr>
            <a:r>
              <a:rPr kumimoji="0" lang="en-US" altLang="zh-CN" sz="2400">
                <a:ea typeface="宋体" panose="02010600030101010101" pitchFamily="2" charset="-122"/>
              </a:rPr>
              <a:t>3.</a:t>
            </a:r>
            <a:r>
              <a:rPr kumimoji="0" lang="zh-CN" altLang="en-US" sz="2400">
                <a:ea typeface="宋体" panose="02010600030101010101" pitchFamily="2" charset="-122"/>
              </a:rPr>
              <a:t>从检查点开始正向扫描日志文件，直到日志文件结束</a:t>
            </a:r>
          </a:p>
          <a:p>
            <a:pPr lvl="1" eaLnBrk="1" hangingPunct="1">
              <a:lnSpc>
                <a:spcPct val="130000"/>
              </a:lnSpc>
            </a:pPr>
            <a:r>
              <a:rPr kumimoji="0" lang="zh-CN" altLang="en-US" sz="2200">
                <a:ea typeface="宋体" panose="02010600030101010101" pitchFamily="2" charset="-122"/>
              </a:rPr>
              <a:t>如有新开始的事务</a:t>
            </a:r>
            <a:r>
              <a:rPr kumimoji="0" lang="en-US" altLang="zh-CN" sz="2200">
                <a:ea typeface="宋体" panose="02010600030101010101" pitchFamily="2" charset="-122"/>
              </a:rPr>
              <a:t>T</a:t>
            </a:r>
            <a:r>
              <a:rPr kumimoji="0" lang="en-US" altLang="zh-CN" sz="2200" baseline="-25000">
                <a:ea typeface="宋体" panose="02010600030101010101" pitchFamily="2" charset="-122"/>
              </a:rPr>
              <a:t>i</a:t>
            </a:r>
            <a:r>
              <a:rPr kumimoji="0" lang="zh-CN" altLang="en-US" sz="2200">
                <a:ea typeface="宋体" panose="02010600030101010101" pitchFamily="2" charset="-122"/>
              </a:rPr>
              <a:t>，把</a:t>
            </a:r>
            <a:r>
              <a:rPr kumimoji="0" lang="en-US" altLang="zh-CN" sz="2200">
                <a:ea typeface="宋体" panose="02010600030101010101" pitchFamily="2" charset="-122"/>
              </a:rPr>
              <a:t>T</a:t>
            </a:r>
            <a:r>
              <a:rPr kumimoji="0" lang="en-US" altLang="zh-CN" sz="2200" baseline="-25000">
                <a:ea typeface="宋体" panose="02010600030101010101" pitchFamily="2" charset="-122"/>
              </a:rPr>
              <a:t>i</a:t>
            </a:r>
            <a:r>
              <a:rPr kumimoji="0" lang="zh-CN" altLang="en-US" sz="2200">
                <a:ea typeface="宋体" panose="02010600030101010101" pitchFamily="2" charset="-122"/>
              </a:rPr>
              <a:t>暂时放入</a:t>
            </a:r>
            <a:r>
              <a:rPr kumimoji="0" lang="en-US" altLang="zh-CN" sz="2200">
                <a:ea typeface="宋体" panose="02010600030101010101" pitchFamily="2" charset="-122"/>
              </a:rPr>
              <a:t>UNDO-LIST</a:t>
            </a:r>
            <a:r>
              <a:rPr kumimoji="0" lang="zh-CN" altLang="en-US" sz="2200">
                <a:ea typeface="宋体" panose="02010600030101010101" pitchFamily="2" charset="-122"/>
              </a:rPr>
              <a:t>队列</a:t>
            </a:r>
          </a:p>
          <a:p>
            <a:pPr lvl="1" eaLnBrk="1" hangingPunct="1">
              <a:lnSpc>
                <a:spcPct val="130000"/>
              </a:lnSpc>
            </a:pPr>
            <a:r>
              <a:rPr kumimoji="0" lang="zh-CN" altLang="en-US" sz="2200">
                <a:ea typeface="宋体" panose="02010600030101010101" pitchFamily="2" charset="-122"/>
              </a:rPr>
              <a:t>如有提交的事务</a:t>
            </a:r>
            <a:r>
              <a:rPr kumimoji="0" lang="en-US" altLang="zh-CN" sz="2200">
                <a:ea typeface="宋体" panose="02010600030101010101" pitchFamily="2" charset="-122"/>
              </a:rPr>
              <a:t>T</a:t>
            </a:r>
            <a:r>
              <a:rPr kumimoji="0" lang="en-US" altLang="zh-CN" sz="2200" baseline="-25000">
                <a:ea typeface="宋体" panose="02010600030101010101" pitchFamily="2" charset="-122"/>
              </a:rPr>
              <a:t>j</a:t>
            </a:r>
            <a:r>
              <a:rPr kumimoji="0" lang="zh-CN" altLang="en-US" sz="2200">
                <a:ea typeface="宋体" panose="02010600030101010101" pitchFamily="2" charset="-122"/>
              </a:rPr>
              <a:t>，把</a:t>
            </a:r>
            <a:r>
              <a:rPr kumimoji="0" lang="en-US" altLang="zh-CN" sz="2200">
                <a:ea typeface="宋体" panose="02010600030101010101" pitchFamily="2" charset="-122"/>
              </a:rPr>
              <a:t>T</a:t>
            </a:r>
            <a:r>
              <a:rPr kumimoji="0" lang="en-US" altLang="zh-CN" sz="2200" baseline="-25000">
                <a:ea typeface="宋体" panose="02010600030101010101" pitchFamily="2" charset="-122"/>
              </a:rPr>
              <a:t>j</a:t>
            </a:r>
            <a:r>
              <a:rPr kumimoji="0" lang="zh-CN" altLang="en-US" sz="2200">
                <a:ea typeface="宋体" panose="02010600030101010101" pitchFamily="2" charset="-122"/>
              </a:rPr>
              <a:t>从</a:t>
            </a:r>
            <a:r>
              <a:rPr kumimoji="0" lang="en-US" altLang="zh-CN" sz="2200">
                <a:ea typeface="宋体" panose="02010600030101010101" pitchFamily="2" charset="-122"/>
              </a:rPr>
              <a:t>UNDO-LIST</a:t>
            </a:r>
            <a:r>
              <a:rPr kumimoji="0" lang="zh-CN" altLang="en-US" sz="2200">
                <a:ea typeface="宋体" panose="02010600030101010101" pitchFamily="2" charset="-122"/>
              </a:rPr>
              <a:t>队列移到</a:t>
            </a:r>
            <a:r>
              <a:rPr kumimoji="0" lang="en-US" altLang="zh-CN" sz="2200">
                <a:ea typeface="宋体" panose="02010600030101010101" pitchFamily="2" charset="-122"/>
              </a:rPr>
              <a:t>REDO-LIST</a:t>
            </a:r>
            <a:r>
              <a:rPr kumimoji="0" lang="zh-CN" altLang="en-US" sz="2200">
                <a:ea typeface="宋体" panose="02010600030101010101" pitchFamily="2" charset="-122"/>
              </a:rPr>
              <a:t>队列</a:t>
            </a:r>
          </a:p>
          <a:p>
            <a:pPr eaLnBrk="1" hangingPunct="1">
              <a:lnSpc>
                <a:spcPct val="130000"/>
              </a:lnSpc>
              <a:buFont typeface="Wingdings" panose="05000000000000000000" pitchFamily="2" charset="2"/>
              <a:buNone/>
            </a:pPr>
            <a:r>
              <a:rPr kumimoji="0" lang="en-US" altLang="zh-CN" sz="2400">
                <a:ea typeface="宋体" panose="02010600030101010101" pitchFamily="2" charset="-122"/>
              </a:rPr>
              <a:t>4.</a:t>
            </a:r>
            <a:r>
              <a:rPr kumimoji="0" lang="zh-CN" altLang="en-US" sz="2400">
                <a:ea typeface="宋体" panose="02010600030101010101" pitchFamily="2" charset="-122"/>
              </a:rPr>
              <a:t>对</a:t>
            </a:r>
            <a:r>
              <a:rPr kumimoji="0" lang="en-US" altLang="zh-CN" sz="2400">
                <a:ea typeface="宋体" panose="02010600030101010101" pitchFamily="2" charset="-122"/>
              </a:rPr>
              <a:t>UNDO-LIST</a:t>
            </a:r>
            <a:r>
              <a:rPr kumimoji="0" lang="zh-CN" altLang="en-US" sz="2400">
                <a:ea typeface="宋体" panose="02010600030101010101" pitchFamily="2" charset="-122"/>
              </a:rPr>
              <a:t>中的每个事务执行</a:t>
            </a:r>
            <a:r>
              <a:rPr kumimoji="0" lang="en-US" altLang="zh-CN" sz="2400">
                <a:ea typeface="宋体" panose="02010600030101010101" pitchFamily="2" charset="-122"/>
              </a:rPr>
              <a:t>UNDO</a:t>
            </a:r>
            <a:r>
              <a:rPr kumimoji="0" lang="zh-CN" altLang="en-US" sz="2400">
                <a:ea typeface="宋体" panose="02010600030101010101" pitchFamily="2" charset="-122"/>
              </a:rPr>
              <a:t>操作</a:t>
            </a:r>
          </a:p>
          <a:p>
            <a:pPr eaLnBrk="1" hangingPunct="1">
              <a:lnSpc>
                <a:spcPct val="130000"/>
              </a:lnSpc>
              <a:buFont typeface="Wingdings" panose="05000000000000000000" pitchFamily="2" charset="2"/>
              <a:buNone/>
            </a:pPr>
            <a:r>
              <a:rPr kumimoji="0" lang="zh-CN" altLang="en-US" sz="2400">
                <a:ea typeface="宋体" panose="02010600030101010101" pitchFamily="2" charset="-122"/>
              </a:rPr>
              <a:t>    对</a:t>
            </a:r>
            <a:r>
              <a:rPr kumimoji="0" lang="en-US" altLang="zh-CN" sz="2400">
                <a:ea typeface="宋体" panose="02010600030101010101" pitchFamily="2" charset="-122"/>
              </a:rPr>
              <a:t>REDO-LIST</a:t>
            </a:r>
            <a:r>
              <a:rPr kumimoji="0" lang="zh-CN" altLang="en-US" sz="2400">
                <a:ea typeface="宋体" panose="02010600030101010101" pitchFamily="2" charset="-122"/>
              </a:rPr>
              <a:t>中的每个事务执行</a:t>
            </a:r>
            <a:r>
              <a:rPr kumimoji="0" lang="en-US" altLang="zh-CN" sz="2400">
                <a:ea typeface="宋体" panose="02010600030101010101" pitchFamily="2" charset="-122"/>
              </a:rPr>
              <a:t>REDO</a:t>
            </a:r>
            <a:r>
              <a:rPr kumimoji="0" lang="zh-CN" altLang="en-US" sz="2400">
                <a:ea typeface="宋体" panose="02010600030101010101" pitchFamily="2" charset="-122"/>
              </a:rPr>
              <a:t>操作</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A008FF7-8817-72C3-C003-055DD5FFF3F9}"/>
              </a:ext>
            </a:extLst>
          </p:cNvPr>
          <p:cNvSpPr>
            <a:spLocks noGrp="1"/>
          </p:cNvSpPr>
          <p:nvPr>
            <p:ph type="ftr" sz="quarter" idx="11"/>
          </p:nvPr>
        </p:nvSpPr>
        <p:spPr/>
        <p:txBody>
          <a:bodyPr/>
          <a:lstStyle/>
          <a:p>
            <a:pPr>
              <a:defRPr/>
            </a:pPr>
            <a:r>
              <a:rPr lang="en-US" altLang="zh-CN"/>
              <a:t>An Introduction to Database System</a:t>
            </a:r>
          </a:p>
        </p:txBody>
      </p:sp>
      <p:sp>
        <p:nvSpPr>
          <p:cNvPr id="91139" name="Rectangle 2">
            <a:extLst>
              <a:ext uri="{FF2B5EF4-FFF2-40B4-BE49-F238E27FC236}">
                <a16:creationId xmlns:a16="http://schemas.microsoft.com/office/drawing/2014/main" id="{5699A220-FE04-23CF-00D3-CEF8A9235625}"/>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91140" name="Rectangle 3">
            <a:extLst>
              <a:ext uri="{FF2B5EF4-FFF2-40B4-BE49-F238E27FC236}">
                <a16:creationId xmlns:a16="http://schemas.microsoft.com/office/drawing/2014/main" id="{0F0D6F38-8D17-A5C7-E328-B359A6CB7A5E}"/>
              </a:ext>
            </a:extLst>
          </p:cNvPr>
          <p:cNvSpPr>
            <a:spLocks noGrp="1" noChangeArrowheads="1"/>
          </p:cNvSpPr>
          <p:nvPr>
            <p:ph type="body" idx="1"/>
          </p:nvPr>
        </p:nvSpPr>
        <p:spPr>
          <a:xfrm>
            <a:off x="900113" y="1828800"/>
            <a:ext cx="7786687"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10.7  </a:t>
            </a:r>
            <a:r>
              <a:rPr kumimoji="0" lang="zh-CN" altLang="en-US" sz="2400" b="1">
                <a:solidFill>
                  <a:schemeClr val="tx2"/>
                </a:solidFill>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023892E-42E6-C448-DCCE-08B77500F18A}"/>
              </a:ext>
            </a:extLst>
          </p:cNvPr>
          <p:cNvSpPr>
            <a:spLocks noGrp="1"/>
          </p:cNvSpPr>
          <p:nvPr>
            <p:ph type="ftr" sz="quarter" idx="11"/>
          </p:nvPr>
        </p:nvSpPr>
        <p:spPr/>
        <p:txBody>
          <a:bodyPr/>
          <a:lstStyle/>
          <a:p>
            <a:pPr>
              <a:defRPr/>
            </a:pPr>
            <a:r>
              <a:rPr lang="en-US" altLang="zh-CN"/>
              <a:t>An Introduction to Database System</a:t>
            </a:r>
          </a:p>
        </p:txBody>
      </p:sp>
      <p:sp>
        <p:nvSpPr>
          <p:cNvPr id="92163" name="Rectangle 2">
            <a:extLst>
              <a:ext uri="{FF2B5EF4-FFF2-40B4-BE49-F238E27FC236}">
                <a16:creationId xmlns:a16="http://schemas.microsoft.com/office/drawing/2014/main" id="{B7B88098-DAAD-A23D-283D-25ADC7A39B0B}"/>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10.7  </a:t>
            </a:r>
            <a:r>
              <a:rPr lang="zh-CN" altLang="en-US">
                <a:ea typeface="宋体" panose="02010600030101010101" pitchFamily="2" charset="-122"/>
              </a:rPr>
              <a:t>数据库镜像</a:t>
            </a:r>
          </a:p>
        </p:txBody>
      </p:sp>
      <p:sp>
        <p:nvSpPr>
          <p:cNvPr id="92164" name="Rectangle 3">
            <a:extLst>
              <a:ext uri="{FF2B5EF4-FFF2-40B4-BE49-F238E27FC236}">
                <a16:creationId xmlns:a16="http://schemas.microsoft.com/office/drawing/2014/main" id="{5A4425B3-385D-CD0F-365F-B027451CC5F1}"/>
              </a:ext>
            </a:extLst>
          </p:cNvPr>
          <p:cNvSpPr>
            <a:spLocks noGrp="1" noChangeArrowheads="1"/>
          </p:cNvSpPr>
          <p:nvPr>
            <p:ph type="body" idx="1"/>
          </p:nvPr>
        </p:nvSpPr>
        <p:spPr/>
        <p:txBody>
          <a:bodyPr/>
          <a:lstStyle/>
          <a:p>
            <a:pPr eaLnBrk="1" hangingPunct="1">
              <a:lnSpc>
                <a:spcPct val="120000"/>
              </a:lnSpc>
            </a:pPr>
            <a:r>
              <a:rPr kumimoji="0" lang="zh-CN" altLang="en-US" sz="2400" b="1">
                <a:solidFill>
                  <a:srgbClr val="FF0000"/>
                </a:solidFill>
                <a:ea typeface="宋体" panose="02010600030101010101" pitchFamily="2" charset="-122"/>
              </a:rPr>
              <a:t>介质故障</a:t>
            </a:r>
            <a:r>
              <a:rPr kumimoji="0" lang="zh-CN" altLang="en-US" sz="2400">
                <a:ea typeface="宋体" panose="02010600030101010101" pitchFamily="2" charset="-122"/>
              </a:rPr>
              <a:t>是对系统影响最为严重的一种故障，严重影响数据库的可用性</a:t>
            </a:r>
          </a:p>
          <a:p>
            <a:pPr lvl="1" eaLnBrk="1" hangingPunct="1">
              <a:lnSpc>
                <a:spcPct val="120000"/>
              </a:lnSpc>
            </a:pPr>
            <a:r>
              <a:rPr kumimoji="0" lang="zh-CN" altLang="en-US">
                <a:ea typeface="宋体" panose="02010600030101010101" pitchFamily="2" charset="-122"/>
              </a:rPr>
              <a:t>介质故障恢复比较费时</a:t>
            </a:r>
          </a:p>
          <a:p>
            <a:pPr lvl="1" eaLnBrk="1" hangingPunct="1">
              <a:lnSpc>
                <a:spcPct val="120000"/>
              </a:lnSpc>
            </a:pPr>
            <a:r>
              <a:rPr kumimoji="0" lang="zh-CN" altLang="en-US">
                <a:ea typeface="宋体" panose="02010600030101010101" pitchFamily="2" charset="-122"/>
              </a:rPr>
              <a:t>为预防介质故障，</a:t>
            </a:r>
            <a:r>
              <a:rPr kumimoji="0" lang="en-US" altLang="zh-CN">
                <a:ea typeface="宋体" panose="02010600030101010101" pitchFamily="2" charset="-122"/>
              </a:rPr>
              <a:t>DBA</a:t>
            </a:r>
            <a:r>
              <a:rPr kumimoji="0" lang="zh-CN" altLang="en-US">
                <a:ea typeface="宋体" panose="02010600030101010101" pitchFamily="2" charset="-122"/>
              </a:rPr>
              <a:t>必须周期性地转储数据库</a:t>
            </a:r>
          </a:p>
          <a:p>
            <a:pPr eaLnBrk="1" hangingPunct="1">
              <a:lnSpc>
                <a:spcPct val="120000"/>
              </a:lnSpc>
            </a:pPr>
            <a:endParaRPr kumimoji="0" lang="zh-CN" altLang="en-US" sz="2400">
              <a:ea typeface="宋体" panose="02010600030101010101" pitchFamily="2" charset="-122"/>
            </a:endParaRPr>
          </a:p>
          <a:p>
            <a:pPr eaLnBrk="1" hangingPunct="1">
              <a:lnSpc>
                <a:spcPct val="120000"/>
              </a:lnSpc>
            </a:pPr>
            <a:r>
              <a:rPr kumimoji="0" lang="zh-CN" altLang="en-US" sz="2400">
                <a:ea typeface="宋体" panose="02010600030101010101" pitchFamily="2" charset="-122"/>
              </a:rPr>
              <a:t>提高数据库可用性的解决方案</a:t>
            </a:r>
          </a:p>
          <a:p>
            <a:pPr lvl="1" eaLnBrk="1" hangingPunct="1">
              <a:lnSpc>
                <a:spcPct val="120000"/>
              </a:lnSpc>
            </a:pPr>
            <a:r>
              <a:rPr kumimoji="0" lang="zh-CN" altLang="en-US">
                <a:ea typeface="宋体" panose="02010600030101010101" pitchFamily="2" charset="-122"/>
              </a:rPr>
              <a:t>数据库镜像（</a:t>
            </a:r>
            <a:r>
              <a:rPr kumimoji="0" lang="en-US" altLang="zh-CN">
                <a:ea typeface="宋体" panose="02010600030101010101" pitchFamily="2" charset="-122"/>
              </a:rPr>
              <a:t>Mirror</a:t>
            </a:r>
            <a:r>
              <a:rPr kumimoji="0" lang="zh-CN" altLang="en-US">
                <a:ea typeface="宋体" panose="02010600030101010101" pitchFamily="2"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5B88921-6C05-D4AF-DCEC-47543F187C79}"/>
              </a:ext>
            </a:extLst>
          </p:cNvPr>
          <p:cNvSpPr>
            <a:spLocks noGrp="1"/>
          </p:cNvSpPr>
          <p:nvPr>
            <p:ph type="ftr" sz="quarter" idx="11"/>
          </p:nvPr>
        </p:nvSpPr>
        <p:spPr/>
        <p:txBody>
          <a:bodyPr/>
          <a:lstStyle/>
          <a:p>
            <a:pPr>
              <a:defRPr/>
            </a:pPr>
            <a:r>
              <a:rPr lang="en-US" altLang="zh-CN"/>
              <a:t>An Introduction to Database System</a:t>
            </a:r>
          </a:p>
        </p:txBody>
      </p:sp>
      <p:sp>
        <p:nvSpPr>
          <p:cNvPr id="93187" name="Rectangle 2">
            <a:extLst>
              <a:ext uri="{FF2B5EF4-FFF2-40B4-BE49-F238E27FC236}">
                <a16:creationId xmlns:a16="http://schemas.microsoft.com/office/drawing/2014/main" id="{42600CC5-389C-02F6-E93A-50FCFF034318}"/>
              </a:ext>
            </a:extLst>
          </p:cNvPr>
          <p:cNvSpPr>
            <a:spLocks noGrp="1" noChangeArrowheads="1"/>
          </p:cNvSpPr>
          <p:nvPr>
            <p:ph type="title"/>
          </p:nvPr>
        </p:nvSpPr>
        <p:spPr/>
        <p:txBody>
          <a:bodyPr/>
          <a:lstStyle/>
          <a:p>
            <a:pPr eaLnBrk="1" hangingPunct="1"/>
            <a:r>
              <a:rPr lang="zh-CN" altLang="en-US">
                <a:ea typeface="宋体" panose="02010600030101010101" pitchFamily="2" charset="-122"/>
              </a:rPr>
              <a:t>数据库镜像（续）</a:t>
            </a:r>
          </a:p>
        </p:txBody>
      </p:sp>
      <p:sp>
        <p:nvSpPr>
          <p:cNvPr id="93188" name="Rectangle 3">
            <a:extLst>
              <a:ext uri="{FF2B5EF4-FFF2-40B4-BE49-F238E27FC236}">
                <a16:creationId xmlns:a16="http://schemas.microsoft.com/office/drawing/2014/main" id="{E7714E34-690C-DE87-DE21-C14AB6588987}"/>
              </a:ext>
            </a:extLst>
          </p:cNvPr>
          <p:cNvSpPr>
            <a:spLocks noGrp="1" noChangeArrowheads="1"/>
          </p:cNvSpPr>
          <p:nvPr>
            <p:ph type="body" idx="1"/>
          </p:nvPr>
        </p:nvSpPr>
        <p:spPr/>
        <p:txBody>
          <a:bodyPr/>
          <a:lstStyle/>
          <a:p>
            <a:pPr eaLnBrk="1" hangingPunct="1"/>
            <a:r>
              <a:rPr kumimoji="0" lang="zh-CN" altLang="en-US">
                <a:ea typeface="宋体" panose="02010600030101010101" pitchFamily="2" charset="-122"/>
              </a:rPr>
              <a:t>数据库镜像</a:t>
            </a:r>
            <a:endParaRPr kumimoji="0" lang="zh-CN" altLang="en-US" sz="2400">
              <a:ea typeface="宋体" panose="02010600030101010101" pitchFamily="2" charset="-122"/>
            </a:endParaRPr>
          </a:p>
          <a:p>
            <a:pPr lvl="1" eaLnBrk="1" hangingPunct="1">
              <a:lnSpc>
                <a:spcPct val="130000"/>
              </a:lnSpc>
              <a:spcBef>
                <a:spcPct val="60000"/>
              </a:spcBef>
            </a:pPr>
            <a:r>
              <a:rPr kumimoji="0" lang="en-US" altLang="zh-CN">
                <a:ea typeface="宋体" panose="02010600030101010101" pitchFamily="2" charset="-122"/>
              </a:rPr>
              <a:t>DBMS</a:t>
            </a:r>
            <a:r>
              <a:rPr kumimoji="0" lang="zh-CN" altLang="en-US">
                <a:ea typeface="宋体" panose="02010600030101010101" pitchFamily="2" charset="-122"/>
              </a:rPr>
              <a:t>自动把整个数据库或其中的关键数据复制到另一个磁盘上</a:t>
            </a:r>
          </a:p>
          <a:p>
            <a:pPr lvl="1" eaLnBrk="1" hangingPunct="1">
              <a:lnSpc>
                <a:spcPct val="130000"/>
              </a:lnSpc>
              <a:spcBef>
                <a:spcPct val="60000"/>
              </a:spcBef>
            </a:pPr>
            <a:r>
              <a:rPr kumimoji="0" lang="en-US" altLang="zh-CN">
                <a:ea typeface="宋体" panose="02010600030101010101" pitchFamily="2" charset="-122"/>
              </a:rPr>
              <a:t>DBMS</a:t>
            </a:r>
            <a:r>
              <a:rPr kumimoji="0" lang="zh-CN" altLang="en-US">
                <a:ea typeface="宋体" panose="02010600030101010101" pitchFamily="2" charset="-122"/>
              </a:rPr>
              <a:t>自动保证镜像数据与主数据库的一致性</a:t>
            </a:r>
          </a:p>
          <a:p>
            <a:pPr lvl="1" eaLnBrk="1" hangingPunct="1">
              <a:lnSpc>
                <a:spcPct val="130000"/>
              </a:lnSpc>
              <a:spcBef>
                <a:spcPct val="60000"/>
              </a:spcBef>
              <a:buFont typeface="Wingdings" panose="05000000000000000000" pitchFamily="2" charset="2"/>
              <a:buNone/>
            </a:pPr>
            <a:r>
              <a:rPr kumimoji="0" lang="zh-CN" altLang="en-US">
                <a:ea typeface="宋体" panose="02010600030101010101" pitchFamily="2" charset="-122"/>
              </a:rPr>
              <a:t>   每当主数据库更新时，</a:t>
            </a:r>
            <a:r>
              <a:rPr kumimoji="0" lang="en-US" altLang="zh-CN">
                <a:ea typeface="宋体" panose="02010600030101010101" pitchFamily="2" charset="-122"/>
              </a:rPr>
              <a:t>DBMS</a:t>
            </a:r>
            <a:r>
              <a:rPr kumimoji="0" lang="zh-CN" altLang="en-US">
                <a:ea typeface="宋体" panose="02010600030101010101" pitchFamily="2" charset="-122"/>
              </a:rPr>
              <a:t>自动把更新后的数据复制过去（如下图所示）</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273749C-E3F6-33BC-5C8C-DBB1FCEFFD93}"/>
              </a:ext>
            </a:extLst>
          </p:cNvPr>
          <p:cNvSpPr>
            <a:spLocks noGrp="1"/>
          </p:cNvSpPr>
          <p:nvPr>
            <p:ph type="ftr" sz="quarter" idx="11"/>
          </p:nvPr>
        </p:nvSpPr>
        <p:spPr/>
        <p:txBody>
          <a:bodyPr/>
          <a:lstStyle/>
          <a:p>
            <a:pPr>
              <a:defRPr/>
            </a:pPr>
            <a:r>
              <a:rPr lang="en-US" altLang="zh-CN"/>
              <a:t>An Introduction to Database System</a:t>
            </a:r>
          </a:p>
        </p:txBody>
      </p:sp>
      <p:sp>
        <p:nvSpPr>
          <p:cNvPr id="94211" name="Rectangle 6">
            <a:extLst>
              <a:ext uri="{FF2B5EF4-FFF2-40B4-BE49-F238E27FC236}">
                <a16:creationId xmlns:a16="http://schemas.microsoft.com/office/drawing/2014/main" id="{B8F6CC47-B2CA-56E7-FBF6-6A47878ADFDB}"/>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数据库镜像（续）</a:t>
            </a:r>
          </a:p>
        </p:txBody>
      </p:sp>
      <p:graphicFrame>
        <p:nvGraphicFramePr>
          <p:cNvPr id="94212" name="Object 5">
            <a:extLst>
              <a:ext uri="{FF2B5EF4-FFF2-40B4-BE49-F238E27FC236}">
                <a16:creationId xmlns:a16="http://schemas.microsoft.com/office/drawing/2014/main" id="{178551AB-9708-ECF0-ACF3-D23DADDD0496}"/>
              </a:ext>
            </a:extLst>
          </p:cNvPr>
          <p:cNvGraphicFramePr>
            <a:graphicFrameLocks noChangeAspect="1"/>
          </p:cNvGraphicFramePr>
          <p:nvPr>
            <p:ph idx="1"/>
          </p:nvPr>
        </p:nvGraphicFramePr>
        <p:xfrm>
          <a:off x="539750" y="2492375"/>
          <a:ext cx="8229600" cy="2574925"/>
        </p:xfrm>
        <a:graphic>
          <a:graphicData uri="http://schemas.openxmlformats.org/presentationml/2006/ole">
            <mc:AlternateContent xmlns:mc="http://schemas.openxmlformats.org/markup-compatibility/2006">
              <mc:Choice xmlns:v="urn:schemas-microsoft-com:vml" Requires="v">
                <p:oleObj name="Image" r:id="rId2" imgW="23695238" imgH="7415873" progId="Photoshop.Image.7">
                  <p:embed/>
                </p:oleObj>
              </mc:Choice>
              <mc:Fallback>
                <p:oleObj name="Image" r:id="rId2" imgW="23695238" imgH="7415873" progId="Photoshop.Image.7">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492375"/>
                        <a:ext cx="8229600" cy="25749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a:extLst>
              <a:ext uri="{FF2B5EF4-FFF2-40B4-BE49-F238E27FC236}">
                <a16:creationId xmlns:a16="http://schemas.microsoft.com/office/drawing/2014/main" id="{888037F4-9237-ABA7-821A-37E9D294CAC9}"/>
              </a:ext>
            </a:extLst>
          </p:cNvPr>
          <p:cNvSpPr>
            <a:spLocks noGrp="1"/>
          </p:cNvSpPr>
          <p:nvPr>
            <p:ph type="ftr" sz="quarter" idx="11"/>
          </p:nvPr>
        </p:nvSpPr>
        <p:spPr/>
        <p:txBody>
          <a:bodyPr/>
          <a:lstStyle/>
          <a:p>
            <a:pPr>
              <a:defRPr/>
            </a:pPr>
            <a:r>
              <a:rPr lang="en-US" altLang="zh-CN"/>
              <a:t>An Introduction to Database System</a:t>
            </a:r>
          </a:p>
        </p:txBody>
      </p:sp>
      <p:sp>
        <p:nvSpPr>
          <p:cNvPr id="95235" name="Rectangle 2">
            <a:extLst>
              <a:ext uri="{FF2B5EF4-FFF2-40B4-BE49-F238E27FC236}">
                <a16:creationId xmlns:a16="http://schemas.microsoft.com/office/drawing/2014/main" id="{E5AA258F-B8C7-86E7-9BA1-3EC8073F66AD}"/>
              </a:ext>
            </a:extLst>
          </p:cNvPr>
          <p:cNvSpPr>
            <a:spLocks noGrp="1" noChangeArrowheads="1"/>
          </p:cNvSpPr>
          <p:nvPr>
            <p:ph type="title"/>
          </p:nvPr>
        </p:nvSpPr>
        <p:spPr/>
        <p:txBody>
          <a:bodyPr/>
          <a:lstStyle/>
          <a:p>
            <a:pPr eaLnBrk="1" hangingPunct="1"/>
            <a:r>
              <a:rPr lang="zh-CN" altLang="en-US">
                <a:ea typeface="宋体" panose="02010600030101010101" pitchFamily="2" charset="-122"/>
              </a:rPr>
              <a:t>数据库镜像的用途</a:t>
            </a:r>
          </a:p>
        </p:txBody>
      </p:sp>
      <p:sp>
        <p:nvSpPr>
          <p:cNvPr id="95236" name="Rectangle 3">
            <a:extLst>
              <a:ext uri="{FF2B5EF4-FFF2-40B4-BE49-F238E27FC236}">
                <a16:creationId xmlns:a16="http://schemas.microsoft.com/office/drawing/2014/main" id="{21931C32-08F2-8E30-5E13-EA3D427C88AD}"/>
              </a:ext>
            </a:extLst>
          </p:cNvPr>
          <p:cNvSpPr>
            <a:spLocks noGrp="1" noChangeArrowheads="1"/>
          </p:cNvSpPr>
          <p:nvPr>
            <p:ph type="body" sz="half" idx="1"/>
          </p:nvPr>
        </p:nvSpPr>
        <p:spPr>
          <a:xfrm>
            <a:off x="457200" y="1828800"/>
            <a:ext cx="7859713" cy="1887538"/>
          </a:xfrm>
        </p:spPr>
        <p:txBody>
          <a:bodyPr/>
          <a:lstStyle/>
          <a:p>
            <a:pPr eaLnBrk="1" hangingPunct="1">
              <a:lnSpc>
                <a:spcPct val="120000"/>
              </a:lnSpc>
            </a:pPr>
            <a:r>
              <a:rPr kumimoji="0" lang="zh-CN" altLang="en-US" sz="2200">
                <a:ea typeface="宋体" panose="02010600030101010101" pitchFamily="2" charset="-122"/>
              </a:rPr>
              <a:t>出现介质故障时</a:t>
            </a:r>
          </a:p>
          <a:p>
            <a:pPr lvl="1" eaLnBrk="1" hangingPunct="1">
              <a:lnSpc>
                <a:spcPct val="120000"/>
              </a:lnSpc>
            </a:pPr>
            <a:r>
              <a:rPr kumimoji="0" lang="zh-CN" altLang="en-US" sz="2200">
                <a:ea typeface="宋体" panose="02010600030101010101" pitchFamily="2" charset="-122"/>
              </a:rPr>
              <a:t>可由镜像磁盘继续提供使用 </a:t>
            </a:r>
          </a:p>
          <a:p>
            <a:pPr lvl="1" eaLnBrk="1" hangingPunct="1">
              <a:lnSpc>
                <a:spcPct val="120000"/>
              </a:lnSpc>
            </a:pPr>
            <a:r>
              <a:rPr kumimoji="0" lang="zh-CN" altLang="en-US" sz="2200">
                <a:ea typeface="宋体" panose="02010600030101010101" pitchFamily="2" charset="-122"/>
              </a:rPr>
              <a:t>同时</a:t>
            </a:r>
            <a:r>
              <a:rPr kumimoji="0" lang="en-US" altLang="zh-CN" sz="2200">
                <a:ea typeface="宋体" panose="02010600030101010101" pitchFamily="2" charset="-122"/>
              </a:rPr>
              <a:t>DBMS</a:t>
            </a:r>
            <a:r>
              <a:rPr kumimoji="0" lang="zh-CN" altLang="en-US" sz="2200">
                <a:ea typeface="宋体" panose="02010600030101010101" pitchFamily="2" charset="-122"/>
              </a:rPr>
              <a:t>自动利用镜像磁盘数据进行数据库的恢复</a:t>
            </a:r>
          </a:p>
          <a:p>
            <a:pPr lvl="1" eaLnBrk="1" hangingPunct="1">
              <a:lnSpc>
                <a:spcPct val="120000"/>
              </a:lnSpc>
            </a:pPr>
            <a:r>
              <a:rPr kumimoji="0" lang="zh-CN" altLang="en-US" sz="2200">
                <a:ea typeface="宋体" panose="02010600030101010101" pitchFamily="2" charset="-122"/>
              </a:rPr>
              <a:t>不需要关闭系统和重装数据库副本</a:t>
            </a:r>
            <a:r>
              <a:rPr kumimoji="0" lang="en-US" altLang="zh-CN" sz="2200">
                <a:ea typeface="宋体" panose="02010600030101010101" pitchFamily="2" charset="-122"/>
              </a:rPr>
              <a:t>(</a:t>
            </a:r>
            <a:r>
              <a:rPr kumimoji="0" lang="zh-CN" altLang="en-US" sz="2200">
                <a:ea typeface="宋体" panose="02010600030101010101" pitchFamily="2" charset="-122"/>
              </a:rPr>
              <a:t>如下图所示</a:t>
            </a:r>
            <a:r>
              <a:rPr kumimoji="0" lang="en-US" altLang="zh-CN" sz="2200">
                <a:ea typeface="宋体" panose="02010600030101010101" pitchFamily="2" charset="-122"/>
              </a:rPr>
              <a:t>)</a:t>
            </a:r>
          </a:p>
        </p:txBody>
      </p:sp>
      <p:graphicFrame>
        <p:nvGraphicFramePr>
          <p:cNvPr id="95237" name="Object 4">
            <a:extLst>
              <a:ext uri="{FF2B5EF4-FFF2-40B4-BE49-F238E27FC236}">
                <a16:creationId xmlns:a16="http://schemas.microsoft.com/office/drawing/2014/main" id="{0A7D6AAF-ACA8-7997-838C-36A305C316A2}"/>
              </a:ext>
            </a:extLst>
          </p:cNvPr>
          <p:cNvGraphicFramePr>
            <a:graphicFrameLocks noChangeAspect="1"/>
          </p:cNvGraphicFramePr>
          <p:nvPr>
            <p:ph sz="half" idx="2"/>
          </p:nvPr>
        </p:nvGraphicFramePr>
        <p:xfrm>
          <a:off x="684213" y="3789363"/>
          <a:ext cx="7273925" cy="2395537"/>
        </p:xfrm>
        <a:graphic>
          <a:graphicData uri="http://schemas.openxmlformats.org/presentationml/2006/ole">
            <mc:AlternateContent xmlns:mc="http://schemas.openxmlformats.org/markup-compatibility/2006">
              <mc:Choice xmlns:v="urn:schemas-microsoft-com:vml" Requires="v">
                <p:oleObj name="Image" r:id="rId2" imgW="23669841" imgH="7796825" progId="Photoshop.Image.7">
                  <p:embed/>
                </p:oleObj>
              </mc:Choice>
              <mc:Fallback>
                <p:oleObj name="Image" r:id="rId2" imgW="23669841" imgH="7796825" progId="Photoshop.Image.7">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789363"/>
                        <a:ext cx="7273925" cy="23955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3FA00FE-80EC-7F7F-24BA-3338BC1EAD64}"/>
              </a:ext>
            </a:extLst>
          </p:cNvPr>
          <p:cNvSpPr>
            <a:spLocks noGrp="1"/>
          </p:cNvSpPr>
          <p:nvPr>
            <p:ph type="ftr" sz="quarter" idx="11"/>
          </p:nvPr>
        </p:nvSpPr>
        <p:spPr/>
        <p:txBody>
          <a:bodyPr/>
          <a:lstStyle/>
          <a:p>
            <a:pPr>
              <a:defRPr/>
            </a:pPr>
            <a:r>
              <a:rPr lang="en-US" altLang="zh-CN"/>
              <a:t>An Introduction to Database System</a:t>
            </a:r>
          </a:p>
        </p:txBody>
      </p:sp>
      <p:sp>
        <p:nvSpPr>
          <p:cNvPr id="96259" name="Rectangle 2">
            <a:extLst>
              <a:ext uri="{FF2B5EF4-FFF2-40B4-BE49-F238E27FC236}">
                <a16:creationId xmlns:a16="http://schemas.microsoft.com/office/drawing/2014/main" id="{ACD5EB8E-A040-086A-D89A-1B5A07ED1DC2}"/>
              </a:ext>
            </a:extLst>
          </p:cNvPr>
          <p:cNvSpPr>
            <a:spLocks noGrp="1" noChangeArrowheads="1"/>
          </p:cNvSpPr>
          <p:nvPr>
            <p:ph type="title"/>
          </p:nvPr>
        </p:nvSpPr>
        <p:spPr/>
        <p:txBody>
          <a:bodyPr/>
          <a:lstStyle/>
          <a:p>
            <a:pPr eaLnBrk="1" hangingPunct="1"/>
            <a:r>
              <a:rPr lang="zh-CN" altLang="en-US">
                <a:ea typeface="宋体" panose="02010600030101010101" pitchFamily="2" charset="-122"/>
              </a:rPr>
              <a:t>数据库镜像（续）</a:t>
            </a:r>
          </a:p>
        </p:txBody>
      </p:sp>
      <p:sp>
        <p:nvSpPr>
          <p:cNvPr id="96260" name="Rectangle 8">
            <a:extLst>
              <a:ext uri="{FF2B5EF4-FFF2-40B4-BE49-F238E27FC236}">
                <a16:creationId xmlns:a16="http://schemas.microsoft.com/office/drawing/2014/main" id="{FDD01162-5878-E5C8-F115-E105E2D6781D}"/>
              </a:ext>
            </a:extLst>
          </p:cNvPr>
          <p:cNvSpPr>
            <a:spLocks noChangeArrowheads="1"/>
          </p:cNvSpPr>
          <p:nvPr/>
        </p:nvSpPr>
        <p:spPr bwMode="auto">
          <a:xfrm>
            <a:off x="900113" y="1773238"/>
            <a:ext cx="748823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240000"/>
              </a:lnSpc>
              <a:spcBef>
                <a:spcPct val="0"/>
              </a:spcBef>
              <a:buClr>
                <a:schemeClr val="accent1"/>
              </a:buClr>
            </a:pPr>
            <a:r>
              <a:rPr kumimoji="0" lang="zh-CN" altLang="en-US" sz="2400" b="0">
                <a:latin typeface="Times New Roman" panose="02020603050405020304" pitchFamily="18" charset="0"/>
              </a:rPr>
              <a:t>没有出现故障时</a:t>
            </a:r>
          </a:p>
          <a:p>
            <a:pPr lvl="2" eaLnBrk="1" hangingPunct="1">
              <a:lnSpc>
                <a:spcPct val="240000"/>
              </a:lnSpc>
              <a:spcBef>
                <a:spcPct val="0"/>
              </a:spcBef>
              <a:buClr>
                <a:schemeClr val="accent1"/>
              </a:buClr>
              <a:buFont typeface="Wingdings" panose="05000000000000000000" pitchFamily="2" charset="2"/>
              <a:buChar char="n"/>
            </a:pPr>
            <a:r>
              <a:rPr kumimoji="0" lang="zh-CN" altLang="en-US" b="0">
                <a:latin typeface="Times New Roman" panose="02020603050405020304" pitchFamily="18" charset="0"/>
              </a:rPr>
              <a:t>可用于并发操作</a:t>
            </a:r>
          </a:p>
          <a:p>
            <a:pPr lvl="2" eaLnBrk="1" hangingPunct="1">
              <a:lnSpc>
                <a:spcPct val="240000"/>
              </a:lnSpc>
              <a:spcBef>
                <a:spcPct val="0"/>
              </a:spcBef>
              <a:buClr>
                <a:schemeClr val="accent1"/>
              </a:buClr>
              <a:buFont typeface="Wingdings" panose="05000000000000000000" pitchFamily="2" charset="2"/>
              <a:buChar char="n"/>
            </a:pPr>
            <a:r>
              <a:rPr kumimoji="0" lang="zh-CN" altLang="en-US" b="0">
                <a:latin typeface="Times New Roman" panose="02020603050405020304" pitchFamily="18" charset="0"/>
              </a:rPr>
              <a:t>一个用户对数据加排他锁修改数据，其他用户可以读镜像数据库上的数据，而不必等待该用户释放锁</a:t>
            </a:r>
            <a:r>
              <a:rPr kumimoji="0" lang="zh-CN" altLang="en-US">
                <a:latin typeface="Times New Roman" panose="02020603050405020304" pitchFamily="18" charset="0"/>
              </a:rPr>
              <a:t> </a:t>
            </a:r>
            <a:endParaRPr kumimoji="0" lang="zh-CN" altLang="en-US" b="0">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263F46F-C38F-3E01-D189-FB87A2EF3314}"/>
              </a:ext>
            </a:extLst>
          </p:cNvPr>
          <p:cNvSpPr>
            <a:spLocks noGrp="1"/>
          </p:cNvSpPr>
          <p:nvPr>
            <p:ph type="ftr" sz="quarter" idx="11"/>
          </p:nvPr>
        </p:nvSpPr>
        <p:spPr/>
        <p:txBody>
          <a:bodyPr/>
          <a:lstStyle/>
          <a:p>
            <a:pPr>
              <a:defRPr/>
            </a:pPr>
            <a:r>
              <a:rPr lang="en-US" altLang="zh-CN"/>
              <a:t>An Introduction to Database System</a:t>
            </a:r>
          </a:p>
        </p:txBody>
      </p:sp>
      <p:sp>
        <p:nvSpPr>
          <p:cNvPr id="97283" name="Rectangle 2">
            <a:extLst>
              <a:ext uri="{FF2B5EF4-FFF2-40B4-BE49-F238E27FC236}">
                <a16:creationId xmlns:a16="http://schemas.microsoft.com/office/drawing/2014/main" id="{B58B3018-76DB-4627-F5A3-B07F202512B6}"/>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数据库镜像（续）</a:t>
            </a:r>
          </a:p>
        </p:txBody>
      </p:sp>
      <p:sp>
        <p:nvSpPr>
          <p:cNvPr id="97284" name="Rectangle 3">
            <a:extLst>
              <a:ext uri="{FF2B5EF4-FFF2-40B4-BE49-F238E27FC236}">
                <a16:creationId xmlns:a16="http://schemas.microsoft.com/office/drawing/2014/main" id="{C053175D-42FC-6F28-8127-826996DF199C}"/>
              </a:ext>
            </a:extLst>
          </p:cNvPr>
          <p:cNvSpPr>
            <a:spLocks noGrp="1" noChangeArrowheads="1"/>
          </p:cNvSpPr>
          <p:nvPr>
            <p:ph type="body" idx="1"/>
          </p:nvPr>
        </p:nvSpPr>
        <p:spPr/>
        <p:txBody>
          <a:bodyPr/>
          <a:lstStyle/>
          <a:p>
            <a:pPr eaLnBrk="1" hangingPunct="1">
              <a:lnSpc>
                <a:spcPct val="210000"/>
              </a:lnSpc>
            </a:pPr>
            <a:r>
              <a:rPr kumimoji="0" lang="zh-CN" altLang="en-US">
                <a:ea typeface="宋体" panose="02010600030101010101" pitchFamily="2" charset="-122"/>
              </a:rPr>
              <a:t>频繁地复制数据自然会降低系统运行效率</a:t>
            </a:r>
          </a:p>
          <a:p>
            <a:pPr lvl="1" eaLnBrk="1" hangingPunct="1">
              <a:lnSpc>
                <a:spcPct val="210000"/>
              </a:lnSpc>
              <a:buFont typeface="Wingdings" panose="05000000000000000000" pitchFamily="2" charset="2"/>
              <a:buChar char="n"/>
            </a:pPr>
            <a:r>
              <a:rPr kumimoji="0" lang="zh-CN" altLang="en-US">
                <a:ea typeface="宋体" panose="02010600030101010101" pitchFamily="2" charset="-122"/>
              </a:rPr>
              <a:t>在实际应用中用户往往只选择对</a:t>
            </a:r>
            <a:r>
              <a:rPr kumimoji="0" lang="zh-CN" altLang="en-US">
                <a:solidFill>
                  <a:srgbClr val="FF66FF"/>
                </a:solidFill>
                <a:ea typeface="宋体" panose="02010600030101010101" pitchFamily="2" charset="-122"/>
              </a:rPr>
              <a:t>关键数据</a:t>
            </a:r>
            <a:r>
              <a:rPr kumimoji="0" lang="zh-CN" altLang="en-US">
                <a:ea typeface="宋体" panose="02010600030101010101" pitchFamily="2" charset="-122"/>
              </a:rPr>
              <a:t>和</a:t>
            </a:r>
            <a:r>
              <a:rPr kumimoji="0" lang="zh-CN" altLang="en-US">
                <a:solidFill>
                  <a:srgbClr val="FF66FF"/>
                </a:solidFill>
                <a:ea typeface="宋体" panose="02010600030101010101" pitchFamily="2" charset="-122"/>
              </a:rPr>
              <a:t>日志文件</a:t>
            </a:r>
            <a:r>
              <a:rPr kumimoji="0" lang="zh-CN" altLang="en-US">
                <a:ea typeface="宋体" panose="02010600030101010101" pitchFamily="2" charset="-122"/>
              </a:rPr>
              <a:t>镜像，而不是对整个数据库进行镜像</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8CC3CF4-41DA-C5D8-319D-972345A54072}"/>
              </a:ext>
            </a:extLst>
          </p:cNvPr>
          <p:cNvSpPr>
            <a:spLocks noGrp="1"/>
          </p:cNvSpPr>
          <p:nvPr>
            <p:ph type="ftr" sz="quarter" idx="11"/>
          </p:nvPr>
        </p:nvSpPr>
        <p:spPr/>
        <p:txBody>
          <a:bodyPr/>
          <a:lstStyle/>
          <a:p>
            <a:pPr>
              <a:defRPr/>
            </a:pPr>
            <a:r>
              <a:rPr lang="en-US" altLang="zh-CN"/>
              <a:t>An Introduction to Database System</a:t>
            </a:r>
          </a:p>
        </p:txBody>
      </p:sp>
      <p:sp>
        <p:nvSpPr>
          <p:cNvPr id="98307" name="Rectangle 2">
            <a:extLst>
              <a:ext uri="{FF2B5EF4-FFF2-40B4-BE49-F238E27FC236}">
                <a16:creationId xmlns:a16="http://schemas.microsoft.com/office/drawing/2014/main" id="{C87775AE-290B-716C-753B-28148395BB5B}"/>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98308" name="Rectangle 3">
            <a:extLst>
              <a:ext uri="{FF2B5EF4-FFF2-40B4-BE49-F238E27FC236}">
                <a16:creationId xmlns:a16="http://schemas.microsoft.com/office/drawing/2014/main" id="{F42EFA17-6594-26D7-8B33-B147B8CC8AF5}"/>
              </a:ext>
            </a:extLst>
          </p:cNvPr>
          <p:cNvSpPr>
            <a:spLocks noGrp="1" noChangeArrowheads="1"/>
          </p:cNvSpPr>
          <p:nvPr>
            <p:ph type="body" idx="1"/>
          </p:nvPr>
        </p:nvSpPr>
        <p:spPr>
          <a:xfrm>
            <a:off x="755650" y="1828800"/>
            <a:ext cx="7931150"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10.3  </a:t>
            </a:r>
            <a:r>
              <a:rPr kumimoji="0" lang="zh-CN" altLang="en-US" sz="2400" b="1">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10.8  </a:t>
            </a:r>
            <a:r>
              <a:rPr kumimoji="0" lang="zh-CN" altLang="en-US" sz="2400" b="1">
                <a:solidFill>
                  <a:schemeClr val="tx2"/>
                </a:solidFill>
                <a:ea typeface="宋体" panose="02010600030101010101" pitchFamily="2" charset="-122"/>
              </a:rPr>
              <a:t>小结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A939D51-1897-2792-B5E5-356CFC56BB77}"/>
              </a:ext>
            </a:extLst>
          </p:cNvPr>
          <p:cNvSpPr>
            <a:spLocks noGrp="1"/>
          </p:cNvSpPr>
          <p:nvPr>
            <p:ph type="ftr" sz="quarter" idx="11"/>
          </p:nvPr>
        </p:nvSpPr>
        <p:spPr/>
        <p:txBody>
          <a:bodyPr/>
          <a:lstStyle/>
          <a:p>
            <a:pPr>
              <a:defRPr/>
            </a:pPr>
            <a:r>
              <a:rPr lang="en-US" altLang="zh-CN"/>
              <a:t>An Introduction to Database System</a:t>
            </a:r>
          </a:p>
        </p:txBody>
      </p:sp>
      <p:sp>
        <p:nvSpPr>
          <p:cNvPr id="16387" name="Rectangle 2">
            <a:extLst>
              <a:ext uri="{FF2B5EF4-FFF2-40B4-BE49-F238E27FC236}">
                <a16:creationId xmlns:a16="http://schemas.microsoft.com/office/drawing/2014/main" id="{CD54583C-B725-7155-8302-7880F667D498}"/>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10.2  </a:t>
            </a:r>
            <a:r>
              <a:rPr lang="zh-CN" altLang="en-US">
                <a:ea typeface="宋体" panose="02010600030101010101" pitchFamily="2" charset="-122"/>
              </a:rPr>
              <a:t>数据库恢复概述</a:t>
            </a:r>
          </a:p>
        </p:txBody>
      </p:sp>
      <p:sp>
        <p:nvSpPr>
          <p:cNvPr id="16388" name="Rectangle 3">
            <a:extLst>
              <a:ext uri="{FF2B5EF4-FFF2-40B4-BE49-F238E27FC236}">
                <a16:creationId xmlns:a16="http://schemas.microsoft.com/office/drawing/2014/main" id="{652BD63E-7B28-FD2D-93C1-6BBAC1713E7F}"/>
              </a:ext>
            </a:extLst>
          </p:cNvPr>
          <p:cNvSpPr>
            <a:spLocks noGrp="1" noChangeArrowheads="1"/>
          </p:cNvSpPr>
          <p:nvPr>
            <p:ph type="body" idx="1"/>
          </p:nvPr>
        </p:nvSpPr>
        <p:spPr/>
        <p:txBody>
          <a:bodyPr/>
          <a:lstStyle/>
          <a:p>
            <a:pPr eaLnBrk="1" hangingPunct="1">
              <a:lnSpc>
                <a:spcPct val="125000"/>
              </a:lnSpc>
              <a:spcBef>
                <a:spcPct val="50000"/>
              </a:spcBef>
            </a:pPr>
            <a:r>
              <a:rPr kumimoji="0" lang="zh-CN" altLang="en-US">
                <a:ea typeface="宋体" panose="02010600030101010101" pitchFamily="2" charset="-122"/>
              </a:rPr>
              <a:t>故障是不可避免的</a:t>
            </a:r>
          </a:p>
          <a:p>
            <a:pPr lvl="1" eaLnBrk="1" hangingPunct="1">
              <a:lnSpc>
                <a:spcPct val="125000"/>
              </a:lnSpc>
              <a:spcBef>
                <a:spcPct val="50000"/>
              </a:spcBef>
            </a:pPr>
            <a:r>
              <a:rPr kumimoji="0" lang="zh-CN" altLang="en-US">
                <a:ea typeface="宋体" panose="02010600030101010101" pitchFamily="2" charset="-122"/>
              </a:rPr>
              <a:t>系统故障：计算机软、硬件故障</a:t>
            </a:r>
          </a:p>
          <a:p>
            <a:pPr lvl="1" eaLnBrk="1" hangingPunct="1">
              <a:lnSpc>
                <a:spcPct val="125000"/>
              </a:lnSpc>
              <a:spcBef>
                <a:spcPct val="50000"/>
              </a:spcBef>
            </a:pPr>
            <a:r>
              <a:rPr kumimoji="0" lang="zh-CN" altLang="en-US">
                <a:ea typeface="宋体" panose="02010600030101010101" pitchFamily="2" charset="-122"/>
              </a:rPr>
              <a:t>人为故障：操作员的失误、恶意的破坏等。</a:t>
            </a:r>
          </a:p>
          <a:p>
            <a:pPr eaLnBrk="1" hangingPunct="1">
              <a:lnSpc>
                <a:spcPct val="125000"/>
              </a:lnSpc>
              <a:spcBef>
                <a:spcPct val="50000"/>
              </a:spcBef>
            </a:pPr>
            <a:r>
              <a:rPr kumimoji="0" lang="zh-CN" altLang="en-US">
                <a:ea typeface="宋体" panose="02010600030101010101" pitchFamily="2" charset="-122"/>
              </a:rPr>
              <a:t>数据库的恢复</a:t>
            </a:r>
          </a:p>
          <a:p>
            <a:pPr eaLnBrk="1" hangingPunct="1">
              <a:lnSpc>
                <a:spcPct val="125000"/>
              </a:lnSpc>
              <a:spcBef>
                <a:spcPct val="50000"/>
              </a:spcBef>
              <a:buFont typeface="Wingdings" panose="05000000000000000000" pitchFamily="2" charset="2"/>
              <a:buNone/>
            </a:pPr>
            <a:r>
              <a:rPr kumimoji="0" lang="zh-CN" altLang="en-US">
                <a:ea typeface="宋体" panose="02010600030101010101" pitchFamily="2" charset="-122"/>
              </a:rPr>
              <a:t>	把数据库从错误状态恢复到某一已知的正确状态</a:t>
            </a:r>
            <a:r>
              <a:rPr kumimoji="0" lang="en-US" altLang="zh-CN">
                <a:ea typeface="宋体" panose="02010600030101010101" pitchFamily="2" charset="-122"/>
              </a:rPr>
              <a:t>(</a:t>
            </a:r>
            <a:r>
              <a:rPr kumimoji="0" lang="zh-CN" altLang="en-US">
                <a:ea typeface="宋体" panose="02010600030101010101" pitchFamily="2" charset="-122"/>
              </a:rPr>
              <a:t>亦称为一致状态或完整状态</a:t>
            </a:r>
            <a:r>
              <a:rPr kumimoji="0" lang="en-US" altLang="zh-CN">
                <a:ea typeface="宋体" panose="02010600030101010101" pitchFamily="2" charset="-122"/>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7E6D2B2-E658-F4DF-6644-02F6E37A8945}"/>
              </a:ext>
            </a:extLst>
          </p:cNvPr>
          <p:cNvSpPr>
            <a:spLocks noGrp="1"/>
          </p:cNvSpPr>
          <p:nvPr>
            <p:ph type="ftr" sz="quarter" idx="11"/>
          </p:nvPr>
        </p:nvSpPr>
        <p:spPr/>
        <p:txBody>
          <a:bodyPr/>
          <a:lstStyle/>
          <a:p>
            <a:pPr>
              <a:defRPr/>
            </a:pPr>
            <a:r>
              <a:rPr lang="en-US" altLang="zh-CN"/>
              <a:t>An Introduction to Database System</a:t>
            </a:r>
          </a:p>
        </p:txBody>
      </p:sp>
      <p:sp>
        <p:nvSpPr>
          <p:cNvPr id="99331" name="Rectangle 2">
            <a:extLst>
              <a:ext uri="{FF2B5EF4-FFF2-40B4-BE49-F238E27FC236}">
                <a16:creationId xmlns:a16="http://schemas.microsoft.com/office/drawing/2014/main" id="{1023D7D6-BAE0-4AD1-1B04-1CB9971D421F}"/>
              </a:ext>
            </a:extLst>
          </p:cNvPr>
          <p:cNvSpPr>
            <a:spLocks noGrp="1" noChangeArrowheads="1"/>
          </p:cNvSpPr>
          <p:nvPr>
            <p:ph type="title"/>
          </p:nvPr>
        </p:nvSpPr>
        <p:spPr/>
        <p:txBody>
          <a:bodyPr/>
          <a:lstStyle/>
          <a:p>
            <a:pPr eaLnBrk="1" hangingPunct="1"/>
            <a:r>
              <a:rPr lang="en-US" altLang="zh-CN">
                <a:ea typeface="宋体" panose="02010600030101010101" pitchFamily="2" charset="-122"/>
              </a:rPr>
              <a:t>10.8 </a:t>
            </a:r>
            <a:r>
              <a:rPr lang="zh-CN" altLang="en-US">
                <a:ea typeface="宋体" panose="02010600030101010101" pitchFamily="2" charset="-122"/>
              </a:rPr>
              <a:t>小结</a:t>
            </a:r>
          </a:p>
        </p:txBody>
      </p:sp>
      <p:sp>
        <p:nvSpPr>
          <p:cNvPr id="99332" name="Rectangle 3">
            <a:extLst>
              <a:ext uri="{FF2B5EF4-FFF2-40B4-BE49-F238E27FC236}">
                <a16:creationId xmlns:a16="http://schemas.microsoft.com/office/drawing/2014/main" id="{32223D05-B612-C1B7-6508-60B493AFD16A}"/>
              </a:ext>
            </a:extLst>
          </p:cNvPr>
          <p:cNvSpPr>
            <a:spLocks noGrp="1" noChangeArrowheads="1"/>
          </p:cNvSpPr>
          <p:nvPr>
            <p:ph type="body" idx="1"/>
          </p:nvPr>
        </p:nvSpPr>
        <p:spPr/>
        <p:txBody>
          <a:bodyPr/>
          <a:lstStyle/>
          <a:p>
            <a:pPr eaLnBrk="1" hangingPunct="1">
              <a:lnSpc>
                <a:spcPct val="180000"/>
              </a:lnSpc>
            </a:pPr>
            <a:r>
              <a:rPr kumimoji="0" lang="zh-CN" altLang="en-US" sz="2400">
                <a:ea typeface="宋体" panose="02010600030101010101" pitchFamily="2" charset="-122"/>
              </a:rPr>
              <a:t>如果数据库只包含成功事务提交的结果，就说数据库处于一致性状态。保证数据一致性是对数据库的最基本的要求。</a:t>
            </a:r>
          </a:p>
          <a:p>
            <a:pPr eaLnBrk="1" hangingPunct="1">
              <a:lnSpc>
                <a:spcPct val="180000"/>
              </a:lnSpc>
            </a:pPr>
            <a:r>
              <a:rPr kumimoji="0" lang="zh-CN" altLang="en-US" sz="2400">
                <a:ea typeface="宋体" panose="02010600030101010101" pitchFamily="2" charset="-122"/>
              </a:rPr>
              <a:t>事务是数据库的逻辑工作单位</a:t>
            </a:r>
          </a:p>
          <a:p>
            <a:pPr lvl="1" eaLnBrk="1" hangingPunct="1">
              <a:lnSpc>
                <a:spcPct val="180000"/>
              </a:lnSpc>
            </a:pPr>
            <a:r>
              <a:rPr kumimoji="0" lang="en-US" altLang="zh-CN">
                <a:ea typeface="宋体" panose="02010600030101010101" pitchFamily="2" charset="-122"/>
              </a:rPr>
              <a:t>DBMS</a:t>
            </a:r>
            <a:r>
              <a:rPr kumimoji="0" lang="zh-CN" altLang="en-US">
                <a:ea typeface="宋体" panose="02010600030101010101" pitchFamily="2" charset="-122"/>
              </a:rPr>
              <a:t>保证系统中一切事务的原子性、一致性、隔离性和持续性</a:t>
            </a:r>
          </a:p>
          <a:p>
            <a:pPr eaLnBrk="1" hangingPunct="1"/>
            <a:endParaRPr kumimoji="0" lang="en-US" altLang="zh-CN" sz="240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E181B0C-0148-98F0-52F4-6525E4C584E6}"/>
              </a:ext>
            </a:extLst>
          </p:cNvPr>
          <p:cNvSpPr>
            <a:spLocks noGrp="1"/>
          </p:cNvSpPr>
          <p:nvPr>
            <p:ph type="ftr" sz="quarter" idx="11"/>
          </p:nvPr>
        </p:nvSpPr>
        <p:spPr/>
        <p:txBody>
          <a:bodyPr/>
          <a:lstStyle/>
          <a:p>
            <a:pPr>
              <a:defRPr/>
            </a:pPr>
            <a:r>
              <a:rPr lang="en-US" altLang="zh-CN"/>
              <a:t>An Introduction to Database System</a:t>
            </a:r>
          </a:p>
        </p:txBody>
      </p:sp>
      <p:sp>
        <p:nvSpPr>
          <p:cNvPr id="100355" name="Rectangle 2">
            <a:extLst>
              <a:ext uri="{FF2B5EF4-FFF2-40B4-BE49-F238E27FC236}">
                <a16:creationId xmlns:a16="http://schemas.microsoft.com/office/drawing/2014/main" id="{D6D3B6E2-FF1E-E712-73B1-30BD0E91EBAF}"/>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a:t>
            </a:r>
          </a:p>
        </p:txBody>
      </p:sp>
      <p:sp>
        <p:nvSpPr>
          <p:cNvPr id="100356" name="Rectangle 3">
            <a:extLst>
              <a:ext uri="{FF2B5EF4-FFF2-40B4-BE49-F238E27FC236}">
                <a16:creationId xmlns:a16="http://schemas.microsoft.com/office/drawing/2014/main" id="{B3CEFF62-9908-75BF-4DEF-1C48A992A516}"/>
              </a:ext>
            </a:extLst>
          </p:cNvPr>
          <p:cNvSpPr>
            <a:spLocks noGrp="1" noChangeArrowheads="1"/>
          </p:cNvSpPr>
          <p:nvPr>
            <p:ph type="body" idx="1"/>
          </p:nvPr>
        </p:nvSpPr>
        <p:spPr/>
        <p:txBody>
          <a:bodyPr/>
          <a:lstStyle/>
          <a:p>
            <a:pPr eaLnBrk="1" hangingPunct="1">
              <a:lnSpc>
                <a:spcPct val="220000"/>
              </a:lnSpc>
            </a:pPr>
            <a:r>
              <a:rPr kumimoji="0" lang="en-US" altLang="zh-CN" sz="2400">
                <a:ea typeface="宋体" panose="02010600030101010101" pitchFamily="2" charset="-122"/>
              </a:rPr>
              <a:t>DBMS</a:t>
            </a:r>
            <a:r>
              <a:rPr kumimoji="0" lang="zh-CN" altLang="en-US" sz="2400">
                <a:ea typeface="宋体" panose="02010600030101010101" pitchFamily="2" charset="-122"/>
              </a:rPr>
              <a:t>必须对事务故障、系统故障和介质故障进行恢复</a:t>
            </a:r>
          </a:p>
          <a:p>
            <a:pPr eaLnBrk="1" hangingPunct="1">
              <a:lnSpc>
                <a:spcPct val="220000"/>
              </a:lnSpc>
            </a:pPr>
            <a:r>
              <a:rPr kumimoji="0" lang="zh-CN" altLang="en-US" sz="2400">
                <a:ea typeface="宋体" panose="02010600030101010101" pitchFamily="2" charset="-122"/>
              </a:rPr>
              <a:t>恢复中最经常使用的技术：数据库转储和登记日志文件</a:t>
            </a:r>
          </a:p>
          <a:p>
            <a:pPr eaLnBrk="1" hangingPunct="1">
              <a:lnSpc>
                <a:spcPct val="220000"/>
              </a:lnSpc>
            </a:pPr>
            <a:r>
              <a:rPr kumimoji="0" lang="zh-CN" altLang="en-US" sz="2400">
                <a:ea typeface="宋体" panose="02010600030101010101" pitchFamily="2" charset="-122"/>
              </a:rPr>
              <a:t>恢复的基本原理：利用存储在后备副本、日志文件和数据库镜像中的冗余数据来重建数据库</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C07C0A8-5AB9-B90D-F264-0E357E86BB52}"/>
              </a:ext>
            </a:extLst>
          </p:cNvPr>
          <p:cNvSpPr>
            <a:spLocks noGrp="1"/>
          </p:cNvSpPr>
          <p:nvPr>
            <p:ph type="ftr" sz="quarter" idx="11"/>
          </p:nvPr>
        </p:nvSpPr>
        <p:spPr/>
        <p:txBody>
          <a:bodyPr/>
          <a:lstStyle/>
          <a:p>
            <a:pPr>
              <a:defRPr/>
            </a:pPr>
            <a:r>
              <a:rPr lang="en-US" altLang="zh-CN"/>
              <a:t>An Introduction to Database System</a:t>
            </a:r>
          </a:p>
        </p:txBody>
      </p:sp>
      <p:sp>
        <p:nvSpPr>
          <p:cNvPr id="101379" name="Rectangle 2">
            <a:extLst>
              <a:ext uri="{FF2B5EF4-FFF2-40B4-BE49-F238E27FC236}">
                <a16:creationId xmlns:a16="http://schemas.microsoft.com/office/drawing/2014/main" id="{767605BB-2220-C44C-30B6-B7225C834BC0}"/>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a:t>
            </a:r>
          </a:p>
        </p:txBody>
      </p:sp>
      <p:sp>
        <p:nvSpPr>
          <p:cNvPr id="101380" name="Rectangle 3">
            <a:extLst>
              <a:ext uri="{FF2B5EF4-FFF2-40B4-BE49-F238E27FC236}">
                <a16:creationId xmlns:a16="http://schemas.microsoft.com/office/drawing/2014/main" id="{7B41D7E3-2524-9151-D2F1-2A02DBF725ED}"/>
              </a:ext>
            </a:extLst>
          </p:cNvPr>
          <p:cNvSpPr>
            <a:spLocks noGrp="1" noChangeArrowheads="1"/>
          </p:cNvSpPr>
          <p:nvPr>
            <p:ph type="body" idx="1"/>
          </p:nvPr>
        </p:nvSpPr>
        <p:spPr/>
        <p:txBody>
          <a:bodyPr/>
          <a:lstStyle/>
          <a:p>
            <a:pPr eaLnBrk="1" hangingPunct="1">
              <a:lnSpc>
                <a:spcPct val="140000"/>
              </a:lnSpc>
            </a:pPr>
            <a:r>
              <a:rPr kumimoji="0" lang="zh-CN" altLang="en-US">
                <a:ea typeface="宋体" panose="02010600030101010101" pitchFamily="2" charset="-122"/>
              </a:rPr>
              <a:t>常用恢复技术</a:t>
            </a:r>
          </a:p>
          <a:p>
            <a:pPr lvl="1" eaLnBrk="1" hangingPunct="1">
              <a:lnSpc>
                <a:spcPct val="140000"/>
              </a:lnSpc>
            </a:pPr>
            <a:r>
              <a:rPr kumimoji="0" lang="zh-CN" altLang="en-US">
                <a:ea typeface="宋体" panose="02010600030101010101" pitchFamily="2" charset="-122"/>
              </a:rPr>
              <a:t>事务故障的恢复</a:t>
            </a:r>
          </a:p>
          <a:p>
            <a:pPr lvl="2" eaLnBrk="1" hangingPunct="1">
              <a:lnSpc>
                <a:spcPct val="140000"/>
              </a:lnSpc>
              <a:buFont typeface="Wingdings" panose="05000000000000000000" pitchFamily="2" charset="2"/>
              <a:buChar char="Ø"/>
            </a:pPr>
            <a:r>
              <a:rPr kumimoji="0" lang="en-US" altLang="zh-CN">
                <a:ea typeface="宋体" panose="02010600030101010101" pitchFamily="2" charset="-122"/>
              </a:rPr>
              <a:t>UNDO</a:t>
            </a:r>
          </a:p>
          <a:p>
            <a:pPr lvl="1" eaLnBrk="1" hangingPunct="1">
              <a:lnSpc>
                <a:spcPct val="140000"/>
              </a:lnSpc>
            </a:pPr>
            <a:r>
              <a:rPr kumimoji="0" lang="zh-CN" altLang="en-US">
                <a:ea typeface="宋体" panose="02010600030101010101" pitchFamily="2" charset="-122"/>
              </a:rPr>
              <a:t>系统故障的恢复</a:t>
            </a:r>
          </a:p>
          <a:p>
            <a:pPr lvl="2" eaLnBrk="1" hangingPunct="1">
              <a:lnSpc>
                <a:spcPct val="140000"/>
              </a:lnSpc>
              <a:buFont typeface="Wingdings" panose="05000000000000000000" pitchFamily="2" charset="2"/>
              <a:buChar char="Ø"/>
            </a:pPr>
            <a:r>
              <a:rPr kumimoji="0" lang="en-US" altLang="zh-CN">
                <a:ea typeface="宋体" panose="02010600030101010101" pitchFamily="2" charset="-122"/>
              </a:rPr>
              <a:t>UNDO + REDO</a:t>
            </a:r>
          </a:p>
          <a:p>
            <a:pPr lvl="1" eaLnBrk="1" hangingPunct="1">
              <a:lnSpc>
                <a:spcPct val="140000"/>
              </a:lnSpc>
            </a:pPr>
            <a:r>
              <a:rPr kumimoji="0" lang="zh-CN" altLang="en-US">
                <a:ea typeface="宋体" panose="02010600030101010101" pitchFamily="2" charset="-122"/>
              </a:rPr>
              <a:t>介质故障的恢复</a:t>
            </a:r>
          </a:p>
          <a:p>
            <a:pPr lvl="2" eaLnBrk="1" hangingPunct="1">
              <a:lnSpc>
                <a:spcPct val="140000"/>
              </a:lnSpc>
              <a:buFont typeface="Wingdings" panose="05000000000000000000" pitchFamily="2" charset="2"/>
              <a:buChar char="Ø"/>
            </a:pPr>
            <a:r>
              <a:rPr kumimoji="0" lang="zh-CN" altLang="en-US">
                <a:ea typeface="宋体" panose="02010600030101010101" pitchFamily="2" charset="-122"/>
              </a:rPr>
              <a:t>重装备份并恢复到一致性状态 </a:t>
            </a:r>
            <a:r>
              <a:rPr kumimoji="0" lang="en-US" altLang="zh-CN">
                <a:ea typeface="宋体" panose="02010600030101010101" pitchFamily="2" charset="-122"/>
              </a:rPr>
              <a:t>+ REDO</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6CAC7DB-FB29-A462-4349-0A5B156B0E71}"/>
              </a:ext>
            </a:extLst>
          </p:cNvPr>
          <p:cNvSpPr>
            <a:spLocks noGrp="1"/>
          </p:cNvSpPr>
          <p:nvPr>
            <p:ph type="ftr" sz="quarter" idx="11"/>
          </p:nvPr>
        </p:nvSpPr>
        <p:spPr/>
        <p:txBody>
          <a:bodyPr/>
          <a:lstStyle/>
          <a:p>
            <a:pPr>
              <a:defRPr/>
            </a:pPr>
            <a:r>
              <a:rPr lang="en-US" altLang="zh-CN"/>
              <a:t>An Introduction to Database System</a:t>
            </a:r>
          </a:p>
        </p:txBody>
      </p:sp>
      <p:sp>
        <p:nvSpPr>
          <p:cNvPr id="102403" name="Rectangle 2">
            <a:extLst>
              <a:ext uri="{FF2B5EF4-FFF2-40B4-BE49-F238E27FC236}">
                <a16:creationId xmlns:a16="http://schemas.microsoft.com/office/drawing/2014/main" id="{B24A4E68-C7F9-438E-B8F0-77C4E2FD525A}"/>
              </a:ext>
            </a:extLst>
          </p:cNvPr>
          <p:cNvSpPr>
            <a:spLocks noGrp="1" noChangeArrowheads="1"/>
          </p:cNvSpPr>
          <p:nvPr>
            <p:ph type="title"/>
          </p:nvPr>
        </p:nvSpPr>
        <p:spPr/>
        <p:txBody>
          <a:bodyPr/>
          <a:lstStyle/>
          <a:p>
            <a:pPr eaLnBrk="1" hangingPunct="1"/>
            <a:r>
              <a:rPr lang="zh-CN" altLang="en-US">
                <a:ea typeface="宋体" panose="02010600030101010101" pitchFamily="2" charset="-122"/>
              </a:rPr>
              <a:t>小结（续） </a:t>
            </a:r>
          </a:p>
        </p:txBody>
      </p:sp>
      <p:sp>
        <p:nvSpPr>
          <p:cNvPr id="102404" name="Rectangle 3">
            <a:extLst>
              <a:ext uri="{FF2B5EF4-FFF2-40B4-BE49-F238E27FC236}">
                <a16:creationId xmlns:a16="http://schemas.microsoft.com/office/drawing/2014/main" id="{3A18A53D-BA16-042D-F257-7F123AF8D418}"/>
              </a:ext>
            </a:extLst>
          </p:cNvPr>
          <p:cNvSpPr>
            <a:spLocks noGrp="1" noChangeArrowheads="1"/>
          </p:cNvSpPr>
          <p:nvPr>
            <p:ph type="body" idx="1"/>
          </p:nvPr>
        </p:nvSpPr>
        <p:spPr/>
        <p:txBody>
          <a:bodyPr/>
          <a:lstStyle/>
          <a:p>
            <a:pPr eaLnBrk="1" hangingPunct="1">
              <a:lnSpc>
                <a:spcPct val="130000"/>
              </a:lnSpc>
            </a:pPr>
            <a:r>
              <a:rPr kumimoji="0" lang="zh-CN" altLang="en-US">
                <a:ea typeface="宋体" panose="02010600030101010101" pitchFamily="2" charset="-122"/>
              </a:rPr>
              <a:t>提高恢复效率的技术</a:t>
            </a:r>
          </a:p>
          <a:p>
            <a:pPr lvl="1" eaLnBrk="1" hangingPunct="1">
              <a:lnSpc>
                <a:spcPct val="130000"/>
              </a:lnSpc>
            </a:pPr>
            <a:r>
              <a:rPr kumimoji="0" lang="zh-CN" altLang="en-US">
                <a:ea typeface="宋体" panose="02010600030101010101" pitchFamily="2" charset="-122"/>
              </a:rPr>
              <a:t>检查点技术</a:t>
            </a:r>
          </a:p>
          <a:p>
            <a:pPr lvl="2" eaLnBrk="1" hangingPunct="1">
              <a:lnSpc>
                <a:spcPct val="130000"/>
              </a:lnSpc>
              <a:buFont typeface="Wingdings" panose="05000000000000000000" pitchFamily="2" charset="2"/>
              <a:buChar char="Ø"/>
            </a:pPr>
            <a:r>
              <a:rPr kumimoji="0" lang="zh-CN" altLang="en-US" sz="2600">
                <a:ea typeface="宋体" panose="02010600030101010101" pitchFamily="2" charset="-122"/>
              </a:rPr>
              <a:t>可以提高系统故障的恢复效率</a:t>
            </a:r>
          </a:p>
          <a:p>
            <a:pPr lvl="2" eaLnBrk="1" hangingPunct="1">
              <a:lnSpc>
                <a:spcPct val="130000"/>
              </a:lnSpc>
              <a:buFont typeface="Wingdings" panose="05000000000000000000" pitchFamily="2" charset="2"/>
              <a:buChar char="Ø"/>
            </a:pPr>
            <a:r>
              <a:rPr kumimoji="0" lang="zh-CN" altLang="en-US" sz="2600">
                <a:ea typeface="宋体" panose="02010600030101010101" pitchFamily="2" charset="-122"/>
              </a:rPr>
              <a:t>可以在一定程度上提高利用动态转储备份进行介质故障恢复的效率</a:t>
            </a:r>
          </a:p>
          <a:p>
            <a:pPr lvl="1" eaLnBrk="1" hangingPunct="1">
              <a:lnSpc>
                <a:spcPct val="130000"/>
              </a:lnSpc>
              <a:spcBef>
                <a:spcPct val="60000"/>
              </a:spcBef>
            </a:pPr>
            <a:r>
              <a:rPr kumimoji="0" lang="zh-CN" altLang="en-US">
                <a:ea typeface="宋体" panose="02010600030101010101" pitchFamily="2" charset="-122"/>
              </a:rPr>
              <a:t>镜像技术</a:t>
            </a:r>
          </a:p>
          <a:p>
            <a:pPr lvl="2" eaLnBrk="1" hangingPunct="1">
              <a:lnSpc>
                <a:spcPct val="130000"/>
              </a:lnSpc>
              <a:buFont typeface="Wingdings" panose="05000000000000000000" pitchFamily="2" charset="2"/>
              <a:buChar char="Ø"/>
            </a:pPr>
            <a:r>
              <a:rPr kumimoji="0" lang="zh-CN" altLang="en-US">
                <a:ea typeface="宋体" panose="02010600030101010101" pitchFamily="2" charset="-122"/>
              </a:rPr>
              <a:t>镜像</a:t>
            </a:r>
            <a:r>
              <a:rPr kumimoji="0" lang="zh-CN" altLang="en-US" sz="2600">
                <a:ea typeface="宋体" panose="02010600030101010101" pitchFamily="2" charset="-122"/>
              </a:rPr>
              <a:t>技术可以改善介质故障的恢复效率</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6">
            <a:extLst>
              <a:ext uri="{FF2B5EF4-FFF2-40B4-BE49-F238E27FC236}">
                <a16:creationId xmlns:a16="http://schemas.microsoft.com/office/drawing/2014/main" id="{6CE16620-10BB-48CD-0F39-8C990AB98B20}"/>
              </a:ext>
            </a:extLst>
          </p:cNvPr>
          <p:cNvSpPr>
            <a:spLocks noGrp="1"/>
          </p:cNvSpPr>
          <p:nvPr>
            <p:ph type="ftr" sz="quarter" idx="11"/>
          </p:nvPr>
        </p:nvSpPr>
        <p:spPr/>
        <p:txBody>
          <a:bodyPr/>
          <a:lstStyle/>
          <a:p>
            <a:pPr>
              <a:defRPr/>
            </a:pPr>
            <a:r>
              <a:rPr lang="en-US" altLang="zh-CN"/>
              <a:t>An Introduction to Database System</a:t>
            </a:r>
          </a:p>
        </p:txBody>
      </p:sp>
      <p:sp>
        <p:nvSpPr>
          <p:cNvPr id="103427" name="Rectangle 2">
            <a:extLst>
              <a:ext uri="{FF2B5EF4-FFF2-40B4-BE49-F238E27FC236}">
                <a16:creationId xmlns:a16="http://schemas.microsoft.com/office/drawing/2014/main" id="{C5A95AB9-87DF-02BD-9275-8C6E8885F021}"/>
              </a:ext>
            </a:extLst>
          </p:cNvPr>
          <p:cNvSpPr>
            <a:spLocks noGrp="1" noChangeArrowheads="1"/>
          </p:cNvSpPr>
          <p:nvPr>
            <p:ph type="title"/>
          </p:nvPr>
        </p:nvSpPr>
        <p:spPr/>
        <p:txBody>
          <a:bodyPr/>
          <a:lstStyle/>
          <a:p>
            <a:pPr eaLnBrk="1" hangingPunct="1"/>
            <a:r>
              <a:rPr lang="en-US" altLang="zh-CN" b="0">
                <a:ea typeface="宋体" panose="02010600030101010101" pitchFamily="2" charset="-122"/>
              </a:rPr>
              <a:t>       </a:t>
            </a:r>
            <a:r>
              <a:rPr lang="zh-CN" altLang="en-US" b="0" i="1">
                <a:solidFill>
                  <a:schemeClr val="folHlink"/>
                </a:solidFill>
                <a:ea typeface="楷体_GB2312" pitchFamily="49" charset="-122"/>
              </a:rPr>
              <a:t>本章结束</a:t>
            </a:r>
            <a:r>
              <a:rPr lang="zh-CN" altLang="en-US" i="1">
                <a:solidFill>
                  <a:schemeClr val="folHlink"/>
                </a:solidFill>
                <a:ea typeface="楷体_GB2312" pitchFamily="49" charset="-122"/>
              </a:rPr>
              <a:t>了。。。</a:t>
            </a:r>
          </a:p>
        </p:txBody>
      </p:sp>
      <p:graphicFrame>
        <p:nvGraphicFramePr>
          <p:cNvPr id="103428" name="Object 3">
            <a:extLst>
              <a:ext uri="{FF2B5EF4-FFF2-40B4-BE49-F238E27FC236}">
                <a16:creationId xmlns:a16="http://schemas.microsoft.com/office/drawing/2014/main" id="{6C2F18A4-3BB3-8023-A837-0CDEEDD2CEFC}"/>
              </a:ext>
            </a:extLst>
          </p:cNvPr>
          <p:cNvGraphicFramePr>
            <a:graphicFrameLocks noChangeAspect="1"/>
          </p:cNvGraphicFramePr>
          <p:nvPr>
            <p:ph sz="half" idx="1"/>
          </p:nvPr>
        </p:nvGraphicFramePr>
        <p:xfrm>
          <a:off x="457200" y="1828800"/>
          <a:ext cx="4033838" cy="4495800"/>
        </p:xfrm>
        <a:graphic>
          <a:graphicData uri="http://schemas.openxmlformats.org/presentationml/2006/ole">
            <mc:AlternateContent xmlns:mc="http://schemas.openxmlformats.org/markup-compatibility/2006">
              <mc:Choice xmlns:v="urn:schemas-microsoft-com:vml" Requires="v">
                <p:oleObj name="图表" r:id="rId2" imgW="3822700" imgH="4127500" progId="MSGraph.Chart.8">
                  <p:embed followColorScheme="full"/>
                </p:oleObj>
              </mc:Choice>
              <mc:Fallback>
                <p:oleObj name="图表" r:id="rId2" imgW="3822700" imgH="4127500" progId="MSGraph.Chart.8">
                  <p:embed followColorScheme="full"/>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40338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29" name="Rectangle 4">
            <a:extLst>
              <a:ext uri="{FF2B5EF4-FFF2-40B4-BE49-F238E27FC236}">
                <a16:creationId xmlns:a16="http://schemas.microsoft.com/office/drawing/2014/main" id="{9D8AA4DF-C91D-01EB-3F49-A985F41FE8B1}"/>
              </a:ext>
            </a:extLst>
          </p:cNvPr>
          <p:cNvSpPr>
            <a:spLocks noChangeArrowheads="1"/>
          </p:cNvSpPr>
          <p:nvPr/>
        </p:nvSpPr>
        <p:spPr bwMode="auto">
          <a:xfrm>
            <a:off x="3286125" y="28575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i="1">
                <a:solidFill>
                  <a:schemeClr val="accent2"/>
                </a:solidFill>
                <a:latin typeface="Times New Roman" panose="02020603050405020304" pitchFamily="18" charset="0"/>
                <a:ea typeface="楷体_GB2312" pitchFamily="49" charset="-122"/>
              </a:rPr>
              <a:t>休息一会儿。。。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4813D7A-0EE1-26E7-59B9-86A5CDF82A7E}"/>
              </a:ext>
            </a:extLst>
          </p:cNvPr>
          <p:cNvSpPr>
            <a:spLocks noGrp="1"/>
          </p:cNvSpPr>
          <p:nvPr>
            <p:ph type="ftr" sz="quarter" idx="11"/>
          </p:nvPr>
        </p:nvSpPr>
        <p:spPr/>
        <p:txBody>
          <a:bodyPr/>
          <a:lstStyle/>
          <a:p>
            <a:pPr>
              <a:defRPr/>
            </a:pPr>
            <a:r>
              <a:rPr lang="en-US" altLang="zh-CN"/>
              <a:t>An Introduction to Database System</a:t>
            </a:r>
          </a:p>
        </p:txBody>
      </p:sp>
      <p:sp>
        <p:nvSpPr>
          <p:cNvPr id="17411" name="Rectangle 2">
            <a:extLst>
              <a:ext uri="{FF2B5EF4-FFF2-40B4-BE49-F238E27FC236}">
                <a16:creationId xmlns:a16="http://schemas.microsoft.com/office/drawing/2014/main" id="{E3FA0528-B109-2EEF-F7F5-AFBC37971FE8}"/>
              </a:ext>
            </a:extLst>
          </p:cNvPr>
          <p:cNvSpPr>
            <a:spLocks noGrp="1" noChangeArrowheads="1"/>
          </p:cNvSpPr>
          <p:nvPr>
            <p:ph type="title"/>
          </p:nvPr>
        </p:nvSpPr>
        <p:spPr/>
        <p:txBody>
          <a:bodyPr/>
          <a:lstStyle/>
          <a:p>
            <a:pPr eaLnBrk="1" hangingPunct="1"/>
            <a:r>
              <a:rPr lang="zh-CN" altLang="en-US">
                <a:ea typeface="宋体" panose="02010600030101010101" pitchFamily="2" charset="-122"/>
              </a:rPr>
              <a:t>第十章  数据库恢复技术</a:t>
            </a:r>
          </a:p>
        </p:txBody>
      </p:sp>
      <p:sp>
        <p:nvSpPr>
          <p:cNvPr id="17412" name="Rectangle 3">
            <a:extLst>
              <a:ext uri="{FF2B5EF4-FFF2-40B4-BE49-F238E27FC236}">
                <a16:creationId xmlns:a16="http://schemas.microsoft.com/office/drawing/2014/main" id="{6325218A-27A8-922B-F804-52E8C22E5139}"/>
              </a:ext>
            </a:extLst>
          </p:cNvPr>
          <p:cNvSpPr>
            <a:spLocks noGrp="1" noChangeArrowheads="1"/>
          </p:cNvSpPr>
          <p:nvPr>
            <p:ph type="body" idx="1"/>
          </p:nvPr>
        </p:nvSpPr>
        <p:spPr>
          <a:xfrm>
            <a:off x="827088" y="1828800"/>
            <a:ext cx="7859712" cy="4495800"/>
          </a:xfrm>
        </p:spPr>
        <p:txBody>
          <a:bodyPr/>
          <a:lstStyle/>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10.1  </a:t>
            </a:r>
            <a:r>
              <a:rPr kumimoji="0" lang="zh-CN" altLang="en-US" sz="2400" b="1">
                <a:ea typeface="宋体" panose="02010600030101010101" pitchFamily="2" charset="-122"/>
              </a:rPr>
              <a:t>事务的基本概念</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10.2  </a:t>
            </a:r>
            <a:r>
              <a:rPr kumimoji="0" lang="zh-CN" altLang="en-US" sz="2400" b="1">
                <a:ea typeface="宋体" panose="02010600030101010101" pitchFamily="2" charset="-122"/>
              </a:rPr>
              <a:t>数据库恢复概述</a:t>
            </a:r>
          </a:p>
          <a:p>
            <a:pPr eaLnBrk="1" hangingPunct="1">
              <a:lnSpc>
                <a:spcPct val="130000"/>
              </a:lnSpc>
              <a:buFont typeface="Wingdings" panose="05000000000000000000" pitchFamily="2" charset="2"/>
              <a:buNone/>
            </a:pPr>
            <a:r>
              <a:rPr kumimoji="0" lang="en-US" altLang="zh-CN" sz="2400" b="1">
                <a:solidFill>
                  <a:schemeClr val="tx2"/>
                </a:solidFill>
                <a:ea typeface="宋体" panose="02010600030101010101" pitchFamily="2" charset="-122"/>
              </a:rPr>
              <a:t>10.3  </a:t>
            </a:r>
            <a:r>
              <a:rPr kumimoji="0" lang="zh-CN" altLang="en-US" sz="2400" b="1">
                <a:solidFill>
                  <a:schemeClr val="tx2"/>
                </a:solidFill>
                <a:ea typeface="宋体" panose="02010600030101010101" pitchFamily="2" charset="-122"/>
              </a:rPr>
              <a:t>故障的种类</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10.4  </a:t>
            </a:r>
            <a:r>
              <a:rPr kumimoji="0" lang="zh-CN" altLang="en-US" sz="2400" b="1">
                <a:ea typeface="宋体" panose="02010600030101010101" pitchFamily="2" charset="-122"/>
              </a:rPr>
              <a:t>恢复的实现技术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10.5  </a:t>
            </a:r>
            <a:r>
              <a:rPr kumimoji="0" lang="zh-CN" altLang="en-US" sz="2400" b="1">
                <a:ea typeface="宋体" panose="02010600030101010101" pitchFamily="2" charset="-122"/>
              </a:rPr>
              <a:t>恢复策略</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10.6  </a:t>
            </a:r>
            <a:r>
              <a:rPr kumimoji="0" lang="zh-CN" altLang="en-US" sz="2400" b="1">
                <a:ea typeface="宋体" panose="02010600030101010101" pitchFamily="2" charset="-122"/>
              </a:rPr>
              <a:t>具有检查点的恢复技术</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10.7  </a:t>
            </a:r>
            <a:r>
              <a:rPr kumimoji="0" lang="zh-CN" altLang="en-US" sz="2400" b="1">
                <a:ea typeface="宋体" panose="02010600030101010101" pitchFamily="2" charset="-122"/>
              </a:rPr>
              <a:t>数据库镜像</a:t>
            </a:r>
          </a:p>
          <a:p>
            <a:pPr eaLnBrk="1" hangingPunct="1">
              <a:lnSpc>
                <a:spcPct val="130000"/>
              </a:lnSpc>
              <a:buFont typeface="Wingdings" panose="05000000000000000000" pitchFamily="2" charset="2"/>
              <a:buNone/>
            </a:pPr>
            <a:r>
              <a:rPr kumimoji="0" lang="en-US" altLang="zh-CN" sz="2400" b="1">
                <a:ea typeface="宋体" panose="02010600030101010101" pitchFamily="2" charset="-122"/>
              </a:rPr>
              <a:t>10.8    </a:t>
            </a:r>
            <a:r>
              <a:rPr kumimoji="0" lang="zh-CN" altLang="en-US" sz="2400" b="1">
                <a:ea typeface="宋体" panose="02010600030101010101" pitchFamily="2" charset="-122"/>
              </a:rPr>
              <a:t>小结</a:t>
            </a:r>
          </a:p>
        </p:txBody>
      </p:sp>
    </p:spTree>
  </p:cSld>
  <p:clrMapOvr>
    <a:masterClrMapping/>
  </p:clrMapOvr>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Database</Template>
  <TotalTime>3793</TotalTime>
  <Words>4366</Words>
  <Application>Microsoft Office PowerPoint</Application>
  <PresentationFormat>全屏显示(4:3)</PresentationFormat>
  <Paragraphs>623</Paragraphs>
  <Slides>84</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94" baseType="lpstr">
      <vt:lpstr>Times New Roman</vt:lpstr>
      <vt:lpstr>宋体</vt:lpstr>
      <vt:lpstr>Arial</vt:lpstr>
      <vt:lpstr>Wingdings</vt:lpstr>
      <vt:lpstr>Arial Black</vt:lpstr>
      <vt:lpstr>隶书</vt:lpstr>
      <vt:lpstr>楷体_GB2312</vt:lpstr>
      <vt:lpstr>商务模板系列34</vt:lpstr>
      <vt:lpstr>Adobe Photoshop Image</vt:lpstr>
      <vt:lpstr>Microsoft Graph 图表</vt:lpstr>
      <vt:lpstr>PowerPoint 演示文稿</vt:lpstr>
      <vt:lpstr>第十章  数据库恢复技术</vt:lpstr>
      <vt:lpstr>10.1  事务的基本概念</vt:lpstr>
      <vt:lpstr>一、事务(Transaction)</vt:lpstr>
      <vt:lpstr>定义事务</vt:lpstr>
      <vt:lpstr>二、事务的特性(ACID特性)</vt:lpstr>
      <vt:lpstr>第十章  数据库恢复技术</vt:lpstr>
      <vt:lpstr>10.2  数据库恢复概述</vt:lpstr>
      <vt:lpstr>第十章  数据库恢复技术</vt:lpstr>
      <vt:lpstr>故障的种类</vt:lpstr>
      <vt:lpstr>一、事务内部的故障</vt:lpstr>
      <vt:lpstr>事务内部的故障（续）</vt:lpstr>
      <vt:lpstr>事务内部的故障（续）</vt:lpstr>
      <vt:lpstr>事务内部的故障（续）</vt:lpstr>
      <vt:lpstr>二、系统故障</vt:lpstr>
      <vt:lpstr>系统故障的常见原因</vt:lpstr>
      <vt:lpstr>系统故障的恢复</vt:lpstr>
      <vt:lpstr>三、介质故障</vt:lpstr>
      <vt:lpstr>介质故障的恢复</vt:lpstr>
      <vt:lpstr>四、计算机病毒</vt:lpstr>
      <vt:lpstr>故障小结</vt:lpstr>
      <vt:lpstr>第十章  数据库恢复技术</vt:lpstr>
      <vt:lpstr>10.4  恢复的实现技术</vt:lpstr>
      <vt:lpstr>10.4.1  数据转储</vt:lpstr>
      <vt:lpstr>一、什么是数据转储</vt:lpstr>
      <vt:lpstr>二、转储方法</vt:lpstr>
      <vt:lpstr>静态转储</vt:lpstr>
      <vt:lpstr>动态转储</vt:lpstr>
      <vt:lpstr>动态转储</vt:lpstr>
      <vt:lpstr>2．海量转储与增量转储</vt:lpstr>
      <vt:lpstr>3．转储方法小结</vt:lpstr>
      <vt:lpstr>10.4  恢复的实现技术</vt:lpstr>
      <vt:lpstr>10.4.2  登记日志文件</vt:lpstr>
      <vt:lpstr>一、日志文件的格式和内容</vt:lpstr>
      <vt:lpstr>日志文件的格式和内容（续）</vt:lpstr>
      <vt:lpstr>日志文件的格式和内容（续）</vt:lpstr>
      <vt:lpstr>日志文件的格式和内容（续）</vt:lpstr>
      <vt:lpstr>二、日志文件的作用</vt:lpstr>
      <vt:lpstr>利用静态转储副本和日志文件进行恢复</vt:lpstr>
      <vt:lpstr>利用静态转储副本和日志文件进行恢复（续）</vt:lpstr>
      <vt:lpstr>三、登记日志文件</vt:lpstr>
      <vt:lpstr>登记日志文件（续）</vt:lpstr>
      <vt:lpstr>第十章  数据库恢复技术</vt:lpstr>
      <vt:lpstr>10.5  恢复策略</vt:lpstr>
      <vt:lpstr>10.5.1  事务故障的恢复</vt:lpstr>
      <vt:lpstr>事务故障的恢复步骤</vt:lpstr>
      <vt:lpstr>事务故障的恢复步骤</vt:lpstr>
      <vt:lpstr>10.5  恢复策略</vt:lpstr>
      <vt:lpstr>10.5.2  系统故障的恢复</vt:lpstr>
      <vt:lpstr>系统故障的恢复步骤</vt:lpstr>
      <vt:lpstr>系统故障的恢复步骤</vt:lpstr>
      <vt:lpstr>10.5  恢复策略</vt:lpstr>
      <vt:lpstr>10.5.3  介质故障的恢复</vt:lpstr>
      <vt:lpstr>介质故障的恢复（续）</vt:lpstr>
      <vt:lpstr>介质故障的恢复（续）</vt:lpstr>
      <vt:lpstr>介质故障的恢复（续）</vt:lpstr>
      <vt:lpstr>第十章  数据库恢复技术</vt:lpstr>
      <vt:lpstr>10.6  具有检查点的恢复技术</vt:lpstr>
      <vt:lpstr>一、问题的提出</vt:lpstr>
      <vt:lpstr>解决方案</vt:lpstr>
      <vt:lpstr>二、检查点技术</vt:lpstr>
      <vt:lpstr>检查点技术（续）</vt:lpstr>
      <vt:lpstr>动态维护日志文件的方法</vt:lpstr>
      <vt:lpstr>建立检查点</vt:lpstr>
      <vt:lpstr>三、利用检查点的恢复策略</vt:lpstr>
      <vt:lpstr>利用检查点的恢复策略（续）</vt:lpstr>
      <vt:lpstr>利用检查点的恢复策略（续）</vt:lpstr>
      <vt:lpstr>利用检查点的恢复策略（续）</vt:lpstr>
      <vt:lpstr>利用检查点的恢复步骤</vt:lpstr>
      <vt:lpstr>利用检查点的恢复策略（续）</vt:lpstr>
      <vt:lpstr>利用检查点的恢复策略（续）</vt:lpstr>
      <vt:lpstr>第十章  数据库恢复技术</vt:lpstr>
      <vt:lpstr>10.7  数据库镜像</vt:lpstr>
      <vt:lpstr>数据库镜像（续）</vt:lpstr>
      <vt:lpstr>数据库镜像（续）</vt:lpstr>
      <vt:lpstr>数据库镜像的用途</vt:lpstr>
      <vt:lpstr>数据库镜像（续）</vt:lpstr>
      <vt:lpstr>数据库镜像（续）</vt:lpstr>
      <vt:lpstr>第十章  数据库恢复技术</vt:lpstr>
      <vt:lpstr>10.8 小结</vt:lpstr>
      <vt:lpstr>小结（续）</vt:lpstr>
      <vt:lpstr>小结（续）</vt:lpstr>
      <vt:lpstr>小结（续） </vt:lpstr>
      <vt:lpstr>       本章结束了。。。</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歌 高</cp:lastModifiedBy>
  <cp:revision>254</cp:revision>
  <dcterms:created xsi:type="dcterms:W3CDTF">2000-08-09T08:19:19Z</dcterms:created>
  <dcterms:modified xsi:type="dcterms:W3CDTF">2022-06-14T01:41:29Z</dcterms:modified>
</cp:coreProperties>
</file>