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11" r:id="rId2"/>
    <p:sldMasterId id="2147483855" r:id="rId3"/>
    <p:sldMasterId id="2147483962" r:id="rId4"/>
    <p:sldMasterId id="2147484034" r:id="rId5"/>
    <p:sldMasterId id="2147484049" r:id="rId6"/>
    <p:sldMasterId id="2147485250" r:id="rId7"/>
    <p:sldMasterId id="2147485966" r:id="rId8"/>
    <p:sldMasterId id="2147486124" r:id="rId9"/>
  </p:sldMasterIdLst>
  <p:notesMasterIdLst>
    <p:notesMasterId r:id="rId33"/>
  </p:notesMasterIdLst>
  <p:handoutMasterIdLst>
    <p:handoutMasterId r:id="rId34"/>
  </p:handoutMasterIdLst>
  <p:sldIdLst>
    <p:sldId id="412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84" r:id="rId21"/>
    <p:sldId id="667" r:id="rId22"/>
    <p:sldId id="585" r:id="rId23"/>
    <p:sldId id="582" r:id="rId24"/>
    <p:sldId id="583" r:id="rId25"/>
    <p:sldId id="586" r:id="rId26"/>
    <p:sldId id="577" r:id="rId27"/>
    <p:sldId id="578" r:id="rId28"/>
    <p:sldId id="587" r:id="rId29"/>
    <p:sldId id="588" r:id="rId30"/>
    <p:sldId id="589" r:id="rId31"/>
    <p:sldId id="590" r:id="rId32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8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486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339966"/>
    <a:srgbClr val="CC3300"/>
    <a:srgbClr val="0066FF"/>
    <a:srgbClr val="FF9900"/>
    <a:srgbClr val="FFCC66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7" autoAdjust="0"/>
    <p:restoredTop sz="89754" autoAdjust="0"/>
  </p:normalViewPr>
  <p:slideViewPr>
    <p:cSldViewPr snapToGrid="0" snapToObjects="1">
      <p:cViewPr varScale="1">
        <p:scale>
          <a:sx n="76" d="100"/>
          <a:sy n="76" d="100"/>
        </p:scale>
        <p:origin x="1507" y="62"/>
      </p:cViewPr>
      <p:guideLst>
        <p:guide orient="horz" pos="998"/>
        <p:guide orient="horz" pos="3247"/>
        <p:guide orient="horz" pos="2486"/>
        <p:guide pos="2880"/>
        <p:guide pos="1176"/>
        <p:guide pos="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1794" y="-84"/>
      </p:cViewPr>
      <p:guideLst>
        <p:guide orient="horz" pos="2904"/>
        <p:guide pos="218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1D6ED16D-3445-4B43-A412-871B4BF731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087E4F41-50D2-422F-A618-F7E39985ED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85795ACD-2696-4C14-BFB7-BD658DD35D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F0F78CA8-CAE5-4510-9E7E-E47BF6C65B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665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ea typeface="宋体" panose="02010600030101010101" pitchFamily="2" charset="-122"/>
              </a:defRPr>
            </a:lvl1pPr>
          </a:lstStyle>
          <a:p>
            <a:fld id="{E78CB7E8-7DF0-4988-9D56-04E5871590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755AE9B-A7CE-4B2A-87E3-D73AFCC5DF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47CDE80-3826-4DD5-BC4A-E6E3572A55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593157CF-72D3-4C8F-878D-DD8E703E6B3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3638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DF4057A3-5780-4CCC-8347-E332FAC8C2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D57A917C-1B22-4DC0-95BD-2324938EB3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defTabSz="922338">
              <a:defRPr baseline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C517FFED-ACDA-469D-825C-663219E3B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665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8" rIns="92316" bIns="46158" numCol="1" anchor="b" anchorCtr="0" compatLnSpc="1">
            <a:prstTxWarp prst="textNoShape">
              <a:avLst/>
            </a:prstTxWarp>
          </a:bodyPr>
          <a:lstStyle>
            <a:lvl1pPr algn="r" defTabSz="922338">
              <a:defRPr baseline="0">
                <a:ea typeface="宋体" panose="02010600030101010101" pitchFamily="2" charset="-122"/>
              </a:defRPr>
            </a:lvl1pPr>
          </a:lstStyle>
          <a:p>
            <a:fld id="{DEEA33F5-5547-48EC-A066-F5AE74B1D1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891C24D-0646-4F3C-BD3A-60B075C908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85838" y="711200"/>
            <a:ext cx="4756150" cy="3567113"/>
          </a:xfrm>
          <a:ln/>
        </p:spPr>
      </p:sp>
      <p:sp>
        <p:nvSpPr>
          <p:cNvPr id="88067" name="Rectangle 4">
            <a:extLst>
              <a:ext uri="{FF2B5EF4-FFF2-40B4-BE49-F238E27FC236}">
                <a16:creationId xmlns:a16="http://schemas.microsoft.com/office/drawing/2014/main" id="{EBBD651D-DBD1-4463-BA96-FB744479F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>
            <a:extLst>
              <a:ext uri="{FF2B5EF4-FFF2-40B4-BE49-F238E27FC236}">
                <a16:creationId xmlns:a16="http://schemas.microsoft.com/office/drawing/2014/main" id="{CCF8AA5E-D644-4783-8DCD-0D92F87E6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92C750-C2E2-4594-AC8A-6757FF7F562E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403CC7-4DD6-47E3-BB58-1E0357F4F5D9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61A660-FD24-4288-83CD-65DD2BA0539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765800" y="6270625"/>
            <a:ext cx="3108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b="1" baseline="0">
                <a:ea typeface="新宋体" panose="02010609030101010101" pitchFamily="49" charset="-122"/>
              </a:rPr>
              <a:t>©</a:t>
            </a:r>
            <a:r>
              <a:rPr lang="en-US" altLang="en-US" b="1" baseline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baseline="0">
                <a:latin typeface="楷体_GB2312" pitchFamily="49" charset="-122"/>
              </a:rPr>
              <a:t>苏州大学计算机科学与技术学院</a:t>
            </a:r>
            <a:endParaRPr lang="en-US" altLang="en-US" b="1" baseline="0">
              <a:latin typeface="楷体_GB2312" pitchFamily="49" charset="-122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7E331B15-A864-4A78-BA3A-3783E3BCD1A6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17988"/>
            <a:ext cx="0" cy="941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68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1016839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</p:spTree>
    <p:extLst>
      <p:ext uri="{BB962C8B-B14F-4D97-AF65-F5344CB8AC3E}">
        <p14:creationId xmlns:p14="http://schemas.microsoft.com/office/powerpoint/2010/main" val="171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6D46F2-7C38-4A48-8A3A-EDCCFC693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E9978-2AD9-414E-ACAC-9057EFD818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3028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4F12D-5C4F-4E4B-AA70-76612F138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637908-2A66-407C-9407-FE207FC03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0825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52F11-3C92-4E9C-BDC9-2F11E0BB7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B0B4C-23D0-4A55-8F2F-5FAAC609FB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3531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57213"/>
            <a:ext cx="2060575" cy="4949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557213"/>
            <a:ext cx="6032500" cy="4949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CC876-9477-4FB3-A4F2-61AE4EDE0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0A0BE9-9F26-40AC-A72F-832589647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1956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57213"/>
            <a:ext cx="8245475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1B1DA-4685-45CD-ACEE-FAA1F61A4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E9B701-04D5-48C2-9A6B-33FB6FCF5B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0151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57213"/>
            <a:ext cx="8245475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2513" y="1604963"/>
            <a:ext cx="3598862" cy="1874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2513" y="3632200"/>
            <a:ext cx="3598862" cy="1874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2283F-9925-4E2F-A186-A444C2B01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BBA924-D796-4452-8D6F-FE87EC9D19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6185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>
            <a:extLst>
              <a:ext uri="{FF2B5EF4-FFF2-40B4-BE49-F238E27FC236}">
                <a16:creationId xmlns:a16="http://schemas.microsoft.com/office/drawing/2014/main" id="{C77F5984-F91F-4DE9-ABE7-1CA9A2CA14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3904386-A5BB-4A7D-96AB-D06B5339D133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832C16-EF48-475E-B677-6D55DBD68A10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CC7B297-12A3-4B67-B3D7-FADBDEAC316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765800" y="6270625"/>
            <a:ext cx="310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baseline="0">
                <a:solidFill>
                  <a:srgbClr val="FFFFFF"/>
                </a:solidFill>
                <a:ea typeface="新宋体" panose="02010609030101010101" pitchFamily="49" charset="-122"/>
              </a:rPr>
              <a:t>©</a:t>
            </a:r>
            <a:r>
              <a:rPr lang="en-US" altLang="en-US" baseline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aseline="0">
                <a:solidFill>
                  <a:srgbClr val="FFFFFF"/>
                </a:solidFill>
                <a:latin typeface="楷体_GB2312" pitchFamily="49" charset="-122"/>
              </a:rPr>
              <a:t>2007</a:t>
            </a:r>
            <a:r>
              <a:rPr lang="en-US" altLang="en-US" baseline="0">
                <a:solidFill>
                  <a:srgbClr val="FFFFFF"/>
                </a:solidFill>
                <a:latin typeface="楷体_GB2312" pitchFamily="49" charset="-122"/>
              </a:rPr>
              <a:t> </a:t>
            </a:r>
            <a:r>
              <a:rPr lang="zh-CN" altLang="en-US" baseline="0">
                <a:solidFill>
                  <a:srgbClr val="FFFFFF"/>
                </a:solidFill>
                <a:latin typeface="楷体_GB2312" pitchFamily="49" charset="-122"/>
              </a:rPr>
              <a:t>苏州大学计算机科学与技术学院</a:t>
            </a:r>
            <a:endParaRPr lang="en-US" altLang="en-US" baseline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D7FD102C-47BD-4CA2-8D92-9989F1E18ED0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17988"/>
            <a:ext cx="0" cy="941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68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Presentation Title</a:t>
            </a:r>
          </a:p>
        </p:txBody>
      </p:sp>
      <p:sp>
        <p:nvSpPr>
          <p:cNvPr id="1016839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Presentation Subtitle</a:t>
            </a:r>
            <a:br>
              <a:rPr lang="en-US" altLang="en-US" noProof="0"/>
            </a:br>
            <a:r>
              <a:rPr lang="en-US" altLang="en-US" noProof="0"/>
              <a:t>Subtitle Second Line</a:t>
            </a:r>
          </a:p>
        </p:txBody>
      </p:sp>
    </p:spTree>
    <p:extLst>
      <p:ext uri="{BB962C8B-B14F-4D97-AF65-F5344CB8AC3E}">
        <p14:creationId xmlns:p14="http://schemas.microsoft.com/office/powerpoint/2010/main" val="8095349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C8F7A-A31E-47EB-8932-3EFE8ABD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EDDE5B-DF90-41FB-A056-34588A0568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44073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2584F-E70F-40BC-A12C-FC61C8D26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9F7125-14A3-4CDB-8370-D4C678ED2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0339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5D42B-1BF7-44E1-BD0B-EEC889EA9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BB06B1-C922-4BE5-A4B1-08016A868F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292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E94E4-292D-4291-AD75-88624AC61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CA209C-E5CA-44BB-A069-1FAD91399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53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57213"/>
            <a:ext cx="2060575" cy="4949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557213"/>
            <a:ext cx="6032500" cy="4949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3FD378-C398-4E5D-9007-C53D877237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99DEF-09B0-47C4-AF5D-9910B0364D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7154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D85C7E-F30E-4115-BA33-A5BE21571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E132EA-FC13-4972-8063-0212EB36A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60733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40DBF3-8B29-41C9-823E-243D01ABA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39933-D051-4C84-98B8-38E75F9E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3901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51EE1D-C30F-4C83-AE27-4662C9393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424D9B-07EB-4633-8F79-3100364D0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00218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9BB570-242F-4676-8539-48018D9D9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080810-5D8A-45FF-B2F7-B48EBD30EF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76111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AD794-175C-4FD7-AC18-57F397E18B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D764EB-7BE7-461E-9EBC-6226BA642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3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57213"/>
            <a:ext cx="2060575" cy="4949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557213"/>
            <a:ext cx="6032500" cy="4949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A2804F-88F2-41A0-94D6-0FC246AA6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D222B-B27B-4AD1-95BC-586FF7997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01447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57213"/>
            <a:ext cx="8245475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E3112-7500-468E-A54C-7F26181B5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FC4957-FC71-471F-9B53-2044B48B9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741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57213"/>
            <a:ext cx="8245475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2513" y="1604963"/>
            <a:ext cx="3598862" cy="1874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2513" y="3632200"/>
            <a:ext cx="3598862" cy="1874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0EB47-F005-4F54-9F48-3E4049D2C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888DDB-6A37-46B9-93BB-2FD53D51B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7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67E7AB59-04CF-4968-867F-A6E4B9D7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C1DB272-FCF6-4A2B-A1BF-4A2D535F7C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9D6722-303A-4824-81D9-90B7CAF3B481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C7E1981-4BA6-4CDA-A4F0-48BF7E1A31E5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0A9E843-1729-4698-872D-D636451B8C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5A2C1ED6-2A22-4838-B082-4B9697E324B0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B0C2E43-B355-4A24-AAB4-9A194B4D4E43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2BAD37C-CA0C-4C76-81F7-A4BC97B9FA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6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4B8811E4-1FC1-41C2-AF04-B09AEA2EB9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728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515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46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156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00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5146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508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03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 marL="750888" indent="-285750">
              <a:buFont typeface="Wingdings" pitchFamily="2" charset="2"/>
              <a:buChar char="p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43B7D3-9DA8-4DFB-AF36-306C1A1819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2EE89-4B37-4A23-9BE6-D031661AE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040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9254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6449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8667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0203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F27C40-3092-4375-BB37-C61C30D70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0BCE1-8F86-4983-8C4D-4DEBFB7411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102BAE93-407C-41B9-AAD2-0B02C00E15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729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692150"/>
            <a:ext cx="8785225" cy="56165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554CBB-297B-4956-8C0F-9904D2DA20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7F2A57-2A5B-4EFA-B503-DBF051FCB1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5053FE54-FAC6-4F19-A7CD-99ACF2CE15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525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0A55D1E-8E52-4B13-A9A0-FEA68ED72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B987D3B-DD17-4522-8B9F-A64A51B771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AB9C83-0A03-4E59-A5D9-61A9C2180E0F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8B22B8-4C94-4657-AF1F-9DCF6DD5398F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526DC87-1BF4-49A3-B70F-EA25337A23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125FCCD9-CAE9-4B81-A4FA-5FAE997263C8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90C0F87-0805-478A-99AA-A7BD290E154D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1DA017E3-657C-4BFD-BB37-88DB26CC00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6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5E78D8A8-78A4-44F8-8193-4C368E63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2202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7641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5136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82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419836-871A-4DAD-BEA6-EBD977C0E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16C7C-BADE-428E-9685-C62D1C61D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15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377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1713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100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86487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2891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39533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840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2593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5D17A-8635-45E6-9430-185B194A01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AFFCA-471D-4DEF-BC20-C1F5B5857C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6EA4CAA7-DDFF-461E-903D-D5C4789F95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153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692150"/>
            <a:ext cx="8785225" cy="56165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A94487-E26F-4B8C-AE3B-D3AC02B8D6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17C68F-7F86-4838-AFD1-19A14C1E53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8C686420-5C47-4656-904F-7F3363F239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8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C7D5D0-96FD-4E7D-B9F6-980D98CA2F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8C8C7-920D-4158-87DF-2C795FC23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5422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13412CF-8098-4C82-ACCE-BB7915D97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44D99B-E8C9-49EF-ACBA-BEB656BBE8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66166C-9A9A-4051-B433-A2A86996EE8B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D2F680C-9C22-4793-B6D6-96AB15FD8F67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64BC4FB-C89C-4075-B148-AD5423BFC8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13762A9C-2FCB-4839-9D81-E3C6D1FD0637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CF8F38D-78BE-4EEE-B205-472B3719EABD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6337E52-1D0C-4907-B17B-638BCA9F2E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6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87203AF9-402D-4431-B750-B97BB13A3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1228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4400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18700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4166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2311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3260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377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192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1806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8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FC120-2571-4B6F-B87C-73A5A9DEE5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C268B-3FAC-491C-89C1-EFEE0E4A1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2184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44587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9544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1C4D4DF-627C-42DF-BE30-65DB20F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596718E-5CBF-42AA-BF49-B81E5A4E28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CE0812-ADB9-431A-BE67-4988F2B01D40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D5DEA2E-FE19-43E7-AF78-63AC9E9A4A9B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8269687-A10C-4C3E-853A-89B800BE31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5B1B037-6577-40FF-91C9-6D40FD3152AE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F9BE57D2-46D6-4623-BC71-965C22906E7E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72BFD3B-BE86-4355-AA90-7E345511E9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6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BAA1EED5-C147-46EB-8FA6-D20E8BD801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07234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3399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34349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7367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48239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32677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7042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68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9C47024-237B-4DD9-BFB3-A966FF8386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D35E8-FE89-4BC1-853A-715E1AB34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006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3772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04529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93059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69153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05B89-BA58-4298-8D9D-69E3C57F3D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A0BFF-CCDE-48AD-AC97-DB416F95FE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74873D4E-57C3-47C5-BCDE-FCE4623369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1055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5A996492-AB7C-4527-90CD-A1D72CD00C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549275"/>
            <a:ext cx="9144000" cy="71438"/>
            <a:chOff x="90" y="434"/>
            <a:chExt cx="6264" cy="62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6C41E3C-CB57-4FFF-BEDD-DCE2077D8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466"/>
              <a:ext cx="6264" cy="0"/>
            </a:xfrm>
            <a:prstGeom prst="line">
              <a:avLst/>
            </a:prstGeom>
            <a:noFill/>
            <a:ln w="12700">
              <a:solidFill>
                <a:srgbClr val="FF01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9">
              <a:extLst>
                <a:ext uri="{FF2B5EF4-FFF2-40B4-BE49-F238E27FC236}">
                  <a16:creationId xmlns:a16="http://schemas.microsoft.com/office/drawing/2014/main" id="{09D64C5C-14C2-4800-AC8F-45BF3C29DC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7" y="432"/>
              <a:ext cx="62" cy="70"/>
            </a:xfrm>
            <a:prstGeom prst="triangle">
              <a:avLst>
                <a:gd name="adj" fmla="val 49995"/>
              </a:avLst>
            </a:prstGeom>
            <a:solidFill>
              <a:srgbClr val="00FF00"/>
            </a:solidFill>
            <a:ln w="12700">
              <a:solidFill>
                <a:srgbClr val="037C0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aseline="-250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5FFD15F4-D205-4F33-B028-866B55CA919A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24625"/>
          <a:ext cx="4683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2" name="位图图像" r:id="rId3" imgW="752381" imgH="685714" progId="Paint.Picture">
                  <p:embed/>
                </p:oleObj>
              </mc:Choice>
              <mc:Fallback>
                <p:oleObj name="位图图像" r:id="rId3" imgW="752381" imgH="685714" progId="Paint.Picture">
                  <p:embed/>
                  <p:pic>
                    <p:nvPicPr>
                      <p:cNvPr id="20483" name="Object 15">
                        <a:extLst>
                          <a:ext uri="{FF2B5EF4-FFF2-40B4-BE49-F238E27FC236}">
                            <a16:creationId xmlns:a16="http://schemas.microsoft.com/office/drawing/2014/main" id="{CC011562-381C-436C-A7FD-53E17575A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24625"/>
                        <a:ext cx="4683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0" y="692150"/>
            <a:ext cx="8785225" cy="56165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BEB3B4E6-609C-4103-A690-A811CC9B9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B0992792-4821-4565-9AF9-99FF3F3D7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6079C9E2-9B28-4C52-935E-AA87958D43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5677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23F7319-BD71-4953-B7C5-B89FB4F4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E60F752-9598-4BE9-9EFD-EC0122A19E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7014DB-7A3D-4CF5-8D5A-09C1D0907875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BC88EDE-B99C-47C0-8528-00DF72541A54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 b="1" baseline="0">
              <a:solidFill>
                <a:srgbClr val="0000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570CC0D-11A3-4AF6-B44F-3C2DBC51EB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96F985A8-0CF1-4617-AABD-5CB2B54E5E3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</a:pPr>
            <a:r>
              <a:rPr lang="en-US" altLang="zh-CN" sz="1700" baseline="0">
                <a:solidFill>
                  <a:srgbClr val="FFFFFF"/>
                </a:solidFill>
                <a:ea typeface="宋体" panose="02010600030101010101" pitchFamily="2" charset="-122"/>
              </a:rPr>
              <a:t>Shanghai Jiao Tong University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E9DB3B13-3141-4586-8137-88F1AEE83834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B534ADB-7B3C-45DE-8AFD-CA7AC0ECB8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89700" y="4797425"/>
            <a:ext cx="265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1600" baseline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上海交通大学软件工程中心</a:t>
            </a:r>
          </a:p>
        </p:txBody>
      </p:sp>
      <p:pic>
        <p:nvPicPr>
          <p:cNvPr id="12" name="Picture 12" descr="sjtu02">
            <a:extLst>
              <a:ext uri="{FF2B5EF4-FFF2-40B4-BE49-F238E27FC236}">
                <a16:creationId xmlns:a16="http://schemas.microsoft.com/office/drawing/2014/main" id="{58F3FC42-0BA1-4CAB-AB63-2D226ECC70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Object Oriented Analysis and Design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40948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9709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32226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98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CF1F232-AA3E-4425-B289-16FB8EC17C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E09B6-BC7A-4331-970A-9472BCF2AD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8565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96784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32161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188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1817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32493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72758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43520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864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6A26B-F30B-430D-9663-F41EF0729D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rgbClr val="0000FF"/>
                </a:solidFill>
                <a:latin typeface="Arial Narrow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Design, SJTU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0DD870-5EB1-446A-A41F-1258BC5D37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fld id="{7C7E1650-989F-4768-AEBB-218A86F8DD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8017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>
            <a:extLst>
              <a:ext uri="{FF2B5EF4-FFF2-40B4-BE49-F238E27FC236}">
                <a16:creationId xmlns:a16="http://schemas.microsoft.com/office/drawing/2014/main" id="{5EE9ED87-B7CB-4DD2-B4B5-42955BCE7F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8DA6825-887F-45CA-946D-76D65333E519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9951FDD-FD82-44F8-97EE-935EDAA44254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2220423-F595-4CA3-BDA0-A75BF0C04E1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765800" y="6270625"/>
            <a:ext cx="310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baseline="0">
                <a:solidFill>
                  <a:srgbClr val="FFFFFF"/>
                </a:solidFill>
                <a:ea typeface="新宋体" panose="02010609030101010101" pitchFamily="49" charset="-122"/>
              </a:rPr>
              <a:t>©</a:t>
            </a:r>
            <a:r>
              <a:rPr lang="en-US" altLang="en-US" baseline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aseline="0">
                <a:solidFill>
                  <a:srgbClr val="FFFFFF"/>
                </a:solidFill>
                <a:latin typeface="楷体_GB2312" pitchFamily="49" charset="-122"/>
              </a:rPr>
              <a:t>2007</a:t>
            </a:r>
            <a:r>
              <a:rPr lang="en-US" altLang="en-US" baseline="0">
                <a:solidFill>
                  <a:srgbClr val="FFFFFF"/>
                </a:solidFill>
                <a:latin typeface="楷体_GB2312" pitchFamily="49" charset="-122"/>
              </a:rPr>
              <a:t> </a:t>
            </a:r>
            <a:r>
              <a:rPr lang="zh-CN" altLang="en-US" baseline="0">
                <a:solidFill>
                  <a:srgbClr val="FFFFFF"/>
                </a:solidFill>
                <a:latin typeface="楷体_GB2312" pitchFamily="49" charset="-122"/>
              </a:rPr>
              <a:t>苏州大学计算机科学与技术学院</a:t>
            </a:r>
            <a:endParaRPr lang="en-US" altLang="en-US" baseline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D65C701F-FAF4-4768-AF03-AAB5CCA530A3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17988"/>
            <a:ext cx="0" cy="941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68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Presentation Title</a:t>
            </a:r>
          </a:p>
        </p:txBody>
      </p:sp>
      <p:sp>
        <p:nvSpPr>
          <p:cNvPr id="1016839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Presentation Subtitle</a:t>
            </a:r>
            <a:br>
              <a:rPr lang="en-US" altLang="en-US" noProof="0"/>
            </a:br>
            <a:r>
              <a:rPr lang="en-US" altLang="en-US" noProof="0"/>
              <a:t>Subtitle Second Line</a:t>
            </a:r>
          </a:p>
        </p:txBody>
      </p:sp>
    </p:spTree>
    <p:extLst>
      <p:ext uri="{BB962C8B-B14F-4D97-AF65-F5344CB8AC3E}">
        <p14:creationId xmlns:p14="http://schemas.microsoft.com/office/powerpoint/2010/main" val="21839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718FB1-7DE6-4A4C-AF3D-E73C1F805D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B454-6FB9-421B-93C2-54D6CBD32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9032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F9AA9-A449-4B4B-9C99-15DC98956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ECB4F-1606-4E5D-9FE0-D29744ECA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85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301CE-C941-4430-B46E-F1FEB709C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4A1EBB-C7B7-4E77-9393-E4BA039476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403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08CEE-F6A2-471E-AD8A-4739B3214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B4240-0F21-47F7-B417-1578CA6D86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8594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D0E05-47B0-4263-916C-464B7F368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DBD350-9829-46EF-9172-C4F64BC17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3884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46A9B1-6BD6-419E-B9DF-8F62A7D0F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5BBFFE-04E9-4003-9993-2B3A592DAA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5854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B883E3-FD84-48CF-8F07-CEE108064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32E056-78EE-4E0E-9070-2E77008C5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401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F5B80-8C70-4EC3-96A6-967385DD2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A456BE-2F15-4005-BD14-2DDCB8DEA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8011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61168-2C6D-453B-84CF-8D9B5F6FA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3D5E60-06C5-4F06-8CBE-4ABB4CE44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6040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B29F2-744B-4C26-9B62-2E070344EF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66196F-E294-42CB-BAD2-EBB4F96A5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5668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57213"/>
            <a:ext cx="2060575" cy="4949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557213"/>
            <a:ext cx="6032500" cy="4949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1EAC0-7C92-4B9C-8B0A-93ABEC9E8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2149C-9CC9-43AC-9000-DE123C05A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58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3D1C25-AC50-45AB-A3FE-39C0C42323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687EB-FEE7-4340-A371-7D2BC23D09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234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57213"/>
            <a:ext cx="8245475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56205C-966D-44A6-9CEC-89556FFA1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B72F24-5A2F-48F8-8119-0F040C697B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318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57213"/>
            <a:ext cx="8245475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2513" y="1604963"/>
            <a:ext cx="3598862" cy="1874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2513" y="3632200"/>
            <a:ext cx="3598862" cy="1874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54A6-D6DB-4528-BAA8-A64EA9F97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1D08A6-71EC-4299-86E8-843B73866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7915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TUR~21">
            <a:extLst>
              <a:ext uri="{FF2B5EF4-FFF2-40B4-BE49-F238E27FC236}">
                <a16:creationId xmlns:a16="http://schemas.microsoft.com/office/drawing/2014/main" id="{E07672B2-57E5-4D5F-AC35-DAB603065B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1440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DD32FE2-BE08-4690-96EC-15A04939DF18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A3D3698-0A24-4985-9718-8E1E5E025C2D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6B95ED9-B8F4-4890-A59C-5F1DB3BF9C01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765800" y="6270625"/>
            <a:ext cx="310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baseline="0">
                <a:solidFill>
                  <a:srgbClr val="FFFFFF"/>
                </a:solidFill>
                <a:ea typeface="新宋体" panose="02010609030101010101" pitchFamily="49" charset="-122"/>
              </a:rPr>
              <a:t>©</a:t>
            </a:r>
            <a:r>
              <a:rPr lang="en-US" altLang="en-US" baseline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aseline="0">
                <a:solidFill>
                  <a:srgbClr val="FFFFFF"/>
                </a:solidFill>
                <a:latin typeface="楷体_GB2312" pitchFamily="49" charset="-122"/>
              </a:rPr>
              <a:t>2007</a:t>
            </a:r>
            <a:r>
              <a:rPr lang="en-US" altLang="en-US" baseline="0">
                <a:solidFill>
                  <a:srgbClr val="FFFFFF"/>
                </a:solidFill>
                <a:latin typeface="楷体_GB2312" pitchFamily="49" charset="-122"/>
              </a:rPr>
              <a:t> </a:t>
            </a:r>
            <a:r>
              <a:rPr lang="zh-CN" altLang="en-US" baseline="0">
                <a:solidFill>
                  <a:srgbClr val="FFFFFF"/>
                </a:solidFill>
                <a:latin typeface="楷体_GB2312" pitchFamily="49" charset="-122"/>
              </a:rPr>
              <a:t>苏州大学计算机科学与技术学院</a:t>
            </a:r>
            <a:endParaRPr lang="en-US" altLang="en-US" baseline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3D309A4E-EC24-43C9-97B3-C73C3741C1B1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17988"/>
            <a:ext cx="0" cy="941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68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Presentation Title</a:t>
            </a:r>
          </a:p>
        </p:txBody>
      </p:sp>
      <p:sp>
        <p:nvSpPr>
          <p:cNvPr id="1016839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Presentation Subtitle</a:t>
            </a:r>
            <a:br>
              <a:rPr lang="en-US" altLang="en-US" noProof="0"/>
            </a:br>
            <a:r>
              <a:rPr lang="en-US" altLang="en-US" noProof="0"/>
              <a:t>Subtitle Second Line</a:t>
            </a:r>
          </a:p>
        </p:txBody>
      </p:sp>
    </p:spTree>
    <p:extLst>
      <p:ext uri="{BB962C8B-B14F-4D97-AF65-F5344CB8AC3E}">
        <p14:creationId xmlns:p14="http://schemas.microsoft.com/office/powerpoint/2010/main" val="27597979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ACC48-F83F-4D07-8F3E-0CFEB6BA8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8252FB-F11A-4A03-9E41-26C16E06D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5342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3B1B4F-2EC1-488E-99F3-AB817E593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309E41-11AA-49D0-A4FE-B069FBA94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32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2838" y="1604963"/>
            <a:ext cx="3597275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604963"/>
            <a:ext cx="3598862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A5AD84-5BCC-4BA8-8E36-FF1789C23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B945AC-056C-41F9-A8BD-E93D80D5D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830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D3838-615F-4837-B737-EC6B48C19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A8B0D-8E80-45E7-8423-20DAD6489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0772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E48EFD-370F-4C14-96AD-673F9BBEA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3514E9-C9C9-489F-A563-C2894285E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0437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EC4879-72AE-4367-9DB6-8CAFBA080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5734A2-863F-4E99-B88A-35F3BB416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7890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DA89C-5605-428B-B764-3AB558130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32D9EB-4AA2-41C0-A07A-114CBF758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">
            <a:extLst>
              <a:ext uri="{FF2B5EF4-FFF2-40B4-BE49-F238E27FC236}">
                <a16:creationId xmlns:a16="http://schemas.microsoft.com/office/drawing/2014/main" id="{0DC31529-BA39-45DC-8D67-E7AA5FCCAD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21">
            <a:extLst>
              <a:ext uri="{FF2B5EF4-FFF2-40B4-BE49-F238E27FC236}">
                <a16:creationId xmlns:a16="http://schemas.microsoft.com/office/drawing/2014/main" id="{322F8B57-5609-45B0-A837-0E758A0B5D06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04B04FE9-9277-47E7-AE96-2E4AD18F6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57213"/>
            <a:ext cx="82454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42424B-AFDC-4CF6-8F5A-86AB146E9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1604963"/>
            <a:ext cx="7348537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15814" name="Rectangle 6">
            <a:extLst>
              <a:ext uri="{FF2B5EF4-FFF2-40B4-BE49-F238E27FC236}">
                <a16:creationId xmlns:a16="http://schemas.microsoft.com/office/drawing/2014/main" id="{1B64BEDF-581C-49A7-9F2B-BEAE9EC2EB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 baseline="0"/>
            </a:lvl1pPr>
          </a:lstStyle>
          <a:p>
            <a:fld id="{707B7662-BB09-4DB4-8270-CE53FE97D9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9937C27-8A21-4627-A865-54F797B756F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672138" y="6545263"/>
            <a:ext cx="3359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sz="1000" baseline="0"/>
              <a:t>© </a:t>
            </a:r>
            <a:r>
              <a:rPr lang="zh-CN" altLang="en-US" sz="1000" baseline="0">
                <a:latin typeface="楷体_GB2312" pitchFamily="49" charset="-122"/>
              </a:rPr>
              <a:t>苏州大学计算机科学院与技术学院</a:t>
            </a:r>
            <a:endParaRPr lang="en-US" altLang="en-US" sz="1000" baseline="0">
              <a:latin typeface="楷体_GB2312" pitchFamily="49" charset="-122"/>
            </a:endParaRPr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7285E900-B70D-41F2-AC8F-3F72F7581FFA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10">
            <a:extLst>
              <a:ext uri="{FF2B5EF4-FFF2-40B4-BE49-F238E27FC236}">
                <a16:creationId xmlns:a16="http://schemas.microsoft.com/office/drawing/2014/main" id="{80ABA0D0-C991-4436-AB76-359850BC4F1D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26" r:id="rId1"/>
    <p:sldLayoutId id="2147486361" r:id="rId2"/>
    <p:sldLayoutId id="2147486362" r:id="rId3"/>
    <p:sldLayoutId id="2147486363" r:id="rId4"/>
    <p:sldLayoutId id="2147486364" r:id="rId5"/>
    <p:sldLayoutId id="2147486365" r:id="rId6"/>
    <p:sldLayoutId id="2147486366" r:id="rId7"/>
    <p:sldLayoutId id="2147486367" r:id="rId8"/>
    <p:sldLayoutId id="2147486368" r:id="rId9"/>
    <p:sldLayoutId id="2147486369" r:id="rId10"/>
    <p:sldLayoutId id="214748637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charset="0"/>
          <a:ea typeface="楷体_GB2312" pitchFamily="49" charset="-122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1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rgbClr val="FF9900"/>
        </a:buClr>
        <a:buFont typeface="Wingdings" panose="05000000000000000000" pitchFamily="2" charset="2"/>
        <a:buChar char="ü"/>
        <a:defRPr sz="16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3FDE82D-81D1-4041-BEBA-7751B1E50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007F61-8710-40B3-BC6D-24A53ADBA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0F3541-01CF-4252-AE27-F91942AF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5DEB99A-22C7-4616-90B6-F3476172B6C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2EA7D6F2-96EF-44C3-9D0D-F6BD8F01BCA0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991E996C-58CC-4A35-BCC8-9FB4545F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805266A5-511E-45FB-ADF4-7530DC76E6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C5B1045F-D26F-42C2-924B-585B70498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27" r:id="rId1"/>
    <p:sldLayoutId id="2147486371" r:id="rId2"/>
    <p:sldLayoutId id="2147486372" r:id="rId3"/>
    <p:sldLayoutId id="2147486373" r:id="rId4"/>
    <p:sldLayoutId id="2147486374" r:id="rId5"/>
    <p:sldLayoutId id="2147486375" r:id="rId6"/>
    <p:sldLayoutId id="2147486376" r:id="rId7"/>
    <p:sldLayoutId id="2147486377" r:id="rId8"/>
    <p:sldLayoutId id="2147486378" r:id="rId9"/>
    <p:sldLayoutId id="2147486379" r:id="rId10"/>
    <p:sldLayoutId id="2147486380" r:id="rId11"/>
    <p:sldLayoutId id="2147486381" r:id="rId12"/>
    <p:sldLayoutId id="2147486428" r:id="rId13"/>
    <p:sldLayoutId id="214748642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F1D0C09-1D48-413A-9A60-120FDDBE1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F254155-9DAB-4448-9076-465467F91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224944-6847-4017-8D7C-398F1537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7B66E7D-8E69-4666-AC69-27BF6D52AFE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25D82CD1-CB6A-4990-B1CC-42C02D3CFEF5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1AE51567-C3CA-4CA1-8872-07BE1ABC3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BCEAC485-E5B7-498F-9F1B-9244D62CC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069BB578-DF4C-402D-9FAC-E546B4738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30" r:id="rId1"/>
    <p:sldLayoutId id="2147486382" r:id="rId2"/>
    <p:sldLayoutId id="2147486383" r:id="rId3"/>
    <p:sldLayoutId id="2147486384" r:id="rId4"/>
    <p:sldLayoutId id="2147486385" r:id="rId5"/>
    <p:sldLayoutId id="2147486386" r:id="rId6"/>
    <p:sldLayoutId id="2147486387" r:id="rId7"/>
    <p:sldLayoutId id="2147486388" r:id="rId8"/>
    <p:sldLayoutId id="2147486389" r:id="rId9"/>
    <p:sldLayoutId id="2147486390" r:id="rId10"/>
    <p:sldLayoutId id="2147486391" r:id="rId11"/>
    <p:sldLayoutId id="2147486392" r:id="rId12"/>
    <p:sldLayoutId id="2147486431" r:id="rId13"/>
    <p:sldLayoutId id="214748643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0463E3-4B6B-44B2-8167-2737FF6B8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6757007-DADA-4292-A0ED-8FCD2D5C8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E22BD35-CCD7-4658-88BB-74BACBFE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6359261-E17F-4E83-B966-127F7EFE54E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C486739F-C6F5-4648-9324-CCC0100480F7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7B96FACF-8742-42DB-B18B-699B34FE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21833B47-6BB9-43E2-A089-A5B31CB9F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6E130AA5-9E35-42A1-9222-E875E14A3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33" r:id="rId1"/>
    <p:sldLayoutId id="2147486393" r:id="rId2"/>
    <p:sldLayoutId id="2147486394" r:id="rId3"/>
    <p:sldLayoutId id="2147486395" r:id="rId4"/>
    <p:sldLayoutId id="2147486396" r:id="rId5"/>
    <p:sldLayoutId id="2147486397" r:id="rId6"/>
    <p:sldLayoutId id="2147486398" r:id="rId7"/>
    <p:sldLayoutId id="2147486399" r:id="rId8"/>
    <p:sldLayoutId id="2147486400" r:id="rId9"/>
    <p:sldLayoutId id="2147486401" r:id="rId10"/>
    <p:sldLayoutId id="2147486402" r:id="rId11"/>
    <p:sldLayoutId id="214748640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F673D9-CCF6-4A90-8461-74E44295F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4E86358-2B40-429B-AC60-DCFF49E43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750E36A-4982-4781-9F09-4C27BF3B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130F873-5DC4-4CE3-8F73-97B6DCD7F00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C6451C87-6435-4383-81EB-96F7AB1C63EC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18AC4FC5-95D0-4282-A4CB-74A12A54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D6B43137-9AA6-4839-B647-861972DD5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697B82C4-C4DD-47E8-AFF5-50FD08B63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34" r:id="rId1"/>
    <p:sldLayoutId id="2147486404" r:id="rId2"/>
    <p:sldLayoutId id="2147486405" r:id="rId3"/>
    <p:sldLayoutId id="2147486406" r:id="rId4"/>
    <p:sldLayoutId id="2147486407" r:id="rId5"/>
    <p:sldLayoutId id="2147486408" r:id="rId6"/>
    <p:sldLayoutId id="2147486409" r:id="rId7"/>
    <p:sldLayoutId id="2147486410" r:id="rId8"/>
    <p:sldLayoutId id="2147486411" r:id="rId9"/>
    <p:sldLayoutId id="2147486412" r:id="rId10"/>
    <p:sldLayoutId id="2147486413" r:id="rId11"/>
    <p:sldLayoutId id="2147486414" r:id="rId12"/>
    <p:sldLayoutId id="2147486435" r:id="rId13"/>
    <p:sldLayoutId id="214748643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2D6617-7198-4B18-97AD-BC15AB01B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223BC6B-F4F2-453B-97EC-35005192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Articles and prepositions are not caps in titles</a:t>
            </a:r>
          </a:p>
          <a:p>
            <a:pPr lvl="1"/>
            <a:r>
              <a:rPr lang="en-US" altLang="zh-CN"/>
              <a:t>Unless, of course, the title starts with one</a:t>
            </a:r>
          </a:p>
          <a:p>
            <a:pPr lvl="2"/>
            <a:r>
              <a:rPr lang="en-US" altLang="zh-CN"/>
              <a:t>Proper names always have leading caps</a:t>
            </a:r>
          </a:p>
          <a:p>
            <a:pPr lvl="3"/>
            <a:r>
              <a:rPr lang="en-US" altLang="zh-CN"/>
              <a:t>Acronyms are always all caps</a:t>
            </a:r>
          </a:p>
          <a:p>
            <a:pPr lvl="4"/>
            <a:r>
              <a:rPr lang="en-US" altLang="zh-CN"/>
              <a:t>Fifth level</a:t>
            </a:r>
          </a:p>
          <a:p>
            <a:pPr lvl="0"/>
            <a:r>
              <a:rPr lang="en-US" altLang="zh-CN"/>
              <a:t>Capitalize the first word of all bullet items</a:t>
            </a:r>
          </a:p>
          <a:p>
            <a:pPr lvl="1"/>
            <a:r>
              <a:rPr lang="en-US" altLang="zh-CN"/>
              <a:t>This applies to sub-bullets too</a:t>
            </a:r>
          </a:p>
          <a:p>
            <a:pPr lvl="0"/>
            <a:r>
              <a:rPr lang="en-US" altLang="zh-CN"/>
              <a:t>Rose, Apex, and Ada, not ROSE, APEX, and ADA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03D7FDE-4A5E-4A98-B36C-C1AC1846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91288"/>
            <a:ext cx="4662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73E1FF"/>
              </a:buClr>
            </a:pPr>
            <a:r>
              <a:rPr lang="en-US" altLang="zh-CN" sz="900" baseline="0">
                <a:solidFill>
                  <a:srgbClr val="73E1FF"/>
                </a:solidFill>
                <a:ea typeface="宋体" panose="02010600030101010101" pitchFamily="2" charset="-122"/>
              </a:rPr>
              <a:t>Object Oriented Analysis and Design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F56C5CB-3068-4C40-90B6-5BB1A43DB54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73E1FF"/>
              </a:buClr>
            </a:pPr>
            <a:fld id="{8BA51BEE-7181-4337-B210-6CD1A4A4F473}" type="slidenum">
              <a:rPr lang="zh-CN" altLang="en-US" sz="800" baseline="0">
                <a:solidFill>
                  <a:srgbClr val="73E1FF"/>
                </a:solidFill>
                <a:ea typeface="宋体" panose="02010600030101010101" pitchFamily="2" charset="-122"/>
              </a:rPr>
              <a:pPr algn="ctr">
                <a:buClr>
                  <a:srgbClr val="73E1FF"/>
                </a:buClr>
              </a:pPr>
              <a:t>‹#›</a:t>
            </a:fld>
            <a:endParaRPr lang="en-US" altLang="zh-CN" sz="800" b="1" baseline="0">
              <a:solidFill>
                <a:srgbClr val="73E1FF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E8924EA7-28E9-4727-B047-C0D4DB70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en-US" sz="1000" baseline="0">
              <a:solidFill>
                <a:srgbClr val="FFFFFF"/>
              </a:solidFill>
              <a:latin typeface="ZapfHumnst BT"/>
              <a:ea typeface="宋体" pitchFamily="2" charset="-122"/>
            </a:endParaRP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01C046D9-4F31-4A68-8844-E5992410E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077CA319-551D-4B00-9DB3-893AAAD6C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37" r:id="rId1"/>
    <p:sldLayoutId id="2147486415" r:id="rId2"/>
    <p:sldLayoutId id="2147486416" r:id="rId3"/>
    <p:sldLayoutId id="2147486417" r:id="rId4"/>
    <p:sldLayoutId id="2147486418" r:id="rId5"/>
    <p:sldLayoutId id="2147486419" r:id="rId6"/>
    <p:sldLayoutId id="2147486420" r:id="rId7"/>
    <p:sldLayoutId id="2147486421" r:id="rId8"/>
    <p:sldLayoutId id="2147486422" r:id="rId9"/>
    <p:sldLayoutId id="2147486423" r:id="rId10"/>
    <p:sldLayoutId id="2147486424" r:id="rId11"/>
    <p:sldLayoutId id="2147486425" r:id="rId12"/>
    <p:sldLayoutId id="214748643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682625" indent="-228600" algn="l" rtl="0" eaLnBrk="0" fontAlgn="base" hangingPunct="0">
        <a:lnSpc>
          <a:spcPct val="87000"/>
        </a:lnSpc>
        <a:spcBef>
          <a:spcPct val="3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>
          <a:solidFill>
            <a:srgbClr val="DDDDDD"/>
          </a:solidFill>
          <a:latin typeface="+mn-lt"/>
          <a:ea typeface="+mn-ea"/>
        </a:defRPr>
      </a:lvl2pPr>
      <a:lvl3pPr marL="1025525" indent="-228600" algn="l" rtl="0" eaLnBrk="0" fontAlgn="base" hangingPunct="0">
        <a:spcBef>
          <a:spcPct val="20000"/>
        </a:spcBef>
        <a:spcAft>
          <a:spcPct val="0"/>
        </a:spcAft>
        <a:buClr>
          <a:srgbClr val="73E1FF"/>
        </a:buClr>
        <a:buChar char="•"/>
        <a:defRPr sz="2800">
          <a:solidFill>
            <a:srgbClr val="73E1FF"/>
          </a:solidFill>
          <a:latin typeface="+mn-lt"/>
          <a:ea typeface="+mn-ea"/>
        </a:defRPr>
      </a:lvl3pPr>
      <a:lvl4pPr marL="13684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>
          <a:solidFill>
            <a:srgbClr val="FFFF99"/>
          </a:solidFill>
          <a:latin typeface="+mn-lt"/>
          <a:ea typeface="+mn-ea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1">
            <a:extLst>
              <a:ext uri="{FF2B5EF4-FFF2-40B4-BE49-F238E27FC236}">
                <a16:creationId xmlns:a16="http://schemas.microsoft.com/office/drawing/2014/main" id="{0D698F80-E178-49F1-8F27-179A05AB02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21">
            <a:extLst>
              <a:ext uri="{FF2B5EF4-FFF2-40B4-BE49-F238E27FC236}">
                <a16:creationId xmlns:a16="http://schemas.microsoft.com/office/drawing/2014/main" id="{4C3AF19B-4475-47B3-81E2-7AFBBDCB257E}"/>
              </a:ext>
            </a:extLst>
          </p:cNvPr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4E6EDCEC-CABC-42A9-BA7F-1A9E64CAD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57213"/>
            <a:ext cx="82454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6A6C76D-CE8B-4445-B2FF-9F259A229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1604963"/>
            <a:ext cx="7348537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15814" name="Rectangle 6">
            <a:extLst>
              <a:ext uri="{FF2B5EF4-FFF2-40B4-BE49-F238E27FC236}">
                <a16:creationId xmlns:a16="http://schemas.microsoft.com/office/drawing/2014/main" id="{B16C1BBD-B3AC-4221-911F-32A9AD843D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 baseline="0">
                <a:solidFill>
                  <a:srgbClr val="FFFFFF"/>
                </a:solidFill>
              </a:defRPr>
            </a:lvl1pPr>
          </a:lstStyle>
          <a:p>
            <a:fld id="{7D3570F3-503E-4E20-8795-14776FD19D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DBA3A3A0-785B-4E2E-8830-FD91E8447B2C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672138" y="6545263"/>
            <a:ext cx="335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sz="1000" baseline="0">
                <a:solidFill>
                  <a:srgbClr val="FFFFFF"/>
                </a:solidFill>
              </a:rPr>
              <a:t>© </a:t>
            </a:r>
            <a:r>
              <a:rPr lang="en-US" altLang="zh-CN" sz="1000" baseline="0">
                <a:solidFill>
                  <a:srgbClr val="FFFFFF"/>
                </a:solidFill>
                <a:latin typeface="楷体_GB2312" pitchFamily="49" charset="-122"/>
              </a:rPr>
              <a:t>2007 </a:t>
            </a:r>
            <a:r>
              <a:rPr lang="zh-CN" altLang="en-US" sz="1000" baseline="0">
                <a:solidFill>
                  <a:srgbClr val="FFFFFF"/>
                </a:solidFill>
                <a:latin typeface="楷体_GB2312" pitchFamily="49" charset="-122"/>
              </a:rPr>
              <a:t>苏州大学计算机科学院与技术学院</a:t>
            </a:r>
            <a:endParaRPr lang="en-US" altLang="en-US" sz="1000" baseline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7176" name="Line 9">
            <a:extLst>
              <a:ext uri="{FF2B5EF4-FFF2-40B4-BE49-F238E27FC236}">
                <a16:creationId xmlns:a16="http://schemas.microsoft.com/office/drawing/2014/main" id="{FA701CA5-12E0-4DDA-A062-4F15B556E99D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10">
            <a:extLst>
              <a:ext uri="{FF2B5EF4-FFF2-40B4-BE49-F238E27FC236}">
                <a16:creationId xmlns:a16="http://schemas.microsoft.com/office/drawing/2014/main" id="{AAE7BE23-31D5-4133-8318-C6E9835A534C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39" r:id="rId1"/>
    <p:sldLayoutId id="2147486440" r:id="rId2"/>
    <p:sldLayoutId id="2147486441" r:id="rId3"/>
    <p:sldLayoutId id="2147486442" r:id="rId4"/>
    <p:sldLayoutId id="2147486443" r:id="rId5"/>
    <p:sldLayoutId id="2147486444" r:id="rId6"/>
    <p:sldLayoutId id="2147486445" r:id="rId7"/>
    <p:sldLayoutId id="2147486446" r:id="rId8"/>
    <p:sldLayoutId id="2147486447" r:id="rId9"/>
    <p:sldLayoutId id="2147486448" r:id="rId10"/>
    <p:sldLayoutId id="2147486449" r:id="rId11"/>
    <p:sldLayoutId id="2147486450" r:id="rId12"/>
    <p:sldLayoutId id="2147486451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rgbClr val="FF9900"/>
        </a:buClr>
        <a:buFont typeface="Wingdings" panose="05000000000000000000" pitchFamily="2" charset="2"/>
        <a:buChar char="ü"/>
        <a:defRPr sz="20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1">
            <a:extLst>
              <a:ext uri="{FF2B5EF4-FFF2-40B4-BE49-F238E27FC236}">
                <a16:creationId xmlns:a16="http://schemas.microsoft.com/office/drawing/2014/main" id="{43477A26-A000-428F-93EC-60011C2DDC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21">
            <a:extLst>
              <a:ext uri="{FF2B5EF4-FFF2-40B4-BE49-F238E27FC236}">
                <a16:creationId xmlns:a16="http://schemas.microsoft.com/office/drawing/2014/main" id="{FBA3FA78-1F68-4F77-A4DD-641312EFCAF7}"/>
              </a:ext>
            </a:extLst>
          </p:cNvPr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>
            <a:extLst>
              <a:ext uri="{FF2B5EF4-FFF2-40B4-BE49-F238E27FC236}">
                <a16:creationId xmlns:a16="http://schemas.microsoft.com/office/drawing/2014/main" id="{0AA2A123-728E-4103-A315-377257826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57213"/>
            <a:ext cx="82454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7AB2237-FC99-4779-A0BC-77508546C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1604963"/>
            <a:ext cx="7348537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15814" name="Rectangle 6">
            <a:extLst>
              <a:ext uri="{FF2B5EF4-FFF2-40B4-BE49-F238E27FC236}">
                <a16:creationId xmlns:a16="http://schemas.microsoft.com/office/drawing/2014/main" id="{AF8E4631-00BD-4D5D-8515-D9BB6F05FF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 baseline="0">
                <a:solidFill>
                  <a:srgbClr val="FFFFFF"/>
                </a:solidFill>
              </a:defRPr>
            </a:lvl1pPr>
          </a:lstStyle>
          <a:p>
            <a:fld id="{F72AE10B-1915-409D-A869-8F12CD5826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2ED681A-9CA5-4D0B-A64F-5A671C391DC1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672138" y="6545263"/>
            <a:ext cx="335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sz="1000" baseline="0">
                <a:solidFill>
                  <a:srgbClr val="FFFFFF"/>
                </a:solidFill>
              </a:rPr>
              <a:t>© </a:t>
            </a:r>
            <a:r>
              <a:rPr lang="en-US" altLang="zh-CN" sz="1000" baseline="0">
                <a:solidFill>
                  <a:srgbClr val="FFFFFF"/>
                </a:solidFill>
                <a:latin typeface="楷体_GB2312" pitchFamily="49" charset="-122"/>
              </a:rPr>
              <a:t>2007 </a:t>
            </a:r>
            <a:r>
              <a:rPr lang="zh-CN" altLang="en-US" sz="1000" baseline="0">
                <a:solidFill>
                  <a:srgbClr val="FFFFFF"/>
                </a:solidFill>
                <a:latin typeface="楷体_GB2312" pitchFamily="49" charset="-122"/>
              </a:rPr>
              <a:t>苏州大学计算机科学院与技术学院</a:t>
            </a:r>
            <a:endParaRPr lang="en-US" altLang="en-US" sz="1000" baseline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8200" name="Line 9">
            <a:extLst>
              <a:ext uri="{FF2B5EF4-FFF2-40B4-BE49-F238E27FC236}">
                <a16:creationId xmlns:a16="http://schemas.microsoft.com/office/drawing/2014/main" id="{0BB28A6F-938D-4F78-A480-8B938D9C5A99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10">
            <a:extLst>
              <a:ext uri="{FF2B5EF4-FFF2-40B4-BE49-F238E27FC236}">
                <a16:creationId xmlns:a16="http://schemas.microsoft.com/office/drawing/2014/main" id="{9FD82F9F-4D9E-4807-8E34-BE047DF53400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52" r:id="rId1"/>
    <p:sldLayoutId id="2147486453" r:id="rId2"/>
    <p:sldLayoutId id="2147486454" r:id="rId3"/>
    <p:sldLayoutId id="2147486455" r:id="rId4"/>
    <p:sldLayoutId id="2147486456" r:id="rId5"/>
    <p:sldLayoutId id="2147486457" r:id="rId6"/>
    <p:sldLayoutId id="2147486458" r:id="rId7"/>
    <p:sldLayoutId id="2147486459" r:id="rId8"/>
    <p:sldLayoutId id="2147486460" r:id="rId9"/>
    <p:sldLayoutId id="2147486461" r:id="rId10"/>
    <p:sldLayoutId id="2147486462" r:id="rId11"/>
    <p:sldLayoutId id="2147486463" r:id="rId12"/>
    <p:sldLayoutId id="2147486464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rgbClr val="FF9900"/>
        </a:buClr>
        <a:buFont typeface="Wingdings" panose="05000000000000000000" pitchFamily="2" charset="2"/>
        <a:buChar char="ü"/>
        <a:defRPr sz="20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21">
            <a:extLst>
              <a:ext uri="{FF2B5EF4-FFF2-40B4-BE49-F238E27FC236}">
                <a16:creationId xmlns:a16="http://schemas.microsoft.com/office/drawing/2014/main" id="{C7A75EA4-1BD5-4264-8C53-D3C82119BC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21">
            <a:extLst>
              <a:ext uri="{FF2B5EF4-FFF2-40B4-BE49-F238E27FC236}">
                <a16:creationId xmlns:a16="http://schemas.microsoft.com/office/drawing/2014/main" id="{25E8CDEA-1519-4560-AA3D-E13C33B7A44C}"/>
              </a:ext>
            </a:extLst>
          </p:cNvPr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>
            <a:extLst>
              <a:ext uri="{FF2B5EF4-FFF2-40B4-BE49-F238E27FC236}">
                <a16:creationId xmlns:a16="http://schemas.microsoft.com/office/drawing/2014/main" id="{713E8F22-0FDE-4014-A4A5-869DF4B6D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57213"/>
            <a:ext cx="82454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E00229C-C577-4A6F-BFE9-0EB982FB4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1604963"/>
            <a:ext cx="7348537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15814" name="Rectangle 6">
            <a:extLst>
              <a:ext uri="{FF2B5EF4-FFF2-40B4-BE49-F238E27FC236}">
                <a16:creationId xmlns:a16="http://schemas.microsoft.com/office/drawing/2014/main" id="{662D5B4F-B7E3-495F-8105-465DF5E2DB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 baseline="0">
                <a:solidFill>
                  <a:srgbClr val="FFFFFF"/>
                </a:solidFill>
              </a:defRPr>
            </a:lvl1pPr>
          </a:lstStyle>
          <a:p>
            <a:fld id="{ED2EA447-E217-4940-A86F-90F4DAD817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219BDB8-4352-4943-8796-D6ECDE12319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672138" y="6545263"/>
            <a:ext cx="335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en-US" sz="1000" baseline="0">
                <a:solidFill>
                  <a:srgbClr val="FFFFFF"/>
                </a:solidFill>
              </a:rPr>
              <a:t>© </a:t>
            </a:r>
            <a:r>
              <a:rPr lang="en-US" altLang="zh-CN" sz="1000" baseline="0">
                <a:solidFill>
                  <a:srgbClr val="FFFFFF"/>
                </a:solidFill>
                <a:latin typeface="楷体_GB2312" pitchFamily="49" charset="-122"/>
              </a:rPr>
              <a:t>2007 </a:t>
            </a:r>
            <a:r>
              <a:rPr lang="zh-CN" altLang="en-US" sz="1000" baseline="0">
                <a:solidFill>
                  <a:srgbClr val="FFFFFF"/>
                </a:solidFill>
                <a:latin typeface="楷体_GB2312" pitchFamily="49" charset="-122"/>
              </a:rPr>
              <a:t>苏州大学计算机科学院与技术学院</a:t>
            </a:r>
            <a:endParaRPr lang="en-US" altLang="en-US" sz="1000" baseline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9224" name="Line 9">
            <a:extLst>
              <a:ext uri="{FF2B5EF4-FFF2-40B4-BE49-F238E27FC236}">
                <a16:creationId xmlns:a16="http://schemas.microsoft.com/office/drawing/2014/main" id="{54B955FD-6A75-4385-A246-5F2A43D16F23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10">
            <a:extLst>
              <a:ext uri="{FF2B5EF4-FFF2-40B4-BE49-F238E27FC236}">
                <a16:creationId xmlns:a16="http://schemas.microsoft.com/office/drawing/2014/main" id="{463870C8-9A4B-4B5F-BCB9-8713556E7E54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465" r:id="rId1"/>
    <p:sldLayoutId id="2147486466" r:id="rId2"/>
    <p:sldLayoutId id="2147486467" r:id="rId3"/>
    <p:sldLayoutId id="2147486468" r:id="rId4"/>
    <p:sldLayoutId id="2147486469" r:id="rId5"/>
    <p:sldLayoutId id="2147486470" r:id="rId6"/>
    <p:sldLayoutId id="2147486471" r:id="rId7"/>
    <p:sldLayoutId id="2147486472" r:id="rId8"/>
    <p:sldLayoutId id="2147486473" r:id="rId9"/>
    <p:sldLayoutId id="2147486474" r:id="rId10"/>
    <p:sldLayoutId id="2147486475" r:id="rId11"/>
    <p:sldLayoutId id="2147486476" r:id="rId12"/>
    <p:sldLayoutId id="2147486477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900AC"/>
          </a:solidFill>
          <a:latin typeface="Arial" pitchFamily="34" charset="0"/>
          <a:ea typeface="楷体_GB2312" pitchFamily="49" charset="-122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rgbClr val="FF9900"/>
        </a:buClr>
        <a:buFont typeface="Wingdings" panose="05000000000000000000" pitchFamily="2" charset="2"/>
        <a:buChar char="ü"/>
        <a:defRPr sz="20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defRPr sz="16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8A695A7-F2AD-46D5-8BAA-C2646B9DD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38150"/>
            <a:ext cx="6985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D6F08FF4-DBE7-4E43-8CAA-186D1EA4E0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00099"/>
                </a:solidFill>
              </a:rPr>
              <a:t>需求管理</a:t>
            </a:r>
          </a:p>
        </p:txBody>
      </p:sp>
      <p:sp>
        <p:nvSpPr>
          <p:cNvPr id="63492" name="Rectangle 5">
            <a:extLst>
              <a:ext uri="{FF2B5EF4-FFF2-40B4-BE49-F238E27FC236}">
                <a16:creationId xmlns:a16="http://schemas.microsoft.com/office/drawing/2014/main" id="{2176E879-992B-4693-82BF-57DF290F82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06863"/>
            <a:ext cx="6921500" cy="1036637"/>
          </a:xfrm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94E096FC-CBC6-4940-9A8A-F9327D60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组成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FA5F7637-BEB4-4F6C-9727-1BDE466F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每个</a:t>
            </a:r>
            <a:r>
              <a:rPr lang="en-US" altLang="zh-CN"/>
              <a:t>Maturity Level</a:t>
            </a:r>
            <a:r>
              <a:rPr lang="zh-CN" altLang="en-US"/>
              <a:t>，都有一些基本的任务需要执行，这些任务被称为</a:t>
            </a:r>
            <a:r>
              <a:rPr lang="en-US" altLang="zh-CN"/>
              <a:t>Process Area (PAs)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Maturity Level 2</a:t>
            </a:r>
            <a:r>
              <a:rPr lang="zh-CN" altLang="en-US"/>
              <a:t>有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en-US" altLang="zh-CN"/>
              <a:t>PAs</a:t>
            </a:r>
            <a:r>
              <a:rPr lang="zh-CN" altLang="en-US"/>
              <a:t>必须满足；</a:t>
            </a:r>
            <a:endParaRPr lang="en-US" altLang="zh-CN"/>
          </a:p>
          <a:p>
            <a:r>
              <a:rPr lang="en-US" altLang="zh-CN"/>
              <a:t>Maturity Level 3</a:t>
            </a:r>
            <a:r>
              <a:rPr lang="zh-CN" altLang="en-US"/>
              <a:t>有</a:t>
            </a:r>
            <a:r>
              <a:rPr lang="en-US" altLang="zh-CN"/>
              <a:t>11</a:t>
            </a:r>
            <a:r>
              <a:rPr lang="zh-CN" altLang="en-US"/>
              <a:t>个</a:t>
            </a:r>
            <a:r>
              <a:rPr lang="en-US" altLang="zh-CN"/>
              <a:t>Pas</a:t>
            </a:r>
            <a:r>
              <a:rPr lang="zh-CN" altLang="en-US"/>
              <a:t>必须满足；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PA</a:t>
            </a:r>
            <a:r>
              <a:rPr lang="zh-CN" altLang="en-US"/>
              <a:t>都具有需要取得的目标，每个目标下都具有行动方案</a:t>
            </a:r>
            <a:r>
              <a:rPr lang="en-US" altLang="zh-CN"/>
              <a:t>(Practice)</a:t>
            </a:r>
            <a:r>
              <a:rPr lang="zh-CN" altLang="en-US"/>
              <a:t>，工作产品作为支持；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Given the interactions and overlap, it becomes more efficient to work the Maturity Level 2 and 3 issues concurrently.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050267-5E00-427E-AAD2-5B8FF5137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8BFCA23-1EF8-4775-9BBD-0646877EAD9B}" type="slidenum">
              <a:rPr lang="en-US" altLang="en-US" sz="1000" baseline="0"/>
              <a:pPr eaLnBrk="1" hangingPunct="1"/>
              <a:t>10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2518DCC7-4842-4A01-81E0-61939B3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 PAs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94B19-97D1-478D-A6DA-3A76AA608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8FC235A-2A50-4CED-8547-8F3FA0AA409C}" type="slidenum">
              <a:rPr lang="en-US" altLang="en-US" sz="1000" baseline="0"/>
              <a:pPr eaLnBrk="1" hangingPunct="1"/>
              <a:t>11</a:t>
            </a:fld>
            <a:endParaRPr lang="en-US" altLang="en-US" sz="1000" baseline="0"/>
          </a:p>
        </p:txBody>
      </p:sp>
      <p:pic>
        <p:nvPicPr>
          <p:cNvPr id="73732" name="Picture 2">
            <a:extLst>
              <a:ext uri="{FF2B5EF4-FFF2-40B4-BE49-F238E27FC236}">
                <a16:creationId xmlns:a16="http://schemas.microsoft.com/office/drawing/2014/main" id="{0F316F55-94C2-481C-B34B-B9383D6206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658938"/>
            <a:ext cx="8715375" cy="3787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B6F267CB-1AD7-4D26-A04D-070DF0D0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 PAs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F82FB-BCC1-41C4-A298-0B493A842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857F0EC-DA8E-40E2-9553-3D18F8956966}" type="slidenum">
              <a:rPr lang="en-US" altLang="en-US" sz="1000" baseline="0"/>
              <a:pPr eaLnBrk="1" hangingPunct="1"/>
              <a:t>12</a:t>
            </a:fld>
            <a:endParaRPr lang="en-US" altLang="en-US" sz="1000" baseline="0"/>
          </a:p>
        </p:txBody>
      </p:sp>
      <p:pic>
        <p:nvPicPr>
          <p:cNvPr id="74756" name="Picture 2">
            <a:extLst>
              <a:ext uri="{FF2B5EF4-FFF2-40B4-BE49-F238E27FC236}">
                <a16:creationId xmlns:a16="http://schemas.microsoft.com/office/drawing/2014/main" id="{94BEF675-C18C-4E48-B8C7-48AB3D925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1447800"/>
            <a:ext cx="7581900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57A87E0B-28AE-4953-BB37-B45E1464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A8F05624-BEA4-4E40-800F-347364B0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B9796-17BD-479B-990E-0F2192EAC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6FED16F-E973-4365-80FD-5899A10C8F37}" type="slidenum">
              <a:rPr lang="en-US" altLang="en-US" sz="1000" baseline="0"/>
              <a:pPr eaLnBrk="1" hangingPunct="1"/>
              <a:t>13</a:t>
            </a:fld>
            <a:endParaRPr lang="en-US" altLang="en-US" sz="1000" baseline="0"/>
          </a:p>
        </p:txBody>
      </p:sp>
      <p:pic>
        <p:nvPicPr>
          <p:cNvPr id="206850" name="Picture 2">
            <a:extLst>
              <a:ext uri="{FF2B5EF4-FFF2-40B4-BE49-F238E27FC236}">
                <a16:creationId xmlns:a16="http://schemas.microsoft.com/office/drawing/2014/main" id="{988EF9C5-22D9-4158-91AA-612F44B9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39875"/>
            <a:ext cx="7624762" cy="4559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E9B74756-121C-4296-BADC-100298AF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Staged</a:t>
            </a:r>
            <a:r>
              <a:rPr lang="zh-CN" altLang="en-US"/>
              <a:t>表示的特点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273ABE37-03D0-4DF4-A077-181C9902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提供可证明的改进序列，每级是下一级的基础；</a:t>
            </a:r>
            <a:endParaRPr lang="en-US" altLang="zh-CN"/>
          </a:p>
          <a:p>
            <a:r>
              <a:rPr lang="zh-CN" altLang="en-US"/>
              <a:t>提供单一的评级标准，允许组织内和组织间的比较；</a:t>
            </a:r>
            <a:endParaRPr lang="en-US" altLang="zh-CN"/>
          </a:p>
          <a:p>
            <a:r>
              <a:rPr lang="zh-CN" altLang="en-US"/>
              <a:t>容易把</a:t>
            </a:r>
            <a:r>
              <a:rPr lang="en-US" altLang="zh-CN"/>
              <a:t>SW-CMM</a:t>
            </a:r>
            <a:r>
              <a:rPr lang="zh-CN" altLang="en-US"/>
              <a:t>集成至</a:t>
            </a:r>
            <a:r>
              <a:rPr lang="en-US" altLang="zh-CN"/>
              <a:t>CMMI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允许组织选择特点的</a:t>
            </a:r>
            <a:r>
              <a:rPr lang="en-US" altLang="zh-CN"/>
              <a:t>PA</a:t>
            </a:r>
            <a:r>
              <a:rPr lang="zh-CN" altLang="en-US"/>
              <a:t>进行改进。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95B44-4007-49E0-879E-A3EFA22A1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258D632-73F7-4DA7-8C97-34F01A18DBC6}" type="slidenum">
              <a:rPr lang="en-US" altLang="en-US" sz="1000" baseline="0"/>
              <a:pPr eaLnBrk="1" hangingPunct="1"/>
              <a:t>14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518AD6E5-CB17-4864-B623-8944EFD5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的</a:t>
            </a:r>
            <a:r>
              <a:rPr lang="en-US" altLang="zh-CN"/>
              <a:t>Continuous</a:t>
            </a:r>
            <a:r>
              <a:rPr lang="zh-CN" altLang="en-US"/>
              <a:t>表示（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6976C-B6C6-4BE4-8FA5-FABDD797E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8C404FB-4B8F-45F0-B7F0-7F05DDDAB460}" type="slidenum">
              <a:rPr lang="en-US" altLang="en-US" sz="1000" baseline="0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 sz="1000" baseline="0">
              <a:solidFill>
                <a:srgbClr val="FFFFFF"/>
              </a:solidFill>
            </a:endParaRPr>
          </a:p>
        </p:txBody>
      </p:sp>
      <p:pic>
        <p:nvPicPr>
          <p:cNvPr id="77828" name="Picture 2">
            <a:extLst>
              <a:ext uri="{FF2B5EF4-FFF2-40B4-BE49-F238E27FC236}">
                <a16:creationId xmlns:a16="http://schemas.microsoft.com/office/drawing/2014/main" id="{48170988-057D-41B0-B7A7-DF1EEDC7B7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875" y="1604963"/>
            <a:ext cx="7710488" cy="436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6DB8ACA9-7A0C-4BE4-A264-80B9B5B2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的</a:t>
            </a:r>
            <a:r>
              <a:rPr lang="en-US" altLang="zh-CN"/>
              <a:t>Continuous</a:t>
            </a:r>
            <a:r>
              <a:rPr lang="zh-CN" altLang="en-US"/>
              <a:t>表示（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0E739944-4D53-4306-A016-A31B6BD9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允许适合本组织业务目标的改进顺序，转移组织的风险域；</a:t>
            </a:r>
            <a:endParaRPr lang="en-US" altLang="zh-CN"/>
          </a:p>
          <a:p>
            <a:r>
              <a:rPr lang="zh-CN" altLang="en-US"/>
              <a:t>可以在本组织内或组织之间进行基于</a:t>
            </a:r>
            <a:r>
              <a:rPr lang="en-US" altLang="zh-CN"/>
              <a:t>PA</a:t>
            </a:r>
            <a:r>
              <a:rPr lang="zh-CN" altLang="en-US"/>
              <a:t>的比较；</a:t>
            </a:r>
            <a:endParaRPr lang="en-US" altLang="zh-CN"/>
          </a:p>
          <a:p>
            <a:r>
              <a:rPr lang="zh-CN" altLang="en-US"/>
              <a:t>容易和别的模型进行集成，例如</a:t>
            </a:r>
            <a:r>
              <a:rPr lang="en-US" altLang="zh-CN"/>
              <a:t>EIA731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利用预定义的</a:t>
            </a:r>
            <a:r>
              <a:rPr lang="en-US" altLang="zh-CN"/>
              <a:t>Pas</a:t>
            </a:r>
            <a:r>
              <a:rPr lang="zh-CN" altLang="en-US"/>
              <a:t>定义本组织的改进路径。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1867B-6EA6-4F40-8DE6-03451FC86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0F183EA-6A57-48EC-A049-896E691819A4}" type="slidenum">
              <a:rPr lang="en-US" altLang="en-US" sz="1000" baseline="0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 sz="1000" baseline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0327C669-4A57-4AD6-8BAD-AA6E358F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两种表示的比较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03C41287-6E96-49FD-A93F-24F48C6E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两种表示都提供了实施过程改进的方法；</a:t>
            </a:r>
            <a:endParaRPr lang="en-US" altLang="zh-CN"/>
          </a:p>
          <a:p>
            <a:r>
              <a:rPr lang="zh-CN" altLang="en-US"/>
              <a:t>两种方法具有同样的本质内容，但以不同的方式进行组织；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07B91-D119-401B-ACD9-E00C249E0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4DCFE7B-FB89-424E-AFCC-71FD9CCE6E45}" type="slidenum">
              <a:rPr lang="en-US" altLang="en-US" sz="1000" baseline="0"/>
              <a:pPr eaLnBrk="1" hangingPunct="1"/>
              <a:t>17</a:t>
            </a:fld>
            <a:endParaRPr lang="en-US" altLang="en-US" sz="1000" baseline="0"/>
          </a:p>
        </p:txBody>
      </p:sp>
      <p:pic>
        <p:nvPicPr>
          <p:cNvPr id="79877" name="Picture 2">
            <a:extLst>
              <a:ext uri="{FF2B5EF4-FFF2-40B4-BE49-F238E27FC236}">
                <a16:creationId xmlns:a16="http://schemas.microsoft.com/office/drawing/2014/main" id="{156FAC9F-E427-4661-A54E-D7AFEE4C0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2963863"/>
            <a:ext cx="673417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81062298-6F07-4C9A-B93F-8FB49C6A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术语和结构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3F35D-79B1-43E9-AF98-6E7D396B4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9EE2D4D-B5B5-4647-864C-EFE54B672017}" type="slidenum">
              <a:rPr lang="en-US" altLang="en-US" sz="1000" baseline="0"/>
              <a:pPr eaLnBrk="1" hangingPunct="1"/>
              <a:t>18</a:t>
            </a:fld>
            <a:endParaRPr lang="en-US" altLang="en-US" sz="1000" baseline="0"/>
          </a:p>
        </p:txBody>
      </p:sp>
      <p:pic>
        <p:nvPicPr>
          <p:cNvPr id="80900" name="Picture 2">
            <a:extLst>
              <a:ext uri="{FF2B5EF4-FFF2-40B4-BE49-F238E27FC236}">
                <a16:creationId xmlns:a16="http://schemas.microsoft.com/office/drawing/2014/main" id="{995B642E-36D2-4B6B-B478-EB1C10BD0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350" y="1604963"/>
            <a:ext cx="7889875" cy="452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14004925-F09B-417B-8B13-A88CC4A3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F96DE-45E7-41A3-B20B-0EC1103B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需求管理</a:t>
            </a:r>
            <a:r>
              <a:rPr lang="en-US" altLang="zh-CN" dirty="0"/>
              <a:t>PA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目标：</a:t>
            </a:r>
            <a:r>
              <a:rPr lang="en-US" altLang="zh-CN" dirty="0"/>
              <a:t>”Manage Requirements”</a:t>
            </a:r>
          </a:p>
          <a:p>
            <a:pPr>
              <a:defRPr/>
            </a:pPr>
            <a:r>
              <a:rPr lang="en-US" altLang="zh-CN" dirty="0"/>
              <a:t>Practice</a:t>
            </a:r>
            <a:r>
              <a:rPr lang="zh-CN" altLang="en-US" dirty="0"/>
              <a:t>：“</a:t>
            </a:r>
            <a:r>
              <a:rPr lang="en-US" altLang="zh-CN" dirty="0"/>
              <a:t>Maintain bi-directional </a:t>
            </a:r>
            <a:r>
              <a:rPr lang="en-US" altLang="zh-CN" dirty="0" err="1"/>
              <a:t>tracebility</a:t>
            </a:r>
            <a:r>
              <a:rPr lang="en-US" altLang="zh-CN" dirty="0"/>
              <a:t> of requirements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建议的工作产品（</a:t>
            </a:r>
            <a:r>
              <a:rPr lang="en-US" altLang="zh-CN" dirty="0"/>
              <a:t>suggested, not required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需求追踪矩阵或者需求追踪系统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6508D-10A8-42F9-8BBC-E9C16A4BE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53BAD88-9CBE-43F8-B8FE-9CE1B4805071}" type="slidenum">
              <a:rPr lang="en-US" altLang="en-US" sz="1000" baseline="0"/>
              <a:pPr eaLnBrk="1" hangingPunct="1"/>
              <a:t>19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EEB6F5AC-8709-4D07-969E-1F2B5D28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38F64029-5C67-4AEF-B911-4B920715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CMMI (Capability Maturity Model Integration)</a:t>
            </a:r>
            <a:r>
              <a:rPr lang="zh-CN" altLang="en-US">
                <a:ea typeface="宋体" panose="02010600030101010101" pitchFamily="2" charset="-122"/>
              </a:rPr>
              <a:t>是一个工业框架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用于改进软件或硬件产品质量，提高开发效率。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由美国国防部、卡耐基梅隆大学和该大学的软件工程研究所发起；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许多公司参与了</a:t>
            </a:r>
            <a:r>
              <a:rPr lang="en-US" altLang="zh-CN">
                <a:ea typeface="宋体" panose="02010600030101010101" pitchFamily="2" charset="-122"/>
              </a:rPr>
              <a:t>CMMI</a:t>
            </a:r>
            <a:r>
              <a:rPr lang="zh-CN" altLang="en-US">
                <a:ea typeface="宋体" panose="02010600030101010101" pitchFamily="2" charset="-122"/>
              </a:rPr>
              <a:t>的定义；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CMMI</a:t>
            </a:r>
            <a:r>
              <a:rPr lang="zh-CN" altLang="en-US">
                <a:ea typeface="宋体" panose="02010600030101010101" pitchFamily="2" charset="-122"/>
              </a:rPr>
              <a:t>已经成为改进商业流程的一种模型。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CMMI</a:t>
            </a:r>
            <a:r>
              <a:rPr lang="zh-CN" altLang="en-US">
                <a:ea typeface="宋体" panose="02010600030101010101" pitchFamily="2" charset="-122"/>
              </a:rPr>
              <a:t>与前任</a:t>
            </a:r>
            <a:r>
              <a:rPr lang="en-US" altLang="zh-CN">
                <a:ea typeface="宋体" panose="02010600030101010101" pitchFamily="2" charset="-122"/>
              </a:rPr>
              <a:t>CMM</a:t>
            </a:r>
            <a:r>
              <a:rPr lang="zh-CN" altLang="en-US">
                <a:ea typeface="宋体" panose="02010600030101010101" pitchFamily="2" charset="-122"/>
              </a:rPr>
              <a:t>一样，分为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级，描述组织的成熟度：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CMMI</a:t>
            </a:r>
            <a:r>
              <a:rPr lang="zh-CN" altLang="en-US">
                <a:ea typeface="宋体" panose="02010600030101010101" pitchFamily="2" charset="-122"/>
              </a:rPr>
              <a:t>是</a:t>
            </a:r>
            <a:r>
              <a:rPr lang="en-US" altLang="zh-CN">
                <a:ea typeface="宋体" panose="02010600030101010101" pitchFamily="2" charset="-122"/>
              </a:rPr>
              <a:t>CMM</a:t>
            </a:r>
            <a:r>
              <a:rPr lang="zh-CN" altLang="en-US">
                <a:ea typeface="宋体" panose="02010600030101010101" pitchFamily="2" charset="-122"/>
              </a:rPr>
              <a:t>的改进版；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重点集中于业务需求、集成和制度化。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CDE98-9FF2-4E01-BA36-B7A609847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CBC319B-B74D-413A-8DC4-61FA92179728}" type="slidenum">
              <a:rPr lang="en-US" altLang="en-US" sz="1000" baseline="0"/>
              <a:pPr eaLnBrk="1" hangingPunct="1"/>
              <a:t>2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12755AB9-7B1D-4BB8-91C1-E2CC0032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4D67F-A24D-4277-8A34-EC188CA68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993A47D-4DF7-4F4C-8399-6D646E9E54A2}" type="slidenum">
              <a:rPr lang="en-US" altLang="en-US" sz="1000" baseline="0"/>
              <a:pPr eaLnBrk="1" hangingPunct="1"/>
              <a:t>20</a:t>
            </a:fld>
            <a:endParaRPr lang="en-US" altLang="en-US" sz="1000" baseline="0"/>
          </a:p>
        </p:txBody>
      </p:sp>
      <p:pic>
        <p:nvPicPr>
          <p:cNvPr id="82948" name="Picture 2">
            <a:extLst>
              <a:ext uri="{FF2B5EF4-FFF2-40B4-BE49-F238E27FC236}">
                <a16:creationId xmlns:a16="http://schemas.microsoft.com/office/drawing/2014/main" id="{6AE5A0A5-65D1-4F7A-AAB7-EABD9B49A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7938" y="1604963"/>
            <a:ext cx="6269037" cy="4629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D882F055-52D7-4A82-92A1-6439C56F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66B92-B383-4315-81BD-8E83438C8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A8AEB2A-827C-45AF-AD8A-1905C374BFF1}" type="slidenum">
              <a:rPr lang="en-US" altLang="en-US" sz="1000" baseline="0"/>
              <a:pPr eaLnBrk="1" hangingPunct="1"/>
              <a:t>21</a:t>
            </a:fld>
            <a:endParaRPr lang="en-US" altLang="en-US" sz="1000" baseline="0"/>
          </a:p>
        </p:txBody>
      </p:sp>
      <p:pic>
        <p:nvPicPr>
          <p:cNvPr id="83972" name="Picture 2">
            <a:extLst>
              <a:ext uri="{FF2B5EF4-FFF2-40B4-BE49-F238E27FC236}">
                <a16:creationId xmlns:a16="http://schemas.microsoft.com/office/drawing/2014/main" id="{887B95A9-2CCD-428C-B8FB-94222517E4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9388" y="1422400"/>
            <a:ext cx="6467475" cy="4651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3A8D1EF1-D99E-466F-A581-8F4B1B22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A0D5C5-BEE6-4364-A263-467F7F679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2F26392-5479-4D64-9AEF-6854B4DAFC62}" type="slidenum">
              <a:rPr lang="en-US" altLang="en-US" sz="1000" baseline="0"/>
              <a:pPr eaLnBrk="1" hangingPunct="1"/>
              <a:t>22</a:t>
            </a:fld>
            <a:endParaRPr lang="en-US" altLang="en-US" sz="1000" baseline="0"/>
          </a:p>
        </p:txBody>
      </p:sp>
      <p:pic>
        <p:nvPicPr>
          <p:cNvPr id="84996" name="Picture 2">
            <a:extLst>
              <a:ext uri="{FF2B5EF4-FFF2-40B4-BE49-F238E27FC236}">
                <a16:creationId xmlns:a16="http://schemas.microsoft.com/office/drawing/2014/main" id="{EC19FAEF-B5CE-48AF-B44D-77A434E42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4288" y="1604963"/>
            <a:ext cx="6216650" cy="446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DBB5AA38-00E2-4C72-83E5-8EBF900C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9BD6C-80F1-4C79-A083-F3A929551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66BEB93-82ED-41E1-8E4C-18561FF37904}" type="slidenum">
              <a:rPr lang="en-US" altLang="en-US" sz="1000" baseline="0"/>
              <a:pPr eaLnBrk="1" hangingPunct="1"/>
              <a:t>23</a:t>
            </a:fld>
            <a:endParaRPr lang="en-US" altLang="en-US" sz="1000" baseline="0"/>
          </a:p>
        </p:txBody>
      </p:sp>
      <p:pic>
        <p:nvPicPr>
          <p:cNvPr id="86020" name="Picture 2">
            <a:extLst>
              <a:ext uri="{FF2B5EF4-FFF2-40B4-BE49-F238E27FC236}">
                <a16:creationId xmlns:a16="http://schemas.microsoft.com/office/drawing/2014/main" id="{9CFB723D-F1A5-4B29-8E66-A39E5FAE58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3188" y="1277938"/>
            <a:ext cx="6524625" cy="4705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5AC2008D-A336-4B4D-9EBC-E20742AB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A640B005-E638-4E04-80C0-2EC03C5E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提供一种方法和模型，管理从产品规划到部署和维护的开发过程：</a:t>
            </a:r>
            <a:endParaRPr lang="en-US" altLang="zh-CN"/>
          </a:p>
          <a:p>
            <a:pPr lvl="1"/>
            <a:r>
              <a:rPr lang="en-US" altLang="zh-CN"/>
              <a:t>ISO/TL9000</a:t>
            </a:r>
            <a:r>
              <a:rPr lang="zh-CN" altLang="en-US"/>
              <a:t>仍然是必要的，</a:t>
            </a:r>
            <a:r>
              <a:rPr lang="en-US" altLang="zh-CN"/>
              <a:t>CMMI</a:t>
            </a:r>
            <a:r>
              <a:rPr lang="zh-CN" altLang="en-US"/>
              <a:t>可以与它们进行良好的衔接，</a:t>
            </a:r>
            <a:r>
              <a:rPr lang="en-US" altLang="zh-CN"/>
              <a:t>CMMI</a:t>
            </a:r>
            <a:r>
              <a:rPr lang="zh-CN" altLang="en-US"/>
              <a:t>和</a:t>
            </a:r>
            <a:r>
              <a:rPr lang="en-US" altLang="zh-CN"/>
              <a:t>TL</a:t>
            </a:r>
            <a:r>
              <a:rPr lang="zh-CN" altLang="en-US"/>
              <a:t>是互补的，它们分别针对不同的问题；</a:t>
            </a:r>
            <a:endParaRPr lang="en-US" altLang="zh-CN"/>
          </a:p>
          <a:p>
            <a:pPr lvl="2"/>
            <a:r>
              <a:rPr lang="en-US" altLang="zh-CN"/>
              <a:t>ISO/TL9000 is a </a:t>
            </a:r>
            <a:r>
              <a:rPr lang="en-US" altLang="zh-CN" b="1">
                <a:solidFill>
                  <a:srgbClr val="FF0000"/>
                </a:solidFill>
              </a:rPr>
              <a:t>process compliance standard</a:t>
            </a:r>
          </a:p>
          <a:p>
            <a:pPr lvl="2"/>
            <a:r>
              <a:rPr lang="en-US" altLang="zh-CN"/>
              <a:t>CMMI is a </a:t>
            </a:r>
            <a:r>
              <a:rPr lang="en-US" altLang="zh-CN" b="1">
                <a:solidFill>
                  <a:srgbClr val="FF0000"/>
                </a:solidFill>
              </a:rPr>
              <a:t>process improvement model</a:t>
            </a:r>
          </a:p>
          <a:p>
            <a:r>
              <a:rPr lang="zh-CN" altLang="en-US"/>
              <a:t>不管是管理还是人员，行为经常需要变更：</a:t>
            </a:r>
            <a:endParaRPr lang="en-US" altLang="zh-CN"/>
          </a:p>
          <a:p>
            <a:pPr lvl="2"/>
            <a:r>
              <a:rPr lang="zh-CN" altLang="en-US"/>
              <a:t>增加个人职责；</a:t>
            </a:r>
            <a:endParaRPr lang="en-US" altLang="zh-CN"/>
          </a:p>
          <a:p>
            <a:pPr lvl="2"/>
            <a:r>
              <a:rPr lang="zh-CN" altLang="en-US"/>
              <a:t>产品管理，开发及</a:t>
            </a:r>
            <a:r>
              <a:rPr lang="en-US" altLang="zh-CN"/>
              <a:t>SCM</a:t>
            </a:r>
            <a:r>
              <a:rPr lang="zh-CN" altLang="en-US"/>
              <a:t>之间更加紧密的链接。</a:t>
            </a:r>
            <a:endParaRPr lang="en-US" altLang="zh-CN"/>
          </a:p>
          <a:p>
            <a:r>
              <a:rPr lang="zh-CN" altLang="en-US"/>
              <a:t>初始需要许多投资，但只要正确地贯彻和实施，可以更加有效率地开发高质量的产品。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E5CB44-8EA0-4D74-B5AE-859035AE3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58AA6D9-9F2F-44E0-B3AD-839C6B9838BD}" type="slidenum">
              <a:rPr lang="en-US" altLang="en-US" sz="1000" baseline="0"/>
              <a:pPr eaLnBrk="1" hangingPunct="1"/>
              <a:t>3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97352F17-7B5D-490A-B9C3-B5646859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CMMI</a:t>
            </a:r>
            <a:r>
              <a:rPr lang="zh-CN" altLang="en-US"/>
              <a:t>的框架模型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34A59-779A-47EA-A8E1-B11EB823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63" y="1277938"/>
            <a:ext cx="7348537" cy="52181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模型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Systems Engineering + Software Engineering (SE/SW)</a:t>
            </a:r>
          </a:p>
          <a:p>
            <a:pPr lvl="1">
              <a:defRPr/>
            </a:pPr>
            <a:r>
              <a:rPr lang="en-US" altLang="zh-CN" dirty="0"/>
              <a:t>Systems Engineering + Software Engineering + Integrated Product and Process Development (IPPD) </a:t>
            </a:r>
          </a:p>
          <a:p>
            <a:pPr lvl="1">
              <a:defRPr/>
            </a:pPr>
            <a:r>
              <a:rPr lang="en-US" altLang="zh-CN" dirty="0"/>
              <a:t>Systems Engineering + Software Engineering + Integrated Product and Process Development + Supplier Sourcing (SS)</a:t>
            </a:r>
          </a:p>
          <a:p>
            <a:pPr lvl="1">
              <a:defRPr/>
            </a:pPr>
            <a:r>
              <a:rPr lang="en-US" altLang="zh-CN" dirty="0"/>
              <a:t>Software Engineering only</a:t>
            </a:r>
          </a:p>
          <a:p>
            <a:pPr>
              <a:defRPr/>
            </a:pPr>
            <a:r>
              <a:rPr lang="zh-CN" altLang="en-US" dirty="0"/>
              <a:t>表示方法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Staged</a:t>
            </a:r>
          </a:p>
          <a:p>
            <a:pPr lvl="1">
              <a:defRPr/>
            </a:pPr>
            <a:r>
              <a:rPr lang="en-US" altLang="zh-CN" dirty="0"/>
              <a:t>Continuous</a:t>
            </a:r>
          </a:p>
          <a:p>
            <a:pPr>
              <a:defRPr/>
            </a:pPr>
            <a:r>
              <a:rPr lang="zh-CN" altLang="en-US" dirty="0"/>
              <a:t>“</a:t>
            </a:r>
            <a:r>
              <a:rPr lang="en-US" altLang="zh-CN" dirty="0"/>
              <a:t>Systems Engineering</a:t>
            </a:r>
            <a:r>
              <a:rPr lang="zh-CN" altLang="en-US" dirty="0"/>
              <a:t>”的</a:t>
            </a:r>
            <a:r>
              <a:rPr lang="en-US" altLang="zh-CN" dirty="0"/>
              <a:t>CMMI</a:t>
            </a:r>
            <a:r>
              <a:rPr lang="zh-CN" altLang="en-US" dirty="0"/>
              <a:t>定义：</a:t>
            </a:r>
            <a:endParaRPr lang="en-US" altLang="zh-CN" dirty="0"/>
          </a:p>
          <a:p>
            <a:pPr marL="228600" lvl="1" indent="-228600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“The </a:t>
            </a:r>
            <a:r>
              <a:rPr lang="en-GB" altLang="zh-CN" sz="1800" u="sng" dirty="0">
                <a:solidFill>
                  <a:srgbClr val="008000"/>
                </a:solidFill>
                <a:ea typeface="宋体" pitchFamily="2" charset="-122"/>
              </a:rPr>
              <a:t>interdisciplinary approach</a:t>
            </a: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 governing the </a:t>
            </a:r>
            <a:r>
              <a:rPr lang="en-GB" altLang="zh-CN" sz="1800" u="sng" dirty="0">
                <a:solidFill>
                  <a:srgbClr val="008000"/>
                </a:solidFill>
                <a:ea typeface="宋体" pitchFamily="2" charset="-122"/>
              </a:rPr>
              <a:t>total technical and managerial</a:t>
            </a: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 effort required to transform a set of </a:t>
            </a:r>
            <a:r>
              <a:rPr lang="en-GB" altLang="zh-CN" sz="1800" u="sng" dirty="0">
                <a:solidFill>
                  <a:srgbClr val="008000"/>
                </a:solidFill>
                <a:ea typeface="宋体" pitchFamily="2" charset="-122"/>
              </a:rPr>
              <a:t>customer needs</a:t>
            </a: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, </a:t>
            </a:r>
            <a:r>
              <a:rPr lang="en-GB" altLang="zh-CN" sz="1800" u="sng" dirty="0">
                <a:solidFill>
                  <a:srgbClr val="008000"/>
                </a:solidFill>
                <a:ea typeface="宋体" pitchFamily="2" charset="-122"/>
              </a:rPr>
              <a:t>expectations</a:t>
            </a: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 and constraints into a </a:t>
            </a:r>
            <a:r>
              <a:rPr lang="en-GB" altLang="zh-CN" sz="1800" u="sng" dirty="0">
                <a:solidFill>
                  <a:srgbClr val="008000"/>
                </a:solidFill>
                <a:ea typeface="宋体" pitchFamily="2" charset="-122"/>
              </a:rPr>
              <a:t>product solution</a:t>
            </a: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 and to </a:t>
            </a:r>
            <a:r>
              <a:rPr lang="en-GB" altLang="zh-CN" sz="1800" u="sng" dirty="0">
                <a:solidFill>
                  <a:srgbClr val="008000"/>
                </a:solidFill>
                <a:ea typeface="宋体" pitchFamily="2" charset="-122"/>
              </a:rPr>
              <a:t>support</a:t>
            </a: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 that solution throughout the </a:t>
            </a:r>
            <a:r>
              <a:rPr lang="en-GB" altLang="zh-CN" sz="1800" u="sng" dirty="0">
                <a:solidFill>
                  <a:srgbClr val="008000"/>
                </a:solidFill>
                <a:ea typeface="宋体" pitchFamily="2" charset="-122"/>
              </a:rPr>
              <a:t>product’s life</a:t>
            </a:r>
            <a:r>
              <a:rPr lang="en-GB" altLang="zh-CN" sz="1800" dirty="0">
                <a:solidFill>
                  <a:srgbClr val="008000"/>
                </a:solidFill>
                <a:ea typeface="宋体" pitchFamily="2" charset="-122"/>
              </a:rPr>
              <a:t>.”  </a:t>
            </a:r>
            <a:r>
              <a:rPr lang="en-GB" altLang="zh-CN" sz="1800" b="1" dirty="0">
                <a:solidFill>
                  <a:srgbClr val="008000"/>
                </a:solidFill>
                <a:ea typeface="宋体" pitchFamily="2" charset="-122"/>
              </a:rPr>
              <a:t>This includes both hardware and software.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3E83C-395C-4E1B-B069-4354BEC01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6CDC9B7-94DF-40ED-9369-59CC31BB1CFA}" type="slidenum">
              <a:rPr lang="en-US" altLang="en-US" sz="1000" baseline="0"/>
              <a:pPr eaLnBrk="1" hangingPunct="1"/>
              <a:t>4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971EA48C-1360-41E4-9982-80F9C05A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27038"/>
            <a:ext cx="8245475" cy="720725"/>
          </a:xfrm>
        </p:spPr>
        <p:txBody>
          <a:bodyPr/>
          <a:lstStyle/>
          <a:p>
            <a:r>
              <a:rPr lang="en-US" altLang="zh-CN"/>
              <a:t>CMMI Staged</a:t>
            </a:r>
            <a:r>
              <a:rPr lang="zh-CN" altLang="en-US"/>
              <a:t>表示法</a:t>
            </a:r>
            <a:r>
              <a:rPr lang="en-US" altLang="zh-CN"/>
              <a:t>-5</a:t>
            </a:r>
            <a:r>
              <a:rPr lang="zh-CN" altLang="en-US"/>
              <a:t>　Ｍａｔｕｒｉｔｙ　Ｌｅｖｅｌ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2B1AA-18BE-4881-A526-37C34B2A6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FA3FB80-25ED-4FCD-97DB-6A704D7F51FA}" type="slidenum">
              <a:rPr lang="en-US" altLang="en-US" sz="1000" baseline="0"/>
              <a:pPr eaLnBrk="1" hangingPunct="1"/>
              <a:t>5</a:t>
            </a:fld>
            <a:endParaRPr lang="en-US" altLang="en-US" sz="1000" baseline="0"/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8F754E18-BB33-4050-91F7-815D48C8D8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604963"/>
            <a:ext cx="7958138" cy="4573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6BFC5BCA-E7B2-4939-BD9A-D3910C5B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Maturity Level 1: initial</a:t>
            </a:r>
            <a:endParaRPr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22C0D701-C775-4761-813E-FD6916F2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Maturity Level 1:</a:t>
            </a:r>
            <a:r>
              <a:rPr lang="en-US" altLang="zh-CN">
                <a:ea typeface="宋体" panose="02010600030101010101" pitchFamily="2" charset="-122"/>
              </a:rPr>
              <a:t> deals with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performed</a:t>
            </a:r>
            <a:r>
              <a:rPr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processes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过程不可预测，管理混乱，处于被动反应状态；</a:t>
            </a:r>
            <a:endParaRPr lang="en-US" altLang="zh-CN"/>
          </a:p>
          <a:p>
            <a:pPr lvl="1"/>
            <a:r>
              <a:rPr lang="zh-CN" altLang="en-US"/>
              <a:t>过程的表现（性能）不稳定，也许不能满足一些特定的目标，例如质量，成本和规划，但是仍存在一些有价值的，有用的工作。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04D33-285A-43BC-8801-83973099D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84C8DB3-FEFE-4D19-B72B-F0C6E6EA5ABD}" type="slidenum">
              <a:rPr lang="en-US" altLang="en-US" sz="1000" baseline="0"/>
              <a:pPr eaLnBrk="1" hangingPunct="1"/>
              <a:t>6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E7F9D289-5933-4083-B3E7-C2D11B8B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Maturity Level 2: Managed at the Project Level</a:t>
            </a:r>
            <a:endParaRPr lang="zh-CN" altLang="en-US" sz="2800"/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BE0365B8-9960-445B-BE89-59BCEA48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Maturity Level 2: deals with managed processes</a:t>
            </a:r>
          </a:p>
          <a:p>
            <a:pPr lvl="1"/>
            <a:r>
              <a:rPr lang="zh-CN" altLang="en-US"/>
              <a:t>可管理的过程是一个</a:t>
            </a:r>
            <a:r>
              <a:rPr lang="en-US" altLang="zh-CN"/>
              <a:t>performed</a:t>
            </a:r>
            <a:r>
              <a:rPr lang="zh-CN" altLang="en-US"/>
              <a:t>过程，并且具备以下的特征：</a:t>
            </a:r>
            <a:endParaRPr lang="en-US" altLang="zh-CN"/>
          </a:p>
          <a:p>
            <a:pPr lvl="1"/>
            <a:r>
              <a:rPr lang="zh-CN" altLang="en-US"/>
              <a:t>根据规章制度进行规划和执行；</a:t>
            </a:r>
            <a:endParaRPr lang="en-US" altLang="zh-CN"/>
          </a:p>
          <a:p>
            <a:pPr lvl="1"/>
            <a:r>
              <a:rPr lang="zh-CN" altLang="en-US"/>
              <a:t>具有充足可供使用的资源；</a:t>
            </a:r>
            <a:endParaRPr lang="en-US" altLang="zh-CN"/>
          </a:p>
          <a:p>
            <a:pPr lvl="1"/>
            <a:r>
              <a:rPr lang="zh-CN" altLang="en-US"/>
              <a:t>产生受控的输出；</a:t>
            </a:r>
            <a:endParaRPr lang="en-US" altLang="zh-CN"/>
          </a:p>
          <a:p>
            <a:pPr lvl="1"/>
            <a:r>
              <a:rPr lang="zh-CN" altLang="en-US"/>
              <a:t>过程涉及利益攸关者；</a:t>
            </a:r>
            <a:endParaRPr lang="en-US" altLang="zh-CN"/>
          </a:p>
          <a:p>
            <a:pPr lvl="1"/>
            <a:r>
              <a:rPr lang="zh-CN" altLang="en-US"/>
              <a:t>为了过程的持久性，过程可以被检查和评估。</a:t>
            </a:r>
            <a:endParaRPr lang="en-US" altLang="zh-CN"/>
          </a:p>
          <a:p>
            <a:r>
              <a:rPr lang="zh-CN" altLang="en-US"/>
              <a:t>过程具有规划性，文档化，在工程层次上具有可控性，但经常处于被动反应的状态；</a:t>
            </a:r>
            <a:endParaRPr lang="en-US" altLang="zh-CN"/>
          </a:p>
          <a:p>
            <a:r>
              <a:rPr lang="zh-CN" altLang="en-US"/>
              <a:t>可管理过程相比</a:t>
            </a:r>
            <a:r>
              <a:rPr lang="en-US" altLang="zh-CN"/>
              <a:t>Performed</a:t>
            </a:r>
            <a:r>
              <a:rPr lang="zh-CN" altLang="en-US"/>
              <a:t>过程，更可能取得一些特定的关键的目标，例如质量，成本和规划。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41D94-1062-4366-A496-CC5CD0251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4F1BF98-5641-423A-900E-0C5CCF96FC4B}" type="slidenum">
              <a:rPr lang="en-US" altLang="en-US" sz="1000" baseline="0"/>
              <a:pPr eaLnBrk="1" hangingPunct="1"/>
              <a:t>7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D8E47F1B-3F20-4D9D-B9F6-9BB7B5E1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Maturity Level 3: Defined at Organization Level</a:t>
            </a:r>
            <a:endParaRPr lang="zh-CN" altLang="en-US" sz="2800"/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4BA65AC9-8CF3-456C-9154-B9875DC7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Maturity Level 3: deals with defined processes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Defined</a:t>
            </a:r>
            <a:r>
              <a:rPr lang="zh-CN" altLang="en-US"/>
              <a:t>过程是可管理的过程，并且具备以下特点：</a:t>
            </a:r>
            <a:endParaRPr lang="en-US" altLang="zh-CN"/>
          </a:p>
          <a:p>
            <a:pPr lvl="1"/>
            <a:r>
              <a:rPr lang="zh-CN" altLang="en-US"/>
              <a:t>对于整个组织架构而言，过程定义良好，可理解，可部署和执行，处于积极主动的状态；</a:t>
            </a:r>
            <a:endParaRPr lang="en-US" altLang="zh-CN"/>
          </a:p>
          <a:p>
            <a:pPr lvl="1"/>
            <a:r>
              <a:rPr lang="zh-CN" altLang="en-US"/>
              <a:t>过程，标准，活动和工具等在组织层次上都被清晰定义；</a:t>
            </a:r>
            <a:endParaRPr lang="en-US" altLang="zh-CN"/>
          </a:p>
          <a:p>
            <a:pPr lvl="1"/>
            <a:r>
              <a:rPr lang="zh-CN" altLang="en-US"/>
              <a:t>允许项目级或局部的变更和调整，但它一定得遵守组织内的一系列过程标准，以及每个组织的相关指南。</a:t>
            </a:r>
            <a:endParaRPr lang="en-US" altLang="zh-CN"/>
          </a:p>
          <a:p>
            <a:r>
              <a:rPr lang="zh-CN" altLang="en-US"/>
              <a:t>大多数的部门应处于履行责任的状态。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08852-0AFB-44FD-9DE2-DD37A7FA4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35072A4-4694-4338-9966-D547E89AF34C}" type="slidenum">
              <a:rPr lang="en-US" altLang="en-US" sz="1000" baseline="0"/>
              <a:pPr eaLnBrk="1" hangingPunct="1"/>
              <a:t>8</a:t>
            </a:fld>
            <a:endParaRPr lang="en-US" altLang="en-US" sz="1000" baseline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41C5AF03-9956-4CD8-BCC1-F9BB47D9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1B83D-C233-4497-B157-965ACB6FB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5709998-E6F0-49C0-BE99-9F3B8B0769C2}" type="slidenum">
              <a:rPr lang="en-US" altLang="en-US" sz="1000" baseline="0"/>
              <a:pPr eaLnBrk="1" hangingPunct="1"/>
              <a:t>9</a:t>
            </a:fld>
            <a:endParaRPr lang="en-US" altLang="en-US" sz="1000" baseline="0"/>
          </a:p>
        </p:txBody>
      </p:sp>
      <p:pic>
        <p:nvPicPr>
          <p:cNvPr id="71684" name="Picture 2">
            <a:extLst>
              <a:ext uri="{FF2B5EF4-FFF2-40B4-BE49-F238E27FC236}">
                <a16:creationId xmlns:a16="http://schemas.microsoft.com/office/drawing/2014/main" id="{AC489ECF-9D1D-4D29-B953-8AD36B00F6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0463" y="1604963"/>
            <a:ext cx="7150100" cy="458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2_Default Design">
      <a:majorFont>
        <a:latin typeface="Arial"/>
        <a:ea typeface="楷体_GB2312"/>
        <a:cs typeface="Arial"/>
      </a:majorFont>
      <a:minorFont>
        <a:latin typeface="Arial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rational">
  <a:themeElements>
    <a:clrScheme name="1_rational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_rational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ration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tion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tion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Default Design">
  <a:themeElements>
    <a:clrScheme name="2_Default Design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2_Default Design">
      <a:majorFont>
        <a:latin typeface="Arial"/>
        <a:ea typeface="楷体_GB2312"/>
        <a:cs typeface="Arial"/>
      </a:majorFont>
      <a:minorFont>
        <a:latin typeface="Arial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Default Design">
  <a:themeElements>
    <a:clrScheme name="2_Default Design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2_Default Design">
      <a:majorFont>
        <a:latin typeface="Arial"/>
        <a:ea typeface="楷体_GB2312"/>
        <a:cs typeface="Arial"/>
      </a:majorFont>
      <a:minorFont>
        <a:latin typeface="Arial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Default Design">
  <a:themeElements>
    <a:clrScheme name="2_Default Design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2_Default Design">
      <a:majorFont>
        <a:latin typeface="Arial"/>
        <a:ea typeface="楷体_GB2312"/>
        <a:cs typeface="Arial"/>
      </a:majorFont>
      <a:minorFont>
        <a:latin typeface="Arial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20486</TotalTime>
  <Words>926</Words>
  <Application>Microsoft Office PowerPoint</Application>
  <PresentationFormat>全屏显示(4:3)</PresentationFormat>
  <Paragraphs>107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楷体_GB2312</vt:lpstr>
      <vt:lpstr>Wingdings</vt:lpstr>
      <vt:lpstr>Arial Narrow</vt:lpstr>
      <vt:lpstr>宋体</vt:lpstr>
      <vt:lpstr>ZapfHumnst BT</vt:lpstr>
      <vt:lpstr>新宋体</vt:lpstr>
      <vt:lpstr>2_Default Design</vt:lpstr>
      <vt:lpstr>1_rational</vt:lpstr>
      <vt:lpstr>2_rational</vt:lpstr>
      <vt:lpstr>3_rational</vt:lpstr>
      <vt:lpstr>4_rational</vt:lpstr>
      <vt:lpstr>5_rational</vt:lpstr>
      <vt:lpstr>3_Default Design</vt:lpstr>
      <vt:lpstr>4_Default Design</vt:lpstr>
      <vt:lpstr>5_Default Design</vt:lpstr>
      <vt:lpstr>位图图像</vt:lpstr>
      <vt:lpstr>需求管理</vt:lpstr>
      <vt:lpstr>CMMI（1）</vt:lpstr>
      <vt:lpstr>CMMI（2）</vt:lpstr>
      <vt:lpstr>CMMI的框架模型</vt:lpstr>
      <vt:lpstr>CMMI Staged表示法-5　Ｍａｔｕｒｉｔｙ　Ｌｅｖｅｌ</vt:lpstr>
      <vt:lpstr>Maturity Level 1: initial</vt:lpstr>
      <vt:lpstr>Maturity Level 2: Managed at the Project Level</vt:lpstr>
      <vt:lpstr>Maturity Level 3: Defined at Organization Level</vt:lpstr>
      <vt:lpstr>行为</vt:lpstr>
      <vt:lpstr>CMMI组成</vt:lpstr>
      <vt:lpstr>CMMI PAs（1）</vt:lpstr>
      <vt:lpstr>CMMI PAs（2）</vt:lpstr>
      <vt:lpstr>PowerPoint 演示文稿</vt:lpstr>
      <vt:lpstr>Staged表示的特点</vt:lpstr>
      <vt:lpstr>CMMI的Continuous表示（1）</vt:lpstr>
      <vt:lpstr>CMMI的Continuous表示（2）</vt:lpstr>
      <vt:lpstr>两种表示的比较</vt:lpstr>
      <vt:lpstr>CMMI术语和结构</vt:lpstr>
      <vt:lpstr>实例</vt:lpstr>
      <vt:lpstr>案例</vt:lpstr>
      <vt:lpstr>PowerPoint 演示文稿</vt:lpstr>
      <vt:lpstr>PowerPoint 演示文稿</vt:lpstr>
      <vt:lpstr>PowerPoint 演示文稿</vt:lpstr>
    </vt:vector>
  </TitlesOfParts>
  <Company>Industrie Brand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blue-and-white template with image</dc:title>
  <dc:subject>IBM Presentation System</dc:subject>
  <dc:creator>Industrie Brand Partners</dc:creator>
  <cp:lastModifiedBy>高歌</cp:lastModifiedBy>
  <cp:revision>953</cp:revision>
  <dcterms:created xsi:type="dcterms:W3CDTF">2002-08-23T15:26:08Z</dcterms:created>
  <dcterms:modified xsi:type="dcterms:W3CDTF">2021-11-05T06:35:11Z</dcterms:modified>
</cp:coreProperties>
</file>