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64" r:id="rId4"/>
    <p:sldId id="400" r:id="rId5"/>
    <p:sldId id="320" r:id="rId6"/>
    <p:sldId id="321" r:id="rId7"/>
    <p:sldId id="322" r:id="rId8"/>
    <p:sldId id="323" r:id="rId9"/>
    <p:sldId id="324" r:id="rId10"/>
    <p:sldId id="325" r:id="rId11"/>
    <p:sldId id="267" r:id="rId12"/>
    <p:sldId id="398" r:id="rId13"/>
    <p:sldId id="268" r:id="rId14"/>
    <p:sldId id="269" r:id="rId15"/>
    <p:sldId id="302" r:id="rId16"/>
    <p:sldId id="272" r:id="rId17"/>
    <p:sldId id="273" r:id="rId18"/>
    <p:sldId id="401" r:id="rId19"/>
    <p:sldId id="304" r:id="rId20"/>
    <p:sldId id="318" r:id="rId21"/>
    <p:sldId id="308" r:id="rId22"/>
    <p:sldId id="277" r:id="rId23"/>
    <p:sldId id="278" r:id="rId24"/>
    <p:sldId id="279" r:id="rId25"/>
    <p:sldId id="281" r:id="rId26"/>
    <p:sldId id="283" r:id="rId27"/>
    <p:sldId id="286" r:id="rId28"/>
    <p:sldId id="309" r:id="rId29"/>
    <p:sldId id="399" r:id="rId30"/>
    <p:sldId id="310" r:id="rId31"/>
    <p:sldId id="311" r:id="rId32"/>
    <p:sldId id="305" r:id="rId33"/>
    <p:sldId id="306" r:id="rId34"/>
    <p:sldId id="312" r:id="rId35"/>
    <p:sldId id="291" r:id="rId36"/>
    <p:sldId id="292" r:id="rId37"/>
    <p:sldId id="293" r:id="rId38"/>
    <p:sldId id="294" r:id="rId39"/>
    <p:sldId id="313" r:id="rId40"/>
    <p:sldId id="314" r:id="rId41"/>
    <p:sldId id="295" r:id="rId42"/>
  </p:sldIdLst>
  <p:sldSz cx="9144000" cy="6858000" type="screen4x3"/>
  <p:notesSz cx="6997700" cy="9283700"/>
  <p:custShowLst>
    <p:custShow name="Custom Show 1" id="0">
      <p:sldLst>
        <p:sld r:id="rId23"/>
        <p:sld r:id="rId28"/>
        <p:sld r:id="rId41"/>
        <p:sld r:id="rId25"/>
        <p:sld r:id="rId25"/>
        <p:sld r:id="rId31"/>
        <p:sld r:id="rId40"/>
        <p:sld r:id="rId8"/>
        <p:sld r:id="rId15"/>
        <p:sld r:id="rId32"/>
        <p:sld r:id="rId35"/>
        <p:sld r:id="rId8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3" autoAdjust="0"/>
    <p:restoredTop sz="93536" autoAdjust="0"/>
  </p:normalViewPr>
  <p:slideViewPr>
    <p:cSldViewPr snapToGrid="0">
      <p:cViewPr varScale="1">
        <p:scale>
          <a:sx n="85" d="100"/>
          <a:sy n="85" d="100"/>
        </p:scale>
        <p:origin x="1517" y="5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 snapToGrid="0">
      <p:cViewPr varScale="1">
        <p:scale>
          <a:sx n="45" d="100"/>
          <a:sy n="45" d="100"/>
        </p:scale>
        <p:origin x="2026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7D74BAF-E173-83C3-2AFE-249D1D0A25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327FC45-BA54-9624-E883-59F199A4BE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D2956700-72C4-BA93-2FC7-7FF5F6DE26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850B2CAE-27C2-F3C6-E944-FE6E010D67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EFF8433-26A6-4745-935A-241423E465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D5287D4-B37E-49DC-FBB8-411D2C1215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154CB1F-9242-F13D-0FDB-9F10168DAE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6ACCC1C-66E8-EF8A-C71D-9E77A3210B8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107E890C-3606-768A-BEA0-881ABFBBC8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1677F7C-956D-C8A8-50D5-BA20E34306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17ECAF9E-7447-46D1-76CE-9B2015014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8CAE7A99-789F-4D0E-9E31-7155FB3021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CB88B56-1F30-BCD7-BD42-996C8B636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40154B-F873-4E68-8FBC-2EC6925A7A79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06CE1E9-72B5-4FF5-9996-9332E43FF2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4DFBB7B-49E6-B3B4-9CE6-6DA53518A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331D66CD-5183-CEC1-8974-EAC7CC8093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E9B2E574-0C01-8B53-7590-BA979D4C5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580" name="幻灯片编号占位符 3">
            <a:extLst>
              <a:ext uri="{FF2B5EF4-FFF2-40B4-BE49-F238E27FC236}">
                <a16:creationId xmlns:a16="http://schemas.microsoft.com/office/drawing/2014/main" id="{C5A4B813-A016-8FC2-7C80-027830FE9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F0B601E-C33E-48E6-81FB-2808AC1E107B}" type="slidenum">
              <a:rPr lang="en-US" altLang="zh-CN" sz="120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AD323EE-7305-1DFF-1229-A72791B06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BA46BC-F812-413D-8497-64C075B64CB5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1193755-05C8-1F64-4DD8-3FC0D03E0D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190880B-E0E3-39EE-D28E-77D9D0339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D2116E5-9E5D-30C1-1775-5EE32C79BB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FCE7C306-C0DA-BBBB-BA71-F27ABAA40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34769A12-B593-7B5A-DD8D-EF6B85F85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05EF2E-AB88-41AA-9604-1226F206F721}" type="slidenum">
              <a:rPr lang="en-US" altLang="zh-CN" sz="1200"/>
              <a:pPr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6F7A782-0BAD-A173-ED2F-1F2C5CB826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E6E48D-875B-4EE8-AFB2-D1EECBFC0E72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C6C8D34-065E-5CA5-0ED2-2D88D28B70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FB76527-F2A3-E5B7-E2C1-548C3716F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C80268D-C356-81C5-96BA-0BFA875E3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513C37-F285-41FE-8B45-DBF7E1EF3F52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C3EDCCA-A5DD-891C-85B1-E00C23856C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2AC9267-27CC-2906-FB57-E184A6ED6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A3D22E0A-59D4-A7FB-0CBF-D084637EB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1AAF5F09-2C0F-BE97-4890-86AC2B2B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7B9196A-EA24-8B30-34E4-6335378AE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83204F-32CC-4185-81FD-4BBB67913287}" type="slidenum">
              <a:rPr lang="en-US" altLang="zh-CN" sz="1200"/>
              <a:pPr/>
              <a:t>15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637C75F-BC60-FB5A-6A91-08F8D4892F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73DE68-7343-4ADE-A2DA-13CD77F2F60C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0F2D06B-9D74-2FAD-CC77-CC89A4D2C2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E683813-58DD-08D5-F00B-3943ADD23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DCA6EE3-5FA8-AD66-3796-2DBFC46CA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BC42C2-28C7-4953-AF58-E6872B962EBF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B07C96B-DEBB-9F7E-81D6-B8B19DD313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3DE1C62-27C3-C0F1-04BC-E779436CA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96DF52C0-9407-FC68-5E4F-FCD53AEFC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EA32FA96-FC68-BC2E-81FD-F5AE3FFC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800D4D8D-FA37-9233-EC17-429CE9824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C8C374-2645-4DC8-BD74-E5F24F1EAF8F}" type="slidenum">
              <a:rPr lang="en-US" altLang="zh-CN" sz="1200"/>
              <a:pPr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097BEA21-EBFC-FEA6-F441-3F145C693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22C0D41A-BC62-B941-2668-43EDFE01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F04021F-836C-F89A-AFB3-BCFDA7D3D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681716-9D66-4A66-B145-86AF948072E9}" type="slidenum">
              <a:rPr lang="en-US" altLang="zh-CN" sz="1200"/>
              <a:pPr/>
              <a:t>19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E86FE73-4E32-A061-D036-C5B05A804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51342E-9F84-4110-9E12-8D577EDDBF8A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71A710D-FA73-002C-6CF1-134D45659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CB97DC5-D25B-EA4B-488B-2CFB28E6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552F433F-6649-55E6-ABC6-A61D2FE7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67465D11-2931-9A31-E032-48CAC3FDE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69AE8C09-625B-0526-42E2-BA736C2501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00" name="Rectangle 7">
            <a:extLst>
              <a:ext uri="{FF2B5EF4-FFF2-40B4-BE49-F238E27FC236}">
                <a16:creationId xmlns:a16="http://schemas.microsoft.com/office/drawing/2014/main" id="{2F7095F2-9288-4EDF-4F9F-C04B8824F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676C2BD8-F242-1257-8481-8BFC9DF23B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0719C428-7F72-5582-B2E8-B2FC4FC95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E9F27527-1ABE-F427-87DA-5EE2AF1CDB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62D00E-E1C2-42AE-A4C6-993C00C4169D}" type="slidenum">
              <a:rPr lang="en-US" altLang="zh-CN" sz="1200"/>
              <a:pPr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549B8885-4F67-DA7D-7C82-125127AD9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B61B3FE-3D0C-EEA1-B2CC-2B081E05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ADCD9FE3-E30D-F1A7-5EF0-B988F204D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B2BA6-E8D0-493B-9BBD-EAAFF9198184}" type="slidenum">
              <a:rPr lang="en-US" altLang="zh-CN" sz="1200"/>
              <a:pPr/>
              <a:t>21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62AD691-8ED6-860D-F870-5AC22B9B9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30FD07-35F8-4FBB-80F0-07CE0F33529D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D51F9F1-91CE-0CBA-D71F-6CC01304BD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17CCE72-260E-E618-C051-44DD766EA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467D1B1-0D97-B164-03BA-604D7757C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1BA8D2-8902-4A7A-86E8-A3917CB8C8B1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36578E5-5635-CBED-42BE-4330C0CC92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592165F-ADED-0A00-389E-3A53D5C19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D0608AA-ED81-CE9B-A375-57B138312A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5D0E22A-FD12-402B-957B-333F654E3360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EA62302-40A9-822F-38F1-8476A2DBAE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F18E521-E58F-00B5-6DC7-561EDFDA0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D4F0579-7384-E75A-269B-EFF40D54C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AF4B2A-42F0-41FF-B314-7A9FF129D744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A4D5775-80E5-BB7F-4377-3752496C8C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59A8B72-9C53-CCCD-570B-E3FE82E9E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34054E6-B7AB-54CE-63BF-25BF773C1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496411C-D53D-454E-A8B7-305D3AD9FB43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52A3FDF-C949-CA77-49A5-F547E75AAE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40B1E4E-1CC5-C56D-6C7F-C88C5F64C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04256D5-1E1C-8B23-58A2-4560FCBDAA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5C7646-105F-4DF1-859C-001D78D3AC8A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2501FA2-8A2A-7064-ED82-EC32DE0F4F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55FA28F-E900-402E-5AD2-5A9906229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44327DCC-B67A-1961-49A1-DA1912F120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3B4AD492-4F59-14FA-CED8-F9B843F77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5C610BBB-1167-6C8B-CDB6-1C141AAA2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D3CB40-BA15-40BC-BCE4-C3FAE1195F84}" type="slidenum">
              <a:rPr lang="en-US" altLang="zh-CN" sz="1200"/>
              <a:pPr/>
              <a:t>28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48062088-BF59-3965-564B-CF315E159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13DBD4D4-8DA1-23AD-D29A-1A94EC0D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A6C9A7D4-5AD4-9806-680B-6D5138860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8CE668-9C65-4D04-890A-8BBEA3C5E414}" type="slidenum">
              <a:rPr lang="en-US" altLang="zh-CN" sz="1200"/>
              <a:pPr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5B13000-7296-D546-D3B2-C52DEA36DE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7626AE-CF73-49C9-8CBF-FC8D7EA3A92A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A6C4039-C8A7-B507-66E4-1BDA485639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D0AF50E-3725-960E-0319-CF2EE2A17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4D8A76BA-B27E-9724-8075-5F90DEFA0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90548135-99E2-C634-6039-13489E0E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1079AEB6-4E7B-BFAC-0802-A1FA6CB19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C9159B0-5246-4BA6-A4B4-173908B64952}" type="slidenum">
              <a:rPr lang="en-US" altLang="zh-CN" sz="1200"/>
              <a:pPr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61289F5F-95E8-091C-AC63-5BEEE9F5B1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021D15E4-5B38-9775-E7DF-FFECED01A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7588" name="幻灯片编号占位符 3">
            <a:extLst>
              <a:ext uri="{FF2B5EF4-FFF2-40B4-BE49-F238E27FC236}">
                <a16:creationId xmlns:a16="http://schemas.microsoft.com/office/drawing/2014/main" id="{CEFC6110-E542-32AC-836D-FF82E849D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7CAE9C7-1DD9-4EEA-9FF7-CF6FA7CDA488}" type="slidenum">
              <a:rPr lang="en-US" altLang="zh-CN" sz="1200"/>
              <a:pPr/>
              <a:t>31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82660A5-FECE-2065-557C-204ED890A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39B7E9-5D5C-4D81-9057-0D595F9CDA3A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3B77F4F-83D8-8172-CE24-0354AF72B0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3282966-117E-BA4C-DF90-3EC29FF4F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5C2AC44-6FE2-A9F2-37EA-B4ED75BB3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211218-72B2-4081-B07E-83872D1F2287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7C057B2-128F-50D3-A31C-307E8FD6AA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2DFC2235-7564-AA95-F3BD-129999600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9C19E155-B390-7120-3D82-E8BE34E04F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F0EFE813-5C23-42A8-36DD-623175E7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EAC33C43-8840-2AF7-78BE-A8353ACE5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A266C4-E0C0-4509-A7D6-2205F2A2C317}" type="slidenum">
              <a:rPr lang="en-US" altLang="zh-CN" sz="1200"/>
              <a:pPr/>
              <a:t>34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8E4CC64-14F8-34FE-B62C-7C84F1ACD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10B59B-D320-4B74-8E82-E1E9964E2728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776C67D-EB24-2EA2-7D53-B57EF0DC39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0F3D8BA-9558-AAF9-3DF4-30E1FD878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E6FDB9A5-7B33-91A3-AB16-3213F8CB36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D87261-060C-47DC-AD0C-01B325FF6A34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8CF9FF7-AB64-047F-CB07-B7B9D14B11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45A65CE-2F95-BE63-14FA-558340657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A6A6034A-721D-9F63-43C6-994DDC4C43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E7649E-ADBB-4742-9C6C-960C70813E94}" type="slidenum">
              <a:rPr lang="en-US" altLang="zh-CN" sz="1200"/>
              <a:pPr/>
              <a:t>37</a:t>
            </a:fld>
            <a:endParaRPr lang="en-US" altLang="zh-CN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11EB694-1891-038D-1BC5-4791F4B378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D6C3BFC1-FDDE-F3B3-1697-42D4D826A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30E66226-157E-29D9-C48F-13CB46792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BCB3033-4D25-418B-A064-232D621775FD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981F67B-4FC5-9A3E-49A9-CF93F18317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13F8BDC-D370-2E83-15E5-E823D2499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7E88AB78-AC1D-B7E0-6BE8-D46DB77A9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5854EEB8-8217-BC3F-814D-2CADF137C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D4555E66-AC51-BBF7-5001-9CD25CC6A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85EE32-8343-4A70-BBB1-1D43DBF042D8}" type="slidenum">
              <a:rPr lang="en-US" altLang="zh-CN" sz="1200"/>
              <a:pPr/>
              <a:t>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B6F570BC-2B49-D081-AFF1-5BEEB58502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92473617-C786-C22D-B328-8DC39E90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7DE6569F-0AC0-EDEE-8E7B-54F8C3B8D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BCA468-7442-4041-BD0B-A351D490A03B}" type="slidenum">
              <a:rPr lang="en-US" altLang="zh-CN" sz="1200"/>
              <a:pPr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6ECE76E3-06F8-A54B-3EC3-094D619870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0F347881-BD6C-ED5C-5E3F-B1AE4ECDF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E293A5F4-510D-9733-5C65-75AAE9506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7A5B9D-4BA5-4AAE-B535-83A455F00B53}" type="slidenum">
              <a:rPr lang="en-US" altLang="zh-CN" sz="1200"/>
              <a:pPr/>
              <a:t>40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F061ECD9-650F-31C5-EBA5-903B60648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227375-C624-4037-A55A-7520A8191579}" type="slidenum">
              <a:rPr lang="en-US" altLang="zh-CN" sz="1200"/>
              <a:pPr/>
              <a:t>41</a:t>
            </a:fld>
            <a:endParaRPr lang="en-US" altLang="zh-CN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0E223F6-4B01-E4E7-3C49-8A23412738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44E9848-E369-14CE-A6EE-BC9066AB9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983306C4-ACF8-BFA3-7945-5C112A9AA2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71CFE140-5F2F-9D77-07E0-069397F6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40" name="幻灯片编号占位符 3">
            <a:extLst>
              <a:ext uri="{FF2B5EF4-FFF2-40B4-BE49-F238E27FC236}">
                <a16:creationId xmlns:a16="http://schemas.microsoft.com/office/drawing/2014/main" id="{D98FDD8C-D6A0-FC19-7571-00D5C64F5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8C9706-7196-4BDE-B75F-4EE126BC9BCA}" type="slidenum">
              <a:rPr lang="en-US" altLang="zh-CN" sz="1200"/>
              <a:pPr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9B33DA01-11F1-E86B-B940-8B860179C8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4E6FA39E-F626-7CB6-4191-ACFB003C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6388" name="幻灯片编号占位符 3">
            <a:extLst>
              <a:ext uri="{FF2B5EF4-FFF2-40B4-BE49-F238E27FC236}">
                <a16:creationId xmlns:a16="http://schemas.microsoft.com/office/drawing/2014/main" id="{3D231560-9048-4A8F-3174-0CCDF46B1B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C438ED4-6CD0-4505-9F9C-E24D26164AAC}" type="slidenum">
              <a:rPr lang="en-US" altLang="zh-CN" sz="120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80D9C5CF-EEE7-1FC4-0F99-3F2F2F70CE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BA342886-CCF8-8955-B77B-337121B5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1A2B0123-B7DE-2D2F-AF95-1BDEAA079A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59559995-92CB-E3A9-05F8-BA8137D04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484" name="幻灯片编号占位符 3">
            <a:extLst>
              <a:ext uri="{FF2B5EF4-FFF2-40B4-BE49-F238E27FC236}">
                <a16:creationId xmlns:a16="http://schemas.microsoft.com/office/drawing/2014/main" id="{FBF3BE45-19F4-9206-F0E6-AD23612FE0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760C8-0FF4-4DB1-82A7-967DC4292790}" type="slidenum">
              <a:rPr lang="en-US" altLang="zh-CN" sz="1200"/>
              <a:pPr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39FC7687-BC94-64EC-463E-61CBE91DBB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50E3F1AB-B4E0-F1B1-2782-CFD5FDBCE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2532" name="幻灯片编号占位符 3">
            <a:extLst>
              <a:ext uri="{FF2B5EF4-FFF2-40B4-BE49-F238E27FC236}">
                <a16:creationId xmlns:a16="http://schemas.microsoft.com/office/drawing/2014/main" id="{8FAEF4B0-7CB4-86D9-32AA-16D31AE69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2B8E5D-FB97-4E5B-9DBF-44F322753343}" type="slidenum">
              <a:rPr lang="en-US" altLang="zh-CN" sz="1200"/>
              <a:pPr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3ABFC0DE-342D-07E7-1091-F1E76BC51BCD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2050" name="Rectangle 2">
                        <a:extLst>
                          <a:ext uri="{FF2B5EF4-FFF2-40B4-BE49-F238E27FC236}">
                            <a16:creationId xmlns:a16="http://schemas.microsoft.com/office/drawing/2014/main" id="{05BFE74D-F808-E9A9-A23D-C65AE829A4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AE50E99A-B02E-96A3-B809-B70A8C37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613707DA-2A96-3B1E-3EC6-27EEF132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CC78AF-A86A-547B-4864-19A699D40B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ED57E7-7A2A-24FE-02AC-EC352E13F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E9EBC548-5CB5-4214-A426-584732BB42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79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1EFBF-77F3-EDDB-B5B8-6C2DAC4CAA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4F4F2-9428-4DAD-B8AE-5D97B0362B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47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1E8014-48E4-DE5D-D6EA-C1E27190B6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F959D-9729-455C-8423-33301A7C7F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4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p"/>
              <a:defRPr/>
            </a:lvl1pPr>
            <a:lvl2pPr marL="742950" indent="-285750">
              <a:buFont typeface="Wingdings" panose="05000000000000000000" pitchFamily="2" charset="2"/>
              <a:buChar char="l"/>
              <a:defRPr/>
            </a:lvl2pPr>
            <a:lvl3pPr marL="1143000" indent="-28575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DEC8E-2A32-2E54-DE04-6B7F740436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51A85-375E-4D6A-8B88-92420D279E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00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69ACC-4968-E08B-81A5-EAC3B1C3AC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EDFEF-BA06-4650-A1D5-8F8E53B549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03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4D11C0-A30E-CCCB-C1D0-BACFAEA167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FBC2EC-9736-4345-B6B8-0C6F24CBFA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74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7CC7E3-D995-57A7-7DC1-FD78EBE7E6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8CE81-0A06-4E87-A87F-01743BB302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68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DE0269D-C2F9-FFE5-6EF4-207BF80B46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EEFF68-10C6-47E7-B143-07C8835270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70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EFD6CC2-0596-383B-52C3-AC728591AE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D05D5E-56ED-40E2-8744-410AA0F544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74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5E2475-4DDE-1EDF-ED36-31C1D0C441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B6652-2B84-4BAA-B54A-DE8955BB2D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2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383673-C600-D3AB-DEFF-E1A75DE9E2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3CB60-2227-42FB-968E-0FF6F9C10E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27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3408B1F-1A0A-3419-3803-39ED9F758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902B870A-F9D0-77D4-76E6-3A49DCDD40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E3BFA94E-4EAC-4148-86DC-7F6143EED83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28036" name="Text Box 4">
            <a:extLst>
              <a:ext uri="{FF2B5EF4-FFF2-40B4-BE49-F238E27FC236}">
                <a16:creationId xmlns:a16="http://schemas.microsoft.com/office/drawing/2014/main" id="{2A739604-C4D3-CC23-DC1F-8F56DBED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28037" name="Text Box 5">
            <a:extLst>
              <a:ext uri="{FF2B5EF4-FFF2-40B4-BE49-F238E27FC236}">
                <a16:creationId xmlns:a16="http://schemas.microsoft.com/office/drawing/2014/main" id="{251777E3-D1E3-0740-880C-9C84D3E23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</a:rPr>
              <a:t>4.</a:t>
            </a:r>
            <a:fld id="{9D93DFE3-768A-46B7-AEB2-FC2F398CA397}" type="slidenum">
              <a:rPr lang="en-US" altLang="zh-CN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428038" name="Rectangle 6">
            <a:extLst>
              <a:ext uri="{FF2B5EF4-FFF2-40B4-BE49-F238E27FC236}">
                <a16:creationId xmlns:a16="http://schemas.microsoft.com/office/drawing/2014/main" id="{53A87E7D-4763-71CE-4E01-D5DB46AFD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CA62D64B-38D4-A7FF-6358-EB2A9853A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chemeClr val="tx2"/>
                </a:solidFill>
              </a:rPr>
              <a:t>th</a:t>
            </a:r>
            <a:r>
              <a:rPr lang="en-US" altLang="zh-CN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8A23D6F0-ADCD-8E57-A28E-BA8018E0226C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CD45D0B7-269A-DD76-697D-B18BCC298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E6C77457-1A65-46B7-CF23-12EEE443D6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4: Intermediate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2">
            <a:extLst>
              <a:ext uri="{FF2B5EF4-FFF2-40B4-BE49-F238E27FC236}">
                <a16:creationId xmlns:a16="http://schemas.microsoft.com/office/drawing/2014/main" id="{D356B5AA-596A-ED19-0DA9-62D1504F8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3-</a:t>
            </a:r>
            <a:fld id="{093E3595-2B20-472E-9BE5-14A5D0231755}" type="slidenum"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3465BFB9-8247-BFEE-797C-4608B18FE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038" y="3403600"/>
            <a:ext cx="8077200" cy="609600"/>
          </a:xfrm>
        </p:spPr>
        <p:txBody>
          <a:bodyPr anchor="t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TW" sz="2000" b="0">
                <a:solidFill>
                  <a:schemeClr val="tx1"/>
                </a:solidFill>
              </a:rPr>
              <a:t>Fig. 4.7 The Result of </a:t>
            </a:r>
            <a:r>
              <a:rPr lang="en-US" altLang="zh-TW" sz="2000" b="0" i="1">
                <a:solidFill>
                  <a:schemeClr val="tx1"/>
                </a:solidFill>
              </a:rPr>
              <a:t>loan</a:t>
            </a:r>
            <a:r>
              <a:rPr lang="en-US" altLang="zh-TW" sz="2000" b="0">
                <a:solidFill>
                  <a:schemeClr val="tx1"/>
                </a:solidFill>
              </a:rPr>
              <a:t> </a:t>
            </a:r>
            <a:r>
              <a:rPr lang="en-US" altLang="zh-TW" sz="2000">
                <a:solidFill>
                  <a:schemeClr val="tx1"/>
                </a:solidFill>
              </a:rPr>
              <a:t>full outer join</a:t>
            </a:r>
            <a:r>
              <a:rPr lang="en-US" altLang="zh-TW" sz="2000" b="0">
                <a:solidFill>
                  <a:schemeClr val="tx1"/>
                </a:solidFill>
              </a:rPr>
              <a:t> </a:t>
            </a:r>
            <a:r>
              <a:rPr lang="en-US" altLang="zh-TW" sz="2000" b="0" i="1">
                <a:solidFill>
                  <a:schemeClr val="tx1"/>
                </a:solidFill>
              </a:rPr>
              <a:t>borrower</a:t>
            </a:r>
            <a:r>
              <a:rPr lang="en-US" altLang="zh-TW" sz="2000" b="0">
                <a:solidFill>
                  <a:schemeClr val="tx1"/>
                </a:solidFill>
              </a:rPr>
              <a:t>  using (</a:t>
            </a:r>
            <a:r>
              <a:rPr lang="en-US" altLang="zh-TW" sz="2000" b="0" i="1">
                <a:solidFill>
                  <a:schemeClr val="tx1"/>
                </a:solidFill>
              </a:rPr>
              <a:t>loan-number</a:t>
            </a:r>
            <a:r>
              <a:rPr lang="en-US" altLang="zh-TW" sz="2000" b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62E6B175-ED44-3493-9F0D-CFC720E1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32381" r="952" b="32063"/>
          <a:stretch>
            <a:fillRect/>
          </a:stretch>
        </p:blipFill>
        <p:spPr bwMode="auto">
          <a:xfrm>
            <a:off x="1373188" y="4665663"/>
            <a:ext cx="6770687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>
            <a:extLst>
              <a:ext uri="{FF2B5EF4-FFF2-40B4-BE49-F238E27FC236}">
                <a16:creationId xmlns:a16="http://schemas.microsoft.com/office/drawing/2014/main" id="{3FA2497B-73C3-2EA9-A2EE-6551E350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37801" r="919" b="37801"/>
          <a:stretch>
            <a:fillRect/>
          </a:stretch>
        </p:blipFill>
        <p:spPr bwMode="auto">
          <a:xfrm>
            <a:off x="927100" y="1371600"/>
            <a:ext cx="728821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AutoShape 5">
            <a:extLst>
              <a:ext uri="{FF2B5EF4-FFF2-40B4-BE49-F238E27FC236}">
                <a16:creationId xmlns:a16="http://schemas.microsoft.com/office/drawing/2014/main" id="{CCA3CCE0-D0DE-BA13-EADD-A8F38BBF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3919538"/>
            <a:ext cx="814387" cy="601662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400">
              <a:solidFill>
                <a:schemeClr val="hlink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52A1D8BA-4EFA-E948-0DC1-6C6A1CE6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3563"/>
            <a:ext cx="838041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b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Example: full outer join </a:t>
            </a:r>
          </a:p>
        </p:txBody>
      </p:sp>
      <p:sp>
        <p:nvSpPr>
          <p:cNvPr id="23560" name="矩形 1">
            <a:extLst>
              <a:ext uri="{FF2B5EF4-FFF2-40B4-BE49-F238E27FC236}">
                <a16:creationId xmlns:a16="http://schemas.microsoft.com/office/drawing/2014/main" id="{F097FA2E-B4BD-3F99-880C-217CEFC0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8" y="5588000"/>
            <a:ext cx="6770687" cy="593725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  <p:sp>
        <p:nvSpPr>
          <p:cNvPr id="23561" name="矩形 1">
            <a:extLst>
              <a:ext uri="{FF2B5EF4-FFF2-40B4-BE49-F238E27FC236}">
                <a16:creationId xmlns:a16="http://schemas.microsoft.com/office/drawing/2014/main" id="{EDD4A7BE-EAC7-9529-E86E-AD471BAE0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2862263"/>
            <a:ext cx="7840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/>
              <a:t>全外连接是在两表进行自然连接，只把左表和右表要舍弃的都保留在结果集中，相对应的列上填</a:t>
            </a:r>
            <a:r>
              <a:rPr kumimoji="0" lang="en-US" altLang="zh-CN"/>
              <a:t>null</a:t>
            </a:r>
            <a:r>
              <a:rPr kumimoji="0" lang="zh-CN" altLang="en-US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E8DA2C63-DAAF-4281-66A7-84FB97FE4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4.2 Views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4F1197-48A8-7969-5ED7-EEE085CE1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51657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zh-CN" sz="2000"/>
              <a:t>In some cases, it is not desirable for all users to see the entire </a:t>
            </a:r>
            <a:r>
              <a:rPr lang="en-US" altLang="zh-CN" sz="2000" b="1">
                <a:solidFill>
                  <a:srgbClr val="FF0000"/>
                </a:solidFill>
              </a:rPr>
              <a:t>logical model </a:t>
            </a:r>
            <a:r>
              <a:rPr lang="en-US" altLang="zh-CN" sz="2000"/>
              <a:t>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zh-CN" sz="2000"/>
              <a:t>Consider a person who needs to know an instructors name and department, but not the </a:t>
            </a:r>
            <a:r>
              <a:rPr lang="en-US" altLang="zh-CN" sz="2000" b="1" i="1"/>
              <a:t>salary</a:t>
            </a:r>
            <a:r>
              <a:rPr lang="en-US" altLang="zh-CN" sz="2000"/>
              <a:t>.  This person should see a relation described, in SQL, by </a:t>
            </a:r>
            <a:br>
              <a:rPr lang="en-US" altLang="zh-CN" sz="2000"/>
            </a:br>
            <a:r>
              <a:rPr lang="en-US" altLang="zh-CN" sz="2000"/>
              <a:t>		</a:t>
            </a:r>
            <a:br>
              <a:rPr kumimoji="0" lang="en-US" altLang="zh-CN" sz="2000" b="1"/>
            </a:br>
            <a:r>
              <a:rPr kumimoji="0" lang="en-US" altLang="zh-CN" sz="2000" b="1"/>
              <a:t>             select </a:t>
            </a:r>
            <a:r>
              <a:rPr kumimoji="0" lang="en-US" altLang="zh-CN" sz="2000" i="1"/>
              <a:t>ID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name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dept_name</a:t>
            </a:r>
            <a:br>
              <a:rPr kumimoji="0" lang="en-US" altLang="zh-CN" sz="2000" i="1"/>
            </a:br>
            <a:r>
              <a:rPr kumimoji="0" lang="en-US" altLang="zh-CN" sz="2000" i="1"/>
              <a:t>             </a:t>
            </a:r>
            <a:r>
              <a:rPr kumimoji="0" lang="en-US" altLang="zh-CN" sz="2000" b="1"/>
              <a:t>from </a:t>
            </a:r>
            <a:r>
              <a:rPr kumimoji="0" lang="en-US" altLang="zh-CN" sz="2000" i="1"/>
              <a:t>instructor</a:t>
            </a:r>
            <a:endParaRPr kumimoji="0" lang="en-US" altLang="zh-CN" sz="200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endParaRPr lang="en-US" altLang="zh-CN" sz="2000">
              <a:sym typeface="Symbol" panose="05050102010706020507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altLang="zh-CN" sz="2000"/>
              <a:t>A </a:t>
            </a:r>
            <a:r>
              <a:rPr lang="en-US" altLang="zh-CN" sz="2000" b="1">
                <a:solidFill>
                  <a:srgbClr val="000099"/>
                </a:solidFill>
              </a:rPr>
              <a:t>view</a:t>
            </a:r>
            <a:r>
              <a:rPr lang="en-US" altLang="zh-CN" sz="2000"/>
              <a:t> provides a mechanism to </a:t>
            </a:r>
            <a:r>
              <a:rPr lang="en-US" altLang="zh-CN" sz="2000" b="1">
                <a:solidFill>
                  <a:srgbClr val="FF0000"/>
                </a:solidFill>
              </a:rPr>
              <a:t>hide</a:t>
            </a:r>
            <a:r>
              <a:rPr lang="en-US" altLang="zh-CN" sz="2000"/>
              <a:t>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zh-CN" sz="2000"/>
              <a:t>Any relation that is not of the conceptual model but is made visible to a user as a “virtual</a:t>
            </a:r>
            <a:r>
              <a:rPr lang="zh-CN" altLang="en-US" sz="2000"/>
              <a:t>（虚拟的）</a:t>
            </a:r>
            <a:r>
              <a:rPr lang="en-US" altLang="zh-CN" sz="2000"/>
              <a:t> relation” is called a </a:t>
            </a:r>
            <a:r>
              <a:rPr lang="en-US" altLang="zh-CN" sz="2000" b="1">
                <a:solidFill>
                  <a:srgbClr val="000099"/>
                </a:solidFill>
              </a:rPr>
              <a:t>view</a:t>
            </a:r>
            <a:r>
              <a:rPr lang="en-US" altLang="zh-CN" sz="200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>
            <a:extLst>
              <a:ext uri="{FF2B5EF4-FFF2-40B4-BE49-F238E27FC236}">
                <a16:creationId xmlns:a16="http://schemas.microsoft.com/office/drawing/2014/main" id="{C7C55F63-1D2D-59D3-BCF8-2425A2B4C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3-</a:t>
            </a:r>
            <a:fld id="{D0D6FFE5-3583-49C4-B531-9809207124E5}" type="slidenum"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65538529-E849-FF2D-AF4D-05824BC43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Views </a:t>
            </a:r>
            <a:endParaRPr lang="zh-TW" altLang="en-US" sz="20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7652" name="Group 3">
            <a:extLst>
              <a:ext uri="{FF2B5EF4-FFF2-40B4-BE49-F238E27FC236}">
                <a16:creationId xmlns:a16="http://schemas.microsoft.com/office/drawing/2014/main" id="{00BEACA1-37C3-72EE-5E4E-BC425FD7604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566863"/>
            <a:ext cx="4021138" cy="4359275"/>
            <a:chOff x="3216" y="1152"/>
            <a:chExt cx="2257" cy="1909"/>
          </a:xfrm>
        </p:grpSpPr>
        <p:sp>
          <p:nvSpPr>
            <p:cNvPr id="27654" name="Rectangle 4">
              <a:extLst>
                <a:ext uri="{FF2B5EF4-FFF2-40B4-BE49-F238E27FC236}">
                  <a16:creationId xmlns:a16="http://schemas.microsoft.com/office/drawing/2014/main" id="{58C97401-DE17-F12B-9BE3-493233232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" y="1152"/>
              <a:ext cx="2224" cy="1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400">
                <a:solidFill>
                  <a:schemeClr val="hlink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55" name="Rectangle 5">
              <a:extLst>
                <a:ext uri="{FF2B5EF4-FFF2-40B4-BE49-F238E27FC236}">
                  <a16:creationId xmlns:a16="http://schemas.microsoft.com/office/drawing/2014/main" id="{9545CC36-2611-8AF2-D661-4A10768F4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" y="2484"/>
              <a:ext cx="2224" cy="577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400">
                <a:solidFill>
                  <a:schemeClr val="hlink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56" name="Rectangle 6">
              <a:extLst>
                <a:ext uri="{FF2B5EF4-FFF2-40B4-BE49-F238E27FC236}">
                  <a16:creationId xmlns:a16="http://schemas.microsoft.com/office/drawing/2014/main" id="{2F0B6556-8AFA-21F0-8393-A75C85B67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257"/>
              <a:ext cx="47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Times New Roman" panose="02020603050405020304" pitchFamily="18" charset="0"/>
                  <a:ea typeface="新細明體" panose="02020500000000000000" pitchFamily="18" charset="-120"/>
                </a:rPr>
                <a:t>SQL</a:t>
              </a:r>
            </a:p>
          </p:txBody>
        </p:sp>
        <p:sp>
          <p:nvSpPr>
            <p:cNvPr id="27657" name="Rectangle 7">
              <a:extLst>
                <a:ext uri="{FF2B5EF4-FFF2-40B4-BE49-F238E27FC236}">
                  <a16:creationId xmlns:a16="http://schemas.microsoft.com/office/drawing/2014/main" id="{4027F696-5D78-9932-AEE4-28F16B519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1647"/>
              <a:ext cx="379" cy="2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View V1</a:t>
              </a:r>
            </a:p>
          </p:txBody>
        </p:sp>
        <p:sp>
          <p:nvSpPr>
            <p:cNvPr id="27658" name="Rectangle 8">
              <a:extLst>
                <a:ext uri="{FF2B5EF4-FFF2-40B4-BE49-F238E27FC236}">
                  <a16:creationId xmlns:a16="http://schemas.microsoft.com/office/drawing/2014/main" id="{2AE7FE0A-E318-5507-1647-5EA283330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1653"/>
              <a:ext cx="379" cy="2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View V2</a:t>
              </a:r>
            </a:p>
          </p:txBody>
        </p:sp>
        <p:sp>
          <p:nvSpPr>
            <p:cNvPr id="27659" name="Oval 9">
              <a:extLst>
                <a:ext uri="{FF2B5EF4-FFF2-40B4-BE49-F238E27FC236}">
                  <a16:creationId xmlns:a16="http://schemas.microsoft.com/office/drawing/2014/main" id="{5DE8DEA4-BF38-B483-9FCD-3B0D9F588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565"/>
              <a:ext cx="388" cy="97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400">
                <a:solidFill>
                  <a:schemeClr val="hlink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60" name="Arc 10">
              <a:extLst>
                <a:ext uri="{FF2B5EF4-FFF2-40B4-BE49-F238E27FC236}">
                  <a16:creationId xmlns:a16="http://schemas.microsoft.com/office/drawing/2014/main" id="{11AF6753-517E-60F4-035D-CA7315F6B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" y="2915"/>
              <a:ext cx="185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Arc 11">
              <a:extLst>
                <a:ext uri="{FF2B5EF4-FFF2-40B4-BE49-F238E27FC236}">
                  <a16:creationId xmlns:a16="http://schemas.microsoft.com/office/drawing/2014/main" id="{E24DC309-0EB8-D5D7-5820-F1E4AA1CF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" y="2915"/>
              <a:ext cx="203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Line 12">
              <a:extLst>
                <a:ext uri="{FF2B5EF4-FFF2-40B4-BE49-F238E27FC236}">
                  <a16:creationId xmlns:a16="http://schemas.microsoft.com/office/drawing/2014/main" id="{2BDA4C89-4F03-099D-4E6A-164075EB0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2624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Line 13">
              <a:extLst>
                <a:ext uri="{FF2B5EF4-FFF2-40B4-BE49-F238E27FC236}">
                  <a16:creationId xmlns:a16="http://schemas.microsoft.com/office/drawing/2014/main" id="{1E0849D6-B7C8-D3B5-0AB6-2AC2CD55E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" y="262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Oval 14">
              <a:extLst>
                <a:ext uri="{FF2B5EF4-FFF2-40B4-BE49-F238E27FC236}">
                  <a16:creationId xmlns:a16="http://schemas.microsoft.com/office/drawing/2014/main" id="{EF2322FD-398E-05E2-835B-4366C6B24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2562"/>
              <a:ext cx="388" cy="97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400">
                <a:solidFill>
                  <a:schemeClr val="hlink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65" name="Arc 15">
              <a:extLst>
                <a:ext uri="{FF2B5EF4-FFF2-40B4-BE49-F238E27FC236}">
                  <a16:creationId xmlns:a16="http://schemas.microsoft.com/office/drawing/2014/main" id="{F7564FE2-D6BB-0ED0-3973-27B7DF243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8" y="2912"/>
              <a:ext cx="185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Arc 16">
              <a:extLst>
                <a:ext uri="{FF2B5EF4-FFF2-40B4-BE49-F238E27FC236}">
                  <a16:creationId xmlns:a16="http://schemas.microsoft.com/office/drawing/2014/main" id="{4AC8FD79-AC70-A492-F7F3-94EE9C251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912"/>
              <a:ext cx="203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17">
              <a:extLst>
                <a:ext uri="{FF2B5EF4-FFF2-40B4-BE49-F238E27FC236}">
                  <a16:creationId xmlns:a16="http://schemas.microsoft.com/office/drawing/2014/main" id="{CA885253-AE42-ACA6-1E5A-56B75A23E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1" y="2621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8">
              <a:extLst>
                <a:ext uri="{FF2B5EF4-FFF2-40B4-BE49-F238E27FC236}">
                  <a16:creationId xmlns:a16="http://schemas.microsoft.com/office/drawing/2014/main" id="{1E8DA920-A393-0192-0B93-2AE4DAF65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7" y="2621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Oval 19">
              <a:extLst>
                <a:ext uri="{FF2B5EF4-FFF2-40B4-BE49-F238E27FC236}">
                  <a16:creationId xmlns:a16="http://schemas.microsoft.com/office/drawing/2014/main" id="{C3B14B39-CA43-4F8D-84BA-22778BE1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559"/>
              <a:ext cx="388" cy="97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400">
                <a:solidFill>
                  <a:schemeClr val="hlink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70" name="Arc 20">
              <a:extLst>
                <a:ext uri="{FF2B5EF4-FFF2-40B4-BE49-F238E27FC236}">
                  <a16:creationId xmlns:a16="http://schemas.microsoft.com/office/drawing/2014/main" id="{F3060CC2-2899-E89D-980F-5E7F4D34E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" y="2909"/>
              <a:ext cx="185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Arc 21">
              <a:extLst>
                <a:ext uri="{FF2B5EF4-FFF2-40B4-BE49-F238E27FC236}">
                  <a16:creationId xmlns:a16="http://schemas.microsoft.com/office/drawing/2014/main" id="{5F35C560-780E-13CA-18F6-3F2CD01F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2909"/>
              <a:ext cx="203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22">
              <a:extLst>
                <a:ext uri="{FF2B5EF4-FFF2-40B4-BE49-F238E27FC236}">
                  <a16:creationId xmlns:a16="http://schemas.microsoft.com/office/drawing/2014/main" id="{63EB363E-A86A-9DCF-DF88-6B00EC5E6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9" y="2618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Line 23">
              <a:extLst>
                <a:ext uri="{FF2B5EF4-FFF2-40B4-BE49-F238E27FC236}">
                  <a16:creationId xmlns:a16="http://schemas.microsoft.com/office/drawing/2014/main" id="{ECD07E7E-95BD-8646-788C-0DECE2CA2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5" y="2618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Oval 24">
              <a:extLst>
                <a:ext uri="{FF2B5EF4-FFF2-40B4-BE49-F238E27FC236}">
                  <a16:creationId xmlns:a16="http://schemas.microsoft.com/office/drawing/2014/main" id="{496C5354-A0A8-08DF-DB10-2626C5CE2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" y="2556"/>
              <a:ext cx="388" cy="97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400">
                <a:solidFill>
                  <a:schemeClr val="hlink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75" name="Arc 25">
              <a:extLst>
                <a:ext uri="{FF2B5EF4-FFF2-40B4-BE49-F238E27FC236}">
                  <a16:creationId xmlns:a16="http://schemas.microsoft.com/office/drawing/2014/main" id="{FB7CE59E-CD75-6908-0C7A-AABCDB556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2" y="2906"/>
              <a:ext cx="185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Arc 26">
              <a:extLst>
                <a:ext uri="{FF2B5EF4-FFF2-40B4-BE49-F238E27FC236}">
                  <a16:creationId xmlns:a16="http://schemas.microsoft.com/office/drawing/2014/main" id="{26A6D77A-1DAD-61DC-4A86-1FD6AA0B5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906"/>
              <a:ext cx="203" cy="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Line 27">
              <a:extLst>
                <a:ext uri="{FF2B5EF4-FFF2-40B4-BE49-F238E27FC236}">
                  <a16:creationId xmlns:a16="http://schemas.microsoft.com/office/drawing/2014/main" id="{B0084F8F-A989-1765-4EFC-6B2318B83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2615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28">
              <a:extLst>
                <a:ext uri="{FF2B5EF4-FFF2-40B4-BE49-F238E27FC236}">
                  <a16:creationId xmlns:a16="http://schemas.microsoft.com/office/drawing/2014/main" id="{DCA2A47F-DEEE-AB2C-9027-DDA3F9B5D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1" y="2615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Rectangle 29">
              <a:extLst>
                <a:ext uri="{FF2B5EF4-FFF2-40B4-BE49-F238E27FC236}">
                  <a16:creationId xmlns:a16="http://schemas.microsoft.com/office/drawing/2014/main" id="{13E3D240-1BA5-272D-9E2A-B5D01613D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70"/>
              <a:ext cx="67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Data Set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D1</a:t>
              </a:r>
            </a:p>
          </p:txBody>
        </p:sp>
        <p:sp>
          <p:nvSpPr>
            <p:cNvPr id="27680" name="Rectangle 30">
              <a:extLst>
                <a:ext uri="{FF2B5EF4-FFF2-40B4-BE49-F238E27FC236}">
                  <a16:creationId xmlns:a16="http://schemas.microsoft.com/office/drawing/2014/main" id="{93DD2853-D124-1406-9975-9F7DF0BFD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67"/>
              <a:ext cx="67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Data Set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D2</a:t>
              </a:r>
            </a:p>
          </p:txBody>
        </p:sp>
        <p:sp>
          <p:nvSpPr>
            <p:cNvPr id="27681" name="Rectangle 31">
              <a:extLst>
                <a:ext uri="{FF2B5EF4-FFF2-40B4-BE49-F238E27FC236}">
                  <a16:creationId xmlns:a16="http://schemas.microsoft.com/office/drawing/2014/main" id="{44E4DAD5-6405-DA0F-4921-48DEBB8D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64"/>
              <a:ext cx="67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Data Set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D3</a:t>
              </a:r>
            </a:p>
          </p:txBody>
        </p:sp>
        <p:sp>
          <p:nvSpPr>
            <p:cNvPr id="27682" name="Rectangle 32">
              <a:extLst>
                <a:ext uri="{FF2B5EF4-FFF2-40B4-BE49-F238E27FC236}">
                  <a16:creationId xmlns:a16="http://schemas.microsoft.com/office/drawing/2014/main" id="{0EE30D72-8902-BE18-9F1D-8D20410DC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61"/>
              <a:ext cx="67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Data Set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D4</a:t>
              </a:r>
            </a:p>
          </p:txBody>
        </p:sp>
        <p:sp>
          <p:nvSpPr>
            <p:cNvPr id="27683" name="Line 33">
              <a:extLst>
                <a:ext uri="{FF2B5EF4-FFF2-40B4-BE49-F238E27FC236}">
                  <a16:creationId xmlns:a16="http://schemas.microsoft.com/office/drawing/2014/main" id="{6A72B641-AB83-9340-4720-A7A195460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3" y="1449"/>
              <a:ext cx="100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4" name="Line 34">
              <a:extLst>
                <a:ext uri="{FF2B5EF4-FFF2-40B4-BE49-F238E27FC236}">
                  <a16:creationId xmlns:a16="http://schemas.microsoft.com/office/drawing/2014/main" id="{CE382A53-CC0B-9180-C344-2DA1B06A8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8" y="1449"/>
              <a:ext cx="667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5" name="Rectangle 35">
              <a:extLst>
                <a:ext uri="{FF2B5EF4-FFF2-40B4-BE49-F238E27FC236}">
                  <a16:creationId xmlns:a16="http://schemas.microsoft.com/office/drawing/2014/main" id="{27F7CF90-A65B-FDAF-CF40-0236DC211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" y="2016"/>
              <a:ext cx="2224" cy="460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400">
                <a:solidFill>
                  <a:schemeClr val="hlink"/>
                </a:solidFill>
                <a:latin typeface="Tahom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86" name="Rectangle 36">
              <a:extLst>
                <a:ext uri="{FF2B5EF4-FFF2-40B4-BE49-F238E27FC236}">
                  <a16:creationId xmlns:a16="http://schemas.microsoft.com/office/drawing/2014/main" id="{0C17DE30-F92B-4E9A-58CE-CEFE5084D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079"/>
              <a:ext cx="397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Base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Table B1</a:t>
              </a:r>
            </a:p>
          </p:txBody>
        </p:sp>
        <p:sp>
          <p:nvSpPr>
            <p:cNvPr id="27687" name="Rectangle 37">
              <a:extLst>
                <a:ext uri="{FF2B5EF4-FFF2-40B4-BE49-F238E27FC236}">
                  <a16:creationId xmlns:a16="http://schemas.microsoft.com/office/drawing/2014/main" id="{E214775D-CC60-C6BC-2764-BCE75FC7C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076"/>
              <a:ext cx="397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Base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Table B2</a:t>
              </a:r>
            </a:p>
          </p:txBody>
        </p:sp>
        <p:sp>
          <p:nvSpPr>
            <p:cNvPr id="27688" name="Rectangle 38">
              <a:extLst>
                <a:ext uri="{FF2B5EF4-FFF2-40B4-BE49-F238E27FC236}">
                  <a16:creationId xmlns:a16="http://schemas.microsoft.com/office/drawing/2014/main" id="{5F153911-BF54-A674-0B5D-FB2D3804A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2073"/>
              <a:ext cx="397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Base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Table B3</a:t>
              </a:r>
            </a:p>
          </p:txBody>
        </p:sp>
        <p:sp>
          <p:nvSpPr>
            <p:cNvPr id="27689" name="Rectangle 39">
              <a:extLst>
                <a:ext uri="{FF2B5EF4-FFF2-40B4-BE49-F238E27FC236}">
                  <a16:creationId xmlns:a16="http://schemas.microsoft.com/office/drawing/2014/main" id="{17263E3D-E4D6-AA7B-19C0-A0ACDEF19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6" y="2070"/>
              <a:ext cx="397" cy="2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Base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>
                  <a:latin typeface="Times New Roman" panose="02020603050405020304" pitchFamily="18" charset="0"/>
                  <a:ea typeface="新細明體" panose="02020500000000000000" pitchFamily="18" charset="-120"/>
                </a:rPr>
                <a:t>Table B4</a:t>
              </a:r>
            </a:p>
          </p:txBody>
        </p:sp>
        <p:sp>
          <p:nvSpPr>
            <p:cNvPr id="27690" name="Line 40">
              <a:extLst>
                <a:ext uri="{FF2B5EF4-FFF2-40B4-BE49-F238E27FC236}">
                  <a16:creationId xmlns:a16="http://schemas.microsoft.com/office/drawing/2014/main" id="{2AB7CAB9-18DB-D4C6-EB9D-BBB52623F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9" y="1908"/>
              <a:ext cx="179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41">
              <a:extLst>
                <a:ext uri="{FF2B5EF4-FFF2-40B4-BE49-F238E27FC236}">
                  <a16:creationId xmlns:a16="http://schemas.microsoft.com/office/drawing/2014/main" id="{81CD8E48-E10B-C961-E4CB-9B0455DF3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6" y="1908"/>
              <a:ext cx="226" cy="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42">
              <a:extLst>
                <a:ext uri="{FF2B5EF4-FFF2-40B4-BE49-F238E27FC236}">
                  <a16:creationId xmlns:a16="http://schemas.microsoft.com/office/drawing/2014/main" id="{C9BC62A2-8ECE-6FFF-B214-8B07D0CE7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376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43">
              <a:extLst>
                <a:ext uri="{FF2B5EF4-FFF2-40B4-BE49-F238E27FC236}">
                  <a16:creationId xmlns:a16="http://schemas.microsoft.com/office/drawing/2014/main" id="{26612331-57BA-825F-0FF5-50FD382CF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2376"/>
              <a:ext cx="0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44">
              <a:extLst>
                <a:ext uri="{FF2B5EF4-FFF2-40B4-BE49-F238E27FC236}">
                  <a16:creationId xmlns:a16="http://schemas.microsoft.com/office/drawing/2014/main" id="{387C8DA5-293A-1E66-3456-1B3ED0064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376"/>
              <a:ext cx="361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Line 45">
              <a:extLst>
                <a:ext uri="{FF2B5EF4-FFF2-40B4-BE49-F238E27FC236}">
                  <a16:creationId xmlns:a16="http://schemas.microsoft.com/office/drawing/2014/main" id="{30EB4949-E8EB-6127-7943-C8C1E13C3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4" y="2367"/>
              <a:ext cx="460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46">
              <a:extLst>
                <a:ext uri="{FF2B5EF4-FFF2-40B4-BE49-F238E27FC236}">
                  <a16:creationId xmlns:a16="http://schemas.microsoft.com/office/drawing/2014/main" id="{8E7DE07C-62B4-8553-E050-C4770C9A0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0" y="2367"/>
              <a:ext cx="0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47">
              <a:extLst>
                <a:ext uri="{FF2B5EF4-FFF2-40B4-BE49-F238E27FC236}">
                  <a16:creationId xmlns:a16="http://schemas.microsoft.com/office/drawing/2014/main" id="{53B18D66-FA7C-2935-9532-A98EBEBC0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2" y="1449"/>
              <a:ext cx="422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48">
              <a:extLst>
                <a:ext uri="{FF2B5EF4-FFF2-40B4-BE49-F238E27FC236}">
                  <a16:creationId xmlns:a16="http://schemas.microsoft.com/office/drawing/2014/main" id="{6687E35D-452B-0026-E851-59EF9336A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2" y="1899"/>
              <a:ext cx="107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3" name="Rectangle 49">
            <a:extLst>
              <a:ext uri="{FF2B5EF4-FFF2-40B4-BE49-F238E27FC236}">
                <a16:creationId xmlns:a16="http://schemas.microsoft.com/office/drawing/2014/main" id="{872F5670-8F5C-0A80-9F03-4DA8E1BB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1522413"/>
            <a:ext cx="4684712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Tx/>
              <a:buChar char="•"/>
            </a:pPr>
            <a:r>
              <a:rPr lang="zh-TW" altLang="en-US" sz="2000">
                <a:latin typeface="Times New Roman" panose="02020603050405020304" pitchFamily="18" charset="0"/>
                <a:ea typeface="華康行書體(P)" pitchFamily="66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華康行書體(P)" pitchFamily="66" charset="-120"/>
              </a:rPr>
              <a:t>Virtual table (doesn't really exist )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Tx/>
              <a:buChar char="•"/>
            </a:pPr>
            <a:r>
              <a:rPr lang="en-US" altLang="zh-TW" sz="2000">
                <a:latin typeface="Times New Roman" panose="02020603050405020304" pitchFamily="18" charset="0"/>
                <a:ea typeface="華康行書體(P)" pitchFamily="66" charset="-120"/>
              </a:rPr>
              <a:t> No stored file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Tx/>
              <a:buChar char="•"/>
            </a:pPr>
            <a:r>
              <a:rPr lang="en-US" altLang="zh-TW" sz="2000">
                <a:latin typeface="Times New Roman" panose="02020603050405020304" pitchFamily="18" charset="0"/>
                <a:ea typeface="華康行書體(P)" pitchFamily="66" charset="-120"/>
              </a:rPr>
              <a:t> Definition of view is stored in </a:t>
            </a:r>
            <a:r>
              <a:rPr lang="en-US" altLang="zh-TW" sz="2000" b="1" u="sng">
                <a:latin typeface="Times New Roman" panose="02020603050405020304" pitchFamily="18" charset="0"/>
                <a:ea typeface="華康行書體(P)" pitchFamily="66" charset="-120"/>
              </a:rPr>
              <a:t>system catalog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Tx/>
              <a:buChar char="•"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A base table may be stored in several files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Tx/>
              <a:buChar char="•"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A file may contain several base tables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Tx/>
              <a:buChar char="•"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A view may be derived from several </a:t>
            </a:r>
            <a:b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  base tables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120000"/>
              <a:buFontTx/>
              <a:buChar char="•"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A base table may derive several views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31E35981-F116-F9A6-48B9-2E573D9A4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Definition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F9E2A6A-7702-31FF-9054-F4C48C8BB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62875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zh-CN" sz="2000"/>
              <a:t>A view is defined using the </a:t>
            </a:r>
            <a:r>
              <a:rPr lang="en-US" altLang="zh-CN" sz="2000" b="1"/>
              <a:t>create view </a:t>
            </a:r>
            <a:r>
              <a:rPr lang="en-US" altLang="zh-CN" sz="2000"/>
              <a:t>statement which has the form</a:t>
            </a:r>
            <a:endParaRPr lang="en-US" altLang="zh-CN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zh-CN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zh-CN"/>
              <a:t>		</a:t>
            </a:r>
            <a:r>
              <a:rPr lang="en-US" altLang="zh-CN" sz="2000" b="1"/>
              <a:t>create view </a:t>
            </a:r>
            <a:r>
              <a:rPr lang="en-US" altLang="zh-CN" sz="2000" i="1"/>
              <a:t>v </a:t>
            </a:r>
            <a:r>
              <a:rPr lang="en-US" altLang="zh-CN" sz="2000" b="1"/>
              <a:t>as </a:t>
            </a:r>
            <a:r>
              <a:rPr lang="en-US" altLang="zh-CN" sz="2000" i="1"/>
              <a:t>&lt; </a:t>
            </a:r>
            <a:r>
              <a:rPr lang="en-US" altLang="zh-CN" sz="2000"/>
              <a:t>query expression &gt;</a:t>
            </a:r>
            <a:endParaRPr lang="en-US" altLang="zh-CN"/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zh-CN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zh-CN"/>
              <a:t>	</a:t>
            </a:r>
            <a:r>
              <a:rPr lang="en-US" altLang="zh-CN" sz="2000"/>
              <a:t>where &lt;query expression&gt; is any legal SQL expression.  The view name is represented by </a:t>
            </a:r>
            <a:r>
              <a:rPr lang="en-US" altLang="zh-CN" sz="2000" i="1"/>
              <a:t>v.</a:t>
            </a:r>
            <a:endParaRPr lang="en-US" altLang="zh-CN"/>
          </a:p>
          <a:p>
            <a:pPr>
              <a:tabLst>
                <a:tab pos="3432175" algn="ctr"/>
              </a:tabLst>
            </a:pPr>
            <a:r>
              <a:rPr lang="en-US" altLang="zh-CN" sz="2000"/>
              <a:t>Once a view is defined, the </a:t>
            </a:r>
            <a:r>
              <a:rPr lang="en-US" altLang="zh-CN" sz="2000" b="1"/>
              <a:t>view name </a:t>
            </a:r>
            <a:r>
              <a:rPr lang="en-US" altLang="zh-CN" sz="2000"/>
              <a:t>can be used to refer to the virtual relation that the view generates.</a:t>
            </a:r>
            <a:endParaRPr lang="en-US" altLang="zh-CN"/>
          </a:p>
          <a:p>
            <a:pPr>
              <a:tabLst>
                <a:tab pos="3432175" algn="ctr"/>
              </a:tabLst>
            </a:pPr>
            <a:r>
              <a:rPr lang="en-US" altLang="zh-CN" sz="2000"/>
              <a:t>View definition is not the same as creating a new relation by evaluating the query expression</a:t>
            </a:r>
            <a:r>
              <a:rPr lang="en-US" altLang="zh-CN"/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altLang="zh-CN" sz="2000"/>
              <a:t>Rather, a view definition causes the saving of an </a:t>
            </a:r>
            <a:r>
              <a:rPr lang="en-US" altLang="zh-CN" sz="2000" b="1">
                <a:solidFill>
                  <a:srgbClr val="FF0000"/>
                </a:solidFill>
              </a:rPr>
              <a:t>expression</a:t>
            </a:r>
            <a:r>
              <a:rPr lang="en-US" altLang="zh-CN" sz="2000"/>
              <a:t>; the expression is substituted into queries using the view.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9A2D60CD-EBC9-6F7C-A908-E9819622C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DB787C0-6CA4-E98A-1BA7-B9825C420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2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zh-CN" sz="2000"/>
              <a:t>A view of instructors without their salary</a:t>
            </a:r>
            <a:br>
              <a:rPr lang="en-US" altLang="zh-CN" sz="2000"/>
            </a:br>
            <a:r>
              <a:rPr lang="en-US" altLang="zh-CN" sz="2400"/>
              <a:t> </a:t>
            </a:r>
            <a:r>
              <a:rPr kumimoji="0" lang="en-US" altLang="zh-CN" sz="2000" b="1"/>
              <a:t>create view </a:t>
            </a:r>
            <a:r>
              <a:rPr kumimoji="0" lang="en-US" altLang="zh-CN" sz="2000" i="1"/>
              <a:t>faculty </a:t>
            </a:r>
            <a:r>
              <a:rPr kumimoji="0" lang="en-US" altLang="zh-CN" sz="2000" b="1"/>
              <a:t>as</a:t>
            </a:r>
            <a:r>
              <a:rPr lang="en-US" altLang="zh-CN" sz="2000" b="1"/>
              <a:t> </a:t>
            </a:r>
            <a:br>
              <a:rPr lang="en-US" altLang="zh-CN" sz="2000" b="1"/>
            </a:br>
            <a:r>
              <a:rPr lang="en-US" altLang="zh-CN" sz="2000" b="1"/>
              <a:t>    </a:t>
            </a:r>
            <a:r>
              <a:rPr kumimoji="0" lang="en-US" altLang="zh-CN" sz="2000" b="1"/>
              <a:t>select </a:t>
            </a:r>
            <a:r>
              <a:rPr kumimoji="0" lang="en-US" altLang="zh-CN" sz="2000" i="1"/>
              <a:t>ID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name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dept_name</a:t>
            </a:r>
            <a:br>
              <a:rPr kumimoji="0" lang="en-US" altLang="zh-CN" sz="2000" i="1"/>
            </a:br>
            <a:r>
              <a:rPr kumimoji="0" lang="en-US" altLang="zh-CN" sz="2000" i="1"/>
              <a:t>    </a:t>
            </a:r>
            <a:r>
              <a:rPr kumimoji="0" lang="en-US" altLang="zh-CN" sz="2000" b="1"/>
              <a:t>from </a:t>
            </a:r>
            <a:r>
              <a:rPr kumimoji="0" lang="en-US" altLang="zh-CN" sz="2000" i="1"/>
              <a:t>instructor</a:t>
            </a:r>
            <a:endParaRPr kumimoji="0" lang="en-US" altLang="zh-CN" sz="2000"/>
          </a:p>
          <a:p>
            <a:pPr>
              <a:tabLst>
                <a:tab pos="1370013" algn="l"/>
              </a:tabLst>
            </a:pPr>
            <a:r>
              <a:rPr lang="en-US" altLang="zh-CN" sz="2000"/>
              <a:t>Find all instructors in the Biology department</a:t>
            </a:r>
            <a:br>
              <a:rPr lang="en-US" altLang="zh-CN" sz="2000"/>
            </a:br>
            <a:r>
              <a:rPr lang="en-US" altLang="zh-CN" sz="2000"/>
              <a:t> </a:t>
            </a:r>
            <a:r>
              <a:rPr lang="en-US" altLang="zh-CN" sz="2000" b="1"/>
              <a:t>select </a:t>
            </a:r>
            <a:r>
              <a:rPr lang="en-US" altLang="zh-CN" sz="2000" i="1"/>
              <a:t>name</a:t>
            </a:r>
            <a:br>
              <a:rPr lang="en-US" altLang="zh-CN" sz="2000" i="1"/>
            </a:br>
            <a:r>
              <a:rPr lang="en-US" altLang="zh-CN" sz="2000" i="1"/>
              <a:t> </a:t>
            </a:r>
            <a:r>
              <a:rPr lang="en-US" altLang="zh-CN" sz="2000" b="1"/>
              <a:t>from </a:t>
            </a:r>
            <a:r>
              <a:rPr lang="en-US" altLang="zh-CN" sz="2000" i="1"/>
              <a:t>faculty</a:t>
            </a:r>
            <a:br>
              <a:rPr lang="en-US" altLang="zh-CN" sz="2000" i="1"/>
            </a:br>
            <a:r>
              <a:rPr lang="en-US" altLang="zh-CN" sz="2000" i="1"/>
              <a:t> </a:t>
            </a:r>
            <a:r>
              <a:rPr lang="en-US" altLang="zh-CN" sz="2000" b="1">
                <a:solidFill>
                  <a:srgbClr val="FF0000"/>
                </a:solidFill>
              </a:rPr>
              <a:t>where</a:t>
            </a:r>
            <a:r>
              <a:rPr lang="en-US" altLang="zh-CN" sz="2000" b="1"/>
              <a:t> </a:t>
            </a:r>
            <a:r>
              <a:rPr lang="en-US" altLang="zh-CN" sz="2000" i="1"/>
              <a:t>dept_name = </a:t>
            </a:r>
            <a:r>
              <a:rPr lang="en-US" altLang="zh-CN" sz="2000"/>
              <a:t>‘Biology’</a:t>
            </a:r>
          </a:p>
          <a:p>
            <a:pPr>
              <a:tabLst>
                <a:tab pos="1370013" algn="l"/>
              </a:tabLst>
            </a:pPr>
            <a:r>
              <a:rPr lang="en-US" altLang="zh-CN" sz="2000"/>
              <a:t>Create a view of department salary totals</a:t>
            </a:r>
            <a:br>
              <a:rPr lang="en-US" altLang="zh-CN" sz="2000"/>
            </a:br>
            <a:r>
              <a:rPr lang="en-US" altLang="zh-CN" sz="2000"/>
              <a:t>  </a:t>
            </a:r>
            <a:r>
              <a:rPr lang="en-US" altLang="zh-CN" sz="2000" b="1"/>
              <a:t>create view </a:t>
            </a:r>
            <a:r>
              <a:rPr lang="en-US" altLang="zh-CN" sz="2000" i="1"/>
              <a:t>departments_total_salary</a:t>
            </a:r>
            <a:r>
              <a:rPr lang="en-US" altLang="zh-CN" sz="2000"/>
              <a:t>(</a:t>
            </a:r>
            <a:r>
              <a:rPr lang="en-US" altLang="zh-CN" sz="2000" i="1"/>
              <a:t>dept_name</a:t>
            </a:r>
            <a:r>
              <a:rPr lang="en-US" altLang="zh-CN" sz="2000"/>
              <a:t>, </a:t>
            </a:r>
            <a:r>
              <a:rPr lang="en-US" altLang="zh-CN" sz="2000" i="1"/>
              <a:t>total_salary</a:t>
            </a:r>
            <a:r>
              <a:rPr lang="en-US" altLang="zh-CN" sz="2000"/>
              <a:t>) </a:t>
            </a:r>
            <a:r>
              <a:rPr lang="en-US" altLang="zh-CN" sz="2000" b="1"/>
              <a:t>as</a:t>
            </a:r>
            <a:br>
              <a:rPr lang="en-US" altLang="zh-CN" sz="2000" b="1"/>
            </a:br>
            <a:r>
              <a:rPr lang="en-US" altLang="zh-CN" sz="2000" b="1"/>
              <a:t>       select </a:t>
            </a:r>
            <a:r>
              <a:rPr lang="en-US" altLang="zh-CN" sz="2000" i="1"/>
              <a:t>dept_name</a:t>
            </a:r>
            <a:r>
              <a:rPr lang="en-US" altLang="zh-CN" sz="2000"/>
              <a:t>, </a:t>
            </a:r>
            <a:r>
              <a:rPr lang="en-US" altLang="zh-CN" sz="2000" b="1"/>
              <a:t>sum </a:t>
            </a:r>
            <a:r>
              <a:rPr lang="en-US" altLang="zh-CN" sz="2000"/>
              <a:t>(</a:t>
            </a:r>
            <a:r>
              <a:rPr lang="en-US" altLang="zh-CN" sz="2000" i="1"/>
              <a:t>salary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       </a:t>
            </a:r>
            <a:r>
              <a:rPr lang="en-US" altLang="zh-CN" sz="2000" b="1"/>
              <a:t>from </a:t>
            </a:r>
            <a:r>
              <a:rPr lang="en-US" altLang="zh-CN" sz="2000" i="1"/>
              <a:t>instructor</a:t>
            </a:r>
            <a:br>
              <a:rPr lang="en-US" altLang="zh-CN" sz="2000" i="1"/>
            </a:br>
            <a:r>
              <a:rPr lang="en-US" altLang="zh-CN" sz="2000" i="1"/>
              <a:t>      </a:t>
            </a:r>
            <a:r>
              <a:rPr lang="en-US" altLang="zh-CN" sz="2000" b="1">
                <a:solidFill>
                  <a:srgbClr val="FF0000"/>
                </a:solidFill>
              </a:rPr>
              <a:t>group by </a:t>
            </a:r>
            <a:r>
              <a:rPr lang="en-US" altLang="zh-CN" sz="2000" i="1"/>
              <a:t>dept_name</a:t>
            </a:r>
            <a:r>
              <a:rPr lang="en-US" altLang="zh-CN" sz="2000"/>
              <a:t>;</a:t>
            </a:r>
            <a:endParaRPr lang="en-US" altLang="zh-CN" sz="2400"/>
          </a:p>
          <a:p>
            <a:pPr>
              <a:tabLst>
                <a:tab pos="1370013" algn="l"/>
              </a:tabLst>
            </a:pPr>
            <a:endParaRPr lang="en-US" altLang="zh-CN" sz="2400"/>
          </a:p>
          <a:p>
            <a:pPr>
              <a:tabLst>
                <a:tab pos="1370013" algn="l"/>
              </a:tabLst>
            </a:pPr>
            <a:endParaRPr lang="en-US" altLang="zh-CN" sz="2000"/>
          </a:p>
          <a:p>
            <a:pPr>
              <a:tabLst>
                <a:tab pos="1370013" algn="l"/>
              </a:tabLst>
            </a:pPr>
            <a:endParaRPr lang="en-US" altLang="zh-CN" sz="2000"/>
          </a:p>
        </p:txBody>
      </p:sp>
      <p:sp>
        <p:nvSpPr>
          <p:cNvPr id="335877" name="Text Box 5">
            <a:extLst>
              <a:ext uri="{FF2B5EF4-FFF2-40B4-BE49-F238E27FC236}">
                <a16:creationId xmlns:a16="http://schemas.microsoft.com/office/drawing/2014/main" id="{0FB98A30-39A6-3ABB-B31A-A420BEE30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zh-CN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3B7D40B9-7E2F-66BF-D024-4CB7ADBCE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 Defined Using Other Views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9D379B0-8A41-6D2F-685E-2D83795D2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/>
              <a:t>create view </a:t>
            </a:r>
            <a:r>
              <a:rPr lang="en-US" altLang="zh-CN" sz="2000" i="1">
                <a:solidFill>
                  <a:srgbClr val="000099"/>
                </a:solidFill>
              </a:rPr>
              <a:t>physics_fall_2009</a:t>
            </a:r>
            <a:r>
              <a:rPr lang="en-US" altLang="zh-CN" sz="2000" i="1"/>
              <a:t> </a:t>
            </a:r>
            <a:r>
              <a:rPr lang="en-US" altLang="zh-CN" sz="2000" b="1"/>
              <a:t>as</a:t>
            </a:r>
            <a:br>
              <a:rPr lang="en-US" altLang="zh-CN" sz="2000" b="1"/>
            </a:br>
            <a:r>
              <a:rPr lang="en-US" altLang="zh-CN" sz="2000" b="1"/>
              <a:t>   select </a:t>
            </a:r>
            <a:r>
              <a:rPr lang="en-US" altLang="zh-CN" sz="2000" i="1"/>
              <a:t>course</a:t>
            </a:r>
            <a:r>
              <a:rPr lang="en-US" altLang="zh-CN" sz="2000"/>
              <a:t>.</a:t>
            </a:r>
            <a:r>
              <a:rPr lang="en-US" altLang="zh-CN" sz="2000" i="1"/>
              <a:t>course_id</a:t>
            </a:r>
            <a:r>
              <a:rPr lang="en-US" altLang="zh-CN" sz="2000"/>
              <a:t>, </a:t>
            </a:r>
            <a:r>
              <a:rPr lang="en-US" altLang="zh-CN" sz="2000" i="1"/>
              <a:t>sec_id</a:t>
            </a:r>
            <a:r>
              <a:rPr lang="en-US" altLang="zh-CN" sz="2000"/>
              <a:t>, </a:t>
            </a:r>
            <a:r>
              <a:rPr lang="en-US" altLang="zh-CN" sz="2000" i="1"/>
              <a:t>building</a:t>
            </a:r>
            <a:r>
              <a:rPr lang="en-US" altLang="zh-CN" sz="2000"/>
              <a:t>, </a:t>
            </a:r>
            <a:r>
              <a:rPr lang="en-US" altLang="zh-CN" sz="2000" i="1"/>
              <a:t>room_number</a:t>
            </a:r>
            <a:br>
              <a:rPr lang="en-US" altLang="zh-CN" sz="2000" i="1"/>
            </a:br>
            <a:r>
              <a:rPr lang="en-US" altLang="zh-CN" sz="2000" i="1"/>
              <a:t>   </a:t>
            </a:r>
            <a:r>
              <a:rPr lang="en-US" altLang="zh-CN" sz="2000" b="1"/>
              <a:t>from </a:t>
            </a:r>
            <a:r>
              <a:rPr lang="en-US" altLang="zh-CN" sz="2000" i="1"/>
              <a:t>course</a:t>
            </a:r>
            <a:r>
              <a:rPr lang="en-US" altLang="zh-CN" sz="2000"/>
              <a:t>, </a:t>
            </a:r>
            <a:r>
              <a:rPr lang="en-US" altLang="zh-CN" sz="2000" i="1"/>
              <a:t>section</a:t>
            </a:r>
            <a:br>
              <a:rPr lang="en-US" altLang="zh-CN" sz="2000" i="1"/>
            </a:br>
            <a:r>
              <a:rPr lang="en-US" altLang="zh-CN" sz="2000" i="1"/>
              <a:t>   </a:t>
            </a:r>
            <a:r>
              <a:rPr lang="en-US" altLang="zh-CN" sz="2000" b="1"/>
              <a:t>where </a:t>
            </a:r>
            <a:r>
              <a:rPr lang="en-US" altLang="zh-CN" sz="2000" i="1"/>
              <a:t>course</a:t>
            </a:r>
            <a:r>
              <a:rPr lang="en-US" altLang="zh-CN" sz="2000"/>
              <a:t>.</a:t>
            </a:r>
            <a:r>
              <a:rPr lang="en-US" altLang="zh-CN" sz="2000" i="1"/>
              <a:t>course_id </a:t>
            </a:r>
            <a:r>
              <a:rPr lang="en-US" altLang="zh-CN" sz="2000"/>
              <a:t>= </a:t>
            </a:r>
            <a:r>
              <a:rPr lang="en-US" altLang="zh-CN" sz="2000" i="1"/>
              <a:t>section</a:t>
            </a:r>
            <a:r>
              <a:rPr lang="en-US" altLang="zh-CN" sz="2000"/>
              <a:t>.</a:t>
            </a:r>
            <a:r>
              <a:rPr lang="en-US" altLang="zh-CN" sz="2000" i="1"/>
              <a:t>course_id</a:t>
            </a:r>
            <a:br>
              <a:rPr lang="en-US" altLang="zh-CN" sz="2000" i="1"/>
            </a:br>
            <a:r>
              <a:rPr lang="en-US" altLang="zh-CN" sz="2000" i="1"/>
              <a:t>              </a:t>
            </a:r>
            <a:r>
              <a:rPr lang="en-US" altLang="zh-CN" sz="2000" b="1"/>
              <a:t>and </a:t>
            </a:r>
            <a:r>
              <a:rPr lang="en-US" altLang="zh-CN" sz="2000" i="1"/>
              <a:t>course</a:t>
            </a:r>
            <a:r>
              <a:rPr lang="en-US" altLang="zh-CN" sz="2000"/>
              <a:t>.</a:t>
            </a:r>
            <a:r>
              <a:rPr lang="en-US" altLang="zh-CN" sz="2000" i="1"/>
              <a:t>dept_name </a:t>
            </a:r>
            <a:r>
              <a:rPr lang="en-US" altLang="zh-CN" sz="2000"/>
              <a:t>= ’Physics’</a:t>
            </a:r>
            <a:br>
              <a:rPr lang="en-US" altLang="zh-CN" sz="2000"/>
            </a:br>
            <a:r>
              <a:rPr lang="en-US" altLang="zh-CN" sz="2000"/>
              <a:t>              </a:t>
            </a:r>
            <a:r>
              <a:rPr lang="en-US" altLang="zh-CN" sz="2000" b="1"/>
              <a:t>and </a:t>
            </a:r>
            <a:r>
              <a:rPr lang="en-US" altLang="zh-CN" sz="2000" i="1"/>
              <a:t>section</a:t>
            </a:r>
            <a:r>
              <a:rPr lang="en-US" altLang="zh-CN" sz="2000"/>
              <a:t>.</a:t>
            </a:r>
            <a:r>
              <a:rPr lang="en-US" altLang="zh-CN" sz="2000" i="1"/>
              <a:t>semester </a:t>
            </a:r>
            <a:r>
              <a:rPr lang="en-US" altLang="zh-CN" sz="2000"/>
              <a:t>= ’Fall’</a:t>
            </a:r>
            <a:br>
              <a:rPr lang="en-US" altLang="zh-CN" sz="2000"/>
            </a:br>
            <a:r>
              <a:rPr lang="en-US" altLang="zh-CN" sz="2000"/>
              <a:t>              </a:t>
            </a:r>
            <a:r>
              <a:rPr lang="en-US" altLang="zh-CN" sz="2000" b="1"/>
              <a:t>and </a:t>
            </a:r>
            <a:r>
              <a:rPr lang="en-US" altLang="zh-CN" sz="2000" i="1"/>
              <a:t>section</a:t>
            </a:r>
            <a:r>
              <a:rPr lang="en-US" altLang="zh-CN" sz="2000"/>
              <a:t>.</a:t>
            </a:r>
            <a:r>
              <a:rPr lang="en-US" altLang="zh-CN" sz="2000" i="1"/>
              <a:t>year </a:t>
            </a:r>
            <a:r>
              <a:rPr lang="en-US" altLang="zh-CN" sz="2000"/>
              <a:t>= ’2009’;</a:t>
            </a:r>
            <a:endParaRPr lang="en-US" altLang="zh-CN"/>
          </a:p>
          <a:p>
            <a:r>
              <a:rPr lang="en-US" altLang="zh-CN" sz="2000" b="1"/>
              <a:t>create view </a:t>
            </a:r>
            <a:r>
              <a:rPr lang="en-US" altLang="zh-CN" sz="2000" i="1"/>
              <a:t>physics_fall_2009_watson </a:t>
            </a:r>
            <a:r>
              <a:rPr lang="en-US" altLang="zh-CN" sz="2000" b="1"/>
              <a:t>as</a:t>
            </a:r>
            <a:br>
              <a:rPr lang="en-US" altLang="zh-CN" sz="2000" b="1"/>
            </a:br>
            <a:r>
              <a:rPr lang="en-US" altLang="zh-CN" sz="2000" b="1"/>
              <a:t>    select </a:t>
            </a:r>
            <a:r>
              <a:rPr lang="en-US" altLang="zh-CN" sz="2000" i="1"/>
              <a:t>course_id</a:t>
            </a:r>
            <a:r>
              <a:rPr lang="en-US" altLang="zh-CN" sz="2000"/>
              <a:t>, </a:t>
            </a:r>
            <a:r>
              <a:rPr lang="en-US" altLang="zh-CN" sz="2000" i="1"/>
              <a:t>room_number</a:t>
            </a:r>
            <a:br>
              <a:rPr lang="en-US" altLang="zh-CN" sz="2000" i="1"/>
            </a:br>
            <a:r>
              <a:rPr lang="en-US" altLang="zh-CN" sz="2000" i="1"/>
              <a:t>    </a:t>
            </a:r>
            <a:r>
              <a:rPr lang="en-US" altLang="zh-CN" sz="2000" b="1"/>
              <a:t>from </a:t>
            </a:r>
            <a:r>
              <a:rPr lang="en-US" altLang="zh-CN" sz="2000" i="1">
                <a:solidFill>
                  <a:srgbClr val="000099"/>
                </a:solidFill>
              </a:rPr>
              <a:t>physics_fall_2009</a:t>
            </a:r>
            <a:br>
              <a:rPr lang="en-US" altLang="zh-CN" sz="2000" i="1"/>
            </a:br>
            <a:r>
              <a:rPr lang="en-US" altLang="zh-CN" sz="2000" i="1"/>
              <a:t>    </a:t>
            </a:r>
            <a:r>
              <a:rPr lang="en-US" altLang="zh-CN" sz="2000" b="1"/>
              <a:t>where </a:t>
            </a:r>
            <a:r>
              <a:rPr lang="en-US" altLang="zh-CN" sz="2000" i="1"/>
              <a:t>building</a:t>
            </a:r>
            <a:r>
              <a:rPr lang="en-US" altLang="zh-CN" sz="2000"/>
              <a:t>= ’Watson’;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5DC6F7D8-08B3-3A08-CF73-B488774A2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Update of a View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AF2609D-2C7B-2FF5-96F9-429290C80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51750" cy="5054600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zh-CN" sz="2000"/>
              <a:t>Add a new tuple to </a:t>
            </a:r>
            <a:r>
              <a:rPr lang="en-US" altLang="zh-CN" sz="2000" i="1"/>
              <a:t>faculty </a:t>
            </a:r>
            <a:r>
              <a:rPr lang="en-US" altLang="zh-CN" sz="2000"/>
              <a:t>view which we defined earlier</a:t>
            </a:r>
            <a:endParaRPr lang="en-US" altLang="zh-CN" sz="2000" b="1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zh-CN" sz="2000"/>
              <a:t>		</a:t>
            </a:r>
            <a:r>
              <a:rPr lang="en-US" altLang="zh-CN" sz="2000" b="1"/>
              <a:t>insert into </a:t>
            </a:r>
            <a:r>
              <a:rPr lang="en-US" altLang="zh-CN" sz="2000" i="1"/>
              <a:t>faculty </a:t>
            </a:r>
            <a:r>
              <a:rPr lang="en-US" altLang="zh-CN" sz="2000" b="1"/>
              <a:t>values </a:t>
            </a:r>
            <a:r>
              <a:rPr lang="en-US" altLang="zh-CN" sz="2000"/>
              <a:t>(’30765’, ’Green’, ’Music’);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zh-CN" sz="2000"/>
              <a:t>	This insertion must be represented by the insertion of the </a:t>
            </a:r>
            <a:r>
              <a:rPr lang="en-US" altLang="zh-CN" sz="2000" b="1">
                <a:solidFill>
                  <a:srgbClr val="FF0000"/>
                </a:solidFill>
              </a:rPr>
              <a:t>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zh-CN" sz="2000"/>
              <a:t>			(’30765’, ’Green’, ’Music’,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zh-CN" sz="2000"/>
              <a:t>	into the </a:t>
            </a:r>
            <a:r>
              <a:rPr lang="en-US" altLang="zh-CN" sz="2000" i="1"/>
              <a:t>instructor</a:t>
            </a:r>
            <a:r>
              <a:rPr lang="en-US" altLang="zh-CN" sz="2000"/>
              <a:t> relation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F93A6777-7D9A-F36A-0544-198D44067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D5AF5F1-6D80-9B1B-3D8D-9208532BC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3413" y="969963"/>
            <a:ext cx="8329612" cy="527050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sz="2000" b="1"/>
              <a:t>create view </a:t>
            </a:r>
            <a:r>
              <a:rPr lang="en-US" altLang="zh-CN" sz="2000" i="1"/>
              <a:t>instructor_info </a:t>
            </a:r>
            <a:r>
              <a:rPr lang="en-US" altLang="zh-CN" sz="2000" b="1"/>
              <a:t>as</a:t>
            </a:r>
            <a:br>
              <a:rPr lang="en-US" altLang="zh-CN" sz="2000" b="1"/>
            </a:br>
            <a:r>
              <a:rPr lang="en-US" altLang="zh-CN" sz="2000" b="1"/>
              <a:t>      select </a:t>
            </a:r>
            <a:r>
              <a:rPr lang="en-US" altLang="zh-CN" sz="2000" i="1"/>
              <a:t>ID</a:t>
            </a:r>
            <a:r>
              <a:rPr lang="en-US" altLang="zh-CN" sz="2000"/>
              <a:t>, </a:t>
            </a:r>
            <a:r>
              <a:rPr lang="en-US" altLang="zh-CN" sz="2000" i="1"/>
              <a:t>name</a:t>
            </a:r>
            <a:r>
              <a:rPr lang="en-US" altLang="zh-CN" sz="2000"/>
              <a:t>, </a:t>
            </a:r>
            <a:r>
              <a:rPr lang="en-US" altLang="zh-CN" sz="2000" i="1"/>
              <a:t>building</a:t>
            </a:r>
            <a:br>
              <a:rPr lang="en-US" altLang="zh-CN" sz="2000" i="1"/>
            </a:br>
            <a:r>
              <a:rPr lang="en-US" altLang="zh-CN" sz="2000" i="1"/>
              <a:t>       </a:t>
            </a:r>
            <a:r>
              <a:rPr lang="en-US" altLang="zh-CN" sz="2000" b="1"/>
              <a:t>from </a:t>
            </a:r>
            <a:r>
              <a:rPr lang="en-US" altLang="zh-CN" sz="2000" i="1"/>
              <a:t>instructor</a:t>
            </a:r>
            <a:r>
              <a:rPr lang="en-US" altLang="zh-CN" sz="2000"/>
              <a:t>, </a:t>
            </a:r>
            <a:r>
              <a:rPr lang="en-US" altLang="zh-CN" sz="2000" i="1"/>
              <a:t>department</a:t>
            </a:r>
            <a:br>
              <a:rPr lang="en-US" altLang="zh-CN" sz="2000" i="1"/>
            </a:br>
            <a:r>
              <a:rPr lang="en-US" altLang="zh-CN" sz="2000" i="1"/>
              <a:t>       </a:t>
            </a:r>
            <a:r>
              <a:rPr lang="en-US" altLang="zh-CN" sz="2000" b="1"/>
              <a:t>where </a:t>
            </a:r>
            <a:r>
              <a:rPr lang="en-US" altLang="zh-CN" sz="2000" i="1"/>
              <a:t>instructor</a:t>
            </a:r>
            <a:r>
              <a:rPr lang="en-US" altLang="zh-CN" sz="2000"/>
              <a:t>.</a:t>
            </a:r>
            <a:r>
              <a:rPr lang="en-US" altLang="zh-CN" sz="2000" i="1"/>
              <a:t>dept_name</a:t>
            </a:r>
            <a:r>
              <a:rPr lang="en-US" altLang="zh-CN" sz="2000"/>
              <a:t>= </a:t>
            </a:r>
            <a:r>
              <a:rPr lang="en-US" altLang="zh-CN" sz="2000" i="1"/>
              <a:t>department</a:t>
            </a:r>
            <a:r>
              <a:rPr lang="en-US" altLang="zh-CN" sz="2000"/>
              <a:t>.</a:t>
            </a:r>
            <a:r>
              <a:rPr lang="en-US" altLang="zh-CN" sz="2000" i="1"/>
              <a:t>dept_name</a:t>
            </a:r>
            <a:r>
              <a:rPr lang="en-US" altLang="zh-CN" sz="2000"/>
              <a:t>;</a:t>
            </a:r>
            <a:endParaRPr lang="en-US" altLang="zh-CN"/>
          </a:p>
          <a:p>
            <a:r>
              <a:rPr lang="en-US" altLang="zh-CN" sz="2000" b="1">
                <a:sym typeface="Symbol" panose="05050102010706020507" pitchFamily="18" charset="2"/>
              </a:rPr>
              <a:t>insert into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instructor_info </a:t>
            </a:r>
            <a:r>
              <a:rPr lang="en-US" altLang="zh-CN" sz="2000" b="1">
                <a:sym typeface="Symbol" panose="05050102010706020507" pitchFamily="18" charset="2"/>
              </a:rPr>
              <a:t>values </a:t>
            </a:r>
            <a:r>
              <a:rPr lang="en-US" altLang="zh-CN" sz="2000">
                <a:sym typeface="Symbol" panose="05050102010706020507" pitchFamily="18" charset="2"/>
              </a:rPr>
              <a:t>(’69987’, ’White’, ’Taylor’);</a:t>
            </a:r>
            <a:endParaRPr lang="en-US" altLang="zh-CN">
              <a:sym typeface="Symbol" panose="05050102010706020507" pitchFamily="18" charset="2"/>
            </a:endParaRPr>
          </a:p>
          <a:p>
            <a:pPr lvl="2"/>
            <a:r>
              <a:rPr lang="en-US" altLang="zh-CN" sz="2000"/>
              <a:t>which department, if multiple departments in Taylor?</a:t>
            </a:r>
            <a:endParaRPr lang="en-US" altLang="zh-CN"/>
          </a:p>
          <a:p>
            <a:pPr lvl="2"/>
            <a:r>
              <a:rPr lang="en-US" altLang="zh-CN" sz="2000"/>
              <a:t>what if no department is in Taylor?</a:t>
            </a:r>
            <a:endParaRPr lang="en-US" altLang="zh-CN" b="1"/>
          </a:p>
          <a:p>
            <a:r>
              <a:rPr lang="en-US" altLang="zh-CN" sz="2000">
                <a:solidFill>
                  <a:srgbClr val="FF0000"/>
                </a:solidFill>
              </a:rPr>
              <a:t>Most SQL </a:t>
            </a:r>
            <a:r>
              <a:rPr lang="en-US" altLang="zh-CN" sz="2000"/>
              <a:t>implementations allow updates only on </a:t>
            </a:r>
            <a:r>
              <a:rPr lang="en-US" altLang="zh-CN" sz="2000">
                <a:solidFill>
                  <a:srgbClr val="FF0000"/>
                </a:solidFill>
              </a:rPr>
              <a:t>simple views</a:t>
            </a:r>
            <a:r>
              <a:rPr lang="en-US" altLang="zh-CN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sz="2000"/>
              <a:t>The </a:t>
            </a:r>
            <a:r>
              <a:rPr lang="en-US" altLang="zh-CN" sz="2000" b="1"/>
              <a:t>from </a:t>
            </a:r>
            <a:r>
              <a:rPr lang="en-US" altLang="zh-CN" sz="2000"/>
              <a:t>clause has </a:t>
            </a:r>
            <a:r>
              <a:rPr lang="en-US" altLang="zh-CN" sz="2000" b="1">
                <a:solidFill>
                  <a:srgbClr val="FF0000"/>
                </a:solidFill>
              </a:rPr>
              <a:t>only one </a:t>
            </a:r>
            <a:r>
              <a:rPr lang="en-US" altLang="zh-CN" sz="2000"/>
              <a:t>database relation.</a:t>
            </a:r>
            <a:endParaRPr lang="en-US" altLang="zh-CN"/>
          </a:p>
          <a:p>
            <a:pPr lvl="1"/>
            <a:r>
              <a:rPr lang="en-US" altLang="zh-CN" sz="2000"/>
              <a:t>The </a:t>
            </a:r>
            <a:r>
              <a:rPr lang="en-US" altLang="zh-CN" sz="2000" b="1"/>
              <a:t>select </a:t>
            </a:r>
            <a:r>
              <a:rPr lang="en-US" altLang="zh-CN" sz="2000"/>
              <a:t>clause contains </a:t>
            </a:r>
            <a:r>
              <a:rPr lang="en-US" altLang="zh-CN" sz="2000" b="1">
                <a:solidFill>
                  <a:srgbClr val="FF0000"/>
                </a:solidFill>
              </a:rPr>
              <a:t>only attribute names </a:t>
            </a:r>
            <a:r>
              <a:rPr lang="en-US" altLang="zh-CN" sz="2000"/>
              <a:t>of the relation, and does not have any expressions, aggregates, or </a:t>
            </a:r>
            <a:r>
              <a:rPr lang="en-US" altLang="zh-CN" sz="2000" b="1"/>
              <a:t>distinct </a:t>
            </a:r>
            <a:r>
              <a:rPr lang="en-US" altLang="zh-CN" sz="2000"/>
              <a:t>specification.</a:t>
            </a:r>
            <a:endParaRPr lang="en-US" altLang="zh-CN"/>
          </a:p>
          <a:p>
            <a:pPr lvl="1"/>
            <a:r>
              <a:rPr lang="en-US" altLang="zh-CN" sz="2000"/>
              <a:t>Any attribute not listed in the </a:t>
            </a:r>
            <a:r>
              <a:rPr lang="en-US" altLang="zh-CN" sz="2000" b="1"/>
              <a:t>select </a:t>
            </a:r>
            <a:r>
              <a:rPr lang="en-US" altLang="zh-CN" sz="2000"/>
              <a:t>clause </a:t>
            </a:r>
            <a:r>
              <a:rPr lang="en-US" altLang="zh-CN" sz="2000" b="1">
                <a:solidFill>
                  <a:srgbClr val="FF0000"/>
                </a:solidFill>
              </a:rPr>
              <a:t>can be set to null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en-US" altLang="zh-CN" sz="2000"/>
              <a:t>The query does not have a </a:t>
            </a:r>
            <a:r>
              <a:rPr lang="en-US" altLang="zh-CN" sz="2000" b="1">
                <a:solidFill>
                  <a:srgbClr val="FF0000"/>
                </a:solidFill>
              </a:rPr>
              <a:t>group </a:t>
            </a:r>
            <a:r>
              <a:rPr lang="en-US" altLang="zh-CN" sz="2000">
                <a:solidFill>
                  <a:srgbClr val="FF0000"/>
                </a:solidFill>
              </a:rPr>
              <a:t>by or </a:t>
            </a:r>
            <a:r>
              <a:rPr lang="en-US" altLang="zh-CN" sz="2000" b="1">
                <a:solidFill>
                  <a:srgbClr val="FF0000"/>
                </a:solidFill>
              </a:rPr>
              <a:t>having </a:t>
            </a:r>
            <a:r>
              <a:rPr lang="en-US" altLang="zh-CN" sz="2000">
                <a:solidFill>
                  <a:srgbClr val="FF0000"/>
                </a:solidFill>
              </a:rPr>
              <a:t>clause</a:t>
            </a:r>
            <a:r>
              <a:rPr lang="en-US" altLang="zh-CN"/>
              <a:t>.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DA38C-E28A-5DBE-6440-95F0A4A1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9939" name="内容占位符 3">
            <a:extLst>
              <a:ext uri="{FF2B5EF4-FFF2-40B4-BE49-F238E27FC236}">
                <a16:creationId xmlns:a16="http://schemas.microsoft.com/office/drawing/2014/main" id="{1ADAB2CB-9D8E-A1C7-FCD6-17E0759EEB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8413" y="1060450"/>
            <a:ext cx="4235450" cy="53562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51F17B6B-3E24-583B-66D6-05AB93B4B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And Some Not at All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CB5DA88-E81E-DA45-F13C-CFA8A6713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/>
              <a:t>create view </a:t>
            </a:r>
            <a:r>
              <a:rPr lang="en-US" altLang="zh-CN" sz="2000" i="1"/>
              <a:t>history_instructors </a:t>
            </a:r>
            <a:r>
              <a:rPr lang="en-US" altLang="zh-CN" sz="2000" b="1"/>
              <a:t>as</a:t>
            </a:r>
            <a:br>
              <a:rPr lang="en-US" altLang="zh-CN" sz="2000" b="1"/>
            </a:br>
            <a:r>
              <a:rPr lang="en-US" altLang="zh-CN" sz="2000" b="1"/>
              <a:t>   select </a:t>
            </a:r>
            <a:r>
              <a:rPr lang="en-US" altLang="zh-CN" sz="2000"/>
              <a:t>*</a:t>
            </a:r>
            <a:br>
              <a:rPr lang="en-US" altLang="zh-CN" sz="2000"/>
            </a:br>
            <a:r>
              <a:rPr lang="en-US" altLang="zh-CN" sz="2000"/>
              <a:t>   </a:t>
            </a:r>
            <a:r>
              <a:rPr lang="en-US" altLang="zh-CN" sz="2000" b="1"/>
              <a:t>from </a:t>
            </a:r>
            <a:r>
              <a:rPr lang="en-US" altLang="zh-CN" sz="2000" i="1"/>
              <a:t>instructor</a:t>
            </a:r>
            <a:br>
              <a:rPr lang="en-US" altLang="zh-CN" sz="2000" i="1"/>
            </a:br>
            <a:r>
              <a:rPr lang="en-US" altLang="zh-CN" sz="2000" i="1"/>
              <a:t>   </a:t>
            </a:r>
            <a:r>
              <a:rPr lang="en-US" altLang="zh-CN" sz="2000" b="1"/>
              <a:t>where </a:t>
            </a:r>
            <a:r>
              <a:rPr lang="en-US" altLang="zh-CN" sz="2000" i="1"/>
              <a:t>dept_name</a:t>
            </a:r>
            <a:r>
              <a:rPr lang="en-US" altLang="zh-CN" sz="2000"/>
              <a:t>= ’History’;</a:t>
            </a:r>
            <a:endParaRPr lang="en-US" altLang="zh-CN"/>
          </a:p>
          <a:p>
            <a:r>
              <a:rPr lang="en-US" altLang="zh-CN" sz="2000"/>
              <a:t>What happens if we insert</a:t>
            </a:r>
            <a:r>
              <a:rPr lang="en-US" altLang="zh-CN"/>
              <a:t> </a:t>
            </a:r>
            <a:r>
              <a:rPr lang="en-US" altLang="zh-CN" sz="2000"/>
              <a:t>(’25566’, ’Brown’, ’Biology’, 100000) into </a:t>
            </a:r>
            <a:r>
              <a:rPr lang="en-US" altLang="zh-CN" sz="2000" i="1"/>
              <a:t>history_instructors?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1E4263C5-62AD-4293-1029-DFE93B636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>
                <a:ea typeface="+mj-ea"/>
              </a:rPr>
              <a:t>Chapter 4:  Intermediate SQL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3CD3E85-5B9F-AD44-FFED-3BB714A23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</p:spPr>
        <p:txBody>
          <a:bodyPr lIns="90488" tIns="44450" rIns="90488" bIns="44450"/>
          <a:lstStyle/>
          <a:p>
            <a:r>
              <a:rPr lang="en-US" altLang="zh-CN" sz="2000"/>
              <a:t>4.1 Join  Expressions</a:t>
            </a:r>
            <a:endParaRPr lang="en-US" altLang="zh-CN"/>
          </a:p>
          <a:p>
            <a:r>
              <a:rPr lang="en-US" altLang="zh-CN" sz="2000"/>
              <a:t>4.2 Views</a:t>
            </a:r>
            <a:endParaRPr lang="en-US" altLang="zh-CN"/>
          </a:p>
          <a:p>
            <a:r>
              <a:rPr lang="en-US" altLang="zh-CN" sz="2000"/>
              <a:t>4.3 Transactions</a:t>
            </a:r>
            <a:endParaRPr lang="en-US" altLang="zh-CN"/>
          </a:p>
          <a:p>
            <a:r>
              <a:rPr lang="en-US" altLang="zh-CN" sz="2000"/>
              <a:t>4.4 Integrity Constraints</a:t>
            </a:r>
            <a:endParaRPr lang="en-US" altLang="zh-CN"/>
          </a:p>
          <a:p>
            <a:r>
              <a:rPr lang="en-US" altLang="zh-CN" sz="2000"/>
              <a:t>4.5 SQL Data Types and Schemas</a:t>
            </a:r>
            <a:endParaRPr lang="en-US" altLang="zh-CN"/>
          </a:p>
          <a:p>
            <a:r>
              <a:rPr lang="en-US" altLang="zh-CN" sz="2000"/>
              <a:t>4.6 Authorization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303AAAA-F554-20E6-1BD3-3CF8D36609FB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Materialized Views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9A95C6E-2837-37C3-D628-14815217E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0099"/>
                </a:solidFill>
              </a:rPr>
              <a:t>Materializing a view</a:t>
            </a:r>
            <a:r>
              <a:rPr lang="en-US" altLang="zh-CN"/>
              <a:t>: create </a:t>
            </a:r>
            <a:r>
              <a:rPr lang="en-US" altLang="zh-CN" b="1">
                <a:solidFill>
                  <a:srgbClr val="FF0000"/>
                </a:solidFill>
              </a:rPr>
              <a:t>a physical table </a:t>
            </a:r>
            <a:r>
              <a:rPr lang="en-US" altLang="zh-CN"/>
              <a:t>containing all the tuples in the result of the query defining the view</a:t>
            </a:r>
          </a:p>
          <a:p>
            <a:r>
              <a:rPr lang="en-US" altLang="zh-CN"/>
              <a:t>If relations used in the query are updated, the materialized view result becomes </a:t>
            </a:r>
            <a:r>
              <a:rPr lang="en-US" altLang="zh-CN" b="1"/>
              <a:t>out of date</a:t>
            </a:r>
          </a:p>
          <a:p>
            <a:pPr lvl="1"/>
            <a:r>
              <a:rPr lang="en-US" altLang="zh-CN"/>
              <a:t>Need to </a:t>
            </a:r>
            <a:r>
              <a:rPr lang="en-US" altLang="zh-CN" b="1">
                <a:solidFill>
                  <a:srgbClr val="000099"/>
                </a:solidFill>
              </a:rPr>
              <a:t>maintain</a:t>
            </a:r>
            <a:r>
              <a:rPr lang="en-US" altLang="zh-CN"/>
              <a:t> the view, by updating the view whenever the underlying relations are updated.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>
            <a:extLst>
              <a:ext uri="{FF2B5EF4-FFF2-40B4-BE49-F238E27FC236}">
                <a16:creationId xmlns:a16="http://schemas.microsoft.com/office/drawing/2014/main" id="{26216317-691E-38F3-EE6F-6C188625801B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4.3 Transactions</a:t>
            </a:r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D79ABA65-B6C4-739E-0932-3E805A6CC7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897812" cy="5276850"/>
          </a:xfrm>
        </p:spPr>
        <p:txBody>
          <a:bodyPr/>
          <a:lstStyle/>
          <a:p>
            <a:r>
              <a:rPr lang="en-US" altLang="zh-CN"/>
              <a:t>Unit of work</a:t>
            </a:r>
          </a:p>
          <a:p>
            <a:r>
              <a:rPr lang="en-US" altLang="zh-CN"/>
              <a:t>Atomic transaction</a:t>
            </a:r>
          </a:p>
          <a:p>
            <a:pPr lvl="1"/>
            <a:r>
              <a:rPr lang="en-US" altLang="zh-CN"/>
              <a:t>either fully executed or rolled back as if it never occurred</a:t>
            </a:r>
          </a:p>
          <a:p>
            <a:r>
              <a:rPr lang="en-US" altLang="zh-CN"/>
              <a:t>Isolation from concurrent transactions</a:t>
            </a:r>
          </a:p>
          <a:p>
            <a:r>
              <a:rPr lang="en-US" altLang="zh-CN"/>
              <a:t>Transactions begin implicitly</a:t>
            </a:r>
          </a:p>
          <a:p>
            <a:pPr lvl="1"/>
            <a:r>
              <a:rPr lang="en-US" altLang="zh-CN"/>
              <a:t>Ended by </a:t>
            </a:r>
            <a:r>
              <a:rPr lang="en-US" altLang="zh-CN" b="1"/>
              <a:t>commit</a:t>
            </a:r>
            <a:r>
              <a:rPr lang="en-US" altLang="zh-CN"/>
              <a:t> </a:t>
            </a:r>
            <a:r>
              <a:rPr lang="en-US" altLang="zh-CN" b="1"/>
              <a:t>work</a:t>
            </a:r>
            <a:r>
              <a:rPr lang="en-US" altLang="zh-CN"/>
              <a:t> or </a:t>
            </a:r>
            <a:r>
              <a:rPr lang="en-US" altLang="zh-CN" b="1"/>
              <a:t>rollback</a:t>
            </a:r>
            <a:r>
              <a:rPr lang="en-US" altLang="zh-CN"/>
              <a:t> </a:t>
            </a:r>
            <a:r>
              <a:rPr lang="en-US" altLang="zh-CN" b="1"/>
              <a:t>work</a:t>
            </a:r>
          </a:p>
          <a:p>
            <a:r>
              <a:rPr lang="en-US" altLang="zh-CN"/>
              <a:t>But default on most databases: each SQL statement commits automatically</a:t>
            </a:r>
          </a:p>
          <a:p>
            <a:pPr lvl="1"/>
            <a:r>
              <a:rPr lang="en-US" altLang="zh-CN"/>
              <a:t>Can turn off auto commit for a session (e.g. using API)</a:t>
            </a:r>
          </a:p>
          <a:p>
            <a:pPr lvl="1"/>
            <a:r>
              <a:rPr lang="en-US" altLang="zh-CN"/>
              <a:t>In SQL:1999, can use:  </a:t>
            </a:r>
            <a:r>
              <a:rPr lang="en-US" altLang="zh-CN" b="1"/>
              <a:t>begin</a:t>
            </a:r>
            <a:r>
              <a:rPr lang="en-US" altLang="zh-CN"/>
              <a:t> </a:t>
            </a:r>
            <a:r>
              <a:rPr lang="en-US" altLang="zh-CN" b="1"/>
              <a:t>atomic</a:t>
            </a:r>
            <a:r>
              <a:rPr lang="en-US" altLang="zh-CN"/>
              <a:t>  ….  </a:t>
            </a:r>
            <a:r>
              <a:rPr lang="en-US" altLang="zh-CN" b="1"/>
              <a:t>end</a:t>
            </a:r>
          </a:p>
          <a:p>
            <a:pPr lvl="2"/>
            <a:r>
              <a:rPr lang="en-US" altLang="zh-CN"/>
              <a:t>Not supported on most databases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0B273AC1-98E0-C3A6-5147-501D91CB8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4.4 Integrity Constraints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CE32DA8-9DA3-9EE4-8BD2-32BB6230C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630988" cy="5092700"/>
          </a:xfrm>
        </p:spPr>
        <p:txBody>
          <a:bodyPr/>
          <a:lstStyle/>
          <a:p>
            <a:r>
              <a:rPr lang="en-US" altLang="zh-CN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zh-CN"/>
              <a:t>A checking account must have a balance greater than $10,000.00</a:t>
            </a:r>
          </a:p>
          <a:p>
            <a:pPr lvl="1"/>
            <a:r>
              <a:rPr lang="en-US" altLang="zh-CN"/>
              <a:t>A salary of a bank employee must be at least $4.00 an hour</a:t>
            </a:r>
          </a:p>
          <a:p>
            <a:pPr lvl="1"/>
            <a:r>
              <a:rPr lang="en-US" altLang="zh-CN"/>
              <a:t>A customer must have a (non-null) phone number</a:t>
            </a:r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DA52987A-8665-2E87-2E4D-5B59DA9BF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Integrity Constraints on a Single Relation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F7C2E56-D39F-EB31-87B7-71DC03B26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77925"/>
            <a:ext cx="7573963" cy="2640013"/>
          </a:xfrm>
        </p:spPr>
        <p:txBody>
          <a:bodyPr/>
          <a:lstStyle/>
          <a:p>
            <a:r>
              <a:rPr lang="en-US" altLang="zh-CN" sz="2000" b="1"/>
              <a:t>not null</a:t>
            </a:r>
            <a:endParaRPr lang="en-US" altLang="zh-CN" b="1"/>
          </a:p>
          <a:p>
            <a:r>
              <a:rPr lang="en-US" altLang="zh-CN" sz="2000" b="1"/>
              <a:t>primary key</a:t>
            </a:r>
            <a:endParaRPr lang="en-US" altLang="zh-CN" b="1"/>
          </a:p>
          <a:p>
            <a:r>
              <a:rPr lang="en-US" altLang="zh-CN" sz="2000" b="1"/>
              <a:t>unique</a:t>
            </a:r>
            <a:endParaRPr lang="en-US" altLang="zh-CN"/>
          </a:p>
          <a:p>
            <a:r>
              <a:rPr lang="en-US" altLang="zh-CN" sz="2000" b="1"/>
              <a:t>check </a:t>
            </a:r>
            <a:r>
              <a:rPr lang="en-US" altLang="zh-CN" sz="2000"/>
              <a:t>(P), where P is a predicate</a:t>
            </a:r>
            <a:endParaRPr lang="en-US" altLang="zh-CN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57E94007-5897-EC6F-7219-5CA95E948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zh-CN" altLang="zh-CN" sz="20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F2E064DF-C464-3D8A-1DF3-715067453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Not Null and Unique Constraints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FC69C20-0DC7-C525-396E-2C0B40A77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948613" cy="3787775"/>
          </a:xfrm>
        </p:spPr>
        <p:txBody>
          <a:bodyPr/>
          <a:lstStyle/>
          <a:p>
            <a:r>
              <a:rPr kumimoji="0" lang="en-US" altLang="zh-CN" sz="2000" b="1"/>
              <a:t>not null</a:t>
            </a:r>
            <a:endParaRPr kumimoji="0" lang="en-US" altLang="zh-CN" b="1"/>
          </a:p>
          <a:p>
            <a:pPr lvl="1"/>
            <a:r>
              <a:rPr kumimoji="0" lang="en-US" altLang="zh-CN" sz="2000"/>
              <a:t>Declare </a:t>
            </a:r>
            <a:r>
              <a:rPr kumimoji="0" lang="en-US" altLang="zh-CN" sz="2000" i="1"/>
              <a:t>name</a:t>
            </a:r>
            <a:r>
              <a:rPr kumimoji="0" lang="en-US" altLang="zh-CN" sz="2000"/>
              <a:t> and </a:t>
            </a:r>
            <a:r>
              <a:rPr kumimoji="0" lang="en-US" altLang="zh-CN" sz="2000" i="1"/>
              <a:t>budget</a:t>
            </a:r>
            <a:r>
              <a:rPr kumimoji="0" lang="en-US" altLang="zh-CN" sz="2000"/>
              <a:t> to be </a:t>
            </a:r>
            <a:r>
              <a:rPr lang="en-US" altLang="zh-CN" sz="2000" b="1"/>
              <a:t>not null</a:t>
            </a:r>
            <a:endParaRPr lang="en-US" altLang="zh-CN" b="1"/>
          </a:p>
          <a:p>
            <a:pPr>
              <a:buFont typeface="Monotype Sorts" charset="2"/>
              <a:buNone/>
            </a:pPr>
            <a:r>
              <a:rPr kumimoji="0" lang="en-US" altLang="zh-CN" i="1"/>
              <a:t>	          </a:t>
            </a:r>
            <a:r>
              <a:rPr kumimoji="0" lang="en-US" altLang="zh-CN" sz="2000" i="1"/>
              <a:t>name </a:t>
            </a:r>
            <a:r>
              <a:rPr kumimoji="0" lang="en-US" altLang="zh-CN" sz="2000" b="1"/>
              <a:t>varchar</a:t>
            </a:r>
            <a:r>
              <a:rPr kumimoji="0" lang="en-US" altLang="zh-CN" sz="2000"/>
              <a:t>(20) </a:t>
            </a:r>
            <a:r>
              <a:rPr kumimoji="0" lang="en-US" altLang="zh-CN" sz="2000" b="1"/>
              <a:t>not null</a:t>
            </a:r>
            <a:br>
              <a:rPr kumimoji="0" lang="en-US" altLang="zh-CN" sz="2000" b="1"/>
            </a:br>
            <a:r>
              <a:rPr kumimoji="0" lang="en-US" altLang="zh-CN" sz="2000" b="1"/>
              <a:t>          </a:t>
            </a:r>
            <a:r>
              <a:rPr kumimoji="0" lang="en-US" altLang="zh-CN" sz="2000" i="1"/>
              <a:t>budget </a:t>
            </a:r>
            <a:r>
              <a:rPr kumimoji="0" lang="en-US" altLang="zh-CN" sz="2000" b="1"/>
              <a:t>numeric</a:t>
            </a:r>
            <a:r>
              <a:rPr kumimoji="0" lang="en-US" altLang="zh-CN" sz="2000"/>
              <a:t>(12,2) </a:t>
            </a:r>
            <a:r>
              <a:rPr kumimoji="0" lang="en-US" altLang="zh-CN" sz="2000" b="1"/>
              <a:t>not null</a:t>
            </a:r>
            <a:endParaRPr kumimoji="0" lang="en-US" altLang="zh-CN" b="1"/>
          </a:p>
          <a:p>
            <a:r>
              <a:rPr lang="en-US" altLang="zh-CN" sz="2000" b="1"/>
              <a:t>unique</a:t>
            </a:r>
            <a:r>
              <a:rPr kumimoji="0" lang="en-US" altLang="zh-CN" sz="2000"/>
              <a:t> ( </a:t>
            </a:r>
            <a:r>
              <a:rPr kumimoji="0" lang="en-US" altLang="zh-CN" sz="2000" i="1"/>
              <a:t>A</a:t>
            </a:r>
            <a:r>
              <a:rPr kumimoji="0" lang="en-US" altLang="zh-CN" sz="2800" baseline="-25000"/>
              <a:t>1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A</a:t>
            </a:r>
            <a:r>
              <a:rPr kumimoji="0" lang="en-US" altLang="zh-CN" sz="2400" baseline="-25000"/>
              <a:t>2</a:t>
            </a:r>
            <a:r>
              <a:rPr kumimoji="0" lang="en-US" altLang="zh-CN" sz="2000"/>
              <a:t>, …, </a:t>
            </a:r>
            <a:r>
              <a:rPr kumimoji="0" lang="en-US" altLang="zh-CN" sz="2000" i="1"/>
              <a:t>A</a:t>
            </a:r>
            <a:r>
              <a:rPr kumimoji="0" lang="en-US" altLang="zh-CN" sz="2400" baseline="-25000"/>
              <a:t>m</a:t>
            </a:r>
            <a:r>
              <a:rPr kumimoji="0" lang="en-US" altLang="zh-CN" sz="2000"/>
              <a:t>)</a:t>
            </a:r>
            <a:endParaRPr kumimoji="0" lang="en-US" altLang="zh-CN"/>
          </a:p>
          <a:p>
            <a:pPr lvl="1"/>
            <a:r>
              <a:rPr kumimoji="0" lang="en-US" altLang="zh-CN" sz="2000"/>
              <a:t>The unique specification states that the attributes </a:t>
            </a:r>
            <a:r>
              <a:rPr kumimoji="0" lang="en-US" altLang="zh-CN" sz="2000" i="1"/>
              <a:t>A</a:t>
            </a:r>
            <a:r>
              <a:rPr kumimoji="0" lang="en-US" altLang="zh-CN" sz="2000"/>
              <a:t>1, </a:t>
            </a:r>
            <a:r>
              <a:rPr kumimoji="0" lang="en-US" altLang="zh-CN" sz="2000" i="1"/>
              <a:t>A</a:t>
            </a:r>
            <a:r>
              <a:rPr kumimoji="0" lang="en-US" altLang="zh-CN" sz="2000"/>
              <a:t>2, … </a:t>
            </a:r>
            <a:r>
              <a:rPr kumimoji="0" lang="en-US" altLang="zh-CN" sz="2000" i="1"/>
              <a:t>A</a:t>
            </a:r>
            <a:r>
              <a:rPr kumimoji="0" lang="en-US" altLang="zh-CN" sz="2000"/>
              <a:t>m form a candidate key.</a:t>
            </a:r>
            <a:endParaRPr kumimoji="0" lang="en-US" altLang="zh-CN"/>
          </a:p>
          <a:p>
            <a:pPr lvl="1"/>
            <a:r>
              <a:rPr kumimoji="0" lang="en-US" altLang="zh-CN" sz="2000"/>
              <a:t>Candidate keys are permitted to be null (in contrast to primary keys).</a:t>
            </a:r>
            <a:endParaRPr kumimoji="0" lang="en-US" altLang="zh-CN"/>
          </a:p>
          <a:p>
            <a:endParaRPr kumimoji="0" lang="en-US" altLang="zh-CN"/>
          </a:p>
          <a:p>
            <a:endParaRPr lang="en-US" altLang="zh-CN" b="1"/>
          </a:p>
          <a:p>
            <a:pPr>
              <a:buFont typeface="Monotype Sorts" charset="2"/>
              <a:buNone/>
            </a:pPr>
            <a:endParaRPr lang="en-US" altLang="zh-CN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6F52BEB4-6310-C3B1-3650-28AE9C8E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zh-CN" altLang="zh-CN" sz="20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A899059D-39A6-E556-B981-1E31337F0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check clause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82F2CEE-A46C-CD1D-FBD2-61C9B1F23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384925" cy="803275"/>
          </a:xfrm>
        </p:spPr>
        <p:txBody>
          <a:bodyPr/>
          <a:lstStyle/>
          <a:p>
            <a:r>
              <a:rPr lang="en-US" altLang="zh-CN" sz="2000" b="1"/>
              <a:t>check </a:t>
            </a:r>
            <a:r>
              <a:rPr lang="en-US" altLang="zh-CN" sz="2000"/>
              <a:t>(P)</a:t>
            </a:r>
            <a:endParaRPr lang="en-US" altLang="zh-CN"/>
          </a:p>
          <a:p>
            <a:pPr>
              <a:buFont typeface="Monotype Sorts" charset="2"/>
              <a:buNone/>
            </a:pPr>
            <a:r>
              <a:rPr lang="en-US" altLang="zh-CN"/>
              <a:t>      </a:t>
            </a:r>
            <a:r>
              <a:rPr lang="en-US" altLang="zh-CN" sz="2000"/>
              <a:t>where P is a predicate</a:t>
            </a:r>
            <a:endParaRPr lang="en-US" altLang="zh-CN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16A201B6-31C3-0BC0-D410-535854C1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2152650"/>
            <a:ext cx="7056438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Example:  ensure that semester is one of fall, winter, spring or summer: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/>
              <a:t>create table </a:t>
            </a:r>
            <a:r>
              <a:rPr kumimoji="0" lang="en-US" altLang="zh-CN" sz="2000" i="1"/>
              <a:t>section </a:t>
            </a:r>
            <a:r>
              <a:rPr kumimoji="0" lang="en-US" altLang="zh-CN" sz="2000"/>
              <a:t>(</a:t>
            </a:r>
            <a:endParaRPr kumimoji="0" lang="en-US" altLang="zh-CN" sz="2000" i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    </a:t>
            </a:r>
            <a:r>
              <a:rPr kumimoji="0" lang="en-US" altLang="zh-CN" sz="2000" i="1"/>
              <a:t>course_id </a:t>
            </a:r>
            <a:r>
              <a:rPr kumimoji="0" lang="en-US" altLang="zh-CN" sz="2000" b="1"/>
              <a:t>varchar </a:t>
            </a:r>
            <a:r>
              <a:rPr kumimoji="0" lang="en-US" altLang="zh-CN" sz="2000"/>
              <a:t>(8),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/>
              <a:t>    sec_id </a:t>
            </a:r>
            <a:r>
              <a:rPr kumimoji="0" lang="en-US" altLang="zh-CN" sz="2000" b="1"/>
              <a:t>varchar </a:t>
            </a:r>
            <a:r>
              <a:rPr kumimoji="0" lang="en-US" altLang="zh-CN" sz="2000"/>
              <a:t>(8),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/>
              <a:t>    semester </a:t>
            </a:r>
            <a:r>
              <a:rPr kumimoji="0" lang="en-US" altLang="zh-CN" sz="2000" b="1"/>
              <a:t>varchar </a:t>
            </a:r>
            <a:r>
              <a:rPr kumimoji="0" lang="en-US" altLang="zh-CN" sz="2000"/>
              <a:t>(6),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/>
              <a:t>    year </a:t>
            </a:r>
            <a:r>
              <a:rPr kumimoji="0" lang="en-US" altLang="zh-CN" sz="2000" b="1"/>
              <a:t>numeric </a:t>
            </a:r>
            <a:r>
              <a:rPr kumimoji="0" lang="en-US" altLang="zh-CN" sz="2000"/>
              <a:t>(4,0),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/>
              <a:t>    building </a:t>
            </a:r>
            <a:r>
              <a:rPr kumimoji="0" lang="en-US" altLang="zh-CN" sz="2000" b="1"/>
              <a:t>varchar </a:t>
            </a:r>
            <a:r>
              <a:rPr kumimoji="0" lang="en-US" altLang="zh-CN" sz="2000"/>
              <a:t>(15),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/>
              <a:t>    room_number </a:t>
            </a:r>
            <a:r>
              <a:rPr kumimoji="0" lang="en-US" altLang="zh-CN" sz="2000" b="1"/>
              <a:t>varchar </a:t>
            </a:r>
            <a:r>
              <a:rPr kumimoji="0" lang="en-US" altLang="zh-CN" sz="2000"/>
              <a:t>(7),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/>
              <a:t>    time slot id </a:t>
            </a:r>
            <a:r>
              <a:rPr kumimoji="0" lang="en-US" altLang="zh-CN" sz="2000" b="1"/>
              <a:t>varchar </a:t>
            </a:r>
            <a:r>
              <a:rPr kumimoji="0" lang="en-US" altLang="zh-CN" sz="2000"/>
              <a:t>(4),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/>
              <a:t>    primary key </a:t>
            </a:r>
            <a:r>
              <a:rPr kumimoji="0" lang="en-US" altLang="zh-CN" sz="2000"/>
              <a:t>(</a:t>
            </a:r>
            <a:r>
              <a:rPr kumimoji="0" lang="en-US" altLang="zh-CN" sz="2000" i="1"/>
              <a:t>course_id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sec_id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semester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year</a:t>
            </a:r>
            <a:r>
              <a:rPr kumimoji="0" lang="en-US" altLang="zh-CN" sz="2000"/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/>
              <a:t>    </a:t>
            </a:r>
            <a:r>
              <a:rPr kumimoji="0" lang="en-US" altLang="zh-CN" sz="2000" b="1">
                <a:solidFill>
                  <a:srgbClr val="000099"/>
                </a:solidFill>
              </a:rPr>
              <a:t>check</a:t>
            </a:r>
            <a:r>
              <a:rPr kumimoji="0" lang="en-US" altLang="zh-CN" sz="2000" b="1"/>
              <a:t> </a:t>
            </a:r>
            <a:r>
              <a:rPr kumimoji="0" lang="en-US" altLang="zh-CN" sz="2000"/>
              <a:t>(</a:t>
            </a:r>
            <a:r>
              <a:rPr kumimoji="0" lang="en-US" altLang="zh-CN" sz="2000" i="1"/>
              <a:t>semester </a:t>
            </a:r>
            <a:r>
              <a:rPr kumimoji="0" lang="en-US" altLang="zh-CN" sz="2000" b="1"/>
              <a:t>in </a:t>
            </a:r>
            <a:r>
              <a:rPr kumimoji="0" lang="en-US" altLang="zh-CN" sz="2000"/>
              <a:t>(’Fall’, ’Winter’, ’Spring’, ’Summer’))</a:t>
            </a:r>
            <a:br>
              <a:rPr kumimoji="0" lang="en-US" altLang="zh-CN" sz="2000"/>
            </a:br>
            <a:r>
              <a:rPr kumimoji="0" lang="en-US" altLang="zh-CN" sz="2000"/>
              <a:t>);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2F2B7CF6-A608-7E56-E0A2-060D9D96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zh-CN" altLang="zh-CN" sz="20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5A88084F-6F79-AFDD-B1AD-0558C973A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Referential Integrity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A9C3E3E-151D-924C-7AF5-37E1A3F4E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521575" cy="4943475"/>
          </a:xfrm>
        </p:spPr>
        <p:txBody>
          <a:bodyPr/>
          <a:lstStyle/>
          <a:p>
            <a:r>
              <a:rPr lang="en-US" altLang="zh-CN" sz="2000"/>
              <a:t>Ensures that a value that appears in one relation for a given set of attributes also appears for a certain set of attributes in </a:t>
            </a:r>
            <a:r>
              <a:rPr lang="en-US" altLang="zh-CN" sz="2000">
                <a:solidFill>
                  <a:srgbClr val="FF0000"/>
                </a:solidFill>
              </a:rPr>
              <a:t>another relation</a:t>
            </a:r>
            <a:r>
              <a:rPr lang="en-US" altLang="zh-CN" sz="2000"/>
              <a:t>.</a:t>
            </a:r>
            <a:endParaRPr lang="en-US" altLang="zh-CN"/>
          </a:p>
          <a:p>
            <a:pPr lvl="1"/>
            <a:r>
              <a:rPr lang="en-US" altLang="zh-CN" sz="2000"/>
              <a:t>Example:  If “</a:t>
            </a:r>
            <a:r>
              <a:rPr lang="en-US" altLang="zh-CN" sz="2000">
                <a:solidFill>
                  <a:srgbClr val="FF0000"/>
                </a:solidFill>
              </a:rPr>
              <a:t>Biology</a:t>
            </a:r>
            <a:r>
              <a:rPr lang="en-US" altLang="zh-CN" sz="2000"/>
              <a:t>” is a department name appearing in one of the tuples in the </a:t>
            </a:r>
            <a:r>
              <a:rPr lang="en-US" altLang="zh-CN" sz="2000" i="1">
                <a:solidFill>
                  <a:srgbClr val="FF0000"/>
                </a:solidFill>
              </a:rPr>
              <a:t>instructor</a:t>
            </a:r>
            <a:r>
              <a:rPr lang="en-US" altLang="zh-CN" sz="2000"/>
              <a:t> relation, then there exists a tuple in the </a:t>
            </a:r>
            <a:r>
              <a:rPr lang="en-US" altLang="zh-CN" sz="2000" i="1">
                <a:solidFill>
                  <a:srgbClr val="FF0000"/>
                </a:solidFill>
              </a:rPr>
              <a:t>department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relation for “</a:t>
            </a:r>
            <a:r>
              <a:rPr lang="en-US" altLang="zh-CN" sz="2000">
                <a:solidFill>
                  <a:srgbClr val="FF0000"/>
                </a:solidFill>
              </a:rPr>
              <a:t>Biology</a:t>
            </a:r>
            <a:r>
              <a:rPr lang="en-US" altLang="zh-CN" sz="2000"/>
              <a:t>”.</a:t>
            </a:r>
            <a:endParaRPr lang="en-US" altLang="zh-CN"/>
          </a:p>
          <a:p>
            <a:r>
              <a:rPr lang="en-US" altLang="zh-CN" sz="2000"/>
              <a:t>Let A be a set of attributes.  Let R and S be two relations that contain attributes A and where A is the primary key of S. A is said to be a  </a:t>
            </a:r>
            <a:r>
              <a:rPr lang="en-US" altLang="zh-CN" sz="2000" b="1">
                <a:solidFill>
                  <a:srgbClr val="000099"/>
                </a:solidFill>
              </a:rPr>
              <a:t>foreign key</a:t>
            </a:r>
            <a:r>
              <a:rPr lang="en-US" altLang="zh-CN" sz="2000"/>
              <a:t> of R if for any values of A appearing in R these values also appear in S.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6CDBB63F-0682-EE11-545B-799429D7C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Cascading Actions in Referential Integrity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B7FD5F1-6990-F5AC-F44B-72BF2BAEA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554913" cy="4686300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zh-CN" sz="2000" b="1"/>
              <a:t>create table </a:t>
            </a:r>
            <a:r>
              <a:rPr lang="en-US" altLang="zh-CN" sz="2000" i="1"/>
              <a:t>course (</a:t>
            </a:r>
            <a:br>
              <a:rPr lang="en-US" altLang="zh-CN" sz="2000" i="1"/>
            </a:br>
            <a:r>
              <a:rPr lang="en-US" altLang="zh-CN" sz="2000" i="1"/>
              <a:t>    course_id </a:t>
            </a:r>
            <a:r>
              <a:rPr lang="en-US" altLang="zh-CN" sz="2000"/>
              <a:t>  </a:t>
            </a:r>
            <a:r>
              <a:rPr lang="en-US" altLang="zh-CN" sz="2000" b="1"/>
              <a:t>char</a:t>
            </a:r>
            <a:r>
              <a:rPr lang="en-US" altLang="zh-CN" sz="2000"/>
              <a:t>(5) </a:t>
            </a:r>
            <a:r>
              <a:rPr lang="en-US" altLang="zh-CN" sz="2000" b="1"/>
              <a:t>primary key</a:t>
            </a:r>
            <a:r>
              <a:rPr lang="en-US" altLang="zh-CN" sz="2000"/>
              <a:t>,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 i="1"/>
              <a:t>title             </a:t>
            </a:r>
            <a:r>
              <a:rPr lang="en-US" altLang="zh-CN" sz="2000" b="1"/>
              <a:t>varchar</a:t>
            </a:r>
            <a:r>
              <a:rPr lang="en-US" altLang="zh-CN" sz="2000"/>
              <a:t>(20),</a:t>
            </a:r>
            <a:br>
              <a:rPr lang="en-US" altLang="zh-CN" sz="2000"/>
            </a:br>
            <a:r>
              <a:rPr lang="en-US" altLang="zh-CN" sz="2000"/>
              <a:t> </a:t>
            </a:r>
            <a:r>
              <a:rPr lang="en-US" altLang="zh-CN" sz="2000" i="1"/>
              <a:t>   dept_name </a:t>
            </a:r>
            <a:r>
              <a:rPr lang="en-US" altLang="zh-CN" sz="2000" b="1"/>
              <a:t>varchar</a:t>
            </a:r>
            <a:r>
              <a:rPr lang="en-US" altLang="zh-CN" sz="2000"/>
              <a:t>(20) </a:t>
            </a:r>
            <a:r>
              <a:rPr lang="en-US" altLang="zh-CN" sz="2000" b="1"/>
              <a:t>references </a:t>
            </a:r>
            <a:r>
              <a:rPr lang="en-US" altLang="zh-CN" sz="2000" i="1"/>
              <a:t>department</a:t>
            </a:r>
            <a:br>
              <a:rPr lang="en-US" altLang="zh-CN" sz="2000" i="1"/>
            </a:br>
            <a:r>
              <a:rPr lang="en-US" altLang="zh-CN" sz="2000" i="1"/>
              <a:t>)</a:t>
            </a:r>
            <a:endParaRPr lang="en-US" altLang="zh-CN" sz="2000"/>
          </a:p>
          <a:p>
            <a:pPr>
              <a:tabLst>
                <a:tab pos="2173288" algn="l"/>
              </a:tabLst>
            </a:pPr>
            <a:r>
              <a:rPr lang="en-US" altLang="zh-CN" sz="2000" b="1"/>
              <a:t>create table </a:t>
            </a:r>
            <a:r>
              <a:rPr lang="en-US" altLang="zh-CN" sz="2000" i="1"/>
              <a:t>course </a:t>
            </a:r>
            <a:r>
              <a:rPr lang="en-US" altLang="zh-CN" sz="2000"/>
              <a:t>(</a:t>
            </a:r>
            <a:br>
              <a:rPr lang="en-US" altLang="zh-CN" sz="2000"/>
            </a:br>
            <a:r>
              <a:rPr lang="en-US" altLang="zh-CN" sz="2000"/>
              <a:t>    …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 i="1"/>
              <a:t>dept_name </a:t>
            </a:r>
            <a:r>
              <a:rPr lang="en-US" altLang="zh-CN" sz="2000" b="1"/>
              <a:t>varchar</a:t>
            </a:r>
            <a:r>
              <a:rPr lang="en-US" altLang="zh-CN" sz="2000"/>
              <a:t>(20),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 b="1"/>
              <a:t>foreign key </a:t>
            </a:r>
            <a:r>
              <a:rPr lang="en-US" altLang="zh-CN" sz="2000"/>
              <a:t>(</a:t>
            </a:r>
            <a:r>
              <a:rPr lang="en-US" altLang="zh-CN" sz="2000" i="1"/>
              <a:t>dept_name</a:t>
            </a:r>
            <a:r>
              <a:rPr lang="en-US" altLang="zh-CN" sz="2000"/>
              <a:t>) </a:t>
            </a:r>
            <a:r>
              <a:rPr lang="en-US" altLang="zh-CN" sz="2000" b="1"/>
              <a:t>references </a:t>
            </a:r>
            <a:r>
              <a:rPr lang="en-US" altLang="zh-CN" sz="2000" i="1"/>
              <a:t>department</a:t>
            </a:r>
            <a:br>
              <a:rPr lang="en-US" altLang="zh-CN" sz="2000" i="1"/>
            </a:br>
            <a:r>
              <a:rPr lang="en-US" altLang="zh-CN" sz="2000" i="1"/>
              <a:t>                </a:t>
            </a:r>
            <a:r>
              <a:rPr lang="en-US" altLang="zh-CN" sz="2000" b="1"/>
              <a:t>on delete cascade</a:t>
            </a:r>
            <a:r>
              <a:rPr lang="zh-CN" altLang="en-US" sz="2000" b="1">
                <a:solidFill>
                  <a:srgbClr val="FF0000"/>
                </a:solidFill>
              </a:rPr>
              <a:t>（级联）</a:t>
            </a:r>
            <a:br>
              <a:rPr lang="en-US" altLang="zh-CN" sz="2000" b="1"/>
            </a:br>
            <a:r>
              <a:rPr lang="en-US" altLang="zh-CN" sz="2000" b="1"/>
              <a:t>                on update cascade</a:t>
            </a:r>
            <a:r>
              <a:rPr lang="en-US" altLang="zh-CN" sz="2000"/>
              <a:t>,</a:t>
            </a:r>
            <a:br>
              <a:rPr lang="en-US" altLang="zh-CN" sz="2000"/>
            </a:br>
            <a:r>
              <a:rPr lang="en-US" altLang="zh-CN" sz="2000"/>
              <a:t>    . . . </a:t>
            </a:r>
            <a:br>
              <a:rPr lang="en-US" altLang="zh-CN" sz="2000"/>
            </a:br>
            <a:r>
              <a:rPr lang="en-US" altLang="zh-CN" sz="2000"/>
              <a:t>)</a:t>
            </a:r>
          </a:p>
          <a:p>
            <a:pPr>
              <a:tabLst>
                <a:tab pos="2173288" algn="l"/>
              </a:tabLst>
            </a:pPr>
            <a:r>
              <a:rPr lang="en-US" altLang="zh-CN" sz="2000"/>
              <a:t>alternative actions to cascade:  </a:t>
            </a:r>
            <a:r>
              <a:rPr lang="en-US" altLang="zh-CN" sz="2000" b="1"/>
              <a:t>set null</a:t>
            </a:r>
            <a:r>
              <a:rPr lang="en-US" altLang="zh-CN" sz="2000"/>
              <a:t>, </a:t>
            </a:r>
            <a:r>
              <a:rPr lang="en-US" altLang="zh-CN" sz="2000" b="1"/>
              <a:t>set default</a:t>
            </a:r>
            <a:endParaRPr lang="en-US" altLang="zh-CN" sz="200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zh-CN" sz="2000" i="1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zh-CN"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A6DD104B-37EF-4816-1D43-792F1F169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3460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4F8F5F1-6DAA-159D-8A85-7AAB710A4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35912" cy="4903787"/>
          </a:xfrm>
        </p:spPr>
        <p:txBody>
          <a:bodyPr/>
          <a:lstStyle/>
          <a:p>
            <a:r>
              <a:rPr lang="en-US" altLang="zh-CN" sz="2000"/>
              <a:t>E.g.</a:t>
            </a:r>
            <a:endParaRPr lang="en-US" altLang="zh-CN"/>
          </a:p>
          <a:p>
            <a:pPr lvl="1">
              <a:buFont typeface="Monotype Sorts" charset="2"/>
              <a:buNone/>
            </a:pPr>
            <a:r>
              <a:rPr lang="en-US" altLang="zh-CN" sz="2000" b="1"/>
              <a:t>create table </a:t>
            </a:r>
            <a:r>
              <a:rPr lang="en-US" altLang="zh-CN" sz="2000" i="1"/>
              <a:t>person </a:t>
            </a:r>
            <a:r>
              <a:rPr lang="en-US" altLang="zh-CN" sz="2000"/>
              <a:t>(</a:t>
            </a:r>
            <a:br>
              <a:rPr lang="en-US" altLang="zh-CN" sz="2000"/>
            </a:br>
            <a:r>
              <a:rPr lang="en-US" altLang="zh-CN" sz="2000" i="1"/>
              <a:t>ID</a:t>
            </a:r>
            <a:r>
              <a:rPr lang="en-US" altLang="zh-CN" sz="2000"/>
              <a:t>  </a:t>
            </a:r>
            <a:r>
              <a:rPr lang="en-US" altLang="zh-CN" sz="2000" b="1"/>
              <a:t>char</a:t>
            </a:r>
            <a:r>
              <a:rPr lang="en-US" altLang="zh-CN" sz="2000"/>
              <a:t>(10),</a:t>
            </a:r>
            <a:br>
              <a:rPr lang="en-US" altLang="zh-CN" sz="2000"/>
            </a:br>
            <a:r>
              <a:rPr lang="en-US" altLang="zh-CN" sz="2000" i="1"/>
              <a:t>name </a:t>
            </a:r>
            <a:r>
              <a:rPr lang="en-US" altLang="zh-CN" sz="2000" b="1"/>
              <a:t>char</a:t>
            </a:r>
            <a:r>
              <a:rPr lang="en-US" altLang="zh-CN" sz="2000"/>
              <a:t>(40),</a:t>
            </a:r>
            <a:br>
              <a:rPr lang="en-US" altLang="zh-CN" sz="2000"/>
            </a:br>
            <a:r>
              <a:rPr lang="en-US" altLang="zh-CN" sz="2000" i="1"/>
              <a:t>mother</a:t>
            </a:r>
            <a:r>
              <a:rPr lang="en-US" altLang="zh-CN" sz="2000"/>
              <a:t> </a:t>
            </a:r>
            <a:r>
              <a:rPr lang="en-US" altLang="zh-CN" sz="2000" b="1"/>
              <a:t>char</a:t>
            </a:r>
            <a:r>
              <a:rPr lang="en-US" altLang="zh-CN" sz="2000"/>
              <a:t>(10),</a:t>
            </a:r>
            <a:br>
              <a:rPr lang="en-US" altLang="zh-CN" sz="2000"/>
            </a:br>
            <a:r>
              <a:rPr lang="en-US" altLang="zh-CN" sz="2000" i="1"/>
              <a:t>father </a:t>
            </a:r>
            <a:r>
              <a:rPr lang="en-US" altLang="zh-CN" sz="2000" b="1"/>
              <a:t> char</a:t>
            </a:r>
            <a:r>
              <a:rPr lang="en-US" altLang="zh-CN" sz="2000"/>
              <a:t>(10),</a:t>
            </a:r>
            <a:br>
              <a:rPr lang="en-US" altLang="zh-CN" sz="2000"/>
            </a:br>
            <a:r>
              <a:rPr lang="en-US" altLang="zh-CN" sz="2000" b="1"/>
              <a:t>primary key</a:t>
            </a:r>
            <a:r>
              <a:rPr lang="en-US" altLang="zh-CN" sz="2000" i="1"/>
              <a:t> ID,</a:t>
            </a:r>
            <a:br>
              <a:rPr lang="en-US" altLang="zh-CN" sz="2000" i="1"/>
            </a:br>
            <a:r>
              <a:rPr lang="en-US" altLang="zh-CN" sz="2000" b="1"/>
              <a:t>foreign key </a:t>
            </a:r>
            <a:r>
              <a:rPr lang="en-US" altLang="zh-CN" sz="2000" i="1"/>
              <a:t>spouse</a:t>
            </a:r>
            <a:r>
              <a:rPr lang="en-US" altLang="zh-CN" sz="2000" b="1"/>
              <a:t> references </a:t>
            </a:r>
            <a:r>
              <a:rPr lang="en-US" altLang="zh-CN" sz="2000" i="1"/>
              <a:t>person</a:t>
            </a:r>
            <a:r>
              <a:rPr lang="en-US" altLang="zh-CN" sz="2000"/>
              <a:t>)</a:t>
            </a:r>
            <a:endParaRPr lang="en-US" altLang="zh-CN"/>
          </a:p>
          <a:p>
            <a:r>
              <a:rPr lang="en-US" altLang="zh-CN" sz="2000"/>
              <a:t>How to insert a tuple without causing constraint violation ?</a:t>
            </a:r>
            <a:endParaRPr lang="en-US" altLang="zh-CN"/>
          </a:p>
          <a:p>
            <a:pPr lvl="1"/>
            <a:r>
              <a:rPr lang="en-US" altLang="zh-CN" sz="2000"/>
              <a:t>Initially deferred(</a:t>
            </a:r>
            <a:r>
              <a:rPr lang="zh-CN" altLang="en-US" sz="2000"/>
              <a:t>延期</a:t>
            </a:r>
            <a:r>
              <a:rPr lang="en-US" altLang="zh-CN" sz="2000"/>
              <a:t>)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9B542306-C2C6-C05D-040E-0D0F0895B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Assertion 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047B8A1-8B24-469F-0F85-A2DAB2C39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 </a:t>
            </a:r>
            <a:r>
              <a:rPr lang="en-US" altLang="zh-CN" b="1"/>
              <a:t>assertion </a:t>
            </a:r>
            <a:r>
              <a:rPr lang="en-US" altLang="zh-CN"/>
              <a:t>is a predicate expressing a condition that we wish the database always to satisfy. 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 </a:t>
            </a:r>
            <a:r>
              <a:rPr lang="en-US" altLang="zh-CN" sz="2000" b="1"/>
              <a:t>create assertion </a:t>
            </a:r>
            <a:r>
              <a:rPr lang="en-US" altLang="zh-CN" sz="2000"/>
              <a:t>&lt;assertion-name&gt; </a:t>
            </a:r>
            <a:r>
              <a:rPr lang="en-US" altLang="zh-CN" sz="2000" b="1"/>
              <a:t>check </a:t>
            </a:r>
            <a:r>
              <a:rPr lang="en-US" altLang="zh-CN" sz="2000"/>
              <a:t>&lt;predicate&gt;;</a:t>
            </a:r>
            <a:endParaRPr lang="en-US" altLang="zh-CN"/>
          </a:p>
          <a:p>
            <a:pPr lvl="1"/>
            <a:r>
              <a:rPr lang="en-US" altLang="zh-CN" sz="2000">
                <a:solidFill>
                  <a:schemeClr val="tx2"/>
                </a:solidFill>
              </a:rPr>
              <a:t>Also not supported by anyone</a:t>
            </a:r>
          </a:p>
          <a:p>
            <a:pPr lvl="1"/>
            <a:endParaRPr lang="en-US" altLang="zh-CN" sz="2000"/>
          </a:p>
          <a:p>
            <a:pPr lvl="1"/>
            <a:r>
              <a:rPr lang="en-US" altLang="zh-CN"/>
              <a:t>For each tuple in the </a:t>
            </a:r>
            <a:r>
              <a:rPr lang="en-US" altLang="zh-CN" i="1"/>
              <a:t>student </a:t>
            </a:r>
            <a:r>
              <a:rPr lang="en-US" altLang="zh-CN"/>
              <a:t>relation, the value of the attribute </a:t>
            </a:r>
            <a:r>
              <a:rPr lang="en-US" altLang="zh-CN" i="1"/>
              <a:t>tot cred </a:t>
            </a:r>
            <a:r>
              <a:rPr lang="en-US" altLang="zh-CN"/>
              <a:t>must equal the sum of credits of courses that the student has completed successfully.</a:t>
            </a:r>
            <a:r>
              <a:rPr lang="en-US" altLang="zh-CN" sz="2000"/>
              <a:t> </a:t>
            </a:r>
          </a:p>
          <a:p>
            <a:pPr lvl="1"/>
            <a:r>
              <a:rPr lang="en-US" altLang="zh-CN"/>
              <a:t>An instructor cannot teach in two different classrooms in a semester in the same time slot.</a:t>
            </a:r>
          </a:p>
          <a:p>
            <a:r>
              <a:rPr lang="en-US" altLang="zh-CN"/>
              <a:t>When an assertion is created, the system tests it for validity. </a:t>
            </a:r>
            <a:br>
              <a:rPr lang="en-US" altLang="zh-CN" sz="2000"/>
            </a:br>
            <a:br>
              <a:rPr lang="en-US" altLang="zh-CN" sz="2000"/>
            </a:br>
            <a:r>
              <a:rPr lang="en-US" altLang="zh-CN" sz="200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339A46D4-4E69-DE16-F445-8C9B9D109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4.1 Joined Relations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C011546-3C53-CD02-6428-078E74897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3575050"/>
          </a:xfrm>
        </p:spPr>
        <p:txBody>
          <a:bodyPr/>
          <a:lstStyle/>
          <a:p>
            <a:r>
              <a:rPr lang="en-US" altLang="zh-CN" sz="2000" b="1">
                <a:solidFill>
                  <a:srgbClr val="000099"/>
                </a:solidFill>
              </a:rPr>
              <a:t>Join operations</a:t>
            </a:r>
            <a:r>
              <a:rPr lang="en-US" altLang="zh-CN" sz="2000"/>
              <a:t> take two relations and return as a result another relation.</a:t>
            </a:r>
            <a:endParaRPr lang="en-US" altLang="zh-CN"/>
          </a:p>
          <a:p>
            <a:r>
              <a:rPr lang="en-US" altLang="zh-CN" sz="2000"/>
              <a:t>These additional operations are typically used as subquery expressions in the </a:t>
            </a:r>
            <a:r>
              <a:rPr lang="en-US" altLang="zh-CN" sz="2000" b="1"/>
              <a:t>from </a:t>
            </a:r>
            <a:r>
              <a:rPr lang="en-US" altLang="zh-CN" sz="2000"/>
              <a:t>clause</a:t>
            </a:r>
            <a:endParaRPr lang="en-US" altLang="zh-CN"/>
          </a:p>
          <a:p>
            <a:r>
              <a:rPr lang="en-US" altLang="zh-CN" sz="2000" b="1">
                <a:solidFill>
                  <a:srgbClr val="000099"/>
                </a:solidFill>
              </a:rPr>
              <a:t>Join condition</a:t>
            </a:r>
            <a:r>
              <a:rPr lang="en-US" altLang="zh-CN" sz="2000"/>
              <a:t> – defines </a:t>
            </a:r>
            <a:r>
              <a:rPr lang="en-US" altLang="zh-CN" sz="2000" b="1"/>
              <a:t>which</a:t>
            </a:r>
            <a:r>
              <a:rPr lang="en-US" altLang="zh-CN" sz="2000"/>
              <a:t> tuples in the two relations match, and what attributes are present in the result of the join.</a:t>
            </a:r>
            <a:endParaRPr lang="en-US" altLang="zh-CN"/>
          </a:p>
          <a:p>
            <a:r>
              <a:rPr lang="en-US" altLang="zh-CN" sz="2000" b="1">
                <a:solidFill>
                  <a:srgbClr val="000099"/>
                </a:solidFill>
              </a:rPr>
              <a:t>Join type</a:t>
            </a:r>
            <a:r>
              <a:rPr lang="en-US" altLang="zh-CN" sz="2000"/>
              <a:t> – defines </a:t>
            </a:r>
            <a:r>
              <a:rPr lang="en-US" altLang="zh-CN" sz="2000" b="1"/>
              <a:t>how</a:t>
            </a:r>
            <a:r>
              <a:rPr lang="en-US" altLang="zh-CN" sz="2000"/>
              <a:t> tuples in each relation that do not match any tuple in the other relation (based on the join condition) are treated.</a:t>
            </a:r>
            <a:endParaRPr lang="en-US" altLang="zh-CN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5E2787E3-DD4C-2E11-1E36-DC7158E5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375" b="31503"/>
          <a:stretch>
            <a:fillRect/>
          </a:stretch>
        </p:blipFill>
        <p:spPr bwMode="auto">
          <a:xfrm>
            <a:off x="1122363" y="4421188"/>
            <a:ext cx="708501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CC5CE0CE-05FD-A5EF-45FB-3371B95FE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Assertion</a:t>
            </a:r>
            <a:r>
              <a:rPr lang="zh-CN" altLang="en-US" dirty="0"/>
              <a:t>（断言）</a:t>
            </a:r>
            <a:r>
              <a:rPr lang="en-US" altLang="zh-CN" dirty="0"/>
              <a:t> </a:t>
            </a:r>
            <a:endParaRPr lang="en-US" dirty="0">
              <a:ea typeface="+mj-ea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5BD04B3-D1DD-CF20-3241-C35CA0A0A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 </a:t>
            </a:r>
            <a:r>
              <a:rPr lang="en-US" altLang="zh-CN" b="1"/>
              <a:t>assertion </a:t>
            </a:r>
            <a:r>
              <a:rPr lang="en-US" altLang="zh-CN"/>
              <a:t>is a predicate expressing a condition that we wish the database always to satisfy. 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  <p:pic>
        <p:nvPicPr>
          <p:cNvPr id="64516" name="图片 1">
            <a:extLst>
              <a:ext uri="{FF2B5EF4-FFF2-40B4-BE49-F238E27FC236}">
                <a16:creationId xmlns:a16="http://schemas.microsoft.com/office/drawing/2014/main" id="{AD3271E3-0E87-3930-3EE1-2C3A03861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130425"/>
            <a:ext cx="530542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0CA4EFB1-F0C7-8B1D-64B7-C81D5F419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F0373F6-08F1-9237-C33D-BCAC01E0D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/>
              <a:t>create table </a:t>
            </a:r>
            <a:r>
              <a:rPr lang="en-US" altLang="zh-CN" sz="2000" i="1"/>
              <a:t>student	</a:t>
            </a:r>
            <a:br>
              <a:rPr lang="en-US" altLang="zh-CN" sz="2000" i="1"/>
            </a:br>
            <a:r>
              <a:rPr lang="en-US" altLang="zh-CN" sz="2000"/>
              <a:t>(</a:t>
            </a:r>
            <a:r>
              <a:rPr lang="en-US" altLang="zh-CN" sz="2000" i="1"/>
              <a:t>ID </a:t>
            </a:r>
            <a:r>
              <a:rPr lang="en-US" altLang="zh-CN" sz="2000" b="1"/>
              <a:t>varchar </a:t>
            </a:r>
            <a:r>
              <a:rPr lang="en-US" altLang="zh-CN" sz="2000"/>
              <a:t>(5),</a:t>
            </a:r>
            <a:br>
              <a:rPr lang="en-US" altLang="zh-CN" sz="2000"/>
            </a:br>
            <a:r>
              <a:rPr lang="en-US" altLang="zh-CN" sz="2000" i="1"/>
              <a:t>name </a:t>
            </a:r>
            <a:r>
              <a:rPr lang="en-US" altLang="zh-CN" sz="2000" b="1"/>
              <a:t>varchar </a:t>
            </a:r>
            <a:r>
              <a:rPr lang="en-US" altLang="zh-CN" sz="2000"/>
              <a:t>(20) </a:t>
            </a:r>
            <a:r>
              <a:rPr lang="en-US" altLang="zh-CN" sz="2000" b="1"/>
              <a:t>not null</a:t>
            </a:r>
            <a:r>
              <a:rPr lang="en-US" altLang="zh-CN" sz="2000"/>
              <a:t>,</a:t>
            </a:r>
            <a:br>
              <a:rPr lang="en-US" altLang="zh-CN" sz="2000"/>
            </a:br>
            <a:r>
              <a:rPr lang="en-US" altLang="zh-CN" sz="2000" i="1"/>
              <a:t>dept_name </a:t>
            </a:r>
            <a:r>
              <a:rPr lang="en-US" altLang="zh-CN" sz="2000" b="1"/>
              <a:t>varchar </a:t>
            </a:r>
            <a:r>
              <a:rPr lang="en-US" altLang="zh-CN" sz="2000"/>
              <a:t>(20),</a:t>
            </a:r>
            <a:br>
              <a:rPr lang="en-US" altLang="zh-CN" sz="2000"/>
            </a:br>
            <a:r>
              <a:rPr lang="en-US" altLang="zh-CN" sz="2000" i="1"/>
              <a:t>tot_cred </a:t>
            </a:r>
            <a:r>
              <a:rPr lang="en-US" altLang="zh-CN" sz="2000" b="1"/>
              <a:t>numeric </a:t>
            </a:r>
            <a:r>
              <a:rPr lang="en-US" altLang="zh-CN" sz="2000"/>
              <a:t>(3,0) </a:t>
            </a:r>
            <a:r>
              <a:rPr lang="en-US" altLang="zh-CN" sz="2000" b="1"/>
              <a:t>default </a:t>
            </a:r>
            <a:r>
              <a:rPr lang="en-US" altLang="zh-CN" sz="2000"/>
              <a:t>0,</a:t>
            </a:r>
            <a:br>
              <a:rPr lang="en-US" altLang="zh-CN" sz="2000"/>
            </a:br>
            <a:r>
              <a:rPr lang="en-US" altLang="zh-CN" sz="2000" b="1"/>
              <a:t>primary key </a:t>
            </a:r>
            <a:r>
              <a:rPr lang="en-US" altLang="zh-CN" sz="2000"/>
              <a:t>(</a:t>
            </a:r>
            <a:r>
              <a:rPr lang="en-US" altLang="zh-CN" sz="2000" i="1"/>
              <a:t>ID</a:t>
            </a:r>
            <a:r>
              <a:rPr lang="en-US" altLang="zh-CN" sz="2000"/>
              <a:t>))</a:t>
            </a:r>
            <a:endParaRPr lang="en-US" altLang="zh-CN"/>
          </a:p>
          <a:p>
            <a:r>
              <a:rPr lang="en-US" altLang="zh-CN" sz="2000" b="1"/>
              <a:t>create index </a:t>
            </a:r>
            <a:r>
              <a:rPr lang="en-US" altLang="zh-CN" sz="2000" i="1"/>
              <a:t>studentID_index </a:t>
            </a:r>
            <a:r>
              <a:rPr lang="en-US" altLang="zh-CN" sz="2000" b="1"/>
              <a:t>on </a:t>
            </a:r>
            <a:r>
              <a:rPr lang="en-US" altLang="zh-CN" sz="2000" i="1"/>
              <a:t>student</a:t>
            </a:r>
            <a:r>
              <a:rPr lang="en-US" altLang="zh-CN" sz="2000"/>
              <a:t>(</a:t>
            </a:r>
            <a:r>
              <a:rPr lang="en-US" altLang="zh-CN" sz="2000" i="1"/>
              <a:t>ID</a:t>
            </a:r>
            <a:r>
              <a:rPr lang="en-US" altLang="zh-CN" sz="2000"/>
              <a:t>)</a:t>
            </a:r>
            <a:endParaRPr lang="en-US" altLang="zh-CN"/>
          </a:p>
          <a:p>
            <a:r>
              <a:rPr lang="en-US" altLang="zh-CN" sz="2000"/>
              <a:t>Indices are data structures used to speed up access to records with specified values for index attributes</a:t>
            </a:r>
            <a:endParaRPr lang="en-US" altLang="zh-CN"/>
          </a:p>
          <a:p>
            <a:pPr lvl="1"/>
            <a:r>
              <a:rPr lang="en-US" altLang="zh-CN" sz="2000"/>
              <a:t>e.g. </a:t>
            </a:r>
            <a:r>
              <a:rPr lang="en-US" altLang="zh-CN" sz="2000" b="1"/>
              <a:t>select * </a:t>
            </a:r>
            <a:br>
              <a:rPr lang="en-US" altLang="zh-CN" sz="2000" b="1"/>
            </a:br>
            <a:r>
              <a:rPr lang="en-US" altLang="zh-CN" sz="2000" b="1"/>
              <a:t>       from </a:t>
            </a:r>
            <a:r>
              <a:rPr lang="en-US" altLang="zh-CN" sz="2000"/>
              <a:t> </a:t>
            </a:r>
            <a:r>
              <a:rPr lang="en-US" altLang="zh-CN" sz="2000" i="1"/>
              <a:t>student</a:t>
            </a:r>
            <a:br>
              <a:rPr lang="en-US" altLang="zh-CN" sz="2000" i="1"/>
            </a:br>
            <a:r>
              <a:rPr lang="en-US" altLang="zh-CN" sz="2000" i="1"/>
              <a:t>       </a:t>
            </a:r>
            <a:r>
              <a:rPr lang="en-US" altLang="zh-CN" sz="2000" b="1"/>
              <a:t>where </a:t>
            </a:r>
            <a:r>
              <a:rPr lang="en-US" altLang="zh-CN" sz="2000" i="1"/>
              <a:t> ID = </a:t>
            </a:r>
            <a:r>
              <a:rPr lang="en-US" altLang="zh-CN" sz="2000"/>
              <a:t>‘12345’</a:t>
            </a:r>
            <a:endParaRPr lang="en-US" altLang="zh-CN"/>
          </a:p>
          <a:p>
            <a:pPr lvl="1">
              <a:buFont typeface="Monotype Sorts" charset="2"/>
              <a:buNone/>
            </a:pPr>
            <a:r>
              <a:rPr lang="en-US" altLang="zh-CN" sz="2000"/>
              <a:t>can be executed by using the index to find the required record, without looking at all records of </a:t>
            </a:r>
            <a:r>
              <a:rPr lang="en-US" altLang="zh-CN" sz="2000" i="1"/>
              <a:t>student</a:t>
            </a:r>
          </a:p>
          <a:p>
            <a:pPr lvl="1">
              <a:buFont typeface="Monotype Sorts" charset="2"/>
              <a:buNone/>
            </a:pPr>
            <a:r>
              <a:rPr lang="en-US" altLang="zh-CN" sz="2000" i="1"/>
              <a:t>More on indices in Chapter 11</a:t>
            </a:r>
            <a:endParaRPr lang="en-US" altLang="zh-CN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7985AAD7-E191-7A56-804A-9A41DC607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4.5 Built-in Data Types in SQL 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51C34A4-9DB2-D97C-D367-843E1F776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890588"/>
            <a:ext cx="7848600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zh-CN" sz="2000" b="1">
                <a:solidFill>
                  <a:srgbClr val="000099"/>
                </a:solidFill>
              </a:rPr>
              <a:t>date</a:t>
            </a:r>
            <a:r>
              <a:rPr lang="en-US" altLang="zh-CN" sz="2000" b="1">
                <a:solidFill>
                  <a:schemeClr val="tx2"/>
                </a:solidFill>
              </a:rPr>
              <a:t>:</a:t>
            </a:r>
            <a:r>
              <a:rPr lang="en-US" altLang="zh-CN" sz="2000"/>
              <a:t>  Dates, containing a (4 digit) year, month and date</a:t>
            </a:r>
            <a:endParaRPr lang="en-US" altLang="zh-CN"/>
          </a:p>
          <a:p>
            <a:pPr lvl="1">
              <a:tabLst>
                <a:tab pos="1250950" algn="l"/>
              </a:tabLst>
            </a:pPr>
            <a:r>
              <a:rPr lang="en-US" altLang="zh-CN" sz="2000"/>
              <a:t>Example:  </a:t>
            </a:r>
            <a:r>
              <a:rPr lang="en-US" altLang="zh-CN" sz="2000" b="1"/>
              <a:t>date</a:t>
            </a:r>
            <a:r>
              <a:rPr lang="en-US" altLang="zh-CN" sz="2000"/>
              <a:t> ‘2005-7-27’</a:t>
            </a:r>
            <a:endParaRPr lang="en-US" altLang="zh-CN"/>
          </a:p>
          <a:p>
            <a:pPr>
              <a:tabLst>
                <a:tab pos="1250950" algn="l"/>
              </a:tabLst>
            </a:pPr>
            <a:r>
              <a:rPr lang="en-US" altLang="zh-CN" sz="2000" b="1">
                <a:solidFill>
                  <a:srgbClr val="000099"/>
                </a:solidFill>
              </a:rPr>
              <a:t>time</a:t>
            </a:r>
            <a:r>
              <a:rPr lang="en-US" altLang="zh-CN" sz="2000" b="1">
                <a:solidFill>
                  <a:schemeClr val="tx2"/>
                </a:solidFill>
              </a:rPr>
              <a:t>:</a:t>
            </a:r>
            <a:r>
              <a:rPr lang="en-US" altLang="zh-CN" sz="2000" b="1"/>
              <a:t> </a:t>
            </a:r>
            <a:r>
              <a:rPr lang="en-US" altLang="zh-CN" sz="2000"/>
              <a:t> Time of day, in hours, minutes and seconds.</a:t>
            </a:r>
            <a:endParaRPr lang="en-US" altLang="zh-CN"/>
          </a:p>
          <a:p>
            <a:pPr lvl="1">
              <a:tabLst>
                <a:tab pos="1250950" algn="l"/>
              </a:tabLst>
            </a:pPr>
            <a:r>
              <a:rPr lang="en-US" altLang="zh-CN" sz="2000"/>
              <a:t>Example: </a:t>
            </a:r>
            <a:r>
              <a:rPr lang="en-US" altLang="zh-CN" sz="2000" b="1"/>
              <a:t> time</a:t>
            </a:r>
            <a:r>
              <a:rPr lang="en-US" altLang="zh-CN" sz="2000"/>
              <a:t> ‘09:00:30’        </a:t>
            </a:r>
            <a:r>
              <a:rPr lang="en-US" altLang="zh-CN" sz="2000" b="1"/>
              <a:t> time</a:t>
            </a:r>
            <a:r>
              <a:rPr lang="en-US" altLang="zh-CN" sz="2000"/>
              <a:t> ‘09:00:30.75’</a:t>
            </a:r>
            <a:endParaRPr lang="en-US" altLang="zh-CN"/>
          </a:p>
          <a:p>
            <a:pPr>
              <a:tabLst>
                <a:tab pos="1250950" algn="l"/>
              </a:tabLst>
            </a:pPr>
            <a:r>
              <a:rPr lang="en-US" altLang="zh-CN" sz="2000" b="1">
                <a:solidFill>
                  <a:srgbClr val="000099"/>
                </a:solidFill>
              </a:rPr>
              <a:t>timestamp</a:t>
            </a:r>
            <a:r>
              <a:rPr lang="en-US" altLang="zh-CN" sz="2000"/>
              <a:t>: date plus time of day</a:t>
            </a:r>
            <a:endParaRPr lang="en-US" altLang="zh-CN"/>
          </a:p>
          <a:p>
            <a:pPr lvl="1">
              <a:tabLst>
                <a:tab pos="1250950" algn="l"/>
              </a:tabLst>
            </a:pPr>
            <a:r>
              <a:rPr lang="en-US" altLang="zh-CN" sz="2000"/>
              <a:t>Example:  </a:t>
            </a:r>
            <a:r>
              <a:rPr lang="en-US" altLang="zh-CN" sz="2000" b="1"/>
              <a:t>timestamp</a:t>
            </a:r>
            <a:r>
              <a:rPr lang="en-US" altLang="zh-CN" sz="2000"/>
              <a:t>  ‘2005-7-27 09:00:30.75’</a:t>
            </a:r>
            <a:endParaRPr lang="en-US" altLang="zh-CN"/>
          </a:p>
          <a:p>
            <a:pPr>
              <a:tabLst>
                <a:tab pos="1250950" algn="l"/>
              </a:tabLst>
            </a:pPr>
            <a:r>
              <a:rPr lang="en-US" altLang="zh-CN" sz="2000" b="1">
                <a:solidFill>
                  <a:srgbClr val="000099"/>
                </a:solidFill>
              </a:rPr>
              <a:t>interval</a:t>
            </a:r>
            <a:r>
              <a:rPr lang="en-US" altLang="zh-CN" sz="2000" b="1">
                <a:solidFill>
                  <a:schemeClr val="tx2"/>
                </a:solidFill>
              </a:rPr>
              <a:t>:</a:t>
            </a:r>
            <a:r>
              <a:rPr lang="en-US" altLang="zh-CN" sz="2000"/>
              <a:t>  period of time</a:t>
            </a:r>
            <a:endParaRPr lang="en-US" altLang="zh-CN"/>
          </a:p>
          <a:p>
            <a:pPr lvl="1">
              <a:tabLst>
                <a:tab pos="1250950" algn="l"/>
              </a:tabLst>
            </a:pPr>
            <a:r>
              <a:rPr lang="en-US" altLang="zh-CN" sz="2000"/>
              <a:t>Example:   interval  ‘1’ day</a:t>
            </a:r>
            <a:endParaRPr lang="en-US" altLang="zh-CN"/>
          </a:p>
          <a:p>
            <a:pPr lvl="1">
              <a:tabLst>
                <a:tab pos="1250950" algn="l"/>
              </a:tabLst>
            </a:pPr>
            <a:r>
              <a:rPr lang="en-US" altLang="zh-CN" sz="2000"/>
              <a:t>Subtracting a date/time/timestamp value from another gives an interval value</a:t>
            </a:r>
            <a:endParaRPr lang="en-US" altLang="zh-CN"/>
          </a:p>
          <a:p>
            <a:pPr lvl="1">
              <a:tabLst>
                <a:tab pos="1250950" algn="l"/>
              </a:tabLst>
            </a:pPr>
            <a:r>
              <a:rPr lang="en-US" altLang="zh-CN" sz="2000"/>
              <a:t>Interval values can be added to date/time/timestamp values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32CF2918-D898-0AA4-DB98-64DB23D40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User-Defined Types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321DBFA-0683-3994-5578-83B6A3B66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00950" cy="5083175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zh-CN" sz="2000" b="1">
                <a:solidFill>
                  <a:srgbClr val="000099"/>
                </a:solidFill>
              </a:rPr>
              <a:t>create type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endParaRPr lang="en-US" altLang="zh-CN" sz="2000"/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zh-CN" sz="2000" b="1"/>
              <a:t>		create type </a:t>
            </a:r>
            <a:r>
              <a:rPr lang="en-US" altLang="zh-CN" sz="2000" i="1"/>
              <a:t>Dollars</a:t>
            </a:r>
            <a:r>
              <a:rPr lang="en-US" altLang="zh-CN" sz="2000" b="1"/>
              <a:t> as numeric (12,2) final </a:t>
            </a:r>
            <a:br>
              <a:rPr lang="en-US" altLang="zh-CN" sz="2000" b="1"/>
            </a:br>
            <a:endParaRPr lang="en-US" altLang="zh-CN" sz="2000"/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2000" b="1"/>
              <a:t>create table </a:t>
            </a:r>
            <a:r>
              <a:rPr lang="en-US" altLang="zh-CN" sz="2000" i="1"/>
              <a:t>department</a:t>
            </a:r>
            <a:br>
              <a:rPr lang="en-US" altLang="zh-CN" sz="2000" i="1"/>
            </a:br>
            <a:r>
              <a:rPr lang="en-US" altLang="zh-CN" sz="2000"/>
              <a:t>(</a:t>
            </a:r>
            <a:r>
              <a:rPr lang="en-US" altLang="zh-CN" sz="2000" i="1"/>
              <a:t>dept_name </a:t>
            </a:r>
            <a:r>
              <a:rPr lang="en-US" altLang="zh-CN" sz="2000" b="1"/>
              <a:t>varchar </a:t>
            </a:r>
            <a:r>
              <a:rPr lang="en-US" altLang="zh-CN" sz="2000"/>
              <a:t>(20),</a:t>
            </a:r>
            <a:br>
              <a:rPr lang="en-US" altLang="zh-CN" sz="2000"/>
            </a:br>
            <a:r>
              <a:rPr lang="en-US" altLang="zh-CN" sz="2000" i="1"/>
              <a:t>building </a:t>
            </a:r>
            <a:r>
              <a:rPr lang="en-US" altLang="zh-CN" sz="2000" b="1"/>
              <a:t>varchar </a:t>
            </a:r>
            <a:r>
              <a:rPr lang="en-US" altLang="zh-CN" sz="2000"/>
              <a:t>(15),</a:t>
            </a:r>
            <a:br>
              <a:rPr lang="en-US" altLang="zh-CN" sz="2000"/>
            </a:br>
            <a:r>
              <a:rPr lang="en-US" altLang="zh-CN" sz="2000" i="1"/>
              <a:t>budget Dollars</a:t>
            </a:r>
            <a:r>
              <a:rPr lang="en-US" altLang="zh-CN" sz="2000"/>
              <a:t>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EB177F44-F7FA-19A8-C265-9F60AEE4E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Domains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4B38699-4A63-F903-4893-D7D9A4DAF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>
                <a:solidFill>
                  <a:srgbClr val="000099"/>
                </a:solidFill>
              </a:rPr>
              <a:t>create domain</a:t>
            </a:r>
            <a:r>
              <a:rPr lang="en-US" altLang="zh-CN" sz="2000"/>
              <a:t> construct in SQL-92 creates user-defined domain types</a:t>
            </a:r>
          </a:p>
          <a:p>
            <a:pPr>
              <a:buFont typeface="Monotype Sorts" charset="2"/>
              <a:buNone/>
            </a:pPr>
            <a:endParaRPr lang="en-US" altLang="zh-CN" sz="2000"/>
          </a:p>
          <a:p>
            <a:pPr lvl="1">
              <a:buFont typeface="Monotype Sorts" charset="2"/>
              <a:buNone/>
            </a:pPr>
            <a:r>
              <a:rPr lang="en-US" altLang="zh-CN" sz="2000" b="1"/>
              <a:t>		create domain </a:t>
            </a:r>
            <a:r>
              <a:rPr lang="en-US" altLang="zh-CN" sz="2000" i="1"/>
              <a:t>person_name </a:t>
            </a:r>
            <a:r>
              <a:rPr lang="en-US" altLang="zh-CN" sz="2000" b="1"/>
              <a:t>char</a:t>
            </a:r>
            <a:r>
              <a:rPr lang="en-US" altLang="zh-CN" sz="2000"/>
              <a:t>(20) </a:t>
            </a:r>
            <a:r>
              <a:rPr lang="en-US" altLang="zh-CN" sz="2000" b="1"/>
              <a:t>not null</a:t>
            </a:r>
          </a:p>
          <a:p>
            <a:pPr lvl="1">
              <a:buFont typeface="Monotype Sorts" charset="2"/>
              <a:buNone/>
            </a:pPr>
            <a:endParaRPr lang="en-US" altLang="zh-CN" sz="2000"/>
          </a:p>
          <a:p>
            <a:r>
              <a:rPr lang="en-US" altLang="zh-CN" sz="2000"/>
              <a:t>Types and domains are similar.  Domains can have constraints, such as </a:t>
            </a:r>
            <a:r>
              <a:rPr lang="en-US" altLang="zh-CN" sz="2000" b="1"/>
              <a:t>not null</a:t>
            </a:r>
            <a:r>
              <a:rPr lang="en-US" altLang="zh-CN" sz="2000"/>
              <a:t>, specified on them.</a:t>
            </a:r>
          </a:p>
          <a:p>
            <a:r>
              <a:rPr lang="en-US" altLang="zh-CN" sz="2000" b="1"/>
              <a:t>create domain </a:t>
            </a:r>
            <a:r>
              <a:rPr lang="en-US" altLang="zh-CN" sz="2000" i="1"/>
              <a:t>degree_level </a:t>
            </a:r>
            <a:r>
              <a:rPr lang="en-US" altLang="zh-CN" sz="2000" b="1"/>
              <a:t>varchar</a:t>
            </a:r>
            <a:r>
              <a:rPr lang="en-US" altLang="zh-CN" sz="2000"/>
              <a:t>(10)</a:t>
            </a:r>
            <a:br>
              <a:rPr lang="en-US" altLang="zh-CN" sz="2000"/>
            </a:br>
            <a:r>
              <a:rPr lang="en-US" altLang="zh-CN" sz="2000" b="1"/>
              <a:t>constraint </a:t>
            </a:r>
            <a:r>
              <a:rPr lang="en-US" altLang="zh-CN" sz="2000" i="1"/>
              <a:t>degree_level_test</a:t>
            </a:r>
            <a:br>
              <a:rPr lang="en-US" altLang="zh-CN" sz="2000" i="1"/>
            </a:br>
            <a:r>
              <a:rPr lang="en-US" altLang="zh-CN" sz="2000" b="1"/>
              <a:t>check </a:t>
            </a:r>
            <a:r>
              <a:rPr lang="en-US" altLang="zh-CN" sz="2000"/>
              <a:t>(</a:t>
            </a:r>
            <a:r>
              <a:rPr lang="en-US" altLang="zh-CN" sz="2000" b="1"/>
              <a:t>value in </a:t>
            </a:r>
            <a:r>
              <a:rPr lang="en-US" altLang="zh-CN" sz="2000"/>
              <a:t>(’Bachelors’, ’Masters’, ’Doctorate’));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907EEEBF-18F9-2FAD-B15C-F818428E5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4.6 Authorization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83F5E6F-9AE7-65FE-C30A-BAD85FD89D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8115300" cy="514667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sz="2000"/>
              <a:t>Forms of authorization on parts of  the database:</a:t>
            </a:r>
          </a:p>
          <a:p>
            <a:pPr>
              <a:lnSpc>
                <a:spcPct val="160000"/>
              </a:lnSpc>
            </a:pPr>
            <a:r>
              <a:rPr lang="en-US" altLang="zh-CN" sz="2000" b="1">
                <a:solidFill>
                  <a:srgbClr val="000099"/>
                </a:solidFill>
              </a:rPr>
              <a:t>Read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reading, but not modification of data.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Insert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insertion of new data, but not modification of existing data.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Update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modification, but not deletion of data.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Delete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deletion of data.</a:t>
            </a:r>
          </a:p>
          <a:p>
            <a:pPr>
              <a:buFont typeface="Monotype Sorts" charset="2"/>
              <a:buNone/>
            </a:pPr>
            <a:endParaRPr lang="en-US" altLang="zh-CN" sz="2000"/>
          </a:p>
          <a:p>
            <a:pPr>
              <a:buFont typeface="Monotype Sorts" charset="2"/>
              <a:buNone/>
            </a:pPr>
            <a:r>
              <a:rPr lang="en-US" altLang="zh-CN" sz="2000"/>
              <a:t>Forms of authorization to modify the database schema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Index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creation and deletion of indices.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Resources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creation of new relations.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Alteration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addition or deletion of attributes in a relation.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Drop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deletion of relations.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6AB22210-0B90-2C36-2E69-B31B14D0B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Specification in SQL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BBD1F92-EB4D-722C-6450-7FD00D1A75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 altLang="zh-CN" sz="2000"/>
              <a:t>The </a:t>
            </a:r>
            <a:r>
              <a:rPr lang="en-US" altLang="zh-CN" sz="2000" b="1">
                <a:solidFill>
                  <a:srgbClr val="000099"/>
                </a:solidFill>
              </a:rPr>
              <a:t>grant</a:t>
            </a:r>
            <a:r>
              <a:rPr lang="en-US" altLang="zh-CN" sz="2000"/>
              <a:t> statement is used to confer authorization</a:t>
            </a:r>
            <a:endParaRPr lang="en-US" altLang="zh-CN"/>
          </a:p>
          <a:p>
            <a:pPr>
              <a:buFont typeface="Monotype Sorts" charset="2"/>
              <a:buNone/>
            </a:pPr>
            <a:r>
              <a:rPr lang="en-US" altLang="zh-CN"/>
              <a:t>		</a:t>
            </a:r>
            <a:r>
              <a:rPr lang="en-US" altLang="zh-CN" sz="2000" b="1"/>
              <a:t>grant</a:t>
            </a:r>
            <a:r>
              <a:rPr lang="en-US" altLang="zh-CN" sz="2000"/>
              <a:t> &lt;privilege list&gt;</a:t>
            </a:r>
            <a:endParaRPr lang="en-US" altLang="zh-CN"/>
          </a:p>
          <a:p>
            <a:pPr>
              <a:buFont typeface="Monotype Sorts" charset="2"/>
              <a:buNone/>
            </a:pPr>
            <a:r>
              <a:rPr lang="en-US" altLang="zh-CN"/>
              <a:t>		</a:t>
            </a:r>
            <a:r>
              <a:rPr lang="en-US" altLang="zh-CN" sz="2000" b="1"/>
              <a:t>on </a:t>
            </a:r>
            <a:r>
              <a:rPr lang="en-US" altLang="zh-CN" sz="2000"/>
              <a:t>&lt;relation name or view name&gt; </a:t>
            </a:r>
            <a:r>
              <a:rPr lang="en-US" altLang="zh-CN" sz="2000" b="1"/>
              <a:t>to</a:t>
            </a:r>
            <a:r>
              <a:rPr lang="en-US" altLang="zh-CN" sz="2000"/>
              <a:t> &lt;user list&gt;</a:t>
            </a:r>
            <a:endParaRPr lang="en-US" altLang="zh-CN"/>
          </a:p>
          <a:p>
            <a:r>
              <a:rPr lang="en-US" altLang="zh-CN" sz="2000"/>
              <a:t>&lt;user list&gt; is:</a:t>
            </a:r>
            <a:endParaRPr lang="en-US" altLang="zh-CN"/>
          </a:p>
          <a:p>
            <a:pPr lvl="1"/>
            <a:r>
              <a:rPr lang="en-US" altLang="zh-CN" sz="2000"/>
              <a:t>a user-id</a:t>
            </a:r>
            <a:endParaRPr lang="en-US" altLang="zh-CN"/>
          </a:p>
          <a:p>
            <a:pPr lvl="1"/>
            <a:r>
              <a:rPr lang="en-US" altLang="zh-CN" sz="2000" b="1"/>
              <a:t>public</a:t>
            </a:r>
            <a:r>
              <a:rPr lang="en-US" altLang="zh-CN" sz="2000"/>
              <a:t>, which allows all valid users the privilege granted</a:t>
            </a:r>
            <a:endParaRPr lang="en-US" altLang="zh-CN"/>
          </a:p>
          <a:p>
            <a:pPr lvl="1"/>
            <a:r>
              <a:rPr lang="en-US" altLang="zh-CN" sz="2000"/>
              <a:t>A role (more on this later)</a:t>
            </a:r>
            <a:endParaRPr lang="en-US" altLang="zh-CN"/>
          </a:p>
          <a:p>
            <a:r>
              <a:rPr lang="en-US" altLang="zh-CN" sz="2000"/>
              <a:t>Granting a privilege on a </a:t>
            </a:r>
            <a:r>
              <a:rPr lang="en-US" altLang="zh-CN" sz="2000">
                <a:solidFill>
                  <a:srgbClr val="FF0000"/>
                </a:solidFill>
              </a:rPr>
              <a:t>view </a:t>
            </a:r>
            <a:r>
              <a:rPr lang="en-US" altLang="zh-CN" sz="2000"/>
              <a:t>does not imply granting any privileges on the underlying relations.</a:t>
            </a:r>
            <a:endParaRPr lang="en-US" altLang="zh-CN"/>
          </a:p>
          <a:p>
            <a:r>
              <a:rPr lang="en-US" altLang="zh-CN" sz="2000"/>
              <a:t>The grantor of the privilege must already hold the privilege on the specified item (or be the database administrator).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8C8B7FAF-53DF-1CD0-1AFE-5486A125D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Privileges in SQL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12E33CC-0E08-3398-3183-5CB8D342AD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289800" cy="4445000"/>
          </a:xfrm>
        </p:spPr>
        <p:txBody>
          <a:bodyPr/>
          <a:lstStyle/>
          <a:p>
            <a:r>
              <a:rPr lang="en-US" altLang="zh-CN" sz="2000" b="1">
                <a:solidFill>
                  <a:srgbClr val="000099"/>
                </a:solidFill>
              </a:rPr>
              <a:t>select</a:t>
            </a:r>
            <a:r>
              <a:rPr lang="en-US" altLang="zh-CN" sz="2000" b="1"/>
              <a:t>:</a:t>
            </a:r>
            <a:r>
              <a:rPr lang="en-US" altLang="zh-CN" sz="2000"/>
              <a:t> allows read access to relation,or the ability to query using the view</a:t>
            </a:r>
            <a:endParaRPr lang="en-US" altLang="zh-CN"/>
          </a:p>
          <a:p>
            <a:pPr lvl="1"/>
            <a:r>
              <a:rPr lang="en-US" altLang="zh-CN" sz="2000"/>
              <a:t>Example: grant users </a:t>
            </a:r>
            <a:r>
              <a:rPr lang="en-US" altLang="zh-CN" sz="2000" i="1"/>
              <a:t>U</a:t>
            </a:r>
            <a:r>
              <a:rPr lang="en-US" altLang="zh-CN" sz="2000" baseline="-25000"/>
              <a:t>1</a:t>
            </a:r>
            <a:r>
              <a:rPr lang="en-US" altLang="zh-CN" sz="2000"/>
              <a:t>, </a:t>
            </a:r>
            <a:r>
              <a:rPr lang="en-US" altLang="zh-CN" sz="2000" i="1"/>
              <a:t>U</a:t>
            </a:r>
            <a:r>
              <a:rPr lang="en-US" altLang="zh-CN" sz="2000" baseline="-25000"/>
              <a:t>2</a:t>
            </a:r>
            <a:r>
              <a:rPr lang="en-US" altLang="zh-CN" sz="2000"/>
              <a:t>, and </a:t>
            </a:r>
            <a:r>
              <a:rPr lang="en-US" altLang="zh-CN" sz="2000" i="1"/>
              <a:t>U</a:t>
            </a:r>
            <a:r>
              <a:rPr lang="en-US" altLang="zh-CN" sz="2000" baseline="-25000"/>
              <a:t>3</a:t>
            </a:r>
            <a:r>
              <a:rPr lang="en-US" altLang="zh-CN" sz="2000"/>
              <a:t> </a:t>
            </a:r>
            <a:r>
              <a:rPr lang="en-US" altLang="zh-CN" sz="2000" b="1"/>
              <a:t>select</a:t>
            </a:r>
            <a:r>
              <a:rPr lang="en-US" altLang="zh-CN" sz="2000"/>
              <a:t> authorization on the</a:t>
            </a:r>
            <a:r>
              <a:rPr lang="en-US" altLang="zh-CN"/>
              <a:t> </a:t>
            </a:r>
            <a:r>
              <a:rPr lang="en-US" altLang="zh-CN" sz="2000" i="1"/>
              <a:t>instructor</a:t>
            </a:r>
            <a:r>
              <a:rPr lang="en-US" altLang="zh-CN" i="1"/>
              <a:t> </a:t>
            </a:r>
            <a:r>
              <a:rPr lang="en-US" altLang="zh-CN" sz="2000"/>
              <a:t>relation:</a:t>
            </a:r>
            <a:endParaRPr lang="en-US" altLang="zh-CN"/>
          </a:p>
          <a:p>
            <a:pPr>
              <a:buFont typeface="Monotype Sorts" charset="2"/>
              <a:buNone/>
            </a:pPr>
            <a:r>
              <a:rPr lang="en-US" altLang="zh-CN"/>
              <a:t>			</a:t>
            </a:r>
            <a:r>
              <a:rPr lang="en-US" altLang="zh-CN" sz="2000" b="1"/>
              <a:t>grant select on </a:t>
            </a:r>
            <a:r>
              <a:rPr lang="en-US" altLang="zh-CN" sz="2000" i="1"/>
              <a:t>instructor </a:t>
            </a:r>
            <a:r>
              <a:rPr lang="en-US" altLang="zh-CN" sz="2000" b="1"/>
              <a:t>to </a:t>
            </a:r>
            <a:r>
              <a:rPr lang="en-US" altLang="zh-CN" sz="2000" i="1"/>
              <a:t>U</a:t>
            </a:r>
            <a:r>
              <a:rPr lang="en-US" altLang="zh-CN" sz="2000" baseline="-25000"/>
              <a:t>1</a:t>
            </a:r>
            <a:r>
              <a:rPr lang="en-US" altLang="zh-CN" sz="2000" i="1"/>
              <a:t>, U</a:t>
            </a:r>
            <a:r>
              <a:rPr lang="en-US" altLang="zh-CN" sz="2000" baseline="-25000"/>
              <a:t>2</a:t>
            </a:r>
            <a:r>
              <a:rPr lang="en-US" altLang="zh-CN" sz="2000" i="1"/>
              <a:t>, U</a:t>
            </a:r>
            <a:r>
              <a:rPr lang="en-US" altLang="zh-CN" sz="2000" baseline="-25000"/>
              <a:t>3</a:t>
            </a:r>
            <a:endParaRPr lang="en-US" altLang="zh-CN"/>
          </a:p>
          <a:p>
            <a:r>
              <a:rPr lang="en-US" altLang="zh-CN" sz="2000" b="1">
                <a:solidFill>
                  <a:srgbClr val="000099"/>
                </a:solidFill>
              </a:rPr>
              <a:t>insert</a:t>
            </a:r>
            <a:r>
              <a:rPr lang="en-US" altLang="zh-CN" sz="2000"/>
              <a:t>: the ability to insert tuples</a:t>
            </a:r>
            <a:endParaRPr lang="en-US" altLang="zh-CN"/>
          </a:p>
          <a:p>
            <a:r>
              <a:rPr lang="en-US" altLang="zh-CN" sz="2000" b="1">
                <a:solidFill>
                  <a:srgbClr val="000099"/>
                </a:solidFill>
              </a:rPr>
              <a:t>update</a:t>
            </a:r>
            <a:r>
              <a:rPr lang="en-US" altLang="zh-CN" sz="2000"/>
              <a:t>: the ability  to update using the SQL update statement</a:t>
            </a:r>
            <a:endParaRPr lang="en-US" altLang="zh-CN"/>
          </a:p>
          <a:p>
            <a:r>
              <a:rPr lang="en-US" altLang="zh-CN" sz="2000" b="1">
                <a:solidFill>
                  <a:srgbClr val="000099"/>
                </a:solidFill>
              </a:rPr>
              <a:t>delete</a:t>
            </a:r>
            <a:r>
              <a:rPr lang="en-US" altLang="zh-CN" sz="2000"/>
              <a:t>: the ability to delete tuples.</a:t>
            </a:r>
            <a:endParaRPr lang="en-US" altLang="zh-CN"/>
          </a:p>
          <a:p>
            <a:r>
              <a:rPr lang="en-US" altLang="zh-CN" sz="2000" b="1">
                <a:solidFill>
                  <a:srgbClr val="000099"/>
                </a:solidFill>
              </a:rPr>
              <a:t>all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 b="1">
                <a:solidFill>
                  <a:srgbClr val="000099"/>
                </a:solidFill>
              </a:rPr>
              <a:t>privileges</a:t>
            </a:r>
            <a:r>
              <a:rPr lang="en-US" altLang="zh-CN" sz="2000"/>
              <a:t>: used as a short form for all the allowable privileges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FBAE2E1D-244E-42DF-3FF0-66DA91E2E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Revoking Authorization in SQL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D1F3E8D-16F6-6406-3C97-A42D67522C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5330825"/>
          </a:xfrm>
        </p:spPr>
        <p:txBody>
          <a:bodyPr/>
          <a:lstStyle/>
          <a:p>
            <a:r>
              <a:rPr lang="en-US" altLang="zh-CN" sz="2000"/>
              <a:t>The </a:t>
            </a:r>
            <a:r>
              <a:rPr lang="en-US" altLang="zh-CN" sz="2000" b="1">
                <a:solidFill>
                  <a:srgbClr val="000099"/>
                </a:solidFill>
              </a:rPr>
              <a:t>revoke</a:t>
            </a:r>
            <a:r>
              <a:rPr lang="en-US" altLang="zh-CN" sz="2000" b="1"/>
              <a:t> </a:t>
            </a:r>
            <a:r>
              <a:rPr lang="en-US" altLang="zh-CN" sz="2000"/>
              <a:t>statement is used to revoke authorization.</a:t>
            </a:r>
            <a:endParaRPr lang="en-US" altLang="zh-CN"/>
          </a:p>
          <a:p>
            <a:pPr lvl="1">
              <a:buFont typeface="Monotype Sorts" charset="2"/>
              <a:buNone/>
            </a:pPr>
            <a:r>
              <a:rPr lang="en-US" altLang="zh-CN" sz="2000" b="1"/>
              <a:t>revoke </a:t>
            </a:r>
            <a:r>
              <a:rPr lang="en-US" altLang="zh-CN" sz="2000"/>
              <a:t>&lt;privilege list&gt;</a:t>
            </a:r>
            <a:endParaRPr lang="en-US" altLang="zh-CN"/>
          </a:p>
          <a:p>
            <a:pPr lvl="1">
              <a:buFont typeface="Monotype Sorts" charset="2"/>
              <a:buNone/>
            </a:pPr>
            <a:r>
              <a:rPr lang="en-US" altLang="zh-CN" sz="2000" b="1"/>
              <a:t>on </a:t>
            </a:r>
            <a:r>
              <a:rPr lang="en-US" altLang="zh-CN" sz="2000"/>
              <a:t>&lt;relation name or view name&gt; </a:t>
            </a:r>
            <a:r>
              <a:rPr lang="en-US" altLang="zh-CN" sz="2000" b="1"/>
              <a:t>from </a:t>
            </a:r>
            <a:r>
              <a:rPr lang="en-US" altLang="zh-CN" sz="2000"/>
              <a:t>&lt;user list&gt;</a:t>
            </a:r>
            <a:endParaRPr lang="en-US" altLang="zh-CN"/>
          </a:p>
          <a:p>
            <a:r>
              <a:rPr lang="en-US" altLang="zh-CN" sz="2000"/>
              <a:t>Example:</a:t>
            </a:r>
            <a:endParaRPr lang="en-US" altLang="zh-CN"/>
          </a:p>
          <a:p>
            <a:pPr lvl="1">
              <a:buFont typeface="Monotype Sorts" charset="2"/>
              <a:buNone/>
            </a:pPr>
            <a:r>
              <a:rPr lang="en-US" altLang="zh-CN" sz="2000" b="1"/>
              <a:t>revoke select on </a:t>
            </a:r>
            <a:r>
              <a:rPr lang="en-US" altLang="zh-CN" sz="2000" i="1"/>
              <a:t>branch  </a:t>
            </a:r>
            <a:r>
              <a:rPr lang="en-US" altLang="zh-CN" sz="2000" b="1"/>
              <a:t>from </a:t>
            </a:r>
            <a:r>
              <a:rPr lang="en-US" altLang="zh-CN" sz="2000" i="1"/>
              <a:t>U</a:t>
            </a:r>
            <a:r>
              <a:rPr lang="en-US" altLang="zh-CN" sz="2000" i="1" baseline="-25000"/>
              <a:t>1</a:t>
            </a:r>
            <a:r>
              <a:rPr lang="en-US" altLang="zh-CN" sz="2000" i="1"/>
              <a:t>, U</a:t>
            </a:r>
            <a:r>
              <a:rPr lang="en-US" altLang="zh-CN" sz="2000" i="1" baseline="-25000"/>
              <a:t>2</a:t>
            </a:r>
            <a:r>
              <a:rPr lang="en-US" altLang="zh-CN" sz="2000" i="1"/>
              <a:t>, U</a:t>
            </a:r>
            <a:r>
              <a:rPr lang="en-US" altLang="zh-CN" sz="2000" i="1" baseline="-25000"/>
              <a:t>3</a:t>
            </a:r>
            <a:endParaRPr lang="en-US" altLang="zh-CN" i="1" baseline="-25000"/>
          </a:p>
          <a:p>
            <a:r>
              <a:rPr lang="en-US" altLang="zh-CN" sz="2000"/>
              <a:t>&lt;privilege-list&gt; may be </a:t>
            </a:r>
            <a:r>
              <a:rPr lang="en-US" altLang="zh-CN" sz="2000" b="1"/>
              <a:t>all </a:t>
            </a:r>
            <a:r>
              <a:rPr lang="en-US" altLang="zh-CN" sz="2000"/>
              <a:t>to revoke all privileges the revokee may hold.</a:t>
            </a:r>
            <a:endParaRPr lang="en-US" altLang="zh-CN"/>
          </a:p>
          <a:p>
            <a:r>
              <a:rPr lang="en-US" altLang="zh-CN" sz="2000"/>
              <a:t>If &lt;revokee-list&gt; includes </a:t>
            </a:r>
            <a:r>
              <a:rPr lang="en-US" altLang="zh-CN" sz="2000" b="1"/>
              <a:t>public, </a:t>
            </a:r>
            <a:r>
              <a:rPr lang="en-US" altLang="zh-CN" sz="2000"/>
              <a:t>all users lose the privilege except those granted it explicitly.</a:t>
            </a:r>
            <a:endParaRPr lang="en-US" altLang="zh-CN"/>
          </a:p>
          <a:p>
            <a:r>
              <a:rPr lang="en-US" altLang="zh-CN" sz="2000"/>
              <a:t>If the same privilege was granted twice to the same user by different grantees, the user may retain the privilege after the revocation.</a:t>
            </a:r>
            <a:endParaRPr lang="en-US" altLang="zh-CN"/>
          </a:p>
          <a:p>
            <a:r>
              <a:rPr lang="en-US" altLang="zh-CN" sz="2000"/>
              <a:t>All privileges that depend on the privilege being revoked are also revoked.</a:t>
            </a:r>
            <a:endParaRPr lang="en-US" altLang="zh-CN"/>
          </a:p>
          <a:p>
            <a:pPr>
              <a:buFont typeface="Monotype Sorts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>
            <a:extLst>
              <a:ext uri="{FF2B5EF4-FFF2-40B4-BE49-F238E27FC236}">
                <a16:creationId xmlns:a16="http://schemas.microsoft.com/office/drawing/2014/main" id="{F678EF38-5261-E0EE-8CBA-33D9B44E8AB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Roles</a:t>
            </a:r>
          </a:p>
        </p:txBody>
      </p:sp>
      <p:sp>
        <p:nvSpPr>
          <p:cNvPr id="82947" name="Rectangle 5">
            <a:extLst>
              <a:ext uri="{FF2B5EF4-FFF2-40B4-BE49-F238E27FC236}">
                <a16:creationId xmlns:a16="http://schemas.microsoft.com/office/drawing/2014/main" id="{B033AC42-A273-99E7-84DA-19A4AB346C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780337" cy="4903787"/>
          </a:xfrm>
        </p:spPr>
        <p:txBody>
          <a:bodyPr/>
          <a:lstStyle/>
          <a:p>
            <a:r>
              <a:rPr lang="en-US" altLang="zh-CN" b="1">
                <a:solidFill>
                  <a:srgbClr val="000099"/>
                </a:solidFill>
              </a:rPr>
              <a:t>create role</a:t>
            </a:r>
            <a:r>
              <a:rPr lang="en-US" altLang="zh-CN"/>
              <a:t> instructor;</a:t>
            </a:r>
          </a:p>
          <a:p>
            <a:r>
              <a:rPr lang="en-US" altLang="zh-CN" b="1"/>
              <a:t>grant</a:t>
            </a:r>
            <a:r>
              <a:rPr lang="en-US" altLang="zh-CN"/>
              <a:t> </a:t>
            </a:r>
            <a:r>
              <a:rPr lang="en-US" altLang="zh-CN" i="1"/>
              <a:t>instructor</a:t>
            </a:r>
            <a:r>
              <a:rPr lang="en-US" altLang="zh-CN" b="1"/>
              <a:t> to Amit;</a:t>
            </a:r>
            <a:endParaRPr lang="en-US" altLang="zh-CN"/>
          </a:p>
          <a:p>
            <a:r>
              <a:rPr lang="en-US" altLang="zh-CN"/>
              <a:t>Privileges can be granted to roles:</a:t>
            </a:r>
          </a:p>
          <a:p>
            <a:pPr lvl="1"/>
            <a:r>
              <a:rPr lang="en-US" altLang="zh-CN" b="1"/>
              <a:t>grant</a:t>
            </a:r>
            <a:r>
              <a:rPr lang="en-US" altLang="zh-CN"/>
              <a:t> </a:t>
            </a:r>
            <a:r>
              <a:rPr lang="en-US" altLang="zh-CN" b="1"/>
              <a:t>select</a:t>
            </a:r>
            <a:r>
              <a:rPr lang="en-US" altLang="zh-CN"/>
              <a:t> </a:t>
            </a:r>
            <a:r>
              <a:rPr lang="en-US" altLang="zh-CN" b="1"/>
              <a:t>on</a:t>
            </a:r>
            <a:r>
              <a:rPr lang="en-US" altLang="zh-CN"/>
              <a:t> </a:t>
            </a:r>
            <a:r>
              <a:rPr lang="en-US" altLang="zh-CN" i="1"/>
              <a:t>takes</a:t>
            </a:r>
            <a:r>
              <a:rPr lang="en-US" altLang="zh-CN"/>
              <a:t> </a:t>
            </a:r>
            <a:r>
              <a:rPr lang="en-US" altLang="zh-CN" b="1"/>
              <a:t>to</a:t>
            </a:r>
            <a:r>
              <a:rPr lang="en-US" altLang="zh-CN"/>
              <a:t> </a:t>
            </a:r>
            <a:r>
              <a:rPr lang="en-US" altLang="zh-CN" i="1"/>
              <a:t>instructor</a:t>
            </a:r>
            <a:r>
              <a:rPr lang="en-US" altLang="zh-CN"/>
              <a:t>;</a:t>
            </a:r>
          </a:p>
          <a:p>
            <a:r>
              <a:rPr lang="en-US" altLang="zh-CN"/>
              <a:t>Roles can be granted to users, as well as to other roles</a:t>
            </a:r>
          </a:p>
          <a:p>
            <a:pPr lvl="1"/>
            <a:r>
              <a:rPr lang="en-US" altLang="zh-CN" b="1"/>
              <a:t>create</a:t>
            </a:r>
            <a:r>
              <a:rPr lang="en-US" altLang="zh-CN"/>
              <a:t> </a:t>
            </a:r>
            <a:r>
              <a:rPr lang="en-US" altLang="zh-CN" b="1"/>
              <a:t>role</a:t>
            </a:r>
            <a:r>
              <a:rPr lang="en-US" altLang="zh-CN"/>
              <a:t> </a:t>
            </a:r>
            <a:r>
              <a:rPr lang="en-US" altLang="zh-CN" i="1"/>
              <a:t>teaching_assistant</a:t>
            </a:r>
          </a:p>
          <a:p>
            <a:pPr lvl="1"/>
            <a:r>
              <a:rPr lang="en-US" altLang="zh-CN" b="1"/>
              <a:t>grant</a:t>
            </a:r>
            <a:r>
              <a:rPr lang="en-US" altLang="zh-CN"/>
              <a:t> </a:t>
            </a:r>
            <a:r>
              <a:rPr lang="en-US" altLang="zh-CN" i="1"/>
              <a:t>teaching_assistant</a:t>
            </a:r>
            <a:r>
              <a:rPr lang="en-US" altLang="zh-CN"/>
              <a:t> </a:t>
            </a:r>
            <a:r>
              <a:rPr lang="en-US" altLang="zh-CN" b="1"/>
              <a:t>to</a:t>
            </a:r>
            <a:r>
              <a:rPr lang="en-US" altLang="zh-CN"/>
              <a:t> </a:t>
            </a:r>
            <a:r>
              <a:rPr lang="en-US" altLang="zh-CN" i="1"/>
              <a:t>instructor</a:t>
            </a:r>
            <a:r>
              <a:rPr lang="en-US" altLang="zh-CN"/>
              <a:t>;</a:t>
            </a:r>
          </a:p>
          <a:p>
            <a:pPr lvl="2"/>
            <a:r>
              <a:rPr lang="en-US" altLang="zh-CN" i="1"/>
              <a:t>Instructor</a:t>
            </a:r>
            <a:r>
              <a:rPr lang="en-US" altLang="zh-CN"/>
              <a:t> inherits all privileges of </a:t>
            </a:r>
            <a:r>
              <a:rPr lang="en-US" altLang="zh-CN" i="1"/>
              <a:t>teaching_assistant</a:t>
            </a:r>
          </a:p>
          <a:p>
            <a:r>
              <a:rPr lang="en-US" altLang="zh-CN"/>
              <a:t>Chain of roles</a:t>
            </a:r>
            <a:r>
              <a:rPr lang="zh-CN" altLang="en-US"/>
              <a:t>（</a:t>
            </a:r>
            <a:r>
              <a:rPr lang="en-US" altLang="zh-CN">
                <a:solidFill>
                  <a:srgbClr val="FF0000"/>
                </a:solidFill>
              </a:rPr>
              <a:t>Roles can be granted to users, as well as to other roles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 b="1"/>
              <a:t>create</a:t>
            </a:r>
            <a:r>
              <a:rPr lang="en-US" altLang="zh-CN"/>
              <a:t> </a:t>
            </a:r>
            <a:r>
              <a:rPr lang="en-US" altLang="zh-CN" b="1"/>
              <a:t>role</a:t>
            </a:r>
            <a:r>
              <a:rPr lang="en-US" altLang="zh-CN"/>
              <a:t> </a:t>
            </a:r>
            <a:r>
              <a:rPr lang="en-US" altLang="zh-CN" i="1"/>
              <a:t>dean</a:t>
            </a:r>
            <a:r>
              <a:rPr lang="en-US" altLang="zh-CN"/>
              <a:t>;</a:t>
            </a:r>
          </a:p>
          <a:p>
            <a:pPr lvl="1"/>
            <a:r>
              <a:rPr lang="en-US" altLang="zh-CN" b="1"/>
              <a:t>grant</a:t>
            </a:r>
            <a:r>
              <a:rPr lang="en-US" altLang="zh-CN"/>
              <a:t> </a:t>
            </a:r>
            <a:r>
              <a:rPr lang="en-US" altLang="zh-CN" i="1"/>
              <a:t>instructor</a:t>
            </a:r>
            <a:r>
              <a:rPr lang="en-US" altLang="zh-CN"/>
              <a:t> </a:t>
            </a:r>
            <a:r>
              <a:rPr lang="en-US" altLang="zh-CN" b="1"/>
              <a:t>to</a:t>
            </a:r>
            <a:r>
              <a:rPr lang="en-US" altLang="zh-CN"/>
              <a:t> </a:t>
            </a:r>
            <a:r>
              <a:rPr lang="en-US" altLang="zh-CN" i="1"/>
              <a:t>dean</a:t>
            </a:r>
            <a:r>
              <a:rPr lang="en-US" altLang="zh-CN"/>
              <a:t>;</a:t>
            </a:r>
          </a:p>
          <a:p>
            <a:pPr lvl="1"/>
            <a:r>
              <a:rPr lang="en-US" altLang="zh-CN" b="1"/>
              <a:t>grant</a:t>
            </a:r>
            <a:r>
              <a:rPr lang="en-US" altLang="zh-CN"/>
              <a:t> </a:t>
            </a:r>
            <a:r>
              <a:rPr lang="en-US" altLang="zh-CN" i="1"/>
              <a:t>dean</a:t>
            </a:r>
            <a:r>
              <a:rPr lang="en-US" altLang="zh-CN"/>
              <a:t> </a:t>
            </a:r>
            <a:r>
              <a:rPr lang="en-US" altLang="zh-CN" b="1"/>
              <a:t>to</a:t>
            </a:r>
            <a:r>
              <a:rPr lang="en-US" altLang="zh-CN"/>
              <a:t> Satoshi;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345BC-B6F4-260A-7E6F-89C9CE38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1267" name="内容占位符 3">
            <a:extLst>
              <a:ext uri="{FF2B5EF4-FFF2-40B4-BE49-F238E27FC236}">
                <a16:creationId xmlns:a16="http://schemas.microsoft.com/office/drawing/2014/main" id="{FC980BDD-0ABF-C4F7-2745-FB0BCB94BA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913" y="1177925"/>
            <a:ext cx="2579687" cy="2497138"/>
          </a:xfrm>
        </p:spPr>
      </p:pic>
      <p:pic>
        <p:nvPicPr>
          <p:cNvPr id="11268" name="图片 4">
            <a:extLst>
              <a:ext uri="{FF2B5EF4-FFF2-40B4-BE49-F238E27FC236}">
                <a16:creationId xmlns:a16="http://schemas.microsoft.com/office/drawing/2014/main" id="{33D2169F-31A1-8550-DBA0-13429E0CB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830263"/>
            <a:ext cx="2765425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5">
            <a:extLst>
              <a:ext uri="{FF2B5EF4-FFF2-40B4-BE49-F238E27FC236}">
                <a16:creationId xmlns:a16="http://schemas.microsoft.com/office/drawing/2014/main" id="{7EF0A5D5-C564-FD30-58BF-174744E95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924050"/>
            <a:ext cx="3457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6">
            <a:extLst>
              <a:ext uri="{FF2B5EF4-FFF2-40B4-BE49-F238E27FC236}">
                <a16:creationId xmlns:a16="http://schemas.microsoft.com/office/drawing/2014/main" id="{0CDA72EE-2DD1-A9C1-718A-A1A7059C36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3941763"/>
            <a:ext cx="57721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7">
            <a:extLst>
              <a:ext uri="{FF2B5EF4-FFF2-40B4-BE49-F238E27FC236}">
                <a16:creationId xmlns:a16="http://schemas.microsoft.com/office/drawing/2014/main" id="{61CD28A4-6445-864A-A023-6407BD28C3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5133975"/>
            <a:ext cx="61531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9D2ECD35-E8B6-54D6-704A-BB253934A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on Views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4E9B4FC-285B-EE58-3BD5-1B7407B6C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77200" cy="4903787"/>
          </a:xfrm>
        </p:spPr>
        <p:txBody>
          <a:bodyPr/>
          <a:lstStyle/>
          <a:p>
            <a:r>
              <a:rPr lang="en-US" altLang="zh-CN" sz="2000" b="1"/>
              <a:t>create view </a:t>
            </a:r>
            <a:r>
              <a:rPr lang="en-US" altLang="zh-CN" sz="2000" i="1"/>
              <a:t>geo_instructor </a:t>
            </a:r>
            <a:r>
              <a:rPr lang="en-US" altLang="zh-CN" sz="2000" b="1"/>
              <a:t>as</a:t>
            </a:r>
            <a:br>
              <a:rPr lang="en-US" altLang="zh-CN" sz="2000" b="1"/>
            </a:br>
            <a:r>
              <a:rPr lang="en-US" altLang="zh-CN" sz="2000"/>
              <a:t>(</a:t>
            </a:r>
            <a:r>
              <a:rPr lang="en-US" altLang="zh-CN" sz="2000" b="1"/>
              <a:t>select </a:t>
            </a:r>
            <a:r>
              <a:rPr lang="en-US" altLang="zh-CN" sz="2000"/>
              <a:t>*</a:t>
            </a:r>
            <a:br>
              <a:rPr lang="en-US" altLang="zh-CN" sz="2000"/>
            </a:br>
            <a:r>
              <a:rPr lang="en-US" altLang="zh-CN" sz="2000" b="1"/>
              <a:t>from </a:t>
            </a:r>
            <a:r>
              <a:rPr lang="en-US" altLang="zh-CN" sz="2000" i="1"/>
              <a:t>instructor</a:t>
            </a:r>
            <a:br>
              <a:rPr lang="en-US" altLang="zh-CN" sz="2000" i="1"/>
            </a:br>
            <a:r>
              <a:rPr lang="en-US" altLang="zh-CN" sz="2000" b="1"/>
              <a:t>where </a:t>
            </a:r>
            <a:r>
              <a:rPr lang="en-US" altLang="zh-CN" sz="2000" i="1"/>
              <a:t>dept_name </a:t>
            </a:r>
            <a:r>
              <a:rPr lang="en-US" altLang="zh-CN" sz="2000"/>
              <a:t>= ’Geology’);</a:t>
            </a:r>
          </a:p>
          <a:p>
            <a:r>
              <a:rPr lang="en-US" altLang="zh-CN" sz="2000" b="1"/>
              <a:t>grant select on </a:t>
            </a:r>
            <a:r>
              <a:rPr lang="en-US" altLang="zh-CN" sz="2000" i="1"/>
              <a:t>geo_instructor </a:t>
            </a:r>
            <a:r>
              <a:rPr lang="en-US" altLang="zh-CN" sz="2000" b="1"/>
              <a:t>to </a:t>
            </a:r>
            <a:r>
              <a:rPr lang="en-US" altLang="zh-CN" sz="2000" i="1"/>
              <a:t> </a:t>
            </a:r>
            <a:r>
              <a:rPr lang="en-US" altLang="zh-CN" sz="2000" i="1">
                <a:solidFill>
                  <a:srgbClr val="FF0000"/>
                </a:solidFill>
              </a:rPr>
              <a:t>geo_staff</a:t>
            </a:r>
          </a:p>
          <a:p>
            <a:r>
              <a:rPr lang="en-US" altLang="zh-CN" sz="2000"/>
              <a:t>Suppose that a </a:t>
            </a:r>
            <a:r>
              <a:rPr lang="en-US" altLang="zh-CN" sz="2000" i="1"/>
              <a:t>geo_staff</a:t>
            </a:r>
            <a:r>
              <a:rPr lang="en-US" altLang="zh-CN" sz="2000"/>
              <a:t> member issues</a:t>
            </a:r>
          </a:p>
          <a:p>
            <a:pPr lvl="1"/>
            <a:r>
              <a:rPr lang="en-US" altLang="zh-CN" sz="2000" b="1"/>
              <a:t>select </a:t>
            </a:r>
            <a:r>
              <a:rPr lang="en-US" altLang="zh-CN" sz="2000"/>
              <a:t>*</a:t>
            </a:r>
            <a:br>
              <a:rPr lang="en-US" altLang="zh-CN" sz="2000"/>
            </a:br>
            <a:r>
              <a:rPr lang="en-US" altLang="zh-CN" sz="2000" b="1"/>
              <a:t>from </a:t>
            </a:r>
            <a:r>
              <a:rPr lang="en-US" altLang="zh-CN" sz="2000" i="1"/>
              <a:t>geo_instructor</a:t>
            </a:r>
            <a:r>
              <a:rPr lang="en-US" altLang="zh-CN" sz="2000"/>
              <a:t>;</a:t>
            </a:r>
          </a:p>
          <a:p>
            <a:r>
              <a:rPr lang="en-US" altLang="zh-CN" sz="2000"/>
              <a:t>What if </a:t>
            </a:r>
          </a:p>
          <a:p>
            <a:pPr lvl="1"/>
            <a:r>
              <a:rPr lang="en-US" altLang="zh-CN" sz="2000" i="1">
                <a:solidFill>
                  <a:srgbClr val="FF0000"/>
                </a:solidFill>
              </a:rPr>
              <a:t>geo_staff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does not have permissions on </a:t>
            </a:r>
            <a:r>
              <a:rPr lang="en-US" altLang="zh-CN" sz="2000" i="1">
                <a:solidFill>
                  <a:srgbClr val="FF0000"/>
                </a:solidFill>
              </a:rPr>
              <a:t>instructor</a:t>
            </a:r>
            <a:r>
              <a:rPr lang="en-US" altLang="zh-CN" sz="2000" i="1"/>
              <a:t>?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creator</a:t>
            </a:r>
            <a:r>
              <a:rPr lang="en-US" altLang="zh-CN" sz="2000"/>
              <a:t> of view did not have some permissions on </a:t>
            </a:r>
            <a:r>
              <a:rPr lang="en-US" altLang="zh-CN" sz="2000" i="1">
                <a:solidFill>
                  <a:srgbClr val="FF0000"/>
                </a:solidFill>
              </a:rPr>
              <a:t>instructor</a:t>
            </a:r>
            <a:r>
              <a:rPr lang="en-US" altLang="zh-CN" sz="2000" i="1"/>
              <a:t>?</a:t>
            </a:r>
            <a:endParaRPr lang="en-US" altLang="zh-CN" sz="2000"/>
          </a:p>
          <a:p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28C9BD24-6EF5-E8D8-0B85-DD4EF6FD63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2">
            <a:extLst>
              <a:ext uri="{FF2B5EF4-FFF2-40B4-BE49-F238E27FC236}">
                <a16:creationId xmlns:a16="http://schemas.microsoft.com/office/drawing/2014/main" id="{04E42DCD-8E52-B1F1-669E-1BD15C9B4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3-</a:t>
            </a:r>
            <a:fld id="{1D01F58A-8981-4635-96B2-8852CA5EE764}" type="slidenum"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38C17117-EB66-D28A-52E2-07E6FA9A4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238" y="1646238"/>
            <a:ext cx="6613525" cy="598487"/>
          </a:xfrm>
        </p:spPr>
        <p:txBody>
          <a:bodyPr anchor="t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TW" sz="2400" b="0" dirty="0">
                <a:solidFill>
                  <a:schemeClr val="tx1"/>
                </a:solidFill>
              </a:rPr>
              <a:t>Fig. 4.1 The </a:t>
            </a:r>
            <a:r>
              <a:rPr lang="en-US" altLang="zh-TW" sz="2400" i="1" dirty="0">
                <a:solidFill>
                  <a:schemeClr val="tx1"/>
                </a:solidFill>
              </a:rPr>
              <a:t>loan</a:t>
            </a:r>
            <a:r>
              <a:rPr lang="en-US" altLang="zh-TW" sz="2400" b="0" dirty="0">
                <a:solidFill>
                  <a:schemeClr val="tx1"/>
                </a:solidFill>
              </a:rPr>
              <a:t> and </a:t>
            </a:r>
            <a:r>
              <a:rPr lang="en-US" altLang="zh-TW" sz="2400" i="1" dirty="0">
                <a:solidFill>
                  <a:schemeClr val="tx1"/>
                </a:solidFill>
              </a:rPr>
              <a:t>borrower</a:t>
            </a:r>
            <a:r>
              <a:rPr lang="en-US" altLang="zh-TW" sz="2400" b="0" dirty="0">
                <a:solidFill>
                  <a:schemeClr val="tx1"/>
                </a:solidFill>
              </a:rPr>
              <a:t> Relations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F3E38703-385B-C5F4-0474-2EC2EC1D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37801" r="919" b="37801"/>
          <a:stretch>
            <a:fillRect/>
          </a:stretch>
        </p:blipFill>
        <p:spPr bwMode="auto">
          <a:xfrm>
            <a:off x="927100" y="2497138"/>
            <a:ext cx="728821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4">
            <a:extLst>
              <a:ext uri="{FF2B5EF4-FFF2-40B4-BE49-F238E27FC236}">
                <a16:creationId xmlns:a16="http://schemas.microsoft.com/office/drawing/2014/main" id="{3BEB593C-5454-3BE9-8ACF-5ECD7856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571500"/>
            <a:ext cx="8380412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b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Joined Relations: Example (Datasets)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2">
            <a:extLst>
              <a:ext uri="{FF2B5EF4-FFF2-40B4-BE49-F238E27FC236}">
                <a16:creationId xmlns:a16="http://schemas.microsoft.com/office/drawing/2014/main" id="{0B7F8984-4603-4E84-FF29-F20967F74D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3-</a:t>
            </a:r>
            <a:fld id="{5570E22F-DB97-49E2-89B3-2DAF13ED9C57}" type="slidenum"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76F3823D-3ED6-1107-C62C-228CC7DB4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325" y="3403600"/>
            <a:ext cx="8077200" cy="709613"/>
          </a:xfrm>
        </p:spPr>
        <p:txBody>
          <a:bodyPr anchor="t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TW" sz="2000" b="0" dirty="0">
                <a:solidFill>
                  <a:schemeClr val="tx1"/>
                </a:solidFill>
              </a:rPr>
              <a:t>Fig. 4.2 The Result of </a:t>
            </a:r>
            <a:r>
              <a:rPr lang="en-US" altLang="zh-TW" sz="2000" b="0" i="1" dirty="0">
                <a:solidFill>
                  <a:schemeClr val="tx1"/>
                </a:solidFill>
              </a:rPr>
              <a:t>loan</a:t>
            </a:r>
            <a:r>
              <a:rPr lang="en-US" altLang="zh-TW" sz="2000" b="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inner join</a:t>
            </a:r>
            <a:r>
              <a:rPr lang="en-US" altLang="zh-TW" sz="2000" b="0" dirty="0">
                <a:solidFill>
                  <a:schemeClr val="tx1"/>
                </a:solidFill>
              </a:rPr>
              <a:t> </a:t>
            </a:r>
            <a:r>
              <a:rPr lang="en-US" altLang="zh-TW" sz="2000" b="0" i="1" dirty="0">
                <a:solidFill>
                  <a:schemeClr val="tx1"/>
                </a:solidFill>
              </a:rPr>
              <a:t>borrower </a:t>
            </a:r>
            <a:r>
              <a:rPr lang="en-US" altLang="zh-TW" sz="2000" b="0" dirty="0">
                <a:solidFill>
                  <a:schemeClr val="tx1"/>
                </a:solidFill>
              </a:rPr>
              <a:t>on </a:t>
            </a:r>
            <a:r>
              <a:rPr lang="en-US" altLang="zh-TW" sz="2000" b="0" i="1" dirty="0" err="1">
                <a:solidFill>
                  <a:schemeClr val="tx1"/>
                </a:solidFill>
              </a:rPr>
              <a:t>loan.loan</a:t>
            </a:r>
            <a:r>
              <a:rPr lang="en-US" altLang="zh-TW" sz="2000" b="0" i="1" dirty="0">
                <a:solidFill>
                  <a:schemeClr val="tx1"/>
                </a:solidFill>
              </a:rPr>
              <a:t>-number = </a:t>
            </a:r>
            <a:r>
              <a:rPr lang="en-US" altLang="zh-TW" sz="2000" b="0" i="1" dirty="0" err="1">
                <a:solidFill>
                  <a:schemeClr val="tx1"/>
                </a:solidFill>
              </a:rPr>
              <a:t>borrower.loan</a:t>
            </a:r>
            <a:r>
              <a:rPr lang="en-US" altLang="zh-TW" sz="2000" b="0" i="1" dirty="0">
                <a:solidFill>
                  <a:schemeClr val="tx1"/>
                </a:solidFill>
              </a:rPr>
              <a:t>-number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8FFE244-82D2-11A1-B708-4F0FB5A8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3563"/>
            <a:ext cx="838041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b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Example: inner join</a:t>
            </a:r>
            <a:r>
              <a:rPr lang="en-US" altLang="zh-TW" sz="2000" b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42D4F89D-2255-2BF2-87B5-D147172D9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37801" r="919" b="37801"/>
          <a:stretch>
            <a:fillRect/>
          </a:stretch>
        </p:blipFill>
        <p:spPr bwMode="auto">
          <a:xfrm>
            <a:off x="927100" y="1471613"/>
            <a:ext cx="728821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AutoShape 6">
            <a:extLst>
              <a:ext uri="{FF2B5EF4-FFF2-40B4-BE49-F238E27FC236}">
                <a16:creationId xmlns:a16="http://schemas.microsoft.com/office/drawing/2014/main" id="{8C743CC6-918A-9729-56A0-836B4EB55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4030663"/>
            <a:ext cx="814387" cy="601662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400">
              <a:solidFill>
                <a:schemeClr val="hlink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CFBD94D9-0932-07D0-ADF3-70360BE7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t="38618" r="1146" b="38182"/>
          <a:stretch>
            <a:fillRect/>
          </a:stretch>
        </p:blipFill>
        <p:spPr bwMode="auto">
          <a:xfrm>
            <a:off x="498475" y="4826000"/>
            <a:ext cx="814705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Line 8">
            <a:extLst>
              <a:ext uri="{FF2B5EF4-FFF2-40B4-BE49-F238E27FC236}">
                <a16:creationId xmlns:a16="http://schemas.microsoft.com/office/drawing/2014/main" id="{5862F6F3-5799-2B53-BB49-3DD423CFC3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538" y="6000750"/>
            <a:ext cx="8542337" cy="23813"/>
          </a:xfrm>
          <a:prstGeom prst="lin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9" name="文本框 1">
            <a:extLst>
              <a:ext uri="{FF2B5EF4-FFF2-40B4-BE49-F238E27FC236}">
                <a16:creationId xmlns:a16="http://schemas.microsoft.com/office/drawing/2014/main" id="{19467585-2447-A61C-5456-65FAB513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13450"/>
            <a:ext cx="595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FF0000"/>
                </a:solidFill>
              </a:rPr>
              <a:t>丢弃</a:t>
            </a:r>
          </a:p>
        </p:txBody>
      </p:sp>
      <p:sp>
        <p:nvSpPr>
          <p:cNvPr id="15370" name="矩形 1">
            <a:extLst>
              <a:ext uri="{FF2B5EF4-FFF2-40B4-BE49-F238E27FC236}">
                <a16:creationId xmlns:a16="http://schemas.microsoft.com/office/drawing/2014/main" id="{8DF68B81-D146-E07B-3F34-E48D8ABA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2890838"/>
            <a:ext cx="881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/>
              <a:t>内连接基本与自然连接相同，不同之处在于自然连接要求是同名属性列的比较，而内连接则不要求两属性列同名，可以用</a:t>
            </a:r>
            <a:r>
              <a:rPr kumimoji="0" lang="en-US" altLang="zh-CN"/>
              <a:t>using</a:t>
            </a:r>
            <a:r>
              <a:rPr kumimoji="0" lang="zh-CN" altLang="en-US"/>
              <a:t>或</a:t>
            </a:r>
            <a:r>
              <a:rPr kumimoji="0" lang="en-US" altLang="zh-CN"/>
              <a:t>on</a:t>
            </a:r>
            <a:r>
              <a:rPr kumimoji="0" lang="zh-CN" altLang="en-US"/>
              <a:t>来指定某两列字段相同的连接条件。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2">
            <a:extLst>
              <a:ext uri="{FF2B5EF4-FFF2-40B4-BE49-F238E27FC236}">
                <a16:creationId xmlns:a16="http://schemas.microsoft.com/office/drawing/2014/main" id="{919C0242-270A-22BA-3A9D-94975C878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3-</a:t>
            </a:r>
            <a:fld id="{C880924E-A9D9-46AF-8378-AC282131CA47}" type="slidenum"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D42CEF4-7609-9CF2-7BEE-52967E91D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3403600"/>
            <a:ext cx="7613650" cy="609600"/>
          </a:xfrm>
        </p:spPr>
        <p:txBody>
          <a:bodyPr anchor="t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TW" sz="2000" b="0">
                <a:solidFill>
                  <a:schemeClr val="tx1"/>
                </a:solidFill>
              </a:rPr>
              <a:t>Fig. 4.3 The Result of </a:t>
            </a:r>
            <a:r>
              <a:rPr lang="en-US" altLang="zh-TW" sz="2000" b="0" i="1">
                <a:solidFill>
                  <a:schemeClr val="tx1"/>
                </a:solidFill>
              </a:rPr>
              <a:t>loan </a:t>
            </a:r>
            <a:r>
              <a:rPr lang="en-US" altLang="zh-TW" sz="2000">
                <a:solidFill>
                  <a:schemeClr val="tx1"/>
                </a:solidFill>
              </a:rPr>
              <a:t>left outer join</a:t>
            </a:r>
            <a:r>
              <a:rPr lang="en-US" altLang="zh-TW" sz="2000" b="0">
                <a:solidFill>
                  <a:schemeClr val="tx1"/>
                </a:solidFill>
              </a:rPr>
              <a:t> </a:t>
            </a:r>
            <a:r>
              <a:rPr lang="en-US" altLang="zh-TW" sz="2000" b="0" i="1">
                <a:solidFill>
                  <a:schemeClr val="tx1"/>
                </a:solidFill>
              </a:rPr>
              <a:t>borrower</a:t>
            </a:r>
            <a:r>
              <a:rPr lang="en-US" altLang="zh-TW" sz="2000" b="0">
                <a:solidFill>
                  <a:schemeClr val="tx1"/>
                </a:solidFill>
              </a:rPr>
              <a:t> on </a:t>
            </a:r>
            <a:r>
              <a:rPr lang="en-US" altLang="zh-TW" sz="2000" b="0" i="1">
                <a:solidFill>
                  <a:schemeClr val="tx1"/>
                </a:solidFill>
              </a:rPr>
              <a:t>loan-number</a:t>
            </a: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34C7F382-820D-A910-C8E9-0A30920B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t="38618" r="1146" b="38182"/>
          <a:stretch>
            <a:fillRect/>
          </a:stretch>
        </p:blipFill>
        <p:spPr bwMode="auto">
          <a:xfrm>
            <a:off x="498475" y="4826000"/>
            <a:ext cx="814705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>
            <a:extLst>
              <a:ext uri="{FF2B5EF4-FFF2-40B4-BE49-F238E27FC236}">
                <a16:creationId xmlns:a16="http://schemas.microsoft.com/office/drawing/2014/main" id="{E6A7C234-FA9F-2A11-F06C-3486DD953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37801" r="919" b="37801"/>
          <a:stretch>
            <a:fillRect/>
          </a:stretch>
        </p:blipFill>
        <p:spPr bwMode="auto">
          <a:xfrm>
            <a:off x="927100" y="1371600"/>
            <a:ext cx="728821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AutoShape 5">
            <a:extLst>
              <a:ext uri="{FF2B5EF4-FFF2-40B4-BE49-F238E27FC236}">
                <a16:creationId xmlns:a16="http://schemas.microsoft.com/office/drawing/2014/main" id="{F36E0C89-3CD8-FE06-C605-32DBCECD5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3919538"/>
            <a:ext cx="814387" cy="601662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400">
              <a:solidFill>
                <a:schemeClr val="hlink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22C9E91C-B2E6-95AB-9A4F-8DDA2EA24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3563"/>
            <a:ext cx="838041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b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Example: left outer join</a:t>
            </a:r>
            <a:r>
              <a:rPr lang="en-US" altLang="zh-TW" sz="2000" b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7416" name="矩形 7">
            <a:extLst>
              <a:ext uri="{FF2B5EF4-FFF2-40B4-BE49-F238E27FC236}">
                <a16:creationId xmlns:a16="http://schemas.microsoft.com/office/drawing/2014/main" id="{98910191-ABFF-81A8-7230-29956D76D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816225"/>
            <a:ext cx="7575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/>
              <a:t>左外连接是在两表进行自然连接，只把左表要舍弃的保留在结果集中，右表对应的列上填</a:t>
            </a:r>
            <a:r>
              <a:rPr kumimoji="0" lang="en-US" altLang="zh-CN"/>
              <a:t>null</a:t>
            </a:r>
            <a:r>
              <a:rPr kumimoji="0" lang="zh-CN" altLang="en-US"/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2">
            <a:extLst>
              <a:ext uri="{FF2B5EF4-FFF2-40B4-BE49-F238E27FC236}">
                <a16:creationId xmlns:a16="http://schemas.microsoft.com/office/drawing/2014/main" id="{559FA260-B6F9-28AD-6DA4-EA2A7E4E6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3-</a:t>
            </a:r>
            <a:fld id="{2212E9C0-FB7F-4ABD-92A0-79CE11EB5446}" type="slidenum"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11102AA4-F61F-0D8A-4563-E8ED92D7B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5" y="3403600"/>
            <a:ext cx="7188200" cy="609600"/>
          </a:xfrm>
        </p:spPr>
        <p:txBody>
          <a:bodyPr anchor="t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TW" sz="2000" b="0">
                <a:solidFill>
                  <a:schemeClr val="tx1"/>
                </a:solidFill>
              </a:rPr>
              <a:t>Fig. 4.4 The Result of </a:t>
            </a:r>
            <a:r>
              <a:rPr lang="en-US" altLang="zh-TW" sz="2000" b="0" i="1">
                <a:solidFill>
                  <a:schemeClr val="tx1"/>
                </a:solidFill>
              </a:rPr>
              <a:t>loan</a:t>
            </a:r>
            <a:r>
              <a:rPr lang="en-US" altLang="zh-TW" sz="2000" b="0">
                <a:solidFill>
                  <a:schemeClr val="tx1"/>
                </a:solidFill>
              </a:rPr>
              <a:t> </a:t>
            </a:r>
            <a:r>
              <a:rPr lang="en-US" altLang="zh-TW" sz="2000">
                <a:solidFill>
                  <a:schemeClr val="tx1"/>
                </a:solidFill>
              </a:rPr>
              <a:t>natural inner join</a:t>
            </a:r>
            <a:r>
              <a:rPr lang="en-US" altLang="zh-TW" sz="2000" b="0">
                <a:solidFill>
                  <a:schemeClr val="tx1"/>
                </a:solidFill>
              </a:rPr>
              <a:t> </a:t>
            </a:r>
            <a:r>
              <a:rPr lang="en-US" altLang="zh-TW" sz="2000" b="0" i="1">
                <a:solidFill>
                  <a:schemeClr val="tx1"/>
                </a:solidFill>
              </a:rPr>
              <a:t>borrower</a:t>
            </a:r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2F890BFB-0D99-CB27-E3FE-20E41CF1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" t="37691" r="1471" b="37909"/>
          <a:stretch>
            <a:fillRect/>
          </a:stretch>
        </p:blipFill>
        <p:spPr bwMode="auto">
          <a:xfrm>
            <a:off x="957263" y="4781550"/>
            <a:ext cx="63881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>
            <a:extLst>
              <a:ext uri="{FF2B5EF4-FFF2-40B4-BE49-F238E27FC236}">
                <a16:creationId xmlns:a16="http://schemas.microsoft.com/office/drawing/2014/main" id="{11A8B790-31F6-1610-C8CE-AD6B42F98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37801" r="919" b="37801"/>
          <a:stretch>
            <a:fillRect/>
          </a:stretch>
        </p:blipFill>
        <p:spPr bwMode="auto">
          <a:xfrm>
            <a:off x="927100" y="1371600"/>
            <a:ext cx="728821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AutoShape 5">
            <a:extLst>
              <a:ext uri="{FF2B5EF4-FFF2-40B4-BE49-F238E27FC236}">
                <a16:creationId xmlns:a16="http://schemas.microsoft.com/office/drawing/2014/main" id="{33B99704-37C3-520C-D149-997B8D095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3919538"/>
            <a:ext cx="814387" cy="601662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400">
              <a:solidFill>
                <a:schemeClr val="hlink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173B7D81-6E3F-4F7A-9925-0264E5694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3563"/>
            <a:ext cx="838041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b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Example: natural inner join </a:t>
            </a:r>
          </a:p>
        </p:txBody>
      </p:sp>
      <p:sp>
        <p:nvSpPr>
          <p:cNvPr id="19464" name="矩形 7">
            <a:extLst>
              <a:ext uri="{FF2B5EF4-FFF2-40B4-BE49-F238E27FC236}">
                <a16:creationId xmlns:a16="http://schemas.microsoft.com/office/drawing/2014/main" id="{FD265A11-D1DE-E77C-A4D9-45E46B6B5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301875"/>
            <a:ext cx="7458075" cy="333375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  <p:sp>
        <p:nvSpPr>
          <p:cNvPr id="19465" name="矩形 1">
            <a:extLst>
              <a:ext uri="{FF2B5EF4-FFF2-40B4-BE49-F238E27FC236}">
                <a16:creationId xmlns:a16="http://schemas.microsoft.com/office/drawing/2014/main" id="{F8FCC5B3-2509-CE3F-55EE-87CFD20F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2854325"/>
            <a:ext cx="7988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/>
              <a:t>自然连接是一种特殊的等值连接，他要求两个关系表中进行比较的必须是相同的属性列，无须添加连接条件，并且在结果中消除重复的属性列。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2">
            <a:extLst>
              <a:ext uri="{FF2B5EF4-FFF2-40B4-BE49-F238E27FC236}">
                <a16:creationId xmlns:a16="http://schemas.microsoft.com/office/drawing/2014/main" id="{A95AFCC0-124A-759A-E8F7-2D6DB4F8F1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3-</a:t>
            </a:r>
            <a:fld id="{B533DF8C-C210-4CBE-92E6-B6C3718C28BC}" type="slidenum">
              <a:rPr kumimoji="0"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BAA3D80D-5F12-C2F1-7E01-94460B4D8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6125" y="3403600"/>
            <a:ext cx="8077200" cy="609600"/>
          </a:xfrm>
        </p:spPr>
        <p:txBody>
          <a:bodyPr anchor="t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TW" sz="2000" b="0" dirty="0">
                <a:solidFill>
                  <a:schemeClr val="tx1"/>
                </a:solidFill>
              </a:rPr>
              <a:t>Fig. 4.6 The Result of </a:t>
            </a:r>
            <a:r>
              <a:rPr lang="en-US" altLang="zh-TW" sz="2000" b="0" i="1" dirty="0">
                <a:solidFill>
                  <a:schemeClr val="tx1"/>
                </a:solidFill>
              </a:rPr>
              <a:t>loan</a:t>
            </a:r>
            <a:r>
              <a:rPr lang="en-US" altLang="zh-TW" sz="2000" b="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natural right outer join</a:t>
            </a:r>
            <a:r>
              <a:rPr lang="en-US" altLang="zh-TW" sz="2000" b="0" dirty="0">
                <a:solidFill>
                  <a:schemeClr val="tx1"/>
                </a:solidFill>
              </a:rPr>
              <a:t> </a:t>
            </a:r>
            <a:r>
              <a:rPr lang="en-US" altLang="zh-TW" sz="2000" b="0" i="1" dirty="0">
                <a:solidFill>
                  <a:schemeClr val="tx1"/>
                </a:solidFill>
              </a:rPr>
              <a:t>borrower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276A307B-22E8-0563-6D9F-A17ED4564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34978" r="1346" b="34753"/>
          <a:stretch>
            <a:fillRect/>
          </a:stretch>
        </p:blipFill>
        <p:spPr bwMode="auto">
          <a:xfrm>
            <a:off x="1055688" y="4519613"/>
            <a:ext cx="7031037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>
            <a:extLst>
              <a:ext uri="{FF2B5EF4-FFF2-40B4-BE49-F238E27FC236}">
                <a16:creationId xmlns:a16="http://schemas.microsoft.com/office/drawing/2014/main" id="{3B6FF2DF-88B1-9AD7-974A-8D88B859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37801" r="919" b="37801"/>
          <a:stretch>
            <a:fillRect/>
          </a:stretch>
        </p:blipFill>
        <p:spPr bwMode="auto">
          <a:xfrm>
            <a:off x="927100" y="1371600"/>
            <a:ext cx="728821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AutoShape 5">
            <a:extLst>
              <a:ext uri="{FF2B5EF4-FFF2-40B4-BE49-F238E27FC236}">
                <a16:creationId xmlns:a16="http://schemas.microsoft.com/office/drawing/2014/main" id="{F6C58135-6D7D-FACC-A6CB-6B3CF8298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3919538"/>
            <a:ext cx="814387" cy="601662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400">
              <a:solidFill>
                <a:schemeClr val="hlink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11" name="Rectangle 6">
            <a:extLst>
              <a:ext uri="{FF2B5EF4-FFF2-40B4-BE49-F238E27FC236}">
                <a16:creationId xmlns:a16="http://schemas.microsoft.com/office/drawing/2014/main" id="{FA3FE179-6560-C528-31F4-97516A23E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3563"/>
            <a:ext cx="838041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b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Example: natural right outer join </a:t>
            </a:r>
          </a:p>
        </p:txBody>
      </p:sp>
      <p:sp>
        <p:nvSpPr>
          <p:cNvPr id="21512" name="矩形 7">
            <a:extLst>
              <a:ext uri="{FF2B5EF4-FFF2-40B4-BE49-F238E27FC236}">
                <a16:creationId xmlns:a16="http://schemas.microsoft.com/office/drawing/2014/main" id="{3325DEE1-BA94-B958-FC62-527FBC3ED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5722938"/>
            <a:ext cx="7162800" cy="458787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  <p:sp>
        <p:nvSpPr>
          <p:cNvPr id="21513" name="矩形 1">
            <a:extLst>
              <a:ext uri="{FF2B5EF4-FFF2-40B4-BE49-F238E27FC236}">
                <a16:creationId xmlns:a16="http://schemas.microsoft.com/office/drawing/2014/main" id="{A422F86E-936C-D97C-F721-C7C0D1F7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782888"/>
            <a:ext cx="7469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/>
              <a:t> 右外连接是在两表进行自然连接，只把右表要舍弃的保留在结果集中，左表对应的列上填</a:t>
            </a:r>
            <a:r>
              <a:rPr kumimoji="0" lang="en-US" altLang="zh-CN"/>
              <a:t>null</a:t>
            </a:r>
            <a:r>
              <a:rPr kumimoji="0" lang="zh-CN" altLang="en-US"/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2008</TotalTime>
  <Words>2950</Words>
  <Application>Microsoft Office PowerPoint</Application>
  <PresentationFormat>全屏显示(4:3)</PresentationFormat>
  <Paragraphs>314</Paragraphs>
  <Slides>41</Slides>
  <Notes>41</Notes>
  <HiddenSlides>0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  <vt:variant>
        <vt:lpstr>自定义放映</vt:lpstr>
      </vt:variant>
      <vt:variant>
        <vt:i4>1</vt:i4>
      </vt:variant>
    </vt:vector>
  </HeadingPairs>
  <TitlesOfParts>
    <vt:vector size="55" baseType="lpstr">
      <vt:lpstr>Helvetica</vt:lpstr>
      <vt:lpstr>MS PGothic</vt:lpstr>
      <vt:lpstr>Arial</vt:lpstr>
      <vt:lpstr>Monotype Sorts</vt:lpstr>
      <vt:lpstr>Webdings</vt:lpstr>
      <vt:lpstr>Times New Roman</vt:lpstr>
      <vt:lpstr>Wingdings</vt:lpstr>
      <vt:lpstr>新細明體</vt:lpstr>
      <vt:lpstr>Tahoma</vt:lpstr>
      <vt:lpstr>Symbol</vt:lpstr>
      <vt:lpstr>華康行書體(P)</vt:lpstr>
      <vt:lpstr>2_db-5-grey</vt:lpstr>
      <vt:lpstr>Microsoft Clip Gallery</vt:lpstr>
      <vt:lpstr>Chapter 4: Intermediate SQL</vt:lpstr>
      <vt:lpstr>Chapter 4:  Intermediate SQL</vt:lpstr>
      <vt:lpstr>4.1 Joined Relations</vt:lpstr>
      <vt:lpstr>PowerPoint 演示文稿</vt:lpstr>
      <vt:lpstr>Fig. 4.1 The loan and borrower Relations</vt:lpstr>
      <vt:lpstr>Fig. 4.2 The Result of loan inner join borrower on loan.loan-number = borrower.loan-number</vt:lpstr>
      <vt:lpstr>Fig. 4.3 The Result of loan left outer join borrower on loan-number</vt:lpstr>
      <vt:lpstr>Fig. 4.4 The Result of loan natural inner join borrower</vt:lpstr>
      <vt:lpstr>Fig. 4.6 The Result of loan natural right outer join borrower</vt:lpstr>
      <vt:lpstr>Fig. 4.7 The Result of loan full outer join borrower  using (loan-number)</vt:lpstr>
      <vt:lpstr>4.2 Views</vt:lpstr>
      <vt:lpstr>Views </vt:lpstr>
      <vt:lpstr>View Definition</vt:lpstr>
      <vt:lpstr>Example Views</vt:lpstr>
      <vt:lpstr>Views Defined Using Other Views</vt:lpstr>
      <vt:lpstr>Update of a View</vt:lpstr>
      <vt:lpstr>Some Updates cannot be Translated Uniquely</vt:lpstr>
      <vt:lpstr>PowerPoint 演示文稿</vt:lpstr>
      <vt:lpstr>And Some Not at All</vt:lpstr>
      <vt:lpstr>Materialized Views</vt:lpstr>
      <vt:lpstr>4.3 Transactions</vt:lpstr>
      <vt:lpstr>4.4 Integrity Constraints</vt:lpstr>
      <vt:lpstr> Integrity Constraints on a Single Relation </vt:lpstr>
      <vt:lpstr>Not Null and Unique Constraints </vt:lpstr>
      <vt:lpstr>The check clause</vt:lpstr>
      <vt:lpstr>Referential Integrity</vt:lpstr>
      <vt:lpstr>Cascading Actions in Referential Integrity</vt:lpstr>
      <vt:lpstr>Integrity Constraint Violation During Transactions</vt:lpstr>
      <vt:lpstr>Assertion </vt:lpstr>
      <vt:lpstr>Assertion（断言） </vt:lpstr>
      <vt:lpstr>Index Creation</vt:lpstr>
      <vt:lpstr>4.5 Built-in Data Types in SQL </vt:lpstr>
      <vt:lpstr>User-Defined Types</vt:lpstr>
      <vt:lpstr>Domains</vt:lpstr>
      <vt:lpstr>4.6 Authorization</vt:lpstr>
      <vt:lpstr>Authorization Specification in SQL</vt:lpstr>
      <vt:lpstr>Privileges in SQL</vt:lpstr>
      <vt:lpstr>Revoking Authorization in SQL</vt:lpstr>
      <vt:lpstr>Roles</vt:lpstr>
      <vt:lpstr>Authorization on Views</vt:lpstr>
      <vt:lpstr>End of Chapter 4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Intermediate SQL</dc:title>
  <dc:creator>Microsoft Office 用户</dc:creator>
  <cp:lastModifiedBy>歌 高</cp:lastModifiedBy>
  <cp:revision>83</cp:revision>
  <cp:lastPrinted>2005-01-10T21:51:57Z</cp:lastPrinted>
  <dcterms:created xsi:type="dcterms:W3CDTF">2019-10-31T01:00:36Z</dcterms:created>
  <dcterms:modified xsi:type="dcterms:W3CDTF">2022-06-26T13:24:24Z</dcterms:modified>
</cp:coreProperties>
</file>