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6" autoAdjust="0"/>
  </p:normalViewPr>
  <p:slideViewPr>
    <p:cSldViewPr snapToGrid="0" snapToObjects="1">
      <p:cViewPr>
        <p:scale>
          <a:sx n="40" d="100"/>
          <a:sy n="40" d="100"/>
        </p:scale>
        <p:origin x="-606" y="9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6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9AEE-193E-0B4E-9E04-4C04FFD59EC1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F503-75A0-C949-8ADC-776C55797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9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2.emf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package" Target="../embeddings/Microsoft_Word_Document2.docx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.emf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1908" y="134389"/>
            <a:ext cx="20802600" cy="3763661"/>
          </a:xfrm>
          <a:prstGeom prst="rect">
            <a:avLst/>
          </a:prstGeom>
          <a:noFill/>
          <a:ln w="6350" cmpd="sng">
            <a:noFill/>
          </a:ln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5500" b="1" dirty="0"/>
              <a:t>Agriculture Technical Assistance Provider Networks for the Missisquoi and Winooski Watersheds</a:t>
            </a:r>
          </a:p>
          <a:p>
            <a:pPr algn="ctr"/>
            <a:endParaRPr lang="en-US" sz="3800" dirty="0"/>
          </a:p>
          <a:p>
            <a:pPr algn="ctr"/>
            <a:r>
              <a:rPr lang="en-US" sz="3800" dirty="0"/>
              <a:t>Steve </a:t>
            </a:r>
            <a:r>
              <a:rPr lang="en-US" sz="3800" dirty="0" err="1"/>
              <a:t>Scheinert</a:t>
            </a:r>
            <a:r>
              <a:rPr lang="en-US" sz="3800" dirty="0"/>
              <a:t>, Christopher Koliba, </a:t>
            </a:r>
            <a:r>
              <a:rPr lang="en-US" sz="3800" dirty="0" err="1"/>
              <a:t>Asim</a:t>
            </a:r>
            <a:r>
              <a:rPr lang="en-US" sz="3800" dirty="0"/>
              <a:t> Zia, Stephanie Hurley</a:t>
            </a:r>
          </a:p>
          <a:p>
            <a:pPr algn="ctr"/>
            <a:r>
              <a:rPr lang="en-US" sz="3800" dirty="0"/>
              <a:t>University of Vermont; Vermont </a:t>
            </a:r>
            <a:r>
              <a:rPr lang="en-US" sz="3800" dirty="0" err="1"/>
              <a:t>EPSCoR</a:t>
            </a:r>
            <a:endParaRPr lang="en-US" sz="3800" dirty="0"/>
          </a:p>
        </p:txBody>
      </p:sp>
      <p:sp>
        <p:nvSpPr>
          <p:cNvPr id="7" name="TextBox 6"/>
          <p:cNvSpPr txBox="1"/>
          <p:nvPr/>
        </p:nvSpPr>
        <p:spPr>
          <a:xfrm>
            <a:off x="507987" y="3921777"/>
            <a:ext cx="9574476" cy="2163223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2400" dirty="0"/>
              <a:t>BASIC RESEARCH QUESTIONS: How are agricultural technical assistance </a:t>
            </a:r>
            <a:r>
              <a:rPr lang="en-US" sz="2400" dirty="0" smtClean="0"/>
              <a:t>(TA) providers </a:t>
            </a:r>
            <a:r>
              <a:rPr lang="en-US" sz="2400" dirty="0"/>
              <a:t>coordinated in the two selected </a:t>
            </a:r>
            <a:r>
              <a:rPr lang="en-US" sz="2400" dirty="0" smtClean="0"/>
              <a:t>watersheds? </a:t>
            </a:r>
            <a:r>
              <a:rPr lang="en-US" sz="2400" dirty="0"/>
              <a:t>How does the </a:t>
            </a:r>
            <a:r>
              <a:rPr lang="en-US" sz="2400" dirty="0" err="1"/>
              <a:t>sectoral</a:t>
            </a:r>
            <a:r>
              <a:rPr lang="en-US" sz="2400" dirty="0"/>
              <a:t> composition of the two networks differ? Which organizations </a:t>
            </a:r>
            <a:r>
              <a:rPr lang="en-US" sz="2400" dirty="0" smtClean="0"/>
              <a:t>are the most connected to other organizations in the network (i.e</a:t>
            </a:r>
            <a:r>
              <a:rPr lang="en-US" sz="2400" dirty="0" smtClean="0"/>
              <a:t>., </a:t>
            </a:r>
            <a:r>
              <a:rPr lang="en-US" sz="2400" dirty="0" smtClean="0"/>
              <a:t>have highest degree centrality)?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0" y="3908559"/>
            <a:ext cx="11021494" cy="179389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2400" dirty="0"/>
              <a:t>METHODS EMPLOYED: Institutional network analysis was </a:t>
            </a:r>
            <a:r>
              <a:rPr lang="en-US" sz="2400" dirty="0" smtClean="0"/>
              <a:t>conducted in *ORA </a:t>
            </a:r>
            <a:r>
              <a:rPr lang="en-US" sz="2400" dirty="0"/>
              <a:t>using data drawn from a comprehensive survey of watershed management organizations and programs operating within the Lake Champlain Basin</a:t>
            </a:r>
            <a:r>
              <a:rPr lang="en-US" sz="2400" dirty="0" smtClean="0"/>
              <a:t>.  Network figures are made in </a:t>
            </a:r>
            <a:r>
              <a:rPr lang="en-US" sz="2400" dirty="0" err="1" smtClean="0"/>
              <a:t>Gephi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38100" y="6286418"/>
            <a:ext cx="32956500" cy="947505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4100" dirty="0"/>
              <a:t>    </a:t>
            </a:r>
            <a:r>
              <a:rPr lang="en-US" sz="4100" b="1" dirty="0"/>
              <a:t>Figure 1: Winooski Watershed Agricultural TA Provider Network               </a:t>
            </a:r>
            <a:r>
              <a:rPr lang="en-US" sz="4100" b="1" dirty="0" smtClean="0"/>
              <a:t>	</a:t>
            </a:r>
            <a:r>
              <a:rPr lang="en-US" sz="4100" dirty="0" smtClean="0"/>
              <a:t>  </a:t>
            </a:r>
            <a:r>
              <a:rPr lang="en-US" sz="4100" b="1" dirty="0"/>
              <a:t>Figure 2: </a:t>
            </a:r>
            <a:r>
              <a:rPr lang="en-US" sz="4100" b="1" dirty="0" err="1"/>
              <a:t>Missisquoi</a:t>
            </a:r>
            <a:r>
              <a:rPr lang="en-US" sz="4100" b="1" dirty="0"/>
              <a:t> Watershed Agricultural TA Provider Network</a:t>
            </a:r>
            <a:endParaRPr lang="en-US" sz="4100" dirty="0"/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964232" y="7102949"/>
            <a:ext cx="13690600" cy="916378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4"/>
          <a:srcRect l="13943"/>
          <a:stretch/>
        </p:blipFill>
        <p:spPr bwMode="auto">
          <a:xfrm>
            <a:off x="18105121" y="7233923"/>
            <a:ext cx="13958954" cy="8753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5"/>
          <a:srcRect l="10700" t="9723"/>
          <a:stretch/>
        </p:blipFill>
        <p:spPr bwMode="auto">
          <a:xfrm>
            <a:off x="19403379" y="16888971"/>
            <a:ext cx="4652006" cy="4218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8099749" y="16888971"/>
            <a:ext cx="5096921" cy="41296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238998" y="16660370"/>
            <a:ext cx="6503037" cy="4471547"/>
          </a:xfrm>
          <a:prstGeom prst="rect">
            <a:avLst/>
          </a:prstGeom>
        </p:spPr>
        <p:txBody>
          <a:bodyPr wrap="square" lIns="313502" tIns="156751" rIns="313502" bIns="156751">
            <a:spAutoFit/>
          </a:bodyPr>
          <a:lstStyle/>
          <a:p>
            <a:r>
              <a:rPr lang="en-US" sz="2700" b="1" dirty="0" smtClean="0"/>
              <a:t>Sector Label </a:t>
            </a:r>
            <a:r>
              <a:rPr lang="en-US" sz="2700" b="1" dirty="0"/>
              <a:t>Key</a:t>
            </a:r>
            <a:r>
              <a:rPr lang="en-US" sz="2700" b="1" dirty="0" smtClean="0"/>
              <a:t>:</a:t>
            </a:r>
            <a:endParaRPr lang="en-US" sz="2700" dirty="0"/>
          </a:p>
          <a:p>
            <a:pPr lvl="0"/>
            <a:r>
              <a:rPr lang="en-US" sz="2700" dirty="0"/>
              <a:t>1.Federal Governing Actors</a:t>
            </a:r>
          </a:p>
          <a:p>
            <a:pPr lvl="0"/>
            <a:r>
              <a:rPr lang="en-US" sz="2700" dirty="0"/>
              <a:t>2. State/Provincial Governing Actors</a:t>
            </a:r>
          </a:p>
          <a:p>
            <a:pPr lvl="0"/>
            <a:r>
              <a:rPr lang="en-US" sz="2700" dirty="0"/>
              <a:t>3. Regional/Geo-governing Actors</a:t>
            </a:r>
          </a:p>
          <a:p>
            <a:pPr lvl="0"/>
            <a:r>
              <a:rPr lang="en-US" sz="2700" dirty="0"/>
              <a:t>4. Local/Municipal Governing Actors</a:t>
            </a:r>
          </a:p>
          <a:p>
            <a:pPr lvl="0"/>
            <a:r>
              <a:rPr lang="en-US" sz="2700" dirty="0"/>
              <a:t>5. Private (For-Profit) Enterprise</a:t>
            </a:r>
          </a:p>
          <a:p>
            <a:pPr lvl="0"/>
            <a:r>
              <a:rPr lang="en-US" sz="2700" dirty="0"/>
              <a:t>6. Non-Governmental and Non-Profit Org.</a:t>
            </a:r>
          </a:p>
          <a:p>
            <a:pPr lvl="0"/>
            <a:r>
              <a:rPr lang="en-US" sz="2700" dirty="0"/>
              <a:t>7. Citizen Actors</a:t>
            </a:r>
          </a:p>
          <a:p>
            <a:pPr lvl="0"/>
            <a:r>
              <a:rPr lang="en-US" sz="2700" dirty="0"/>
              <a:t>8. Research Actors</a:t>
            </a:r>
          </a:p>
          <a:p>
            <a:pPr lvl="0"/>
            <a:r>
              <a:rPr lang="en-US" sz="2700" dirty="0"/>
              <a:t>9. International Governing Actors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58591"/>
              </p:ext>
            </p:extLst>
          </p:nvPr>
        </p:nvGraphicFramePr>
        <p:xfrm>
          <a:off x="23983950" y="17240250"/>
          <a:ext cx="8877300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8" imgW="8387376" imgH="4509396" progId="Word.Document.12">
                  <p:embed/>
                </p:oleObj>
              </mc:Choice>
              <mc:Fallback>
                <p:oleObj name="Document" r:id="rId8" imgW="8387376" imgH="4509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83950" y="17240250"/>
                        <a:ext cx="8877300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27477"/>
              </p:ext>
            </p:extLst>
          </p:nvPr>
        </p:nvGraphicFramePr>
        <p:xfrm>
          <a:off x="-38100" y="17240250"/>
          <a:ext cx="87058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11" imgW="8387376" imgH="4509396" progId="Word.Document.12">
                  <p:embed/>
                </p:oleObj>
              </mc:Choice>
              <mc:Fallback>
                <p:oleObj name="Document" r:id="rId11" imgW="8387376" imgH="4509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38100" y="17240250"/>
                        <a:ext cx="870585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698480" y="16012735"/>
            <a:ext cx="11126486" cy="839784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3400" b="1" dirty="0"/>
              <a:t>Figure 3. </a:t>
            </a:r>
            <a:r>
              <a:rPr lang="en-US" sz="3400" b="1" dirty="0" err="1"/>
              <a:t>Sectoral</a:t>
            </a:r>
            <a:r>
              <a:rPr lang="en-US" sz="3400" b="1" dirty="0"/>
              <a:t> </a:t>
            </a:r>
            <a:r>
              <a:rPr lang="en-US" sz="3400" b="1" dirty="0" smtClean="0"/>
              <a:t>Composition </a:t>
            </a:r>
            <a:r>
              <a:rPr lang="en-US" sz="3400" b="1" dirty="0"/>
              <a:t>of Ag. TA Provider Nets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660" y="16540483"/>
            <a:ext cx="11975782" cy="732062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2700" b="1" dirty="0"/>
              <a:t>Table 1: </a:t>
            </a:r>
            <a:r>
              <a:rPr lang="en-US" sz="2700" b="1" dirty="0" smtClean="0"/>
              <a:t>Winooski Top </a:t>
            </a:r>
            <a:r>
              <a:rPr lang="en-US" sz="2700" b="1" dirty="0"/>
              <a:t>10 Nodes by Degree Centrality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78065" y="16540483"/>
            <a:ext cx="10387015" cy="114756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2700" b="1" dirty="0"/>
              <a:t>Table 2: </a:t>
            </a:r>
            <a:r>
              <a:rPr lang="en-US" sz="2700" b="1" dirty="0" err="1" smtClean="0"/>
              <a:t>Missisquoi</a:t>
            </a:r>
            <a:r>
              <a:rPr lang="en-US" sz="2700" b="1" dirty="0" smtClean="0"/>
              <a:t> </a:t>
            </a:r>
            <a:r>
              <a:rPr lang="en-US" sz="2700" b="1" dirty="0"/>
              <a:t>Top 10 Nodes by Degree Centrality</a:t>
            </a:r>
          </a:p>
          <a:p>
            <a:endParaRPr lang="en-US" sz="2700" dirty="0"/>
          </a:p>
        </p:txBody>
      </p:sp>
      <p:pic>
        <p:nvPicPr>
          <p:cNvPr id="24" name="Picture 23" descr="http://www.uvm.edu/%7Eepscor/new02/images/banners/racc_banner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677" y="2180571"/>
            <a:ext cx="4460407" cy="125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lgamache\AppData\Local\Microsoft\Windows\Temporary Internet Files\Content.Word\VTEPSCoR_logo_green_lg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897" y="268556"/>
            <a:ext cx="2331720" cy="159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042" y="1472372"/>
            <a:ext cx="5114149" cy="12533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5214" y="2722558"/>
            <a:ext cx="14813280" cy="1270671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>
              <a:tabLst>
                <a:tab pos="783755" algn="l"/>
              </a:tabLst>
            </a:pPr>
            <a:r>
              <a:rPr lang="en-US" sz="3100" dirty="0"/>
              <a:t>UVM College of Agriculture &amp; Life Sciences</a:t>
            </a:r>
          </a:p>
          <a:p>
            <a:r>
              <a:rPr lang="en-US" sz="3100" dirty="0"/>
              <a:t>UVM Extension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040" y="137305"/>
            <a:ext cx="4160520" cy="13805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2763748" y="3887050"/>
            <a:ext cx="9604336" cy="253255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txBody>
          <a:bodyPr wrap="square" lIns="313502" tIns="156751" rIns="313502" bIns="156751" rtlCol="0">
            <a:spAutoFit/>
          </a:bodyPr>
          <a:lstStyle/>
          <a:p>
            <a:r>
              <a:rPr lang="en-US" sz="2400" dirty="0" smtClean="0"/>
              <a:t>RESULTS/CONCULSTIONS: (1) Governing actors of all types constitute around 75% of the actors in each network. (2) Key TA providers UVM Extension and NRCS are not among the most central in either network. (3) NGOs are more central in the </a:t>
            </a:r>
            <a:r>
              <a:rPr lang="en-US" sz="2400" dirty="0" smtClean="0"/>
              <a:t>Missisquoi than in the Winooski </a:t>
            </a:r>
            <a:r>
              <a:rPr lang="en-US" sz="2400" dirty="0" smtClean="0"/>
              <a:t>TA provider </a:t>
            </a:r>
            <a:r>
              <a:rPr lang="en-US" sz="2400" dirty="0" smtClean="0"/>
              <a:t>network. (</a:t>
            </a:r>
            <a:r>
              <a:rPr lang="en-US" sz="2400" dirty="0" smtClean="0"/>
              <a:t>4) </a:t>
            </a:r>
            <a:r>
              <a:rPr lang="en-US" sz="2400" dirty="0" smtClean="0"/>
              <a:t>Incentive and subsidy providing </a:t>
            </a:r>
            <a:r>
              <a:rPr lang="en-US" sz="2400" dirty="0" smtClean="0"/>
              <a:t>state programs are the most central organizations in both networks.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72722" y="21450431"/>
            <a:ext cx="12854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This document was developed by support provided by Vermont </a:t>
            </a:r>
            <a:r>
              <a:rPr lang="en-US" sz="1200" dirty="0" err="1"/>
              <a:t>EPSCoR</a:t>
            </a:r>
            <a:r>
              <a:rPr lang="en-US" sz="1200" dirty="0"/>
              <a:t> with funds from the National Science Foundation Grant EPS-1101317.   Any opinions, findings, and conclusions or recommendations expressed in this material are those of the author(s) and do not necessarily reflect the views of the National Science Foundation, VT </a:t>
            </a:r>
            <a:r>
              <a:rPr lang="en-US" sz="1200" dirty="0" err="1"/>
              <a:t>EPSCoR</a:t>
            </a:r>
            <a:r>
              <a:rPr lang="en-US" sz="1200" dirty="0"/>
              <a:t>, or the University of Vermont.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3800" y="20707552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Winooski Watershed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0046966" y="20704407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Missisquoi</a:t>
            </a:r>
            <a:r>
              <a:rPr lang="en-US" sz="2000" dirty="0" smtClean="0"/>
              <a:t> Watershed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95109" y="226221"/>
            <a:ext cx="1838841" cy="18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357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Company>University of Vermont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Koliba</dc:creator>
  <cp:lastModifiedBy>Steve</cp:lastModifiedBy>
  <cp:revision>19</cp:revision>
  <dcterms:created xsi:type="dcterms:W3CDTF">2014-10-17T16:34:39Z</dcterms:created>
  <dcterms:modified xsi:type="dcterms:W3CDTF">2014-10-20T15:37:03Z</dcterms:modified>
</cp:coreProperties>
</file>