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uli"/>
      <p:regular r:id="rId13"/>
      <p:italic r:id="rId14"/>
    </p:embeddedFont>
    <p:embeddedFont>
      <p:font typeface="Nixie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uli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ixieOne-regular.fntdata"/><Relationship Id="rId14" Type="http://schemas.openxmlformats.org/officeDocument/2006/relationships/font" Target="fonts/Muli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Shape 1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Shape 1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Shape 1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Shape 1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Shape 1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Shape 1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Shape 1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Shape 1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Shape 1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grpSp>
        <p:nvGrpSpPr>
          <p:cNvPr id="10" name="Shape 10"/>
          <p:cNvGrpSpPr/>
          <p:nvPr/>
        </p:nvGrpSpPr>
        <p:grpSpPr>
          <a:xfrm flipH="1" rot="10800000">
            <a:off x="3692750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flipH="1" rot="10800000">
            <a:off x="5278914" y="855278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flipH="1" rot="10800000">
            <a:off x="5365798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6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flipH="1" rot="10800000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flipH="1" rot="10800000">
            <a:off x="5010533" y="4576647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flipH="1" rot="10800000">
            <a:off x="3530384" y="4576661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06" name="Shape 140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07" name="Shape 140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grpSp>
        <p:nvGrpSpPr>
          <p:cNvPr id="179" name="Shape 179"/>
          <p:cNvGrpSpPr/>
          <p:nvPr/>
        </p:nvGrpSpPr>
        <p:grpSpPr>
          <a:xfrm flipH="1" rot="10800000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flipH="1" rot="10800000">
            <a:off x="828674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flipH="1" rot="10800000">
            <a:off x="793851" y="4692801"/>
            <a:ext cx="517499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2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flipH="1" rot="10800000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flipH="1" rot="10800000">
            <a:off x="738524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 flipH="1" rot="10800000">
            <a:off x="-291324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 flipH="1" rot="10800000">
            <a:off x="420724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347" name="Shape 347"/>
          <p:cNvGrpSpPr/>
          <p:nvPr/>
        </p:nvGrpSpPr>
        <p:grpSpPr>
          <a:xfrm flipH="1" rot="10800000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flipH="1" rot="10800000">
            <a:off x="-123825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 flipH="1" rot="10800000">
            <a:off x="638174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 flipH="1" rot="10800000">
            <a:off x="657224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7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flipH="1" rot="10800000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 flipH="1" rot="10800000">
            <a:off x="728999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 flipH="1" rot="10800000">
            <a:off x="411199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144925" y="4214500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517" name="Shape 51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6" name="Shape 686"/>
          <p:cNvSpPr txBox="1"/>
          <p:nvPr>
            <p:ph idx="2" type="body"/>
          </p:nvPr>
        </p:nvSpPr>
        <p:spPr>
          <a:xfrm>
            <a:off x="4562087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687" name="Shape 68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8" name="Shape 68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Shape 735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39" name="Shape 73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40" name="Shape 74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Shape 742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4" name="Shape 74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3" name="Shape 75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8" name="Shape 75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6" name="Shape 84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Shape 85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6" name="Shape 856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7" name="Shape 857"/>
          <p:cNvSpPr txBox="1"/>
          <p:nvPr>
            <p:ph idx="3" type="body"/>
          </p:nvPr>
        </p:nvSpPr>
        <p:spPr>
          <a:xfrm>
            <a:off x="6309244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858" name="Shape 858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930" name="Shape 930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931" name="Shape 93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Shape 978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83" name="Shape 98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Shape 985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6" name="Shape 986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87" name="Shape 98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96" name="Shape 99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001" name="Shape 100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Shape 108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" name="Shape 1084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" name="Shape 1085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" name="Shape 108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8" name="Shape 108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89" name="Shape 108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Shape 1095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None/>
              <a:defRPr/>
            </a:lvl1pPr>
          </a:lstStyle>
          <a:p/>
        </p:txBody>
      </p:sp>
      <p:grpSp>
        <p:nvGrpSpPr>
          <p:cNvPr id="1098" name="Shape 1098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1099" name="Shape 109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Shape 1146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8" name="Shape 114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9" name="Shape 1149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50" name="Shape 115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151" name="Shape 115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Shape 115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54" name="Shape 115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155" name="Shape 115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Shape 116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164" name="Shape 116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Shape 1168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169" name="Shape 1169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1" name="Shape 1251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2" name="Shape 1252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3" name="Shape 1253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56" name="Shape 125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57" name="Shape 125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Shape 1263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flipH="1" rot="10800000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4" name="Shape 1314"/>
          <p:cNvSpPr/>
          <p:nvPr/>
        </p:nvSpPr>
        <p:spPr>
          <a:xfrm flipH="1" rot="10800000">
            <a:off x="503115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5" name="Shape 1315"/>
          <p:cNvSpPr/>
          <p:nvPr/>
        </p:nvSpPr>
        <p:spPr>
          <a:xfrm flipH="1" rot="10800000">
            <a:off x="1208423" y="-131812"/>
            <a:ext cx="674399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6" name="Shape 1316"/>
          <p:cNvSpPr/>
          <p:nvPr/>
        </p:nvSpPr>
        <p:spPr>
          <a:xfrm flipH="1" rot="10800000">
            <a:off x="247753" y="49692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17" name="Shape 1317"/>
          <p:cNvGrpSpPr/>
          <p:nvPr/>
        </p:nvGrpSpPr>
        <p:grpSpPr>
          <a:xfrm flipH="1" rot="10800000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flipH="1" rot="10800000">
            <a:off x="8763567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1" name="Shape 1401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2" name="Shape 1402"/>
          <p:cNvSpPr/>
          <p:nvPr/>
        </p:nvSpPr>
        <p:spPr>
          <a:xfrm flipH="1" rot="10800000">
            <a:off x="8322785" y="3628022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3" name="Shape 1403"/>
          <p:cNvSpPr/>
          <p:nvPr/>
        </p:nvSpPr>
        <p:spPr>
          <a:xfrm flipH="1" rot="10800000">
            <a:off x="8763568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Shape 141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Node.js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 txBox="1"/>
          <p:nvPr>
            <p:ph type="title"/>
          </p:nvPr>
        </p:nvSpPr>
        <p:spPr>
          <a:xfrm>
            <a:off x="1823575" y="7085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  <p:sp>
        <p:nvSpPr>
          <p:cNvPr id="1418" name="Shape 1418"/>
          <p:cNvSpPr txBox="1"/>
          <p:nvPr>
            <p:ph idx="1" type="body"/>
          </p:nvPr>
        </p:nvSpPr>
        <p:spPr>
          <a:xfrm>
            <a:off x="1823575" y="1353800"/>
            <a:ext cx="5411700" cy="35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 Source runtime environment for developing server-side web applications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Interprets JavaScript with Google’s V8 JavaScript Engine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Architecture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Event-Driven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Asynchronous I/O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collection of modules to handle core functionality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Runs on a single thread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Non-blocking I/O calls allow support of 10’s of thousands of concurrent connections.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 not allow vertical scaling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by many major corporations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Netflix, Groupon, IBM, LinkedIn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Shape 1423"/>
          <p:cNvSpPr txBox="1"/>
          <p:nvPr>
            <p:ph type="title"/>
          </p:nvPr>
        </p:nvSpPr>
        <p:spPr>
          <a:xfrm>
            <a:off x="1823575" y="7085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1424" name="Shape 1424"/>
          <p:cNvSpPr txBox="1"/>
          <p:nvPr>
            <p:ph idx="1" type="body"/>
          </p:nvPr>
        </p:nvSpPr>
        <p:spPr>
          <a:xfrm>
            <a:off x="1823575" y="1353800"/>
            <a:ext cx="5763000" cy="35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Creator: Ryan Dahl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Created originally for Linux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Written in 2009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2011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NPM introduced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Windows Nativity developed by Microsoft and  Joyent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2014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io.js split from Node to continue open source development concurrent with Google’s V8 JS Engine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2015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Merged back together and released Node v4.0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ES6 Features brought to Node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Long-term release cycles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/>
          <p:nvPr>
            <p:ph type="title"/>
          </p:nvPr>
        </p:nvSpPr>
        <p:spPr>
          <a:xfrm>
            <a:off x="1823575" y="7085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Setup</a:t>
            </a:r>
          </a:p>
        </p:txBody>
      </p:sp>
      <p:sp>
        <p:nvSpPr>
          <p:cNvPr id="1430" name="Shape 1430"/>
          <p:cNvSpPr txBox="1"/>
          <p:nvPr>
            <p:ph idx="1" type="body"/>
          </p:nvPr>
        </p:nvSpPr>
        <p:spPr>
          <a:xfrm>
            <a:off x="1823575" y="1353800"/>
            <a:ext cx="5411700" cy="35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 sz="1800"/>
              <a:t>NPM (Node Package Manager CLI)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Twitter NPM Package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Tokens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Keys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Express NPM Package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Simple Routing for node web applications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Embedded Javascript Templates (.ejs)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Simple templating system for express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Shape 1435"/>
          <p:cNvSpPr txBox="1"/>
          <p:nvPr>
            <p:ph type="title"/>
          </p:nvPr>
        </p:nvSpPr>
        <p:spPr>
          <a:xfrm>
            <a:off x="1823575" y="7085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Twitter Usage</a:t>
            </a:r>
          </a:p>
        </p:txBody>
      </p:sp>
      <p:sp>
        <p:nvSpPr>
          <p:cNvPr id="1436" name="Shape 1436"/>
          <p:cNvSpPr txBox="1"/>
          <p:nvPr>
            <p:ph idx="1" type="body"/>
          </p:nvPr>
        </p:nvSpPr>
        <p:spPr>
          <a:xfrm>
            <a:off x="1823575" y="1353800"/>
            <a:ext cx="5411700" cy="35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t/>
            </a:r>
            <a:endParaRPr/>
          </a:p>
        </p:txBody>
      </p:sp>
      <p:pic>
        <p:nvPicPr>
          <p:cNvPr id="1437" name="Shape 1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75" y="1669274"/>
            <a:ext cx="5411701" cy="290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Shape 1442"/>
          <p:cNvSpPr txBox="1"/>
          <p:nvPr>
            <p:ph type="title"/>
          </p:nvPr>
        </p:nvSpPr>
        <p:spPr>
          <a:xfrm>
            <a:off x="1823575" y="7085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Express Usage</a:t>
            </a:r>
          </a:p>
        </p:txBody>
      </p:sp>
      <p:sp>
        <p:nvSpPr>
          <p:cNvPr id="1443" name="Shape 1443"/>
          <p:cNvSpPr txBox="1"/>
          <p:nvPr>
            <p:ph idx="1" type="body"/>
          </p:nvPr>
        </p:nvSpPr>
        <p:spPr>
          <a:xfrm>
            <a:off x="1823575" y="1353800"/>
            <a:ext cx="5411700" cy="35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t/>
            </a:r>
            <a:endParaRPr/>
          </a:p>
        </p:txBody>
      </p:sp>
      <p:pic>
        <p:nvPicPr>
          <p:cNvPr id="1444" name="Shape 1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74" y="2053100"/>
            <a:ext cx="5411700" cy="20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 txBox="1"/>
          <p:nvPr>
            <p:ph type="title"/>
          </p:nvPr>
        </p:nvSpPr>
        <p:spPr>
          <a:xfrm>
            <a:off x="1823575" y="7085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EJS Usage</a:t>
            </a:r>
          </a:p>
        </p:txBody>
      </p:sp>
      <p:sp>
        <p:nvSpPr>
          <p:cNvPr id="1450" name="Shape 1450"/>
          <p:cNvSpPr txBox="1"/>
          <p:nvPr>
            <p:ph idx="1" type="body"/>
          </p:nvPr>
        </p:nvSpPr>
        <p:spPr>
          <a:xfrm>
            <a:off x="1823575" y="1353800"/>
            <a:ext cx="7320300" cy="35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 sz="2400"/>
              <a:t>Calling a template via express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 sz="2400"/>
              <a:t>res.render('index.ejs', { count: visitCount });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Variables in HTML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&lt;%= count %&gt;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Shape 1455"/>
          <p:cNvSpPr txBox="1"/>
          <p:nvPr>
            <p:ph type="ctrTitle"/>
          </p:nvPr>
        </p:nvSpPr>
        <p:spPr>
          <a:xfrm>
            <a:off x="2478300" y="2246250"/>
            <a:ext cx="6665700" cy="65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Bringing Everything Together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