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3"/>
    <p:sldId id="342" r:id="rId4"/>
    <p:sldId id="343" r:id="rId5"/>
    <p:sldId id="344" r:id="rId6"/>
    <p:sldId id="345" r:id="rId7"/>
    <p:sldId id="346" r:id="rId8"/>
    <p:sldId id="371" r:id="rId9"/>
    <p:sldId id="357" r:id="rId10"/>
    <p:sldId id="358" r:id="rId11"/>
    <p:sldId id="359" r:id="rId12"/>
    <p:sldId id="360" r:id="rId13"/>
    <p:sldId id="361" r:id="rId14"/>
    <p:sldId id="362" r:id="rId15"/>
    <p:sldId id="363" r:id="rId16"/>
    <p:sldId id="364" r:id="rId17"/>
    <p:sldId id="386" r:id="rId19"/>
    <p:sldId id="365" r:id="rId20"/>
    <p:sldId id="366" r:id="rId21"/>
    <p:sldId id="367" r:id="rId22"/>
    <p:sldId id="368" r:id="rId23"/>
    <p:sldId id="369" r:id="rId24"/>
    <p:sldId id="370" r:id="rId2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A64"/>
    <a:srgbClr val="FA1E46"/>
    <a:srgbClr val="F50A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0204" autoAdjust="0"/>
    <p:restoredTop sz="94737" autoAdjust="0"/>
  </p:normalViewPr>
  <p:slideViewPr>
    <p:cSldViewPr>
      <p:cViewPr varScale="1">
        <p:scale>
          <a:sx n="85" d="100"/>
          <a:sy n="85" d="100"/>
        </p:scale>
        <p:origin x="-115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/>
              <a:t>Ie</a:t>
            </a:r>
            <a:r>
              <a:rPr lang="zh-CN" altLang="en-US" smtClean="0"/>
              <a:t>下面</a:t>
            </a:r>
            <a:r>
              <a:rPr lang="en-US" altLang="zh-CN" smtClean="0"/>
              <a:t>:obj.style.filter = 'progid:DXImageTransform.Microsoft.BasicImage(Rotation=' + dis + ')';</a:t>
            </a:r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/>
              <a:t>Ie</a:t>
            </a:r>
            <a:r>
              <a:rPr lang="zh-CN" altLang="en-US" smtClean="0"/>
              <a:t>下面</a:t>
            </a:r>
            <a:r>
              <a:rPr lang="en-US" altLang="zh-CN" smtClean="0"/>
              <a:t>:obj.style.filter = 'progid:DXImageTransform.Microsoft.BasicImage(Rotation=' + dis + ')';</a:t>
            </a:r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27682E-5049-45D6-BB69-907DCE20968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12E142-91CD-41DE-91EA-7287791DB9B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37431A-5E88-4D6A-AC2A-793A79820AB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1B0918-5F2E-4E82-BF25-6FB40035DBA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19D770-13DC-4BBE-9EA1-2D1A4ACC642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F49D2A-3AF8-4256-A71C-4D67B12CA06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A6BE78-39AA-417F-961F-3B2372CCF9C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EA245D-F33F-4B70-A78A-A68DAAABA78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170A8E-BA9D-4A29-ADC9-406249317A8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AB6FFE-F8CE-40C9-96C2-C67E91BB8C1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5A614B-7070-41CF-990E-436C13366BA6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88B18-DCC5-444B-8B7B-77FF650132A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3857C3-D934-4B79-B015-0BAD4AE8BA99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2F0DD4-92F9-4836-98C4-1BC5D1003DE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AF12CD-C599-45F6-9F26-C0E3C7EA32A1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FF8CBA-8815-4BA3-97D6-0E22E16AFFF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E3BF7D-BD82-403E-A1C1-DA6BE97B6E3D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FD7526-9E6A-4254-859A-DB21E9D3A20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58C1E2-AE08-4012-B26C-A6F7BE16E08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743F33-B44B-4251-9BC1-21AFE0F8E43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CBDC44-4633-430F-B2C0-98012DBBEBE8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0C8F1C-B78A-4C71-BCAB-AE56CC1FC21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E5F1398-A383-4203-BF94-66B2AD1D25C7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E406CCB-08AC-4377-821A-E4F9C42F8768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hyperlink" Target="http://jcscript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canvas</a:t>
            </a:r>
            <a:endParaRPr lang="en-US" altLang="zh-CN" sz="4000" b="1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410" name="内容占位符 2"/>
          <p:cNvSpPr>
            <a:spLocks noGrp="1"/>
          </p:cNvSpPr>
          <p:nvPr>
            <p:ph idx="9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边界绘制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en-US" dirty="0" err="1" smtClean="0">
                <a:ea typeface="宋体" panose="02010600030101010101" pitchFamily="2" charset="-122"/>
              </a:rPr>
              <a:t>lineJoin</a:t>
            </a:r>
            <a:r>
              <a:rPr lang="en-US" altLang="zh-CN" dirty="0" smtClean="0"/>
              <a:t>  :   </a:t>
            </a:r>
            <a:r>
              <a:rPr lang="zh-CN" altLang="en-US" dirty="0" smtClean="0"/>
              <a:t>边界连接点样式</a:t>
            </a:r>
            <a:endParaRPr lang="zh-CN" altLang="en-US" dirty="0" smtClean="0"/>
          </a:p>
          <a:p>
            <a:pPr lvl="3" eaLnBrk="1" hangingPunct="1"/>
            <a:r>
              <a:rPr lang="en-US" altLang="zh-CN" dirty="0" smtClean="0"/>
              <a:t>miter(</a:t>
            </a:r>
            <a:r>
              <a:rPr lang="zh-CN" altLang="en-US" dirty="0" smtClean="0"/>
              <a:t>默认</a:t>
            </a:r>
            <a:r>
              <a:rPr lang="en-US" altLang="zh-CN" dirty="0" smtClean="0"/>
              <a:t>)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round(</a:t>
            </a:r>
            <a:r>
              <a:rPr lang="zh-CN" altLang="en-US" dirty="0" smtClean="0"/>
              <a:t>圆角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bevel(</a:t>
            </a:r>
            <a:r>
              <a:rPr lang="zh-CN" altLang="en-US" dirty="0" smtClean="0"/>
              <a:t>斜角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pPr marL="742950" lvl="2" indent="-342900" eaLnBrk="1" hangingPunct="1"/>
            <a:r>
              <a:rPr lang="en-US" altLang="en-US" dirty="0" err="1" smtClean="0">
                <a:ea typeface="宋体" panose="02010600030101010101" pitchFamily="2" charset="-122"/>
              </a:rPr>
              <a:t>lineCap</a:t>
            </a:r>
            <a:r>
              <a:rPr lang="en-US" altLang="en-US" dirty="0" smtClean="0">
                <a:ea typeface="宋体" panose="02010600030101010101" pitchFamily="2" charset="-122"/>
              </a:rPr>
              <a:t>  </a:t>
            </a:r>
            <a:r>
              <a:rPr lang="en-US" altLang="zh-CN" dirty="0" smtClean="0"/>
              <a:t>:   </a:t>
            </a:r>
            <a:r>
              <a:rPr lang="zh-CN" altLang="en-US" dirty="0" smtClean="0"/>
              <a:t>端点样式</a:t>
            </a:r>
            <a:endParaRPr lang="zh-CN" altLang="en-US" dirty="0" smtClean="0"/>
          </a:p>
          <a:p>
            <a:pPr lvl="3" eaLnBrk="1" hangingPunct="1"/>
            <a:r>
              <a:rPr lang="en-US" altLang="zh-CN" dirty="0" smtClean="0"/>
              <a:t>butt(</a:t>
            </a:r>
            <a:r>
              <a:rPr lang="zh-CN" altLang="en-US" dirty="0" smtClean="0"/>
              <a:t>默认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round(</a:t>
            </a:r>
            <a:r>
              <a:rPr lang="zh-CN" altLang="en-US" dirty="0" smtClean="0"/>
              <a:t>圆角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square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zh-CN" altLang="en-US" dirty="0" smtClean="0"/>
              <a:t>高度多出为宽一半的值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3" eaLnBrk="1" hangingPunct="1"/>
            <a:endParaRPr lang="en-US" altLang="zh-CN" dirty="0" smtClean="0"/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绘制路径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/>
              <a:t>beginPath</a:t>
            </a:r>
            <a:r>
              <a:rPr lang="en-US" altLang="zh-CN" dirty="0" smtClean="0"/>
              <a:t> :  </a:t>
            </a:r>
            <a:r>
              <a:rPr lang="zh-CN" altLang="en-US" dirty="0" smtClean="0"/>
              <a:t>开始绘制路径</a:t>
            </a:r>
            <a:endParaRPr lang="zh-CN" altLang="en-US" dirty="0" smtClean="0"/>
          </a:p>
          <a:p>
            <a:pPr marL="742950" lvl="2" indent="-342900" eaLnBrk="1" hangingPunct="1"/>
            <a:r>
              <a:rPr lang="en-US" altLang="zh-CN" dirty="0" err="1" smtClean="0"/>
              <a:t>closePath</a:t>
            </a:r>
            <a:r>
              <a:rPr lang="en-US" altLang="zh-CN" dirty="0" smtClean="0"/>
              <a:t>  :  </a:t>
            </a:r>
            <a:r>
              <a:rPr lang="zh-CN" altLang="en-US" dirty="0" smtClean="0"/>
              <a:t>结束绘制路径</a:t>
            </a:r>
            <a:endParaRPr lang="zh-CN" altLang="en-US" dirty="0" smtClean="0"/>
          </a:p>
          <a:p>
            <a:pPr marL="742950" lvl="2" indent="-342900" eaLnBrk="1" hangingPunct="1"/>
            <a:r>
              <a:rPr lang="en-US" altLang="zh-CN" dirty="0" err="1" smtClean="0"/>
              <a:t>moveTo</a:t>
            </a:r>
            <a:r>
              <a:rPr lang="en-US" altLang="zh-CN" dirty="0" smtClean="0"/>
              <a:t>  :  </a:t>
            </a:r>
            <a:r>
              <a:rPr lang="zh-CN" altLang="en-US" dirty="0" smtClean="0"/>
              <a:t>移动到绘制的新目标点</a:t>
            </a:r>
            <a:endParaRPr lang="zh-CN" altLang="en-US" dirty="0" smtClean="0"/>
          </a:p>
          <a:p>
            <a:pPr marL="742950" lvl="2" indent="-342900" eaLnBrk="1" hangingPunct="1"/>
            <a:r>
              <a:rPr lang="en-US" altLang="zh-CN" dirty="0" err="1" smtClean="0"/>
              <a:t>lineTo</a:t>
            </a:r>
            <a:r>
              <a:rPr lang="en-US" altLang="zh-CN" dirty="0" smtClean="0"/>
              <a:t>  :  </a:t>
            </a:r>
            <a:r>
              <a:rPr lang="zh-CN" altLang="en-US" dirty="0" smtClean="0"/>
              <a:t>新的目标点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3" eaLnBrk="1" hangingPunct="1">
              <a:buFont typeface="Arial" panose="020B0604020202020204" pitchFamily="34" charset="0"/>
              <a:buNone/>
            </a:pPr>
            <a:endParaRPr lang="en-US" altLang="zh-CN" dirty="0" smtClean="0"/>
          </a:p>
          <a:p>
            <a:pPr marL="742950" lvl="2" indent="-342900" eaLnBrk="1" hangingPunct="1"/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zh-CN" altLang="en-US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canvas</a:t>
            </a:r>
            <a:endParaRPr lang="en-US" altLang="zh-CN" sz="4000" b="1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434" name="内容占位符 2"/>
          <p:cNvSpPr>
            <a:spLocks noGrp="1"/>
          </p:cNvSpPr>
          <p:nvPr>
            <p:ph idx="9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绘制路径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_2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smtClean="0"/>
              <a:t>stroke  :  </a:t>
            </a:r>
            <a:r>
              <a:rPr lang="zh-CN" altLang="en-US" dirty="0" smtClean="0"/>
              <a:t>画线，默认黑色</a:t>
            </a:r>
            <a:endParaRPr lang="en-US" altLang="zh-CN" dirty="0" smtClean="0"/>
          </a:p>
          <a:p>
            <a:pPr marL="742950" lvl="2" indent="-342900" eaLnBrk="1" hangingPunct="1"/>
            <a:r>
              <a:rPr lang="en-US" altLang="zh-CN" dirty="0" smtClean="0"/>
              <a:t>fill  :  </a:t>
            </a:r>
            <a:r>
              <a:rPr lang="zh-CN" altLang="en-US" dirty="0" smtClean="0"/>
              <a:t>填充，默认黑色</a:t>
            </a:r>
            <a:endParaRPr lang="zh-CN" altLang="en-US" dirty="0" smtClean="0"/>
          </a:p>
          <a:p>
            <a:pPr marL="742950" lvl="2" indent="-342900" eaLnBrk="1" hangingPunct="1"/>
            <a:r>
              <a:rPr lang="en-US" altLang="zh-CN" dirty="0" err="1" smtClean="0"/>
              <a:t>rect</a:t>
            </a:r>
            <a:r>
              <a:rPr lang="en-US" altLang="zh-CN" dirty="0" smtClean="0"/>
              <a:t>  :  </a:t>
            </a:r>
            <a:r>
              <a:rPr lang="zh-CN" altLang="en-US" dirty="0" smtClean="0"/>
              <a:t>矩形区域</a:t>
            </a:r>
            <a:endParaRPr lang="zh-CN" altLang="en-US" dirty="0" smtClean="0"/>
          </a:p>
          <a:p>
            <a:pPr marL="742950" lvl="2" indent="-342900" eaLnBrk="1" hangingPunct="1"/>
            <a:r>
              <a:rPr lang="en-US" altLang="zh-CN" dirty="0" err="1" smtClean="0"/>
              <a:t>clearRect</a:t>
            </a:r>
            <a:r>
              <a:rPr lang="en-US" altLang="zh-CN" dirty="0" smtClean="0"/>
              <a:t>  :   </a:t>
            </a:r>
            <a:r>
              <a:rPr lang="zh-CN" altLang="en-US" dirty="0" smtClean="0"/>
              <a:t>删除一个画布的矩形区域</a:t>
            </a:r>
            <a:endParaRPr lang="en-US" altLang="zh-CN" dirty="0" smtClean="0"/>
          </a:p>
          <a:p>
            <a:pPr marL="742950" lvl="2" indent="-342900" eaLnBrk="1" hangingPunct="1"/>
            <a:r>
              <a:rPr lang="en-US" altLang="zh-CN" dirty="0" smtClean="0"/>
              <a:t>save  : </a:t>
            </a:r>
            <a:r>
              <a:rPr lang="zh-CN" altLang="en-US" dirty="0" smtClean="0"/>
              <a:t>保存路径</a:t>
            </a:r>
            <a:endParaRPr lang="zh-CN" altLang="en-US" dirty="0" smtClean="0"/>
          </a:p>
          <a:p>
            <a:pPr marL="742950" lvl="2" indent="-342900" eaLnBrk="1" hangingPunct="1"/>
            <a:r>
              <a:rPr lang="en-US" altLang="zh-CN" dirty="0" smtClean="0"/>
              <a:t>restore  :  </a:t>
            </a:r>
            <a:r>
              <a:rPr lang="zh-CN" altLang="en-US" dirty="0" smtClean="0"/>
              <a:t>恢复路径</a:t>
            </a:r>
            <a:endParaRPr lang="zh-CN" altLang="en-US" dirty="0" smtClean="0"/>
          </a:p>
          <a:p>
            <a:pPr marL="742950" lvl="2" indent="-342900" eaLnBrk="1" hangingPunct="1"/>
            <a:r>
              <a:rPr lang="zh-CN" altLang="en-US" dirty="0" smtClean="0"/>
              <a:t>小例子</a:t>
            </a:r>
            <a:r>
              <a:rPr lang="en-US" altLang="zh-CN" dirty="0" smtClean="0"/>
              <a:t>  :  </a:t>
            </a:r>
            <a:r>
              <a:rPr lang="zh-CN" altLang="en-US" dirty="0" smtClean="0"/>
              <a:t>手指画板</a:t>
            </a:r>
            <a:endParaRPr lang="zh-CN" altLang="en-US" dirty="0" smtClean="0"/>
          </a:p>
          <a:p>
            <a:pPr marL="742950" lvl="2" indent="-342900" eaLnBrk="1" hangingPunct="1">
              <a:buFont typeface="Arial" panose="020B0604020202020204" pitchFamily="34" charset="0"/>
              <a:buNone/>
            </a:pPr>
            <a:endParaRPr lang="zh-CN" altLang="en-US" dirty="0" smtClean="0"/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zh-CN" altLang="en-US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canvas</a:t>
            </a:r>
            <a:endParaRPr lang="en-US" altLang="zh-CN" sz="4000" b="1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458" name="内容占位符 2"/>
          <p:cNvSpPr>
            <a:spLocks noGrp="1"/>
          </p:cNvSpPr>
          <p:nvPr>
            <p:ph idx="9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绘制圆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smtClean="0"/>
              <a:t>arc(x, y, </a:t>
            </a:r>
            <a:r>
              <a:rPr lang="zh-CN" altLang="en-US" dirty="0" smtClean="0"/>
              <a:t>半径</a:t>
            </a:r>
            <a:r>
              <a:rPr lang="en-US" altLang="zh-CN" dirty="0" smtClean="0"/>
              <a:t>, </a:t>
            </a:r>
            <a:r>
              <a:rPr lang="zh-CN" altLang="en-US" dirty="0" smtClean="0"/>
              <a:t>起始弧度</a:t>
            </a:r>
            <a:r>
              <a:rPr lang="en-US" altLang="zh-CN" dirty="0" smtClean="0"/>
              <a:t>, </a:t>
            </a:r>
            <a:r>
              <a:rPr lang="zh-CN" altLang="en-US" dirty="0" smtClean="0"/>
              <a:t>结束弧度</a:t>
            </a:r>
            <a:r>
              <a:rPr lang="en-US" altLang="zh-CN" dirty="0" smtClean="0"/>
              <a:t>, </a:t>
            </a:r>
            <a:r>
              <a:rPr lang="zh-CN" altLang="en-US" dirty="0" smtClean="0"/>
              <a:t>旋转方向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3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 ,  y  :  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圆心点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位置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3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弧度与角度的关系：弧度 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角度*</a:t>
            </a:r>
            <a:r>
              <a:rPr lang="en-US" altLang="zh-CN" dirty="0" err="1" smtClean="0"/>
              <a:t>Math.PI</a:t>
            </a:r>
            <a:r>
              <a:rPr lang="en-US" altLang="zh-CN" dirty="0" smtClean="0"/>
              <a:t>/180</a:t>
            </a:r>
            <a:endParaRPr lang="en-US" altLang="zh-CN" dirty="0" smtClean="0"/>
          </a:p>
          <a:p>
            <a:pPr lvl="3" eaLnBrk="1" hangingPunct="1"/>
            <a:r>
              <a:rPr lang="zh-CN" altLang="en-US" dirty="0" smtClean="0"/>
              <a:t>旋转方向：顺时针</a:t>
            </a:r>
            <a:r>
              <a:rPr lang="en-US" altLang="zh-CN" dirty="0" smtClean="0"/>
              <a:t>(</a:t>
            </a:r>
            <a:r>
              <a:rPr lang="zh-CN" altLang="en-US" dirty="0" smtClean="0"/>
              <a:t>默认：</a:t>
            </a:r>
            <a:r>
              <a:rPr lang="en-US" altLang="zh-CN" dirty="0" smtClean="0"/>
              <a:t>false)</a:t>
            </a:r>
            <a:r>
              <a:rPr lang="zh-CN" altLang="en-US" dirty="0" smtClean="0"/>
              <a:t>、逆时针</a:t>
            </a:r>
            <a:r>
              <a:rPr lang="en-US" altLang="zh-CN" dirty="0" smtClean="0"/>
              <a:t>(true)</a:t>
            </a:r>
            <a:endParaRPr lang="en-US" altLang="zh-CN" dirty="0" smtClean="0"/>
          </a:p>
          <a:p>
            <a:pPr lvl="3" eaLnBrk="1" hangingPunct="1"/>
            <a:r>
              <a:rPr lang="zh-CN" altLang="en-US" dirty="0" smtClean="0"/>
              <a:t>例子：用</a:t>
            </a:r>
            <a:r>
              <a:rPr lang="en-US" altLang="zh-CN" dirty="0" smtClean="0"/>
              <a:t>arc</a:t>
            </a:r>
            <a:r>
              <a:rPr lang="zh-CN" altLang="en-US" dirty="0" smtClean="0"/>
              <a:t>去画个钟表</a:t>
            </a:r>
            <a:endParaRPr lang="zh-CN" altLang="en-US" dirty="0" smtClean="0"/>
          </a:p>
          <a:p>
            <a:pPr lvl="3" eaLnBrk="1" hangingPunct="1"/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zh-CN" altLang="en-US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canvas</a:t>
            </a:r>
            <a:endParaRPr lang="en-US" altLang="zh-CN" sz="4000" b="1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0482" name="内容占位符 2"/>
          <p:cNvSpPr>
            <a:spLocks noGrp="1"/>
          </p:cNvSpPr>
          <p:nvPr>
            <p:ph idx="9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绘制其他曲线</a:t>
            </a:r>
            <a:endParaRPr lang="en-US" altLang="zh-CN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smtClean="0"/>
              <a:t>arcTo(x1,y1,x2,y2,r)</a:t>
            </a:r>
            <a:endParaRPr lang="en-US" altLang="zh-CN" smtClean="0"/>
          </a:p>
          <a:p>
            <a:pPr lvl="3" eaLnBrk="1" hangingPunct="1"/>
            <a:r>
              <a:rPr lang="zh-CN" altLang="en-US" smtClean="0"/>
              <a:t>第一组坐标、第二组坐标、半径</a:t>
            </a:r>
            <a:endParaRPr lang="zh-CN" altLang="en-US" smtClean="0"/>
          </a:p>
          <a:p>
            <a:pPr marL="742950" lvl="2" indent="-342900" eaLnBrk="1" hangingPunct="1"/>
            <a:r>
              <a:rPr lang="en-US" altLang="zh-CN" smtClean="0"/>
              <a:t>quadraticCurveTo(dx,dy,x1,y1)</a:t>
            </a:r>
            <a:endParaRPr lang="en-US" altLang="zh-CN" smtClean="0"/>
          </a:p>
          <a:p>
            <a:pPr lvl="3" eaLnBrk="1" hangingPunct="1"/>
            <a:r>
              <a:rPr lang="zh-CN" altLang="en-US" smtClean="0"/>
              <a:t>贝塞尔曲线：第一组控制点、第二组结束坐标</a:t>
            </a:r>
            <a:endParaRPr lang="zh-CN" altLang="en-US" smtClean="0"/>
          </a:p>
          <a:p>
            <a:pPr marL="742950" lvl="2" indent="-342900" eaLnBrk="1" hangingPunct="1"/>
            <a:r>
              <a:rPr lang="en-US" altLang="zh-CN" smtClean="0"/>
              <a:t>bezierCurveTo(dx1,dy1,dx2,dy2,x1,y1)</a:t>
            </a:r>
            <a:endParaRPr lang="en-US" altLang="zh-CN" smtClean="0"/>
          </a:p>
          <a:p>
            <a:pPr lvl="3" eaLnBrk="1" hangingPunct="1"/>
            <a:r>
              <a:rPr lang="zh-CN" altLang="en-US" smtClean="0"/>
              <a:t>贝塞尔曲线：第一组控制点、第二组控制点、第三组结束坐标</a:t>
            </a:r>
            <a:endParaRPr lang="en-US" altLang="zh-CN" smtClean="0"/>
          </a:p>
          <a:p>
            <a:pPr lvl="3" eaLnBrk="1" hangingPunct="1"/>
            <a:endParaRPr lang="zh-CN" altLang="en-US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zh-CN" altLang="en-US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canvas</a:t>
            </a:r>
            <a:endParaRPr lang="en-US" altLang="zh-CN" sz="4000" b="1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1506" name="内容占位符 2"/>
          <p:cNvSpPr>
            <a:spLocks noGrp="1"/>
          </p:cNvSpPr>
          <p:nvPr>
            <p:ph idx="9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变换</a:t>
            </a:r>
            <a:endParaRPr lang="zh-CN" altLang="en-US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smtClean="0"/>
              <a:t>translate</a:t>
            </a:r>
            <a:endParaRPr lang="en-US" altLang="zh-CN" smtClean="0"/>
          </a:p>
          <a:p>
            <a:pPr lvl="3" eaLnBrk="1" hangingPunct="1"/>
            <a:r>
              <a:rPr lang="zh-CN" altLang="en-US" smtClean="0"/>
              <a:t>偏移：从起始点为基准点，移动当前坐标位置</a:t>
            </a:r>
            <a:endParaRPr lang="zh-CN" altLang="en-US" smtClean="0"/>
          </a:p>
          <a:p>
            <a:pPr marL="742950" lvl="2" indent="-342900" eaLnBrk="1" hangingPunct="1"/>
            <a:r>
              <a:rPr lang="en-US" altLang="zh-CN" smtClean="0"/>
              <a:t>rotate</a:t>
            </a:r>
            <a:endParaRPr lang="en-US" altLang="zh-CN" smtClean="0"/>
          </a:p>
          <a:p>
            <a:pPr lvl="3" eaLnBrk="1" hangingPunct="1"/>
            <a:r>
              <a:rPr lang="zh-CN" altLang="en-US" smtClean="0"/>
              <a:t>旋转：参数为弧度</a:t>
            </a:r>
            <a:endParaRPr lang="zh-CN" altLang="en-US" smtClean="0"/>
          </a:p>
          <a:p>
            <a:pPr lvl="3" eaLnBrk="1" hangingPunct="1"/>
            <a:r>
              <a:rPr lang="zh-CN" altLang="en-US" smtClean="0"/>
              <a:t>例子：旋转的小方块</a:t>
            </a:r>
            <a:endParaRPr lang="zh-CN" altLang="en-US" smtClean="0"/>
          </a:p>
          <a:p>
            <a:pPr marL="742950" lvl="2" indent="-342900" eaLnBrk="1" hangingPunct="1"/>
            <a:r>
              <a:rPr lang="en-US" altLang="zh-CN" smtClean="0"/>
              <a:t>scale</a:t>
            </a:r>
            <a:endParaRPr lang="en-US" altLang="zh-CN" smtClean="0"/>
          </a:p>
          <a:p>
            <a:pPr lvl="3" eaLnBrk="1" hangingPunct="1"/>
            <a:r>
              <a:rPr lang="zh-CN" altLang="en-US" smtClean="0"/>
              <a:t>缩放例子：旋转加缩放的小方块</a:t>
            </a:r>
            <a:endParaRPr lang="en-US" altLang="zh-CN" smtClean="0"/>
          </a:p>
          <a:p>
            <a:pPr lvl="3" eaLnBrk="1" hangingPunct="1"/>
            <a:endParaRPr lang="en-US" altLang="zh-CN" smtClean="0"/>
          </a:p>
          <a:p>
            <a:pPr lvl="3" eaLnBrk="1" hangingPunct="1"/>
            <a:endParaRPr lang="en-US" altLang="zh-CN" smtClean="0"/>
          </a:p>
          <a:p>
            <a:pPr lvl="3" eaLnBrk="1" hangingPunct="1"/>
            <a:endParaRPr lang="zh-CN" altLang="en-US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zh-CN" altLang="en-US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canvas</a:t>
            </a:r>
            <a:endParaRPr lang="en-US" altLang="zh-CN" sz="4000" b="1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2530" name="内容占位符 2"/>
          <p:cNvSpPr>
            <a:spLocks noGrp="1"/>
          </p:cNvSpPr>
          <p:nvPr>
            <p:ph idx="9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插入图片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/>
              <a:t>等图片加载完，再执行</a:t>
            </a:r>
            <a:r>
              <a:rPr lang="en-US" altLang="zh-CN" dirty="0" smtClean="0"/>
              <a:t>canvas</a:t>
            </a:r>
            <a:r>
              <a:rPr lang="zh-CN" altLang="en-US" dirty="0" smtClean="0"/>
              <a:t>操作</a:t>
            </a:r>
            <a:endParaRPr lang="zh-CN" altLang="en-US" dirty="0" smtClean="0"/>
          </a:p>
          <a:p>
            <a:pPr lvl="3" eaLnBrk="1" hangingPunct="1"/>
            <a:r>
              <a:rPr lang="zh-CN" altLang="en-US" dirty="0" smtClean="0"/>
              <a:t>图片预加载：在</a:t>
            </a:r>
            <a:r>
              <a:rPr lang="en-US" altLang="zh-CN" dirty="0" err="1" smtClean="0"/>
              <a:t>onload</a:t>
            </a:r>
            <a:r>
              <a:rPr lang="zh-CN" altLang="en-US" dirty="0" smtClean="0"/>
              <a:t>中调用方法</a:t>
            </a:r>
            <a:endParaRPr lang="zh-CN" altLang="en-US" dirty="0" smtClean="0"/>
          </a:p>
          <a:p>
            <a:pPr marL="742950" lvl="2" indent="-342900" eaLnBrk="1" hangingPunct="1"/>
            <a:r>
              <a:rPr lang="en-US" altLang="zh-CN" dirty="0" err="1" smtClean="0"/>
              <a:t>drawImage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oImg,x,y,w,h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3" eaLnBrk="1" hangingPunct="1"/>
            <a:r>
              <a:rPr lang="en-US" altLang="zh-CN" dirty="0" err="1" smtClean="0"/>
              <a:t>oImg</a:t>
            </a:r>
            <a:r>
              <a:rPr lang="en-US" altLang="zh-CN" dirty="0" smtClean="0"/>
              <a:t> : </a:t>
            </a:r>
            <a:r>
              <a:rPr lang="zh-CN" altLang="en-US" dirty="0" smtClean="0"/>
              <a:t>当前图片 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 : </a:t>
            </a:r>
            <a:r>
              <a:rPr lang="zh-CN" altLang="en-US" dirty="0" smtClean="0"/>
              <a:t>坐标 </a:t>
            </a:r>
            <a:r>
              <a:rPr lang="en-US" altLang="zh-CN" dirty="0" err="1" smtClean="0"/>
              <a:t>w,h</a:t>
            </a:r>
            <a:r>
              <a:rPr lang="en-US" altLang="zh-CN" dirty="0" smtClean="0"/>
              <a:t> :  </a:t>
            </a:r>
            <a:r>
              <a:rPr lang="zh-CN" altLang="en-US" dirty="0" smtClean="0"/>
              <a:t>宽高</a:t>
            </a:r>
            <a:endParaRPr lang="zh-CN" altLang="en-US" dirty="0" smtClean="0"/>
          </a:p>
          <a:p>
            <a:pPr lvl="3" eaLnBrk="1" hangingPunct="1"/>
            <a:r>
              <a:rPr lang="zh-CN" altLang="en-US" dirty="0" smtClean="0"/>
              <a:t>例子 </a:t>
            </a:r>
            <a:r>
              <a:rPr lang="en-US" altLang="zh-CN" dirty="0" smtClean="0"/>
              <a:t>:  </a:t>
            </a:r>
            <a:r>
              <a:rPr lang="zh-CN" altLang="en-US" dirty="0" smtClean="0"/>
              <a:t>微博的图片旋转效果</a:t>
            </a:r>
            <a:endParaRPr lang="zh-CN" altLang="en-US" dirty="0" smtClean="0"/>
          </a:p>
          <a:p>
            <a:pPr lvl="3" eaLnBrk="1" hangingPunct="1"/>
            <a:endParaRPr lang="en-US" altLang="zh-CN" sz="2400" dirty="0" smtClean="0"/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添加图片填充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smtClean="0"/>
              <a:t>createPattern(img,repeat)</a:t>
            </a:r>
            <a:endParaRPr lang="en-US" altLang="zh-CN" dirty="0" smtClean="0"/>
          </a:p>
          <a:p>
            <a:pPr marL="742950" lvl="2" indent="-342900" eaLnBrk="1" hangingPunct="1"/>
            <a:r>
              <a:rPr dirty="0" smtClean="0"/>
              <a:t>repeat</a:t>
            </a:r>
            <a:r>
              <a:rPr lang="zh-CN" dirty="0" smtClean="0"/>
              <a:t>、</a:t>
            </a:r>
            <a:r>
              <a:rPr dirty="0" smtClean="0"/>
              <a:t>repeat-x</a:t>
            </a:r>
            <a:r>
              <a:rPr lang="zh-CN" dirty="0" smtClean="0"/>
              <a:t>、</a:t>
            </a:r>
            <a:r>
              <a:rPr dirty="0" smtClean="0"/>
              <a:t>repeat-y</a:t>
            </a:r>
            <a:r>
              <a:rPr lang="zh-CN" dirty="0" smtClean="0"/>
              <a:t>、</a:t>
            </a:r>
            <a:r>
              <a:rPr dirty="0" smtClean="0"/>
              <a:t>no-repeat</a:t>
            </a:r>
            <a:endParaRPr dirty="0" smtClean="0"/>
          </a:p>
          <a:p>
            <a:pPr lvl="3" eaLnBrk="1" hangingPunct="1"/>
            <a:endParaRPr lang="en-US" altLang="zh-CN" dirty="0" smtClean="0"/>
          </a:p>
          <a:p>
            <a:pPr lvl="3" eaLnBrk="1" hangingPunct="1"/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zh-CN" altLang="en-US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canvas</a:t>
            </a:r>
            <a:endParaRPr lang="en-US" altLang="zh-CN" sz="4000" b="1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2530" name="内容占位符 2"/>
          <p:cNvSpPr>
            <a:spLocks noGrp="1"/>
          </p:cNvSpPr>
          <p:nvPr>
            <p:ph idx="9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渐变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dirty="0" smtClean="0"/>
              <a:t>createLinearGradient(</a:t>
            </a:r>
            <a:r>
              <a:rPr lang="en-US" dirty="0" smtClean="0"/>
              <a:t>x1</a:t>
            </a:r>
            <a:r>
              <a:rPr dirty="0" smtClean="0"/>
              <a:t>,</a:t>
            </a:r>
            <a:r>
              <a:rPr lang="en-US" dirty="0" smtClean="0"/>
              <a:t>y1</a:t>
            </a:r>
            <a:r>
              <a:rPr dirty="0" smtClean="0"/>
              <a:t>,</a:t>
            </a:r>
            <a:r>
              <a:rPr lang="en-US" dirty="0" smtClean="0"/>
              <a:t>x2</a:t>
            </a:r>
            <a:r>
              <a:rPr dirty="0" smtClean="0"/>
              <a:t>,</a:t>
            </a:r>
            <a:r>
              <a:rPr lang="en-US" dirty="0" smtClean="0"/>
              <a:t>x2</a:t>
            </a:r>
            <a:r>
              <a:rPr dirty="0" smtClean="0"/>
              <a:t>) </a:t>
            </a:r>
            <a:r>
              <a:rPr lang="zh-CN" dirty="0" smtClean="0"/>
              <a:t>线性渐变</a:t>
            </a:r>
            <a:endParaRPr lang="zh-CN" dirty="0" smtClean="0"/>
          </a:p>
          <a:p>
            <a:pPr marL="1371600" lvl="3" indent="0" eaLnBrk="1" hangingPunct="1">
              <a:buNone/>
            </a:pPr>
            <a:endParaRPr lang="zh-CN" altLang="en-US" dirty="0" smtClean="0"/>
          </a:p>
          <a:p>
            <a:pPr marL="742950" lvl="2" indent="-342900" eaLnBrk="1" hangingPunct="1"/>
            <a:r>
              <a:rPr lang="en-US" altLang="zh-CN" smtClean="0"/>
              <a:t>createRadialGradient(x1,y1,r1,x2,y2,r2) </a:t>
            </a:r>
            <a:r>
              <a:rPr lang="zh-CN" altLang="zh-CN" smtClean="0"/>
              <a:t>径向渐变</a:t>
            </a:r>
            <a:endParaRPr lang="zh-CN" altLang="zh-CN" smtClean="0"/>
          </a:p>
          <a:p>
            <a:pPr marL="742950" lvl="2" indent="-342900" eaLnBrk="1" hangingPunct="1"/>
            <a:endParaRPr lang="zh-CN" altLang="zh-CN" smtClean="0"/>
          </a:p>
          <a:p>
            <a:pPr marL="742950" lvl="2" indent="-342900" eaLnBrk="1" hangingPunct="1"/>
            <a:r>
              <a:rPr lang="zh-CN" altLang="zh-CN" smtClean="0"/>
              <a:t>addColorStop</a:t>
            </a:r>
            <a:r>
              <a:rPr lang="en-US" altLang="zh-CN" smtClean="0"/>
              <a:t>(stop,color);</a:t>
            </a:r>
            <a:endParaRPr lang="en-US" altLang="zh-CN" smtClean="0"/>
          </a:p>
          <a:p>
            <a:pPr marL="1200150" lvl="3" indent="-342900" eaLnBrk="1" hangingPunct="1"/>
            <a:r>
              <a:rPr lang="en-US" altLang="zh-CN" sz="2000" smtClean="0"/>
              <a:t>stop</a:t>
            </a:r>
            <a:r>
              <a:rPr lang="zh-CN" altLang="zh-CN" sz="2000" smtClean="0"/>
              <a:t>取值 （</a:t>
            </a:r>
            <a:r>
              <a:rPr lang="en-US" altLang="zh-CN" sz="2000" smtClean="0"/>
              <a:t>0-1</a:t>
            </a:r>
            <a:r>
              <a:rPr lang="zh-CN" altLang="zh-CN" sz="2000" smtClean="0"/>
              <a:t>）</a:t>
            </a:r>
            <a:endParaRPr lang="zh-CN" altLang="zh-CN" sz="2000" smtClean="0"/>
          </a:p>
          <a:p>
            <a:pPr marL="1371600" lvl="3" indent="0" eaLnBrk="1" hangingPunct="1">
              <a:buNone/>
            </a:pPr>
            <a:endParaRPr lang="zh-CN" altLang="en-US" dirty="0" smtClean="0"/>
          </a:p>
          <a:p>
            <a:pPr marL="1371600" lvl="3" indent="0" eaLnBrk="1" hangingPunct="1">
              <a:buNone/>
            </a:pPr>
            <a:endParaRPr lang="zh-CN" altLang="en-US" dirty="0" smtClean="0"/>
          </a:p>
          <a:p>
            <a:pPr lvl="3" eaLnBrk="1" hangingPunct="1"/>
            <a:endParaRPr lang="en-US" altLang="zh-CN" sz="2400" dirty="0" smtClean="0"/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endParaRPr dirty="0" smtClean="0"/>
          </a:p>
          <a:p>
            <a:pPr lvl="3" eaLnBrk="1" hangingPunct="1"/>
            <a:endParaRPr lang="en-US" altLang="zh-CN" dirty="0" smtClean="0"/>
          </a:p>
          <a:p>
            <a:pPr lvl="3" eaLnBrk="1" hangingPunct="1"/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zh-CN" altLang="en-US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canvas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文本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/>
              <a:t>strokeText</a:t>
            </a:r>
            <a:r>
              <a:rPr lang="en-US" altLang="zh-CN" dirty="0" smtClean="0"/>
              <a:t>(</a:t>
            </a:r>
            <a:r>
              <a:rPr lang="zh-CN" altLang="en-US" dirty="0" smtClean="0"/>
              <a:t>文字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pPr lvl="3" eaLnBrk="1" hangingPunct="1"/>
            <a:r>
              <a:rPr lang="zh-CN" altLang="en-US" dirty="0" smtClean="0"/>
              <a:t>文字边框</a:t>
            </a:r>
            <a:endParaRPr lang="zh-CN" altLang="en-US" dirty="0" smtClean="0"/>
          </a:p>
          <a:p>
            <a:pPr marL="742950" lvl="2" indent="-342900" eaLnBrk="1" hangingPunct="1"/>
            <a:r>
              <a:rPr lang="en-US" altLang="zh-CN" dirty="0" err="1" smtClean="0"/>
              <a:t>fillText</a:t>
            </a:r>
            <a:r>
              <a:rPr lang="en-US" altLang="zh-CN" dirty="0" smtClean="0"/>
              <a:t>(</a:t>
            </a:r>
            <a:r>
              <a:rPr lang="zh-CN" altLang="en-US" dirty="0" smtClean="0"/>
              <a:t>文字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3" eaLnBrk="1" hangingPunct="1"/>
            <a:r>
              <a:rPr lang="zh-CN" altLang="en-US" dirty="0" smtClean="0"/>
              <a:t>文字填充</a:t>
            </a:r>
            <a:endParaRPr lang="zh-CN" altLang="en-US" dirty="0" smtClean="0"/>
          </a:p>
          <a:p>
            <a:pPr marL="742950" lvl="2" indent="-342900" eaLnBrk="1" hangingPunct="1"/>
            <a:r>
              <a:rPr lang="en-US" altLang="zh-CN" dirty="0" smtClean="0"/>
              <a:t>font</a:t>
            </a:r>
            <a:endParaRPr lang="en-US" altLang="zh-CN" dirty="0" smtClean="0"/>
          </a:p>
          <a:p>
            <a:pPr lvl="3" eaLnBrk="1" hangingPunct="1"/>
            <a:r>
              <a:rPr lang="zh-CN" altLang="en-US" dirty="0" smtClean="0"/>
              <a:t>文字大小 </a:t>
            </a:r>
            <a:r>
              <a:rPr lang="en-US" altLang="zh-CN" dirty="0" smtClean="0"/>
              <a:t>:  '60px impact‘</a:t>
            </a:r>
            <a:endParaRPr lang="en-US" altLang="zh-CN" dirty="0" smtClean="0"/>
          </a:p>
          <a:p>
            <a:pPr marL="742950" lvl="2" indent="-342900" eaLnBrk="1" hangingPunct="1"/>
            <a:r>
              <a:rPr lang="en-US" altLang="zh-CN" dirty="0" err="1" smtClean="0"/>
              <a:t>textAlign</a:t>
            </a:r>
            <a:endParaRPr lang="en-US" altLang="zh-CN" dirty="0" smtClean="0"/>
          </a:p>
          <a:p>
            <a:pPr lvl="3" eaLnBrk="1" hangingPunct="1"/>
            <a:r>
              <a:rPr lang="zh-CN" altLang="en-US" dirty="0" smtClean="0"/>
              <a:t>默认是</a:t>
            </a:r>
            <a:r>
              <a:rPr lang="en-US" altLang="zh-CN" dirty="0" smtClean="0"/>
              <a:t>start </a:t>
            </a:r>
            <a:r>
              <a:rPr lang="zh-CN" altLang="en-US" dirty="0" smtClean="0"/>
              <a:t>跟</a:t>
            </a:r>
            <a:r>
              <a:rPr lang="en-US" altLang="zh-CN" dirty="0" smtClean="0"/>
              <a:t>left</a:t>
            </a:r>
            <a:r>
              <a:rPr lang="zh-CN" altLang="en-US" dirty="0" smtClean="0"/>
              <a:t>一样的效果 </a:t>
            </a:r>
            <a:r>
              <a:rPr lang="en-US" altLang="zh-CN" dirty="0" smtClean="0"/>
              <a:t>end right center</a:t>
            </a:r>
            <a:endParaRPr lang="en-US" altLang="zh-CN" dirty="0" smtClean="0"/>
          </a:p>
          <a:p>
            <a:pPr marL="742950" lvl="2" indent="-342900" eaLnBrk="1" hangingPunct="1"/>
            <a:r>
              <a:rPr lang="en-US" altLang="zh-CN" dirty="0" err="1" smtClean="0"/>
              <a:t>textBaseline</a:t>
            </a:r>
            <a:endParaRPr lang="en-US" altLang="zh-CN" dirty="0" smtClean="0"/>
          </a:p>
          <a:p>
            <a:pPr lvl="3" eaLnBrk="1" hangingPunct="1"/>
            <a:r>
              <a:rPr lang="zh-CN" altLang="en-US" dirty="0" smtClean="0"/>
              <a:t>文字上下的位置的方式 默认 </a:t>
            </a:r>
            <a:r>
              <a:rPr lang="en-US" altLang="zh-CN" dirty="0" smtClean="0"/>
              <a:t>: alphabetic </a:t>
            </a:r>
            <a:endParaRPr lang="en-US" altLang="zh-CN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canvas</a:t>
            </a:r>
            <a:endParaRPr lang="en-US" altLang="zh-CN" sz="4000" b="1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362" name="内容占位符 2"/>
          <p:cNvSpPr>
            <a:spLocks noGrp="1"/>
          </p:cNvSpPr>
          <p:nvPr>
            <p:ph idx="9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文本</a:t>
            </a:r>
            <a:r>
              <a:rPr lang="en-US" altLang="zh-CN" dirty="0" smtClean="0"/>
              <a:t>_2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en-US" dirty="0" err="1" smtClean="0">
                <a:ea typeface="宋体" panose="02010600030101010101" pitchFamily="2" charset="-122"/>
              </a:rPr>
              <a:t>measureText</a:t>
            </a:r>
            <a:r>
              <a:rPr lang="en-US" altLang="en-US" dirty="0" smtClean="0">
                <a:ea typeface="宋体" panose="02010600030101010101" pitchFamily="2" charset="-122"/>
              </a:rPr>
              <a:t>()</a:t>
            </a:r>
            <a:endParaRPr lang="zh-CN" altLang="en-US" dirty="0" smtClean="0"/>
          </a:p>
          <a:p>
            <a:pPr lvl="3" eaLnBrk="1" hangingPunct="1"/>
            <a:r>
              <a:rPr lang="en-US" altLang="en-US" dirty="0" err="1" smtClean="0">
                <a:ea typeface="宋体" panose="02010600030101010101" pitchFamily="2" charset="-122"/>
              </a:rPr>
              <a:t>measureText</a:t>
            </a:r>
            <a:r>
              <a:rPr lang="en-US" altLang="en-US" dirty="0" smtClean="0">
                <a:ea typeface="宋体" panose="02010600030101010101" pitchFamily="2" charset="-122"/>
              </a:rPr>
              <a:t>(</a:t>
            </a:r>
            <a:r>
              <a:rPr lang="en-US" altLang="en-US" dirty="0" err="1" smtClean="0">
                <a:ea typeface="宋体" panose="02010600030101010101" pitchFamily="2" charset="-122"/>
              </a:rPr>
              <a:t>str</a:t>
            </a:r>
            <a:r>
              <a:rPr lang="en-US" altLang="en-US" dirty="0" smtClean="0">
                <a:ea typeface="宋体" panose="02010600030101010101" pitchFamily="2" charset="-122"/>
              </a:rPr>
              <a:t>).width :  </a:t>
            </a:r>
            <a:r>
              <a:rPr lang="en-US" altLang="zh-CN" dirty="0" err="1" smtClean="0"/>
              <a:t>只有</a:t>
            </a:r>
            <a:r>
              <a:rPr lang="zh-CN" altLang="en-US" dirty="0" smtClean="0"/>
              <a:t>宽度，没有高度</a:t>
            </a:r>
            <a:endParaRPr lang="zh-CN" altLang="en-US" dirty="0" smtClean="0"/>
          </a:p>
          <a:p>
            <a:pPr lvl="3" eaLnBrk="1" hangingPunct="1"/>
            <a:r>
              <a:rPr lang="zh-CN" altLang="en-US" dirty="0" smtClean="0"/>
              <a:t>例子 </a:t>
            </a:r>
            <a:r>
              <a:rPr lang="en-US" altLang="zh-CN" dirty="0" smtClean="0"/>
              <a:t>:  </a:t>
            </a:r>
            <a:r>
              <a:rPr lang="zh-CN" altLang="en-US" dirty="0" smtClean="0"/>
              <a:t>文字居中</a:t>
            </a:r>
            <a:endParaRPr lang="zh-CN" altLang="en-US" dirty="0" smtClean="0"/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阴影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/>
              <a:t>shadowOffsetX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shadowOffsetY</a:t>
            </a:r>
            <a:endParaRPr lang="zh-CN" altLang="en-US" dirty="0" smtClean="0"/>
          </a:p>
          <a:p>
            <a:pPr lvl="3" eaLnBrk="1" hangingPunct="1"/>
            <a:r>
              <a:rPr lang="en-US" altLang="zh-CN" dirty="0" smtClean="0"/>
              <a:t>X</a:t>
            </a:r>
            <a:r>
              <a:rPr lang="zh-CN" altLang="en-US" dirty="0" smtClean="0"/>
              <a:t>轴偏移、</a:t>
            </a:r>
            <a:r>
              <a:rPr lang="en-US" altLang="zh-CN" dirty="0" smtClean="0"/>
              <a:t>Y</a:t>
            </a:r>
            <a:r>
              <a:rPr lang="zh-CN" altLang="en-US" dirty="0" smtClean="0"/>
              <a:t>轴偏移</a:t>
            </a:r>
            <a:endParaRPr lang="zh-CN" altLang="en-US" dirty="0" smtClean="0"/>
          </a:p>
          <a:p>
            <a:pPr marL="742950" lvl="2" indent="-342900" eaLnBrk="1" hangingPunct="1"/>
            <a:r>
              <a:rPr lang="en-US" altLang="zh-CN" dirty="0" err="1" smtClean="0"/>
              <a:t>shadowBlur</a:t>
            </a:r>
            <a:endParaRPr lang="en-US" altLang="zh-CN" dirty="0" smtClean="0"/>
          </a:p>
          <a:p>
            <a:pPr lvl="3" eaLnBrk="1" hangingPunct="1"/>
            <a:r>
              <a:rPr lang="zh-CN" altLang="en-US" dirty="0" smtClean="0"/>
              <a:t>模糊半径</a:t>
            </a:r>
            <a:endParaRPr lang="zh-CN" altLang="en-US" dirty="0" smtClean="0"/>
          </a:p>
          <a:p>
            <a:pPr marL="742950" lvl="2" indent="-342900" eaLnBrk="1" hangingPunct="1"/>
            <a:r>
              <a:rPr lang="en-US" altLang="zh-CN" dirty="0" err="1" smtClean="0"/>
              <a:t>shadowColor</a:t>
            </a:r>
            <a:endParaRPr lang="en-US" altLang="zh-CN" dirty="0" smtClean="0"/>
          </a:p>
          <a:p>
            <a:pPr lvl="3" eaLnBrk="1" hangingPunct="1"/>
            <a:r>
              <a:rPr lang="zh-CN" altLang="en-US" dirty="0" smtClean="0"/>
              <a:t>阴影颜色</a:t>
            </a:r>
            <a:endParaRPr lang="zh-CN" altLang="en-US" dirty="0" smtClean="0"/>
          </a:p>
          <a:p>
            <a:pPr marL="742950" lvl="2" indent="-342900" eaLnBrk="1" hangingPunct="1"/>
            <a:endParaRPr lang="zh-CN" altLang="en-US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canvas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386" name="内容占位符 2"/>
          <p:cNvSpPr>
            <a:spLocks noGrp="1"/>
          </p:cNvSpPr>
          <p:nvPr>
            <p:ph idx="9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像素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en-US" dirty="0" err="1" smtClean="0">
                <a:ea typeface="宋体" panose="02010600030101010101" pitchFamily="2" charset="-122"/>
              </a:rPr>
              <a:t>getImageData</a:t>
            </a:r>
            <a:r>
              <a:rPr lang="en-US" altLang="en-US" dirty="0" smtClean="0">
                <a:ea typeface="宋体" panose="02010600030101010101" pitchFamily="2" charset="-122"/>
              </a:rPr>
              <a:t>(</a:t>
            </a:r>
            <a:r>
              <a:rPr lang="en-US" altLang="en-US" dirty="0" err="1" smtClean="0">
                <a:ea typeface="宋体" panose="02010600030101010101" pitchFamily="2" charset="-122"/>
              </a:rPr>
              <a:t>x,y,w,h</a:t>
            </a:r>
            <a:r>
              <a:rPr lang="en-US" altLang="en-US" dirty="0" smtClean="0">
                <a:ea typeface="宋体" panose="02010600030101010101" pitchFamily="2" charset="-122"/>
              </a:rPr>
              <a:t>)</a:t>
            </a:r>
            <a:endParaRPr lang="en-US" altLang="en-US" dirty="0" smtClean="0">
              <a:ea typeface="宋体" panose="02010600030101010101" pitchFamily="2" charset="-122"/>
            </a:endParaRPr>
          </a:p>
          <a:p>
            <a:pPr lvl="3" eaLnBrk="1" hangingPunct="1"/>
            <a:r>
              <a:rPr lang="zh-CN" altLang="en-US" dirty="0" smtClean="0"/>
              <a:t>获取图像数据</a:t>
            </a:r>
            <a:endParaRPr lang="zh-CN" altLang="en-US" dirty="0" smtClean="0"/>
          </a:p>
          <a:p>
            <a:pPr marL="742950" lvl="2" indent="-342900" eaLnBrk="1" hangingPunct="1"/>
            <a:r>
              <a:rPr lang="en-US" altLang="zh-CN" dirty="0" err="1" smtClean="0"/>
              <a:t>putImageData</a:t>
            </a:r>
            <a:r>
              <a:rPr lang="en-US" altLang="zh-CN" dirty="0" smtClean="0"/>
              <a:t>(</a:t>
            </a:r>
            <a:r>
              <a:rPr lang="zh-CN" altLang="en-US" dirty="0" smtClean="0"/>
              <a:t>获取图像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3" eaLnBrk="1" hangingPunct="1"/>
            <a:r>
              <a:rPr lang="zh-CN" altLang="en-US" dirty="0" smtClean="0"/>
              <a:t>设置新的图像数据 </a:t>
            </a:r>
            <a:endParaRPr lang="zh-CN" altLang="en-US" dirty="0" smtClean="0"/>
          </a:p>
          <a:p>
            <a:pPr marL="742950" lvl="2" indent="-342900" eaLnBrk="1" hangingPunct="1"/>
            <a:r>
              <a:rPr lang="zh-CN" altLang="en-US" dirty="0" smtClean="0"/>
              <a:t>属性</a:t>
            </a:r>
            <a:endParaRPr lang="zh-CN" altLang="en-US" dirty="0" smtClean="0"/>
          </a:p>
          <a:p>
            <a:pPr lvl="3" eaLnBrk="1" hangingPunct="1"/>
            <a:r>
              <a:rPr lang="en-US" altLang="zh-CN" dirty="0" smtClean="0"/>
              <a:t>width  : </a:t>
            </a:r>
            <a:r>
              <a:rPr lang="zh-CN" altLang="en-US" dirty="0" smtClean="0"/>
              <a:t>一行的像素个数</a:t>
            </a:r>
            <a:endParaRPr lang="zh-CN" altLang="en-US" dirty="0" smtClean="0"/>
          </a:p>
          <a:p>
            <a:pPr lvl="3" eaLnBrk="1" hangingPunct="1"/>
            <a:r>
              <a:rPr lang="en-US" altLang="zh-CN" dirty="0" smtClean="0"/>
              <a:t>height : </a:t>
            </a:r>
            <a:r>
              <a:rPr lang="zh-CN" altLang="en-US" dirty="0" smtClean="0"/>
              <a:t>一列的像素个数</a:t>
            </a:r>
            <a:endParaRPr lang="zh-CN" altLang="en-US" dirty="0" smtClean="0"/>
          </a:p>
          <a:p>
            <a:pPr lvl="3" eaLnBrk="1" hangingPunct="1"/>
            <a:r>
              <a:rPr lang="en-US" altLang="zh-CN" dirty="0" smtClean="0"/>
              <a:t>data  :  </a:t>
            </a:r>
            <a:r>
              <a:rPr lang="zh-CN" altLang="en-US" dirty="0" smtClean="0"/>
              <a:t>一个数组，包含每个像素的</a:t>
            </a:r>
            <a:r>
              <a:rPr lang="en-US" altLang="zh-CN" dirty="0" err="1" smtClean="0"/>
              <a:t>rgba</a:t>
            </a:r>
            <a:r>
              <a:rPr lang="zh-CN" altLang="en-US" dirty="0" smtClean="0"/>
              <a:t>四个值，注意每个值都在</a:t>
            </a:r>
            <a:r>
              <a:rPr lang="en-US" altLang="zh-CN" dirty="0" smtClean="0"/>
              <a:t>0~255</a:t>
            </a:r>
            <a:r>
              <a:rPr lang="zh-CN" altLang="en-US" dirty="0" smtClean="0"/>
              <a:t>之间的整数</a:t>
            </a:r>
            <a:endParaRPr lang="zh-CN" altLang="en-US" dirty="0" smtClean="0"/>
          </a:p>
          <a:p>
            <a:pPr marL="742950" lvl="2" indent="-342900" eaLnBrk="1" hangingPunct="1"/>
            <a:endParaRPr lang="zh-CN" altLang="en-US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音频和视频</a:t>
            </a:r>
            <a:endParaRPr lang="zh-CN" altLang="en-US" sz="4000" b="1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458" name="内容占位符 2"/>
          <p:cNvSpPr>
            <a:spLocks noGrp="1"/>
          </p:cNvSpPr>
          <p:nvPr>
            <p:ph idx="9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标签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smtClean="0"/>
              <a:t>audio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video</a:t>
            </a:r>
            <a:endParaRPr lang="en-US" altLang="zh-CN" dirty="0" smtClean="0"/>
          </a:p>
          <a:p>
            <a:pPr marL="742950" lvl="2" indent="-342900" eaLnBrk="1" hangingPunct="1"/>
            <a:r>
              <a:rPr lang="en-US" altLang="zh-CN" dirty="0" smtClean="0"/>
              <a:t>source</a:t>
            </a:r>
            <a:endParaRPr lang="en-US" altLang="zh-CN" dirty="0" smtClean="0"/>
          </a:p>
          <a:p>
            <a:pPr marL="742950" lvl="2" indent="-342900" eaLnBrk="1" hangingPunct="1"/>
            <a:endParaRPr lang="en-US" altLang="zh-CN" dirty="0" smtClean="0"/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视频容器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/>
              <a:t>容器文件，类似于压缩了一组文件</a:t>
            </a:r>
            <a:endParaRPr lang="zh-CN" altLang="en-US" dirty="0" smtClean="0"/>
          </a:p>
          <a:p>
            <a:pPr lvl="3" eaLnBrk="1" hangingPunct="1"/>
            <a:r>
              <a:rPr lang="zh-CN" altLang="en-US" dirty="0" smtClean="0"/>
              <a:t>音频轨道</a:t>
            </a:r>
            <a:endParaRPr lang="zh-CN" altLang="en-US" dirty="0" smtClean="0"/>
          </a:p>
          <a:p>
            <a:pPr lvl="3" eaLnBrk="1" hangingPunct="1"/>
            <a:r>
              <a:rPr lang="zh-CN" altLang="en-US" dirty="0" smtClean="0"/>
              <a:t>视频轨道</a:t>
            </a:r>
            <a:endParaRPr lang="zh-CN" altLang="en-US" dirty="0" smtClean="0"/>
          </a:p>
          <a:p>
            <a:pPr lvl="3" eaLnBrk="1" hangingPunct="1"/>
            <a:r>
              <a:rPr lang="zh-CN" altLang="en-US" dirty="0" smtClean="0"/>
              <a:t>元数据：封面，标题，字幕等</a:t>
            </a:r>
            <a:endParaRPr lang="zh-CN" altLang="en-US" dirty="0" smtClean="0"/>
          </a:p>
          <a:p>
            <a:pPr lvl="3" eaLnBrk="1" hangingPunct="1"/>
            <a:r>
              <a:rPr lang="zh-CN" altLang="en-US" dirty="0" smtClean="0"/>
              <a:t>格式：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avi</a:t>
            </a:r>
            <a:r>
              <a:rPr lang="zh-CN" altLang="en-US" dirty="0" smtClean="0"/>
              <a:t>、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flv</a:t>
            </a:r>
            <a:r>
              <a:rPr lang="zh-CN" altLang="en-US" dirty="0" smtClean="0"/>
              <a:t>、</a:t>
            </a:r>
            <a:r>
              <a:rPr lang="en-US" altLang="zh-CN" dirty="0" smtClean="0"/>
              <a:t>.mp4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mkv</a:t>
            </a:r>
            <a:r>
              <a:rPr lang="zh-CN" altLang="en-US" dirty="0" smtClean="0"/>
              <a:t>、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ogv</a:t>
            </a:r>
            <a:r>
              <a:rPr lang="zh-CN" altLang="en-US" dirty="0" smtClean="0"/>
              <a:t>等</a:t>
            </a:r>
            <a:endParaRPr lang="zh-CN" altLang="en-US" dirty="0" smtClean="0"/>
          </a:p>
          <a:p>
            <a:pPr marL="742950" lvl="2" indent="-342900" eaLnBrk="1" hangingPunct="1"/>
            <a:endParaRPr lang="zh-CN" altLang="en-US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canvas</a:t>
            </a:r>
            <a:endParaRPr lang="en-US" altLang="zh-CN" sz="4000" b="1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410" name="内容占位符 2"/>
          <p:cNvSpPr>
            <a:spLocks noGrp="1"/>
          </p:cNvSpPr>
          <p:nvPr>
            <p:ph idx="9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像素</a:t>
            </a:r>
            <a:r>
              <a:rPr lang="en-US" altLang="zh-CN" dirty="0" smtClean="0"/>
              <a:t>_2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en-US" dirty="0" err="1" smtClean="0">
                <a:ea typeface="宋体" panose="02010600030101010101" pitchFamily="2" charset="-122"/>
              </a:rPr>
              <a:t>createImageData</a:t>
            </a:r>
            <a:r>
              <a:rPr lang="en-US" altLang="en-US" dirty="0" smtClean="0">
                <a:ea typeface="宋体" panose="02010600030101010101" pitchFamily="2" charset="-122"/>
              </a:rPr>
              <a:t>(</a:t>
            </a:r>
            <a:r>
              <a:rPr lang="en-US" altLang="en-US" dirty="0" err="1" smtClean="0">
                <a:ea typeface="宋体" panose="02010600030101010101" pitchFamily="2" charset="-122"/>
              </a:rPr>
              <a:t>w,h</a:t>
            </a:r>
            <a:r>
              <a:rPr lang="en-US" altLang="en-US" dirty="0" smtClean="0">
                <a:ea typeface="宋体" panose="02010600030101010101" pitchFamily="2" charset="-122"/>
              </a:rPr>
              <a:t>)</a:t>
            </a:r>
            <a:endParaRPr lang="en-US" altLang="en-US" dirty="0" smtClean="0">
              <a:ea typeface="宋体" panose="02010600030101010101" pitchFamily="2" charset="-122"/>
            </a:endParaRPr>
          </a:p>
          <a:p>
            <a:pPr lvl="3" eaLnBrk="1" hangingPunct="1"/>
            <a:r>
              <a:rPr lang="zh-CN" altLang="en-US" dirty="0" smtClean="0"/>
              <a:t>生成新的像素矩阵，初始值是全透明的黑色，即</a:t>
            </a:r>
            <a:r>
              <a:rPr lang="en-US" altLang="zh-CN" dirty="0" smtClean="0"/>
              <a:t>(0,0,0,0)</a:t>
            </a:r>
            <a:endParaRPr lang="en-US" altLang="zh-CN" dirty="0" smtClean="0"/>
          </a:p>
          <a:p>
            <a:pPr lvl="3" eaLnBrk="1" hangingPunct="1"/>
            <a:r>
              <a:rPr lang="zh-CN" altLang="en-US" dirty="0" smtClean="0"/>
              <a:t>像素显字</a:t>
            </a:r>
            <a:endParaRPr lang="zh-CN" altLang="en-US" dirty="0" smtClean="0"/>
          </a:p>
          <a:p>
            <a:pPr marL="742950" lvl="2" indent="-342900" eaLnBrk="1" hangingPunct="1"/>
            <a:r>
              <a:rPr lang="zh-CN" altLang="en-US" dirty="0" smtClean="0"/>
              <a:t>获取和设置指定坐标</a:t>
            </a:r>
            <a:endParaRPr lang="zh-CN" altLang="en-US" dirty="0" smtClean="0"/>
          </a:p>
          <a:p>
            <a:pPr lvl="3" eaLnBrk="1" hangingPunct="1"/>
            <a:r>
              <a:rPr lang="zh-CN" altLang="en-US" dirty="0" smtClean="0"/>
              <a:t>封装 </a:t>
            </a:r>
            <a:r>
              <a:rPr lang="en-US" altLang="zh-CN" dirty="0" smtClean="0"/>
              <a:t>:  </a:t>
            </a:r>
            <a:r>
              <a:rPr lang="en-US" altLang="zh-CN" dirty="0" err="1" smtClean="0"/>
              <a:t>getXY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setXY</a:t>
            </a:r>
            <a:endParaRPr lang="en-US" altLang="zh-CN" dirty="0" smtClean="0"/>
          </a:p>
          <a:p>
            <a:pPr marL="742950" lvl="2" indent="-342900" eaLnBrk="1" hangingPunct="1"/>
            <a:r>
              <a:rPr lang="zh-CN" altLang="en-US" dirty="0" smtClean="0"/>
              <a:t>图片的像素操作</a:t>
            </a:r>
            <a:endParaRPr lang="zh-CN" altLang="en-US" dirty="0" smtClean="0"/>
          </a:p>
          <a:p>
            <a:pPr lvl="3" eaLnBrk="1" hangingPunct="1"/>
            <a:r>
              <a:rPr lang="zh-CN" altLang="en-US" dirty="0" smtClean="0"/>
              <a:t>必须是同源下</a:t>
            </a:r>
            <a:endParaRPr lang="zh-CN" altLang="en-US" dirty="0" smtClean="0"/>
          </a:p>
          <a:p>
            <a:pPr lvl="3" eaLnBrk="1" hangingPunct="1"/>
            <a:r>
              <a:rPr lang="zh-CN" altLang="en-US" dirty="0" smtClean="0"/>
              <a:t>例子：反色、倒影、渐变等</a:t>
            </a:r>
            <a:endParaRPr lang="zh-CN" altLang="en-US" dirty="0" smtClean="0"/>
          </a:p>
          <a:p>
            <a:pPr lvl="3" eaLnBrk="1" hangingPunct="1"/>
            <a:r>
              <a:rPr lang="zh-CN" altLang="en-US" dirty="0" smtClean="0"/>
              <a:t>例子：马赛克效果</a:t>
            </a:r>
            <a:endParaRPr lang="zh-CN" altLang="en-US" dirty="0" smtClean="0"/>
          </a:p>
          <a:p>
            <a:pPr lvl="3" eaLnBrk="1" hangingPunct="1"/>
            <a:endParaRPr lang="zh-CN" altLang="en-US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canvas</a:t>
            </a:r>
            <a:endParaRPr lang="en-US" altLang="zh-CN" sz="4000" b="1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9699" name="内容占位符 2"/>
          <p:cNvSpPr>
            <a:spLocks noGrp="1"/>
          </p:cNvSpPr>
          <p:nvPr>
            <p:ph idx="9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合成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ea typeface="宋体" panose="02010600030101010101" pitchFamily="2" charset="-122"/>
              </a:rPr>
              <a:t>全局阿尔法值</a:t>
            </a:r>
            <a:endParaRPr lang="en-US" altLang="en-US" dirty="0" smtClean="0">
              <a:ea typeface="宋体" panose="02010600030101010101" pitchFamily="2" charset="-122"/>
            </a:endParaRPr>
          </a:p>
          <a:p>
            <a:pPr lvl="3" eaLnBrk="1" hangingPunct="1"/>
            <a:r>
              <a:rPr lang="en-US" altLang="zh-CN" dirty="0" err="1" smtClean="0"/>
              <a:t>globalAlpha</a:t>
            </a:r>
            <a:endParaRPr lang="en-US" altLang="zh-CN" dirty="0" err="1" smtClean="0"/>
          </a:p>
          <a:p>
            <a:pPr lvl="3" eaLnBrk="1" hangingPunct="1"/>
            <a:r>
              <a:rPr lang="zh-CN" altLang="zh-CN" dirty="0" err="1" smtClean="0"/>
              <a:t>取值</a:t>
            </a:r>
            <a:r>
              <a:rPr lang="en-US" altLang="zh-CN" dirty="0" err="1" smtClean="0"/>
              <a:t>0-1</a:t>
            </a:r>
            <a:endParaRPr lang="en-US" altLang="zh-CN" dirty="0" err="1" smtClean="0"/>
          </a:p>
          <a:p>
            <a:pPr marL="742950" lvl="2" indent="-342900" eaLnBrk="1" hangingPunct="1"/>
            <a:r>
              <a:rPr lang="zh-CN" altLang="en-US" dirty="0" smtClean="0"/>
              <a:t>覆盖合成</a:t>
            </a:r>
            <a:endParaRPr lang="zh-CN" altLang="en-US" dirty="0" smtClean="0"/>
          </a:p>
          <a:p>
            <a:pPr lvl="3" eaLnBrk="1" hangingPunct="1"/>
            <a:r>
              <a:rPr lang="zh-CN" altLang="en-US" dirty="0" smtClean="0"/>
              <a:t>源 ：新的图形</a:t>
            </a:r>
            <a:endParaRPr lang="en-US" altLang="zh-CN" dirty="0" smtClean="0"/>
          </a:p>
          <a:p>
            <a:pPr lvl="3" eaLnBrk="1" hangingPunct="1"/>
            <a:r>
              <a:rPr lang="zh-CN" altLang="en-US" dirty="0" smtClean="0"/>
              <a:t>目标  ：已经绘制过的图形</a:t>
            </a:r>
            <a:endParaRPr lang="en-US" altLang="zh-CN" dirty="0" smtClean="0"/>
          </a:p>
          <a:p>
            <a:pPr lvl="3" eaLnBrk="1" hangingPunct="1"/>
            <a:r>
              <a:rPr lang="en-US" altLang="zh-CN" dirty="0" err="1" smtClean="0"/>
              <a:t>globalCompositeOperation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 lvl="4" eaLnBrk="1" hangingPunct="1"/>
            <a:r>
              <a:rPr lang="en-US" altLang="zh-CN" dirty="0" smtClean="0"/>
              <a:t>source-over     destination-over     source-atop</a:t>
            </a:r>
            <a:endParaRPr lang="en-US" altLang="zh-CN" dirty="0" smtClean="0"/>
          </a:p>
          <a:p>
            <a:pPr lvl="4" eaLnBrk="1" hangingPunct="1"/>
            <a:r>
              <a:rPr lang="en-US" altLang="zh-CN" dirty="0" smtClean="0"/>
              <a:t>destination-atop    source-in     destination-in</a:t>
            </a:r>
            <a:endParaRPr lang="en-US" altLang="zh-CN" dirty="0" smtClean="0"/>
          </a:p>
          <a:p>
            <a:pPr lvl="4" eaLnBrk="1" hangingPunct="1"/>
            <a:r>
              <a:rPr lang="en-US" altLang="zh-CN" dirty="0" smtClean="0"/>
              <a:t>source-out    destination-out    lighter</a:t>
            </a:r>
            <a:endParaRPr lang="en-US" altLang="zh-CN" dirty="0" smtClean="0"/>
          </a:p>
          <a:p>
            <a:pPr lvl="4" eaLnBrk="1" hangingPunct="1"/>
            <a:r>
              <a:rPr lang="en-US" altLang="zh-CN" dirty="0" smtClean="0"/>
              <a:t>copy    </a:t>
            </a:r>
            <a:r>
              <a:rPr lang="en-US" altLang="zh-CN" dirty="0" err="1" smtClean="0"/>
              <a:t>xor</a:t>
            </a:r>
            <a:endParaRPr lang="en-US" altLang="zh-CN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canvas</a:t>
            </a:r>
            <a:endParaRPr lang="en-US" altLang="zh-CN" sz="4000" b="1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9699" name="内容占位符 2"/>
          <p:cNvSpPr>
            <a:spLocks noGrp="1"/>
          </p:cNvSpPr>
          <p:nvPr>
            <p:ph idx="9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导出图片</a:t>
            </a:r>
            <a:endParaRPr lang="zh-CN" altLang="en-US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2" indent="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toDataURL("image/png")</a:t>
            </a:r>
            <a:endParaRPr lang="zh-CN" altLang="en-US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事件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操作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en-US" dirty="0" err="1" smtClean="0">
                <a:ea typeface="宋体" panose="02010600030101010101" pitchFamily="2" charset="-122"/>
              </a:rPr>
              <a:t>isPointInPath</a:t>
            </a:r>
            <a:endParaRPr lang="en-US" altLang="en-US" dirty="0" smtClean="0">
              <a:ea typeface="宋体" panose="02010600030101010101" pitchFamily="2" charset="-122"/>
            </a:endParaRPr>
          </a:p>
          <a:p>
            <a:pPr lvl="3" eaLnBrk="1" hangingPunct="1"/>
            <a:r>
              <a:rPr lang="zh-CN" altLang="en-US" dirty="0" smtClean="0"/>
              <a:t>是否在点击范围内</a:t>
            </a:r>
            <a:endParaRPr lang="en-US" altLang="zh-CN" dirty="0" smtClean="0"/>
          </a:p>
          <a:p>
            <a:pPr lvl="3" eaLnBrk="1" hangingPunct="1"/>
            <a:r>
              <a:rPr lang="en-US" altLang="zh-CN" dirty="0" err="1" smtClean="0"/>
              <a:t>jCanvaScript</a:t>
            </a:r>
            <a:r>
              <a:rPr lang="en-US" altLang="zh-CN" dirty="0" smtClean="0"/>
              <a:t>(canvas</a:t>
            </a:r>
            <a:r>
              <a:rPr lang="zh-CN" altLang="en-US" dirty="0" smtClean="0"/>
              <a:t>中的</a:t>
            </a:r>
            <a:r>
              <a:rPr lang="en-US" altLang="zh-CN" dirty="0" err="1" smtClean="0"/>
              <a:t>jquery</a:t>
            </a:r>
            <a:r>
              <a:rPr lang="en-US" altLang="zh-CN" dirty="0" smtClean="0"/>
              <a:t>):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4" eaLnBrk="1" hangingPunct="1"/>
            <a:r>
              <a:rPr lang="en-US" altLang="en-US" dirty="0" smtClean="0">
                <a:ea typeface="宋体" panose="02010600030101010101" pitchFamily="2" charset="-122"/>
                <a:hlinkClick r:id="rId1"/>
              </a:rPr>
              <a:t>http://jcscript.com/</a:t>
            </a:r>
            <a:endParaRPr lang="en-US" altLang="en-US" dirty="0" smtClean="0">
              <a:ea typeface="宋体" panose="02010600030101010101" pitchFamily="2" charset="-122"/>
            </a:endParaRPr>
          </a:p>
          <a:p>
            <a:pPr lvl="4" eaLnBrk="1" hangingPunct="1">
              <a:buNone/>
            </a:pPr>
            <a:endParaRPr lang="en-US" altLang="zh-CN" dirty="0" smtClean="0"/>
          </a:p>
          <a:p>
            <a:pPr lvl="3" eaLnBrk="1" hangingPunct="1"/>
            <a:endParaRPr lang="en-US" altLang="zh-CN" dirty="0" smtClean="0"/>
          </a:p>
          <a:p>
            <a:pPr lvl="3" eaLnBrk="1" hangingPunct="1">
              <a:buNone/>
            </a:pPr>
            <a:endParaRPr lang="en-US" altLang="zh-CN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音频和视频</a:t>
            </a:r>
            <a:endParaRPr lang="zh-CN" altLang="en-US" sz="4000" b="1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0482" name="内容占位符 2"/>
          <p:cNvSpPr>
            <a:spLocks noGrp="1"/>
          </p:cNvSpPr>
          <p:nvPr>
            <p:ph idx="9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编解码器 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/>
              <a:t>原始的视频容器非常大，添加需编码，播放需解码</a:t>
            </a:r>
            <a:endParaRPr lang="zh-CN" altLang="en-US" dirty="0" smtClean="0"/>
          </a:p>
          <a:p>
            <a:pPr marL="742950" lvl="2" indent="-342900" eaLnBrk="1" hangingPunct="1"/>
            <a:r>
              <a:rPr lang="zh-CN" altLang="en-US" dirty="0" smtClean="0"/>
              <a:t>音频编解码器</a:t>
            </a:r>
            <a:endParaRPr lang="zh-CN" altLang="en-US" dirty="0" smtClean="0"/>
          </a:p>
          <a:p>
            <a:pPr lvl="3" eaLnBrk="1" hangingPunct="1"/>
            <a:r>
              <a:rPr lang="en-US" altLang="zh-CN" dirty="0" smtClean="0"/>
              <a:t>AAC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MPEG-3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Ogg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Vorbis</a:t>
            </a:r>
            <a:endParaRPr lang="en-US" altLang="zh-CN" dirty="0" smtClean="0"/>
          </a:p>
          <a:p>
            <a:pPr marL="742950" lvl="2" indent="-342900" eaLnBrk="1" hangingPunct="1"/>
            <a:r>
              <a:rPr lang="zh-CN" altLang="en-US" dirty="0" smtClean="0"/>
              <a:t>视频编解码器</a:t>
            </a:r>
            <a:endParaRPr lang="zh-CN" altLang="en-US" dirty="0" smtClean="0"/>
          </a:p>
          <a:p>
            <a:pPr lvl="3" eaLnBrk="1" hangingPunct="1"/>
            <a:r>
              <a:rPr lang="en-US" altLang="zh-CN" dirty="0" smtClean="0"/>
              <a:t>H.264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VP8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Ogg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Theora</a:t>
            </a:r>
            <a:endParaRPr lang="en-US" altLang="zh-CN" dirty="0" smtClean="0"/>
          </a:p>
          <a:p>
            <a:pPr marL="742950" lvl="2" indent="-342900" eaLnBrk="1" hangingPunct="1"/>
            <a:endParaRPr lang="en-US" altLang="zh-CN" dirty="0" smtClean="0"/>
          </a:p>
          <a:p>
            <a:pPr marL="742950" lvl="2" indent="-342900" eaLnBrk="1" hangingPunct="1"/>
            <a:endParaRPr lang="zh-CN" altLang="en-US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音频和视频</a:t>
            </a:r>
            <a:endParaRPr lang="zh-CN" altLang="en-US" sz="4000" b="1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1506" name="内容占位符 2"/>
          <p:cNvSpPr>
            <a:spLocks noGrp="1"/>
          </p:cNvSpPr>
          <p:nvPr>
            <p:ph idx="9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媒体元素 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smtClean="0"/>
              <a:t>controls  :   </a:t>
            </a:r>
            <a:r>
              <a:rPr lang="zh-CN" altLang="en-US" dirty="0" smtClean="0"/>
              <a:t>显示或隐藏用户控制界面</a:t>
            </a:r>
            <a:endParaRPr lang="zh-CN" altLang="en-US" dirty="0" smtClean="0"/>
          </a:p>
          <a:p>
            <a:pPr marL="742950" lvl="2" indent="-342900" eaLnBrk="1" hangingPunct="1"/>
            <a:r>
              <a:rPr lang="en-US" altLang="zh-CN" dirty="0" err="1" smtClean="0"/>
              <a:t>autoplay</a:t>
            </a:r>
            <a:r>
              <a:rPr lang="en-US" altLang="zh-CN" dirty="0" smtClean="0"/>
              <a:t>  :  </a:t>
            </a:r>
            <a:r>
              <a:rPr lang="zh-CN" altLang="en-US" dirty="0" smtClean="0"/>
              <a:t>媒体是否自动播放</a:t>
            </a:r>
            <a:endParaRPr lang="zh-CN" altLang="en-US" dirty="0" smtClean="0"/>
          </a:p>
          <a:p>
            <a:pPr marL="742950" lvl="2" indent="-342900" eaLnBrk="1" hangingPunct="1"/>
            <a:r>
              <a:rPr lang="en-US" altLang="zh-CN" dirty="0" smtClean="0"/>
              <a:t>loop  : </a:t>
            </a:r>
            <a:r>
              <a:rPr lang="zh-CN" altLang="en-US" dirty="0" smtClean="0"/>
              <a:t>媒体是否循环播放</a:t>
            </a:r>
            <a:endParaRPr lang="zh-CN" altLang="en-US" dirty="0" smtClean="0"/>
          </a:p>
          <a:p>
            <a:pPr marL="742950" lvl="2" indent="-342900" eaLnBrk="1" hangingPunct="1"/>
            <a:r>
              <a:rPr lang="en-US" altLang="zh-CN" dirty="0" err="1" smtClean="0"/>
              <a:t>currentTime</a:t>
            </a:r>
            <a:r>
              <a:rPr lang="en-US" altLang="zh-CN" dirty="0" smtClean="0"/>
              <a:t>  :  </a:t>
            </a:r>
            <a:r>
              <a:rPr lang="zh-CN" altLang="en-US" dirty="0" smtClean="0"/>
              <a:t>开始到播放现在所用的时间</a:t>
            </a:r>
            <a:endParaRPr lang="zh-CN" altLang="en-US" dirty="0" smtClean="0"/>
          </a:p>
          <a:p>
            <a:pPr marL="742950" lvl="2" indent="-342900" eaLnBrk="1" hangingPunct="1"/>
            <a:r>
              <a:rPr lang="en-US" altLang="zh-CN" dirty="0" smtClean="0"/>
              <a:t>duration  :  </a:t>
            </a:r>
            <a:r>
              <a:rPr lang="zh-CN" altLang="en-US" dirty="0" smtClean="0"/>
              <a:t>媒体总时间</a:t>
            </a:r>
            <a:r>
              <a:rPr lang="en-US" altLang="zh-CN" dirty="0" smtClean="0"/>
              <a:t>(</a:t>
            </a:r>
            <a:r>
              <a:rPr lang="zh-CN" altLang="en-US" dirty="0" smtClean="0"/>
              <a:t>只读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marL="742950" lvl="2" indent="-342900" eaLnBrk="1" hangingPunct="1"/>
            <a:r>
              <a:rPr lang="en-US" altLang="zh-CN" dirty="0" smtClean="0"/>
              <a:t>volume  :   0.0-1.0</a:t>
            </a:r>
            <a:r>
              <a:rPr lang="zh-CN" altLang="en-US" dirty="0" smtClean="0"/>
              <a:t>的音量相对值</a:t>
            </a:r>
            <a:endParaRPr lang="zh-CN" altLang="en-US" dirty="0" smtClean="0"/>
          </a:p>
          <a:p>
            <a:pPr marL="742950" lvl="2" indent="-342900" eaLnBrk="1" hangingPunct="1"/>
            <a:r>
              <a:rPr lang="en-US" altLang="zh-CN" dirty="0" smtClean="0"/>
              <a:t>muted  :   </a:t>
            </a:r>
            <a:r>
              <a:rPr lang="zh-CN" altLang="en-US" dirty="0" smtClean="0"/>
              <a:t>是否静音</a:t>
            </a:r>
            <a:endParaRPr lang="zh-CN" altLang="en-US" dirty="0" smtClean="0"/>
          </a:p>
          <a:p>
            <a:pPr marL="742950" lvl="2" indent="-342900" eaLnBrk="1" hangingPunct="1"/>
            <a:r>
              <a:rPr lang="en-US" altLang="zh-CN" dirty="0" err="1" smtClean="0"/>
              <a:t>autobuffer</a:t>
            </a:r>
            <a:r>
              <a:rPr lang="en-US" altLang="zh-CN" dirty="0" smtClean="0"/>
              <a:t>  :   </a:t>
            </a:r>
            <a:r>
              <a:rPr lang="zh-CN" altLang="en-US" dirty="0" smtClean="0"/>
              <a:t>开始的时候是否缓冲加载，</a:t>
            </a:r>
            <a:r>
              <a:rPr lang="en-US" altLang="zh-CN" dirty="0" err="1" smtClean="0"/>
              <a:t>autoplay</a:t>
            </a:r>
            <a:r>
              <a:rPr lang="zh-CN" altLang="en-US" dirty="0" smtClean="0"/>
              <a:t>的时候，忽略此属性</a:t>
            </a:r>
            <a:endParaRPr lang="zh-CN" altLang="en-US" dirty="0" smtClean="0"/>
          </a:p>
          <a:p>
            <a:pPr marL="742950" lvl="2" indent="-342900" eaLnBrk="1" hangingPunct="1"/>
            <a:endParaRPr lang="zh-CN" altLang="en-US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音频和视频</a:t>
            </a:r>
            <a:endParaRPr lang="zh-CN" altLang="en-US" sz="4000" b="1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2530" name="内容占位符 2"/>
          <p:cNvSpPr>
            <a:spLocks noGrp="1"/>
          </p:cNvSpPr>
          <p:nvPr>
            <p:ph idx="9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媒体元素</a:t>
            </a:r>
            <a:r>
              <a:rPr lang="en-US" altLang="zh-CN" dirty="0" smtClean="0"/>
              <a:t>_2 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smtClean="0"/>
              <a:t>paused  :   </a:t>
            </a:r>
            <a:r>
              <a:rPr lang="zh-CN" altLang="en-US" dirty="0" smtClean="0"/>
              <a:t>媒体是否暂停</a:t>
            </a:r>
            <a:r>
              <a:rPr lang="en-US" altLang="zh-CN" dirty="0" smtClean="0"/>
              <a:t>(</a:t>
            </a:r>
            <a:r>
              <a:rPr lang="zh-CN" altLang="en-US" dirty="0" smtClean="0"/>
              <a:t>只读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marL="742950" lvl="2" indent="-342900" eaLnBrk="1" hangingPunct="1"/>
            <a:r>
              <a:rPr lang="en-US" altLang="zh-CN" dirty="0" smtClean="0"/>
              <a:t>ended   :   </a:t>
            </a:r>
            <a:r>
              <a:rPr lang="zh-CN" altLang="en-US" dirty="0" smtClean="0"/>
              <a:t>媒体是否播放完毕</a:t>
            </a:r>
            <a:r>
              <a:rPr lang="en-US" altLang="zh-CN" dirty="0" smtClean="0"/>
              <a:t>(</a:t>
            </a:r>
            <a:r>
              <a:rPr lang="zh-CN" altLang="en-US" dirty="0" smtClean="0"/>
              <a:t>只读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marL="742950" lvl="2" indent="-342900" eaLnBrk="1" hangingPunct="1"/>
            <a:r>
              <a:rPr lang="en-US" altLang="zh-CN" dirty="0" smtClean="0"/>
              <a:t>error   :  </a:t>
            </a:r>
            <a:r>
              <a:rPr lang="zh-CN" altLang="en-US" dirty="0" smtClean="0"/>
              <a:t>媒体发生错误的时候，返回错误代码 </a:t>
            </a:r>
            <a:r>
              <a:rPr lang="en-US" altLang="zh-CN" dirty="0" smtClean="0"/>
              <a:t>(</a:t>
            </a:r>
            <a:r>
              <a:rPr lang="zh-CN" altLang="en-US" dirty="0" smtClean="0"/>
              <a:t>只读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marL="742950" lvl="2" indent="-342900" eaLnBrk="1" hangingPunct="1"/>
            <a:r>
              <a:rPr lang="en-US" altLang="zh-CN" dirty="0" err="1" smtClean="0"/>
              <a:t>currentSrc</a:t>
            </a:r>
            <a:r>
              <a:rPr lang="en-US" altLang="zh-CN" dirty="0" smtClean="0"/>
              <a:t>  :   </a:t>
            </a:r>
            <a:r>
              <a:rPr lang="zh-CN" altLang="en-US" dirty="0" smtClean="0"/>
              <a:t>以字符串的形式返回媒体地址</a:t>
            </a:r>
            <a:r>
              <a:rPr lang="en-US" altLang="zh-CN" dirty="0" smtClean="0"/>
              <a:t>(</a:t>
            </a:r>
            <a:r>
              <a:rPr lang="zh-CN" altLang="en-US" dirty="0" smtClean="0"/>
              <a:t>只读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marL="742950" lvl="2" indent="-342900" eaLnBrk="1" hangingPunct="1"/>
            <a:r>
              <a:rPr lang="en-US" altLang="zh-CN" dirty="0" smtClean="0"/>
              <a:t>webkitEnterFullscreen||webkitRequestFullscreen </a:t>
            </a:r>
            <a:r>
              <a:rPr lang="zh-CN" altLang="zh-CN" dirty="0" smtClean="0"/>
              <a:t>全屏</a:t>
            </a:r>
            <a:endParaRPr lang="zh-CN" altLang="zh-CN" dirty="0" smtClean="0"/>
          </a:p>
          <a:p>
            <a:pPr marL="742950" lvl="2" indent="-342900" eaLnBrk="1" hangingPunct="1"/>
            <a:r>
              <a:rPr lang="zh-CN" altLang="zh-CN" dirty="0" smtClean="0"/>
              <a:t>playbackRate 播放速度</a:t>
            </a:r>
            <a:endParaRPr lang="zh-CN" altLang="zh-CN" dirty="0" smtClean="0"/>
          </a:p>
          <a:p>
            <a:pPr marL="742950" lvl="2" indent="-342900" eaLnBrk="1" hangingPunct="1"/>
            <a:r>
              <a:rPr lang="en-US" altLang="zh-CN" dirty="0" smtClean="0"/>
              <a:t>play()  :  </a:t>
            </a:r>
            <a:r>
              <a:rPr lang="zh-CN" altLang="en-US" dirty="0" smtClean="0"/>
              <a:t>媒体播放   </a:t>
            </a:r>
            <a:r>
              <a:rPr lang="en-US" altLang="zh-CN" dirty="0" smtClean="0"/>
              <a:t>pause()  :  </a:t>
            </a:r>
            <a:r>
              <a:rPr lang="zh-CN" altLang="en-US" dirty="0" smtClean="0"/>
              <a:t>媒体暂停</a:t>
            </a:r>
            <a:endParaRPr lang="zh-CN" altLang="en-US" dirty="0" smtClean="0"/>
          </a:p>
          <a:p>
            <a:pPr marL="742950" lvl="2" indent="-342900" eaLnBrk="1" hangingPunct="1"/>
            <a:r>
              <a:rPr lang="en-US" altLang="zh-CN" dirty="0" smtClean="0"/>
              <a:t>load()  :  </a:t>
            </a:r>
            <a:r>
              <a:rPr lang="zh-CN" altLang="en-US" dirty="0" smtClean="0"/>
              <a:t>重新加载音频和视频</a:t>
            </a:r>
            <a:endParaRPr lang="en-US" altLang="zh-CN" dirty="0" smtClean="0"/>
          </a:p>
          <a:p>
            <a:pPr marL="400050" lvl="2" indent="0" eaLnBrk="1" hangingPunct="1">
              <a:buNone/>
            </a:pPr>
            <a:endParaRPr lang="zh-CN" altLang="en-US" dirty="0" smtClean="0"/>
          </a:p>
          <a:p>
            <a:pPr marL="742950" lvl="2" indent="-342900" eaLnBrk="1" hangingPunct="1"/>
            <a:endParaRPr lang="zh-CN" altLang="en-US" dirty="0" smtClean="0"/>
          </a:p>
          <a:p>
            <a:pPr marL="742950" lvl="2" indent="-342900" eaLnBrk="1" hangingPunct="1"/>
            <a:endParaRPr lang="zh-CN" altLang="en-US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音频和视频</a:t>
            </a:r>
            <a:endParaRPr lang="zh-CN" altLang="en-US" sz="4000" b="1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3554" name="内容占位符 2"/>
          <p:cNvSpPr>
            <a:spLocks noGrp="1"/>
          </p:cNvSpPr>
          <p:nvPr>
            <p:ph idx="9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smtClean="0"/>
              <a:t>Video</a:t>
            </a:r>
            <a:r>
              <a:rPr lang="zh-CN" altLang="en-US" dirty="0" smtClean="0"/>
              <a:t>额外特性 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smtClean="0"/>
              <a:t>poster  :   </a:t>
            </a:r>
            <a:r>
              <a:rPr lang="zh-CN" altLang="en-US" dirty="0" smtClean="0"/>
              <a:t>视频播放前的预览图片</a:t>
            </a:r>
            <a:endParaRPr lang="zh-CN" altLang="en-US" dirty="0" smtClean="0"/>
          </a:p>
          <a:p>
            <a:pPr marL="742950" lvl="2" indent="-342900" eaLnBrk="1" hangingPunct="1"/>
            <a:r>
              <a:rPr lang="en-US" altLang="zh-CN" dirty="0" smtClean="0"/>
              <a:t>width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height  :   </a:t>
            </a:r>
            <a:r>
              <a:rPr lang="zh-CN" altLang="en-US" dirty="0" smtClean="0"/>
              <a:t>设置视频的尺寸</a:t>
            </a:r>
            <a:endParaRPr lang="zh-CN" altLang="en-US" dirty="0" smtClean="0"/>
          </a:p>
          <a:p>
            <a:pPr marL="742950" lvl="2" indent="-342900" eaLnBrk="1" hangingPunct="1"/>
            <a:r>
              <a:rPr lang="en-US" altLang="zh-CN" dirty="0" err="1" smtClean="0"/>
              <a:t>videoWidth</a:t>
            </a:r>
            <a:r>
              <a:rPr lang="zh-CN" altLang="en-US" dirty="0" smtClean="0"/>
              <a:t>、 </a:t>
            </a:r>
            <a:r>
              <a:rPr lang="en-US" altLang="zh-CN" dirty="0" err="1" smtClean="0"/>
              <a:t>videoHeight</a:t>
            </a:r>
            <a:r>
              <a:rPr lang="en-US" altLang="zh-CN" dirty="0" smtClean="0"/>
              <a:t>  :   </a:t>
            </a:r>
            <a:r>
              <a:rPr lang="zh-CN" altLang="en-US" dirty="0" smtClean="0"/>
              <a:t>视频的实际尺寸</a:t>
            </a:r>
            <a:r>
              <a:rPr lang="en-US" altLang="zh-CN" dirty="0" smtClean="0"/>
              <a:t>(</a:t>
            </a:r>
            <a:r>
              <a:rPr lang="zh-CN" altLang="en-US" dirty="0" smtClean="0"/>
              <a:t>只读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marL="400050" lvl="2" indent="0" eaLnBrk="1" hangingPunct="1">
              <a:buNone/>
            </a:pPr>
            <a:endParaRPr lang="en-US" altLang="zh-CN" dirty="0" smtClean="0"/>
          </a:p>
          <a:p>
            <a:pPr marL="742950" lvl="2" indent="-342900" eaLnBrk="1" hangingPunct="1"/>
            <a:endParaRPr lang="zh-CN" altLang="en-US" dirty="0" smtClean="0"/>
          </a:p>
          <a:p>
            <a:pPr marL="742950" lvl="2" indent="-342900" eaLnBrk="1" hangingPunct="1"/>
            <a:endParaRPr lang="zh-CN" altLang="en-US" dirty="0" smtClean="0"/>
          </a:p>
          <a:p>
            <a:pPr marL="742950" lvl="2" indent="-342900" eaLnBrk="1" hangingPunct="1"/>
            <a:endParaRPr lang="zh-CN" altLang="en-US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音频和视频</a:t>
            </a:r>
            <a:endParaRPr lang="zh-CN" altLang="en-US" sz="4000" b="1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3554" name="内容占位符 2"/>
          <p:cNvSpPr>
            <a:spLocks noGrp="1"/>
          </p:cNvSpPr>
          <p:nvPr>
            <p:ph idx="9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dirty="0" smtClean="0"/>
              <a:t>Audio/Video 事件</a:t>
            </a:r>
            <a:r>
              <a:rPr lang="zh-CN" altLang="en-US" dirty="0" smtClean="0"/>
              <a:t> </a:t>
            </a:r>
            <a:endParaRPr dirty="0" smtClean="0"/>
          </a:p>
          <a:p>
            <a:pPr marL="742950" lvl="2" indent="-342900" eaLnBrk="1" hangingPunct="1"/>
            <a:r>
              <a:rPr dirty="0" smtClean="0">
                <a:sym typeface="+mn-ea"/>
              </a:rPr>
              <a:t>loadstart	当浏览器开始查找音频/视频时</a:t>
            </a:r>
            <a:endParaRPr dirty="0" smtClean="0">
              <a:sym typeface="+mn-ea"/>
            </a:endParaRPr>
          </a:p>
          <a:p>
            <a:pPr marL="742950" lvl="2" indent="-342900" eaLnBrk="1" hangingPunct="1"/>
            <a:r>
              <a:rPr dirty="0" smtClean="0"/>
              <a:t>durationchange</a:t>
            </a:r>
            <a:r>
              <a:rPr dirty="0" smtClean="0">
                <a:sym typeface="+mn-ea"/>
              </a:rPr>
              <a:t>  </a:t>
            </a:r>
            <a:r>
              <a:rPr lang="zh-CN" dirty="0" smtClean="0">
                <a:sym typeface="+mn-ea"/>
              </a:rPr>
              <a:t>媒体</a:t>
            </a:r>
            <a:r>
              <a:rPr dirty="0" smtClean="0">
                <a:sym typeface="+mn-ea"/>
              </a:rPr>
              <a:t>的时长已改变</a:t>
            </a:r>
            <a:endParaRPr dirty="0" smtClean="0">
              <a:sym typeface="+mn-ea"/>
            </a:endParaRPr>
          </a:p>
          <a:p>
            <a:pPr marL="742950" lvl="2" indent="-342900" eaLnBrk="1" hangingPunct="1"/>
            <a:r>
              <a:rPr dirty="0" smtClean="0">
                <a:sym typeface="+mn-ea"/>
              </a:rPr>
              <a:t>loadedmetadata  提示</a:t>
            </a:r>
            <a:r>
              <a:rPr lang="zh-CN" dirty="0" smtClean="0">
                <a:sym typeface="+mn-ea"/>
              </a:rPr>
              <a:t>媒体</a:t>
            </a:r>
            <a:r>
              <a:rPr dirty="0" smtClean="0">
                <a:sym typeface="+mn-ea"/>
              </a:rPr>
              <a:t>的元数据已加载</a:t>
            </a:r>
            <a:endParaRPr dirty="0" smtClean="0">
              <a:sym typeface="+mn-ea"/>
            </a:endParaRPr>
          </a:p>
          <a:p>
            <a:pPr marL="742950" lvl="2" indent="-342900" eaLnBrk="1" hangingPunct="1"/>
            <a:r>
              <a:rPr dirty="0" smtClean="0"/>
              <a:t>loadeddata	当浏览器已加载音频/视频的当前帧时</a:t>
            </a:r>
            <a:endParaRPr dirty="0" smtClean="0"/>
          </a:p>
          <a:p>
            <a:pPr marL="742950" lvl="2" indent="-342900" eaLnBrk="1" hangingPunct="1"/>
            <a:r>
              <a:rPr dirty="0" smtClean="0"/>
              <a:t>progress	当浏览器正在下载音频/视频时</a:t>
            </a:r>
            <a:endParaRPr dirty="0" smtClean="0"/>
          </a:p>
          <a:p>
            <a:pPr marL="742950" lvl="2" indent="-342900" eaLnBrk="1" hangingPunct="1"/>
            <a:r>
              <a:rPr dirty="0" smtClean="0"/>
              <a:t>canplay	当浏览器可以播放音频/视频时</a:t>
            </a:r>
            <a:endParaRPr dirty="0" smtClean="0"/>
          </a:p>
          <a:p>
            <a:pPr marL="742950" lvl="2" indent="-342900" eaLnBrk="1" hangingPunct="1"/>
            <a:r>
              <a:rPr dirty="0" smtClean="0"/>
              <a:t>canplaythrough	当浏览器可在不因缓冲而停顿的情况下进行播放时</a:t>
            </a:r>
            <a:endParaRPr dirty="0" smtClean="0"/>
          </a:p>
          <a:p>
            <a:pPr marL="742950" lvl="2" indent="-342900" eaLnBrk="1" hangingPunct="1"/>
            <a:r>
              <a:rPr dirty="0" smtClean="0"/>
              <a:t>http://www.w3school.com.cn/tags/html_ref_audio_video_dom.asp</a:t>
            </a:r>
            <a:endParaRPr dirty="0" smtClean="0"/>
          </a:p>
          <a:p>
            <a:pPr marL="400050" lvl="2" indent="0" eaLnBrk="1" hangingPunct="1">
              <a:buNone/>
            </a:pPr>
            <a:endParaRPr lang="zh-CN" altLang="en-US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canvas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362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标签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smtClean="0"/>
              <a:t>&lt;canvas&gt;</a:t>
            </a:r>
            <a:endParaRPr lang="en-US" altLang="zh-CN" dirty="0" smtClean="0"/>
          </a:p>
          <a:p>
            <a:pPr lvl="3" eaLnBrk="1" hangingPunct="1"/>
            <a:r>
              <a:rPr lang="zh-CN" altLang="en-US" dirty="0" smtClean="0"/>
              <a:t>不支持</a:t>
            </a:r>
            <a:r>
              <a:rPr lang="en-US" altLang="zh-CN" dirty="0" smtClean="0"/>
              <a:t>canvas</a:t>
            </a:r>
            <a:r>
              <a:rPr lang="zh-CN" altLang="en-US" dirty="0" smtClean="0"/>
              <a:t>的浏览器可以看到的内容</a:t>
            </a:r>
            <a:endParaRPr lang="zh-CN" altLang="en-US" dirty="0" smtClean="0"/>
          </a:p>
          <a:p>
            <a:pPr marL="742950" lvl="2" indent="-342900" eaLnBrk="1" hangingPunct="1"/>
            <a:r>
              <a:rPr lang="en-US" altLang="zh-CN" dirty="0" smtClean="0"/>
              <a:t>&lt;/canvas&gt;</a:t>
            </a:r>
            <a:endParaRPr lang="en-US" altLang="zh-CN" dirty="0" smtClean="0"/>
          </a:p>
          <a:p>
            <a:pPr marL="742950" lvl="2" indent="-342900" eaLnBrk="1" hangingPunct="1">
              <a:buFont typeface="Arial" panose="020B0604020202020204" pitchFamily="34" charset="0"/>
              <a:buNone/>
            </a:pP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绘制环境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/>
              <a:t>getContext</a:t>
            </a:r>
            <a:r>
              <a:rPr lang="en-US" altLang="zh-CN" dirty="0" smtClean="0"/>
              <a:t>(‘2d’) : </a:t>
            </a:r>
            <a:r>
              <a:rPr lang="zh-CN" altLang="en-US" dirty="0" smtClean="0"/>
              <a:t>目前支持</a:t>
            </a:r>
            <a:r>
              <a:rPr lang="en-US" altLang="zh-CN" dirty="0" smtClean="0"/>
              <a:t>2d</a:t>
            </a:r>
            <a:r>
              <a:rPr lang="zh-CN" altLang="en-US" dirty="0" smtClean="0"/>
              <a:t>的场景</a:t>
            </a:r>
            <a:endParaRPr lang="zh-CN" altLang="en-US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canvas</a:t>
            </a:r>
            <a:endParaRPr lang="en-US" altLang="zh-CN" sz="4000" b="1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386" name="内容占位符 2"/>
          <p:cNvSpPr>
            <a:spLocks noGrp="1"/>
          </p:cNvSpPr>
          <p:nvPr>
            <p:ph idx="9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绘制方块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/>
              <a:t>fillRect</a:t>
            </a:r>
            <a:r>
              <a:rPr lang="en-US" altLang="zh-CN" dirty="0" smtClean="0"/>
              <a:t>(L,T,W,H) :   </a:t>
            </a:r>
            <a:r>
              <a:rPr lang="zh-CN" altLang="en-US" dirty="0" smtClean="0"/>
              <a:t>默认颜色是黑色</a:t>
            </a:r>
            <a:endParaRPr lang="zh-CN" altLang="en-US" dirty="0" smtClean="0"/>
          </a:p>
          <a:p>
            <a:pPr marL="742950" lvl="2" indent="-342900" eaLnBrk="1" hangingPunct="1"/>
            <a:r>
              <a:rPr lang="en-US" altLang="zh-CN" dirty="0" err="1" smtClean="0"/>
              <a:t>strokeRect</a:t>
            </a:r>
            <a:r>
              <a:rPr lang="en-US" altLang="zh-CN" dirty="0" smtClean="0"/>
              <a:t>(L,T,W,H) :  </a:t>
            </a:r>
            <a:r>
              <a:rPr lang="zh-CN" altLang="en-US" dirty="0" smtClean="0"/>
              <a:t>带边框的方块</a:t>
            </a:r>
            <a:endParaRPr lang="zh-CN" altLang="en-US" dirty="0" smtClean="0"/>
          </a:p>
          <a:p>
            <a:pPr lvl="3" eaLnBrk="1" hangingPunct="1"/>
            <a:r>
              <a:rPr lang="zh-CN" altLang="en-US" dirty="0" smtClean="0"/>
              <a:t>默认一像素黑色边框，显示出来的不一样原因</a:t>
            </a:r>
            <a:endParaRPr lang="en-US" altLang="zh-CN" dirty="0" smtClean="0"/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设置绘图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/>
              <a:t>fillStyle</a:t>
            </a:r>
            <a:r>
              <a:rPr lang="en-US" altLang="zh-CN" dirty="0" smtClean="0"/>
              <a:t>  :  </a:t>
            </a:r>
            <a:r>
              <a:rPr lang="zh-CN" altLang="en-US" dirty="0" smtClean="0"/>
              <a:t>填充颜色</a:t>
            </a:r>
            <a:r>
              <a:rPr lang="en-US" altLang="zh-CN" dirty="0" smtClean="0"/>
              <a:t>(</a:t>
            </a:r>
            <a:r>
              <a:rPr lang="zh-CN" altLang="en-US" dirty="0" smtClean="0"/>
              <a:t>绘制</a:t>
            </a:r>
            <a:r>
              <a:rPr lang="en-US" altLang="zh-CN" dirty="0" smtClean="0"/>
              <a:t>canvas</a:t>
            </a:r>
            <a:r>
              <a:rPr lang="zh-CN" altLang="en-US" dirty="0" smtClean="0"/>
              <a:t>是有顺序的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marL="742950" lvl="2" indent="-342900" eaLnBrk="1" hangingPunct="1"/>
            <a:r>
              <a:rPr lang="en-US" altLang="zh-CN" dirty="0" err="1" smtClean="0"/>
              <a:t>lineWidth</a:t>
            </a:r>
            <a:r>
              <a:rPr lang="en-US" altLang="zh-CN" dirty="0" smtClean="0"/>
              <a:t>  :  </a:t>
            </a:r>
            <a:r>
              <a:rPr lang="zh-CN" altLang="en-US" dirty="0" smtClean="0"/>
              <a:t>线宽度，是一个数值</a:t>
            </a:r>
            <a:endParaRPr lang="zh-CN" altLang="en-US" dirty="0" smtClean="0"/>
          </a:p>
          <a:p>
            <a:pPr marL="742950" lvl="2" indent="-342900" eaLnBrk="1" hangingPunct="1"/>
            <a:r>
              <a:rPr lang="en-US" altLang="zh-CN" dirty="0" err="1" smtClean="0"/>
              <a:t>strokeStyle</a:t>
            </a:r>
            <a:r>
              <a:rPr lang="en-US" altLang="zh-CN" dirty="0" smtClean="0"/>
              <a:t> : </a:t>
            </a:r>
            <a:r>
              <a:rPr lang="zh-CN" altLang="en-US" dirty="0" smtClean="0"/>
              <a:t>边线颜色</a:t>
            </a:r>
            <a:endParaRPr lang="zh-CN" altLang="en-US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3124</Words>
  <Application>WPS 演示</Application>
  <PresentationFormat>全屏显示(4:3)</PresentationFormat>
  <Paragraphs>291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Arial</vt:lpstr>
      <vt:lpstr>宋体</vt:lpstr>
      <vt:lpstr>Wingdings</vt:lpstr>
      <vt:lpstr>Calibri</vt:lpstr>
      <vt:lpstr>微软雅黑</vt:lpstr>
      <vt:lpstr>Office 主题</vt:lpstr>
      <vt:lpstr>PowerPoint 演示文稿</vt:lpstr>
      <vt:lpstr>音频和视频</vt:lpstr>
      <vt:lpstr>音频和视频</vt:lpstr>
      <vt:lpstr>音频和视频</vt:lpstr>
      <vt:lpstr>音频和视频</vt:lpstr>
      <vt:lpstr>音频和视频</vt:lpstr>
      <vt:lpstr>音频和视频</vt:lpstr>
      <vt:lpstr>canvas</vt:lpstr>
      <vt:lpstr>canvas</vt:lpstr>
      <vt:lpstr>canvas</vt:lpstr>
      <vt:lpstr>canvas</vt:lpstr>
      <vt:lpstr>canvas</vt:lpstr>
      <vt:lpstr>canvas</vt:lpstr>
      <vt:lpstr>canvas</vt:lpstr>
      <vt:lpstr>canvas</vt:lpstr>
      <vt:lpstr>canvas</vt:lpstr>
      <vt:lpstr>canvas</vt:lpstr>
      <vt:lpstr>canvas</vt:lpstr>
      <vt:lpstr>canvas</vt:lpstr>
      <vt:lpstr>canvas</vt:lpstr>
      <vt:lpstr>canvas</vt:lpstr>
      <vt:lpstr>canvas</vt:lpstr>
    </vt:vector>
  </TitlesOfParts>
  <Company>新润培训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杜鹏</dc:creator>
  <cp:lastModifiedBy>MT</cp:lastModifiedBy>
  <cp:revision>767</cp:revision>
  <dcterms:created xsi:type="dcterms:W3CDTF">2010-11-12T14:24:00Z</dcterms:created>
  <dcterms:modified xsi:type="dcterms:W3CDTF">2016-11-03T08:53:33Z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2052-10.1.0.6029</vt:lpwstr>
  </property>
</Properties>
</file>