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0" r:id="rId3"/>
    <p:sldId id="261" r:id="rId4"/>
    <p:sldId id="287" r:id="rId5"/>
    <p:sldId id="267" r:id="rId6"/>
    <p:sldId id="293" r:id="rId7"/>
    <p:sldId id="268" r:id="rId8"/>
    <p:sldId id="270" r:id="rId9"/>
    <p:sldId id="294" r:id="rId10"/>
    <p:sldId id="269" r:id="rId11"/>
    <p:sldId id="271" r:id="rId12"/>
    <p:sldId id="272" r:id="rId13"/>
    <p:sldId id="273" r:id="rId14"/>
    <p:sldId id="274" r:id="rId15"/>
    <p:sldId id="295" r:id="rId16"/>
    <p:sldId id="275" r:id="rId17"/>
    <p:sldId id="276" r:id="rId18"/>
    <p:sldId id="277" r:id="rId19"/>
    <p:sldId id="296"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B247D5-2059-4DBA-8507-40AF38790831}" type="datetimeFigureOut">
              <a:rPr lang="zh-CN" altLang="en-US" smtClean="0"/>
              <a:t>2017/12/11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FDBFF1-E59A-48B5-BD2B-2AA560E57DE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BFDBFF1-E59A-48B5-BD2B-2AA560E57DE2}" type="slidenum">
              <a:rPr lang="zh-CN" altLang="en-US" smtClean="0"/>
              <a:t>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BFDBFF1-E59A-48B5-BD2B-2AA560E57DE2}"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4"/>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2017/12/11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2017/12/11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2017/12/11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3"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2017/12/11</a:t>
            </a:fld>
            <a:endParaRPr lang="zh-CN" altLang="en-US"/>
          </a:p>
        </p:txBody>
      </p:sp>
      <p:sp>
        <p:nvSpPr>
          <p:cNvPr id="5" name="页脚占位符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wiki.ceeger.com/script/unityengine/classes/time/time"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wiki.ceeger.com/script/unityengine/classes/application/application"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512" y="-27384"/>
            <a:ext cx="9196276" cy="688538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标题 1"/>
          <p:cNvSpPr>
            <a:spLocks noGrp="1"/>
          </p:cNvSpPr>
          <p:nvPr>
            <p:ph type="ctrTitle"/>
          </p:nvPr>
        </p:nvSpPr>
        <p:spPr>
          <a:xfrm>
            <a:off x="755576" y="2132856"/>
            <a:ext cx="7416824" cy="3026767"/>
          </a:xfrm>
        </p:spPr>
        <p:txBody>
          <a:bodyPr>
            <a:noAutofit/>
          </a:bodyPr>
          <a:lstStyle/>
          <a:p>
            <a:r>
              <a:rPr lang="zh-CN" altLang="en-US" sz="3600" dirty="0">
                <a:latin typeface="华文中宋" pitchFamily="2" charset="-122"/>
                <a:ea typeface="华文中宋" pitchFamily="2" charset="-122"/>
              </a:rPr>
              <a:t>合肥乐堂动漫信息技术有限公司</a:t>
            </a:r>
            <a:r>
              <a:rPr lang="en-US" altLang="zh-CN" sz="3600" dirty="0">
                <a:latin typeface="华文中宋" pitchFamily="2" charset="-122"/>
                <a:ea typeface="华文中宋" pitchFamily="2" charset="-122"/>
              </a:rPr>
              <a:t/>
            </a:r>
            <a:br>
              <a:rPr lang="en-US" altLang="zh-CN" sz="3600" dirty="0">
                <a:latin typeface="华文中宋" pitchFamily="2" charset="-122"/>
                <a:ea typeface="华文中宋" pitchFamily="2" charset="-122"/>
              </a:rPr>
            </a:br>
            <a:r>
              <a:rPr lang="en-US" altLang="zh-CN" sz="2400" dirty="0" smtClean="0">
                <a:latin typeface="华文中宋" pitchFamily="2" charset="-122"/>
                <a:ea typeface="华文中宋" pitchFamily="2" charset="-122"/>
              </a:rPr>
              <a:t> </a:t>
            </a:r>
            <a:r>
              <a:rPr lang="en-US" altLang="zh-CN" sz="2000" dirty="0" smtClean="0">
                <a:latin typeface="华文中宋" pitchFamily="2" charset="-122"/>
                <a:ea typeface="华文中宋" pitchFamily="2" charset="-122"/>
              </a:rPr>
              <a:t>    </a:t>
            </a:r>
            <a:r>
              <a:rPr lang="en-US" altLang="zh-CN" sz="3600" dirty="0">
                <a:latin typeface="华文中宋" pitchFamily="2" charset="-122"/>
                <a:ea typeface="华文中宋" pitchFamily="2" charset="-122"/>
              </a:rPr>
              <a:t/>
            </a:r>
            <a:br>
              <a:rPr lang="en-US" altLang="zh-CN" sz="3600" dirty="0">
                <a:latin typeface="华文中宋" pitchFamily="2" charset="-122"/>
                <a:ea typeface="华文中宋" pitchFamily="2" charset="-122"/>
              </a:rPr>
            </a:br>
            <a:r>
              <a:rPr lang="en-US" altLang="zh-CN" sz="3600" dirty="0">
                <a:latin typeface="华文中宋" pitchFamily="2" charset="-122"/>
                <a:ea typeface="华文中宋" pitchFamily="2" charset="-122"/>
              </a:rPr>
              <a:t>Unity</a:t>
            </a:r>
            <a:r>
              <a:rPr lang="zh-CN" altLang="en-US" sz="3600" dirty="0">
                <a:latin typeface="华文中宋" pitchFamily="2" charset="-122"/>
                <a:ea typeface="华文中宋" pitchFamily="2" charset="-122"/>
              </a:rPr>
              <a:t>基础课程</a:t>
            </a:r>
            <a:r>
              <a:rPr lang="en-US" altLang="zh-CN" sz="3600" dirty="0">
                <a:latin typeface="华文中宋" pitchFamily="2" charset="-122"/>
                <a:ea typeface="华文中宋" pitchFamily="2" charset="-122"/>
              </a:rPr>
              <a:t/>
            </a:r>
            <a:br>
              <a:rPr lang="en-US" altLang="zh-CN" sz="3600" dirty="0">
                <a:latin typeface="华文中宋" pitchFamily="2" charset="-122"/>
                <a:ea typeface="华文中宋" pitchFamily="2" charset="-122"/>
              </a:rPr>
            </a:br>
            <a:r>
              <a:rPr lang="en-US" altLang="zh-CN" sz="2400" dirty="0">
                <a:latin typeface="华文中宋" pitchFamily="2" charset="-122"/>
                <a:ea typeface="华文中宋" pitchFamily="2" charset="-122"/>
              </a:rPr>
              <a:t>                        ------ </a:t>
            </a:r>
            <a:r>
              <a:rPr lang="en-US" altLang="zh-CN" sz="2400" dirty="0" err="1" smtClean="0">
                <a:latin typeface="华文中宋" pitchFamily="2" charset="-122"/>
                <a:ea typeface="华文中宋" pitchFamily="2" charset="-122"/>
              </a:rPr>
              <a:t>GameObject</a:t>
            </a:r>
            <a:r>
              <a:rPr lang="zh-CN" altLang="en-US" sz="2400" dirty="0" smtClean="0">
                <a:latin typeface="华文中宋" pitchFamily="2" charset="-122"/>
                <a:ea typeface="华文中宋" pitchFamily="2" charset="-122"/>
              </a:rPr>
              <a:t>和</a:t>
            </a:r>
            <a:r>
              <a:rPr lang="en-US" altLang="zh-CN" sz="2400" dirty="0" smtClean="0">
                <a:latin typeface="华文中宋" pitchFamily="2" charset="-122"/>
                <a:ea typeface="华文中宋" pitchFamily="2" charset="-122"/>
              </a:rPr>
              <a:t>Component</a:t>
            </a:r>
            <a:endParaRPr lang="zh-CN" altLang="en-US" sz="2400" dirty="0"/>
          </a:p>
        </p:txBody>
      </p:sp>
      <p:sp>
        <p:nvSpPr>
          <p:cNvPr id="7" name="副标题 2"/>
          <p:cNvSpPr>
            <a:spLocks noGrp="1"/>
          </p:cNvSpPr>
          <p:nvPr>
            <p:ph type="subTitle" idx="1"/>
          </p:nvPr>
        </p:nvSpPr>
        <p:spPr>
          <a:xfrm>
            <a:off x="1267544" y="3284984"/>
            <a:ext cx="6400800" cy="476251"/>
          </a:xfrm>
        </p:spPr>
        <p:txBody>
          <a:bodyPr/>
          <a:lstStyle/>
          <a:p>
            <a:pPr eaLnBrk="1" hangingPunct="1"/>
            <a:r>
              <a:rPr lang="en-US" altLang="zh-CN" sz="1600" dirty="0" smtClean="0">
                <a:solidFill>
                  <a:schemeClr val="tx1"/>
                </a:solidFill>
                <a:latin typeface="华文中宋" pitchFamily="2" charset="-122"/>
                <a:ea typeface="华文中宋" pitchFamily="2" charset="-122"/>
              </a:rPr>
              <a:t>Hefei </a:t>
            </a:r>
            <a:r>
              <a:rPr lang="en-US" altLang="zh-CN" sz="1600" dirty="0" err="1" smtClean="0">
                <a:solidFill>
                  <a:schemeClr val="tx1"/>
                </a:solidFill>
                <a:latin typeface="华文中宋" pitchFamily="2" charset="-122"/>
                <a:ea typeface="华文中宋" pitchFamily="2" charset="-122"/>
              </a:rPr>
              <a:t>LeTang</a:t>
            </a:r>
            <a:r>
              <a:rPr lang="en-US" altLang="zh-CN" sz="1600" dirty="0" smtClean="0">
                <a:solidFill>
                  <a:schemeClr val="tx1"/>
                </a:solidFill>
                <a:latin typeface="华文中宋" pitchFamily="2" charset="-122"/>
                <a:ea typeface="华文中宋" pitchFamily="2" charset="-122"/>
              </a:rPr>
              <a:t> Animation Information &amp; Technology Co. Ltd</a:t>
            </a:r>
          </a:p>
        </p:txBody>
      </p:sp>
      <p:sp>
        <p:nvSpPr>
          <p:cNvPr id="10" name="TextBox 4"/>
          <p:cNvSpPr txBox="1">
            <a:spLocks noChangeArrowheads="1"/>
          </p:cNvSpPr>
          <p:nvPr/>
        </p:nvSpPr>
        <p:spPr bwMode="auto">
          <a:xfrm>
            <a:off x="7786688" y="6202363"/>
            <a:ext cx="1357312"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FontTx/>
              <a:buNone/>
            </a:pPr>
            <a:r>
              <a:rPr lang="en-US" altLang="zh-CN" sz="1800">
                <a:latin typeface="Arial" charset="0"/>
              </a:rPr>
              <a:t>2017</a:t>
            </a:r>
            <a:r>
              <a:rPr lang="zh-CN" altLang="en-US" sz="1800">
                <a:latin typeface="Arial" charset="0"/>
              </a:rPr>
              <a:t>年</a:t>
            </a:r>
            <a:r>
              <a:rPr lang="en-US" altLang="zh-CN" sz="1800">
                <a:latin typeface="Arial" charset="0"/>
              </a:rPr>
              <a:t>2</a:t>
            </a:r>
            <a:r>
              <a:rPr lang="zh-CN" altLang="en-US" sz="1800">
                <a:latin typeface="Arial" charset="0"/>
              </a:rPr>
              <a:t>月</a:t>
            </a:r>
          </a:p>
        </p:txBody>
      </p:sp>
    </p:spTree>
    <p:extLst>
      <p:ext uri="{BB962C8B-B14F-4D97-AF65-F5344CB8AC3E}">
        <p14:creationId xmlns:p14="http://schemas.microsoft.com/office/powerpoint/2010/main" xmlns="" val="16886373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24" descr="C:\Users\yangfan\Desktop\图片6.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513" y="-26988"/>
            <a:ext cx="9180513" cy="6884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矩形 25"/>
          <p:cNvSpPr/>
          <p:nvPr/>
        </p:nvSpPr>
        <p:spPr>
          <a:xfrm>
            <a:off x="-36513" y="865674"/>
            <a:ext cx="467544" cy="59923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197259" y="116632"/>
            <a:ext cx="7831125" cy="1446550"/>
          </a:xfrm>
          <a:prstGeom prst="rect">
            <a:avLst/>
          </a:prstGeom>
          <a:noFill/>
        </p:spPr>
        <p:txBody>
          <a:bodyPr wrap="square" rtlCol="0">
            <a:spAutoFit/>
          </a:bodyPr>
          <a:lstStyle/>
          <a:p>
            <a:r>
              <a:rPr lang="zh-CN" altLang="en-US" sz="4400" b="1" dirty="0" smtClean="0">
                <a:effectLst>
                  <a:outerShdw blurRad="50800" dist="736600" dir="12960000" algn="ctr" rotWithShape="0">
                    <a:schemeClr val="bg1">
                      <a:lumMod val="50000"/>
                      <a:alpha val="45000"/>
                    </a:schemeClr>
                  </a:outerShdw>
                </a:effectLst>
              </a:rPr>
              <a:t>二</a:t>
            </a:r>
            <a:r>
              <a:rPr lang="zh-CN" altLang="en-US" sz="4400" b="1" dirty="0" smtClean="0">
                <a:effectLst>
                  <a:outerShdw blurRad="50800" dist="736600" dir="12960000" algn="ctr" rotWithShape="0">
                    <a:schemeClr val="bg1">
                      <a:lumMod val="50000"/>
                      <a:alpha val="45000"/>
                    </a:schemeClr>
                  </a:outerShdw>
                </a:effectLst>
              </a:rPr>
              <a:t>、</a:t>
            </a:r>
            <a:r>
              <a:rPr lang="en-US" altLang="zh-CN" sz="4400" b="1" dirty="0" smtClean="0">
                <a:effectLst>
                  <a:outerShdw blurRad="50800" dist="736600" dir="12960000" algn="ctr" rotWithShape="0">
                    <a:schemeClr val="bg1">
                      <a:lumMod val="50000"/>
                      <a:alpha val="45000"/>
                    </a:schemeClr>
                  </a:outerShdw>
                </a:effectLst>
              </a:rPr>
              <a:t>Component</a:t>
            </a:r>
            <a:endParaRPr lang="zh-CN" altLang="en-US" sz="4400" b="1" dirty="0" smtClean="0">
              <a:effectLst>
                <a:outerShdw blurRad="50800" dist="736600" dir="12960000" algn="ctr" rotWithShape="0">
                  <a:schemeClr val="bg1">
                    <a:lumMod val="50000"/>
                    <a:alpha val="45000"/>
                  </a:schemeClr>
                </a:outerShdw>
              </a:effectLst>
            </a:endParaRPr>
          </a:p>
          <a:p>
            <a:endParaRPr lang="zh-CN" altLang="en-US" sz="4400" b="1" dirty="0">
              <a:effectLst>
                <a:outerShdw blurRad="50800" dist="736600" dir="12960000" algn="ctr" rotWithShape="0">
                  <a:schemeClr val="bg1">
                    <a:lumMod val="50000"/>
                    <a:alpha val="45000"/>
                  </a:schemeClr>
                </a:outerShdw>
              </a:effectLst>
            </a:endParaRPr>
          </a:p>
        </p:txBody>
      </p:sp>
      <p:sp>
        <p:nvSpPr>
          <p:cNvPr id="9" name="TextBox 10"/>
          <p:cNvSpPr txBox="1">
            <a:spLocks noChangeArrowheads="1"/>
          </p:cNvSpPr>
          <p:nvPr/>
        </p:nvSpPr>
        <p:spPr bwMode="auto">
          <a:xfrm>
            <a:off x="467544" y="997877"/>
            <a:ext cx="7819232" cy="442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Font typeface="Wingdings" pitchFamily="2" charset="2"/>
              <a:buChar char="l"/>
            </a:pPr>
            <a:r>
              <a:rPr lang="zh-CN" altLang="en-US" sz="2400" dirty="0" smtClean="0">
                <a:latin typeface="Arial" charset="0"/>
              </a:rPr>
              <a:t>何如查找</a:t>
            </a:r>
            <a:r>
              <a:rPr lang="en-US" altLang="zh-CN" sz="2400" dirty="0" smtClean="0">
                <a:latin typeface="Arial" charset="0"/>
              </a:rPr>
              <a:t>Component</a:t>
            </a:r>
            <a:endParaRPr lang="en-US" altLang="zh-CN" sz="2400" dirty="0">
              <a:latin typeface="Arial" charset="0"/>
            </a:endParaRPr>
          </a:p>
        </p:txBody>
      </p:sp>
      <p:pic>
        <p:nvPicPr>
          <p:cNvPr id="2" name="Picture 2" descr="C:\Users\nilongjun\Desktop\{9D8E5644-665F-4EF8-A819-2204EF1AC9F7}.bmp"/>
          <p:cNvPicPr>
            <a:picLocks noChangeAspect="1" noChangeArrowheads="1"/>
          </p:cNvPicPr>
          <p:nvPr/>
        </p:nvPicPr>
        <p:blipFill>
          <a:blip r:embed="rId3"/>
          <a:srcRect/>
          <a:stretch>
            <a:fillRect/>
          </a:stretch>
        </p:blipFill>
        <p:spPr bwMode="auto">
          <a:xfrm>
            <a:off x="500034" y="1428736"/>
            <a:ext cx="7786742" cy="5362974"/>
          </a:xfrm>
          <a:prstGeom prst="rect">
            <a:avLst/>
          </a:prstGeom>
          <a:noFill/>
        </p:spPr>
      </p:pic>
    </p:spTree>
    <p:extLst>
      <p:ext uri="{BB962C8B-B14F-4D97-AF65-F5344CB8AC3E}">
        <p14:creationId xmlns:p14="http://schemas.microsoft.com/office/powerpoint/2010/main" xmlns="" val="10386234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24" descr="C:\Users\yangfan\Desktop\图片6.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513" y="-26988"/>
            <a:ext cx="9180513" cy="6884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矩形 25"/>
          <p:cNvSpPr/>
          <p:nvPr/>
        </p:nvSpPr>
        <p:spPr>
          <a:xfrm>
            <a:off x="-36513" y="865674"/>
            <a:ext cx="467544" cy="59923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197259" y="116632"/>
            <a:ext cx="7831125" cy="769441"/>
          </a:xfrm>
          <a:prstGeom prst="rect">
            <a:avLst/>
          </a:prstGeom>
          <a:noFill/>
        </p:spPr>
        <p:txBody>
          <a:bodyPr wrap="square" rtlCol="0">
            <a:spAutoFit/>
          </a:bodyPr>
          <a:lstStyle/>
          <a:p>
            <a:r>
              <a:rPr lang="zh-CN" altLang="en-US" sz="4400" b="1" dirty="0" smtClean="0">
                <a:effectLst>
                  <a:outerShdw blurRad="50800" dist="736600" dir="12960000" algn="ctr" rotWithShape="0">
                    <a:schemeClr val="bg1">
                      <a:lumMod val="50000"/>
                      <a:alpha val="45000"/>
                    </a:schemeClr>
                  </a:outerShdw>
                </a:effectLst>
              </a:rPr>
              <a:t>二</a:t>
            </a:r>
            <a:r>
              <a:rPr lang="zh-CN" altLang="en-US" sz="4400" b="1" dirty="0" smtClean="0">
                <a:effectLst>
                  <a:outerShdw blurRad="50800" dist="736600" dir="12960000" algn="ctr" rotWithShape="0">
                    <a:schemeClr val="bg1">
                      <a:lumMod val="50000"/>
                      <a:alpha val="45000"/>
                    </a:schemeClr>
                  </a:outerShdw>
                </a:effectLst>
              </a:rPr>
              <a:t>、</a:t>
            </a:r>
            <a:r>
              <a:rPr lang="en-US" altLang="zh-CN" sz="4400" b="1" dirty="0" smtClean="0">
                <a:effectLst>
                  <a:outerShdw blurRad="50800" dist="736600" dir="12960000" algn="ctr" rotWithShape="0">
                    <a:schemeClr val="bg1">
                      <a:lumMod val="50000"/>
                      <a:alpha val="45000"/>
                    </a:schemeClr>
                  </a:outerShdw>
                </a:effectLst>
              </a:rPr>
              <a:t>Component</a:t>
            </a:r>
            <a:endParaRPr lang="zh-CN" altLang="en-US" sz="4400" b="1" dirty="0">
              <a:effectLst>
                <a:outerShdw blurRad="50800" dist="736600" dir="12960000" algn="ctr" rotWithShape="0">
                  <a:schemeClr val="bg1">
                    <a:lumMod val="50000"/>
                    <a:alpha val="45000"/>
                  </a:schemeClr>
                </a:outerShdw>
              </a:effectLst>
            </a:endParaRPr>
          </a:p>
        </p:txBody>
      </p:sp>
      <p:sp>
        <p:nvSpPr>
          <p:cNvPr id="7" name="TextBox 10"/>
          <p:cNvSpPr txBox="1">
            <a:spLocks noChangeArrowheads="1"/>
          </p:cNvSpPr>
          <p:nvPr/>
        </p:nvSpPr>
        <p:spPr bwMode="auto">
          <a:xfrm>
            <a:off x="467544" y="997877"/>
            <a:ext cx="4521671" cy="442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Font typeface="Wingdings" pitchFamily="2" charset="2"/>
              <a:buChar char="l"/>
            </a:pPr>
            <a:r>
              <a:rPr lang="zh-CN" altLang="en-US" sz="2400" dirty="0" smtClean="0">
                <a:latin typeface="Arial" charset="0"/>
              </a:rPr>
              <a:t>发送广播</a:t>
            </a:r>
            <a:endParaRPr lang="en-US" altLang="zh-CN" sz="2400" dirty="0">
              <a:latin typeface="Arial" charset="0"/>
            </a:endParaRPr>
          </a:p>
        </p:txBody>
      </p:sp>
      <p:pic>
        <p:nvPicPr>
          <p:cNvPr id="2" name="Picture 2" descr="C:\Users\nilongjun\Desktop\{F6CAD3EA-8D5F-4095-8406-13C83AE36DAE}.bmp"/>
          <p:cNvPicPr>
            <a:picLocks noChangeAspect="1" noChangeArrowheads="1"/>
          </p:cNvPicPr>
          <p:nvPr/>
        </p:nvPicPr>
        <p:blipFill>
          <a:blip r:embed="rId3"/>
          <a:srcRect/>
          <a:stretch>
            <a:fillRect/>
          </a:stretch>
        </p:blipFill>
        <p:spPr bwMode="auto">
          <a:xfrm>
            <a:off x="481017" y="1500174"/>
            <a:ext cx="8663015" cy="1596948"/>
          </a:xfrm>
          <a:prstGeom prst="rect">
            <a:avLst/>
          </a:prstGeom>
          <a:noFill/>
        </p:spPr>
      </p:pic>
      <p:pic>
        <p:nvPicPr>
          <p:cNvPr id="4099" name="Picture 3" descr="C:\Users\nilongjun\Desktop\{2665F41F-CC61-4DEB-8201-09F987E76C5F}.bmp"/>
          <p:cNvPicPr>
            <a:picLocks noChangeAspect="1" noChangeArrowheads="1"/>
          </p:cNvPicPr>
          <p:nvPr/>
        </p:nvPicPr>
        <p:blipFill>
          <a:blip r:embed="rId4"/>
          <a:srcRect/>
          <a:stretch>
            <a:fillRect/>
          </a:stretch>
        </p:blipFill>
        <p:spPr bwMode="auto">
          <a:xfrm>
            <a:off x="657231" y="3076561"/>
            <a:ext cx="8415363" cy="781067"/>
          </a:xfrm>
          <a:prstGeom prst="rect">
            <a:avLst/>
          </a:prstGeom>
          <a:noFill/>
        </p:spPr>
      </p:pic>
      <p:sp>
        <p:nvSpPr>
          <p:cNvPr id="9" name="TextBox 10"/>
          <p:cNvSpPr txBox="1">
            <a:spLocks noChangeArrowheads="1"/>
          </p:cNvSpPr>
          <p:nvPr/>
        </p:nvSpPr>
        <p:spPr bwMode="auto">
          <a:xfrm>
            <a:off x="500034" y="4201411"/>
            <a:ext cx="4521671" cy="442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Font typeface="Wingdings" pitchFamily="2" charset="2"/>
              <a:buChar char="l"/>
            </a:pPr>
            <a:r>
              <a:rPr lang="zh-CN" altLang="en-US" sz="2400" dirty="0" smtClean="0">
                <a:latin typeface="Arial" charset="0"/>
              </a:rPr>
              <a:t>删除组件</a:t>
            </a:r>
            <a:endParaRPr lang="en-US" altLang="zh-CN" sz="2400" dirty="0">
              <a:latin typeface="Arial" charset="0"/>
            </a:endParaRPr>
          </a:p>
        </p:txBody>
      </p:sp>
    </p:spTree>
    <p:extLst>
      <p:ext uri="{BB962C8B-B14F-4D97-AF65-F5344CB8AC3E}">
        <p14:creationId xmlns:p14="http://schemas.microsoft.com/office/powerpoint/2010/main" xmlns="" val="26140458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4" descr="C:\Users\yangfan\Desktop\图片6.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513" y="-26988"/>
            <a:ext cx="9180513" cy="6884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矩形 25"/>
          <p:cNvSpPr/>
          <p:nvPr/>
        </p:nvSpPr>
        <p:spPr>
          <a:xfrm>
            <a:off x="-36513" y="865674"/>
            <a:ext cx="467544" cy="59923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197259" y="116632"/>
            <a:ext cx="7831125" cy="769441"/>
          </a:xfrm>
          <a:prstGeom prst="rect">
            <a:avLst/>
          </a:prstGeom>
          <a:noFill/>
        </p:spPr>
        <p:txBody>
          <a:bodyPr wrap="square" rtlCol="0">
            <a:spAutoFit/>
          </a:bodyPr>
          <a:lstStyle/>
          <a:p>
            <a:r>
              <a:rPr lang="zh-CN" altLang="en-US" sz="4400" b="1" dirty="0" smtClean="0">
                <a:effectLst>
                  <a:outerShdw blurRad="50800" dist="736600" dir="12960000" algn="ctr" rotWithShape="0">
                    <a:schemeClr val="bg1">
                      <a:lumMod val="50000"/>
                      <a:alpha val="45000"/>
                    </a:schemeClr>
                  </a:outerShdw>
                </a:effectLst>
              </a:rPr>
              <a:t>三</a:t>
            </a:r>
            <a:r>
              <a:rPr lang="zh-CN" altLang="en-US" sz="4400" b="1" dirty="0" smtClean="0">
                <a:effectLst>
                  <a:outerShdw blurRad="50800" dist="736600" dir="12960000" algn="ctr" rotWithShape="0">
                    <a:schemeClr val="bg1">
                      <a:lumMod val="50000"/>
                      <a:alpha val="45000"/>
                    </a:schemeClr>
                  </a:outerShdw>
                </a:effectLst>
              </a:rPr>
              <a:t>、</a:t>
            </a:r>
            <a:r>
              <a:rPr lang="en-US" altLang="zh-CN" sz="4400" dirty="0" err="1" smtClean="0"/>
              <a:t>MonoBehaviour</a:t>
            </a:r>
            <a:endParaRPr lang="zh-CN" altLang="en-US" sz="4400" b="1" dirty="0">
              <a:effectLst>
                <a:outerShdw blurRad="50800" dist="736600" dir="12960000" algn="ctr" rotWithShape="0">
                  <a:schemeClr val="bg1">
                    <a:lumMod val="50000"/>
                    <a:alpha val="45000"/>
                  </a:schemeClr>
                </a:outerShdw>
              </a:effectLst>
            </a:endParaRPr>
          </a:p>
        </p:txBody>
      </p:sp>
      <p:sp>
        <p:nvSpPr>
          <p:cNvPr id="22" name="TextBox 10"/>
          <p:cNvSpPr txBox="1">
            <a:spLocks noChangeArrowheads="1"/>
          </p:cNvSpPr>
          <p:nvPr/>
        </p:nvSpPr>
        <p:spPr bwMode="auto">
          <a:xfrm>
            <a:off x="467544" y="997877"/>
            <a:ext cx="8319298" cy="8113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Font typeface="Wingdings" pitchFamily="2" charset="2"/>
              <a:buChar char="l"/>
            </a:pPr>
            <a:r>
              <a:rPr lang="en-US" altLang="zh-CN" sz="2400" dirty="0" err="1" smtClean="0"/>
              <a:t>MonoBehaviour</a:t>
            </a:r>
            <a:r>
              <a:rPr lang="zh-CN" altLang="en-US" sz="2400" dirty="0" smtClean="0"/>
              <a:t>是继承了</a:t>
            </a:r>
            <a:r>
              <a:rPr lang="en-US" altLang="zh-CN" sz="2400" dirty="0" smtClean="0"/>
              <a:t>Component</a:t>
            </a:r>
            <a:r>
              <a:rPr lang="zh-CN" altLang="en-US" sz="2400" dirty="0" smtClean="0"/>
              <a:t>，实际上它就是一个组件</a:t>
            </a:r>
            <a:endParaRPr lang="en-US" altLang="zh-CN" sz="2400" dirty="0">
              <a:latin typeface="Arial" charset="0"/>
            </a:endParaRPr>
          </a:p>
        </p:txBody>
      </p:sp>
      <p:sp>
        <p:nvSpPr>
          <p:cNvPr id="8" name="TextBox 10"/>
          <p:cNvSpPr txBox="1">
            <a:spLocks noChangeArrowheads="1"/>
          </p:cNvSpPr>
          <p:nvPr/>
        </p:nvSpPr>
        <p:spPr bwMode="auto">
          <a:xfrm>
            <a:off x="467544" y="1760377"/>
            <a:ext cx="8319298" cy="442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Font typeface="Wingdings" pitchFamily="2" charset="2"/>
              <a:buChar char="l"/>
            </a:pPr>
            <a:r>
              <a:rPr lang="en-US" altLang="zh-CN" sz="2400" dirty="0" err="1" smtClean="0"/>
              <a:t>MonoBehaviour</a:t>
            </a:r>
            <a:r>
              <a:rPr lang="zh-CN" altLang="en-US" sz="2400" dirty="0" smtClean="0"/>
              <a:t>的特殊性</a:t>
            </a:r>
            <a:endParaRPr lang="en-US" altLang="zh-CN" sz="2400" dirty="0">
              <a:latin typeface="Arial" charset="0"/>
            </a:endParaRPr>
          </a:p>
        </p:txBody>
      </p:sp>
      <p:sp>
        <p:nvSpPr>
          <p:cNvPr id="9" name="TextBox 10"/>
          <p:cNvSpPr txBox="1">
            <a:spLocks noChangeArrowheads="1"/>
          </p:cNvSpPr>
          <p:nvPr/>
        </p:nvSpPr>
        <p:spPr bwMode="auto">
          <a:xfrm>
            <a:off x="857224" y="2262702"/>
            <a:ext cx="8358246" cy="3804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None/>
            </a:pPr>
            <a:r>
              <a:rPr lang="en-US" altLang="zh-CN" sz="2000" dirty="0" smtClean="0">
                <a:latin typeface="Arial" charset="0"/>
              </a:rPr>
              <a:t>1.</a:t>
            </a:r>
            <a:r>
              <a:rPr lang="zh-CN" altLang="en-US" sz="2000" dirty="0" smtClean="0">
                <a:latin typeface="Arial" charset="0"/>
              </a:rPr>
              <a:t>生命周期</a:t>
            </a:r>
            <a:endParaRPr lang="en-US" altLang="zh-CN" sz="2000" dirty="0">
              <a:latin typeface="Arial" charset="0"/>
            </a:endParaRPr>
          </a:p>
        </p:txBody>
      </p:sp>
      <p:pic>
        <p:nvPicPr>
          <p:cNvPr id="5123" name="Picture 3" descr="C:\Users\nilongjun\Desktop\{AC2A5844-BB49-4174-949B-2C13412E586A}.bmp"/>
          <p:cNvPicPr>
            <a:picLocks noChangeAspect="1" noChangeArrowheads="1"/>
          </p:cNvPicPr>
          <p:nvPr/>
        </p:nvPicPr>
        <p:blipFill>
          <a:blip r:embed="rId3"/>
          <a:srcRect/>
          <a:stretch>
            <a:fillRect/>
          </a:stretch>
        </p:blipFill>
        <p:spPr bwMode="auto">
          <a:xfrm>
            <a:off x="642910" y="2643182"/>
            <a:ext cx="5505463" cy="4205479"/>
          </a:xfrm>
          <a:prstGeom prst="rect">
            <a:avLst/>
          </a:prstGeom>
          <a:noFill/>
        </p:spPr>
      </p:pic>
    </p:spTree>
    <p:extLst>
      <p:ext uri="{BB962C8B-B14F-4D97-AF65-F5344CB8AC3E}">
        <p14:creationId xmlns:p14="http://schemas.microsoft.com/office/powerpoint/2010/main" xmlns="" val="22467497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24" descr="C:\Users\yangfan\Desktop\图片6.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513" y="-26988"/>
            <a:ext cx="9180513" cy="6884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矩形 25"/>
          <p:cNvSpPr/>
          <p:nvPr/>
        </p:nvSpPr>
        <p:spPr>
          <a:xfrm>
            <a:off x="-36513" y="865674"/>
            <a:ext cx="467544" cy="59923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197259" y="116632"/>
            <a:ext cx="7831125" cy="769441"/>
          </a:xfrm>
          <a:prstGeom prst="rect">
            <a:avLst/>
          </a:prstGeom>
          <a:noFill/>
        </p:spPr>
        <p:txBody>
          <a:bodyPr wrap="square" rtlCol="0">
            <a:spAutoFit/>
          </a:bodyPr>
          <a:lstStyle/>
          <a:p>
            <a:r>
              <a:rPr lang="zh-CN" altLang="en-US" sz="4400" b="1" dirty="0" smtClean="0">
                <a:effectLst>
                  <a:outerShdw blurRad="50800" dist="736600" dir="12960000" algn="ctr" rotWithShape="0">
                    <a:schemeClr val="bg1">
                      <a:lumMod val="50000"/>
                      <a:alpha val="45000"/>
                    </a:schemeClr>
                  </a:outerShdw>
                </a:effectLst>
              </a:rPr>
              <a:t>三</a:t>
            </a:r>
            <a:r>
              <a:rPr lang="zh-CN" altLang="en-US" sz="4400" b="1" dirty="0" smtClean="0">
                <a:effectLst>
                  <a:outerShdw blurRad="50800" dist="736600" dir="12960000" algn="ctr" rotWithShape="0">
                    <a:schemeClr val="bg1">
                      <a:lumMod val="50000"/>
                      <a:alpha val="45000"/>
                    </a:schemeClr>
                  </a:outerShdw>
                </a:effectLst>
              </a:rPr>
              <a:t>、</a:t>
            </a:r>
            <a:r>
              <a:rPr lang="en-US" altLang="zh-CN" sz="4400" b="1" dirty="0" err="1" smtClean="0">
                <a:effectLst>
                  <a:outerShdw blurRad="50800" dist="736600" dir="12960000" algn="ctr" rotWithShape="0">
                    <a:schemeClr val="bg1">
                      <a:lumMod val="50000"/>
                      <a:alpha val="45000"/>
                    </a:schemeClr>
                  </a:outerShdw>
                </a:effectLst>
              </a:rPr>
              <a:t>MonoBehavior</a:t>
            </a:r>
            <a:endParaRPr lang="zh-CN" altLang="en-US" sz="4400" b="1" dirty="0">
              <a:effectLst>
                <a:outerShdw blurRad="50800" dist="736600" dir="12960000" algn="ctr" rotWithShape="0">
                  <a:schemeClr val="bg1">
                    <a:lumMod val="50000"/>
                    <a:alpha val="45000"/>
                  </a:schemeClr>
                </a:outerShdw>
              </a:effectLst>
            </a:endParaRPr>
          </a:p>
        </p:txBody>
      </p:sp>
      <p:sp>
        <p:nvSpPr>
          <p:cNvPr id="22" name="TextBox 10"/>
          <p:cNvSpPr txBox="1">
            <a:spLocks noChangeArrowheads="1"/>
          </p:cNvSpPr>
          <p:nvPr/>
        </p:nvSpPr>
        <p:spPr bwMode="auto">
          <a:xfrm>
            <a:off x="467544" y="997877"/>
            <a:ext cx="4521671" cy="442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None/>
            </a:pPr>
            <a:r>
              <a:rPr lang="en-US" altLang="zh-CN" sz="2400" dirty="0" smtClean="0">
                <a:latin typeface="Arial" charset="0"/>
              </a:rPr>
              <a:t>2.</a:t>
            </a:r>
            <a:r>
              <a:rPr lang="zh-CN" altLang="en-US" sz="2400" dirty="0" smtClean="0">
                <a:latin typeface="Arial" charset="0"/>
              </a:rPr>
              <a:t>协程</a:t>
            </a:r>
            <a:endParaRPr lang="en-US" altLang="zh-CN" sz="2400" dirty="0">
              <a:latin typeface="Arial" charset="0"/>
            </a:endParaRPr>
          </a:p>
        </p:txBody>
      </p:sp>
      <p:sp>
        <p:nvSpPr>
          <p:cNvPr id="7" name="TextBox 10"/>
          <p:cNvSpPr txBox="1">
            <a:spLocks noChangeArrowheads="1"/>
          </p:cNvSpPr>
          <p:nvPr/>
        </p:nvSpPr>
        <p:spPr bwMode="auto">
          <a:xfrm>
            <a:off x="693271" y="1415329"/>
            <a:ext cx="8236447" cy="11806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None/>
            </a:pPr>
            <a:r>
              <a:rPr lang="zh-CN" altLang="en-US" sz="2400" dirty="0" smtClean="0"/>
              <a:t>协程不是线程，也不是异步执行的。协程和 </a:t>
            </a:r>
            <a:r>
              <a:rPr lang="en-US" altLang="zh-CN" sz="2400" dirty="0" err="1" smtClean="0"/>
              <a:t>MonoBehaviour</a:t>
            </a:r>
            <a:r>
              <a:rPr lang="en-US" altLang="zh-CN" sz="2400" dirty="0" smtClean="0"/>
              <a:t> </a:t>
            </a:r>
            <a:r>
              <a:rPr lang="zh-CN" altLang="en-US" sz="2400" dirty="0" smtClean="0"/>
              <a:t>的 </a:t>
            </a:r>
            <a:r>
              <a:rPr lang="en-US" altLang="zh-CN" sz="2400" dirty="0" smtClean="0"/>
              <a:t>Update</a:t>
            </a:r>
            <a:r>
              <a:rPr lang="zh-CN" altLang="en-US" sz="2400" dirty="0" smtClean="0"/>
              <a:t>函数一样也是在</a:t>
            </a:r>
            <a:r>
              <a:rPr lang="en-US" altLang="zh-CN" sz="2400" dirty="0" err="1" smtClean="0"/>
              <a:t>MainThread</a:t>
            </a:r>
            <a:r>
              <a:rPr lang="zh-CN" altLang="en-US" sz="2400" dirty="0" smtClean="0"/>
              <a:t>中执行的。使用协程你不用考虑同步和锁的问题。</a:t>
            </a:r>
            <a:endParaRPr lang="en-US" altLang="zh-CN" sz="2400" dirty="0">
              <a:latin typeface="Arial" charset="0"/>
            </a:endParaRPr>
          </a:p>
        </p:txBody>
      </p:sp>
      <p:sp>
        <p:nvSpPr>
          <p:cNvPr id="8" name="TextBox 10"/>
          <p:cNvSpPr txBox="1">
            <a:spLocks noChangeArrowheads="1"/>
          </p:cNvSpPr>
          <p:nvPr/>
        </p:nvSpPr>
        <p:spPr bwMode="auto">
          <a:xfrm>
            <a:off x="693271" y="2676929"/>
            <a:ext cx="8236447" cy="15500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buNone/>
            </a:pPr>
            <a:r>
              <a:rPr lang="zh-CN" altLang="en-US" sz="2400" dirty="0" smtClean="0"/>
              <a:t>即协程是一个分部执行，遇到条件（</a:t>
            </a:r>
            <a:r>
              <a:rPr lang="en-US" altLang="zh-CN" sz="2400" dirty="0" smtClean="0"/>
              <a:t>yield return </a:t>
            </a:r>
            <a:r>
              <a:rPr lang="zh-CN" altLang="en-US" sz="2400" dirty="0" smtClean="0"/>
              <a:t>语句）会挂起，直到条件满足才会被唤醒继续执行后面的代码</a:t>
            </a:r>
            <a:r>
              <a:rPr lang="zh-CN" altLang="en-US" sz="2400" dirty="0" smtClean="0"/>
              <a:t>。</a:t>
            </a:r>
            <a:r>
              <a:rPr lang="en-US" altLang="zh-CN" sz="2400" dirty="0" smtClean="0"/>
              <a:t>Unity</a:t>
            </a:r>
            <a:r>
              <a:rPr lang="zh-CN" altLang="en-US" sz="2400" dirty="0" smtClean="0"/>
              <a:t>在每一</a:t>
            </a:r>
            <a:r>
              <a:rPr lang="zh-CN" altLang="en-US" sz="2400" dirty="0" smtClean="0"/>
              <a:t>帧都会</a:t>
            </a:r>
            <a:r>
              <a:rPr lang="zh-CN" altLang="en-US" sz="2400" dirty="0" smtClean="0"/>
              <a:t>去处理对象上的协程。</a:t>
            </a:r>
            <a:r>
              <a:rPr lang="en-US" altLang="zh-CN" sz="2400" dirty="0" smtClean="0"/>
              <a:t>Unity</a:t>
            </a:r>
            <a:r>
              <a:rPr lang="zh-CN" altLang="en-US" sz="2400" dirty="0" smtClean="0"/>
              <a:t>主要是</a:t>
            </a:r>
            <a:r>
              <a:rPr lang="zh-CN" altLang="en-US" sz="2400" dirty="0" smtClean="0"/>
              <a:t>在</a:t>
            </a:r>
            <a:r>
              <a:rPr lang="en-US" sz="2400" dirty="0" err="1" smtClean="0"/>
              <a:t>LateUpdate</a:t>
            </a:r>
            <a:r>
              <a:rPr lang="zh-CN" altLang="en-US" sz="2400" dirty="0" smtClean="0"/>
              <a:t>后去检查</a:t>
            </a:r>
            <a:r>
              <a:rPr lang="zh-CN" altLang="en-US" sz="2400" dirty="0" smtClean="0"/>
              <a:t>协程的条件是否</a:t>
            </a:r>
            <a:r>
              <a:rPr lang="zh-CN" altLang="en-US" sz="2400" dirty="0" smtClean="0"/>
              <a:t>满足。</a:t>
            </a:r>
            <a:endParaRPr lang="zh-CN" altLang="en-US" sz="2400" dirty="0"/>
          </a:p>
        </p:txBody>
      </p:sp>
    </p:spTree>
    <p:extLst>
      <p:ext uri="{BB962C8B-B14F-4D97-AF65-F5344CB8AC3E}">
        <p14:creationId xmlns:p14="http://schemas.microsoft.com/office/powerpoint/2010/main" xmlns="" val="16728950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24" descr="C:\Users\yangfan\Desktop\图片6.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513" y="-26988"/>
            <a:ext cx="9180513" cy="6884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矩形 25"/>
          <p:cNvSpPr/>
          <p:nvPr/>
        </p:nvSpPr>
        <p:spPr>
          <a:xfrm>
            <a:off x="-36513" y="865674"/>
            <a:ext cx="467544" cy="59923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197259" y="116632"/>
            <a:ext cx="7831125" cy="769441"/>
          </a:xfrm>
          <a:prstGeom prst="rect">
            <a:avLst/>
          </a:prstGeom>
          <a:noFill/>
        </p:spPr>
        <p:txBody>
          <a:bodyPr wrap="square" rtlCol="0">
            <a:spAutoFit/>
          </a:bodyPr>
          <a:lstStyle/>
          <a:p>
            <a:r>
              <a:rPr lang="zh-CN" altLang="en-US" sz="4400" b="1" dirty="0" smtClean="0">
                <a:effectLst>
                  <a:outerShdw blurRad="50800" dist="736600" dir="12960000" algn="ctr" rotWithShape="0">
                    <a:schemeClr val="bg1">
                      <a:lumMod val="50000"/>
                      <a:alpha val="45000"/>
                    </a:schemeClr>
                  </a:outerShdw>
                </a:effectLst>
              </a:rPr>
              <a:t>三</a:t>
            </a:r>
            <a:r>
              <a:rPr lang="zh-CN" altLang="en-US" sz="4400" b="1" dirty="0" smtClean="0">
                <a:effectLst>
                  <a:outerShdw blurRad="50800" dist="736600" dir="12960000" algn="ctr" rotWithShape="0">
                    <a:schemeClr val="bg1">
                      <a:lumMod val="50000"/>
                      <a:alpha val="45000"/>
                    </a:schemeClr>
                  </a:outerShdw>
                </a:effectLst>
              </a:rPr>
              <a:t>、</a:t>
            </a:r>
            <a:r>
              <a:rPr lang="en-US" altLang="zh-CN" sz="4400" b="1" dirty="0" err="1" smtClean="0">
                <a:effectLst>
                  <a:outerShdw blurRad="50800" dist="736600" dir="12960000" algn="ctr" rotWithShape="0">
                    <a:schemeClr val="bg1">
                      <a:lumMod val="50000"/>
                      <a:alpha val="45000"/>
                    </a:schemeClr>
                  </a:outerShdw>
                </a:effectLst>
              </a:rPr>
              <a:t>MonoBehavior</a:t>
            </a:r>
            <a:endParaRPr lang="zh-CN" altLang="en-US" sz="4400" b="1" dirty="0">
              <a:effectLst>
                <a:outerShdw blurRad="50800" dist="736600" dir="12960000" algn="ctr" rotWithShape="0">
                  <a:schemeClr val="bg1">
                    <a:lumMod val="50000"/>
                    <a:alpha val="45000"/>
                  </a:schemeClr>
                </a:outerShdw>
              </a:effectLst>
            </a:endParaRPr>
          </a:p>
        </p:txBody>
      </p:sp>
      <p:pic>
        <p:nvPicPr>
          <p:cNvPr id="7170" name="Picture 2" descr="C:\Users\nilongjun\Desktop\{25142305-EDA9-4BE0-91B6-ECADEA186F5F}.bmp"/>
          <p:cNvPicPr>
            <a:picLocks noChangeAspect="1" noChangeArrowheads="1"/>
          </p:cNvPicPr>
          <p:nvPr/>
        </p:nvPicPr>
        <p:blipFill>
          <a:blip r:embed="rId3"/>
          <a:srcRect/>
          <a:stretch>
            <a:fillRect/>
          </a:stretch>
        </p:blipFill>
        <p:spPr bwMode="auto">
          <a:xfrm>
            <a:off x="428596" y="938213"/>
            <a:ext cx="5162550" cy="4981575"/>
          </a:xfrm>
          <a:prstGeom prst="rect">
            <a:avLst/>
          </a:prstGeom>
          <a:noFill/>
        </p:spPr>
      </p:pic>
      <p:pic>
        <p:nvPicPr>
          <p:cNvPr id="2" name="Picture 3" descr="C:\Users\nilongjun\Desktop\{9BD4C36A-B64C-473F-B6BC-8E5A13D86DA2}.bmp"/>
          <p:cNvPicPr>
            <a:picLocks noChangeAspect="1" noChangeArrowheads="1"/>
          </p:cNvPicPr>
          <p:nvPr/>
        </p:nvPicPr>
        <p:blipFill>
          <a:blip r:embed="rId4"/>
          <a:srcRect/>
          <a:stretch>
            <a:fillRect/>
          </a:stretch>
        </p:blipFill>
        <p:spPr bwMode="auto">
          <a:xfrm>
            <a:off x="5301910" y="4119573"/>
            <a:ext cx="6056700" cy="2667013"/>
          </a:xfrm>
          <a:prstGeom prst="rect">
            <a:avLst/>
          </a:prstGeom>
          <a:noFill/>
        </p:spPr>
      </p:pic>
    </p:spTree>
    <p:extLst>
      <p:ext uri="{BB962C8B-B14F-4D97-AF65-F5344CB8AC3E}">
        <p14:creationId xmlns:p14="http://schemas.microsoft.com/office/powerpoint/2010/main" xmlns="" val="42371170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24" descr="C:\Users\yangfan\Desktop\图片6.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513" y="-26988"/>
            <a:ext cx="9180513" cy="6884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矩形 25"/>
          <p:cNvSpPr/>
          <p:nvPr/>
        </p:nvSpPr>
        <p:spPr>
          <a:xfrm>
            <a:off x="-36513" y="865674"/>
            <a:ext cx="467544" cy="59923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197259" y="116632"/>
            <a:ext cx="7831125" cy="769441"/>
          </a:xfrm>
          <a:prstGeom prst="rect">
            <a:avLst/>
          </a:prstGeom>
          <a:noFill/>
        </p:spPr>
        <p:txBody>
          <a:bodyPr wrap="square" rtlCol="0">
            <a:spAutoFit/>
          </a:bodyPr>
          <a:lstStyle/>
          <a:p>
            <a:r>
              <a:rPr lang="zh-CN" altLang="en-US" sz="4400" b="1" dirty="0" smtClean="0">
                <a:effectLst>
                  <a:outerShdw blurRad="50800" dist="736600" dir="12960000" algn="ctr" rotWithShape="0">
                    <a:schemeClr val="bg1">
                      <a:lumMod val="50000"/>
                      <a:alpha val="45000"/>
                    </a:schemeClr>
                  </a:outerShdw>
                </a:effectLst>
              </a:rPr>
              <a:t>三</a:t>
            </a:r>
            <a:r>
              <a:rPr lang="zh-CN" altLang="en-US" sz="4400" b="1" dirty="0" smtClean="0">
                <a:effectLst>
                  <a:outerShdw blurRad="50800" dist="736600" dir="12960000" algn="ctr" rotWithShape="0">
                    <a:schemeClr val="bg1">
                      <a:lumMod val="50000"/>
                      <a:alpha val="45000"/>
                    </a:schemeClr>
                  </a:outerShdw>
                </a:effectLst>
              </a:rPr>
              <a:t>、</a:t>
            </a:r>
            <a:r>
              <a:rPr lang="en-US" altLang="zh-CN" sz="4400" b="1" dirty="0" err="1" smtClean="0">
                <a:effectLst>
                  <a:outerShdw blurRad="50800" dist="736600" dir="12960000" algn="ctr" rotWithShape="0">
                    <a:schemeClr val="bg1">
                      <a:lumMod val="50000"/>
                      <a:alpha val="45000"/>
                    </a:schemeClr>
                  </a:outerShdw>
                </a:effectLst>
              </a:rPr>
              <a:t>MonoBehavior</a:t>
            </a:r>
            <a:endParaRPr lang="zh-CN" altLang="en-US" sz="4400" b="1" dirty="0">
              <a:effectLst>
                <a:outerShdw blurRad="50800" dist="736600" dir="12960000" algn="ctr" rotWithShape="0">
                  <a:schemeClr val="bg1">
                    <a:lumMod val="50000"/>
                    <a:alpha val="45000"/>
                  </a:schemeClr>
                </a:outerShdw>
              </a:effectLst>
            </a:endParaRPr>
          </a:p>
        </p:txBody>
      </p:sp>
      <p:sp>
        <p:nvSpPr>
          <p:cNvPr id="7" name="TextBox 10"/>
          <p:cNvSpPr txBox="1">
            <a:spLocks noChangeArrowheads="1"/>
          </p:cNvSpPr>
          <p:nvPr/>
        </p:nvSpPr>
        <p:spPr bwMode="auto">
          <a:xfrm>
            <a:off x="467544" y="997877"/>
            <a:ext cx="8319298" cy="442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Font typeface="Wingdings" pitchFamily="2" charset="2"/>
              <a:buChar char="l"/>
            </a:pPr>
            <a:r>
              <a:rPr lang="zh-CN" altLang="en-US" sz="2400" dirty="0" smtClean="0">
                <a:latin typeface="Arial" charset="0"/>
              </a:rPr>
              <a:t>序列化字段</a:t>
            </a:r>
            <a:endParaRPr lang="en-US" altLang="zh-CN" sz="2400" dirty="0">
              <a:latin typeface="Arial" charset="0"/>
            </a:endParaRPr>
          </a:p>
        </p:txBody>
      </p:sp>
      <p:sp>
        <p:nvSpPr>
          <p:cNvPr id="8" name="TextBox 10"/>
          <p:cNvSpPr txBox="1">
            <a:spLocks noChangeArrowheads="1"/>
          </p:cNvSpPr>
          <p:nvPr/>
        </p:nvSpPr>
        <p:spPr bwMode="auto">
          <a:xfrm>
            <a:off x="857224" y="1415329"/>
            <a:ext cx="8143932" cy="442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r>
              <a:rPr lang="zh-CN" altLang="en-US" sz="2400" dirty="0" smtClean="0"/>
              <a:t>序列化： 将数据结构或对象转换成二进制串的过程</a:t>
            </a:r>
            <a:endParaRPr lang="zh-CN" altLang="en-US" sz="2400" dirty="0"/>
          </a:p>
        </p:txBody>
      </p:sp>
      <p:sp>
        <p:nvSpPr>
          <p:cNvPr id="9" name="TextBox 10"/>
          <p:cNvSpPr txBox="1">
            <a:spLocks noChangeArrowheads="1"/>
          </p:cNvSpPr>
          <p:nvPr/>
        </p:nvSpPr>
        <p:spPr bwMode="auto">
          <a:xfrm>
            <a:off x="857224" y="1843957"/>
            <a:ext cx="8143932" cy="8113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r>
              <a:rPr lang="zh-CN" altLang="en-US" sz="2400" dirty="0" smtClean="0"/>
              <a:t>反序列化：将在序列化过程中所生成的二进制串转换成数据结构或者对象的过程</a:t>
            </a:r>
            <a:endParaRPr lang="zh-CN" altLang="en-US" sz="2400" dirty="0"/>
          </a:p>
        </p:txBody>
      </p:sp>
      <p:sp>
        <p:nvSpPr>
          <p:cNvPr id="10" name="TextBox 10"/>
          <p:cNvSpPr txBox="1">
            <a:spLocks noChangeArrowheads="1"/>
          </p:cNvSpPr>
          <p:nvPr/>
        </p:nvSpPr>
        <p:spPr bwMode="auto">
          <a:xfrm>
            <a:off x="857224" y="2643182"/>
            <a:ext cx="8143932" cy="11806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r>
              <a:rPr lang="en-US" sz="2400" dirty="0" smtClean="0"/>
              <a:t>Unity</a:t>
            </a:r>
            <a:r>
              <a:rPr lang="zh-CN" altLang="en-US" sz="2400" dirty="0" smtClean="0"/>
              <a:t>会自动为</a:t>
            </a:r>
            <a:r>
              <a:rPr lang="en-US" sz="2400" dirty="0" smtClean="0"/>
              <a:t>Public</a:t>
            </a:r>
            <a:r>
              <a:rPr lang="zh-CN" altLang="en-US" sz="2400" dirty="0" smtClean="0"/>
              <a:t>变量做</a:t>
            </a:r>
            <a:r>
              <a:rPr lang="zh-CN" altLang="en-US" sz="2400" dirty="0" smtClean="0"/>
              <a:t>序列化，意思</a:t>
            </a:r>
            <a:r>
              <a:rPr lang="zh-CN" altLang="en-US" sz="2400" dirty="0" smtClean="0"/>
              <a:t>是说再次读取</a:t>
            </a:r>
            <a:r>
              <a:rPr lang="en-US" altLang="zh-CN" sz="2400" dirty="0" smtClean="0"/>
              <a:t>Unity</a:t>
            </a:r>
            <a:r>
              <a:rPr lang="zh-CN" altLang="en-US" sz="2400" dirty="0" smtClean="0"/>
              <a:t>时序列化的变量是有值的，不需要你再次去赋值，因为它已经被保存下来。</a:t>
            </a:r>
            <a:endParaRPr lang="zh-CN" altLang="en-US" sz="2400" dirty="0"/>
          </a:p>
        </p:txBody>
      </p:sp>
      <p:sp>
        <p:nvSpPr>
          <p:cNvPr id="11" name="TextBox 10"/>
          <p:cNvSpPr txBox="1">
            <a:spLocks noChangeArrowheads="1"/>
          </p:cNvSpPr>
          <p:nvPr/>
        </p:nvSpPr>
        <p:spPr bwMode="auto">
          <a:xfrm>
            <a:off x="857224" y="3819937"/>
            <a:ext cx="8143932" cy="8113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r>
              <a:rPr lang="en-US" sz="2400" dirty="0" smtClean="0"/>
              <a:t>[</a:t>
            </a:r>
            <a:r>
              <a:rPr lang="en-US" sz="2400" dirty="0" err="1" smtClean="0"/>
              <a:t>HideInInspector</a:t>
            </a:r>
            <a:r>
              <a:rPr lang="en-US" sz="2400" dirty="0" smtClean="0"/>
              <a:t>]</a:t>
            </a:r>
            <a:r>
              <a:rPr lang="zh-CN" altLang="en-US" sz="2400" dirty="0" smtClean="0"/>
              <a:t>表示将原本显示在面板上的序列化值隐藏起来。</a:t>
            </a:r>
            <a:endParaRPr lang="zh-CN" altLang="en-US" sz="2400" dirty="0"/>
          </a:p>
        </p:txBody>
      </p:sp>
      <p:sp>
        <p:nvSpPr>
          <p:cNvPr id="12" name="TextBox 11"/>
          <p:cNvSpPr txBox="1">
            <a:spLocks noChangeArrowheads="1"/>
          </p:cNvSpPr>
          <p:nvPr/>
        </p:nvSpPr>
        <p:spPr bwMode="auto">
          <a:xfrm>
            <a:off x="857224" y="4689335"/>
            <a:ext cx="8143932" cy="11806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r>
              <a:rPr lang="en-US" altLang="zh-CN" sz="2400" dirty="0" smtClean="0"/>
              <a:t>[</a:t>
            </a:r>
            <a:r>
              <a:rPr lang="en-US" altLang="zh-CN" sz="2400" dirty="0" err="1" smtClean="0"/>
              <a:t>SerializeField</a:t>
            </a:r>
            <a:r>
              <a:rPr lang="en-US" altLang="zh-CN" sz="2400" dirty="0" smtClean="0"/>
              <a:t>]</a:t>
            </a:r>
            <a:r>
              <a:rPr lang="zh-CN" altLang="en-US" sz="2400" dirty="0" smtClean="0"/>
              <a:t>表示将原本不会被序列化的私有变量和保护变量可以序列化，这么他们在下次读取时，就是你上次赋值的值。</a:t>
            </a:r>
            <a:endParaRPr lang="zh-CN" altLang="en-US" sz="2400" dirty="0"/>
          </a:p>
        </p:txBody>
      </p:sp>
    </p:spTree>
    <p:extLst>
      <p:ext uri="{BB962C8B-B14F-4D97-AF65-F5344CB8AC3E}">
        <p14:creationId xmlns:p14="http://schemas.microsoft.com/office/powerpoint/2010/main" xmlns="" val="42371170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24" descr="C:\Users\yangfan\Desktop\图片6.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513" y="-26988"/>
            <a:ext cx="9180513" cy="6884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矩形 25"/>
          <p:cNvSpPr/>
          <p:nvPr/>
        </p:nvSpPr>
        <p:spPr>
          <a:xfrm>
            <a:off x="-36513" y="865674"/>
            <a:ext cx="467544" cy="59923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197259" y="116632"/>
            <a:ext cx="7831125" cy="769441"/>
          </a:xfrm>
          <a:prstGeom prst="rect">
            <a:avLst/>
          </a:prstGeom>
          <a:noFill/>
        </p:spPr>
        <p:txBody>
          <a:bodyPr wrap="square" rtlCol="0">
            <a:spAutoFit/>
          </a:bodyPr>
          <a:lstStyle/>
          <a:p>
            <a:r>
              <a:rPr lang="zh-CN" altLang="en-US" sz="4400" b="1" dirty="0" smtClean="0">
                <a:effectLst>
                  <a:outerShdw blurRad="50800" dist="736600" dir="12960000" algn="ctr" rotWithShape="0">
                    <a:schemeClr val="bg1">
                      <a:lumMod val="50000"/>
                      <a:alpha val="45000"/>
                    </a:schemeClr>
                  </a:outerShdw>
                </a:effectLst>
              </a:rPr>
              <a:t>四</a:t>
            </a:r>
            <a:r>
              <a:rPr lang="zh-CN" altLang="en-US" sz="4400" b="1" dirty="0" smtClean="0">
                <a:effectLst>
                  <a:outerShdw blurRad="50800" dist="736600" dir="12960000" algn="ctr" rotWithShape="0">
                    <a:schemeClr val="bg1">
                      <a:lumMod val="50000"/>
                      <a:alpha val="45000"/>
                    </a:schemeClr>
                  </a:outerShdw>
                </a:effectLst>
              </a:rPr>
              <a:t>、常用类</a:t>
            </a:r>
            <a:endParaRPr lang="zh-CN" altLang="en-US" sz="4400" b="1" dirty="0">
              <a:effectLst>
                <a:outerShdw blurRad="50800" dist="736600" dir="12960000" algn="ctr" rotWithShape="0">
                  <a:schemeClr val="bg1">
                    <a:lumMod val="50000"/>
                    <a:alpha val="45000"/>
                  </a:schemeClr>
                </a:outerShdw>
              </a:effectLst>
            </a:endParaRPr>
          </a:p>
        </p:txBody>
      </p:sp>
      <p:sp>
        <p:nvSpPr>
          <p:cNvPr id="22" name="TextBox 10"/>
          <p:cNvSpPr txBox="1">
            <a:spLocks noChangeArrowheads="1"/>
          </p:cNvSpPr>
          <p:nvPr/>
        </p:nvSpPr>
        <p:spPr bwMode="auto">
          <a:xfrm>
            <a:off x="467544" y="997877"/>
            <a:ext cx="4521671" cy="442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Font typeface="Wingdings" pitchFamily="2" charset="2"/>
              <a:buChar char="l"/>
            </a:pPr>
            <a:r>
              <a:rPr lang="en-US" altLang="zh-CN" sz="2400" dirty="0" smtClean="0">
                <a:latin typeface="Arial" charset="0"/>
              </a:rPr>
              <a:t>Time</a:t>
            </a:r>
            <a:endParaRPr lang="en-US" altLang="zh-CN" sz="2400" dirty="0">
              <a:latin typeface="Arial" charset="0"/>
            </a:endParaRPr>
          </a:p>
        </p:txBody>
      </p:sp>
      <p:sp>
        <p:nvSpPr>
          <p:cNvPr id="7" name="TextBox 10">
            <a:hlinkClick r:id="rId3"/>
          </p:cNvPr>
          <p:cNvSpPr txBox="1">
            <a:spLocks noChangeArrowheads="1"/>
          </p:cNvSpPr>
          <p:nvPr/>
        </p:nvSpPr>
        <p:spPr bwMode="auto">
          <a:xfrm>
            <a:off x="857224" y="1415329"/>
            <a:ext cx="8143932" cy="442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buNone/>
            </a:pPr>
            <a:r>
              <a:rPr lang="en-US" altLang="zh-CN" sz="2400" dirty="0" smtClean="0"/>
              <a:t>http://wiki.ceeger.com/script/unityengine/classes/time/time</a:t>
            </a:r>
            <a:endParaRPr lang="zh-CN" altLang="en-US" sz="2400" dirty="0"/>
          </a:p>
        </p:txBody>
      </p:sp>
    </p:spTree>
    <p:extLst>
      <p:ext uri="{BB962C8B-B14F-4D97-AF65-F5344CB8AC3E}">
        <p14:creationId xmlns:p14="http://schemas.microsoft.com/office/powerpoint/2010/main" xmlns="" val="32186669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24" descr="C:\Users\yangfan\Desktop\图片6.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513" y="-26988"/>
            <a:ext cx="9180513" cy="6884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矩形 25"/>
          <p:cNvSpPr/>
          <p:nvPr/>
        </p:nvSpPr>
        <p:spPr>
          <a:xfrm>
            <a:off x="-36513" y="865674"/>
            <a:ext cx="467544" cy="59923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197259" y="116632"/>
            <a:ext cx="7831125" cy="769441"/>
          </a:xfrm>
          <a:prstGeom prst="rect">
            <a:avLst/>
          </a:prstGeom>
          <a:noFill/>
        </p:spPr>
        <p:txBody>
          <a:bodyPr wrap="square" rtlCol="0">
            <a:spAutoFit/>
          </a:bodyPr>
          <a:lstStyle/>
          <a:p>
            <a:r>
              <a:rPr lang="zh-CN" altLang="en-US" sz="4400" b="1" dirty="0" smtClean="0">
                <a:effectLst>
                  <a:outerShdw blurRad="50800" dist="736600" dir="12960000" algn="ctr" rotWithShape="0">
                    <a:schemeClr val="bg1">
                      <a:lumMod val="50000"/>
                      <a:alpha val="45000"/>
                    </a:schemeClr>
                  </a:outerShdw>
                </a:effectLst>
              </a:rPr>
              <a:t>四、常用类</a:t>
            </a:r>
            <a:endParaRPr lang="zh-CN" altLang="en-US" sz="4400" b="1" dirty="0">
              <a:effectLst>
                <a:outerShdw blurRad="50800" dist="736600" dir="12960000" algn="ctr" rotWithShape="0">
                  <a:schemeClr val="bg1">
                    <a:lumMod val="50000"/>
                    <a:alpha val="45000"/>
                  </a:schemeClr>
                </a:outerShdw>
              </a:effectLst>
            </a:endParaRPr>
          </a:p>
        </p:txBody>
      </p:sp>
      <p:sp>
        <p:nvSpPr>
          <p:cNvPr id="22" name="TextBox 10"/>
          <p:cNvSpPr txBox="1">
            <a:spLocks noChangeArrowheads="1"/>
          </p:cNvSpPr>
          <p:nvPr/>
        </p:nvSpPr>
        <p:spPr bwMode="auto">
          <a:xfrm>
            <a:off x="467544" y="997877"/>
            <a:ext cx="4521671" cy="442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Font typeface="Wingdings" pitchFamily="2" charset="2"/>
              <a:buChar char="l"/>
            </a:pPr>
            <a:r>
              <a:rPr lang="en-US" altLang="zh-CN" sz="2400" dirty="0" smtClean="0">
                <a:latin typeface="Arial" charset="0"/>
              </a:rPr>
              <a:t>Application</a:t>
            </a:r>
            <a:endParaRPr lang="en-US" altLang="zh-CN" sz="2400" dirty="0">
              <a:latin typeface="Arial" charset="0"/>
            </a:endParaRPr>
          </a:p>
        </p:txBody>
      </p:sp>
      <p:sp>
        <p:nvSpPr>
          <p:cNvPr id="9" name="TextBox 10">
            <a:hlinkClick r:id="rId3"/>
          </p:cNvPr>
          <p:cNvSpPr txBox="1">
            <a:spLocks noChangeArrowheads="1"/>
          </p:cNvSpPr>
          <p:nvPr/>
        </p:nvSpPr>
        <p:spPr bwMode="auto">
          <a:xfrm>
            <a:off x="857224" y="1486767"/>
            <a:ext cx="8143932" cy="8113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buNone/>
            </a:pPr>
            <a:r>
              <a:rPr lang="en-US" altLang="zh-CN" sz="2400" dirty="0" smtClean="0"/>
              <a:t>http://wiki.ceeger.com/script/unityengine/classes/application/application</a:t>
            </a:r>
            <a:endParaRPr lang="zh-CN" altLang="en-US" sz="2400" dirty="0"/>
          </a:p>
        </p:txBody>
      </p:sp>
    </p:spTree>
    <p:extLst>
      <p:ext uri="{BB962C8B-B14F-4D97-AF65-F5344CB8AC3E}">
        <p14:creationId xmlns:p14="http://schemas.microsoft.com/office/powerpoint/2010/main" xmlns="" val="17014896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24" descr="C:\Users\yangfan\Desktop\图片6.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513" y="-26988"/>
            <a:ext cx="9180513" cy="6884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矩形 25"/>
          <p:cNvSpPr/>
          <p:nvPr/>
        </p:nvSpPr>
        <p:spPr>
          <a:xfrm>
            <a:off x="-36513" y="865674"/>
            <a:ext cx="467544" cy="59923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197259" y="116632"/>
            <a:ext cx="7831125" cy="769441"/>
          </a:xfrm>
          <a:prstGeom prst="rect">
            <a:avLst/>
          </a:prstGeom>
          <a:noFill/>
        </p:spPr>
        <p:txBody>
          <a:bodyPr wrap="square" rtlCol="0">
            <a:spAutoFit/>
          </a:bodyPr>
          <a:lstStyle/>
          <a:p>
            <a:r>
              <a:rPr lang="zh-CN" altLang="en-US" sz="4400" b="1" dirty="0" smtClean="0">
                <a:effectLst>
                  <a:outerShdw blurRad="50800" dist="736600" dir="12960000" algn="ctr" rotWithShape="0">
                    <a:schemeClr val="bg1">
                      <a:lumMod val="50000"/>
                      <a:alpha val="45000"/>
                    </a:schemeClr>
                  </a:outerShdw>
                </a:effectLst>
              </a:rPr>
              <a:t>四、常用类</a:t>
            </a:r>
            <a:endParaRPr lang="zh-CN" altLang="en-US" sz="4400" b="1" dirty="0">
              <a:effectLst>
                <a:outerShdw blurRad="50800" dist="736600" dir="12960000" algn="ctr" rotWithShape="0">
                  <a:schemeClr val="bg1">
                    <a:lumMod val="50000"/>
                    <a:alpha val="45000"/>
                  </a:schemeClr>
                </a:outerShdw>
              </a:effectLst>
            </a:endParaRPr>
          </a:p>
        </p:txBody>
      </p:sp>
      <p:sp>
        <p:nvSpPr>
          <p:cNvPr id="22" name="TextBox 10"/>
          <p:cNvSpPr txBox="1">
            <a:spLocks noChangeArrowheads="1"/>
          </p:cNvSpPr>
          <p:nvPr/>
        </p:nvSpPr>
        <p:spPr bwMode="auto">
          <a:xfrm>
            <a:off x="467544" y="997877"/>
            <a:ext cx="4521671" cy="442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Font typeface="Wingdings" pitchFamily="2" charset="2"/>
              <a:buChar char="l"/>
            </a:pPr>
            <a:r>
              <a:rPr lang="en-US" altLang="zh-CN" sz="2400" dirty="0" smtClean="0">
                <a:latin typeface="Arial" charset="0"/>
              </a:rPr>
              <a:t>Input</a:t>
            </a:r>
            <a:endParaRPr lang="en-US" altLang="zh-CN" sz="2400" dirty="0">
              <a:latin typeface="Arial" charset="0"/>
            </a:endParaRPr>
          </a:p>
        </p:txBody>
      </p:sp>
      <p:sp>
        <p:nvSpPr>
          <p:cNvPr id="8" name="TextBox 10"/>
          <p:cNvSpPr txBox="1">
            <a:spLocks noChangeArrowheads="1"/>
          </p:cNvSpPr>
          <p:nvPr/>
        </p:nvSpPr>
        <p:spPr bwMode="auto">
          <a:xfrm>
            <a:off x="857224" y="1415329"/>
            <a:ext cx="8143932" cy="26580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r>
              <a:rPr lang="en-US" altLang="zh-CN" sz="2400" dirty="0" smtClean="0"/>
              <a:t>if(</a:t>
            </a:r>
            <a:r>
              <a:rPr lang="en-US" altLang="zh-CN" sz="2400" dirty="0" err="1" smtClean="0"/>
              <a:t>Input.GetButton</a:t>
            </a:r>
            <a:r>
              <a:rPr lang="en-US" altLang="zh-CN" sz="2400" dirty="0" smtClean="0"/>
              <a:t>("Fire1"))</a:t>
            </a:r>
          </a:p>
          <a:p>
            <a:r>
              <a:rPr lang="en-US" altLang="zh-CN" sz="2400" dirty="0" smtClean="0"/>
              <a:t>            </a:t>
            </a:r>
            <a:r>
              <a:rPr lang="en-US" altLang="zh-CN" sz="2400" dirty="0" err="1" smtClean="0"/>
              <a:t>Debug.Log</a:t>
            </a:r>
            <a:r>
              <a:rPr lang="en-US" altLang="zh-CN" sz="2400" dirty="0" smtClean="0"/>
              <a:t>("Fire1");</a:t>
            </a:r>
          </a:p>
          <a:p>
            <a:r>
              <a:rPr lang="en-US" altLang="zh-CN" sz="2400" dirty="0" smtClean="0"/>
              <a:t>if(</a:t>
            </a:r>
            <a:r>
              <a:rPr lang="en-US" altLang="zh-CN" sz="2400" dirty="0" err="1" smtClean="0"/>
              <a:t>Input.GetButtonDown</a:t>
            </a:r>
            <a:r>
              <a:rPr lang="en-US" altLang="zh-CN" sz="2400" dirty="0" smtClean="0"/>
              <a:t>("Fire1"))</a:t>
            </a:r>
          </a:p>
          <a:p>
            <a:r>
              <a:rPr lang="en-US" altLang="zh-CN" sz="2400" dirty="0" smtClean="0"/>
              <a:t>            </a:t>
            </a:r>
            <a:r>
              <a:rPr lang="en-US" altLang="zh-CN" sz="2400" dirty="0" err="1" smtClean="0"/>
              <a:t>Debug.Log</a:t>
            </a:r>
            <a:r>
              <a:rPr lang="en-US" altLang="zh-CN" sz="2400" dirty="0" smtClean="0"/>
              <a:t>("Fire1 Down");</a:t>
            </a:r>
          </a:p>
          <a:p>
            <a:r>
              <a:rPr lang="en-US" altLang="zh-CN" sz="2400" dirty="0" smtClean="0"/>
              <a:t>if(</a:t>
            </a:r>
            <a:r>
              <a:rPr lang="en-US" altLang="zh-CN" sz="2400" dirty="0" err="1" smtClean="0"/>
              <a:t>Input.GetButtonUp</a:t>
            </a:r>
            <a:r>
              <a:rPr lang="en-US" altLang="zh-CN" sz="2400" dirty="0" smtClean="0"/>
              <a:t>("Fire1"))</a:t>
            </a:r>
          </a:p>
          <a:p>
            <a:r>
              <a:rPr lang="en-US" altLang="zh-CN" sz="2400" dirty="0" smtClean="0"/>
              <a:t>            </a:t>
            </a:r>
            <a:r>
              <a:rPr lang="en-US" altLang="zh-CN" sz="2400" dirty="0" err="1" smtClean="0"/>
              <a:t>Debug.Log</a:t>
            </a:r>
            <a:r>
              <a:rPr lang="en-US" altLang="zh-CN" sz="2400" dirty="0" smtClean="0"/>
              <a:t>("Fire1 Up");</a:t>
            </a:r>
            <a:endParaRPr lang="zh-CN" altLang="en-US" sz="2400" dirty="0"/>
          </a:p>
        </p:txBody>
      </p:sp>
      <p:sp>
        <p:nvSpPr>
          <p:cNvPr id="9" name="TextBox 10"/>
          <p:cNvSpPr txBox="1">
            <a:spLocks noChangeArrowheads="1"/>
          </p:cNvSpPr>
          <p:nvPr/>
        </p:nvSpPr>
        <p:spPr bwMode="auto">
          <a:xfrm>
            <a:off x="857224" y="4057122"/>
            <a:ext cx="8143932" cy="26580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r>
              <a:rPr lang="en-US" altLang="zh-CN" sz="2400" dirty="0" smtClean="0"/>
              <a:t> if(</a:t>
            </a:r>
            <a:r>
              <a:rPr lang="en-US" altLang="zh-CN" sz="2400" dirty="0" err="1" smtClean="0"/>
              <a:t>Input.GetKey</a:t>
            </a:r>
            <a:r>
              <a:rPr lang="en-US" altLang="zh-CN" sz="2400" dirty="0" smtClean="0"/>
              <a:t>(</a:t>
            </a:r>
            <a:r>
              <a:rPr lang="en-US" altLang="zh-CN" sz="2400" dirty="0" err="1" smtClean="0"/>
              <a:t>KeyCode.A</a:t>
            </a:r>
            <a:r>
              <a:rPr lang="en-US" altLang="zh-CN" sz="2400" dirty="0" smtClean="0"/>
              <a:t>))</a:t>
            </a:r>
          </a:p>
          <a:p>
            <a:r>
              <a:rPr lang="en-US" altLang="zh-CN" sz="2400" dirty="0" smtClean="0"/>
              <a:t>            </a:t>
            </a:r>
            <a:r>
              <a:rPr lang="en-US" altLang="zh-CN" sz="2400" dirty="0" err="1" smtClean="0"/>
              <a:t>Debug.Log</a:t>
            </a:r>
            <a:r>
              <a:rPr lang="en-US" altLang="zh-CN" sz="2400" dirty="0" smtClean="0"/>
              <a:t>("A");</a:t>
            </a:r>
          </a:p>
          <a:p>
            <a:r>
              <a:rPr lang="en-US" altLang="zh-CN" sz="2400" dirty="0" smtClean="0"/>
              <a:t> </a:t>
            </a:r>
            <a:r>
              <a:rPr lang="en-US" altLang="zh-CN" sz="2400" dirty="0" smtClean="0"/>
              <a:t>if(</a:t>
            </a:r>
            <a:r>
              <a:rPr lang="en-US" altLang="zh-CN" sz="2400" dirty="0" err="1" smtClean="0"/>
              <a:t>Input.GetKeyDown</a:t>
            </a:r>
            <a:r>
              <a:rPr lang="en-US" altLang="zh-CN" sz="2400" dirty="0" smtClean="0"/>
              <a:t>(</a:t>
            </a:r>
            <a:r>
              <a:rPr lang="en-US" altLang="zh-CN" sz="2400" dirty="0" err="1" smtClean="0"/>
              <a:t>KeyCode.A</a:t>
            </a:r>
            <a:r>
              <a:rPr lang="en-US" altLang="zh-CN" sz="2400" dirty="0" smtClean="0"/>
              <a:t>))</a:t>
            </a:r>
          </a:p>
          <a:p>
            <a:r>
              <a:rPr lang="en-US" altLang="zh-CN" sz="2400" dirty="0" smtClean="0"/>
              <a:t>            </a:t>
            </a:r>
            <a:r>
              <a:rPr lang="en-US" altLang="zh-CN" sz="2400" dirty="0" err="1" smtClean="0"/>
              <a:t>Debug.Log</a:t>
            </a:r>
            <a:r>
              <a:rPr lang="en-US" altLang="zh-CN" sz="2400" dirty="0" smtClean="0"/>
              <a:t>("A Down");</a:t>
            </a:r>
          </a:p>
          <a:p>
            <a:r>
              <a:rPr lang="en-US" altLang="zh-CN" sz="2400" dirty="0" smtClean="0"/>
              <a:t> </a:t>
            </a:r>
            <a:r>
              <a:rPr lang="en-US" altLang="zh-CN" sz="2400" dirty="0" smtClean="0"/>
              <a:t>if(</a:t>
            </a:r>
            <a:r>
              <a:rPr lang="en-US" altLang="zh-CN" sz="2400" dirty="0" err="1" smtClean="0"/>
              <a:t>Input.GetKeyUp</a:t>
            </a:r>
            <a:r>
              <a:rPr lang="en-US" altLang="zh-CN" sz="2400" dirty="0" smtClean="0"/>
              <a:t>(</a:t>
            </a:r>
            <a:r>
              <a:rPr lang="en-US" altLang="zh-CN" sz="2400" dirty="0" err="1" smtClean="0"/>
              <a:t>KeyCode.A</a:t>
            </a:r>
            <a:r>
              <a:rPr lang="en-US" altLang="zh-CN" sz="2400" dirty="0" smtClean="0"/>
              <a:t>))</a:t>
            </a:r>
          </a:p>
          <a:p>
            <a:r>
              <a:rPr lang="en-US" altLang="zh-CN" sz="2400" dirty="0" smtClean="0"/>
              <a:t>            </a:t>
            </a:r>
            <a:r>
              <a:rPr lang="en-US" altLang="zh-CN" sz="2400" dirty="0" err="1" smtClean="0"/>
              <a:t>Debug.Log</a:t>
            </a:r>
            <a:r>
              <a:rPr lang="en-US" altLang="zh-CN" sz="2400" dirty="0" smtClean="0"/>
              <a:t>("A Up");</a:t>
            </a:r>
            <a:endParaRPr lang="zh-CN" altLang="en-US" sz="2400" dirty="0"/>
          </a:p>
        </p:txBody>
      </p:sp>
    </p:spTree>
    <p:extLst>
      <p:ext uri="{BB962C8B-B14F-4D97-AF65-F5344CB8AC3E}">
        <p14:creationId xmlns:p14="http://schemas.microsoft.com/office/powerpoint/2010/main" xmlns="" val="4063304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24" descr="C:\Users\yangfan\Desktop\图片6.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513" y="-26988"/>
            <a:ext cx="9180513" cy="6884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矩形 25"/>
          <p:cNvSpPr/>
          <p:nvPr/>
        </p:nvSpPr>
        <p:spPr>
          <a:xfrm>
            <a:off x="-36513" y="865674"/>
            <a:ext cx="467544" cy="59923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197259" y="116632"/>
            <a:ext cx="7831125" cy="769441"/>
          </a:xfrm>
          <a:prstGeom prst="rect">
            <a:avLst/>
          </a:prstGeom>
          <a:noFill/>
        </p:spPr>
        <p:txBody>
          <a:bodyPr wrap="square" rtlCol="0">
            <a:spAutoFit/>
          </a:bodyPr>
          <a:lstStyle/>
          <a:p>
            <a:r>
              <a:rPr lang="zh-CN" altLang="en-US" sz="4400" b="1" dirty="0" smtClean="0">
                <a:effectLst>
                  <a:outerShdw blurRad="50800" dist="736600" dir="12960000" algn="ctr" rotWithShape="0">
                    <a:schemeClr val="bg1">
                      <a:lumMod val="50000"/>
                      <a:alpha val="45000"/>
                    </a:schemeClr>
                  </a:outerShdw>
                </a:effectLst>
              </a:rPr>
              <a:t>四、常用类</a:t>
            </a:r>
            <a:endParaRPr lang="zh-CN" altLang="en-US" sz="4400" b="1" dirty="0">
              <a:effectLst>
                <a:outerShdw blurRad="50800" dist="736600" dir="12960000" algn="ctr" rotWithShape="0">
                  <a:schemeClr val="bg1">
                    <a:lumMod val="50000"/>
                    <a:alpha val="45000"/>
                  </a:schemeClr>
                </a:outerShdw>
              </a:effectLst>
            </a:endParaRPr>
          </a:p>
        </p:txBody>
      </p:sp>
      <p:sp>
        <p:nvSpPr>
          <p:cNvPr id="8" name="TextBox 10"/>
          <p:cNvSpPr txBox="1">
            <a:spLocks noChangeArrowheads="1"/>
          </p:cNvSpPr>
          <p:nvPr/>
        </p:nvSpPr>
        <p:spPr bwMode="auto">
          <a:xfrm>
            <a:off x="857224" y="928670"/>
            <a:ext cx="8143932" cy="26580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r>
              <a:rPr lang="en-US" altLang="zh-CN" sz="2400" dirty="0" smtClean="0"/>
              <a:t>if (</a:t>
            </a:r>
            <a:r>
              <a:rPr lang="en-US" altLang="zh-CN" sz="2400" dirty="0" err="1" smtClean="0"/>
              <a:t>Input.GetMouseButton</a:t>
            </a:r>
            <a:r>
              <a:rPr lang="en-US" altLang="zh-CN" sz="2400" dirty="0" smtClean="0"/>
              <a:t>(0))</a:t>
            </a:r>
          </a:p>
          <a:p>
            <a:r>
              <a:rPr lang="en-US" altLang="zh-CN" sz="2400" dirty="0" smtClean="0"/>
              <a:t>            </a:t>
            </a:r>
            <a:r>
              <a:rPr lang="en-US" altLang="zh-CN" sz="2400" dirty="0" err="1" smtClean="0"/>
              <a:t>Debug.Log</a:t>
            </a:r>
            <a:r>
              <a:rPr lang="en-US" altLang="zh-CN" sz="2400" dirty="0" smtClean="0"/>
              <a:t>("Pressed left click");</a:t>
            </a:r>
          </a:p>
          <a:p>
            <a:r>
              <a:rPr lang="en-US" altLang="zh-CN" sz="2400" dirty="0" smtClean="0"/>
              <a:t>if </a:t>
            </a:r>
            <a:r>
              <a:rPr lang="en-US" altLang="zh-CN" sz="2400" dirty="0" smtClean="0"/>
              <a:t>(</a:t>
            </a:r>
            <a:r>
              <a:rPr lang="en-US" altLang="zh-CN" sz="2400" dirty="0" err="1" smtClean="0"/>
              <a:t>Input.GetMouseButton</a:t>
            </a:r>
            <a:r>
              <a:rPr lang="en-US" altLang="zh-CN" sz="2400" dirty="0" smtClean="0"/>
              <a:t>(1))</a:t>
            </a:r>
          </a:p>
          <a:p>
            <a:r>
              <a:rPr lang="en-US" altLang="zh-CN" sz="2400" dirty="0" smtClean="0"/>
              <a:t>            </a:t>
            </a:r>
            <a:r>
              <a:rPr lang="en-US" altLang="zh-CN" sz="2400" dirty="0" err="1" smtClean="0"/>
              <a:t>Debug.Log</a:t>
            </a:r>
            <a:r>
              <a:rPr lang="en-US" altLang="zh-CN" sz="2400" dirty="0" smtClean="0"/>
              <a:t>("Pressed right click");</a:t>
            </a:r>
          </a:p>
          <a:p>
            <a:r>
              <a:rPr lang="en-US" altLang="zh-CN" sz="2400" dirty="0" smtClean="0"/>
              <a:t>if </a:t>
            </a:r>
            <a:r>
              <a:rPr lang="en-US" altLang="zh-CN" sz="2400" dirty="0" smtClean="0"/>
              <a:t>(</a:t>
            </a:r>
            <a:r>
              <a:rPr lang="en-US" altLang="zh-CN" sz="2400" dirty="0" err="1" smtClean="0"/>
              <a:t>Input.GetMouseButton</a:t>
            </a:r>
            <a:r>
              <a:rPr lang="en-US" altLang="zh-CN" sz="2400" dirty="0" smtClean="0"/>
              <a:t>(2))</a:t>
            </a:r>
          </a:p>
          <a:p>
            <a:r>
              <a:rPr lang="en-US" altLang="zh-CN" sz="2400" dirty="0" smtClean="0"/>
              <a:t>            </a:t>
            </a:r>
            <a:r>
              <a:rPr lang="en-US" altLang="zh-CN" sz="2400" dirty="0" err="1" smtClean="0"/>
              <a:t>Debug.Log</a:t>
            </a:r>
            <a:r>
              <a:rPr lang="en-US" altLang="zh-CN" sz="2400" dirty="0" smtClean="0"/>
              <a:t>("Pressed middle click");</a:t>
            </a:r>
            <a:endParaRPr lang="zh-CN" altLang="en-US" sz="2400" dirty="0"/>
          </a:p>
        </p:txBody>
      </p:sp>
      <p:sp>
        <p:nvSpPr>
          <p:cNvPr id="9" name="TextBox 10"/>
          <p:cNvSpPr txBox="1">
            <a:spLocks noChangeArrowheads="1"/>
          </p:cNvSpPr>
          <p:nvPr/>
        </p:nvSpPr>
        <p:spPr bwMode="auto">
          <a:xfrm>
            <a:off x="857224" y="4057122"/>
            <a:ext cx="8143932" cy="885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r>
              <a:rPr lang="en-US" altLang="zh-CN" sz="2400" dirty="0" smtClean="0"/>
              <a:t> float value = </a:t>
            </a:r>
            <a:r>
              <a:rPr lang="en-US" altLang="zh-CN" sz="2400" dirty="0" err="1" smtClean="0"/>
              <a:t>Input.GetAxis</a:t>
            </a:r>
            <a:r>
              <a:rPr lang="en-US" altLang="zh-CN" sz="2400" dirty="0" smtClean="0"/>
              <a:t>("Horizontal");</a:t>
            </a:r>
          </a:p>
          <a:p>
            <a:r>
              <a:rPr lang="en-US" altLang="zh-CN" sz="2400" dirty="0" smtClean="0"/>
              <a:t> </a:t>
            </a:r>
            <a:r>
              <a:rPr lang="en-US" altLang="zh-CN" sz="2400" dirty="0" err="1" smtClean="0"/>
              <a:t>Debug.Log</a:t>
            </a:r>
            <a:r>
              <a:rPr lang="en-US" altLang="zh-CN" sz="2400" dirty="0" smtClean="0"/>
              <a:t>(value</a:t>
            </a:r>
            <a:r>
              <a:rPr lang="en-US" altLang="zh-CN" sz="2400" dirty="0" smtClean="0"/>
              <a:t>);</a:t>
            </a:r>
            <a:endParaRPr lang="zh-CN" altLang="en-US" sz="2400" dirty="0"/>
          </a:p>
        </p:txBody>
      </p:sp>
    </p:spTree>
    <p:extLst>
      <p:ext uri="{BB962C8B-B14F-4D97-AF65-F5344CB8AC3E}">
        <p14:creationId xmlns:p14="http://schemas.microsoft.com/office/powerpoint/2010/main" xmlns="" val="4063304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24" descr="C:\Users\yangfan\Desktop\图片6.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513" y="-26988"/>
            <a:ext cx="9180513" cy="6884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矩形 25"/>
          <p:cNvSpPr/>
          <p:nvPr/>
        </p:nvSpPr>
        <p:spPr>
          <a:xfrm>
            <a:off x="-36513" y="865674"/>
            <a:ext cx="467544" cy="59923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197259" y="116632"/>
            <a:ext cx="7039037" cy="769441"/>
          </a:xfrm>
          <a:prstGeom prst="rect">
            <a:avLst/>
          </a:prstGeom>
          <a:noFill/>
        </p:spPr>
        <p:txBody>
          <a:bodyPr wrap="square" rtlCol="0">
            <a:spAutoFit/>
          </a:bodyPr>
          <a:lstStyle/>
          <a:p>
            <a:r>
              <a:rPr lang="zh-CN" altLang="en-US" sz="4400" b="1" dirty="0" smtClean="0">
                <a:effectLst>
                  <a:outerShdw blurRad="50800" dist="736600" dir="12960000" algn="ctr" rotWithShape="0">
                    <a:schemeClr val="bg1">
                      <a:lumMod val="50000"/>
                      <a:alpha val="45000"/>
                    </a:schemeClr>
                  </a:outerShdw>
                </a:effectLst>
              </a:rPr>
              <a:t>培训内容</a:t>
            </a:r>
            <a:endParaRPr lang="zh-CN" altLang="en-US" sz="4400" b="1" dirty="0">
              <a:effectLst>
                <a:outerShdw blurRad="50800" dist="736600" dir="12960000" algn="ctr" rotWithShape="0">
                  <a:schemeClr val="bg1">
                    <a:lumMod val="50000"/>
                    <a:alpha val="45000"/>
                  </a:schemeClr>
                </a:outerShdw>
              </a:effectLst>
            </a:endParaRPr>
          </a:p>
        </p:txBody>
      </p:sp>
      <p:grpSp>
        <p:nvGrpSpPr>
          <p:cNvPr id="22" name="组合 21"/>
          <p:cNvGrpSpPr/>
          <p:nvPr/>
        </p:nvGrpSpPr>
        <p:grpSpPr>
          <a:xfrm>
            <a:off x="755576" y="1309613"/>
            <a:ext cx="5517486" cy="886569"/>
            <a:chOff x="755576" y="1246287"/>
            <a:chExt cx="5517486" cy="886569"/>
          </a:xfrm>
        </p:grpSpPr>
        <p:grpSp>
          <p:nvGrpSpPr>
            <p:cNvPr id="23" name="组合 22"/>
            <p:cNvGrpSpPr/>
            <p:nvPr/>
          </p:nvGrpSpPr>
          <p:grpSpPr>
            <a:xfrm>
              <a:off x="755576" y="1246287"/>
              <a:ext cx="5517486" cy="886569"/>
              <a:chOff x="2267744" y="195486"/>
              <a:chExt cx="6953831" cy="1117366"/>
            </a:xfrm>
          </p:grpSpPr>
          <p:sp>
            <p:nvSpPr>
              <p:cNvPr id="25" name="椭圆 24"/>
              <p:cNvSpPr/>
              <p:nvPr/>
            </p:nvSpPr>
            <p:spPr>
              <a:xfrm>
                <a:off x="2267744" y="195486"/>
                <a:ext cx="1117365" cy="1117366"/>
              </a:xfrm>
              <a:prstGeom prst="ellipse">
                <a:avLst/>
              </a:prstGeom>
              <a:solidFill>
                <a:schemeClr val="accent6">
                  <a:lumMod val="75000"/>
                </a:schemeClr>
              </a:solidFill>
              <a:ln w="6350">
                <a:solidFill>
                  <a:schemeClr val="bg1"/>
                </a:solidFill>
              </a:ln>
              <a:effectLst>
                <a:outerShdw blurRad="228600" sx="115000" sy="115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2946143" y="474828"/>
                <a:ext cx="6275432" cy="558684"/>
              </a:xfrm>
              <a:prstGeom prst="roundRect">
                <a:avLst>
                  <a:gd name="adj" fmla="val 50000"/>
                </a:avLst>
              </a:prstGeom>
              <a:solidFill>
                <a:schemeClr val="bg1"/>
              </a:soli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solidFill>
                  </a:rPr>
                  <a:t>     </a:t>
                </a:r>
                <a:endParaRPr lang="zh-CN" altLang="en-US" sz="2000" dirty="0">
                  <a:solidFill>
                    <a:schemeClr val="tx1"/>
                  </a:solidFill>
                </a:endParaRPr>
              </a:p>
            </p:txBody>
          </p:sp>
          <p:sp>
            <p:nvSpPr>
              <p:cNvPr id="33" name="椭圆 32"/>
              <p:cNvSpPr/>
              <p:nvPr/>
            </p:nvSpPr>
            <p:spPr>
              <a:xfrm>
                <a:off x="2347556" y="275298"/>
                <a:ext cx="957742" cy="957742"/>
              </a:xfrm>
              <a:prstGeom prst="ellipse">
                <a:avLst/>
              </a:prstGeom>
              <a:solidFill>
                <a:schemeClr val="bg1"/>
              </a:solidFill>
              <a:ln w="3175">
                <a:solidFill>
                  <a:schemeClr val="bg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smtClean="0">
                    <a:solidFill>
                      <a:schemeClr val="accent6">
                        <a:lumMod val="75000"/>
                      </a:schemeClr>
                    </a:solidFill>
                  </a:rPr>
                  <a:t>1</a:t>
                </a:r>
                <a:endParaRPr lang="zh-CN" altLang="en-US" sz="4800" dirty="0">
                  <a:solidFill>
                    <a:schemeClr val="accent6">
                      <a:lumMod val="75000"/>
                    </a:schemeClr>
                  </a:solidFill>
                </a:endParaRPr>
              </a:p>
            </p:txBody>
          </p:sp>
        </p:grpSp>
        <p:sp>
          <p:nvSpPr>
            <p:cNvPr id="24" name="TextBox 23"/>
            <p:cNvSpPr txBox="1"/>
            <p:nvPr/>
          </p:nvSpPr>
          <p:spPr>
            <a:xfrm>
              <a:off x="1784687" y="1412776"/>
              <a:ext cx="3579401" cy="523220"/>
            </a:xfrm>
            <a:prstGeom prst="rect">
              <a:avLst/>
            </a:prstGeom>
            <a:noFill/>
          </p:spPr>
          <p:txBody>
            <a:bodyPr wrap="square" rtlCol="0">
              <a:spAutoFit/>
            </a:bodyPr>
            <a:lstStyle/>
            <a:p>
              <a:r>
                <a:rPr lang="en-US" altLang="zh-CN" sz="2800" b="1" dirty="0" err="1" smtClean="0">
                  <a:latin typeface="+mn-ea"/>
                </a:rPr>
                <a:t>GameObject</a:t>
              </a:r>
              <a:endParaRPr lang="zh-CN" altLang="en-US" sz="2800" b="1" dirty="0">
                <a:latin typeface="+mn-ea"/>
              </a:endParaRPr>
            </a:p>
          </p:txBody>
        </p:sp>
      </p:grpSp>
      <p:grpSp>
        <p:nvGrpSpPr>
          <p:cNvPr id="34" name="组合 33"/>
          <p:cNvGrpSpPr/>
          <p:nvPr/>
        </p:nvGrpSpPr>
        <p:grpSpPr>
          <a:xfrm>
            <a:off x="1835695" y="2196182"/>
            <a:ext cx="5616625" cy="886569"/>
            <a:chOff x="1835695" y="2060848"/>
            <a:chExt cx="5616625" cy="886569"/>
          </a:xfrm>
        </p:grpSpPr>
        <p:grpSp>
          <p:nvGrpSpPr>
            <p:cNvPr id="35" name="组合 34"/>
            <p:cNvGrpSpPr/>
            <p:nvPr/>
          </p:nvGrpSpPr>
          <p:grpSpPr>
            <a:xfrm flipH="1">
              <a:off x="1835695" y="2060848"/>
              <a:ext cx="5616625" cy="886569"/>
              <a:chOff x="2267744" y="195486"/>
              <a:chExt cx="6860969" cy="1117366"/>
            </a:xfrm>
          </p:grpSpPr>
          <p:sp>
            <p:nvSpPr>
              <p:cNvPr id="37" name="椭圆 36"/>
              <p:cNvSpPr/>
              <p:nvPr/>
            </p:nvSpPr>
            <p:spPr>
              <a:xfrm>
                <a:off x="2267744" y="195486"/>
                <a:ext cx="1117365" cy="1117366"/>
              </a:xfrm>
              <a:prstGeom prst="ellipse">
                <a:avLst/>
              </a:prstGeom>
              <a:solidFill>
                <a:schemeClr val="accent6">
                  <a:lumMod val="75000"/>
                </a:schemeClr>
              </a:solidFill>
              <a:ln w="6350">
                <a:solidFill>
                  <a:schemeClr val="bg1"/>
                </a:solidFill>
              </a:ln>
              <a:effectLst>
                <a:outerShdw blurRad="228600" sx="115000" sy="115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a:off x="2946144" y="474828"/>
                <a:ext cx="6182569" cy="558684"/>
              </a:xfrm>
              <a:prstGeom prst="roundRect">
                <a:avLst>
                  <a:gd name="adj" fmla="val 50000"/>
                </a:avLst>
              </a:prstGeom>
              <a:solidFill>
                <a:schemeClr val="bg1"/>
              </a:soli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tx1"/>
                    </a:solidFill>
                    <a:latin typeface="+mn-ea"/>
                  </a:rPr>
                  <a:t>    </a:t>
                </a:r>
                <a:r>
                  <a:rPr lang="zh-CN" altLang="en-US" sz="2800" dirty="0" smtClean="0">
                    <a:solidFill>
                      <a:schemeClr val="tx1"/>
                    </a:solidFill>
                    <a:latin typeface="+mn-ea"/>
                  </a:rPr>
                  <a:t>    </a:t>
                </a:r>
                <a:r>
                  <a:rPr lang="en-US" altLang="zh-CN" sz="2800" dirty="0" smtClean="0">
                    <a:solidFill>
                      <a:schemeClr val="tx1"/>
                    </a:solidFill>
                    <a:latin typeface="+mn-ea"/>
                  </a:rPr>
                  <a:t>Component</a:t>
                </a:r>
              </a:p>
            </p:txBody>
          </p:sp>
          <p:sp>
            <p:nvSpPr>
              <p:cNvPr id="39" name="椭圆 38"/>
              <p:cNvSpPr/>
              <p:nvPr/>
            </p:nvSpPr>
            <p:spPr>
              <a:xfrm>
                <a:off x="2347556" y="275298"/>
                <a:ext cx="957742" cy="957742"/>
              </a:xfrm>
              <a:prstGeom prst="ellipse">
                <a:avLst/>
              </a:prstGeom>
              <a:solidFill>
                <a:schemeClr val="bg1"/>
              </a:solidFill>
              <a:ln w="3175">
                <a:solidFill>
                  <a:schemeClr val="bg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smtClean="0">
                    <a:solidFill>
                      <a:schemeClr val="accent6">
                        <a:lumMod val="75000"/>
                      </a:schemeClr>
                    </a:solidFill>
                  </a:rPr>
                  <a:t>2</a:t>
                </a:r>
                <a:endParaRPr lang="zh-CN" altLang="en-US" sz="4800" dirty="0">
                  <a:solidFill>
                    <a:schemeClr val="accent6">
                      <a:lumMod val="75000"/>
                    </a:schemeClr>
                  </a:solidFill>
                </a:endParaRPr>
              </a:p>
            </p:txBody>
          </p:sp>
        </p:grpSp>
        <p:sp>
          <p:nvSpPr>
            <p:cNvPr id="36" name="TextBox 35"/>
            <p:cNvSpPr txBox="1"/>
            <p:nvPr/>
          </p:nvSpPr>
          <p:spPr>
            <a:xfrm>
              <a:off x="1918056" y="2204864"/>
              <a:ext cx="4484644" cy="523220"/>
            </a:xfrm>
            <a:prstGeom prst="rect">
              <a:avLst/>
            </a:prstGeom>
            <a:noFill/>
          </p:spPr>
          <p:txBody>
            <a:bodyPr wrap="square" rtlCol="0">
              <a:spAutoFit/>
            </a:bodyPr>
            <a:lstStyle/>
            <a:p>
              <a:pPr algn="r"/>
              <a:endParaRPr lang="zh-CN" altLang="en-US" sz="2800" b="1" dirty="0">
                <a:latin typeface="+mn-ea"/>
              </a:endParaRPr>
            </a:p>
          </p:txBody>
        </p:sp>
      </p:grpSp>
      <p:grpSp>
        <p:nvGrpSpPr>
          <p:cNvPr id="40" name="组合 39"/>
          <p:cNvGrpSpPr/>
          <p:nvPr/>
        </p:nvGrpSpPr>
        <p:grpSpPr>
          <a:xfrm>
            <a:off x="755576" y="3082751"/>
            <a:ext cx="5517486" cy="886569"/>
            <a:chOff x="755576" y="2875409"/>
            <a:chExt cx="5517486" cy="886569"/>
          </a:xfrm>
        </p:grpSpPr>
        <p:grpSp>
          <p:nvGrpSpPr>
            <p:cNvPr id="41" name="组合 40"/>
            <p:cNvGrpSpPr/>
            <p:nvPr/>
          </p:nvGrpSpPr>
          <p:grpSpPr>
            <a:xfrm>
              <a:off x="755576" y="2875409"/>
              <a:ext cx="5517486" cy="886569"/>
              <a:chOff x="2267744" y="195486"/>
              <a:chExt cx="6953831" cy="1117366"/>
            </a:xfrm>
          </p:grpSpPr>
          <p:sp>
            <p:nvSpPr>
              <p:cNvPr id="43" name="椭圆 42"/>
              <p:cNvSpPr/>
              <p:nvPr/>
            </p:nvSpPr>
            <p:spPr>
              <a:xfrm>
                <a:off x="2267744" y="195486"/>
                <a:ext cx="1117365" cy="1117366"/>
              </a:xfrm>
              <a:prstGeom prst="ellipse">
                <a:avLst/>
              </a:prstGeom>
              <a:solidFill>
                <a:schemeClr val="accent6">
                  <a:lumMod val="75000"/>
                </a:schemeClr>
              </a:solidFill>
              <a:ln w="6350">
                <a:solidFill>
                  <a:schemeClr val="bg1"/>
                </a:solidFill>
              </a:ln>
              <a:effectLst>
                <a:outerShdw blurRad="228600" sx="115000" sy="115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圆角矩形 43"/>
              <p:cNvSpPr/>
              <p:nvPr/>
            </p:nvSpPr>
            <p:spPr>
              <a:xfrm>
                <a:off x="2946143" y="474828"/>
                <a:ext cx="6275432" cy="558684"/>
              </a:xfrm>
              <a:prstGeom prst="roundRect">
                <a:avLst>
                  <a:gd name="adj" fmla="val 50000"/>
                </a:avLst>
              </a:prstGeom>
              <a:solidFill>
                <a:schemeClr val="bg1"/>
              </a:soli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tx1"/>
                  </a:solidFill>
                  <a:latin typeface="+mn-ea"/>
                </a:endParaRPr>
              </a:p>
            </p:txBody>
          </p:sp>
          <p:sp>
            <p:nvSpPr>
              <p:cNvPr id="58" name="椭圆 57"/>
              <p:cNvSpPr/>
              <p:nvPr/>
            </p:nvSpPr>
            <p:spPr>
              <a:xfrm>
                <a:off x="2347556" y="275298"/>
                <a:ext cx="957742" cy="957742"/>
              </a:xfrm>
              <a:prstGeom prst="ellipse">
                <a:avLst/>
              </a:prstGeom>
              <a:solidFill>
                <a:schemeClr val="bg1"/>
              </a:solidFill>
              <a:ln w="3175">
                <a:solidFill>
                  <a:schemeClr val="bg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smtClean="0">
                    <a:solidFill>
                      <a:schemeClr val="accent6">
                        <a:lumMod val="75000"/>
                      </a:schemeClr>
                    </a:solidFill>
                  </a:rPr>
                  <a:t>3</a:t>
                </a:r>
                <a:endParaRPr lang="zh-CN" altLang="en-US" sz="4800" dirty="0">
                  <a:solidFill>
                    <a:schemeClr val="accent6">
                      <a:lumMod val="75000"/>
                    </a:schemeClr>
                  </a:solidFill>
                </a:endParaRPr>
              </a:p>
            </p:txBody>
          </p:sp>
        </p:grpSp>
        <p:sp>
          <p:nvSpPr>
            <p:cNvPr id="42" name="TextBox 41"/>
            <p:cNvSpPr txBox="1"/>
            <p:nvPr/>
          </p:nvSpPr>
          <p:spPr>
            <a:xfrm>
              <a:off x="1784687" y="3049796"/>
              <a:ext cx="3867433" cy="523220"/>
            </a:xfrm>
            <a:prstGeom prst="rect">
              <a:avLst/>
            </a:prstGeom>
            <a:noFill/>
          </p:spPr>
          <p:txBody>
            <a:bodyPr wrap="square" rtlCol="0">
              <a:spAutoFit/>
            </a:bodyPr>
            <a:lstStyle/>
            <a:p>
              <a:pPr algn="r"/>
              <a:r>
                <a:rPr lang="en-US" altLang="zh-CN" sz="2800" b="1" dirty="0" err="1" smtClean="0">
                  <a:latin typeface="+mn-ea"/>
                </a:rPr>
                <a:t>MonoBehavior</a:t>
              </a:r>
              <a:endParaRPr lang="zh-CN" altLang="en-US" sz="2800" b="1" dirty="0">
                <a:latin typeface="+mn-ea"/>
              </a:endParaRPr>
            </a:p>
          </p:txBody>
        </p:sp>
      </p:grpSp>
      <p:grpSp>
        <p:nvGrpSpPr>
          <p:cNvPr id="59" name="组合 58"/>
          <p:cNvGrpSpPr/>
          <p:nvPr/>
        </p:nvGrpSpPr>
        <p:grpSpPr>
          <a:xfrm>
            <a:off x="1835695" y="3973909"/>
            <a:ext cx="5544617" cy="886569"/>
            <a:chOff x="1835695" y="3700512"/>
            <a:chExt cx="5544617" cy="886569"/>
          </a:xfrm>
        </p:grpSpPr>
        <p:grpSp>
          <p:nvGrpSpPr>
            <p:cNvPr id="60" name="组合 59"/>
            <p:cNvGrpSpPr/>
            <p:nvPr/>
          </p:nvGrpSpPr>
          <p:grpSpPr>
            <a:xfrm flipH="1">
              <a:off x="1835695" y="3700512"/>
              <a:ext cx="5544617" cy="886569"/>
              <a:chOff x="2267744" y="195486"/>
              <a:chExt cx="6979019" cy="1117366"/>
            </a:xfrm>
          </p:grpSpPr>
          <p:sp>
            <p:nvSpPr>
              <p:cNvPr id="62" name="椭圆 61"/>
              <p:cNvSpPr/>
              <p:nvPr/>
            </p:nvSpPr>
            <p:spPr>
              <a:xfrm>
                <a:off x="2267744" y="195486"/>
                <a:ext cx="1117365" cy="1117366"/>
              </a:xfrm>
              <a:prstGeom prst="ellipse">
                <a:avLst/>
              </a:prstGeom>
              <a:solidFill>
                <a:schemeClr val="accent6">
                  <a:lumMod val="75000"/>
                </a:schemeClr>
              </a:solidFill>
              <a:ln w="6350">
                <a:solidFill>
                  <a:schemeClr val="bg1"/>
                </a:solidFill>
              </a:ln>
              <a:effectLst>
                <a:outerShdw blurRad="228600" sx="115000" sy="115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圆角矩形 62"/>
              <p:cNvSpPr/>
              <p:nvPr/>
            </p:nvSpPr>
            <p:spPr>
              <a:xfrm>
                <a:off x="2946144" y="474828"/>
                <a:ext cx="6300619" cy="558684"/>
              </a:xfrm>
              <a:prstGeom prst="roundRect">
                <a:avLst>
                  <a:gd name="adj" fmla="val 50000"/>
                </a:avLst>
              </a:prstGeom>
              <a:solidFill>
                <a:schemeClr val="bg1"/>
              </a:soli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tx1"/>
                  </a:solidFill>
                  <a:latin typeface="+mn-ea"/>
                </a:endParaRPr>
              </a:p>
            </p:txBody>
          </p:sp>
          <p:sp>
            <p:nvSpPr>
              <p:cNvPr id="64" name="椭圆 63"/>
              <p:cNvSpPr/>
              <p:nvPr/>
            </p:nvSpPr>
            <p:spPr>
              <a:xfrm>
                <a:off x="2347556" y="275298"/>
                <a:ext cx="957742" cy="957742"/>
              </a:xfrm>
              <a:prstGeom prst="ellipse">
                <a:avLst/>
              </a:prstGeom>
              <a:solidFill>
                <a:schemeClr val="bg1"/>
              </a:solidFill>
              <a:ln w="3175">
                <a:solidFill>
                  <a:schemeClr val="bg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smtClean="0">
                    <a:solidFill>
                      <a:schemeClr val="accent6">
                        <a:lumMod val="75000"/>
                      </a:schemeClr>
                    </a:solidFill>
                  </a:rPr>
                  <a:t>4</a:t>
                </a:r>
                <a:endParaRPr lang="zh-CN" altLang="en-US" sz="4800" dirty="0">
                  <a:solidFill>
                    <a:schemeClr val="accent6">
                      <a:lumMod val="75000"/>
                    </a:schemeClr>
                  </a:solidFill>
                </a:endParaRPr>
              </a:p>
            </p:txBody>
          </p:sp>
        </p:grpSp>
        <p:sp>
          <p:nvSpPr>
            <p:cNvPr id="61" name="TextBox 60"/>
            <p:cNvSpPr txBox="1"/>
            <p:nvPr/>
          </p:nvSpPr>
          <p:spPr>
            <a:xfrm>
              <a:off x="1918056" y="3861048"/>
              <a:ext cx="4484642" cy="523220"/>
            </a:xfrm>
            <a:prstGeom prst="rect">
              <a:avLst/>
            </a:prstGeom>
            <a:noFill/>
          </p:spPr>
          <p:txBody>
            <a:bodyPr wrap="square" rtlCol="0">
              <a:spAutoFit/>
            </a:bodyPr>
            <a:lstStyle/>
            <a:p>
              <a:pPr algn="r"/>
              <a:r>
                <a:rPr lang="zh-CN" altLang="en-US" sz="2800" b="1" dirty="0" smtClean="0">
                  <a:latin typeface="+mn-ea"/>
                </a:rPr>
                <a:t>其它</a:t>
              </a:r>
              <a:r>
                <a:rPr lang="zh-CN" altLang="en-US" sz="2800" b="1" dirty="0" smtClean="0">
                  <a:latin typeface="+mn-ea"/>
                </a:rPr>
                <a:t>常用类</a:t>
              </a:r>
              <a:endParaRPr lang="zh-CN" altLang="en-US" sz="2800" b="1" dirty="0">
                <a:latin typeface="+mn-ea"/>
              </a:endParaRPr>
            </a:p>
          </p:txBody>
        </p:sp>
      </p:grpSp>
    </p:spTree>
    <p:extLst>
      <p:ext uri="{BB962C8B-B14F-4D97-AF65-F5344CB8AC3E}">
        <p14:creationId xmlns:p14="http://schemas.microsoft.com/office/powerpoint/2010/main" xmlns="" val="1204327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24" descr="C:\Users\yangfan\Desktop\图片6.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513" y="-26988"/>
            <a:ext cx="9180513" cy="6884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矩形 25"/>
          <p:cNvSpPr/>
          <p:nvPr/>
        </p:nvSpPr>
        <p:spPr>
          <a:xfrm>
            <a:off x="-36513" y="865674"/>
            <a:ext cx="467544" cy="59923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197259" y="116632"/>
            <a:ext cx="7831125" cy="769441"/>
          </a:xfrm>
          <a:prstGeom prst="rect">
            <a:avLst/>
          </a:prstGeom>
          <a:noFill/>
        </p:spPr>
        <p:txBody>
          <a:bodyPr wrap="square" rtlCol="0">
            <a:spAutoFit/>
          </a:bodyPr>
          <a:lstStyle/>
          <a:p>
            <a:r>
              <a:rPr lang="zh-CN" altLang="en-US" sz="4400" b="1" dirty="0" smtClean="0">
                <a:effectLst>
                  <a:outerShdw blurRad="50800" dist="736600" dir="12960000" algn="ctr" rotWithShape="0">
                    <a:schemeClr val="bg1">
                      <a:lumMod val="50000"/>
                      <a:alpha val="45000"/>
                    </a:schemeClr>
                  </a:outerShdw>
                </a:effectLst>
              </a:rPr>
              <a:t>一、</a:t>
            </a:r>
            <a:r>
              <a:rPr lang="en-US" altLang="zh-CN" sz="4400" b="1" dirty="0" err="1" smtClean="0">
                <a:effectLst>
                  <a:outerShdw blurRad="50800" dist="736600" dir="12960000" algn="ctr" rotWithShape="0">
                    <a:schemeClr val="bg1">
                      <a:lumMod val="50000"/>
                      <a:alpha val="45000"/>
                    </a:schemeClr>
                  </a:outerShdw>
                </a:effectLst>
              </a:rPr>
              <a:t>GameObject</a:t>
            </a:r>
            <a:endParaRPr lang="zh-CN" altLang="en-US" sz="4400" b="1" dirty="0">
              <a:effectLst>
                <a:outerShdw blurRad="50800" dist="736600" dir="12960000" algn="ctr" rotWithShape="0">
                  <a:schemeClr val="bg1">
                    <a:lumMod val="50000"/>
                    <a:alpha val="45000"/>
                  </a:schemeClr>
                </a:outerShdw>
              </a:effectLst>
            </a:endParaRPr>
          </a:p>
        </p:txBody>
      </p:sp>
      <p:sp>
        <p:nvSpPr>
          <p:cNvPr id="22" name="TextBox 10"/>
          <p:cNvSpPr txBox="1">
            <a:spLocks noChangeArrowheads="1"/>
          </p:cNvSpPr>
          <p:nvPr/>
        </p:nvSpPr>
        <p:spPr bwMode="auto">
          <a:xfrm>
            <a:off x="467544" y="997877"/>
            <a:ext cx="4521671" cy="442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Font typeface="Wingdings" pitchFamily="2" charset="2"/>
              <a:buChar char="l"/>
            </a:pPr>
            <a:r>
              <a:rPr lang="en-US" altLang="zh-CN" sz="2400" dirty="0" smtClean="0"/>
              <a:t>Unity</a:t>
            </a:r>
            <a:r>
              <a:rPr lang="zh-CN" altLang="en-US" sz="2400" dirty="0" smtClean="0"/>
              <a:t>场景里面所有实体的基类</a:t>
            </a:r>
            <a:endParaRPr lang="en-US" altLang="zh-CN" sz="2400" dirty="0">
              <a:latin typeface="Arial" charset="0"/>
            </a:endParaRPr>
          </a:p>
        </p:txBody>
      </p:sp>
      <p:pic>
        <p:nvPicPr>
          <p:cNvPr id="1026" name="Picture 2" descr="C:\Users\nilongjun\Desktop\{46E7A4D7-B014-4BCE-B901-0DA188F6EFFC}.bmp"/>
          <p:cNvPicPr>
            <a:picLocks noChangeAspect="1" noChangeArrowheads="1"/>
          </p:cNvPicPr>
          <p:nvPr/>
        </p:nvPicPr>
        <p:blipFill>
          <a:blip r:embed="rId3"/>
          <a:srcRect/>
          <a:stretch>
            <a:fillRect/>
          </a:stretch>
        </p:blipFill>
        <p:spPr bwMode="auto">
          <a:xfrm>
            <a:off x="500034" y="1553354"/>
            <a:ext cx="8184535" cy="5304646"/>
          </a:xfrm>
          <a:prstGeom prst="rect">
            <a:avLst/>
          </a:prstGeom>
          <a:noFill/>
        </p:spPr>
      </p:pic>
    </p:spTree>
    <p:extLst>
      <p:ext uri="{BB962C8B-B14F-4D97-AF65-F5344CB8AC3E}">
        <p14:creationId xmlns:p14="http://schemas.microsoft.com/office/powerpoint/2010/main" xmlns="" val="38180902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24" descr="C:\Users\yangfan\Desktop\图片6.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513" y="-26988"/>
            <a:ext cx="9180513" cy="6884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矩形 25"/>
          <p:cNvSpPr/>
          <p:nvPr/>
        </p:nvSpPr>
        <p:spPr>
          <a:xfrm>
            <a:off x="-36513" y="865674"/>
            <a:ext cx="467544" cy="59923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197259" y="116632"/>
            <a:ext cx="7831125" cy="769441"/>
          </a:xfrm>
          <a:prstGeom prst="rect">
            <a:avLst/>
          </a:prstGeom>
          <a:noFill/>
        </p:spPr>
        <p:txBody>
          <a:bodyPr wrap="square" rtlCol="0">
            <a:spAutoFit/>
          </a:bodyPr>
          <a:lstStyle/>
          <a:p>
            <a:r>
              <a:rPr lang="zh-CN" altLang="en-US" sz="4400" b="1" dirty="0" smtClean="0">
                <a:effectLst>
                  <a:outerShdw blurRad="50800" dist="736600" dir="12960000" algn="ctr" rotWithShape="0">
                    <a:schemeClr val="bg1">
                      <a:lumMod val="50000"/>
                      <a:alpha val="45000"/>
                    </a:schemeClr>
                  </a:outerShdw>
                </a:effectLst>
              </a:rPr>
              <a:t>一、</a:t>
            </a:r>
            <a:r>
              <a:rPr lang="en-US" altLang="zh-CN" sz="4400" b="1" dirty="0" err="1" smtClean="0">
                <a:effectLst>
                  <a:outerShdw blurRad="50800" dist="736600" dir="12960000" algn="ctr" rotWithShape="0">
                    <a:schemeClr val="bg1">
                      <a:lumMod val="50000"/>
                      <a:alpha val="45000"/>
                    </a:schemeClr>
                  </a:outerShdw>
                </a:effectLst>
              </a:rPr>
              <a:t>GameObject</a:t>
            </a:r>
            <a:endParaRPr lang="zh-CN" altLang="en-US" sz="4400" b="1" dirty="0">
              <a:effectLst>
                <a:outerShdw blurRad="50800" dist="736600" dir="12960000" algn="ctr" rotWithShape="0">
                  <a:schemeClr val="bg1">
                    <a:lumMod val="50000"/>
                    <a:alpha val="45000"/>
                  </a:schemeClr>
                </a:outerShdw>
              </a:effectLst>
            </a:endParaRPr>
          </a:p>
        </p:txBody>
      </p:sp>
      <p:sp>
        <p:nvSpPr>
          <p:cNvPr id="22" name="TextBox 10"/>
          <p:cNvSpPr txBox="1">
            <a:spLocks noChangeArrowheads="1"/>
          </p:cNvSpPr>
          <p:nvPr/>
        </p:nvSpPr>
        <p:spPr bwMode="auto">
          <a:xfrm>
            <a:off x="467544" y="997877"/>
            <a:ext cx="4521671" cy="442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Font typeface="Wingdings" pitchFamily="2" charset="2"/>
              <a:buChar char="l"/>
            </a:pPr>
            <a:r>
              <a:rPr lang="zh-CN" altLang="en-US" sz="2400" dirty="0" smtClean="0">
                <a:latin typeface="Arial" charset="0"/>
              </a:rPr>
              <a:t>如何创建</a:t>
            </a:r>
            <a:r>
              <a:rPr lang="en-US" altLang="zh-CN" sz="2400" dirty="0" err="1" smtClean="0">
                <a:latin typeface="Arial" charset="0"/>
              </a:rPr>
              <a:t>GameObject</a:t>
            </a:r>
            <a:endParaRPr lang="en-US" altLang="zh-CN" sz="2400" dirty="0">
              <a:latin typeface="Arial" charset="0"/>
            </a:endParaRPr>
          </a:p>
        </p:txBody>
      </p:sp>
      <p:sp>
        <p:nvSpPr>
          <p:cNvPr id="7" name="TextBox 10"/>
          <p:cNvSpPr txBox="1">
            <a:spLocks noChangeArrowheads="1"/>
          </p:cNvSpPr>
          <p:nvPr/>
        </p:nvSpPr>
        <p:spPr bwMode="auto">
          <a:xfrm>
            <a:off x="571472" y="1548322"/>
            <a:ext cx="8358246" cy="3804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None/>
            </a:pPr>
            <a:r>
              <a:rPr lang="en-US" altLang="zh-CN" sz="2000" dirty="0" smtClean="0">
                <a:latin typeface="Arial" charset="0"/>
              </a:rPr>
              <a:t>1.</a:t>
            </a:r>
            <a:r>
              <a:rPr lang="zh-CN" altLang="en-US" sz="2000" dirty="0" smtClean="0"/>
              <a:t>将物体模型等资源由</a:t>
            </a:r>
            <a:r>
              <a:rPr lang="en-US" sz="2000" dirty="0" smtClean="0"/>
              <a:t>Project</a:t>
            </a:r>
            <a:r>
              <a:rPr lang="zh-CN" altLang="en-US" sz="2000" dirty="0" smtClean="0"/>
              <a:t>工程面板拖拽到</a:t>
            </a:r>
            <a:r>
              <a:rPr lang="en-US" sz="2000" dirty="0" smtClean="0"/>
              <a:t>Hierarchy</a:t>
            </a:r>
            <a:r>
              <a:rPr lang="zh-CN" altLang="en-US" sz="2000" dirty="0" smtClean="0"/>
              <a:t>层次面板中 </a:t>
            </a:r>
            <a:endParaRPr lang="en-US" altLang="zh-CN" sz="2000" dirty="0">
              <a:latin typeface="Arial" charset="0"/>
            </a:endParaRPr>
          </a:p>
        </p:txBody>
      </p:sp>
      <p:sp>
        <p:nvSpPr>
          <p:cNvPr id="8" name="TextBox 10"/>
          <p:cNvSpPr txBox="1">
            <a:spLocks noChangeArrowheads="1"/>
          </p:cNvSpPr>
          <p:nvPr/>
        </p:nvSpPr>
        <p:spPr bwMode="auto">
          <a:xfrm>
            <a:off x="571472" y="1976950"/>
            <a:ext cx="8358246" cy="3804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None/>
            </a:pPr>
            <a:r>
              <a:rPr lang="en-US" altLang="zh-CN" sz="2000" dirty="0" smtClean="0">
                <a:latin typeface="Arial" charset="0"/>
              </a:rPr>
              <a:t>2.</a:t>
            </a:r>
            <a:r>
              <a:rPr lang="zh-CN" altLang="en-US" sz="2000" dirty="0" smtClean="0"/>
              <a:t>使用</a:t>
            </a:r>
            <a:r>
              <a:rPr lang="en-US" sz="2000" dirty="0" err="1" smtClean="0"/>
              <a:t>CreatePrimitive</a:t>
            </a:r>
            <a:r>
              <a:rPr lang="zh-CN" altLang="en-US" sz="2000" dirty="0" smtClean="0"/>
              <a:t>方法创建游戏对象</a:t>
            </a:r>
            <a:endParaRPr lang="en-US" altLang="zh-CN" sz="2000" dirty="0">
              <a:latin typeface="Arial" charset="0"/>
            </a:endParaRPr>
          </a:p>
        </p:txBody>
      </p:sp>
      <p:sp>
        <p:nvSpPr>
          <p:cNvPr id="9" name="TextBox 10"/>
          <p:cNvSpPr txBox="1">
            <a:spLocks noChangeArrowheads="1"/>
          </p:cNvSpPr>
          <p:nvPr/>
        </p:nvSpPr>
        <p:spPr bwMode="auto">
          <a:xfrm>
            <a:off x="571472" y="2405578"/>
            <a:ext cx="8358246" cy="3804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None/>
            </a:pPr>
            <a:r>
              <a:rPr lang="en-US" altLang="zh-CN" sz="2000" dirty="0" smtClean="0">
                <a:latin typeface="Arial" charset="0"/>
              </a:rPr>
              <a:t>3.new</a:t>
            </a:r>
            <a:r>
              <a:rPr lang="zh-CN" altLang="en-US" sz="2000" dirty="0" smtClean="0">
                <a:latin typeface="Arial" charset="0"/>
              </a:rPr>
              <a:t>或者</a:t>
            </a:r>
            <a:r>
              <a:rPr lang="en-US" altLang="zh-CN" sz="2000" dirty="0" smtClean="0"/>
              <a:t>Instantiate</a:t>
            </a:r>
            <a:endParaRPr lang="en-US" altLang="zh-CN" sz="2000" dirty="0">
              <a:latin typeface="Arial" charset="0"/>
            </a:endParaRPr>
          </a:p>
        </p:txBody>
      </p:sp>
      <p:sp>
        <p:nvSpPr>
          <p:cNvPr id="10" name="TextBox 10"/>
          <p:cNvSpPr txBox="1">
            <a:spLocks noChangeArrowheads="1"/>
          </p:cNvSpPr>
          <p:nvPr/>
        </p:nvSpPr>
        <p:spPr bwMode="auto">
          <a:xfrm>
            <a:off x="478957" y="2915527"/>
            <a:ext cx="4521671" cy="442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Font typeface="Wingdings" pitchFamily="2" charset="2"/>
              <a:buChar char="l"/>
            </a:pPr>
            <a:r>
              <a:rPr lang="zh-CN" altLang="en-US" sz="2400" dirty="0" smtClean="0">
                <a:latin typeface="Arial" charset="0"/>
              </a:rPr>
              <a:t>如何查找</a:t>
            </a:r>
            <a:r>
              <a:rPr lang="en-US" altLang="zh-CN" sz="2400" dirty="0" err="1" smtClean="0">
                <a:latin typeface="Arial" charset="0"/>
              </a:rPr>
              <a:t>GameObejct</a:t>
            </a:r>
            <a:endParaRPr lang="en-US" altLang="zh-CN" sz="2400" dirty="0">
              <a:latin typeface="Arial" charset="0"/>
            </a:endParaRPr>
          </a:p>
        </p:txBody>
      </p:sp>
      <p:sp>
        <p:nvSpPr>
          <p:cNvPr id="11" name="TextBox 10"/>
          <p:cNvSpPr txBox="1">
            <a:spLocks noChangeArrowheads="1"/>
          </p:cNvSpPr>
          <p:nvPr/>
        </p:nvSpPr>
        <p:spPr bwMode="auto">
          <a:xfrm>
            <a:off x="571472" y="6334668"/>
            <a:ext cx="8358246" cy="3804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None/>
            </a:pPr>
            <a:r>
              <a:rPr lang="en-US" altLang="zh-CN" sz="2000" dirty="0" smtClean="0">
                <a:latin typeface="Arial" charset="0"/>
              </a:rPr>
              <a:t>2.</a:t>
            </a:r>
            <a:r>
              <a:rPr lang="zh-CN" altLang="en-US" sz="2000" dirty="0" smtClean="0">
                <a:latin typeface="Arial" charset="0"/>
              </a:rPr>
              <a:t>序列化</a:t>
            </a:r>
            <a:r>
              <a:rPr lang="zh-CN" altLang="en-US" sz="2000" dirty="0" smtClean="0"/>
              <a:t> </a:t>
            </a:r>
            <a:endParaRPr lang="en-US" altLang="zh-CN" sz="2000" dirty="0">
              <a:latin typeface="Arial" charset="0"/>
            </a:endParaRPr>
          </a:p>
        </p:txBody>
      </p:sp>
      <p:pic>
        <p:nvPicPr>
          <p:cNvPr id="2050" name="Picture 2" descr="C:\Users\nilongjun\Desktop\{9004A6CD-DE48-4E06-B605-A1C107B58910}.bmp"/>
          <p:cNvPicPr>
            <a:picLocks noChangeAspect="1" noChangeArrowheads="1"/>
          </p:cNvPicPr>
          <p:nvPr/>
        </p:nvPicPr>
        <p:blipFill>
          <a:blip r:embed="rId3"/>
          <a:srcRect/>
          <a:stretch>
            <a:fillRect/>
          </a:stretch>
        </p:blipFill>
        <p:spPr bwMode="auto">
          <a:xfrm>
            <a:off x="571472" y="3357562"/>
            <a:ext cx="8313177" cy="2876556"/>
          </a:xfrm>
          <a:prstGeom prst="rect">
            <a:avLst/>
          </a:prstGeom>
          <a:noFill/>
        </p:spPr>
      </p:pic>
    </p:spTree>
    <p:extLst>
      <p:ext uri="{BB962C8B-B14F-4D97-AF65-F5344CB8AC3E}">
        <p14:creationId xmlns:p14="http://schemas.microsoft.com/office/powerpoint/2010/main" xmlns="" val="38180902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24" descr="C:\Users\yangfan\Desktop\图片6.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513" y="-26988"/>
            <a:ext cx="9180513" cy="6884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矩形 25"/>
          <p:cNvSpPr/>
          <p:nvPr/>
        </p:nvSpPr>
        <p:spPr>
          <a:xfrm>
            <a:off x="-36513" y="865674"/>
            <a:ext cx="467544" cy="59923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197259" y="116632"/>
            <a:ext cx="7831125" cy="769441"/>
          </a:xfrm>
          <a:prstGeom prst="rect">
            <a:avLst/>
          </a:prstGeom>
          <a:noFill/>
        </p:spPr>
        <p:txBody>
          <a:bodyPr wrap="square" rtlCol="0">
            <a:spAutoFit/>
          </a:bodyPr>
          <a:lstStyle/>
          <a:p>
            <a:r>
              <a:rPr lang="zh-CN" altLang="en-US" sz="4400" b="1" dirty="0" smtClean="0">
                <a:effectLst>
                  <a:outerShdw blurRad="50800" dist="736600" dir="12960000" algn="ctr" rotWithShape="0">
                    <a:schemeClr val="bg1">
                      <a:lumMod val="50000"/>
                      <a:alpha val="45000"/>
                    </a:schemeClr>
                  </a:outerShdw>
                </a:effectLst>
              </a:rPr>
              <a:t>一、</a:t>
            </a:r>
            <a:r>
              <a:rPr lang="en-US" altLang="zh-CN" sz="4400" b="1" dirty="0" smtClean="0">
                <a:effectLst>
                  <a:outerShdw blurRad="50800" dist="736600" dir="12960000" algn="ctr" rotWithShape="0">
                    <a:schemeClr val="bg1">
                      <a:lumMod val="50000"/>
                      <a:alpha val="45000"/>
                    </a:schemeClr>
                  </a:outerShdw>
                </a:effectLst>
              </a:rPr>
              <a:t> </a:t>
            </a:r>
            <a:r>
              <a:rPr lang="en-US" altLang="zh-CN" sz="4400" b="1" dirty="0" err="1" smtClean="0">
                <a:effectLst>
                  <a:outerShdw blurRad="50800" dist="736600" dir="12960000" algn="ctr" rotWithShape="0">
                    <a:schemeClr val="bg1">
                      <a:lumMod val="50000"/>
                      <a:alpha val="45000"/>
                    </a:schemeClr>
                  </a:outerShdw>
                </a:effectLst>
              </a:rPr>
              <a:t>GameObject</a:t>
            </a:r>
            <a:endParaRPr lang="zh-CN" altLang="en-US" sz="4400" b="1" dirty="0">
              <a:effectLst>
                <a:outerShdw blurRad="50800" dist="736600" dir="12960000" algn="ctr" rotWithShape="0">
                  <a:schemeClr val="bg1">
                    <a:lumMod val="50000"/>
                    <a:alpha val="45000"/>
                  </a:schemeClr>
                </a:outerShdw>
              </a:effectLst>
            </a:endParaRPr>
          </a:p>
        </p:txBody>
      </p:sp>
      <p:sp>
        <p:nvSpPr>
          <p:cNvPr id="22" name="TextBox 10"/>
          <p:cNvSpPr txBox="1">
            <a:spLocks noChangeArrowheads="1"/>
          </p:cNvSpPr>
          <p:nvPr/>
        </p:nvSpPr>
        <p:spPr bwMode="auto">
          <a:xfrm>
            <a:off x="467544" y="997877"/>
            <a:ext cx="4521671" cy="442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Font typeface="Wingdings" pitchFamily="2" charset="2"/>
              <a:buChar char="l"/>
            </a:pPr>
            <a:r>
              <a:rPr lang="zh-CN" altLang="en-US" sz="2400" dirty="0" smtClean="0">
                <a:latin typeface="Arial" charset="0"/>
              </a:rPr>
              <a:t>如何隐藏</a:t>
            </a:r>
            <a:r>
              <a:rPr lang="en-US" altLang="zh-CN" sz="2400" dirty="0" smtClean="0">
                <a:latin typeface="Arial" charset="0"/>
              </a:rPr>
              <a:t>/</a:t>
            </a:r>
            <a:r>
              <a:rPr lang="zh-CN" altLang="en-US" sz="2400" dirty="0" smtClean="0">
                <a:latin typeface="Arial" charset="0"/>
              </a:rPr>
              <a:t>显示</a:t>
            </a:r>
            <a:r>
              <a:rPr lang="en-US" altLang="zh-CN" sz="2400" dirty="0" err="1" smtClean="0">
                <a:latin typeface="Arial" charset="0"/>
              </a:rPr>
              <a:t>GameObject</a:t>
            </a:r>
            <a:endParaRPr lang="en-US" altLang="zh-CN" sz="2400" dirty="0">
              <a:latin typeface="Arial" charset="0"/>
            </a:endParaRPr>
          </a:p>
        </p:txBody>
      </p:sp>
      <p:sp>
        <p:nvSpPr>
          <p:cNvPr id="8" name="TextBox 10"/>
          <p:cNvSpPr txBox="1">
            <a:spLocks noChangeArrowheads="1"/>
          </p:cNvSpPr>
          <p:nvPr/>
        </p:nvSpPr>
        <p:spPr bwMode="auto">
          <a:xfrm>
            <a:off x="571472" y="1548322"/>
            <a:ext cx="8358246" cy="3804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None/>
            </a:pPr>
            <a:r>
              <a:rPr lang="en-US" altLang="zh-CN" sz="2000" dirty="0" smtClean="0">
                <a:latin typeface="Arial" charset="0"/>
              </a:rPr>
              <a:t>public void </a:t>
            </a:r>
            <a:r>
              <a:rPr lang="en-US" altLang="zh-CN" sz="2000" dirty="0" err="1" smtClean="0">
                <a:latin typeface="Arial" charset="0"/>
              </a:rPr>
              <a:t>SetActive</a:t>
            </a:r>
            <a:r>
              <a:rPr lang="en-US" altLang="zh-CN" sz="2000" dirty="0" smtClean="0">
                <a:latin typeface="Arial" charset="0"/>
              </a:rPr>
              <a:t>(</a:t>
            </a:r>
            <a:r>
              <a:rPr lang="en-US" altLang="zh-CN" sz="2000" dirty="0" err="1" smtClean="0">
                <a:latin typeface="Arial" charset="0"/>
              </a:rPr>
              <a:t>bool</a:t>
            </a:r>
            <a:r>
              <a:rPr lang="en-US" altLang="zh-CN" sz="2000" dirty="0" smtClean="0">
                <a:latin typeface="Arial" charset="0"/>
              </a:rPr>
              <a:t> value)</a:t>
            </a:r>
            <a:endParaRPr lang="en-US" altLang="zh-CN" sz="2000" dirty="0">
              <a:latin typeface="Arial" charset="0"/>
            </a:endParaRPr>
          </a:p>
        </p:txBody>
      </p:sp>
      <p:sp>
        <p:nvSpPr>
          <p:cNvPr id="11" name="TextBox 10"/>
          <p:cNvSpPr txBox="1">
            <a:spLocks noChangeArrowheads="1"/>
          </p:cNvSpPr>
          <p:nvPr/>
        </p:nvSpPr>
        <p:spPr bwMode="auto">
          <a:xfrm>
            <a:off x="478957" y="2129709"/>
            <a:ext cx="4521671" cy="442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Font typeface="Wingdings" pitchFamily="2" charset="2"/>
              <a:buChar char="l"/>
            </a:pPr>
            <a:r>
              <a:rPr lang="zh-CN" altLang="en-US" sz="2400" dirty="0" smtClean="0">
                <a:latin typeface="Arial" charset="0"/>
              </a:rPr>
              <a:t>如何删除</a:t>
            </a:r>
            <a:r>
              <a:rPr lang="en-US" altLang="zh-CN" sz="2400" dirty="0" err="1" smtClean="0">
                <a:latin typeface="Arial" charset="0"/>
              </a:rPr>
              <a:t>GameObject</a:t>
            </a:r>
            <a:endParaRPr lang="en-US" altLang="zh-CN" sz="2400" dirty="0">
              <a:latin typeface="Arial" charset="0"/>
            </a:endParaRPr>
          </a:p>
        </p:txBody>
      </p:sp>
      <p:pic>
        <p:nvPicPr>
          <p:cNvPr id="3075" name="Picture 3" descr="C:\Users\nilongjun\Desktop\{0A81F5CF-0525-417B-9008-0BF9BB1A001B}.bmp"/>
          <p:cNvPicPr>
            <a:picLocks noChangeAspect="1" noChangeArrowheads="1"/>
          </p:cNvPicPr>
          <p:nvPr/>
        </p:nvPicPr>
        <p:blipFill>
          <a:blip r:embed="rId3"/>
          <a:srcRect/>
          <a:stretch>
            <a:fillRect/>
          </a:stretch>
        </p:blipFill>
        <p:spPr bwMode="auto">
          <a:xfrm>
            <a:off x="482629" y="2571744"/>
            <a:ext cx="8161337" cy="1047750"/>
          </a:xfrm>
          <a:prstGeom prst="rect">
            <a:avLst/>
          </a:prstGeom>
          <a:noFill/>
        </p:spPr>
      </p:pic>
      <p:sp>
        <p:nvSpPr>
          <p:cNvPr id="13" name="TextBox 12"/>
          <p:cNvSpPr txBox="1">
            <a:spLocks noChangeArrowheads="1"/>
          </p:cNvSpPr>
          <p:nvPr/>
        </p:nvSpPr>
        <p:spPr bwMode="auto">
          <a:xfrm>
            <a:off x="478957" y="3844221"/>
            <a:ext cx="8093571" cy="442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Font typeface="Wingdings" pitchFamily="2" charset="2"/>
              <a:buChar char="l"/>
            </a:pPr>
            <a:r>
              <a:rPr lang="zh-CN" altLang="en-US" sz="2400" dirty="0" smtClean="0">
                <a:latin typeface="Arial" charset="0"/>
              </a:rPr>
              <a:t>如何切换场景时不删除</a:t>
            </a:r>
            <a:r>
              <a:rPr lang="en-US" altLang="zh-CN" sz="2400" dirty="0" err="1" smtClean="0">
                <a:latin typeface="Arial" charset="0"/>
              </a:rPr>
              <a:t>GameObject</a:t>
            </a:r>
            <a:endParaRPr lang="en-US" altLang="zh-CN" sz="2400" dirty="0">
              <a:latin typeface="Arial" charset="0"/>
            </a:endParaRPr>
          </a:p>
        </p:txBody>
      </p:sp>
      <p:sp>
        <p:nvSpPr>
          <p:cNvPr id="14" name="TextBox 10"/>
          <p:cNvSpPr txBox="1">
            <a:spLocks noChangeArrowheads="1"/>
          </p:cNvSpPr>
          <p:nvPr/>
        </p:nvSpPr>
        <p:spPr bwMode="auto">
          <a:xfrm>
            <a:off x="571472" y="4477280"/>
            <a:ext cx="8358246" cy="3804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None/>
            </a:pPr>
            <a:r>
              <a:rPr lang="en-US" altLang="zh-CN" sz="2000" dirty="0" smtClean="0">
                <a:latin typeface="Arial" charset="0"/>
              </a:rPr>
              <a:t>public static void </a:t>
            </a:r>
            <a:r>
              <a:rPr lang="en-US" altLang="zh-CN" sz="2000" dirty="0" err="1" smtClean="0">
                <a:latin typeface="Arial" charset="0"/>
              </a:rPr>
              <a:t>DontDestroyOnLoad</a:t>
            </a:r>
            <a:r>
              <a:rPr lang="en-US" altLang="zh-CN" sz="2000" dirty="0" smtClean="0">
                <a:latin typeface="Arial" charset="0"/>
              </a:rPr>
              <a:t>(Object  target)</a:t>
            </a:r>
            <a:endParaRPr lang="en-US" altLang="zh-CN" sz="2000" dirty="0">
              <a:latin typeface="Arial" charset="0"/>
            </a:endParaRPr>
          </a:p>
        </p:txBody>
      </p:sp>
    </p:spTree>
    <p:extLst>
      <p:ext uri="{BB962C8B-B14F-4D97-AF65-F5344CB8AC3E}">
        <p14:creationId xmlns:p14="http://schemas.microsoft.com/office/powerpoint/2010/main" xmlns="" val="16967383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24" descr="C:\Users\yangfan\Desktop\图片6.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513" y="-26988"/>
            <a:ext cx="9180513" cy="6884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矩形 25"/>
          <p:cNvSpPr/>
          <p:nvPr/>
        </p:nvSpPr>
        <p:spPr>
          <a:xfrm>
            <a:off x="-36513" y="865674"/>
            <a:ext cx="467544" cy="59923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197259" y="116632"/>
            <a:ext cx="7831125" cy="769441"/>
          </a:xfrm>
          <a:prstGeom prst="rect">
            <a:avLst/>
          </a:prstGeom>
          <a:noFill/>
        </p:spPr>
        <p:txBody>
          <a:bodyPr wrap="square" rtlCol="0">
            <a:spAutoFit/>
          </a:bodyPr>
          <a:lstStyle/>
          <a:p>
            <a:r>
              <a:rPr lang="zh-CN" altLang="en-US" sz="4400" b="1" dirty="0" smtClean="0">
                <a:effectLst>
                  <a:outerShdw blurRad="50800" dist="736600" dir="12960000" algn="ctr" rotWithShape="0">
                    <a:schemeClr val="bg1">
                      <a:lumMod val="50000"/>
                      <a:alpha val="45000"/>
                    </a:schemeClr>
                  </a:outerShdw>
                </a:effectLst>
              </a:rPr>
              <a:t>一、</a:t>
            </a:r>
            <a:r>
              <a:rPr lang="en-US" altLang="zh-CN" sz="4400" b="1" dirty="0" smtClean="0">
                <a:effectLst>
                  <a:outerShdw blurRad="50800" dist="736600" dir="12960000" algn="ctr" rotWithShape="0">
                    <a:schemeClr val="bg1">
                      <a:lumMod val="50000"/>
                      <a:alpha val="45000"/>
                    </a:schemeClr>
                  </a:outerShdw>
                </a:effectLst>
              </a:rPr>
              <a:t> </a:t>
            </a:r>
            <a:r>
              <a:rPr lang="en-US" altLang="zh-CN" sz="4400" b="1" dirty="0" err="1" smtClean="0">
                <a:effectLst>
                  <a:outerShdw blurRad="50800" dist="736600" dir="12960000" algn="ctr" rotWithShape="0">
                    <a:schemeClr val="bg1">
                      <a:lumMod val="50000"/>
                      <a:alpha val="45000"/>
                    </a:schemeClr>
                  </a:outerShdw>
                </a:effectLst>
              </a:rPr>
              <a:t>GameObject</a:t>
            </a:r>
            <a:endParaRPr lang="zh-CN" altLang="en-US" sz="4400" b="1" dirty="0">
              <a:effectLst>
                <a:outerShdw blurRad="50800" dist="736600" dir="12960000" algn="ctr" rotWithShape="0">
                  <a:schemeClr val="bg1">
                    <a:lumMod val="50000"/>
                    <a:alpha val="45000"/>
                  </a:schemeClr>
                </a:outerShdw>
              </a:effectLst>
            </a:endParaRPr>
          </a:p>
        </p:txBody>
      </p:sp>
      <p:pic>
        <p:nvPicPr>
          <p:cNvPr id="4098" name="Picture 2" descr="C:\Users\nilongjun\Desktop\{D1074CEF-5EAE-420D-9048-42574E7C4F15}.bmp"/>
          <p:cNvPicPr>
            <a:picLocks noChangeAspect="1" noChangeArrowheads="1"/>
          </p:cNvPicPr>
          <p:nvPr/>
        </p:nvPicPr>
        <p:blipFill>
          <a:blip r:embed="rId3"/>
          <a:srcRect/>
          <a:stretch>
            <a:fillRect/>
          </a:stretch>
        </p:blipFill>
        <p:spPr bwMode="auto">
          <a:xfrm>
            <a:off x="642910" y="1714488"/>
            <a:ext cx="8215370" cy="1504954"/>
          </a:xfrm>
          <a:prstGeom prst="rect">
            <a:avLst/>
          </a:prstGeom>
          <a:noFill/>
        </p:spPr>
      </p:pic>
      <p:sp>
        <p:nvSpPr>
          <p:cNvPr id="12" name="TextBox 10"/>
          <p:cNvSpPr txBox="1">
            <a:spLocks noChangeArrowheads="1"/>
          </p:cNvSpPr>
          <p:nvPr/>
        </p:nvSpPr>
        <p:spPr bwMode="auto">
          <a:xfrm>
            <a:off x="467544" y="997877"/>
            <a:ext cx="4521671" cy="442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Font typeface="Wingdings" pitchFamily="2" charset="2"/>
              <a:buChar char="l"/>
            </a:pPr>
            <a:r>
              <a:rPr lang="zh-CN" altLang="en-US" sz="2400" dirty="0" smtClean="0">
                <a:latin typeface="Arial" charset="0"/>
              </a:rPr>
              <a:t>发送广播</a:t>
            </a:r>
            <a:endParaRPr lang="en-US" altLang="zh-CN" sz="2400" dirty="0">
              <a:latin typeface="Arial" charset="0"/>
            </a:endParaRPr>
          </a:p>
        </p:txBody>
      </p:sp>
      <p:pic>
        <p:nvPicPr>
          <p:cNvPr id="4099" name="Picture 3" descr="C:\Users\nilongjun\Desktop\{05E63703-AEB5-499C-BD25-872653075FC4}.bmp"/>
          <p:cNvPicPr>
            <a:picLocks noChangeAspect="1" noChangeArrowheads="1"/>
          </p:cNvPicPr>
          <p:nvPr/>
        </p:nvPicPr>
        <p:blipFill>
          <a:blip r:embed="rId4"/>
          <a:srcRect/>
          <a:stretch>
            <a:fillRect/>
          </a:stretch>
        </p:blipFill>
        <p:spPr bwMode="auto">
          <a:xfrm>
            <a:off x="568357" y="3390905"/>
            <a:ext cx="8647113" cy="752475"/>
          </a:xfrm>
          <a:prstGeom prst="rect">
            <a:avLst/>
          </a:prstGeom>
          <a:noFill/>
        </p:spPr>
      </p:pic>
    </p:spTree>
    <p:extLst>
      <p:ext uri="{BB962C8B-B14F-4D97-AF65-F5344CB8AC3E}">
        <p14:creationId xmlns:p14="http://schemas.microsoft.com/office/powerpoint/2010/main" xmlns="" val="16967383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24" descr="C:\Users\yangfan\Desktop\图片6.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513" y="-26988"/>
            <a:ext cx="9180513" cy="6884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矩形 25"/>
          <p:cNvSpPr/>
          <p:nvPr/>
        </p:nvSpPr>
        <p:spPr>
          <a:xfrm>
            <a:off x="-36513" y="865674"/>
            <a:ext cx="467544" cy="59923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197259" y="116632"/>
            <a:ext cx="7831125" cy="2123658"/>
          </a:xfrm>
          <a:prstGeom prst="rect">
            <a:avLst/>
          </a:prstGeom>
          <a:noFill/>
        </p:spPr>
        <p:txBody>
          <a:bodyPr wrap="square" rtlCol="0">
            <a:spAutoFit/>
          </a:bodyPr>
          <a:lstStyle/>
          <a:p>
            <a:r>
              <a:rPr lang="zh-CN" altLang="en-US" sz="4400" b="1" dirty="0" smtClean="0">
                <a:effectLst>
                  <a:outerShdw blurRad="50800" dist="736600" dir="12960000" algn="ctr" rotWithShape="0">
                    <a:schemeClr val="bg1">
                      <a:lumMod val="50000"/>
                      <a:alpha val="45000"/>
                    </a:schemeClr>
                  </a:outerShdw>
                </a:effectLst>
              </a:rPr>
              <a:t>二</a:t>
            </a:r>
            <a:r>
              <a:rPr lang="zh-CN" altLang="en-US" sz="4400" b="1" dirty="0" smtClean="0">
                <a:effectLst>
                  <a:outerShdw blurRad="50800" dist="736600" dir="12960000" algn="ctr" rotWithShape="0">
                    <a:schemeClr val="bg1">
                      <a:lumMod val="50000"/>
                      <a:alpha val="45000"/>
                    </a:schemeClr>
                  </a:outerShdw>
                </a:effectLst>
              </a:rPr>
              <a:t>、</a:t>
            </a:r>
            <a:r>
              <a:rPr lang="en-US" altLang="zh-CN" sz="4400" b="1" dirty="0" smtClean="0">
                <a:effectLst>
                  <a:outerShdw blurRad="50800" dist="736600" dir="12960000" algn="ctr" rotWithShape="0">
                    <a:schemeClr val="bg1">
                      <a:lumMod val="50000"/>
                      <a:alpha val="45000"/>
                    </a:schemeClr>
                  </a:outerShdw>
                </a:effectLst>
              </a:rPr>
              <a:t>Component</a:t>
            </a:r>
            <a:endParaRPr lang="en-US" altLang="zh-CN" sz="4400" dirty="0" smtClean="0">
              <a:latin typeface="+mn-ea"/>
            </a:endParaRPr>
          </a:p>
          <a:p>
            <a:endParaRPr lang="zh-CN" altLang="en-US" sz="4400" b="1" dirty="0" smtClean="0">
              <a:effectLst>
                <a:outerShdw blurRad="50800" dist="736600" dir="12960000" algn="ctr" rotWithShape="0">
                  <a:schemeClr val="bg1">
                    <a:lumMod val="50000"/>
                    <a:alpha val="45000"/>
                  </a:schemeClr>
                </a:outerShdw>
              </a:effectLst>
            </a:endParaRPr>
          </a:p>
          <a:p>
            <a:endParaRPr lang="zh-CN" altLang="en-US" sz="4400" b="1" dirty="0">
              <a:effectLst>
                <a:outerShdw blurRad="50800" dist="736600" dir="12960000" algn="ctr" rotWithShape="0">
                  <a:schemeClr val="bg1">
                    <a:lumMod val="50000"/>
                    <a:alpha val="45000"/>
                  </a:schemeClr>
                </a:outerShdw>
              </a:effectLst>
            </a:endParaRPr>
          </a:p>
        </p:txBody>
      </p:sp>
      <p:sp>
        <p:nvSpPr>
          <p:cNvPr id="22" name="TextBox 10"/>
          <p:cNvSpPr txBox="1">
            <a:spLocks noChangeArrowheads="1"/>
          </p:cNvSpPr>
          <p:nvPr/>
        </p:nvSpPr>
        <p:spPr bwMode="auto">
          <a:xfrm>
            <a:off x="467544" y="997877"/>
            <a:ext cx="4521671" cy="442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Font typeface="Wingdings" pitchFamily="2" charset="2"/>
              <a:buChar char="l"/>
            </a:pPr>
            <a:r>
              <a:rPr lang="zh-CN" altLang="en-US" sz="2400" dirty="0" smtClean="0"/>
              <a:t>所有附件到游戏对象的基类。</a:t>
            </a:r>
            <a:endParaRPr lang="en-US" altLang="zh-CN" sz="2400" dirty="0">
              <a:latin typeface="Arial" charset="0"/>
            </a:endParaRPr>
          </a:p>
        </p:txBody>
      </p:sp>
      <p:pic>
        <p:nvPicPr>
          <p:cNvPr id="1027" name="Picture 3" descr="C:\Users\nilongjun\Desktop\{D0BFF86D-CA18-4186-B58A-F9716721F1B0}.bmp"/>
          <p:cNvPicPr>
            <a:picLocks noChangeAspect="1" noChangeArrowheads="1"/>
          </p:cNvPicPr>
          <p:nvPr/>
        </p:nvPicPr>
        <p:blipFill>
          <a:blip r:embed="rId3"/>
          <a:srcRect/>
          <a:stretch>
            <a:fillRect/>
          </a:stretch>
        </p:blipFill>
        <p:spPr bwMode="auto">
          <a:xfrm>
            <a:off x="495300" y="1428736"/>
            <a:ext cx="8151813" cy="5295900"/>
          </a:xfrm>
          <a:prstGeom prst="rect">
            <a:avLst/>
          </a:prstGeom>
          <a:noFill/>
        </p:spPr>
      </p:pic>
    </p:spTree>
    <p:extLst>
      <p:ext uri="{BB962C8B-B14F-4D97-AF65-F5344CB8AC3E}">
        <p14:creationId xmlns:p14="http://schemas.microsoft.com/office/powerpoint/2010/main" xmlns="" val="32459567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24" descr="C:\Users\yangfan\Desktop\图片6.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6513" y="-26988"/>
            <a:ext cx="9180513" cy="6884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矩形 25"/>
          <p:cNvSpPr/>
          <p:nvPr/>
        </p:nvSpPr>
        <p:spPr>
          <a:xfrm>
            <a:off x="-36513" y="865674"/>
            <a:ext cx="467544" cy="59923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197259" y="116632"/>
            <a:ext cx="7831125" cy="769441"/>
          </a:xfrm>
          <a:prstGeom prst="rect">
            <a:avLst/>
          </a:prstGeom>
          <a:noFill/>
        </p:spPr>
        <p:txBody>
          <a:bodyPr wrap="square" rtlCol="0">
            <a:spAutoFit/>
          </a:bodyPr>
          <a:lstStyle/>
          <a:p>
            <a:r>
              <a:rPr lang="zh-CN" altLang="en-US" sz="4400" b="1" dirty="0" smtClean="0">
                <a:effectLst>
                  <a:outerShdw blurRad="50800" dist="736600" dir="12960000" algn="ctr" rotWithShape="0">
                    <a:schemeClr val="bg1">
                      <a:lumMod val="50000"/>
                      <a:alpha val="45000"/>
                    </a:schemeClr>
                  </a:outerShdw>
                </a:effectLst>
              </a:rPr>
              <a:t>二</a:t>
            </a:r>
            <a:r>
              <a:rPr lang="zh-CN" altLang="en-US" sz="4400" b="1" dirty="0" smtClean="0">
                <a:effectLst>
                  <a:outerShdw blurRad="50800" dist="736600" dir="12960000" algn="ctr" rotWithShape="0">
                    <a:schemeClr val="bg1">
                      <a:lumMod val="50000"/>
                      <a:alpha val="45000"/>
                    </a:schemeClr>
                  </a:outerShdw>
                </a:effectLst>
              </a:rPr>
              <a:t>、</a:t>
            </a:r>
            <a:r>
              <a:rPr lang="en-US" altLang="zh-CN" sz="4400" b="1" dirty="0" smtClean="0">
                <a:effectLst>
                  <a:outerShdw blurRad="50800" dist="736600" dir="12960000" algn="ctr" rotWithShape="0">
                    <a:schemeClr val="bg1">
                      <a:lumMod val="50000"/>
                      <a:alpha val="45000"/>
                    </a:schemeClr>
                  </a:outerShdw>
                </a:effectLst>
              </a:rPr>
              <a:t>Component</a:t>
            </a:r>
            <a:endParaRPr lang="zh-CN" altLang="en-US" sz="4400" b="1" dirty="0">
              <a:effectLst>
                <a:outerShdw blurRad="50800" dist="736600" dir="12960000" algn="ctr" rotWithShape="0">
                  <a:schemeClr val="bg1">
                    <a:lumMod val="50000"/>
                    <a:alpha val="45000"/>
                  </a:schemeClr>
                </a:outerShdw>
              </a:effectLst>
            </a:endParaRPr>
          </a:p>
        </p:txBody>
      </p:sp>
      <p:sp>
        <p:nvSpPr>
          <p:cNvPr id="22" name="TextBox 10"/>
          <p:cNvSpPr txBox="1">
            <a:spLocks noChangeArrowheads="1"/>
          </p:cNvSpPr>
          <p:nvPr/>
        </p:nvSpPr>
        <p:spPr bwMode="auto">
          <a:xfrm>
            <a:off x="467544" y="997877"/>
            <a:ext cx="4521671" cy="442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Font typeface="Wingdings" pitchFamily="2" charset="2"/>
              <a:buChar char="l"/>
            </a:pPr>
            <a:r>
              <a:rPr lang="zh-CN" altLang="en-US" sz="2400" dirty="0" smtClean="0">
                <a:latin typeface="Arial" charset="0"/>
              </a:rPr>
              <a:t>如何添加</a:t>
            </a:r>
            <a:r>
              <a:rPr lang="en-US" altLang="zh-CN" sz="2400" dirty="0" smtClean="0">
                <a:latin typeface="Arial" charset="0"/>
              </a:rPr>
              <a:t>Component</a:t>
            </a:r>
            <a:endParaRPr lang="en-US" altLang="zh-CN" sz="2400" dirty="0">
              <a:latin typeface="Arial" charset="0"/>
            </a:endParaRPr>
          </a:p>
        </p:txBody>
      </p:sp>
      <p:sp>
        <p:nvSpPr>
          <p:cNvPr id="7" name="TextBox 10"/>
          <p:cNvSpPr txBox="1">
            <a:spLocks noChangeArrowheads="1"/>
          </p:cNvSpPr>
          <p:nvPr/>
        </p:nvSpPr>
        <p:spPr bwMode="auto">
          <a:xfrm>
            <a:off x="571472" y="1548322"/>
            <a:ext cx="8358246" cy="3804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None/>
            </a:pPr>
            <a:r>
              <a:rPr lang="fr-FR" altLang="zh-CN" sz="2000" dirty="0" smtClean="0"/>
              <a:t>public T AddComponent&lt;T&gt;() where T : Component;</a:t>
            </a:r>
            <a:endParaRPr lang="en-US" altLang="zh-CN" sz="2000" dirty="0">
              <a:latin typeface="Arial" charset="0"/>
            </a:endParaRPr>
          </a:p>
        </p:txBody>
      </p:sp>
      <p:sp>
        <p:nvSpPr>
          <p:cNvPr id="8" name="TextBox 10"/>
          <p:cNvSpPr txBox="1">
            <a:spLocks noChangeArrowheads="1"/>
          </p:cNvSpPr>
          <p:nvPr/>
        </p:nvSpPr>
        <p:spPr bwMode="auto">
          <a:xfrm>
            <a:off x="478957" y="2129709"/>
            <a:ext cx="4521671" cy="442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Font typeface="Wingdings" pitchFamily="2" charset="2"/>
              <a:buChar char="l"/>
            </a:pPr>
            <a:r>
              <a:rPr lang="en-US" altLang="zh-CN" sz="2400" dirty="0" smtClean="0">
                <a:latin typeface="Arial" charset="0"/>
              </a:rPr>
              <a:t>C# </a:t>
            </a:r>
            <a:r>
              <a:rPr lang="zh-CN" altLang="en-US" sz="2400" dirty="0" smtClean="0">
                <a:latin typeface="Arial" charset="0"/>
              </a:rPr>
              <a:t>泛型</a:t>
            </a:r>
            <a:r>
              <a:rPr lang="en-US" altLang="zh-CN" sz="2400" dirty="0" smtClean="0">
                <a:latin typeface="Arial" charset="0"/>
              </a:rPr>
              <a:t>T</a:t>
            </a:r>
            <a:endParaRPr lang="en-US" altLang="zh-CN" sz="2400" dirty="0">
              <a:latin typeface="Arial" charset="0"/>
            </a:endParaRPr>
          </a:p>
        </p:txBody>
      </p:sp>
      <p:sp>
        <p:nvSpPr>
          <p:cNvPr id="9" name="TextBox 10"/>
          <p:cNvSpPr txBox="1">
            <a:spLocks noChangeArrowheads="1"/>
          </p:cNvSpPr>
          <p:nvPr/>
        </p:nvSpPr>
        <p:spPr bwMode="auto">
          <a:xfrm>
            <a:off x="571472" y="2548454"/>
            <a:ext cx="8358246" cy="22271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None/>
            </a:pPr>
            <a:r>
              <a:rPr lang="zh-CN" altLang="en-US" sz="2000" dirty="0" smtClean="0"/>
              <a:t>我们在写一些方法时可能会方法名相同，参数类型不同的方法，这种</a:t>
            </a:r>
            <a:r>
              <a:rPr lang="zh-CN" altLang="en-US" sz="2000" dirty="0" smtClean="0"/>
              <a:t>叫做重载</a:t>
            </a:r>
            <a:r>
              <a:rPr lang="zh-CN" altLang="en-US" sz="2000" dirty="0" smtClean="0"/>
              <a:t>。如果只是因为参数类型不同里面做的业务逻辑都是相同的，那可能就是复制粘贴方法，改变参数类型，例如一些排序算法，</a:t>
            </a:r>
            <a:r>
              <a:rPr lang="en-US" altLang="zh-CN" sz="2000" dirty="0" err="1" smtClean="0"/>
              <a:t>int</a:t>
            </a:r>
            <a:r>
              <a:rPr lang="zh-CN" altLang="en-US" sz="2000" dirty="0" smtClean="0"/>
              <a:t>、</a:t>
            </a:r>
            <a:r>
              <a:rPr lang="en-US" altLang="zh-CN" sz="2000" dirty="0" smtClean="0"/>
              <a:t>float</a:t>
            </a:r>
            <a:r>
              <a:rPr lang="zh-CN" altLang="en-US" sz="2000" dirty="0" smtClean="0"/>
              <a:t>、</a:t>
            </a:r>
            <a:r>
              <a:rPr lang="en-US" altLang="zh-CN" sz="2000" dirty="0" smtClean="0"/>
              <a:t>double</a:t>
            </a:r>
            <a:r>
              <a:rPr lang="zh-CN" altLang="en-US" sz="2000" dirty="0" smtClean="0"/>
              <a:t>等类型的排序，参数数组存的数据类型不一样，还有像根据索引找到</a:t>
            </a:r>
            <a:r>
              <a:rPr lang="en-US" altLang="zh-CN" sz="2000" dirty="0" smtClean="0"/>
              <a:t>List</a:t>
            </a:r>
            <a:r>
              <a:rPr lang="zh-CN" altLang="en-US" sz="2000" dirty="0" smtClean="0"/>
              <a:t>集合中的对象。可能这个对象是</a:t>
            </a:r>
            <a:r>
              <a:rPr lang="en-US" altLang="zh-CN" sz="2000" dirty="0" smtClean="0"/>
              <a:t>Person</a:t>
            </a:r>
            <a:r>
              <a:rPr lang="zh-CN" altLang="en-US" sz="2000" dirty="0" smtClean="0"/>
              <a:t>、</a:t>
            </a:r>
            <a:r>
              <a:rPr lang="en-US" altLang="zh-CN" sz="2000" dirty="0" smtClean="0"/>
              <a:t>Dog</a:t>
            </a:r>
            <a:r>
              <a:rPr lang="zh-CN" altLang="en-US" sz="2000" dirty="0" smtClean="0"/>
              <a:t>等对象，这样方法改变的只是参数类型，那就是能不能写一个方法，传递不同的参数类型呢？于是乎有了泛型。</a:t>
            </a:r>
            <a:endParaRPr lang="en-US" altLang="zh-CN" sz="2000" dirty="0">
              <a:latin typeface="Arial" charset="0"/>
            </a:endParaRPr>
          </a:p>
        </p:txBody>
      </p:sp>
      <p:sp>
        <p:nvSpPr>
          <p:cNvPr id="10" name="TextBox 10"/>
          <p:cNvSpPr txBox="1">
            <a:spLocks noChangeArrowheads="1"/>
          </p:cNvSpPr>
          <p:nvPr/>
        </p:nvSpPr>
        <p:spPr bwMode="auto">
          <a:xfrm>
            <a:off x="571472" y="4786322"/>
            <a:ext cx="8358246" cy="16115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None/>
            </a:pPr>
            <a:r>
              <a:rPr lang="zh-CN" altLang="en-US" sz="2000" dirty="0" smtClean="0"/>
              <a:t>泛型通过参数化类型来实现在同一份代码上操作多种数据类型。例如使用泛型的类型参数</a:t>
            </a:r>
            <a:r>
              <a:rPr lang="en-US" altLang="zh-CN" sz="2000" dirty="0" smtClean="0"/>
              <a:t>T</a:t>
            </a:r>
            <a:r>
              <a:rPr lang="zh-CN" altLang="en-US" sz="2000" dirty="0" smtClean="0"/>
              <a:t>，定义一个类</a:t>
            </a:r>
            <a:r>
              <a:rPr lang="en-US" altLang="zh-CN" sz="2000" dirty="0" smtClean="0"/>
              <a:t>Stack&lt;T&gt;,</a:t>
            </a:r>
            <a:r>
              <a:rPr lang="zh-CN" altLang="en-US" sz="2000" dirty="0" smtClean="0"/>
              <a:t>可以用</a:t>
            </a:r>
            <a:r>
              <a:rPr lang="en-US" altLang="zh-CN" sz="2000" dirty="0" smtClean="0"/>
              <a:t>Stack&lt;</a:t>
            </a:r>
            <a:r>
              <a:rPr lang="en-US" altLang="zh-CN" sz="2000" dirty="0" err="1" smtClean="0"/>
              <a:t>int</a:t>
            </a:r>
            <a:r>
              <a:rPr lang="en-US" altLang="zh-CN" sz="2000" dirty="0" smtClean="0"/>
              <a:t>&gt;</a:t>
            </a:r>
            <a:r>
              <a:rPr lang="zh-CN" altLang="en-US" sz="2000" dirty="0" smtClean="0"/>
              <a:t>、</a:t>
            </a:r>
            <a:r>
              <a:rPr lang="en-US" altLang="zh-CN" sz="2000" dirty="0" smtClean="0"/>
              <a:t>Stack&lt;string&gt;</a:t>
            </a:r>
            <a:r>
              <a:rPr lang="zh-CN" altLang="en-US" sz="2000" dirty="0" smtClean="0"/>
              <a:t>或</a:t>
            </a:r>
            <a:r>
              <a:rPr lang="en-US" altLang="zh-CN" sz="2000" dirty="0" smtClean="0"/>
              <a:t>Stack&lt;Person&gt;</a:t>
            </a:r>
            <a:r>
              <a:rPr lang="zh-CN" altLang="en-US" sz="2000" dirty="0" smtClean="0"/>
              <a:t>实例化它，从而使类</a:t>
            </a:r>
            <a:r>
              <a:rPr lang="en-US" altLang="zh-CN" sz="2000" dirty="0" smtClean="0"/>
              <a:t>Stack</a:t>
            </a:r>
            <a:r>
              <a:rPr lang="zh-CN" altLang="en-US" sz="2000" dirty="0" smtClean="0"/>
              <a:t>可以处理</a:t>
            </a:r>
            <a:r>
              <a:rPr lang="en-US" altLang="zh-CN" sz="2000" dirty="0" err="1" smtClean="0"/>
              <a:t>int</a:t>
            </a:r>
            <a:r>
              <a:rPr lang="zh-CN" altLang="en-US" sz="2000" dirty="0" smtClean="0"/>
              <a:t>、</a:t>
            </a:r>
            <a:r>
              <a:rPr lang="en-US" altLang="zh-CN" sz="2000" dirty="0" smtClean="0"/>
              <a:t>string</a:t>
            </a:r>
            <a:r>
              <a:rPr lang="zh-CN" altLang="en-US" sz="2000" dirty="0" smtClean="0"/>
              <a:t>、</a:t>
            </a:r>
            <a:r>
              <a:rPr lang="en-US" altLang="zh-CN" sz="2000" dirty="0" smtClean="0"/>
              <a:t>Person</a:t>
            </a:r>
            <a:r>
              <a:rPr lang="zh-CN" altLang="en-US" sz="2000" dirty="0" smtClean="0"/>
              <a:t>类型数据。这样可以避免运行时类型转换或封箱操作的代价和风险，类似</a:t>
            </a:r>
            <a:r>
              <a:rPr lang="en-US" altLang="zh-CN" sz="2000" dirty="0" smtClean="0"/>
              <a:t>C++</a:t>
            </a:r>
            <a:r>
              <a:rPr lang="zh-CN" altLang="en-US" sz="2000" dirty="0" smtClean="0"/>
              <a:t>的模板。</a:t>
            </a:r>
            <a:endParaRPr lang="en-US" altLang="zh-CN" sz="2000" dirty="0">
              <a:latin typeface="Arial" charset="0"/>
            </a:endParaRPr>
          </a:p>
        </p:txBody>
      </p:sp>
    </p:spTree>
    <p:extLst>
      <p:ext uri="{BB962C8B-B14F-4D97-AF65-F5344CB8AC3E}">
        <p14:creationId xmlns:p14="http://schemas.microsoft.com/office/powerpoint/2010/main" xmlns="" val="3745800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24" descr="C:\Users\yangfan\Desktop\图片6.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6513" y="-26988"/>
            <a:ext cx="9180513" cy="6884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矩形 25"/>
          <p:cNvSpPr/>
          <p:nvPr/>
        </p:nvSpPr>
        <p:spPr>
          <a:xfrm>
            <a:off x="-36513" y="865674"/>
            <a:ext cx="467544" cy="59923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197259" y="116632"/>
            <a:ext cx="7831125" cy="769441"/>
          </a:xfrm>
          <a:prstGeom prst="rect">
            <a:avLst/>
          </a:prstGeom>
          <a:noFill/>
        </p:spPr>
        <p:txBody>
          <a:bodyPr wrap="square" rtlCol="0">
            <a:spAutoFit/>
          </a:bodyPr>
          <a:lstStyle/>
          <a:p>
            <a:r>
              <a:rPr lang="zh-CN" altLang="en-US" sz="4400" b="1" dirty="0" smtClean="0">
                <a:effectLst>
                  <a:outerShdw blurRad="50800" dist="736600" dir="12960000" algn="ctr" rotWithShape="0">
                    <a:schemeClr val="bg1">
                      <a:lumMod val="50000"/>
                      <a:alpha val="45000"/>
                    </a:schemeClr>
                  </a:outerShdw>
                </a:effectLst>
              </a:rPr>
              <a:t>二</a:t>
            </a:r>
            <a:r>
              <a:rPr lang="zh-CN" altLang="en-US" sz="4400" b="1" dirty="0" smtClean="0">
                <a:effectLst>
                  <a:outerShdw blurRad="50800" dist="736600" dir="12960000" algn="ctr" rotWithShape="0">
                    <a:schemeClr val="bg1">
                      <a:lumMod val="50000"/>
                      <a:alpha val="45000"/>
                    </a:schemeClr>
                  </a:outerShdw>
                </a:effectLst>
              </a:rPr>
              <a:t>、</a:t>
            </a:r>
            <a:r>
              <a:rPr lang="en-US" altLang="zh-CN" sz="4400" b="1" dirty="0" smtClean="0">
                <a:effectLst>
                  <a:outerShdw blurRad="50800" dist="736600" dir="12960000" algn="ctr" rotWithShape="0">
                    <a:schemeClr val="bg1">
                      <a:lumMod val="50000"/>
                      <a:alpha val="45000"/>
                    </a:schemeClr>
                  </a:outerShdw>
                </a:effectLst>
              </a:rPr>
              <a:t>Component</a:t>
            </a:r>
            <a:endParaRPr lang="zh-CN" altLang="en-US" sz="4400" b="1" dirty="0">
              <a:effectLst>
                <a:outerShdw blurRad="50800" dist="736600" dir="12960000" algn="ctr" rotWithShape="0">
                  <a:schemeClr val="bg1">
                    <a:lumMod val="50000"/>
                    <a:alpha val="45000"/>
                  </a:schemeClr>
                </a:outerShdw>
              </a:effectLst>
            </a:endParaRPr>
          </a:p>
        </p:txBody>
      </p:sp>
      <p:sp>
        <p:nvSpPr>
          <p:cNvPr id="22" name="TextBox 10"/>
          <p:cNvSpPr txBox="1">
            <a:spLocks noChangeArrowheads="1"/>
          </p:cNvSpPr>
          <p:nvPr/>
        </p:nvSpPr>
        <p:spPr bwMode="auto">
          <a:xfrm>
            <a:off x="467544" y="997877"/>
            <a:ext cx="4521671" cy="442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Font typeface="Wingdings" pitchFamily="2" charset="2"/>
              <a:buChar char="l"/>
            </a:pPr>
            <a:r>
              <a:rPr lang="en-US" altLang="zh-CN" sz="2400" dirty="0" smtClean="0">
                <a:latin typeface="Arial" charset="0"/>
              </a:rPr>
              <a:t>C# get set</a:t>
            </a:r>
            <a:r>
              <a:rPr lang="zh-CN" altLang="en-US" sz="2400" dirty="0" smtClean="0">
                <a:latin typeface="Arial" charset="0"/>
              </a:rPr>
              <a:t>方法</a:t>
            </a:r>
            <a:endParaRPr lang="en-US" altLang="zh-CN" sz="2400" dirty="0">
              <a:latin typeface="Arial" charset="0"/>
            </a:endParaRPr>
          </a:p>
        </p:txBody>
      </p:sp>
      <p:pic>
        <p:nvPicPr>
          <p:cNvPr id="3074" name="Picture 2" descr="C:\Users\nilongjun\Desktop\{5AAE0E00-320D-4F17-BA89-B0458F2353AF}.bmp"/>
          <p:cNvPicPr>
            <a:picLocks noChangeAspect="1" noChangeArrowheads="1"/>
          </p:cNvPicPr>
          <p:nvPr/>
        </p:nvPicPr>
        <p:blipFill>
          <a:blip r:embed="rId4"/>
          <a:srcRect/>
          <a:stretch>
            <a:fillRect/>
          </a:stretch>
        </p:blipFill>
        <p:spPr bwMode="auto">
          <a:xfrm>
            <a:off x="642910" y="1500174"/>
            <a:ext cx="6500858" cy="2979560"/>
          </a:xfrm>
          <a:prstGeom prst="rect">
            <a:avLst/>
          </a:prstGeom>
          <a:noFill/>
        </p:spPr>
      </p:pic>
    </p:spTree>
    <p:extLst>
      <p:ext uri="{BB962C8B-B14F-4D97-AF65-F5344CB8AC3E}">
        <p14:creationId xmlns:p14="http://schemas.microsoft.com/office/powerpoint/2010/main" xmlns="" val="3745800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729</TotalTime>
  <Words>757</Words>
  <Application>Microsoft Office PowerPoint</Application>
  <PresentationFormat>全屏显示(4:3)</PresentationFormat>
  <Paragraphs>92</Paragraphs>
  <Slides>19</Slides>
  <Notes>2</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主题</vt:lpstr>
      <vt:lpstr>合肥乐堂动漫信息技术有限公司       Unity基础课程                         ------ GameObject和Component</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阿萨德发的是</dc:title>
  <cp:lastModifiedBy>倪隆军</cp:lastModifiedBy>
  <cp:revision>82</cp:revision>
  <dcterms:modified xsi:type="dcterms:W3CDTF">2017-12-11T08:15:17Z</dcterms:modified>
</cp:coreProperties>
</file>