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0" r:id="rId3"/>
    <p:sldId id="261" r:id="rId4"/>
    <p:sldId id="287" r:id="rId5"/>
    <p:sldId id="297" r:id="rId6"/>
    <p:sldId id="298" r:id="rId7"/>
    <p:sldId id="299" r:id="rId8"/>
    <p:sldId id="300" r:id="rId9"/>
    <p:sldId id="301" r:id="rId10"/>
    <p:sldId id="307" r:id="rId11"/>
    <p:sldId id="308" r:id="rId12"/>
    <p:sldId id="309" r:id="rId13"/>
    <p:sldId id="267" r:id="rId14"/>
    <p:sldId id="293" r:id="rId15"/>
    <p:sldId id="302" r:id="rId16"/>
    <p:sldId id="268" r:id="rId17"/>
    <p:sldId id="303" r:id="rId18"/>
    <p:sldId id="304" r:id="rId19"/>
    <p:sldId id="305" r:id="rId20"/>
    <p:sldId id="270" r:id="rId21"/>
    <p:sldId id="306" r:id="rId22"/>
    <p:sldId id="294" r:id="rId23"/>
    <p:sldId id="269"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2088" y="-4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B247D5-2059-4DBA-8507-40AF38790831}" type="datetimeFigureOut">
              <a:rPr lang="zh-CN" altLang="en-US" smtClean="0"/>
              <a:pPr/>
              <a:t>2018/5/9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FDBFF1-E59A-48B5-BD2B-2AA560E57DE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BFDBFF1-E59A-48B5-BD2B-2AA560E57DE2}"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BFDBFF1-E59A-48B5-BD2B-2AA560E57DE2}" type="slidenum">
              <a:rPr lang="zh-CN" altLang="en-US" smtClean="0"/>
              <a:pPr/>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BFDBFF1-E59A-48B5-BD2B-2AA560E57DE2}" type="slidenum">
              <a:rPr lang="zh-CN" altLang="en-US" smtClean="0"/>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2018/5/9</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2" y="-27384"/>
            <a:ext cx="9196276" cy="68853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标题 1"/>
          <p:cNvSpPr>
            <a:spLocks noGrp="1"/>
          </p:cNvSpPr>
          <p:nvPr>
            <p:ph type="ctrTitle"/>
          </p:nvPr>
        </p:nvSpPr>
        <p:spPr>
          <a:xfrm>
            <a:off x="755576" y="2132856"/>
            <a:ext cx="7416824" cy="3026767"/>
          </a:xfrm>
        </p:spPr>
        <p:txBody>
          <a:bodyPr>
            <a:noAutofit/>
          </a:bodyPr>
          <a:lstStyle/>
          <a:p>
            <a:r>
              <a:rPr lang="zh-CN" altLang="en-US" sz="3600" dirty="0">
                <a:latin typeface="华文中宋" pitchFamily="2" charset="-122"/>
                <a:ea typeface="华文中宋" pitchFamily="2" charset="-122"/>
              </a:rPr>
              <a:t>合肥乐堂动漫信息技术有限公司</a:t>
            </a:r>
            <a:r>
              <a:rPr lang="en-US" altLang="zh-CN" sz="3600" dirty="0">
                <a:latin typeface="华文中宋" pitchFamily="2" charset="-122"/>
                <a:ea typeface="华文中宋" pitchFamily="2" charset="-122"/>
              </a:rPr>
              <a:t/>
            </a:r>
            <a:br>
              <a:rPr lang="en-US" altLang="zh-CN" sz="3600" dirty="0">
                <a:latin typeface="华文中宋" pitchFamily="2" charset="-122"/>
                <a:ea typeface="华文中宋" pitchFamily="2" charset="-122"/>
              </a:rPr>
            </a:br>
            <a:r>
              <a:rPr lang="en-US" altLang="zh-CN" sz="2400" dirty="0" smtClean="0">
                <a:latin typeface="华文中宋" pitchFamily="2" charset="-122"/>
                <a:ea typeface="华文中宋" pitchFamily="2" charset="-122"/>
              </a:rPr>
              <a:t> </a:t>
            </a:r>
            <a:r>
              <a:rPr lang="en-US" altLang="zh-CN" sz="2000" dirty="0" smtClean="0">
                <a:latin typeface="华文中宋" pitchFamily="2" charset="-122"/>
                <a:ea typeface="华文中宋" pitchFamily="2" charset="-122"/>
              </a:rPr>
              <a:t>    </a:t>
            </a:r>
            <a:r>
              <a:rPr lang="en-US" altLang="zh-CN" sz="3600" dirty="0">
                <a:latin typeface="华文中宋" pitchFamily="2" charset="-122"/>
                <a:ea typeface="华文中宋" pitchFamily="2" charset="-122"/>
              </a:rPr>
              <a:t/>
            </a:r>
            <a:br>
              <a:rPr lang="en-US" altLang="zh-CN" sz="3600" dirty="0">
                <a:latin typeface="华文中宋" pitchFamily="2" charset="-122"/>
                <a:ea typeface="华文中宋" pitchFamily="2" charset="-122"/>
              </a:rPr>
            </a:br>
            <a:r>
              <a:rPr lang="en-US" altLang="zh-CN" sz="3600" dirty="0">
                <a:latin typeface="华文中宋" pitchFamily="2" charset="-122"/>
                <a:ea typeface="华文中宋" pitchFamily="2" charset="-122"/>
              </a:rPr>
              <a:t>Unity</a:t>
            </a:r>
            <a:r>
              <a:rPr lang="zh-CN" altLang="en-US" sz="3600" dirty="0">
                <a:latin typeface="华文中宋" pitchFamily="2" charset="-122"/>
                <a:ea typeface="华文中宋" pitchFamily="2" charset="-122"/>
              </a:rPr>
              <a:t>基础课程</a:t>
            </a:r>
            <a:r>
              <a:rPr lang="en-US" altLang="zh-CN" sz="3600" dirty="0">
                <a:latin typeface="华文中宋" pitchFamily="2" charset="-122"/>
                <a:ea typeface="华文中宋" pitchFamily="2" charset="-122"/>
              </a:rPr>
              <a:t/>
            </a:r>
            <a:br>
              <a:rPr lang="en-US" altLang="zh-CN" sz="3600" dirty="0">
                <a:latin typeface="华文中宋" pitchFamily="2" charset="-122"/>
                <a:ea typeface="华文中宋" pitchFamily="2" charset="-122"/>
              </a:rPr>
            </a:br>
            <a:r>
              <a:rPr lang="en-US" altLang="zh-CN" sz="2400" dirty="0">
                <a:latin typeface="华文中宋" pitchFamily="2" charset="-122"/>
                <a:ea typeface="华文中宋" pitchFamily="2" charset="-122"/>
              </a:rPr>
              <a:t>                        ------ </a:t>
            </a:r>
            <a:r>
              <a:rPr lang="zh-CN" altLang="en-US" sz="2400" dirty="0" smtClean="0">
                <a:latin typeface="华文中宋" pitchFamily="2" charset="-122"/>
                <a:ea typeface="华文中宋" pitchFamily="2" charset="-122"/>
              </a:rPr>
              <a:t>基础组件</a:t>
            </a:r>
            <a:endParaRPr lang="zh-CN" altLang="en-US" sz="2400" dirty="0"/>
          </a:p>
        </p:txBody>
      </p:sp>
      <p:sp>
        <p:nvSpPr>
          <p:cNvPr id="7" name="副标题 2"/>
          <p:cNvSpPr>
            <a:spLocks noGrp="1"/>
          </p:cNvSpPr>
          <p:nvPr>
            <p:ph type="subTitle" idx="1"/>
          </p:nvPr>
        </p:nvSpPr>
        <p:spPr>
          <a:xfrm>
            <a:off x="1267544" y="3284984"/>
            <a:ext cx="6400800" cy="476251"/>
          </a:xfrm>
        </p:spPr>
        <p:txBody>
          <a:bodyPr/>
          <a:lstStyle/>
          <a:p>
            <a:pPr eaLnBrk="1" hangingPunct="1"/>
            <a:r>
              <a:rPr lang="en-US" altLang="zh-CN" sz="1600" dirty="0" smtClean="0">
                <a:solidFill>
                  <a:schemeClr val="tx1"/>
                </a:solidFill>
                <a:latin typeface="华文中宋" pitchFamily="2" charset="-122"/>
                <a:ea typeface="华文中宋" pitchFamily="2" charset="-122"/>
              </a:rPr>
              <a:t>Hefei </a:t>
            </a:r>
            <a:r>
              <a:rPr lang="en-US" altLang="zh-CN" sz="1600" dirty="0" err="1" smtClean="0">
                <a:solidFill>
                  <a:schemeClr val="tx1"/>
                </a:solidFill>
                <a:latin typeface="华文中宋" pitchFamily="2" charset="-122"/>
                <a:ea typeface="华文中宋" pitchFamily="2" charset="-122"/>
              </a:rPr>
              <a:t>LeTang</a:t>
            </a:r>
            <a:r>
              <a:rPr lang="en-US" altLang="zh-CN" sz="1600" dirty="0" smtClean="0">
                <a:solidFill>
                  <a:schemeClr val="tx1"/>
                </a:solidFill>
                <a:latin typeface="华文中宋" pitchFamily="2" charset="-122"/>
                <a:ea typeface="华文中宋" pitchFamily="2" charset="-122"/>
              </a:rPr>
              <a:t> Animation Information &amp; Technology Co. Ltd</a:t>
            </a:r>
          </a:p>
        </p:txBody>
      </p:sp>
      <p:sp>
        <p:nvSpPr>
          <p:cNvPr id="10" name="TextBox 4"/>
          <p:cNvSpPr txBox="1">
            <a:spLocks noChangeArrowheads="1"/>
          </p:cNvSpPr>
          <p:nvPr/>
        </p:nvSpPr>
        <p:spPr bwMode="auto">
          <a:xfrm>
            <a:off x="7786688" y="6202363"/>
            <a:ext cx="13573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Tx/>
              <a:buNone/>
            </a:pPr>
            <a:r>
              <a:rPr lang="en-US" altLang="zh-CN" sz="1800">
                <a:latin typeface="Arial" charset="0"/>
              </a:rPr>
              <a:t>2017</a:t>
            </a:r>
            <a:r>
              <a:rPr lang="zh-CN" altLang="en-US" sz="1800">
                <a:latin typeface="Arial" charset="0"/>
              </a:rPr>
              <a:t>年</a:t>
            </a:r>
            <a:r>
              <a:rPr lang="en-US" altLang="zh-CN" sz="1800">
                <a:latin typeface="Arial" charset="0"/>
              </a:rPr>
              <a:t>2</a:t>
            </a:r>
            <a:r>
              <a:rPr lang="zh-CN" altLang="en-US" sz="1800">
                <a:latin typeface="Arial" charset="0"/>
              </a:rPr>
              <a:t>月</a:t>
            </a:r>
          </a:p>
        </p:txBody>
      </p:sp>
    </p:spTree>
    <p:extLst>
      <p:ext uri="{BB962C8B-B14F-4D97-AF65-F5344CB8AC3E}">
        <p14:creationId xmlns:p14="http://schemas.microsoft.com/office/powerpoint/2010/main" xmlns="" val="1688637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Transform</a:t>
            </a:r>
            <a:endParaRPr lang="zh-CN" altLang="en-US" sz="4400" b="1" dirty="0">
              <a:effectLst>
                <a:outerShdw blurRad="50800" dist="736600" dir="12960000" algn="ctr" rotWithShape="0">
                  <a:schemeClr val="bg1">
                    <a:lumMod val="50000"/>
                    <a:alpha val="45000"/>
                  </a:schemeClr>
                </a:outerShdw>
              </a:effectLst>
            </a:endParaRPr>
          </a:p>
        </p:txBody>
      </p:sp>
      <p:sp>
        <p:nvSpPr>
          <p:cNvPr id="6" name="TextBox 10"/>
          <p:cNvSpPr txBox="1">
            <a:spLocks noChangeArrowheads="1"/>
          </p:cNvSpPr>
          <p:nvPr/>
        </p:nvSpPr>
        <p:spPr bwMode="auto">
          <a:xfrm>
            <a:off x="642910" y="1004207"/>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buNone/>
            </a:pPr>
            <a:r>
              <a:rPr lang="en-US" sz="2000" dirty="0" smtClean="0"/>
              <a:t>C#  </a:t>
            </a:r>
            <a:r>
              <a:rPr lang="zh-CN" altLang="en-US" sz="2000" dirty="0" smtClean="0"/>
              <a:t>迭代器</a:t>
            </a:r>
            <a:r>
              <a:rPr lang="en-US" altLang="zh-CN" sz="2000" dirty="0" err="1" smtClean="0"/>
              <a:t>IEnumerable</a:t>
            </a:r>
            <a:r>
              <a:rPr lang="zh-CN" altLang="en-US" sz="2000" dirty="0" smtClean="0"/>
              <a:t>接口</a:t>
            </a:r>
          </a:p>
        </p:txBody>
      </p:sp>
      <p:sp>
        <p:nvSpPr>
          <p:cNvPr id="7" name="TextBox 10"/>
          <p:cNvSpPr txBox="1">
            <a:spLocks noChangeArrowheads="1"/>
          </p:cNvSpPr>
          <p:nvPr/>
        </p:nvSpPr>
        <p:spPr bwMode="auto">
          <a:xfrm>
            <a:off x="642910" y="1405446"/>
            <a:ext cx="8358246" cy="1611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buNone/>
            </a:pPr>
            <a:r>
              <a:rPr lang="en-US" sz="2000" dirty="0" err="1" smtClean="0"/>
              <a:t>IEnumerable</a:t>
            </a:r>
            <a:r>
              <a:rPr lang="zh-CN" altLang="en-US" sz="2000" dirty="0" smtClean="0"/>
              <a:t>和</a:t>
            </a:r>
            <a:r>
              <a:rPr lang="en-US" sz="2000" dirty="0" err="1" smtClean="0"/>
              <a:t>IEnumerable</a:t>
            </a:r>
            <a:r>
              <a:rPr lang="en-US" sz="2000" dirty="0" smtClean="0"/>
              <a:t>&lt;T&gt;</a:t>
            </a:r>
            <a:r>
              <a:rPr lang="zh-CN" altLang="en-US" sz="2000" dirty="0" smtClean="0"/>
              <a:t>接口在</a:t>
            </a:r>
            <a:r>
              <a:rPr lang="en-US" altLang="zh-CN" sz="2000" dirty="0" smtClean="0"/>
              <a:t>.</a:t>
            </a:r>
            <a:r>
              <a:rPr lang="en-US" sz="2000" dirty="0" smtClean="0"/>
              <a:t>NET</a:t>
            </a:r>
            <a:r>
              <a:rPr lang="zh-CN" altLang="en-US" sz="2000" dirty="0" smtClean="0"/>
              <a:t>中是非常重要的接口</a:t>
            </a:r>
            <a:r>
              <a:rPr lang="en-US" altLang="zh-CN" sz="2000" dirty="0" smtClean="0"/>
              <a:t>,</a:t>
            </a:r>
            <a:r>
              <a:rPr lang="zh-CN" altLang="en-US" sz="2000" dirty="0" smtClean="0"/>
              <a:t>它允许开发人员定义</a:t>
            </a:r>
            <a:r>
              <a:rPr lang="en-US" sz="2000" dirty="0" err="1" smtClean="0"/>
              <a:t>foreach</a:t>
            </a:r>
            <a:r>
              <a:rPr lang="zh-CN" altLang="en-US" sz="2000" dirty="0" smtClean="0"/>
              <a:t>语句功能的实现并支持非泛型方法的简单的迭代，</a:t>
            </a:r>
            <a:r>
              <a:rPr lang="en-US" sz="2000" dirty="0" err="1" smtClean="0"/>
              <a:t>IEnumerable</a:t>
            </a:r>
            <a:r>
              <a:rPr lang="zh-CN" altLang="en-US" sz="2000" dirty="0" smtClean="0"/>
              <a:t>和</a:t>
            </a:r>
            <a:r>
              <a:rPr lang="en-US" sz="2000" dirty="0" err="1" smtClean="0"/>
              <a:t>IEnumerable</a:t>
            </a:r>
            <a:r>
              <a:rPr lang="en-US" sz="2000" dirty="0" smtClean="0"/>
              <a:t>&lt;T&gt;</a:t>
            </a:r>
            <a:r>
              <a:rPr lang="zh-CN" altLang="en-US" sz="2000" dirty="0" smtClean="0"/>
              <a:t>接口是</a:t>
            </a:r>
            <a:r>
              <a:rPr lang="en-US" altLang="zh-CN" sz="2000" dirty="0" smtClean="0"/>
              <a:t>.</a:t>
            </a:r>
            <a:r>
              <a:rPr lang="en-US" sz="2000" dirty="0" smtClean="0"/>
              <a:t>NET Framework</a:t>
            </a:r>
            <a:r>
              <a:rPr lang="zh-CN" altLang="en-US" sz="2000" dirty="0" smtClean="0"/>
              <a:t>中最基本的集合访问器。它定义了一组扩展方法，用来对数据集合中的元素进行遍历、过滤、排序、搜索等操作。</a:t>
            </a:r>
          </a:p>
        </p:txBody>
      </p:sp>
      <p:sp>
        <p:nvSpPr>
          <p:cNvPr id="8" name="TextBox 10"/>
          <p:cNvSpPr txBox="1">
            <a:spLocks noChangeArrowheads="1"/>
          </p:cNvSpPr>
          <p:nvPr/>
        </p:nvSpPr>
        <p:spPr bwMode="auto">
          <a:xfrm>
            <a:off x="642910" y="3103298"/>
            <a:ext cx="8358246" cy="688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buNone/>
            </a:pPr>
            <a:r>
              <a:rPr lang="en-US" sz="2000" dirty="0" err="1" smtClean="0"/>
              <a:t>IEnumerable</a:t>
            </a:r>
            <a:r>
              <a:rPr lang="zh-CN" altLang="en-US" sz="2000" dirty="0" smtClean="0"/>
              <a:t>接口是非常的简单，只包含一个抽象的方法</a:t>
            </a:r>
            <a:r>
              <a:rPr lang="en-US" sz="2000" dirty="0" err="1" smtClean="0"/>
              <a:t>GetEnumerator</a:t>
            </a:r>
            <a:r>
              <a:rPr lang="en-US" sz="2000" dirty="0" smtClean="0"/>
              <a:t>()，</a:t>
            </a:r>
            <a:r>
              <a:rPr lang="zh-CN" altLang="en-US" sz="2000" dirty="0" smtClean="0"/>
              <a:t>它返回一个可用于循环访问集合的</a:t>
            </a:r>
            <a:r>
              <a:rPr lang="en-US" sz="2000" dirty="0" err="1" smtClean="0"/>
              <a:t>IEnumerator</a:t>
            </a:r>
            <a:r>
              <a:rPr lang="zh-CN" altLang="en-US" sz="2000" dirty="0" smtClean="0"/>
              <a:t>对象。</a:t>
            </a:r>
          </a:p>
        </p:txBody>
      </p:sp>
      <p:sp>
        <p:nvSpPr>
          <p:cNvPr id="9" name="TextBox 10"/>
          <p:cNvSpPr txBox="1">
            <a:spLocks noChangeArrowheads="1"/>
          </p:cNvSpPr>
          <p:nvPr/>
        </p:nvSpPr>
        <p:spPr bwMode="auto">
          <a:xfrm>
            <a:off x="642910" y="4098066"/>
            <a:ext cx="8358246" cy="13038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buNone/>
            </a:pPr>
            <a:r>
              <a:rPr lang="en-US" altLang="zh-CN" sz="2000" dirty="0" err="1" smtClean="0"/>
              <a:t>IEnumerator</a:t>
            </a:r>
            <a:r>
              <a:rPr lang="zh-CN" altLang="en-US" sz="2000" dirty="0" smtClean="0"/>
              <a:t>对象有什么呢？它是一个真正的集合访问器，没有它，就不能使用</a:t>
            </a:r>
            <a:r>
              <a:rPr lang="en-US" altLang="zh-CN" sz="2000" dirty="0" err="1" smtClean="0"/>
              <a:t>foreach</a:t>
            </a:r>
            <a:r>
              <a:rPr lang="zh-CN" altLang="en-US" sz="2000" dirty="0" smtClean="0"/>
              <a:t>语句遍历集合或数组，因为只有</a:t>
            </a:r>
            <a:r>
              <a:rPr lang="en-US" altLang="zh-CN" sz="2000" dirty="0" err="1" smtClean="0"/>
              <a:t>IEnumerator</a:t>
            </a:r>
            <a:r>
              <a:rPr lang="zh-CN" altLang="en-US" sz="2000" dirty="0" smtClean="0"/>
              <a:t>对象才能访问集合中的项，假如连集合中的项都访问不了，那么进行集合的循环遍历是不可能的事情了。</a:t>
            </a:r>
          </a:p>
        </p:txBody>
      </p:sp>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Transform</a:t>
            </a:r>
            <a:endParaRPr lang="zh-CN" altLang="en-US" sz="4400" b="1" dirty="0">
              <a:effectLst>
                <a:outerShdw blurRad="50800" dist="736600" dir="12960000" algn="ctr" rotWithShape="0">
                  <a:schemeClr val="bg1">
                    <a:lumMod val="50000"/>
                    <a:alpha val="45000"/>
                  </a:schemeClr>
                </a:outerShdw>
              </a:effectLst>
            </a:endParaRPr>
          </a:p>
        </p:txBody>
      </p:sp>
      <p:pic>
        <p:nvPicPr>
          <p:cNvPr id="10242" name="Picture 2" descr="C:\Users\nilongjun\Desktop\{4F4111A5-4380-4847-BB48-CDC08CDDEF42}.bmp"/>
          <p:cNvPicPr>
            <a:picLocks noChangeAspect="1" noChangeArrowheads="1"/>
          </p:cNvPicPr>
          <p:nvPr/>
        </p:nvPicPr>
        <p:blipFill>
          <a:blip r:embed="rId3"/>
          <a:srcRect/>
          <a:stretch>
            <a:fillRect/>
          </a:stretch>
        </p:blipFill>
        <p:spPr bwMode="auto">
          <a:xfrm>
            <a:off x="500034" y="928670"/>
            <a:ext cx="6948505" cy="5780293"/>
          </a:xfrm>
          <a:prstGeom prst="rect">
            <a:avLst/>
          </a:prstGeom>
          <a:noFill/>
        </p:spPr>
      </p:pic>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Transform</a:t>
            </a:r>
            <a:endParaRPr lang="zh-CN" altLang="en-US" sz="4400" b="1" dirty="0">
              <a:effectLst>
                <a:outerShdw blurRad="50800" dist="736600" dir="12960000" algn="ctr" rotWithShape="0">
                  <a:schemeClr val="bg1">
                    <a:lumMod val="50000"/>
                    <a:alpha val="45000"/>
                  </a:schemeClr>
                </a:outerShdw>
              </a:effectLst>
            </a:endParaRPr>
          </a:p>
        </p:txBody>
      </p:sp>
      <p:pic>
        <p:nvPicPr>
          <p:cNvPr id="11266" name="Picture 2" descr="C:\Users\nilongjun\Desktop\{BDC9BA04-CC1B-446F-B4CB-1BC1C6D376B0}.bmp"/>
          <p:cNvPicPr>
            <a:picLocks noChangeAspect="1" noChangeArrowheads="1"/>
          </p:cNvPicPr>
          <p:nvPr/>
        </p:nvPicPr>
        <p:blipFill>
          <a:blip r:embed="rId3"/>
          <a:srcRect/>
          <a:stretch>
            <a:fillRect/>
          </a:stretch>
        </p:blipFill>
        <p:spPr bwMode="auto">
          <a:xfrm>
            <a:off x="428596" y="883086"/>
            <a:ext cx="7559535" cy="5974938"/>
          </a:xfrm>
          <a:prstGeom prst="rect">
            <a:avLst/>
          </a:prstGeom>
          <a:noFill/>
        </p:spPr>
      </p:pic>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 Transform</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坐标系</a:t>
            </a:r>
            <a:endParaRPr lang="en-US" altLang="zh-CN" sz="2400" dirty="0">
              <a:latin typeface="Arial" charset="0"/>
            </a:endParaRPr>
          </a:p>
        </p:txBody>
      </p:sp>
      <p:sp>
        <p:nvSpPr>
          <p:cNvPr id="8" name="TextBox 10"/>
          <p:cNvSpPr txBox="1">
            <a:spLocks noChangeArrowheads="1"/>
          </p:cNvSpPr>
          <p:nvPr/>
        </p:nvSpPr>
        <p:spPr bwMode="auto">
          <a:xfrm>
            <a:off x="571472" y="1548322"/>
            <a:ext cx="8358246" cy="688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sz="2000" dirty="0" smtClean="0"/>
              <a:t>World Space（</a:t>
            </a:r>
            <a:r>
              <a:rPr lang="zh-CN" altLang="en-US" sz="2000" dirty="0" smtClean="0"/>
              <a:t>世界坐标）：我们在场景中添加物体（如：</a:t>
            </a:r>
            <a:r>
              <a:rPr lang="en-US" altLang="zh-CN" sz="2000" dirty="0" smtClean="0"/>
              <a:t>Cube</a:t>
            </a:r>
            <a:r>
              <a:rPr lang="zh-CN" altLang="en-US" sz="2000" dirty="0" smtClean="0"/>
              <a:t>），他们都是以世界坐标显示在场景中的。</a:t>
            </a:r>
            <a:r>
              <a:rPr lang="en-US" altLang="zh-CN" sz="2000" dirty="0" err="1" smtClean="0"/>
              <a:t>transform.position</a:t>
            </a:r>
            <a:r>
              <a:rPr lang="zh-CN" altLang="en-US" sz="2000" dirty="0" smtClean="0"/>
              <a:t>可以获得该位置坐标。</a:t>
            </a:r>
            <a:endParaRPr lang="en-US" altLang="zh-CN" sz="2000" dirty="0">
              <a:latin typeface="Arial" charset="0"/>
            </a:endParaRPr>
          </a:p>
        </p:txBody>
      </p:sp>
      <p:sp>
        <p:nvSpPr>
          <p:cNvPr id="12" name="TextBox 10"/>
          <p:cNvSpPr txBox="1">
            <a:spLocks noChangeArrowheads="1"/>
          </p:cNvSpPr>
          <p:nvPr/>
        </p:nvSpPr>
        <p:spPr bwMode="auto">
          <a:xfrm>
            <a:off x="571472" y="2357430"/>
            <a:ext cx="8358246" cy="1611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sz="2000" dirty="0" smtClean="0"/>
              <a:t>Screen Space（</a:t>
            </a:r>
            <a:r>
              <a:rPr lang="zh-CN" altLang="en-US" sz="2000" dirty="0" smtClean="0"/>
              <a:t>屏幕坐标）</a:t>
            </a:r>
            <a:r>
              <a:rPr lang="en-US" altLang="zh-CN" sz="2000" dirty="0" smtClean="0"/>
              <a:t>:</a:t>
            </a:r>
            <a:r>
              <a:rPr lang="zh-CN" altLang="en-US" sz="2000" dirty="0" smtClean="0"/>
              <a:t>以像素来定义的，以屏幕的左下角为（</a:t>
            </a:r>
            <a:r>
              <a:rPr lang="en-US" altLang="zh-CN" sz="2000" dirty="0" smtClean="0"/>
              <a:t>0</a:t>
            </a:r>
            <a:r>
              <a:rPr lang="zh-CN" altLang="en-US" sz="2000" dirty="0" smtClean="0"/>
              <a:t>，</a:t>
            </a:r>
            <a:r>
              <a:rPr lang="en-US" altLang="zh-CN" sz="2000" dirty="0" smtClean="0"/>
              <a:t>0</a:t>
            </a:r>
            <a:r>
              <a:rPr lang="zh-CN" altLang="en-US" sz="2000" dirty="0" smtClean="0"/>
              <a:t>）点，</a:t>
            </a:r>
            <a:r>
              <a:rPr lang="zh-CN" altLang="en-US" sz="2000" b="1" dirty="0" smtClean="0"/>
              <a:t>右上角为（</a:t>
            </a:r>
            <a:r>
              <a:rPr lang="en-US" sz="2000" b="1" dirty="0" err="1" smtClean="0"/>
              <a:t>Screen.width，Screen.height</a:t>
            </a:r>
            <a:r>
              <a:rPr lang="en-US" sz="2000" b="1" dirty="0" smtClean="0"/>
              <a:t>）</a:t>
            </a:r>
            <a:r>
              <a:rPr lang="en-US" sz="2000" dirty="0" smtClean="0"/>
              <a:t>，Z</a:t>
            </a:r>
            <a:r>
              <a:rPr lang="zh-CN" altLang="en-US" sz="2000" dirty="0" smtClean="0"/>
              <a:t>的位置是以相机的世界单位来衡量的。注：鼠标位置坐标属于屏幕坐标，</a:t>
            </a:r>
            <a:r>
              <a:rPr lang="en-US" sz="2000" b="1" dirty="0" err="1" smtClean="0"/>
              <a:t>Input.mousePosition</a:t>
            </a:r>
            <a:r>
              <a:rPr lang="zh-CN" altLang="en-US" sz="2000" dirty="0" smtClean="0"/>
              <a:t>可以获得该位置坐标，手指触摸屏幕也为屏幕坐标，</a:t>
            </a:r>
            <a:r>
              <a:rPr lang="en-US" sz="2000" b="1" dirty="0" err="1" smtClean="0"/>
              <a:t>Input.GetTouch</a:t>
            </a:r>
            <a:r>
              <a:rPr lang="en-US" sz="2000" b="1" dirty="0" smtClean="0"/>
              <a:t>(0).position</a:t>
            </a:r>
            <a:r>
              <a:rPr lang="zh-CN" altLang="en-US" sz="2000" dirty="0" smtClean="0"/>
              <a:t>可以获得单个手指触摸屏幕坐标。。</a:t>
            </a:r>
            <a:endParaRPr lang="en-US" altLang="zh-CN" sz="2000" dirty="0">
              <a:latin typeface="Arial" charset="0"/>
            </a:endParaRPr>
          </a:p>
        </p:txBody>
      </p:sp>
      <p:sp>
        <p:nvSpPr>
          <p:cNvPr id="15" name="TextBox 10"/>
          <p:cNvSpPr txBox="1">
            <a:spLocks noChangeArrowheads="1"/>
          </p:cNvSpPr>
          <p:nvPr/>
        </p:nvSpPr>
        <p:spPr bwMode="auto">
          <a:xfrm>
            <a:off x="571472" y="4103430"/>
            <a:ext cx="8358246" cy="9960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000" dirty="0" err="1" smtClean="0"/>
              <a:t>ViewPort</a:t>
            </a:r>
            <a:r>
              <a:rPr lang="en-US" altLang="zh-CN" sz="2000" dirty="0" smtClean="0"/>
              <a:t> Space</a:t>
            </a:r>
            <a:r>
              <a:rPr lang="zh-CN" altLang="en-US" sz="2000" dirty="0" smtClean="0"/>
              <a:t>（视口坐标）</a:t>
            </a:r>
            <a:r>
              <a:rPr lang="en-US" altLang="zh-CN" sz="2000" dirty="0" smtClean="0"/>
              <a:t>:</a:t>
            </a:r>
            <a:r>
              <a:rPr lang="zh-CN" altLang="en-US" sz="2000" dirty="0" smtClean="0"/>
              <a:t>视口坐标是标准的和相对于相机的。相机的左下角为（</a:t>
            </a:r>
            <a:r>
              <a:rPr lang="en-US" altLang="zh-CN" sz="2000" dirty="0" smtClean="0"/>
              <a:t>0</a:t>
            </a:r>
            <a:r>
              <a:rPr lang="zh-CN" altLang="en-US" sz="2000" dirty="0" smtClean="0"/>
              <a:t>，</a:t>
            </a:r>
            <a:r>
              <a:rPr lang="en-US" altLang="zh-CN" sz="2000" dirty="0" smtClean="0"/>
              <a:t>0</a:t>
            </a:r>
            <a:r>
              <a:rPr lang="zh-CN" altLang="en-US" sz="2000" dirty="0" smtClean="0"/>
              <a:t>）点，右上角为（</a:t>
            </a:r>
            <a:r>
              <a:rPr lang="en-US" altLang="zh-CN" sz="2000" dirty="0" smtClean="0"/>
              <a:t>1</a:t>
            </a:r>
            <a:r>
              <a:rPr lang="zh-CN" altLang="en-US" sz="2000" dirty="0" smtClean="0"/>
              <a:t>，</a:t>
            </a:r>
            <a:r>
              <a:rPr lang="en-US" altLang="zh-CN" sz="2000" dirty="0" smtClean="0"/>
              <a:t>1</a:t>
            </a:r>
            <a:r>
              <a:rPr lang="zh-CN" altLang="en-US" sz="2000" dirty="0" smtClean="0"/>
              <a:t>）点，</a:t>
            </a:r>
            <a:r>
              <a:rPr lang="en-US" altLang="zh-CN" sz="2000" dirty="0" smtClean="0"/>
              <a:t>Z</a:t>
            </a:r>
            <a:r>
              <a:rPr lang="zh-CN" altLang="en-US" sz="2000" dirty="0" smtClean="0"/>
              <a:t>的位置是以相机的世界单位来衡量的。</a:t>
            </a:r>
            <a:endParaRPr lang="en-US" altLang="zh-CN" sz="2000" dirty="0">
              <a:latin typeface="Arial" charset="0"/>
            </a:endParaRPr>
          </a:p>
        </p:txBody>
      </p:sp>
      <p:sp>
        <p:nvSpPr>
          <p:cNvPr id="16" name="TextBox 10"/>
          <p:cNvSpPr txBox="1">
            <a:spLocks noChangeArrowheads="1"/>
          </p:cNvSpPr>
          <p:nvPr/>
        </p:nvSpPr>
        <p:spPr bwMode="auto">
          <a:xfrm>
            <a:off x="571472" y="5219049"/>
            <a:ext cx="8358246" cy="9960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绘制</a:t>
            </a:r>
            <a:r>
              <a:rPr lang="en-US" altLang="zh-CN" sz="2000" dirty="0" smtClean="0"/>
              <a:t>GUI</a:t>
            </a:r>
            <a:r>
              <a:rPr lang="zh-CN" altLang="en-US" sz="2000" dirty="0" smtClean="0"/>
              <a:t>界面的坐标系：这个坐标系与屏幕坐标系相似，不同的是该坐标系以屏幕的左上角为（</a:t>
            </a:r>
            <a:r>
              <a:rPr lang="en-US" altLang="zh-CN" sz="2000" dirty="0" smtClean="0"/>
              <a:t>0</a:t>
            </a:r>
            <a:r>
              <a:rPr lang="zh-CN" altLang="en-US" sz="2000" dirty="0" smtClean="0"/>
              <a:t>，</a:t>
            </a:r>
            <a:r>
              <a:rPr lang="en-US" altLang="zh-CN" sz="2000" dirty="0" smtClean="0"/>
              <a:t>0</a:t>
            </a:r>
            <a:r>
              <a:rPr lang="zh-CN" altLang="en-US" sz="2000" dirty="0" smtClean="0"/>
              <a:t>）点，右下角为（</a:t>
            </a:r>
            <a:r>
              <a:rPr lang="en-US" altLang="zh-CN" sz="2000" dirty="0" err="1" smtClean="0"/>
              <a:t>Screen.width</a:t>
            </a:r>
            <a:r>
              <a:rPr lang="zh-CN" altLang="en-US" sz="2000" dirty="0" smtClean="0"/>
              <a:t>，</a:t>
            </a:r>
            <a:r>
              <a:rPr lang="en-US" altLang="zh-CN" sz="2000" dirty="0" err="1" smtClean="0"/>
              <a:t>Screen.height</a:t>
            </a:r>
            <a:r>
              <a:rPr lang="zh-CN" altLang="en-US" sz="2000" dirty="0" smtClean="0"/>
              <a:t>）。</a:t>
            </a:r>
            <a:endParaRPr lang="en-US" altLang="zh-CN" sz="2000" dirty="0">
              <a:latin typeface="Arial" charset="0"/>
            </a:endParaRPr>
          </a:p>
        </p:txBody>
      </p:sp>
    </p:spTree>
    <p:extLst>
      <p:ext uri="{BB962C8B-B14F-4D97-AF65-F5344CB8AC3E}">
        <p14:creationId xmlns:p14="http://schemas.microsoft.com/office/powerpoint/2010/main" xmlns="" val="1696738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 Transform</a:t>
            </a:r>
            <a:endParaRPr lang="zh-CN" altLang="en-US" sz="4400" b="1" dirty="0">
              <a:effectLst>
                <a:outerShdw blurRad="50800" dist="736600" dir="12960000" algn="ctr" rotWithShape="0">
                  <a:schemeClr val="bg1">
                    <a:lumMod val="50000"/>
                    <a:alpha val="45000"/>
                  </a:schemeClr>
                </a:outerShdw>
              </a:effectLst>
            </a:endParaRPr>
          </a:p>
        </p:txBody>
      </p:sp>
      <p:sp>
        <p:nvSpPr>
          <p:cNvPr id="1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欧拉角</a:t>
            </a:r>
            <a:endParaRPr lang="en-US" altLang="zh-CN" sz="2400" dirty="0">
              <a:latin typeface="Arial" charset="0"/>
            </a:endParaRPr>
          </a:p>
        </p:txBody>
      </p:sp>
      <p:sp>
        <p:nvSpPr>
          <p:cNvPr id="8" name="TextBox 10"/>
          <p:cNvSpPr txBox="1">
            <a:spLocks noChangeArrowheads="1"/>
          </p:cNvSpPr>
          <p:nvPr/>
        </p:nvSpPr>
        <p:spPr bwMode="auto">
          <a:xfrm>
            <a:off x="571472" y="1500174"/>
            <a:ext cx="8358246" cy="13038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欧拉角</a:t>
            </a:r>
            <a:r>
              <a:rPr lang="en-US" altLang="zh-CN" sz="2000" dirty="0" smtClean="0"/>
              <a:t>Vector3(</a:t>
            </a:r>
            <a:r>
              <a:rPr lang="en-US" altLang="zh-CN" sz="2000" dirty="0" err="1" smtClean="0"/>
              <a:t>x,y,z</a:t>
            </a:r>
            <a:r>
              <a:rPr lang="en-US" altLang="zh-CN" sz="2000" dirty="0" smtClean="0"/>
              <a:t>)</a:t>
            </a:r>
            <a:r>
              <a:rPr lang="zh-CN" altLang="en-US" sz="2000" dirty="0" smtClean="0"/>
              <a:t>代表的是旋转物体（若是标准旋转那么是旋转坐标轴</a:t>
            </a:r>
            <a:r>
              <a:rPr lang="en-US" altLang="zh-CN" sz="2000" dirty="0" err="1" smtClean="0"/>
              <a:t>x,y,z</a:t>
            </a:r>
            <a:r>
              <a:rPr lang="zh-CN" altLang="en-US" sz="2000" dirty="0" smtClean="0"/>
              <a:t>，转换为旋转物体则旋转角度取反顺序不变），且是将物体从物体坐标系旋转到惯性坐标系（世界坐标系中为了渲染），故旋转顺序为 </a:t>
            </a:r>
            <a:r>
              <a:rPr lang="en-US" altLang="zh-CN" sz="2000" dirty="0" smtClean="0"/>
              <a:t>z, y, x</a:t>
            </a:r>
            <a:r>
              <a:rPr lang="zh-CN" altLang="en-US" sz="2000" dirty="0" smtClean="0"/>
              <a:t>也就是</a:t>
            </a:r>
            <a:r>
              <a:rPr lang="en-US" altLang="zh-CN" sz="2000" dirty="0" smtClean="0"/>
              <a:t>roll pitch yaw</a:t>
            </a:r>
            <a:r>
              <a:rPr lang="zh-CN" altLang="en-US" sz="2000" dirty="0" smtClean="0"/>
              <a:t>。</a:t>
            </a:r>
            <a:endParaRPr lang="en-US" altLang="zh-CN" sz="2000" dirty="0">
              <a:latin typeface="Arial" charset="0"/>
            </a:endParaRPr>
          </a:p>
        </p:txBody>
      </p:sp>
      <p:sp>
        <p:nvSpPr>
          <p:cNvPr id="9" name="TextBox 10"/>
          <p:cNvSpPr txBox="1">
            <a:spLocks noChangeArrowheads="1"/>
          </p:cNvSpPr>
          <p:nvPr/>
        </p:nvSpPr>
        <p:spPr bwMode="auto">
          <a:xfrm>
            <a:off x="571472" y="3643314"/>
            <a:ext cx="8358246" cy="688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欧拉角有别名和万向锁问题，不要随便增长欧拉角的值，也不要单独改变欧拉角的一个旋转角度值，而是用一个</a:t>
            </a:r>
            <a:r>
              <a:rPr lang="en-US" altLang="zh-CN" sz="2000" dirty="0" smtClean="0"/>
              <a:t>Vector3</a:t>
            </a:r>
            <a:r>
              <a:rPr lang="zh-CN" altLang="en-US" sz="2000" dirty="0" smtClean="0"/>
              <a:t>全部一起改变。</a:t>
            </a:r>
            <a:endParaRPr lang="en-US" altLang="zh-CN" sz="2000" dirty="0">
              <a:latin typeface="Arial" charset="0"/>
            </a:endParaRPr>
          </a:p>
        </p:txBody>
      </p:sp>
      <p:sp>
        <p:nvSpPr>
          <p:cNvPr id="10" name="TextBox 10"/>
          <p:cNvSpPr txBox="1">
            <a:spLocks noChangeArrowheads="1"/>
          </p:cNvSpPr>
          <p:nvPr/>
        </p:nvSpPr>
        <p:spPr bwMode="auto">
          <a:xfrm>
            <a:off x="571472" y="3026496"/>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编辑器上，</a:t>
            </a:r>
            <a:r>
              <a:rPr lang="en-US" sz="2000" dirty="0" smtClean="0"/>
              <a:t>Transform</a:t>
            </a:r>
            <a:r>
              <a:rPr lang="zh-CN" altLang="en-US" sz="2000" dirty="0" smtClean="0"/>
              <a:t>组件上的</a:t>
            </a:r>
            <a:r>
              <a:rPr lang="en-US" sz="2000" dirty="0" smtClean="0"/>
              <a:t>Rotation</a:t>
            </a:r>
            <a:r>
              <a:rPr lang="zh-CN" altLang="en-US" sz="2000" dirty="0" smtClean="0"/>
              <a:t>即</a:t>
            </a:r>
            <a:r>
              <a:rPr lang="zh-CN" altLang="en-US" sz="2000" dirty="0" smtClean="0"/>
              <a:t>为</a:t>
            </a:r>
            <a:r>
              <a:rPr lang="en-US" altLang="zh-CN" sz="2000" dirty="0" err="1" smtClean="0"/>
              <a:t>local</a:t>
            </a:r>
            <a:r>
              <a:rPr lang="en-US" sz="2000" dirty="0" err="1" smtClean="0"/>
              <a:t>EulerAngles</a:t>
            </a:r>
            <a:r>
              <a:rPr lang="en-US" sz="2000" dirty="0" smtClean="0"/>
              <a:t>  </a:t>
            </a:r>
            <a:endParaRPr lang="en-US" altLang="zh-CN" sz="2000" dirty="0">
              <a:latin typeface="Arial" charset="0"/>
            </a:endParaRPr>
          </a:p>
        </p:txBody>
      </p:sp>
    </p:spTree>
    <p:extLst>
      <p:ext uri="{BB962C8B-B14F-4D97-AF65-F5344CB8AC3E}">
        <p14:creationId xmlns:p14="http://schemas.microsoft.com/office/powerpoint/2010/main" xmlns="" val="1696738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 Transform</a:t>
            </a:r>
            <a:endParaRPr lang="zh-CN" altLang="en-US" sz="4400" b="1" dirty="0">
              <a:effectLst>
                <a:outerShdw blurRad="50800" dist="736600" dir="12960000" algn="ctr" rotWithShape="0">
                  <a:schemeClr val="bg1">
                    <a:lumMod val="50000"/>
                    <a:alpha val="45000"/>
                  </a:schemeClr>
                </a:outerShdw>
              </a:effectLst>
            </a:endParaRPr>
          </a:p>
        </p:txBody>
      </p:sp>
      <p:sp>
        <p:nvSpPr>
          <p:cNvPr id="1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四元数</a:t>
            </a:r>
            <a:r>
              <a:rPr lang="en-US" altLang="zh-CN" sz="2400" dirty="0" smtClean="0">
                <a:latin typeface="Arial" charset="0"/>
              </a:rPr>
              <a:t>Quaternion</a:t>
            </a:r>
            <a:endParaRPr lang="en-US" altLang="zh-CN" sz="2400" dirty="0">
              <a:latin typeface="Arial" charset="0"/>
            </a:endParaRPr>
          </a:p>
        </p:txBody>
      </p:sp>
      <p:sp>
        <p:nvSpPr>
          <p:cNvPr id="8" name="TextBox 10"/>
          <p:cNvSpPr txBox="1">
            <a:spLocks noChangeArrowheads="1"/>
          </p:cNvSpPr>
          <p:nvPr/>
        </p:nvSpPr>
        <p:spPr bwMode="auto">
          <a:xfrm>
            <a:off x="571472" y="1500174"/>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四元数用于表示旋转。</a:t>
            </a:r>
            <a:endParaRPr lang="en-US" altLang="zh-CN" sz="2000" dirty="0">
              <a:latin typeface="Arial" charset="0"/>
            </a:endParaRPr>
          </a:p>
        </p:txBody>
      </p:sp>
      <p:sp>
        <p:nvSpPr>
          <p:cNvPr id="9" name="TextBox 10"/>
          <p:cNvSpPr txBox="1">
            <a:spLocks noChangeArrowheads="1"/>
          </p:cNvSpPr>
          <p:nvPr/>
        </p:nvSpPr>
        <p:spPr bwMode="auto">
          <a:xfrm>
            <a:off x="571472" y="1928802"/>
            <a:ext cx="8358246" cy="688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它们是紧凑的，不会出现万向节锁并且能够很容易被插值。</a:t>
            </a:r>
            <a:r>
              <a:rPr lang="en-US" altLang="zh-CN" sz="2000" dirty="0" smtClean="0"/>
              <a:t>Unity</a:t>
            </a:r>
            <a:r>
              <a:rPr lang="zh-CN" altLang="en-US" sz="2000" dirty="0" smtClean="0"/>
              <a:t>内使用</a:t>
            </a:r>
            <a:r>
              <a:rPr lang="en-US" altLang="zh-CN" sz="2000" dirty="0" smtClean="0"/>
              <a:t>Quaternion</a:t>
            </a:r>
            <a:r>
              <a:rPr lang="zh-CN" altLang="en-US" sz="2000" dirty="0" smtClean="0"/>
              <a:t>表示所有旋转。</a:t>
            </a:r>
            <a:endParaRPr lang="en-US" altLang="zh-CN" sz="2000" dirty="0">
              <a:latin typeface="Arial" charset="0"/>
            </a:endParaRPr>
          </a:p>
        </p:txBody>
      </p:sp>
      <p:pic>
        <p:nvPicPr>
          <p:cNvPr id="8194" name="Picture 2" descr="C:\Users\nilongjun\Desktop\{6F3FCBB2-C132-471A-A5A4-99A96AA74BFA}.bmp"/>
          <p:cNvPicPr>
            <a:picLocks noChangeAspect="1" noChangeArrowheads="1"/>
          </p:cNvPicPr>
          <p:nvPr/>
        </p:nvPicPr>
        <p:blipFill>
          <a:blip r:embed="rId3"/>
          <a:srcRect/>
          <a:stretch>
            <a:fillRect/>
          </a:stretch>
        </p:blipFill>
        <p:spPr bwMode="auto">
          <a:xfrm>
            <a:off x="500034" y="2721271"/>
            <a:ext cx="8386790" cy="636291"/>
          </a:xfrm>
          <a:prstGeom prst="rect">
            <a:avLst/>
          </a:prstGeom>
          <a:noFill/>
        </p:spPr>
      </p:pic>
      <p:pic>
        <p:nvPicPr>
          <p:cNvPr id="8195" name="Picture 3" descr="C:\Users\nilongjun\Desktop\{D5CF1F87-0997-4E11-BCB4-41A571ED7724}.bmp"/>
          <p:cNvPicPr>
            <a:picLocks noChangeAspect="1" noChangeArrowheads="1"/>
          </p:cNvPicPr>
          <p:nvPr/>
        </p:nvPicPr>
        <p:blipFill>
          <a:blip r:embed="rId4"/>
          <a:srcRect/>
          <a:stretch>
            <a:fillRect/>
          </a:stretch>
        </p:blipFill>
        <p:spPr bwMode="auto">
          <a:xfrm>
            <a:off x="428596" y="3500438"/>
            <a:ext cx="7732713" cy="828675"/>
          </a:xfrm>
          <a:prstGeom prst="rect">
            <a:avLst/>
          </a:prstGeom>
          <a:noFill/>
        </p:spPr>
      </p:pic>
    </p:spTree>
    <p:extLst>
      <p:ext uri="{BB962C8B-B14F-4D97-AF65-F5344CB8AC3E}">
        <p14:creationId xmlns:p14="http://schemas.microsoft.com/office/powerpoint/2010/main" xmlns="" val="1696738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2123658"/>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二、</a:t>
            </a:r>
            <a:r>
              <a:rPr lang="en-US" altLang="zh-CN" sz="4400" b="1" dirty="0" smtClean="0">
                <a:effectLst>
                  <a:outerShdw blurRad="50800" dist="736600" dir="12960000" algn="ctr" rotWithShape="0">
                    <a:schemeClr val="bg1">
                      <a:lumMod val="50000"/>
                      <a:alpha val="45000"/>
                    </a:schemeClr>
                  </a:outerShdw>
                </a:effectLst>
              </a:rPr>
              <a:t>Camera</a:t>
            </a:r>
            <a:endParaRPr lang="en-US" altLang="zh-CN" sz="4400" dirty="0" smtClean="0">
              <a:latin typeface="+mn-ea"/>
            </a:endParaRPr>
          </a:p>
          <a:p>
            <a:endParaRPr lang="zh-CN" altLang="en-US" sz="4400" b="1" dirty="0" smtClean="0">
              <a:effectLst>
                <a:outerShdw blurRad="50800" dist="736600" dir="12960000" algn="ctr" rotWithShape="0">
                  <a:schemeClr val="bg1">
                    <a:lumMod val="50000"/>
                    <a:alpha val="45000"/>
                  </a:schemeClr>
                </a:outerShdw>
              </a:effectLst>
            </a:endParaRPr>
          </a:p>
          <a:p>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8462174" cy="1550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t>相机（</a:t>
            </a:r>
            <a:r>
              <a:rPr lang="en-US" altLang="zh-CN" sz="2400" dirty="0" smtClean="0"/>
              <a:t>Camera</a:t>
            </a:r>
            <a:r>
              <a:rPr lang="zh-CN" altLang="en-US" sz="2400" dirty="0" smtClean="0"/>
              <a:t>）是向玩家捕获和显示世界的设备。通过自定义和操纵摄像机，你可以使你的游戏表现得真正独特。您在场景中摄像机的数量不受限制。他们可以以任何顺序设定放置在屏幕上的任何地方，或在屏幕的某些部分。</a:t>
            </a:r>
            <a:endParaRPr lang="en-US" altLang="zh-CN" sz="2400" dirty="0">
              <a:latin typeface="Arial" charset="0"/>
            </a:endParaRPr>
          </a:p>
        </p:txBody>
      </p:sp>
      <p:sp>
        <p:nvSpPr>
          <p:cNvPr id="8" name="TextBox 10"/>
          <p:cNvSpPr txBox="1">
            <a:spLocks noChangeArrowheads="1"/>
          </p:cNvSpPr>
          <p:nvPr/>
        </p:nvSpPr>
        <p:spPr bwMode="auto">
          <a:xfrm>
            <a:off x="571472" y="2619892"/>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sz="2000" dirty="0" smtClean="0"/>
              <a:t>Clear Flags </a:t>
            </a:r>
            <a:r>
              <a:rPr lang="zh-CN" altLang="en-US" sz="2000" dirty="0" smtClean="0"/>
              <a:t>包含一下</a:t>
            </a:r>
            <a:r>
              <a:rPr lang="en-US" altLang="zh-CN" sz="2000" dirty="0" smtClean="0"/>
              <a:t>4</a:t>
            </a:r>
            <a:r>
              <a:rPr lang="zh-CN" altLang="en-US" sz="2000" dirty="0" smtClean="0"/>
              <a:t>种方式</a:t>
            </a:r>
            <a:endParaRPr lang="en-US" altLang="zh-CN" sz="2000" dirty="0">
              <a:latin typeface="Arial" charset="0"/>
            </a:endParaRPr>
          </a:p>
        </p:txBody>
      </p:sp>
      <p:sp>
        <p:nvSpPr>
          <p:cNvPr id="9" name="TextBox 10"/>
          <p:cNvSpPr txBox="1">
            <a:spLocks noChangeArrowheads="1"/>
          </p:cNvSpPr>
          <p:nvPr/>
        </p:nvSpPr>
        <p:spPr bwMode="auto">
          <a:xfrm>
            <a:off x="571472" y="3071810"/>
            <a:ext cx="8358246" cy="688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a:t>
            </a:r>
            <a:r>
              <a:rPr lang="en-US" altLang="zh-CN" sz="2000" dirty="0" smtClean="0"/>
              <a:t>Skybox</a:t>
            </a:r>
            <a:r>
              <a:rPr lang="zh-CN" altLang="en-US" sz="2000" dirty="0" smtClean="0"/>
              <a:t>：天空盒</a:t>
            </a:r>
            <a:r>
              <a:rPr lang="en-US" altLang="zh-CN" sz="2000" dirty="0" smtClean="0"/>
              <a:t>(</a:t>
            </a:r>
            <a:r>
              <a:rPr lang="zh-CN" altLang="en-US" sz="2000" dirty="0" smtClean="0"/>
              <a:t>默认项</a:t>
            </a:r>
            <a:r>
              <a:rPr lang="en-US" altLang="zh-CN" sz="2000" dirty="0" smtClean="0"/>
              <a:t>)</a:t>
            </a:r>
            <a:r>
              <a:rPr lang="zh-CN" altLang="en-US" sz="2000" dirty="0" smtClean="0"/>
              <a:t>。在屏幕空白处显示当前摄像机的天空盒，如果没有指定天空盒，则会显示默认背景色。</a:t>
            </a:r>
            <a:endParaRPr lang="en-US" altLang="zh-CN" sz="2000" dirty="0">
              <a:latin typeface="Arial" charset="0"/>
            </a:endParaRPr>
          </a:p>
        </p:txBody>
      </p:sp>
      <p:sp>
        <p:nvSpPr>
          <p:cNvPr id="10" name="TextBox 10"/>
          <p:cNvSpPr txBox="1">
            <a:spLocks noChangeArrowheads="1"/>
          </p:cNvSpPr>
          <p:nvPr/>
        </p:nvSpPr>
        <p:spPr bwMode="auto">
          <a:xfrm>
            <a:off x="571472" y="3812314"/>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a:t>
            </a:r>
            <a:r>
              <a:rPr lang="en-US" altLang="zh-CN" sz="2000" dirty="0" smtClean="0"/>
              <a:t>Solid Color</a:t>
            </a:r>
            <a:r>
              <a:rPr lang="zh-CN" altLang="en-US" sz="2000" dirty="0" smtClean="0"/>
              <a:t>：空白处将显示默认此处设置的背景色。</a:t>
            </a:r>
            <a:endParaRPr lang="en-US" altLang="zh-CN" sz="2000" dirty="0">
              <a:latin typeface="Arial" charset="0"/>
            </a:endParaRPr>
          </a:p>
        </p:txBody>
      </p:sp>
      <p:sp>
        <p:nvSpPr>
          <p:cNvPr id="11" name="TextBox 10"/>
          <p:cNvSpPr txBox="1">
            <a:spLocks noChangeArrowheads="1"/>
          </p:cNvSpPr>
          <p:nvPr/>
        </p:nvSpPr>
        <p:spPr bwMode="auto">
          <a:xfrm>
            <a:off x="571472" y="4262966"/>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sz="2000" dirty="0" smtClean="0"/>
              <a:t>*Depth only：</a:t>
            </a:r>
            <a:r>
              <a:rPr lang="zh-CN" altLang="en-US" sz="2000" dirty="0" smtClean="0"/>
              <a:t>仅深度，该模式用于对象不被裁剪。</a:t>
            </a:r>
            <a:endParaRPr lang="en-US" altLang="zh-CN" sz="2000" dirty="0">
              <a:latin typeface="Arial" charset="0"/>
            </a:endParaRPr>
          </a:p>
        </p:txBody>
      </p:sp>
      <p:sp>
        <p:nvSpPr>
          <p:cNvPr id="12" name="TextBox 11"/>
          <p:cNvSpPr txBox="1">
            <a:spLocks noChangeArrowheads="1"/>
          </p:cNvSpPr>
          <p:nvPr/>
        </p:nvSpPr>
        <p:spPr bwMode="auto">
          <a:xfrm>
            <a:off x="571472" y="4763032"/>
            <a:ext cx="8358246" cy="688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a:t>
            </a:r>
            <a:r>
              <a:rPr lang="en-US" altLang="zh-CN" sz="2000" dirty="0" smtClean="0"/>
              <a:t>Don't Clear</a:t>
            </a:r>
            <a:r>
              <a:rPr lang="zh-CN" altLang="en-US" sz="2000" dirty="0" smtClean="0"/>
              <a:t>：不清除，该模式不清楚任何颜色和或深度缓存，但这样做每帧渲染的结果都会叠加在下一帧之上。</a:t>
            </a:r>
            <a:endParaRPr lang="en-US" altLang="zh-CN" sz="2000" dirty="0">
              <a:latin typeface="Arial" charset="0"/>
            </a:endParaRPr>
          </a:p>
        </p:txBody>
      </p:sp>
    </p:spTree>
    <p:extLst>
      <p:ext uri="{BB962C8B-B14F-4D97-AF65-F5344CB8AC3E}">
        <p14:creationId xmlns:p14="http://schemas.microsoft.com/office/powerpoint/2010/main" xmlns="" val="3245956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2123658"/>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二、</a:t>
            </a:r>
            <a:r>
              <a:rPr lang="en-US" altLang="zh-CN" sz="4400" b="1" dirty="0" smtClean="0">
                <a:effectLst>
                  <a:outerShdw blurRad="50800" dist="736600" dir="12960000" algn="ctr" rotWithShape="0">
                    <a:schemeClr val="bg1">
                      <a:lumMod val="50000"/>
                      <a:alpha val="45000"/>
                    </a:schemeClr>
                  </a:outerShdw>
                </a:effectLst>
              </a:rPr>
              <a:t>Camera</a:t>
            </a:r>
            <a:endParaRPr lang="en-US" altLang="zh-CN" sz="4400" dirty="0" smtClean="0">
              <a:latin typeface="+mn-ea"/>
            </a:endParaRPr>
          </a:p>
          <a:p>
            <a:endParaRPr lang="zh-CN" altLang="en-US" sz="4400" b="1" dirty="0" smtClean="0">
              <a:effectLst>
                <a:outerShdw blurRad="50800" dist="736600" dir="12960000" algn="ctr" rotWithShape="0">
                  <a:schemeClr val="bg1">
                    <a:lumMod val="50000"/>
                    <a:alpha val="45000"/>
                  </a:schemeClr>
                </a:outerShdw>
              </a:effectLst>
            </a:endParaRPr>
          </a:p>
          <a:p>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8462174" cy="811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smtClean="0"/>
              <a:t>Culling Mask</a:t>
            </a:r>
            <a:r>
              <a:rPr lang="zh-CN" altLang="en-US" sz="2400" dirty="0" smtClean="0"/>
              <a:t>：剔除遮罩，根据对象所指定的层来控制渲染的对象。这个简单主要是选择摄像机渲染哪些</a:t>
            </a:r>
            <a:r>
              <a:rPr lang="en-US" altLang="zh-CN" sz="2400" dirty="0" smtClean="0"/>
              <a:t>Layer</a:t>
            </a:r>
            <a:r>
              <a:rPr lang="zh-CN" altLang="en-US" sz="2400" dirty="0" smtClean="0"/>
              <a:t>层。</a:t>
            </a:r>
            <a:endParaRPr lang="en-US" altLang="zh-CN" sz="2400" dirty="0">
              <a:latin typeface="Arial" charset="0"/>
            </a:endParaRPr>
          </a:p>
        </p:txBody>
      </p:sp>
      <p:sp>
        <p:nvSpPr>
          <p:cNvPr id="13" name="TextBox 10"/>
          <p:cNvSpPr txBox="1">
            <a:spLocks noChangeArrowheads="1"/>
          </p:cNvSpPr>
          <p:nvPr/>
        </p:nvSpPr>
        <p:spPr bwMode="auto">
          <a:xfrm>
            <a:off x="428596" y="1974691"/>
            <a:ext cx="8462174"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sz="2400" dirty="0" smtClean="0"/>
              <a:t>Projection：</a:t>
            </a:r>
            <a:r>
              <a:rPr lang="zh-CN" altLang="en-US" sz="2400" dirty="0" smtClean="0"/>
              <a:t>投影方式，分为透视和正交。</a:t>
            </a:r>
            <a:endParaRPr lang="en-US" altLang="zh-CN" sz="2400" dirty="0">
              <a:latin typeface="Arial" charset="0"/>
            </a:endParaRPr>
          </a:p>
        </p:txBody>
      </p:sp>
      <p:sp>
        <p:nvSpPr>
          <p:cNvPr id="14" name="TextBox 10"/>
          <p:cNvSpPr txBox="1">
            <a:spLocks noChangeArrowheads="1"/>
          </p:cNvSpPr>
          <p:nvPr/>
        </p:nvSpPr>
        <p:spPr bwMode="auto">
          <a:xfrm>
            <a:off x="571472" y="2526430"/>
            <a:ext cx="8358246" cy="1919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000" dirty="0" smtClean="0"/>
              <a:t>Orthographic</a:t>
            </a:r>
            <a:r>
              <a:rPr lang="en-US" sz="2000" dirty="0" smtClean="0"/>
              <a:t>(</a:t>
            </a:r>
            <a:r>
              <a:rPr lang="zh-CN" altLang="en-US" sz="2000" dirty="0" smtClean="0"/>
              <a:t>正交</a:t>
            </a:r>
            <a:r>
              <a:rPr lang="en-US" sz="2000" dirty="0" smtClean="0"/>
              <a:t>)</a:t>
            </a:r>
            <a:r>
              <a:rPr lang="zh-CN" altLang="en-US" sz="2000" dirty="0" smtClean="0"/>
              <a:t>：正交视图无法看到一个物体是远离自己还是正在我们面前。为什么？因为它不会根据距离收缩。所以如果你如果你画一个固定大小的物体在视点前面，同时画一个同样大小的物体在第一个物体的远后方，你无法说那个物体是第一个。因为两个都是一样的大小，根距离无关。他们不会随着距离而收缩。</a:t>
            </a:r>
            <a:endParaRPr lang="en-US" altLang="zh-CN" sz="2000" dirty="0" smtClean="0"/>
          </a:p>
          <a:p>
            <a:pPr eaLnBrk="1" hangingPunct="1">
              <a:spcBef>
                <a:spcPct val="0"/>
              </a:spcBef>
              <a:buNone/>
            </a:pPr>
            <a:r>
              <a:rPr lang="en-US" altLang="zh-CN" sz="2000" dirty="0" smtClean="0">
                <a:latin typeface="Arial" charset="0"/>
              </a:rPr>
              <a:t>	</a:t>
            </a:r>
            <a:r>
              <a:rPr lang="zh-CN" altLang="en-US" sz="2000" dirty="0" smtClean="0">
                <a:latin typeface="Arial" charset="0"/>
              </a:rPr>
              <a:t>通常我们在制作</a:t>
            </a:r>
            <a:r>
              <a:rPr lang="en-US" altLang="zh-CN" sz="2000" dirty="0" smtClean="0">
                <a:latin typeface="Arial" charset="0"/>
              </a:rPr>
              <a:t>2D</a:t>
            </a:r>
            <a:r>
              <a:rPr lang="zh-CN" altLang="en-US" sz="2000" dirty="0" smtClean="0">
                <a:latin typeface="Arial" charset="0"/>
              </a:rPr>
              <a:t>游戏或者</a:t>
            </a:r>
            <a:r>
              <a:rPr lang="en-US" altLang="zh-CN" sz="2000" dirty="0" smtClean="0">
                <a:latin typeface="Arial" charset="0"/>
              </a:rPr>
              <a:t>UI</a:t>
            </a:r>
            <a:r>
              <a:rPr lang="zh-CN" altLang="en-US" sz="2000" dirty="0" smtClean="0">
                <a:latin typeface="Arial" charset="0"/>
              </a:rPr>
              <a:t>的时候，</a:t>
            </a:r>
            <a:r>
              <a:rPr lang="zh-CN" altLang="en-US" sz="2000" dirty="0" smtClean="0"/>
              <a:t>会把</a:t>
            </a:r>
            <a:r>
              <a:rPr lang="en-US" altLang="zh-CN" sz="2000" dirty="0" smtClean="0"/>
              <a:t>Camera</a:t>
            </a:r>
            <a:r>
              <a:rPr lang="zh-CN" altLang="en-US" sz="2000" dirty="0" smtClean="0"/>
              <a:t>的投射选择此项</a:t>
            </a:r>
            <a:endParaRPr lang="en-US" altLang="zh-CN" sz="2000" dirty="0">
              <a:latin typeface="Arial" charset="0"/>
            </a:endParaRPr>
          </a:p>
        </p:txBody>
      </p:sp>
      <p:sp>
        <p:nvSpPr>
          <p:cNvPr id="15" name="TextBox 10"/>
          <p:cNvSpPr txBox="1">
            <a:spLocks noChangeArrowheads="1"/>
          </p:cNvSpPr>
          <p:nvPr/>
        </p:nvSpPr>
        <p:spPr bwMode="auto">
          <a:xfrm>
            <a:off x="571472" y="4572008"/>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sz="2000" dirty="0" smtClean="0"/>
              <a:t>Perspective(</a:t>
            </a:r>
            <a:r>
              <a:rPr lang="zh-CN" altLang="en-US" sz="2000" dirty="0" smtClean="0"/>
              <a:t>透视</a:t>
            </a:r>
            <a:r>
              <a:rPr lang="en-US" sz="2000" dirty="0" smtClean="0"/>
              <a:t>)</a:t>
            </a:r>
            <a:r>
              <a:rPr lang="zh-CN" altLang="en-US" sz="2000" dirty="0" smtClean="0"/>
              <a:t>：透视视图和我们从眼睛看到的视图是一样的。</a:t>
            </a:r>
            <a:endParaRPr lang="en-US" altLang="zh-CN" sz="2000" dirty="0">
              <a:latin typeface="Arial" charset="0"/>
            </a:endParaRPr>
          </a:p>
        </p:txBody>
      </p:sp>
    </p:spTree>
    <p:extLst>
      <p:ext uri="{BB962C8B-B14F-4D97-AF65-F5344CB8AC3E}">
        <p14:creationId xmlns:p14="http://schemas.microsoft.com/office/powerpoint/2010/main" xmlns="" val="3245956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2123658"/>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二、</a:t>
            </a:r>
            <a:r>
              <a:rPr lang="en-US" altLang="zh-CN" sz="4400" b="1" dirty="0" smtClean="0">
                <a:effectLst>
                  <a:outerShdw blurRad="50800" dist="736600" dir="12960000" algn="ctr" rotWithShape="0">
                    <a:schemeClr val="bg1">
                      <a:lumMod val="50000"/>
                      <a:alpha val="45000"/>
                    </a:schemeClr>
                  </a:outerShdw>
                </a:effectLst>
              </a:rPr>
              <a:t>Camera</a:t>
            </a:r>
            <a:endParaRPr lang="en-US" altLang="zh-CN" sz="4400" dirty="0" smtClean="0">
              <a:latin typeface="+mn-ea"/>
            </a:endParaRPr>
          </a:p>
          <a:p>
            <a:endParaRPr lang="zh-CN" altLang="en-US" sz="4400" b="1" dirty="0" smtClean="0">
              <a:effectLst>
                <a:outerShdw blurRad="50800" dist="736600" dir="12960000" algn="ctr" rotWithShape="0">
                  <a:schemeClr val="bg1">
                    <a:lumMod val="50000"/>
                    <a:alpha val="45000"/>
                  </a:schemeClr>
                </a:outerShdw>
              </a:effectLst>
            </a:endParaRPr>
          </a:p>
          <a:p>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8462174" cy="811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sz="2400" dirty="0" smtClean="0"/>
              <a:t>Clipping Planes：</a:t>
            </a:r>
            <a:r>
              <a:rPr lang="zh-CN" altLang="en-US" sz="2400" dirty="0" smtClean="0"/>
              <a:t>剪裁平面，摄像机的渲染范围。</a:t>
            </a:r>
            <a:r>
              <a:rPr lang="en-US" sz="2400" dirty="0" smtClean="0"/>
              <a:t>Near</a:t>
            </a:r>
            <a:r>
              <a:rPr lang="zh-CN" altLang="en-US" sz="2400" dirty="0" smtClean="0"/>
              <a:t>为最近的点，</a:t>
            </a:r>
            <a:r>
              <a:rPr lang="en-US" sz="2400" dirty="0" smtClean="0"/>
              <a:t>Far</a:t>
            </a:r>
            <a:r>
              <a:rPr lang="zh-CN" altLang="en-US" sz="2400" dirty="0" smtClean="0"/>
              <a:t>为最远的点</a:t>
            </a:r>
            <a:endParaRPr lang="en-US" altLang="zh-CN" sz="2400" dirty="0">
              <a:latin typeface="Arial" charset="0"/>
            </a:endParaRPr>
          </a:p>
        </p:txBody>
      </p:sp>
      <p:sp>
        <p:nvSpPr>
          <p:cNvPr id="13" name="TextBox 10"/>
          <p:cNvSpPr txBox="1">
            <a:spLocks noChangeArrowheads="1"/>
          </p:cNvSpPr>
          <p:nvPr/>
        </p:nvSpPr>
        <p:spPr bwMode="auto">
          <a:xfrm>
            <a:off x="428596" y="1974691"/>
            <a:ext cx="8462174" cy="1180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smtClean="0"/>
              <a:t>Depth</a:t>
            </a:r>
            <a:r>
              <a:rPr lang="zh-CN" altLang="en-US" sz="2400" dirty="0" smtClean="0"/>
              <a:t>：深度 ，用于控制摄像机的渲染顺序，值大的摄像机将被渲染在较小值的摄像机之上</a:t>
            </a:r>
            <a:endParaRPr lang="en-US" altLang="zh-CN" sz="2400" dirty="0" smtClean="0"/>
          </a:p>
          <a:p>
            <a:pPr eaLnBrk="1" hangingPunct="1">
              <a:spcBef>
                <a:spcPct val="0"/>
              </a:spcBef>
              <a:buFont typeface="Wingdings" pitchFamily="2" charset="2"/>
              <a:buChar char="l"/>
            </a:pPr>
            <a:endParaRPr lang="en-US" altLang="zh-CN" sz="2400" dirty="0">
              <a:latin typeface="Arial" charset="0"/>
            </a:endParaRPr>
          </a:p>
        </p:txBody>
      </p:sp>
      <p:sp>
        <p:nvSpPr>
          <p:cNvPr id="9" name="TextBox 10"/>
          <p:cNvSpPr txBox="1">
            <a:spLocks noChangeArrowheads="1"/>
          </p:cNvSpPr>
          <p:nvPr/>
        </p:nvSpPr>
        <p:spPr bwMode="auto">
          <a:xfrm>
            <a:off x="428596" y="3143248"/>
            <a:ext cx="8462174" cy="1550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smtClean="0"/>
              <a:t>Target Texture</a:t>
            </a:r>
            <a:r>
              <a:rPr lang="zh-CN" altLang="en-US" sz="2400" dirty="0" smtClean="0"/>
              <a:t>：目标纹理。及设相机渲染不再显示在屏幕上，而是映射到纹理上。新建一张</a:t>
            </a:r>
            <a:r>
              <a:rPr lang="en-US" altLang="zh-CN" sz="2400" dirty="0" smtClean="0"/>
              <a:t>Render Texture</a:t>
            </a:r>
            <a:r>
              <a:rPr lang="zh-CN" altLang="en-US" sz="2400" dirty="0" smtClean="0"/>
              <a:t>，然后将它拖到</a:t>
            </a:r>
            <a:r>
              <a:rPr lang="en-US" altLang="zh-CN" sz="2400" dirty="0" smtClean="0"/>
              <a:t>Target Texture</a:t>
            </a:r>
            <a:r>
              <a:rPr lang="zh-CN" altLang="en-US" sz="2400" dirty="0" smtClean="0"/>
              <a:t>上，这时你就会发现这个纹理，显示的图片就是摄像机拍摄的画面。</a:t>
            </a:r>
            <a:endParaRPr lang="en-US" altLang="zh-CN" sz="2400" dirty="0">
              <a:latin typeface="Arial" charset="0"/>
            </a:endParaRPr>
          </a:p>
        </p:txBody>
      </p:sp>
    </p:spTree>
    <p:extLst>
      <p:ext uri="{BB962C8B-B14F-4D97-AF65-F5344CB8AC3E}">
        <p14:creationId xmlns:p14="http://schemas.microsoft.com/office/powerpoint/2010/main" xmlns="" val="3245956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2123658"/>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二、</a:t>
            </a:r>
            <a:r>
              <a:rPr lang="en-US" altLang="zh-CN" sz="4400" b="1" dirty="0" smtClean="0">
                <a:effectLst>
                  <a:outerShdw blurRad="50800" dist="736600" dir="12960000" algn="ctr" rotWithShape="0">
                    <a:schemeClr val="bg1">
                      <a:lumMod val="50000"/>
                      <a:alpha val="45000"/>
                    </a:schemeClr>
                  </a:outerShdw>
                </a:effectLst>
              </a:rPr>
              <a:t>Camera</a:t>
            </a:r>
            <a:endParaRPr lang="en-US" altLang="zh-CN" sz="4400" dirty="0" smtClean="0">
              <a:latin typeface="+mn-ea"/>
            </a:endParaRPr>
          </a:p>
          <a:p>
            <a:endParaRPr lang="zh-CN" altLang="en-US" sz="4400" b="1" dirty="0" smtClean="0">
              <a:effectLst>
                <a:outerShdw blurRad="50800" dist="736600" dir="12960000" algn="ctr" rotWithShape="0">
                  <a:schemeClr val="bg1">
                    <a:lumMod val="50000"/>
                    <a:alpha val="45000"/>
                  </a:schemeClr>
                </a:outerShdw>
              </a:effectLst>
            </a:endParaRPr>
          </a:p>
          <a:p>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8462174" cy="811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坐标系的转换</a:t>
            </a:r>
            <a:endParaRPr lang="en-US" altLang="zh-CN" sz="2400" dirty="0" smtClean="0">
              <a:latin typeface="Arial" charset="0"/>
            </a:endParaRPr>
          </a:p>
          <a:p>
            <a:pPr eaLnBrk="1" hangingPunct="1">
              <a:spcBef>
                <a:spcPct val="0"/>
              </a:spcBef>
              <a:buFont typeface="Wingdings" pitchFamily="2" charset="2"/>
              <a:buChar char="l"/>
            </a:pPr>
            <a:endParaRPr lang="en-US" altLang="zh-CN" sz="2400" dirty="0">
              <a:latin typeface="Arial" charset="0"/>
            </a:endParaRPr>
          </a:p>
        </p:txBody>
      </p:sp>
      <p:sp>
        <p:nvSpPr>
          <p:cNvPr id="8" name="TextBox 10"/>
          <p:cNvSpPr txBox="1">
            <a:spLocks noChangeArrowheads="1"/>
          </p:cNvSpPr>
          <p:nvPr/>
        </p:nvSpPr>
        <p:spPr bwMode="auto">
          <a:xfrm>
            <a:off x="571472" y="1500174"/>
            <a:ext cx="8358246" cy="688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世界坐标→屏幕坐标：</a:t>
            </a:r>
            <a:r>
              <a:rPr lang="en-US" sz="2000" dirty="0" err="1" smtClean="0"/>
              <a:t>camera.WorldToScreenPoint</a:t>
            </a:r>
            <a:r>
              <a:rPr lang="en-US" sz="2000" dirty="0" smtClean="0"/>
              <a:t>(</a:t>
            </a:r>
            <a:r>
              <a:rPr lang="en-US" sz="2000" dirty="0" err="1" smtClean="0"/>
              <a:t>transform.position</a:t>
            </a:r>
            <a:r>
              <a:rPr lang="en-US" sz="2000" dirty="0" smtClean="0"/>
              <a:t>);</a:t>
            </a:r>
            <a:r>
              <a:rPr lang="zh-CN" altLang="en-US" sz="2000" dirty="0" smtClean="0"/>
              <a:t>这样可以将世界坐标转换为屏幕坐标。其中</a:t>
            </a:r>
            <a:r>
              <a:rPr lang="en-US" sz="2000" dirty="0" smtClean="0"/>
              <a:t>camera</a:t>
            </a:r>
            <a:r>
              <a:rPr lang="zh-CN" altLang="en-US" sz="2000" dirty="0" smtClean="0"/>
              <a:t>为场景中的</a:t>
            </a:r>
            <a:r>
              <a:rPr lang="en-US" sz="2000" dirty="0" smtClean="0"/>
              <a:t>camera</a:t>
            </a:r>
            <a:r>
              <a:rPr lang="zh-CN" altLang="en-US" sz="2000" dirty="0" smtClean="0"/>
              <a:t>对象。</a:t>
            </a:r>
            <a:endParaRPr lang="en-US" altLang="zh-CN" sz="2000" dirty="0">
              <a:latin typeface="Arial" charset="0"/>
            </a:endParaRPr>
          </a:p>
        </p:txBody>
      </p:sp>
      <p:sp>
        <p:nvSpPr>
          <p:cNvPr id="10" name="TextBox 10"/>
          <p:cNvSpPr txBox="1">
            <a:spLocks noChangeArrowheads="1"/>
          </p:cNvSpPr>
          <p:nvPr/>
        </p:nvSpPr>
        <p:spPr bwMode="auto">
          <a:xfrm>
            <a:off x="571472" y="2312116"/>
            <a:ext cx="8358246" cy="9960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屏幕坐标→视口坐标：</a:t>
            </a:r>
            <a:r>
              <a:rPr lang="en-US" sz="2000" dirty="0" err="1" smtClean="0"/>
              <a:t>camera.ScreenToViewportPoint</a:t>
            </a:r>
            <a:r>
              <a:rPr lang="en-US" sz="2000" dirty="0" smtClean="0"/>
              <a:t>(</a:t>
            </a:r>
            <a:r>
              <a:rPr lang="en-US" sz="2000" dirty="0" err="1" smtClean="0"/>
              <a:t>Input.GetTouch</a:t>
            </a:r>
            <a:r>
              <a:rPr lang="en-US" sz="2000" dirty="0" smtClean="0"/>
              <a:t>(0).position);</a:t>
            </a:r>
            <a:r>
              <a:rPr lang="zh-CN" altLang="en-US" sz="2000" dirty="0" smtClean="0"/>
              <a:t>这样可以将屏幕坐标转换为视口坐标。其中</a:t>
            </a:r>
            <a:r>
              <a:rPr lang="en-US" sz="2000" dirty="0" smtClean="0"/>
              <a:t>camera</a:t>
            </a:r>
            <a:r>
              <a:rPr lang="zh-CN" altLang="en-US" sz="2000" dirty="0" smtClean="0"/>
              <a:t>为场景中的</a:t>
            </a:r>
            <a:r>
              <a:rPr lang="en-US" sz="2000" dirty="0" smtClean="0"/>
              <a:t>camera</a:t>
            </a:r>
            <a:r>
              <a:rPr lang="zh-CN" altLang="en-US" sz="2000" dirty="0" smtClean="0"/>
              <a:t>对象。</a:t>
            </a:r>
            <a:endParaRPr lang="en-US" altLang="zh-CN" sz="2000" dirty="0">
              <a:latin typeface="Arial" charset="0"/>
            </a:endParaRPr>
          </a:p>
        </p:txBody>
      </p:sp>
      <p:sp>
        <p:nvSpPr>
          <p:cNvPr id="11" name="TextBox 10"/>
          <p:cNvSpPr txBox="1">
            <a:spLocks noChangeArrowheads="1"/>
          </p:cNvSpPr>
          <p:nvPr/>
        </p:nvSpPr>
        <p:spPr bwMode="auto">
          <a:xfrm>
            <a:off x="571472" y="3504537"/>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视口坐标→屏幕坐标：</a:t>
            </a:r>
            <a:r>
              <a:rPr lang="en-US" sz="2000" dirty="0" err="1" smtClean="0"/>
              <a:t>camera.ViewportToScreenPoint</a:t>
            </a:r>
            <a:r>
              <a:rPr lang="en-US" sz="2000" dirty="0" smtClean="0"/>
              <a:t>();</a:t>
            </a:r>
            <a:endParaRPr lang="en-US" altLang="zh-CN" sz="2000" dirty="0">
              <a:latin typeface="Arial" charset="0"/>
            </a:endParaRPr>
          </a:p>
        </p:txBody>
      </p:sp>
      <p:sp>
        <p:nvSpPr>
          <p:cNvPr id="12" name="TextBox 11"/>
          <p:cNvSpPr txBox="1">
            <a:spLocks noChangeArrowheads="1"/>
          </p:cNvSpPr>
          <p:nvPr/>
        </p:nvSpPr>
        <p:spPr bwMode="auto">
          <a:xfrm>
            <a:off x="571472" y="4191528"/>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视口坐标→世界坐标：</a:t>
            </a:r>
            <a:r>
              <a:rPr lang="en-US" sz="2000" dirty="0" err="1" smtClean="0"/>
              <a:t>camera.ViewportToWorldPoint</a:t>
            </a:r>
            <a:r>
              <a:rPr lang="en-US" sz="2000" dirty="0" smtClean="0"/>
              <a:t>();</a:t>
            </a:r>
            <a:endParaRPr lang="en-US" altLang="zh-CN" sz="2000" dirty="0">
              <a:latin typeface="Arial" charset="0"/>
            </a:endParaRPr>
          </a:p>
        </p:txBody>
      </p:sp>
    </p:spTree>
    <p:extLst>
      <p:ext uri="{BB962C8B-B14F-4D97-AF65-F5344CB8AC3E}">
        <p14:creationId xmlns:p14="http://schemas.microsoft.com/office/powerpoint/2010/main" xmlns="" val="3245956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039037"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培训内容</a:t>
            </a:r>
            <a:endParaRPr lang="zh-CN" altLang="en-US" sz="4400" b="1" dirty="0">
              <a:effectLst>
                <a:outerShdw blurRad="50800" dist="736600" dir="12960000" algn="ctr" rotWithShape="0">
                  <a:schemeClr val="bg1">
                    <a:lumMod val="50000"/>
                    <a:alpha val="45000"/>
                  </a:schemeClr>
                </a:outerShdw>
              </a:effectLst>
            </a:endParaRPr>
          </a:p>
        </p:txBody>
      </p:sp>
      <p:grpSp>
        <p:nvGrpSpPr>
          <p:cNvPr id="22" name="组合 21"/>
          <p:cNvGrpSpPr/>
          <p:nvPr/>
        </p:nvGrpSpPr>
        <p:grpSpPr>
          <a:xfrm>
            <a:off x="755576" y="1309613"/>
            <a:ext cx="5517486" cy="886569"/>
            <a:chOff x="755576" y="1246287"/>
            <a:chExt cx="5517486" cy="886569"/>
          </a:xfrm>
        </p:grpSpPr>
        <p:grpSp>
          <p:nvGrpSpPr>
            <p:cNvPr id="23" name="组合 22"/>
            <p:cNvGrpSpPr/>
            <p:nvPr/>
          </p:nvGrpSpPr>
          <p:grpSpPr>
            <a:xfrm>
              <a:off x="755576" y="1246287"/>
              <a:ext cx="5517486" cy="886569"/>
              <a:chOff x="2267744" y="195486"/>
              <a:chExt cx="6953831" cy="1117366"/>
            </a:xfrm>
          </p:grpSpPr>
          <p:sp>
            <p:nvSpPr>
              <p:cNvPr id="25" name="椭圆 24"/>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2946143" y="474828"/>
                <a:ext cx="6275432" cy="558684"/>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     </a:t>
                </a:r>
                <a:endParaRPr lang="zh-CN" altLang="en-US" sz="2000" dirty="0">
                  <a:solidFill>
                    <a:schemeClr val="tx1"/>
                  </a:solidFill>
                </a:endParaRPr>
              </a:p>
            </p:txBody>
          </p:sp>
          <p:sp>
            <p:nvSpPr>
              <p:cNvPr id="33" name="椭圆 32"/>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accent6">
                        <a:lumMod val="75000"/>
                      </a:schemeClr>
                    </a:solidFill>
                  </a:rPr>
                  <a:t>1</a:t>
                </a:r>
                <a:endParaRPr lang="zh-CN" altLang="en-US" sz="4800" dirty="0">
                  <a:solidFill>
                    <a:schemeClr val="accent6">
                      <a:lumMod val="75000"/>
                    </a:schemeClr>
                  </a:solidFill>
                </a:endParaRPr>
              </a:p>
            </p:txBody>
          </p:sp>
        </p:grpSp>
        <p:sp>
          <p:nvSpPr>
            <p:cNvPr id="24" name="TextBox 23"/>
            <p:cNvSpPr txBox="1"/>
            <p:nvPr/>
          </p:nvSpPr>
          <p:spPr>
            <a:xfrm>
              <a:off x="1784687" y="1412776"/>
              <a:ext cx="3579401" cy="523220"/>
            </a:xfrm>
            <a:prstGeom prst="rect">
              <a:avLst/>
            </a:prstGeom>
            <a:noFill/>
          </p:spPr>
          <p:txBody>
            <a:bodyPr wrap="square" rtlCol="0">
              <a:spAutoFit/>
            </a:bodyPr>
            <a:lstStyle/>
            <a:p>
              <a:r>
                <a:rPr lang="en-US" altLang="zh-CN" sz="2800" b="1" dirty="0" smtClean="0">
                  <a:latin typeface="+mn-ea"/>
                </a:rPr>
                <a:t>Transform</a:t>
              </a:r>
              <a:endParaRPr lang="zh-CN" altLang="en-US" sz="2800" b="1" dirty="0">
                <a:latin typeface="+mn-ea"/>
              </a:endParaRPr>
            </a:p>
          </p:txBody>
        </p:sp>
      </p:grpSp>
      <p:grpSp>
        <p:nvGrpSpPr>
          <p:cNvPr id="34" name="组合 33"/>
          <p:cNvGrpSpPr/>
          <p:nvPr/>
        </p:nvGrpSpPr>
        <p:grpSpPr>
          <a:xfrm>
            <a:off x="1835695" y="2196182"/>
            <a:ext cx="5616625" cy="886569"/>
            <a:chOff x="1835695" y="2060848"/>
            <a:chExt cx="5616625" cy="886569"/>
          </a:xfrm>
        </p:grpSpPr>
        <p:grpSp>
          <p:nvGrpSpPr>
            <p:cNvPr id="35" name="组合 34"/>
            <p:cNvGrpSpPr/>
            <p:nvPr/>
          </p:nvGrpSpPr>
          <p:grpSpPr>
            <a:xfrm flipH="1">
              <a:off x="1835695" y="2060848"/>
              <a:ext cx="5616625" cy="886569"/>
              <a:chOff x="2267744" y="195486"/>
              <a:chExt cx="6860969" cy="1117366"/>
            </a:xfrm>
          </p:grpSpPr>
          <p:sp>
            <p:nvSpPr>
              <p:cNvPr id="37" name="椭圆 36"/>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2946144" y="474828"/>
                <a:ext cx="6182569" cy="558684"/>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mn-ea"/>
                  </a:rPr>
                  <a:t>    </a:t>
                </a:r>
                <a:r>
                  <a:rPr lang="zh-CN" altLang="en-US" sz="2800" dirty="0" smtClean="0">
                    <a:solidFill>
                      <a:schemeClr val="tx1"/>
                    </a:solidFill>
                    <a:latin typeface="+mn-ea"/>
                  </a:rPr>
                  <a:t>    </a:t>
                </a:r>
                <a:r>
                  <a:rPr lang="en-US" altLang="zh-CN" sz="2800" dirty="0" smtClean="0">
                    <a:solidFill>
                      <a:schemeClr val="tx1"/>
                    </a:solidFill>
                    <a:latin typeface="+mn-ea"/>
                  </a:rPr>
                  <a:t>Camera</a:t>
                </a:r>
              </a:p>
            </p:txBody>
          </p:sp>
          <p:sp>
            <p:nvSpPr>
              <p:cNvPr id="39" name="椭圆 38"/>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accent6">
                        <a:lumMod val="75000"/>
                      </a:schemeClr>
                    </a:solidFill>
                  </a:rPr>
                  <a:t>2</a:t>
                </a:r>
                <a:endParaRPr lang="zh-CN" altLang="en-US" sz="4800" dirty="0">
                  <a:solidFill>
                    <a:schemeClr val="accent6">
                      <a:lumMod val="75000"/>
                    </a:schemeClr>
                  </a:solidFill>
                </a:endParaRPr>
              </a:p>
            </p:txBody>
          </p:sp>
        </p:grpSp>
        <p:sp>
          <p:nvSpPr>
            <p:cNvPr id="36" name="TextBox 35"/>
            <p:cNvSpPr txBox="1"/>
            <p:nvPr/>
          </p:nvSpPr>
          <p:spPr>
            <a:xfrm>
              <a:off x="1918056" y="2204864"/>
              <a:ext cx="4484644" cy="523220"/>
            </a:xfrm>
            <a:prstGeom prst="rect">
              <a:avLst/>
            </a:prstGeom>
            <a:noFill/>
          </p:spPr>
          <p:txBody>
            <a:bodyPr wrap="square" rtlCol="0">
              <a:spAutoFit/>
            </a:bodyPr>
            <a:lstStyle/>
            <a:p>
              <a:pPr algn="r"/>
              <a:endParaRPr lang="zh-CN" altLang="en-US" sz="2800" b="1" dirty="0">
                <a:latin typeface="+mn-ea"/>
              </a:endParaRPr>
            </a:p>
          </p:txBody>
        </p:sp>
      </p:grpSp>
      <p:grpSp>
        <p:nvGrpSpPr>
          <p:cNvPr id="40" name="组合 39"/>
          <p:cNvGrpSpPr/>
          <p:nvPr/>
        </p:nvGrpSpPr>
        <p:grpSpPr>
          <a:xfrm>
            <a:off x="755576" y="3082751"/>
            <a:ext cx="5517486" cy="886569"/>
            <a:chOff x="755576" y="2875409"/>
            <a:chExt cx="5517486" cy="886569"/>
          </a:xfrm>
        </p:grpSpPr>
        <p:grpSp>
          <p:nvGrpSpPr>
            <p:cNvPr id="41" name="组合 40"/>
            <p:cNvGrpSpPr/>
            <p:nvPr/>
          </p:nvGrpSpPr>
          <p:grpSpPr>
            <a:xfrm>
              <a:off x="755576" y="2875409"/>
              <a:ext cx="5517486" cy="886569"/>
              <a:chOff x="2267744" y="195486"/>
              <a:chExt cx="6953831" cy="1117366"/>
            </a:xfrm>
          </p:grpSpPr>
          <p:sp>
            <p:nvSpPr>
              <p:cNvPr id="43" name="椭圆 42"/>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2946143" y="474828"/>
                <a:ext cx="6275432" cy="558684"/>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mn-ea"/>
                </a:endParaRPr>
              </a:p>
            </p:txBody>
          </p:sp>
          <p:sp>
            <p:nvSpPr>
              <p:cNvPr id="58" name="椭圆 57"/>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accent6">
                        <a:lumMod val="75000"/>
                      </a:schemeClr>
                    </a:solidFill>
                  </a:rPr>
                  <a:t>3</a:t>
                </a:r>
                <a:endParaRPr lang="zh-CN" altLang="en-US" sz="4800" dirty="0">
                  <a:solidFill>
                    <a:schemeClr val="accent6">
                      <a:lumMod val="75000"/>
                    </a:schemeClr>
                  </a:solidFill>
                </a:endParaRPr>
              </a:p>
            </p:txBody>
          </p:sp>
        </p:grpSp>
        <p:sp>
          <p:nvSpPr>
            <p:cNvPr id="42" name="TextBox 41"/>
            <p:cNvSpPr txBox="1"/>
            <p:nvPr/>
          </p:nvSpPr>
          <p:spPr>
            <a:xfrm>
              <a:off x="1784687" y="3049796"/>
              <a:ext cx="3867433" cy="523220"/>
            </a:xfrm>
            <a:prstGeom prst="rect">
              <a:avLst/>
            </a:prstGeom>
            <a:noFill/>
          </p:spPr>
          <p:txBody>
            <a:bodyPr wrap="square" rtlCol="0">
              <a:spAutoFit/>
            </a:bodyPr>
            <a:lstStyle/>
            <a:p>
              <a:pPr algn="r"/>
              <a:r>
                <a:rPr lang="en-US" altLang="zh-CN" sz="2800" b="1" dirty="0" err="1" smtClean="0">
                  <a:latin typeface="+mn-ea"/>
                </a:rPr>
                <a:t>SkyBox</a:t>
              </a:r>
              <a:endParaRPr lang="zh-CN" altLang="en-US" sz="2800" b="1" dirty="0">
                <a:latin typeface="+mn-ea"/>
              </a:endParaRPr>
            </a:p>
          </p:txBody>
        </p:sp>
      </p:grpSp>
      <p:grpSp>
        <p:nvGrpSpPr>
          <p:cNvPr id="59" name="组合 58"/>
          <p:cNvGrpSpPr/>
          <p:nvPr/>
        </p:nvGrpSpPr>
        <p:grpSpPr>
          <a:xfrm>
            <a:off x="1835695" y="3973909"/>
            <a:ext cx="5544617" cy="886569"/>
            <a:chOff x="1835695" y="3700512"/>
            <a:chExt cx="5544617" cy="886569"/>
          </a:xfrm>
        </p:grpSpPr>
        <p:grpSp>
          <p:nvGrpSpPr>
            <p:cNvPr id="60" name="组合 59"/>
            <p:cNvGrpSpPr/>
            <p:nvPr/>
          </p:nvGrpSpPr>
          <p:grpSpPr>
            <a:xfrm flipH="1">
              <a:off x="1835695" y="3700512"/>
              <a:ext cx="5544617" cy="886569"/>
              <a:chOff x="2267744" y="195486"/>
              <a:chExt cx="6979019" cy="1117366"/>
            </a:xfrm>
          </p:grpSpPr>
          <p:sp>
            <p:nvSpPr>
              <p:cNvPr id="62" name="椭圆 61"/>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62"/>
              <p:cNvSpPr/>
              <p:nvPr/>
            </p:nvSpPr>
            <p:spPr>
              <a:xfrm>
                <a:off x="2946144" y="474828"/>
                <a:ext cx="6300619" cy="558684"/>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mn-ea"/>
                </a:endParaRPr>
              </a:p>
            </p:txBody>
          </p:sp>
          <p:sp>
            <p:nvSpPr>
              <p:cNvPr id="64" name="椭圆 63"/>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accent6">
                        <a:lumMod val="75000"/>
                      </a:schemeClr>
                    </a:solidFill>
                  </a:rPr>
                  <a:t>4</a:t>
                </a:r>
                <a:endParaRPr lang="zh-CN" altLang="en-US" sz="4800" dirty="0">
                  <a:solidFill>
                    <a:schemeClr val="accent6">
                      <a:lumMod val="75000"/>
                    </a:schemeClr>
                  </a:solidFill>
                </a:endParaRPr>
              </a:p>
            </p:txBody>
          </p:sp>
        </p:grpSp>
        <p:sp>
          <p:nvSpPr>
            <p:cNvPr id="61" name="TextBox 60"/>
            <p:cNvSpPr txBox="1"/>
            <p:nvPr/>
          </p:nvSpPr>
          <p:spPr>
            <a:xfrm>
              <a:off x="1918056" y="3861048"/>
              <a:ext cx="4484642" cy="523220"/>
            </a:xfrm>
            <a:prstGeom prst="rect">
              <a:avLst/>
            </a:prstGeom>
            <a:noFill/>
          </p:spPr>
          <p:txBody>
            <a:bodyPr wrap="square" rtlCol="0">
              <a:spAutoFit/>
            </a:bodyPr>
            <a:lstStyle/>
            <a:p>
              <a:pPr algn="r"/>
              <a:r>
                <a:rPr lang="zh-CN" altLang="en-US" sz="2800" b="1" dirty="0" smtClean="0">
                  <a:latin typeface="+mn-ea"/>
                </a:rPr>
                <a:t>音效组件</a:t>
              </a:r>
              <a:endParaRPr lang="zh-CN" altLang="en-US" sz="2800" b="1" dirty="0">
                <a:latin typeface="+mn-ea"/>
              </a:endParaRPr>
            </a:p>
          </p:txBody>
        </p:sp>
      </p:grpSp>
      <p:grpSp>
        <p:nvGrpSpPr>
          <p:cNvPr id="49" name="组合 48"/>
          <p:cNvGrpSpPr/>
          <p:nvPr/>
        </p:nvGrpSpPr>
        <p:grpSpPr>
          <a:xfrm>
            <a:off x="785786" y="5042761"/>
            <a:ext cx="5517483" cy="886569"/>
            <a:chOff x="755576" y="2875409"/>
            <a:chExt cx="5517483" cy="886569"/>
          </a:xfrm>
        </p:grpSpPr>
        <p:grpSp>
          <p:nvGrpSpPr>
            <p:cNvPr id="50" name="组合 40"/>
            <p:cNvGrpSpPr/>
            <p:nvPr/>
          </p:nvGrpSpPr>
          <p:grpSpPr>
            <a:xfrm>
              <a:off x="755576" y="2875409"/>
              <a:ext cx="5517483" cy="886569"/>
              <a:chOff x="2267744" y="195486"/>
              <a:chExt cx="6953830" cy="1117366"/>
            </a:xfrm>
          </p:grpSpPr>
          <p:sp>
            <p:nvSpPr>
              <p:cNvPr id="52" name="椭圆 51"/>
              <p:cNvSpPr/>
              <p:nvPr/>
            </p:nvSpPr>
            <p:spPr>
              <a:xfrm>
                <a:off x="2267744" y="195486"/>
                <a:ext cx="1117365" cy="1117366"/>
              </a:xfrm>
              <a:prstGeom prst="ellipse">
                <a:avLst/>
              </a:prstGeom>
              <a:solidFill>
                <a:schemeClr val="accent6">
                  <a:lumMod val="75000"/>
                </a:schemeClr>
              </a:solidFill>
              <a:ln w="6350">
                <a:solidFill>
                  <a:schemeClr val="bg1"/>
                </a:solidFill>
              </a:ln>
              <a:effectLst>
                <a:outerShdw blurRad="228600" sx="115000" sy="115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2946142" y="474828"/>
                <a:ext cx="6275432" cy="558684"/>
              </a:xfrm>
              <a:prstGeom prst="roundRect">
                <a:avLst>
                  <a:gd name="adj" fmla="val 50000"/>
                </a:avLst>
              </a:prstGeom>
              <a:solidFill>
                <a:schemeClr val="bg1"/>
              </a:soli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chemeClr val="tx1"/>
                  </a:solidFill>
                  <a:latin typeface="+mn-ea"/>
                </a:endParaRPr>
              </a:p>
            </p:txBody>
          </p:sp>
          <p:sp>
            <p:nvSpPr>
              <p:cNvPr id="54" name="椭圆 53"/>
              <p:cNvSpPr/>
              <p:nvPr/>
            </p:nvSpPr>
            <p:spPr>
              <a:xfrm>
                <a:off x="2347556" y="275298"/>
                <a:ext cx="957742" cy="957742"/>
              </a:xfrm>
              <a:prstGeom prst="ellipse">
                <a:avLst/>
              </a:prstGeom>
              <a:solidFill>
                <a:schemeClr val="bg1"/>
              </a:solidFill>
              <a:ln w="3175">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accent6">
                        <a:lumMod val="75000"/>
                      </a:schemeClr>
                    </a:solidFill>
                  </a:rPr>
                  <a:t>5</a:t>
                </a:r>
                <a:endParaRPr lang="zh-CN" altLang="en-US" sz="4800" dirty="0">
                  <a:solidFill>
                    <a:schemeClr val="accent6">
                      <a:lumMod val="75000"/>
                    </a:schemeClr>
                  </a:solidFill>
                </a:endParaRPr>
              </a:p>
            </p:txBody>
          </p:sp>
        </p:grpSp>
        <p:sp>
          <p:nvSpPr>
            <p:cNvPr id="51" name="TextBox 50"/>
            <p:cNvSpPr txBox="1"/>
            <p:nvPr/>
          </p:nvSpPr>
          <p:spPr>
            <a:xfrm>
              <a:off x="1784687" y="3049796"/>
              <a:ext cx="3867433" cy="523220"/>
            </a:xfrm>
            <a:prstGeom prst="rect">
              <a:avLst/>
            </a:prstGeom>
            <a:noFill/>
          </p:spPr>
          <p:txBody>
            <a:bodyPr wrap="square" rtlCol="0">
              <a:spAutoFit/>
            </a:bodyPr>
            <a:lstStyle/>
            <a:p>
              <a:pPr algn="r"/>
              <a:r>
                <a:rPr lang="en-US" altLang="zh-CN" sz="2800" b="1" dirty="0" smtClean="0">
                  <a:latin typeface="+mn-ea"/>
                </a:rPr>
                <a:t>Light</a:t>
              </a:r>
              <a:endParaRPr lang="zh-CN" altLang="en-US" sz="2800" b="1" dirty="0">
                <a:latin typeface="+mn-ea"/>
              </a:endParaRPr>
            </a:p>
          </p:txBody>
        </p:sp>
      </p:grpSp>
    </p:spTree>
    <p:extLst>
      <p:ext uri="{BB962C8B-B14F-4D97-AF65-F5344CB8AC3E}">
        <p14:creationId xmlns:p14="http://schemas.microsoft.com/office/powerpoint/2010/main" xmlns="" val="12043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三、</a:t>
            </a:r>
            <a:r>
              <a:rPr lang="en-US" altLang="zh-CN" sz="4400" b="1" dirty="0" err="1" smtClean="0">
                <a:effectLst>
                  <a:outerShdw blurRad="50800" dist="736600" dir="12960000" algn="ctr" rotWithShape="0">
                    <a:schemeClr val="bg1">
                      <a:lumMod val="50000"/>
                      <a:alpha val="45000"/>
                    </a:schemeClr>
                  </a:outerShdw>
                </a:effectLst>
              </a:rPr>
              <a:t>SkyBox</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8462174" cy="1180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pPr>
            <a:r>
              <a:rPr lang="zh-CN" altLang="en-US" sz="2400" dirty="0" smtClean="0">
                <a:latin typeface="Arial" pitchFamily="34" charset="0"/>
              </a:rPr>
              <a:t>天空盒实际上是一种使用了特殊类型</a:t>
            </a:r>
            <a:r>
              <a:rPr lang="en-US" altLang="zh-CN" sz="2400" dirty="0" err="1" smtClean="0">
                <a:latin typeface="Arial" pitchFamily="34" charset="0"/>
              </a:rPr>
              <a:t>Shader</a:t>
            </a:r>
            <a:r>
              <a:rPr lang="zh-CN" altLang="en-US" sz="2400" dirty="0" smtClean="0">
                <a:latin typeface="Arial" pitchFamily="34" charset="0"/>
              </a:rPr>
              <a:t>的材质，可以笼罩在整个游戏场景之外，并根据材质中指定的纹理模拟出类似远景、天空等的效果。</a:t>
            </a:r>
            <a:endParaRPr lang="en-US" altLang="zh-CN" sz="2400" dirty="0">
              <a:latin typeface="Arial" pitchFamily="34" charset="0"/>
            </a:endParaRPr>
          </a:p>
        </p:txBody>
      </p:sp>
      <p:sp>
        <p:nvSpPr>
          <p:cNvPr id="13" name="TextBox 15"/>
          <p:cNvSpPr txBox="1">
            <a:spLocks noChangeArrowheads="1"/>
          </p:cNvSpPr>
          <p:nvPr/>
        </p:nvSpPr>
        <p:spPr bwMode="auto">
          <a:xfrm>
            <a:off x="428625" y="2143116"/>
            <a:ext cx="49291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66700" indent="-266700"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pPr>
            <a:r>
              <a:rPr lang="zh-CN" altLang="en-US" sz="2000" dirty="0">
                <a:latin typeface="Arial" pitchFamily="34" charset="0"/>
              </a:rPr>
              <a:t>应用方式</a:t>
            </a:r>
            <a:r>
              <a:rPr lang="en-US" altLang="zh-CN" sz="2000" dirty="0">
                <a:latin typeface="Arial" pitchFamily="34" charset="0"/>
              </a:rPr>
              <a:t>1</a:t>
            </a:r>
          </a:p>
        </p:txBody>
      </p:sp>
      <p:sp>
        <p:nvSpPr>
          <p:cNvPr id="14" name="TextBox 15"/>
          <p:cNvSpPr txBox="1">
            <a:spLocks noChangeArrowheads="1"/>
          </p:cNvSpPr>
          <p:nvPr/>
        </p:nvSpPr>
        <p:spPr bwMode="auto">
          <a:xfrm>
            <a:off x="428625" y="2500306"/>
            <a:ext cx="66643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714375" indent="-447675"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000" dirty="0">
                <a:latin typeface="Arial" pitchFamily="34" charset="0"/>
              </a:rPr>
              <a:t>—— </a:t>
            </a:r>
            <a:r>
              <a:rPr lang="zh-CN" altLang="en-US" sz="2000" dirty="0">
                <a:latin typeface="Arial" pitchFamily="34" charset="0"/>
              </a:rPr>
              <a:t>单击菜单栏中的</a:t>
            </a:r>
            <a:r>
              <a:rPr lang="en-US" altLang="zh-CN" sz="2000" dirty="0">
                <a:latin typeface="Arial" pitchFamily="34" charset="0"/>
              </a:rPr>
              <a:t>Edit</a:t>
            </a:r>
            <a:r>
              <a:rPr lang="en-US" altLang="zh-CN" sz="2000" dirty="0">
                <a:latin typeface="Arial" pitchFamily="34" charset="0"/>
                <a:sym typeface="Wingdings" pitchFamily="2" charset="2"/>
              </a:rPr>
              <a:t>  Render Settings</a:t>
            </a:r>
            <a:r>
              <a:rPr lang="zh-CN" altLang="en-US" sz="2000" dirty="0">
                <a:latin typeface="Arial" pitchFamily="34" charset="0"/>
                <a:sym typeface="Wingdings" pitchFamily="2" charset="2"/>
              </a:rPr>
              <a:t>选项，</a:t>
            </a:r>
            <a:r>
              <a:rPr lang="en-US" altLang="zh-CN" sz="2000" dirty="0">
                <a:latin typeface="Arial" pitchFamily="34" charset="0"/>
                <a:sym typeface="Wingdings" pitchFamily="2" charset="2"/>
              </a:rPr>
              <a:t/>
            </a:r>
            <a:br>
              <a:rPr lang="en-US" altLang="zh-CN" sz="2000" dirty="0">
                <a:latin typeface="Arial" pitchFamily="34" charset="0"/>
                <a:sym typeface="Wingdings" pitchFamily="2" charset="2"/>
              </a:rPr>
            </a:br>
            <a:r>
              <a:rPr lang="en-US" altLang="zh-CN" sz="2000" dirty="0">
                <a:latin typeface="Arial" pitchFamily="34" charset="0"/>
                <a:sym typeface="Wingdings" pitchFamily="2" charset="2"/>
              </a:rPr>
              <a:t>Inspector</a:t>
            </a:r>
            <a:r>
              <a:rPr lang="zh-CN" altLang="en-US" sz="2000" dirty="0">
                <a:latin typeface="Arial" pitchFamily="34" charset="0"/>
                <a:sym typeface="Wingdings" pitchFamily="2" charset="2"/>
              </a:rPr>
              <a:t>视图中</a:t>
            </a:r>
            <a:r>
              <a:rPr lang="en-US" altLang="zh-CN" sz="2000" dirty="0" err="1">
                <a:latin typeface="Arial" pitchFamily="34" charset="0"/>
                <a:sym typeface="Wingdings" pitchFamily="2" charset="2"/>
              </a:rPr>
              <a:t>SkyBox</a:t>
            </a:r>
            <a:r>
              <a:rPr lang="en-US" altLang="zh-CN" sz="2000" dirty="0">
                <a:latin typeface="Arial" pitchFamily="34" charset="0"/>
                <a:sym typeface="Wingdings" pitchFamily="2" charset="2"/>
              </a:rPr>
              <a:t> Material</a:t>
            </a:r>
            <a:r>
              <a:rPr lang="zh-CN" altLang="en-US" sz="2000" dirty="0">
                <a:latin typeface="Arial" pitchFamily="34" charset="0"/>
                <a:sym typeface="Wingdings" pitchFamily="2" charset="2"/>
              </a:rPr>
              <a:t>属性设置；</a:t>
            </a:r>
            <a:endParaRPr lang="en-US" altLang="zh-CN" sz="2000" dirty="0">
              <a:latin typeface="Arial" pitchFamily="34" charset="0"/>
            </a:endParaRPr>
          </a:p>
        </p:txBody>
      </p:sp>
      <p:sp>
        <p:nvSpPr>
          <p:cNvPr id="15" name="TextBox 14"/>
          <p:cNvSpPr txBox="1">
            <a:spLocks noChangeArrowheads="1"/>
          </p:cNvSpPr>
          <p:nvPr/>
        </p:nvSpPr>
        <p:spPr bwMode="auto">
          <a:xfrm>
            <a:off x="428625" y="3500438"/>
            <a:ext cx="3998913" cy="132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714375" indent="-447675"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000" dirty="0">
                <a:latin typeface="Arial" pitchFamily="34" charset="0"/>
                <a:sym typeface="Wingdings" pitchFamily="2" charset="2"/>
              </a:rPr>
              <a:t>—— </a:t>
            </a:r>
            <a:r>
              <a:rPr lang="zh-CN" altLang="en-US" sz="2000" dirty="0">
                <a:latin typeface="Arial" pitchFamily="34" charset="0"/>
                <a:sym typeface="Wingdings" pitchFamily="2" charset="2"/>
              </a:rPr>
              <a:t>此方法是针对游戏场景的，即：在同一个场景中，无论使用哪个摄像机对象，天空盒都保持不变；</a:t>
            </a:r>
            <a:endParaRPr lang="en-US" altLang="zh-CN" sz="2000" dirty="0">
              <a:latin typeface="Arial" pitchFamily="34" charset="0"/>
            </a:endParaRPr>
          </a:p>
        </p:txBody>
      </p:sp>
      <p:sp>
        <p:nvSpPr>
          <p:cNvPr id="16" name="TextBox 15"/>
          <p:cNvSpPr txBox="1">
            <a:spLocks noChangeArrowheads="1"/>
          </p:cNvSpPr>
          <p:nvPr/>
        </p:nvSpPr>
        <p:spPr bwMode="auto">
          <a:xfrm>
            <a:off x="428625" y="5006991"/>
            <a:ext cx="399891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714375" indent="-447675"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000" dirty="0">
                <a:latin typeface="Arial" pitchFamily="34" charset="0"/>
                <a:sym typeface="Wingdings" pitchFamily="2" charset="2"/>
              </a:rPr>
              <a:t>—— </a:t>
            </a:r>
            <a:r>
              <a:rPr lang="zh-CN" altLang="en-US" sz="2000" dirty="0">
                <a:latin typeface="Arial" pitchFamily="34" charset="0"/>
                <a:sym typeface="Wingdings" pitchFamily="2" charset="2"/>
              </a:rPr>
              <a:t>该方式指定天空盒可以在</a:t>
            </a:r>
            <a:r>
              <a:rPr lang="en-US" altLang="zh-CN" sz="2000" dirty="0">
                <a:latin typeface="Arial" pitchFamily="34" charset="0"/>
                <a:sym typeface="Wingdings" pitchFamily="2" charset="2"/>
              </a:rPr>
              <a:t>Scene</a:t>
            </a:r>
            <a:r>
              <a:rPr lang="zh-CN" altLang="en-US" sz="2000" dirty="0">
                <a:latin typeface="Arial" pitchFamily="34" charset="0"/>
                <a:sym typeface="Wingdings" pitchFamily="2" charset="2"/>
              </a:rPr>
              <a:t>视图中直接显示；</a:t>
            </a:r>
            <a:endParaRPr lang="en-US" altLang="zh-CN" sz="2000" dirty="0">
              <a:latin typeface="Arial" pitchFamily="34" charset="0"/>
            </a:endParaRPr>
          </a:p>
        </p:txBody>
      </p:sp>
      <p:pic>
        <p:nvPicPr>
          <p:cNvPr id="17" name="Picture 2"/>
          <p:cNvPicPr>
            <a:picLocks noChangeAspect="1" noChangeArrowheads="1"/>
          </p:cNvPicPr>
          <p:nvPr/>
        </p:nvPicPr>
        <p:blipFill>
          <a:blip r:embed="rId4"/>
          <a:srcRect/>
          <a:stretch>
            <a:fillRect/>
          </a:stretch>
        </p:blipFill>
        <p:spPr bwMode="auto">
          <a:xfrm>
            <a:off x="4572000" y="3244874"/>
            <a:ext cx="4429125" cy="3541712"/>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374580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三、</a:t>
            </a:r>
            <a:r>
              <a:rPr lang="en-US" altLang="zh-CN" sz="4400" b="1" dirty="0" err="1" smtClean="0">
                <a:effectLst>
                  <a:outerShdw blurRad="50800" dist="736600" dir="12960000" algn="ctr" rotWithShape="0">
                    <a:schemeClr val="bg1">
                      <a:lumMod val="50000"/>
                      <a:alpha val="45000"/>
                    </a:schemeClr>
                  </a:outerShdw>
                </a:effectLst>
              </a:rPr>
              <a:t>SkyBox</a:t>
            </a:r>
            <a:endParaRPr lang="zh-CN" altLang="en-US" sz="4400" b="1" dirty="0">
              <a:effectLst>
                <a:outerShdw blurRad="50800" dist="736600" dir="12960000" algn="ctr" rotWithShape="0">
                  <a:schemeClr val="bg1">
                    <a:lumMod val="50000"/>
                    <a:alpha val="45000"/>
                  </a:schemeClr>
                </a:outerShdw>
              </a:effectLst>
            </a:endParaRPr>
          </a:p>
        </p:txBody>
      </p:sp>
      <p:sp>
        <p:nvSpPr>
          <p:cNvPr id="11" name="TextBox 15"/>
          <p:cNvSpPr txBox="1">
            <a:spLocks noChangeArrowheads="1"/>
          </p:cNvSpPr>
          <p:nvPr/>
        </p:nvSpPr>
        <p:spPr bwMode="auto">
          <a:xfrm>
            <a:off x="428625" y="1100124"/>
            <a:ext cx="49291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66700" indent="-266700"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pPr>
            <a:r>
              <a:rPr lang="zh-CN" altLang="en-US" sz="2000" dirty="0">
                <a:latin typeface="Arial" pitchFamily="34" charset="0"/>
              </a:rPr>
              <a:t>应用方式</a:t>
            </a:r>
            <a:r>
              <a:rPr lang="en-US" altLang="zh-CN" sz="2000" dirty="0">
                <a:latin typeface="Arial" pitchFamily="34" charset="0"/>
              </a:rPr>
              <a:t>2</a:t>
            </a:r>
          </a:p>
        </p:txBody>
      </p:sp>
      <p:sp>
        <p:nvSpPr>
          <p:cNvPr id="12" name="TextBox 15"/>
          <p:cNvSpPr txBox="1">
            <a:spLocks noChangeArrowheads="1"/>
          </p:cNvSpPr>
          <p:nvPr/>
        </p:nvSpPr>
        <p:spPr bwMode="auto">
          <a:xfrm>
            <a:off x="428625" y="1643050"/>
            <a:ext cx="4929188"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714375" indent="-447675"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000" dirty="0">
                <a:latin typeface="Arial" pitchFamily="34" charset="0"/>
              </a:rPr>
              <a:t>—— </a:t>
            </a:r>
            <a:r>
              <a:rPr lang="zh-CN" altLang="en-US" sz="2000" dirty="0">
                <a:latin typeface="Arial" pitchFamily="34" charset="0"/>
              </a:rPr>
              <a:t>给摄像机对象添加天空盒组件，然后在天空盒组件中进行指定；</a:t>
            </a:r>
            <a:endParaRPr lang="en-US" altLang="zh-CN" sz="2800" dirty="0">
              <a:latin typeface="Arial" pitchFamily="34" charset="0"/>
            </a:endParaRPr>
          </a:p>
        </p:txBody>
      </p:sp>
      <p:sp>
        <p:nvSpPr>
          <p:cNvPr id="18" name="TextBox 15"/>
          <p:cNvSpPr txBox="1">
            <a:spLocks noChangeArrowheads="1"/>
          </p:cNvSpPr>
          <p:nvPr/>
        </p:nvSpPr>
        <p:spPr bwMode="auto">
          <a:xfrm>
            <a:off x="428625" y="2643182"/>
            <a:ext cx="840105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714375" indent="-447675"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000" dirty="0">
                <a:latin typeface="Arial" pitchFamily="34" charset="0"/>
                <a:sym typeface="Wingdings" pitchFamily="2" charset="2"/>
              </a:rPr>
              <a:t>—— </a:t>
            </a:r>
            <a:r>
              <a:rPr lang="zh-CN" altLang="en-US" sz="2000" dirty="0">
                <a:latin typeface="Arial" pitchFamily="34" charset="0"/>
                <a:sym typeface="Wingdings" pitchFamily="2" charset="2"/>
              </a:rPr>
              <a:t>此方法只针对摄像机本身，即：同一个游戏场景中，切换摄像机对象，天空盒会随之变换；</a:t>
            </a:r>
            <a:endParaRPr lang="en-US" altLang="zh-CN" sz="2800" dirty="0">
              <a:latin typeface="Arial" pitchFamily="34" charset="0"/>
            </a:endParaRPr>
          </a:p>
        </p:txBody>
      </p:sp>
      <p:sp>
        <p:nvSpPr>
          <p:cNvPr id="19" name="TextBox 15"/>
          <p:cNvSpPr txBox="1">
            <a:spLocks noChangeArrowheads="1"/>
          </p:cNvSpPr>
          <p:nvPr/>
        </p:nvSpPr>
        <p:spPr bwMode="auto">
          <a:xfrm>
            <a:off x="428625" y="3714752"/>
            <a:ext cx="82153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714375" indent="-447675"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000" dirty="0">
                <a:latin typeface="Arial" pitchFamily="34" charset="0"/>
                <a:sym typeface="Wingdings" pitchFamily="2" charset="2"/>
              </a:rPr>
              <a:t>—— </a:t>
            </a:r>
            <a:r>
              <a:rPr lang="zh-CN" altLang="en-US" sz="2000" dirty="0">
                <a:latin typeface="Arial" pitchFamily="34" charset="0"/>
                <a:sym typeface="Wingdings" pitchFamily="2" charset="2"/>
              </a:rPr>
              <a:t>为摄像机指定的天空盒优先级会高于在渲染设定中指定的天空盒；</a:t>
            </a:r>
            <a:endParaRPr lang="en-US" altLang="zh-CN" sz="2800" dirty="0">
              <a:latin typeface="Arial" pitchFamily="34" charset="0"/>
            </a:endParaRPr>
          </a:p>
        </p:txBody>
      </p:sp>
      <p:pic>
        <p:nvPicPr>
          <p:cNvPr id="20" name="Picture 2"/>
          <p:cNvPicPr>
            <a:picLocks noChangeAspect="1" noChangeArrowheads="1"/>
          </p:cNvPicPr>
          <p:nvPr/>
        </p:nvPicPr>
        <p:blipFill>
          <a:blip r:embed="rId4"/>
          <a:srcRect/>
          <a:stretch>
            <a:fillRect/>
          </a:stretch>
        </p:blipFill>
        <p:spPr bwMode="auto">
          <a:xfrm>
            <a:off x="1500166" y="4489468"/>
            <a:ext cx="6638146" cy="1654176"/>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374580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四、音效组件</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8462174" cy="1180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pPr>
            <a:r>
              <a:rPr lang="zh-CN" altLang="en-US" sz="2400" dirty="0" smtClean="0">
                <a:latin typeface="Arial" pitchFamily="34" charset="0"/>
              </a:rPr>
              <a:t>要实现正常的音效，必须同时具备两个基本条件：</a:t>
            </a:r>
            <a:r>
              <a:rPr lang="en-US" altLang="zh-CN" sz="2400" dirty="0" smtClean="0">
                <a:latin typeface="Arial" pitchFamily="34" charset="0"/>
              </a:rPr>
              <a:t/>
            </a:r>
            <a:br>
              <a:rPr lang="en-US" altLang="zh-CN" sz="2400" dirty="0" smtClean="0">
                <a:latin typeface="Arial" pitchFamily="34" charset="0"/>
              </a:rPr>
            </a:br>
            <a:r>
              <a:rPr lang="en-US" altLang="zh-CN" sz="2400" dirty="0" smtClean="0">
                <a:latin typeface="Arial" pitchFamily="34" charset="0"/>
              </a:rPr>
              <a:t>1</a:t>
            </a:r>
            <a:r>
              <a:rPr lang="zh-CN" altLang="en-US" sz="2400" dirty="0" smtClean="0">
                <a:latin typeface="Arial" pitchFamily="34" charset="0"/>
              </a:rPr>
              <a:t>）音频侦听组件（</a:t>
            </a:r>
            <a:r>
              <a:rPr lang="en-US" altLang="zh-CN" sz="2400" dirty="0" err="1" smtClean="0"/>
              <a:t>AudioListener</a:t>
            </a:r>
            <a:r>
              <a:rPr lang="zh-CN" altLang="en-US" sz="2400" dirty="0" smtClean="0">
                <a:latin typeface="Arial" pitchFamily="34" charset="0"/>
              </a:rPr>
              <a:t>）</a:t>
            </a:r>
            <a:r>
              <a:rPr lang="en-US" altLang="zh-CN" sz="2400" dirty="0" smtClean="0">
                <a:latin typeface="Arial" pitchFamily="34" charset="0"/>
              </a:rPr>
              <a:t/>
            </a:r>
            <a:br>
              <a:rPr lang="en-US" altLang="zh-CN" sz="2400" dirty="0" smtClean="0">
                <a:latin typeface="Arial" pitchFamily="34" charset="0"/>
              </a:rPr>
            </a:br>
            <a:r>
              <a:rPr lang="en-US" altLang="zh-CN" sz="2400" dirty="0" smtClean="0">
                <a:latin typeface="Arial" pitchFamily="34" charset="0"/>
              </a:rPr>
              <a:t>2</a:t>
            </a:r>
            <a:r>
              <a:rPr lang="zh-CN" altLang="en-US" sz="2400" dirty="0" smtClean="0">
                <a:latin typeface="Arial" pitchFamily="34" charset="0"/>
              </a:rPr>
              <a:t>）声源组件（</a:t>
            </a:r>
            <a:r>
              <a:rPr lang="en-US" altLang="zh-CN" sz="2400" dirty="0" err="1" smtClean="0"/>
              <a:t>AudioSource</a:t>
            </a:r>
            <a:r>
              <a:rPr lang="zh-CN" altLang="en-US" sz="2400" dirty="0" smtClean="0">
                <a:latin typeface="Arial" pitchFamily="34" charset="0"/>
              </a:rPr>
              <a:t>）</a:t>
            </a:r>
            <a:endParaRPr lang="en-US" altLang="zh-CN" sz="2400" dirty="0">
              <a:latin typeface="Arial" pitchFamily="34" charset="0"/>
            </a:endParaRPr>
          </a:p>
        </p:txBody>
      </p:sp>
      <p:sp>
        <p:nvSpPr>
          <p:cNvPr id="7" name="TextBox 15"/>
          <p:cNvSpPr txBox="1">
            <a:spLocks noChangeArrowheads="1"/>
          </p:cNvSpPr>
          <p:nvPr/>
        </p:nvSpPr>
        <p:spPr bwMode="auto">
          <a:xfrm>
            <a:off x="395288" y="2357430"/>
            <a:ext cx="828675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pPr>
            <a:r>
              <a:rPr lang="en-US" altLang="zh-CN" sz="2000" dirty="0">
                <a:latin typeface="Arial" pitchFamily="34" charset="0"/>
              </a:rPr>
              <a:t>Audio Listener</a:t>
            </a:r>
            <a:r>
              <a:rPr lang="zh-CN" altLang="en-US" sz="2000" dirty="0">
                <a:latin typeface="Arial" pitchFamily="34" charset="0"/>
              </a:rPr>
              <a:t>：音频侦听组件。</a:t>
            </a:r>
            <a:r>
              <a:rPr lang="en-US" altLang="zh-CN" sz="2000" dirty="0">
                <a:latin typeface="Arial" pitchFamily="34" charset="0"/>
              </a:rPr>
              <a:t/>
            </a:r>
            <a:br>
              <a:rPr lang="en-US" altLang="zh-CN" sz="2000" dirty="0">
                <a:latin typeface="Arial" pitchFamily="34" charset="0"/>
              </a:rPr>
            </a:br>
            <a:r>
              <a:rPr lang="zh-CN" altLang="en-US" sz="2000" dirty="0">
                <a:latin typeface="Arial" pitchFamily="34" charset="0"/>
              </a:rPr>
              <a:t>用于接收音频，相当于人的耳朵，一般应用在摄像机对象上，在创建摄像机对象时，会自动添加。</a:t>
            </a:r>
            <a:endParaRPr lang="en-US" altLang="zh-CN" sz="2800" dirty="0">
              <a:latin typeface="Arial" pitchFamily="34" charset="0"/>
            </a:endParaRPr>
          </a:p>
        </p:txBody>
      </p:sp>
      <p:sp>
        <p:nvSpPr>
          <p:cNvPr id="8" name="TextBox 15"/>
          <p:cNvSpPr txBox="1">
            <a:spLocks noChangeArrowheads="1"/>
          </p:cNvSpPr>
          <p:nvPr/>
        </p:nvSpPr>
        <p:spPr bwMode="auto">
          <a:xfrm>
            <a:off x="395288" y="3571876"/>
            <a:ext cx="828675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pPr>
            <a:r>
              <a:rPr lang="en-US" altLang="zh-CN" sz="2000" dirty="0">
                <a:latin typeface="Arial" pitchFamily="34" charset="0"/>
              </a:rPr>
              <a:t>Audio  Source</a:t>
            </a:r>
            <a:r>
              <a:rPr lang="zh-CN" altLang="en-US" sz="2000" dirty="0">
                <a:latin typeface="Arial" pitchFamily="34" charset="0"/>
              </a:rPr>
              <a:t>：声源组件。</a:t>
            </a:r>
            <a:r>
              <a:rPr lang="en-US" altLang="zh-CN" sz="2000" dirty="0">
                <a:latin typeface="Arial" pitchFamily="34" charset="0"/>
              </a:rPr>
              <a:t/>
            </a:r>
            <a:br>
              <a:rPr lang="en-US" altLang="zh-CN" sz="2000" dirty="0">
                <a:latin typeface="Arial" pitchFamily="34" charset="0"/>
              </a:rPr>
            </a:br>
            <a:r>
              <a:rPr lang="zh-CN" altLang="en-US" sz="2000" dirty="0">
                <a:latin typeface="Arial" pitchFamily="34" charset="0"/>
              </a:rPr>
              <a:t>用于播放音频剪辑，一般应用于发出声音的声源对象上。</a:t>
            </a:r>
            <a:endParaRPr lang="en-US" altLang="zh-CN" sz="2800" dirty="0">
              <a:latin typeface="Arial" pitchFamily="34" charset="0"/>
            </a:endParaRPr>
          </a:p>
        </p:txBody>
      </p:sp>
      <p:sp>
        <p:nvSpPr>
          <p:cNvPr id="9" name="TextBox 15"/>
          <p:cNvSpPr txBox="1">
            <a:spLocks noChangeArrowheads="1"/>
          </p:cNvSpPr>
          <p:nvPr/>
        </p:nvSpPr>
        <p:spPr bwMode="auto">
          <a:xfrm>
            <a:off x="428654" y="4506925"/>
            <a:ext cx="828675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pPr>
            <a:r>
              <a:rPr lang="en-US" altLang="zh-CN" sz="2000" dirty="0" smtClean="0"/>
              <a:t>3D</a:t>
            </a:r>
            <a:r>
              <a:rPr lang="zh-CN" altLang="en-US" sz="2000" dirty="0" smtClean="0"/>
              <a:t>立体声和</a:t>
            </a:r>
            <a:r>
              <a:rPr lang="en-US" altLang="zh-CN" sz="2000" dirty="0" smtClean="0"/>
              <a:t>2D</a:t>
            </a:r>
            <a:r>
              <a:rPr lang="zh-CN" altLang="en-US" sz="2000" dirty="0" smtClean="0"/>
              <a:t>声不同的地方是它是会随着距离衰减的，距离越近声音越大，距离越远声音越小。</a:t>
            </a:r>
            <a:endParaRPr lang="en-US" altLang="zh-CN" sz="2800" dirty="0">
              <a:latin typeface="Arial" pitchFamily="34" charset="0"/>
            </a:endParaRPr>
          </a:p>
        </p:txBody>
      </p:sp>
    </p:spTree>
    <p:extLst>
      <p:ext uri="{BB962C8B-B14F-4D97-AF65-F5344CB8AC3E}">
        <p14:creationId xmlns:p14="http://schemas.microsoft.com/office/powerpoint/2010/main" xmlns="" val="374580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1446550"/>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五、</a:t>
            </a:r>
            <a:r>
              <a:rPr lang="en-US" altLang="zh-CN" sz="4400" b="1" dirty="0" smtClean="0">
                <a:effectLst>
                  <a:outerShdw blurRad="50800" dist="736600" dir="12960000" algn="ctr" rotWithShape="0">
                    <a:schemeClr val="bg1">
                      <a:lumMod val="50000"/>
                      <a:alpha val="45000"/>
                    </a:schemeClr>
                  </a:outerShdw>
                </a:effectLst>
              </a:rPr>
              <a:t>Light</a:t>
            </a:r>
            <a:endParaRPr lang="zh-CN" altLang="en-US" sz="4400" b="1" dirty="0" smtClean="0">
              <a:effectLst>
                <a:outerShdw blurRad="50800" dist="736600" dir="12960000" algn="ctr" rotWithShape="0">
                  <a:schemeClr val="bg1">
                    <a:lumMod val="50000"/>
                    <a:alpha val="45000"/>
                  </a:schemeClr>
                </a:outerShdw>
              </a:effectLst>
            </a:endParaRPr>
          </a:p>
          <a:p>
            <a:endParaRPr lang="zh-CN" altLang="en-US" sz="4400" b="1" dirty="0">
              <a:effectLst>
                <a:outerShdw blurRad="50800" dist="736600" dir="12960000" algn="ctr" rotWithShape="0">
                  <a:schemeClr val="bg1">
                    <a:lumMod val="50000"/>
                    <a:alpha val="45000"/>
                  </a:schemeClr>
                </a:outerShdw>
              </a:effectLst>
            </a:endParaRPr>
          </a:p>
        </p:txBody>
      </p:sp>
      <p:sp>
        <p:nvSpPr>
          <p:cNvPr id="7" name="TextBox 15"/>
          <p:cNvSpPr txBox="1">
            <a:spLocks noChangeArrowheads="1"/>
          </p:cNvSpPr>
          <p:nvPr/>
        </p:nvSpPr>
        <p:spPr bwMode="auto">
          <a:xfrm>
            <a:off x="428625" y="1000108"/>
            <a:ext cx="46482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63525" indent="-263525"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pPr>
            <a:r>
              <a:rPr lang="zh-CN" altLang="en-US" sz="2000" dirty="0">
                <a:latin typeface="Arial" pitchFamily="34" charset="0"/>
              </a:rPr>
              <a:t>光源类型：</a:t>
            </a:r>
            <a:endParaRPr lang="en-US" altLang="zh-CN" sz="1600" dirty="0">
              <a:latin typeface="Arial" pitchFamily="34" charset="0"/>
            </a:endParaRPr>
          </a:p>
        </p:txBody>
      </p:sp>
      <p:sp>
        <p:nvSpPr>
          <p:cNvPr id="8" name="TextBox 15"/>
          <p:cNvSpPr txBox="1">
            <a:spLocks noChangeArrowheads="1"/>
          </p:cNvSpPr>
          <p:nvPr/>
        </p:nvSpPr>
        <p:spPr bwMode="auto">
          <a:xfrm>
            <a:off x="428625" y="1500174"/>
            <a:ext cx="4648200" cy="13238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631825" indent="-365125"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000" dirty="0">
                <a:latin typeface="Arial" pitchFamily="34" charset="0"/>
              </a:rPr>
              <a:t>1</a:t>
            </a:r>
            <a:r>
              <a:rPr lang="zh-CN" altLang="en-US" sz="2000" dirty="0">
                <a:latin typeface="Arial" pitchFamily="34" charset="0"/>
              </a:rPr>
              <a:t>）</a:t>
            </a:r>
            <a:r>
              <a:rPr lang="en-US" altLang="zh-CN" sz="2000" dirty="0">
                <a:latin typeface="Arial" pitchFamily="34" charset="0"/>
              </a:rPr>
              <a:t>Directional light</a:t>
            </a:r>
            <a:r>
              <a:rPr lang="zh-CN" altLang="en-US" sz="2000" dirty="0">
                <a:latin typeface="Arial" pitchFamily="34" charset="0"/>
              </a:rPr>
              <a:t>（方向光源）</a:t>
            </a:r>
            <a:r>
              <a:rPr lang="en-US" altLang="zh-CN" sz="2000" dirty="0">
                <a:latin typeface="Arial" pitchFamily="34" charset="0"/>
              </a:rPr>
              <a:t/>
            </a:r>
            <a:br>
              <a:rPr lang="en-US" altLang="zh-CN" sz="2000" dirty="0">
                <a:latin typeface="Arial" pitchFamily="34" charset="0"/>
              </a:rPr>
            </a:br>
            <a:r>
              <a:rPr lang="zh-CN" altLang="en-US" sz="2000" dirty="0">
                <a:latin typeface="Arial" pitchFamily="34" charset="0"/>
              </a:rPr>
              <a:t>任意距离、任意位置、强度不衰减、影响一切游戏对象、最不耗费图形处理器资源</a:t>
            </a:r>
            <a:endParaRPr lang="en-US" altLang="zh-CN" sz="1800" dirty="0">
              <a:latin typeface="Arial" pitchFamily="34" charset="0"/>
            </a:endParaRPr>
          </a:p>
        </p:txBody>
      </p:sp>
      <p:sp>
        <p:nvSpPr>
          <p:cNvPr id="10" name="TextBox 16"/>
          <p:cNvSpPr txBox="1">
            <a:spLocks noChangeArrowheads="1"/>
          </p:cNvSpPr>
          <p:nvPr/>
        </p:nvSpPr>
        <p:spPr bwMode="auto">
          <a:xfrm>
            <a:off x="428625" y="2928934"/>
            <a:ext cx="4648200" cy="1015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631825" indent="-365125"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000" dirty="0">
                <a:latin typeface="Arial" pitchFamily="34" charset="0"/>
              </a:rPr>
              <a:t>2</a:t>
            </a:r>
            <a:r>
              <a:rPr lang="zh-CN" altLang="en-US" sz="2000" dirty="0">
                <a:latin typeface="Arial" pitchFamily="34" charset="0"/>
              </a:rPr>
              <a:t>）</a:t>
            </a:r>
            <a:r>
              <a:rPr lang="en-US" altLang="zh-CN" sz="2000" dirty="0">
                <a:latin typeface="Arial" pitchFamily="34" charset="0"/>
              </a:rPr>
              <a:t>Point light</a:t>
            </a:r>
            <a:r>
              <a:rPr lang="zh-CN" altLang="en-US" sz="2000" dirty="0">
                <a:latin typeface="Arial" pitchFamily="34" charset="0"/>
              </a:rPr>
              <a:t>（点光源）</a:t>
            </a:r>
            <a:r>
              <a:rPr lang="en-US" altLang="zh-CN" sz="2000" dirty="0">
                <a:latin typeface="Arial" pitchFamily="34" charset="0"/>
              </a:rPr>
              <a:t/>
            </a:r>
            <a:br>
              <a:rPr lang="en-US" altLang="zh-CN" sz="2000" dirty="0">
                <a:latin typeface="Arial" pitchFamily="34" charset="0"/>
              </a:rPr>
            </a:br>
            <a:r>
              <a:rPr lang="zh-CN" altLang="en-US" sz="2000" dirty="0">
                <a:latin typeface="Arial" pitchFamily="34" charset="0"/>
              </a:rPr>
              <a:t>类似灯泡照明效果，光照强度随距离衰减</a:t>
            </a:r>
            <a:endParaRPr lang="en-US" altLang="zh-CN" sz="1800" dirty="0">
              <a:latin typeface="Arial" pitchFamily="34" charset="0"/>
            </a:endParaRPr>
          </a:p>
        </p:txBody>
      </p:sp>
      <p:sp>
        <p:nvSpPr>
          <p:cNvPr id="11" name="TextBox 17"/>
          <p:cNvSpPr txBox="1">
            <a:spLocks noChangeArrowheads="1"/>
          </p:cNvSpPr>
          <p:nvPr/>
        </p:nvSpPr>
        <p:spPr bwMode="auto">
          <a:xfrm>
            <a:off x="428625" y="4143380"/>
            <a:ext cx="4648200" cy="708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631825" indent="-365125"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000" dirty="0">
                <a:latin typeface="Arial" pitchFamily="34" charset="0"/>
              </a:rPr>
              <a:t>3</a:t>
            </a:r>
            <a:r>
              <a:rPr lang="zh-CN" altLang="en-US" sz="2000" dirty="0">
                <a:latin typeface="Arial" pitchFamily="34" charset="0"/>
              </a:rPr>
              <a:t>）</a:t>
            </a:r>
            <a:r>
              <a:rPr lang="en-US" altLang="zh-CN" sz="2000" dirty="0">
                <a:latin typeface="Arial" pitchFamily="34" charset="0"/>
              </a:rPr>
              <a:t>Spotlight</a:t>
            </a:r>
            <a:r>
              <a:rPr lang="zh-CN" altLang="en-US" sz="2000" dirty="0">
                <a:latin typeface="Arial" pitchFamily="34" charset="0"/>
              </a:rPr>
              <a:t>（聚光灯）</a:t>
            </a:r>
            <a:r>
              <a:rPr lang="en-US" altLang="zh-CN" sz="2000" dirty="0">
                <a:latin typeface="Arial" pitchFamily="34" charset="0"/>
              </a:rPr>
              <a:t/>
            </a:r>
            <a:br>
              <a:rPr lang="en-US" altLang="zh-CN" sz="2000" dirty="0">
                <a:latin typeface="Arial" pitchFamily="34" charset="0"/>
              </a:rPr>
            </a:br>
            <a:r>
              <a:rPr lang="zh-CN" altLang="en-US" sz="2000" dirty="0">
                <a:latin typeface="Arial" pitchFamily="34" charset="0"/>
              </a:rPr>
              <a:t>在一个方向按照一个锥形范围照射</a:t>
            </a:r>
            <a:endParaRPr lang="en-US" altLang="zh-CN" sz="1800" dirty="0">
              <a:latin typeface="Arial" pitchFamily="34" charset="0"/>
            </a:endParaRPr>
          </a:p>
        </p:txBody>
      </p:sp>
      <p:sp>
        <p:nvSpPr>
          <p:cNvPr id="12" name="TextBox 11"/>
          <p:cNvSpPr txBox="1">
            <a:spLocks noChangeArrowheads="1"/>
          </p:cNvSpPr>
          <p:nvPr/>
        </p:nvSpPr>
        <p:spPr bwMode="auto">
          <a:xfrm>
            <a:off x="423863" y="5114948"/>
            <a:ext cx="4648200" cy="1600200"/>
          </a:xfrm>
          <a:prstGeom prst="rect">
            <a:avLst/>
          </a:prstGeom>
          <a:noFill/>
          <a:ln w="9525">
            <a:noFill/>
            <a:miter lim="800000"/>
            <a:headEnd/>
            <a:tailEnd/>
          </a:ln>
        </p:spPr>
        <p:txBody>
          <a:bodyPr>
            <a:spAutoFit/>
          </a:bodyPr>
          <a:lstStyle/>
          <a:p>
            <a:pPr marL="631825" indent="-365125">
              <a:defRPr/>
            </a:pPr>
            <a:r>
              <a:rPr lang="en-US" altLang="zh-CN" sz="2000" dirty="0">
                <a:latin typeface="Arial" charset="0"/>
              </a:rPr>
              <a:t>4</a:t>
            </a:r>
            <a:r>
              <a:rPr lang="zh-CN" altLang="en-US" sz="2000" dirty="0">
                <a:latin typeface="Arial" charset="0"/>
              </a:rPr>
              <a:t>）</a:t>
            </a:r>
            <a:r>
              <a:rPr lang="en-US" altLang="zh-CN" sz="2000" dirty="0">
                <a:latin typeface="Arial" charset="0"/>
              </a:rPr>
              <a:t>Area Light</a:t>
            </a:r>
            <a:r>
              <a:rPr lang="zh-CN" altLang="en-US" sz="2000" dirty="0">
                <a:latin typeface="Arial" charset="0"/>
              </a:rPr>
              <a:t>（区域光</a:t>
            </a:r>
            <a:r>
              <a:rPr lang="en-US" altLang="zh-CN" sz="2000" dirty="0">
                <a:latin typeface="Arial" charset="0"/>
              </a:rPr>
              <a:t>/</a:t>
            </a:r>
            <a:r>
              <a:rPr lang="zh-CN" altLang="en-US" sz="2000" dirty="0">
                <a:latin typeface="Arial" charset="0"/>
              </a:rPr>
              <a:t>面光源）</a:t>
            </a:r>
            <a:r>
              <a:rPr lang="en-US" altLang="zh-CN" sz="2000" dirty="0">
                <a:latin typeface="Arial" charset="0"/>
              </a:rPr>
              <a:t/>
            </a:r>
            <a:br>
              <a:rPr lang="en-US" altLang="zh-CN" sz="2000" dirty="0">
                <a:latin typeface="Arial" charset="0"/>
              </a:rPr>
            </a:br>
            <a:r>
              <a:rPr lang="zh-CN" altLang="en-US" sz="2000" dirty="0">
                <a:latin typeface="Arial" charset="0"/>
              </a:rPr>
              <a:t>无法应用于实时光照，仅适用于光照贴图烘焙；非常占用</a:t>
            </a:r>
            <a:r>
              <a:rPr lang="en-US" altLang="zh-CN" sz="2000" dirty="0">
                <a:latin typeface="Arial" charset="0"/>
              </a:rPr>
              <a:t>CPU</a:t>
            </a:r>
            <a:r>
              <a:rPr lang="zh-CN" altLang="en-US" sz="2000" dirty="0">
                <a:latin typeface="Arial" charset="0"/>
              </a:rPr>
              <a:t>，唯一必须提前烘焙</a:t>
            </a:r>
            <a:endParaRPr lang="en-US" altLang="zh-CN" sz="2000" dirty="0">
              <a:latin typeface="Arial" charset="0"/>
            </a:endParaRPr>
          </a:p>
          <a:p>
            <a:pPr marL="263525" indent="-263525">
              <a:defRPr/>
            </a:pPr>
            <a:endParaRPr lang="en-US" altLang="zh-CN" dirty="0">
              <a:latin typeface="Arial" charset="0"/>
            </a:endParaRPr>
          </a:p>
        </p:txBody>
      </p:sp>
      <p:pic>
        <p:nvPicPr>
          <p:cNvPr id="16" name="Picture 2"/>
          <p:cNvPicPr>
            <a:picLocks noChangeAspect="1" noChangeArrowheads="1"/>
          </p:cNvPicPr>
          <p:nvPr/>
        </p:nvPicPr>
        <p:blipFill>
          <a:blip r:embed="rId3"/>
          <a:srcRect/>
          <a:stretch>
            <a:fillRect/>
          </a:stretch>
        </p:blipFill>
        <p:spPr bwMode="auto">
          <a:xfrm>
            <a:off x="7429500" y="1357313"/>
            <a:ext cx="1214438" cy="1485900"/>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7" name="Picture 3"/>
          <p:cNvPicPr>
            <a:picLocks noChangeAspect="1" noChangeArrowheads="1"/>
          </p:cNvPicPr>
          <p:nvPr/>
        </p:nvPicPr>
        <p:blipFill>
          <a:blip r:embed="rId4"/>
          <a:srcRect/>
          <a:stretch>
            <a:fillRect/>
          </a:stretch>
        </p:blipFill>
        <p:spPr bwMode="auto">
          <a:xfrm>
            <a:off x="5484813" y="2428875"/>
            <a:ext cx="1824037" cy="1785938"/>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8" name="Picture 4"/>
          <p:cNvPicPr>
            <a:picLocks noChangeAspect="1" noChangeArrowheads="1"/>
          </p:cNvPicPr>
          <p:nvPr/>
        </p:nvPicPr>
        <p:blipFill>
          <a:blip r:embed="rId5"/>
          <a:srcRect/>
          <a:stretch>
            <a:fillRect/>
          </a:stretch>
        </p:blipFill>
        <p:spPr bwMode="auto">
          <a:xfrm>
            <a:off x="7415213" y="3714750"/>
            <a:ext cx="1371600" cy="1247775"/>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9" name="Picture 5"/>
          <p:cNvPicPr>
            <a:picLocks noChangeAspect="1" noChangeArrowheads="1"/>
          </p:cNvPicPr>
          <p:nvPr/>
        </p:nvPicPr>
        <p:blipFill>
          <a:blip r:embed="rId6"/>
          <a:srcRect/>
          <a:stretch>
            <a:fillRect/>
          </a:stretch>
        </p:blipFill>
        <p:spPr bwMode="auto">
          <a:xfrm>
            <a:off x="5253038" y="5072063"/>
            <a:ext cx="2127250" cy="1357312"/>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xmlns="" val="1038623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Transform</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8462174" cy="811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t>变换组件决定了场景中所有物体的方位，旋转和缩放。每个物体都有一个变换组件。</a:t>
            </a:r>
            <a:endParaRPr lang="en-US" altLang="zh-CN" sz="2400" dirty="0">
              <a:latin typeface="Arial" charset="0"/>
            </a:endParaRPr>
          </a:p>
        </p:txBody>
      </p:sp>
      <p:pic>
        <p:nvPicPr>
          <p:cNvPr id="2" name="Picture 2" descr="C:\Users\nilongjun\Desktop\{BB795BE4-2D5E-4A97-BB73-557D02FB0ED0}.bmp"/>
          <p:cNvPicPr>
            <a:picLocks noChangeAspect="1" noChangeArrowheads="1"/>
          </p:cNvPicPr>
          <p:nvPr/>
        </p:nvPicPr>
        <p:blipFill>
          <a:blip r:embed="rId3"/>
          <a:srcRect/>
          <a:stretch>
            <a:fillRect/>
          </a:stretch>
        </p:blipFill>
        <p:spPr bwMode="auto">
          <a:xfrm>
            <a:off x="571472" y="1857364"/>
            <a:ext cx="8399323" cy="4714908"/>
          </a:xfrm>
          <a:prstGeom prst="rect">
            <a:avLst/>
          </a:prstGeom>
          <a:noFill/>
        </p:spPr>
      </p:pic>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Transform</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zh-CN" altLang="en-US" sz="2400" dirty="0" smtClean="0">
                <a:latin typeface="Arial" charset="0"/>
              </a:rPr>
              <a:t>父子化</a:t>
            </a:r>
            <a:endParaRPr lang="en-US" altLang="zh-CN" sz="2400" dirty="0">
              <a:latin typeface="Arial" charset="0"/>
            </a:endParaRPr>
          </a:p>
        </p:txBody>
      </p:sp>
      <p:sp>
        <p:nvSpPr>
          <p:cNvPr id="7" name="TextBox 10"/>
          <p:cNvSpPr txBox="1">
            <a:spLocks noChangeArrowheads="1"/>
          </p:cNvSpPr>
          <p:nvPr/>
        </p:nvSpPr>
        <p:spPr bwMode="auto">
          <a:xfrm>
            <a:off x="642910" y="1500174"/>
            <a:ext cx="8358246" cy="13038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在</a:t>
            </a:r>
            <a:r>
              <a:rPr lang="en-US" altLang="zh-CN" sz="2000" dirty="0" smtClean="0"/>
              <a:t>Unity</a:t>
            </a:r>
            <a:r>
              <a:rPr lang="zh-CN" altLang="en-US" sz="2000" dirty="0" smtClean="0"/>
              <a:t>中父子化是一个非常重要的概念。当一个游戏对象是另一个游戏对象的父物体时，其子游戏对象会随着它移动、旋转和缩放，就像你的胳膊属于你的身体，当你旋转身体时，你的胳膊也会跟着旋转一样。任何物体都可以有多个子物体，但只能有一个父物体。</a:t>
            </a:r>
            <a:endParaRPr lang="en-US" altLang="zh-CN" sz="2000" dirty="0">
              <a:latin typeface="Arial" charset="0"/>
            </a:endParaRPr>
          </a:p>
        </p:txBody>
      </p:sp>
      <p:sp>
        <p:nvSpPr>
          <p:cNvPr id="12" name="TextBox 10"/>
          <p:cNvSpPr txBox="1">
            <a:spLocks noChangeArrowheads="1"/>
          </p:cNvSpPr>
          <p:nvPr/>
        </p:nvSpPr>
        <p:spPr bwMode="auto">
          <a:xfrm>
            <a:off x="642910" y="2786058"/>
            <a:ext cx="8358246" cy="688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你可以通过在层级视窗中把一个物体拖放到另一个物体之上来创建父物体，这将创建一个父子关系关联这两个游戏对象。</a:t>
            </a:r>
            <a:endParaRPr lang="en-US" altLang="zh-CN" sz="2000" dirty="0">
              <a:latin typeface="Arial" charset="0"/>
            </a:endParaRPr>
          </a:p>
        </p:txBody>
      </p:sp>
      <p:sp>
        <p:nvSpPr>
          <p:cNvPr id="13" name="TextBox 10"/>
          <p:cNvSpPr txBox="1">
            <a:spLocks noChangeArrowheads="1"/>
          </p:cNvSpPr>
          <p:nvPr/>
        </p:nvSpPr>
        <p:spPr bwMode="auto">
          <a:xfrm>
            <a:off x="642910" y="3526562"/>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zh-CN" altLang="en-US" sz="2000" dirty="0" smtClean="0"/>
              <a:t>一个父子层级实例。左侧带有箭头的都是父物体。</a:t>
            </a:r>
            <a:endParaRPr lang="en-US" altLang="zh-CN" sz="2000" dirty="0">
              <a:latin typeface="Arial" charset="0"/>
            </a:endParaRPr>
          </a:p>
        </p:txBody>
      </p:sp>
      <p:sp>
        <p:nvSpPr>
          <p:cNvPr id="14" name="TextBox 10"/>
          <p:cNvSpPr txBox="1">
            <a:spLocks noChangeArrowheads="1"/>
          </p:cNvSpPr>
          <p:nvPr/>
        </p:nvSpPr>
        <p:spPr bwMode="auto">
          <a:xfrm>
            <a:off x="714348" y="4048652"/>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000" dirty="0" err="1" smtClean="0">
                <a:latin typeface="Arial" charset="0"/>
              </a:rPr>
              <a:t>childCount</a:t>
            </a:r>
            <a:r>
              <a:rPr lang="zh-CN" altLang="en-US" sz="2000" dirty="0" smtClean="0">
                <a:latin typeface="Arial" charset="0"/>
              </a:rPr>
              <a:t>得到的是子节点的数量，但不包含子节点的子节点。</a:t>
            </a:r>
            <a:endParaRPr lang="en-US" altLang="zh-CN" sz="2000" dirty="0">
              <a:latin typeface="Arial" charset="0"/>
            </a:endParaRPr>
          </a:p>
        </p:txBody>
      </p:sp>
      <p:pic>
        <p:nvPicPr>
          <p:cNvPr id="7171" name="Picture 3" descr="C:\Users\nilongjun\Desktop\{4B3AEB42-DDE5-48AF-8027-17F2AB56EF08}.bmp"/>
          <p:cNvPicPr>
            <a:picLocks noChangeAspect="1" noChangeArrowheads="1"/>
          </p:cNvPicPr>
          <p:nvPr/>
        </p:nvPicPr>
        <p:blipFill>
          <a:blip r:embed="rId3"/>
          <a:srcRect/>
          <a:stretch>
            <a:fillRect/>
          </a:stretch>
        </p:blipFill>
        <p:spPr bwMode="auto">
          <a:xfrm>
            <a:off x="714348" y="4724412"/>
            <a:ext cx="8038289" cy="1204918"/>
          </a:xfrm>
          <a:prstGeom prst="rect">
            <a:avLst/>
          </a:prstGeom>
          <a:noFill/>
        </p:spPr>
      </p:pic>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Transform</a:t>
            </a:r>
            <a:endParaRPr lang="zh-CN" altLang="en-US" sz="4400" b="1" dirty="0">
              <a:effectLst>
                <a:outerShdw blurRad="50800" dist="736600" dir="12960000" algn="ctr" rotWithShape="0">
                  <a:schemeClr val="bg1">
                    <a:lumMod val="50000"/>
                    <a:alpha val="45000"/>
                  </a:schemeClr>
                </a:outerShdw>
              </a:effectLst>
            </a:endParaRPr>
          </a:p>
        </p:txBody>
      </p:sp>
      <p:sp>
        <p:nvSpPr>
          <p:cNvPr id="22" name="TextBox 10"/>
          <p:cNvSpPr txBox="1">
            <a:spLocks noChangeArrowheads="1"/>
          </p:cNvSpPr>
          <p:nvPr/>
        </p:nvSpPr>
        <p:spPr bwMode="auto">
          <a:xfrm>
            <a:off x="467544" y="997877"/>
            <a:ext cx="4521671" cy="442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Font typeface="Wingdings" pitchFamily="2" charset="2"/>
              <a:buChar char="l"/>
            </a:pPr>
            <a:r>
              <a:rPr lang="en-US" altLang="zh-CN" sz="2400" dirty="0" smtClean="0">
                <a:latin typeface="Arial" charset="0"/>
              </a:rPr>
              <a:t>Vector3</a:t>
            </a:r>
            <a:endParaRPr lang="en-US" altLang="zh-CN" sz="2400" dirty="0">
              <a:latin typeface="Arial" charset="0"/>
            </a:endParaRPr>
          </a:p>
        </p:txBody>
      </p:sp>
      <p:sp>
        <p:nvSpPr>
          <p:cNvPr id="7" name="TextBox 10"/>
          <p:cNvSpPr txBox="1">
            <a:spLocks noChangeArrowheads="1"/>
          </p:cNvSpPr>
          <p:nvPr/>
        </p:nvSpPr>
        <p:spPr bwMode="auto">
          <a:xfrm>
            <a:off x="642910" y="1500174"/>
            <a:ext cx="8358246" cy="9960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spcBef>
                <a:spcPct val="0"/>
              </a:spcBef>
              <a:buNone/>
            </a:pPr>
            <a:r>
              <a:rPr lang="en-US" altLang="zh-CN" sz="2000" dirty="0" smtClean="0"/>
              <a:t>Vector </a:t>
            </a:r>
            <a:r>
              <a:rPr lang="zh-CN" altLang="en-US" sz="2000" dirty="0" smtClean="0"/>
              <a:t>是向量，矢量的意思，向量既有大小，又有方向，</a:t>
            </a:r>
            <a:r>
              <a:rPr lang="en-US" altLang="zh-CN" sz="2000" dirty="0" smtClean="0"/>
              <a:t>Verctor3 </a:t>
            </a:r>
            <a:r>
              <a:rPr lang="zh-CN" altLang="en-US" sz="2000" dirty="0" smtClean="0"/>
              <a:t>就是三维向量，一个三维向量会有三个分量，分别是 </a:t>
            </a: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z</a:t>
            </a:r>
            <a:r>
              <a:rPr lang="zh-CN" altLang="en-US" sz="2000" dirty="0" smtClean="0"/>
              <a:t>。这个结构用于在</a:t>
            </a:r>
            <a:r>
              <a:rPr lang="en-US" altLang="zh-CN" sz="2000" dirty="0" smtClean="0"/>
              <a:t>Unity</a:t>
            </a:r>
            <a:r>
              <a:rPr lang="zh-CN" altLang="en-US" sz="2000" dirty="0" smtClean="0"/>
              <a:t>传递</a:t>
            </a:r>
            <a:r>
              <a:rPr lang="en-US" altLang="zh-CN" sz="2000" dirty="0" smtClean="0"/>
              <a:t>3D</a:t>
            </a:r>
            <a:r>
              <a:rPr lang="zh-CN" altLang="en-US" sz="2000" dirty="0" smtClean="0"/>
              <a:t>位置和方向。它也包含做些普通向量运算的函数。</a:t>
            </a:r>
            <a:endParaRPr lang="en-US" altLang="zh-CN" sz="2000" dirty="0">
              <a:latin typeface="Arial" charset="0"/>
            </a:endParaRPr>
          </a:p>
        </p:txBody>
      </p:sp>
      <p:pic>
        <p:nvPicPr>
          <p:cNvPr id="2050" name="Picture 2" descr="C:\Users\nilongjun\Desktop\{55F318D8-811B-4A02-B193-BD4A432DA454}.bmp"/>
          <p:cNvPicPr>
            <a:picLocks noChangeAspect="1" noChangeArrowheads="1"/>
          </p:cNvPicPr>
          <p:nvPr/>
        </p:nvPicPr>
        <p:blipFill>
          <a:blip r:embed="rId3"/>
          <a:srcRect/>
          <a:stretch>
            <a:fillRect/>
          </a:stretch>
        </p:blipFill>
        <p:spPr bwMode="auto">
          <a:xfrm>
            <a:off x="642910" y="2786058"/>
            <a:ext cx="7720037" cy="2318190"/>
          </a:xfrm>
          <a:prstGeom prst="rect">
            <a:avLst/>
          </a:prstGeom>
          <a:noFill/>
        </p:spPr>
      </p:pic>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Transform</a:t>
            </a:r>
            <a:endParaRPr lang="zh-CN" altLang="en-US" sz="4400" b="1" dirty="0">
              <a:effectLst>
                <a:outerShdw blurRad="50800" dist="736600" dir="12960000" algn="ctr" rotWithShape="0">
                  <a:schemeClr val="bg1">
                    <a:lumMod val="50000"/>
                    <a:alpha val="45000"/>
                  </a:schemeClr>
                </a:outerShdw>
              </a:effectLst>
            </a:endParaRPr>
          </a:p>
        </p:txBody>
      </p:sp>
      <p:pic>
        <p:nvPicPr>
          <p:cNvPr id="3074" name="Picture 2" descr="C:\Users\nilongjun\Desktop\{7E06963B-966A-4745-B21D-9659DEA2BF72}.bmp"/>
          <p:cNvPicPr>
            <a:picLocks noChangeAspect="1" noChangeArrowheads="1"/>
          </p:cNvPicPr>
          <p:nvPr/>
        </p:nvPicPr>
        <p:blipFill>
          <a:blip r:embed="rId3"/>
          <a:srcRect/>
          <a:stretch>
            <a:fillRect/>
          </a:stretch>
        </p:blipFill>
        <p:spPr bwMode="auto">
          <a:xfrm>
            <a:off x="549305" y="1000108"/>
            <a:ext cx="8380413" cy="4400550"/>
          </a:xfrm>
          <a:prstGeom prst="rect">
            <a:avLst/>
          </a:prstGeom>
          <a:noFill/>
        </p:spPr>
      </p:pic>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Transform</a:t>
            </a:r>
            <a:endParaRPr lang="zh-CN" altLang="en-US" sz="4400" b="1" dirty="0">
              <a:effectLst>
                <a:outerShdw blurRad="50800" dist="736600" dir="12960000" algn="ctr" rotWithShape="0">
                  <a:schemeClr val="bg1">
                    <a:lumMod val="50000"/>
                    <a:alpha val="45000"/>
                  </a:schemeClr>
                </a:outerShdw>
              </a:effectLst>
            </a:endParaRPr>
          </a:p>
        </p:txBody>
      </p:sp>
      <p:sp>
        <p:nvSpPr>
          <p:cNvPr id="7" name="TextBox 10"/>
          <p:cNvSpPr txBox="1">
            <a:spLocks noChangeArrowheads="1"/>
          </p:cNvSpPr>
          <p:nvPr/>
        </p:nvSpPr>
        <p:spPr bwMode="auto">
          <a:xfrm>
            <a:off x="642910" y="1004207"/>
            <a:ext cx="8358246" cy="3804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tIns="36000" rIns="0" bIns="36000">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buNone/>
            </a:pPr>
            <a:r>
              <a:rPr lang="en-US" sz="2000" dirty="0" smtClean="0"/>
              <a:t>C# operator </a:t>
            </a:r>
            <a:r>
              <a:rPr lang="zh-CN" altLang="en-US" sz="2000" dirty="0" smtClean="0"/>
              <a:t>关键字的用法</a:t>
            </a:r>
          </a:p>
        </p:txBody>
      </p:sp>
      <p:pic>
        <p:nvPicPr>
          <p:cNvPr id="4098" name="Picture 2" descr="C:\Users\nilongjun\Desktop\{AB22130D-5E36-483A-A07F-83AAD90505F3}.bmp"/>
          <p:cNvPicPr>
            <a:picLocks noChangeAspect="1" noChangeArrowheads="1"/>
          </p:cNvPicPr>
          <p:nvPr/>
        </p:nvPicPr>
        <p:blipFill>
          <a:blip r:embed="rId3"/>
          <a:srcRect/>
          <a:stretch>
            <a:fillRect/>
          </a:stretch>
        </p:blipFill>
        <p:spPr bwMode="auto">
          <a:xfrm>
            <a:off x="642910" y="1443058"/>
            <a:ext cx="8027987" cy="4914900"/>
          </a:xfrm>
          <a:prstGeom prst="rect">
            <a:avLst/>
          </a:prstGeom>
          <a:noFill/>
        </p:spPr>
      </p:pic>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Transform</a:t>
            </a:r>
            <a:endParaRPr lang="zh-CN" altLang="en-US" sz="4400" b="1" dirty="0">
              <a:effectLst>
                <a:outerShdw blurRad="50800" dist="736600" dir="12960000" algn="ctr" rotWithShape="0">
                  <a:schemeClr val="bg1">
                    <a:lumMod val="50000"/>
                    <a:alpha val="45000"/>
                  </a:schemeClr>
                </a:outerShdw>
              </a:effectLst>
            </a:endParaRPr>
          </a:p>
        </p:txBody>
      </p:sp>
      <p:pic>
        <p:nvPicPr>
          <p:cNvPr id="5122" name="Picture 2" descr="C:\Users\nilongjun\Desktop\{6D118CB7-11A9-4566-8275-E84AFD2FC80F}.bmp"/>
          <p:cNvPicPr>
            <a:picLocks noChangeAspect="1" noChangeArrowheads="1"/>
          </p:cNvPicPr>
          <p:nvPr/>
        </p:nvPicPr>
        <p:blipFill>
          <a:blip r:embed="rId3"/>
          <a:srcRect/>
          <a:stretch>
            <a:fillRect/>
          </a:stretch>
        </p:blipFill>
        <p:spPr bwMode="auto">
          <a:xfrm>
            <a:off x="500034" y="1043010"/>
            <a:ext cx="8536079" cy="5386386"/>
          </a:xfrm>
          <a:prstGeom prst="rect">
            <a:avLst/>
          </a:prstGeom>
          <a:noFill/>
        </p:spPr>
      </p:pic>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24" descr="C:\Users\yangfan\Desktop\图片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矩形 25"/>
          <p:cNvSpPr/>
          <p:nvPr/>
        </p:nvSpPr>
        <p:spPr>
          <a:xfrm>
            <a:off x="-36513" y="865674"/>
            <a:ext cx="467544" cy="59923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197259" y="116632"/>
            <a:ext cx="7831125" cy="769441"/>
          </a:xfrm>
          <a:prstGeom prst="rect">
            <a:avLst/>
          </a:prstGeom>
          <a:noFill/>
        </p:spPr>
        <p:txBody>
          <a:bodyPr wrap="square" rtlCol="0">
            <a:spAutoFit/>
          </a:bodyPr>
          <a:lstStyle/>
          <a:p>
            <a:r>
              <a:rPr lang="zh-CN" altLang="en-US" sz="4400" b="1" dirty="0" smtClean="0">
                <a:effectLst>
                  <a:outerShdw blurRad="50800" dist="736600" dir="12960000" algn="ctr" rotWithShape="0">
                    <a:schemeClr val="bg1">
                      <a:lumMod val="50000"/>
                      <a:alpha val="45000"/>
                    </a:schemeClr>
                  </a:outerShdw>
                </a:effectLst>
              </a:rPr>
              <a:t>一、</a:t>
            </a:r>
            <a:r>
              <a:rPr lang="en-US" altLang="zh-CN" sz="4400" b="1" dirty="0" smtClean="0">
                <a:effectLst>
                  <a:outerShdw blurRad="50800" dist="736600" dir="12960000" algn="ctr" rotWithShape="0">
                    <a:schemeClr val="bg1">
                      <a:lumMod val="50000"/>
                      <a:alpha val="45000"/>
                    </a:schemeClr>
                  </a:outerShdw>
                </a:effectLst>
              </a:rPr>
              <a:t>Transform</a:t>
            </a:r>
            <a:endParaRPr lang="zh-CN" altLang="en-US" sz="4400" b="1" dirty="0">
              <a:effectLst>
                <a:outerShdw blurRad="50800" dist="736600" dir="12960000" algn="ctr" rotWithShape="0">
                  <a:schemeClr val="bg1">
                    <a:lumMod val="50000"/>
                    <a:alpha val="45000"/>
                  </a:schemeClr>
                </a:outerShdw>
              </a:effectLst>
            </a:endParaRPr>
          </a:p>
        </p:txBody>
      </p:sp>
      <p:pic>
        <p:nvPicPr>
          <p:cNvPr id="6146" name="Picture 2" descr="C:\Users\nilongjun\Desktop\{BC0A9ACD-82E9-4F58-B250-3B1EC4FE3B0F}.bmp"/>
          <p:cNvPicPr>
            <a:picLocks noChangeAspect="1" noChangeArrowheads="1"/>
          </p:cNvPicPr>
          <p:nvPr/>
        </p:nvPicPr>
        <p:blipFill>
          <a:blip r:embed="rId3"/>
          <a:srcRect/>
          <a:stretch>
            <a:fillRect/>
          </a:stretch>
        </p:blipFill>
        <p:spPr bwMode="auto">
          <a:xfrm>
            <a:off x="785813" y="1052533"/>
            <a:ext cx="7570787" cy="5305425"/>
          </a:xfrm>
          <a:prstGeom prst="rect">
            <a:avLst/>
          </a:prstGeom>
          <a:noFill/>
        </p:spPr>
      </p:pic>
    </p:spTree>
    <p:extLst>
      <p:ext uri="{BB962C8B-B14F-4D97-AF65-F5344CB8AC3E}">
        <p14:creationId xmlns:p14="http://schemas.microsoft.com/office/powerpoint/2010/main" xmlns="" val="3818090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TotalTime>
  <Words>1615</Words>
  <Application>Microsoft Office PowerPoint</Application>
  <PresentationFormat>全屏显示(4:3)</PresentationFormat>
  <Paragraphs>101</Paragraphs>
  <Slides>23</Slides>
  <Notes>3</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合肥乐堂动漫信息技术有限公司       Unity基础课程                         ------ 基础组件</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阿萨德发的是</dc:title>
  <cp:lastModifiedBy>倪隆军</cp:lastModifiedBy>
  <cp:revision>174</cp:revision>
  <dcterms:modified xsi:type="dcterms:W3CDTF">2018-05-09T12:44:36Z</dcterms:modified>
</cp:coreProperties>
</file>