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310" r:id="rId5"/>
    <p:sldId id="287" r:id="rId6"/>
    <p:sldId id="311" r:id="rId7"/>
    <p:sldId id="312" r:id="rId8"/>
    <p:sldId id="313" r:id="rId9"/>
    <p:sldId id="297" r:id="rId10"/>
    <p:sldId id="298" r:id="rId11"/>
    <p:sldId id="314" r:id="rId12"/>
    <p:sldId id="315" r:id="rId13"/>
    <p:sldId id="316" r:id="rId14"/>
    <p:sldId id="29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122" autoAdjust="0"/>
  </p:normalViewPr>
  <p:slideViewPr>
    <p:cSldViewPr>
      <p:cViewPr>
        <p:scale>
          <a:sx n="150" d="100"/>
          <a:sy n="150" d="100"/>
        </p:scale>
        <p:origin x="-522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247D5-2059-4DBA-8507-40AF38790831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DBFF1-E59A-48B5-BD2B-2AA560E57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96276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416824" cy="3026767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合肥乐堂动漫信息技术有限公司</a:t>
            </a:r>
            <a:r>
              <a:rPr lang="en-US" altLang="zh-CN" sz="3600" dirty="0"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3600" dirty="0">
                <a:latin typeface="华文中宋" pitchFamily="2" charset="-122"/>
                <a:ea typeface="华文中宋" pitchFamily="2" charset="-122"/>
              </a:rPr>
            </a:b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en-US" altLang="zh-CN" sz="3600" dirty="0"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3600" dirty="0">
                <a:latin typeface="华文中宋" pitchFamily="2" charset="-122"/>
                <a:ea typeface="华文中宋" pitchFamily="2" charset="-122"/>
              </a:rPr>
            </a:br>
            <a:r>
              <a:rPr lang="en-US" altLang="zh-CN" sz="3600" dirty="0">
                <a:latin typeface="华文中宋" pitchFamily="2" charset="-122"/>
                <a:ea typeface="华文中宋" pitchFamily="2" charset="-122"/>
              </a:rPr>
              <a:t>Unity</a:t>
            </a:r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基础课程</a:t>
            </a:r>
            <a:r>
              <a:rPr lang="en-US" altLang="zh-CN" sz="3600" dirty="0"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3600" dirty="0">
                <a:latin typeface="华文中宋" pitchFamily="2" charset="-122"/>
                <a:ea typeface="华文中宋" pitchFamily="2" charset="-122"/>
              </a:rPr>
            </a:b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                     ------ 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物理引擎组件</a:t>
            </a:r>
            <a:endParaRPr lang="zh-CN" altLang="en-US" sz="2400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267544" y="3284984"/>
            <a:ext cx="6400800" cy="476251"/>
          </a:xfrm>
        </p:spPr>
        <p:txBody>
          <a:bodyPr/>
          <a:lstStyle/>
          <a:p>
            <a:pPr eaLnBrk="1" hangingPunct="1"/>
            <a:r>
              <a:rPr lang="en-US" altLang="zh-CN" sz="16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Hefei </a:t>
            </a:r>
            <a:r>
              <a:rPr lang="en-US" altLang="zh-CN" sz="1600" dirty="0" err="1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LeTang</a:t>
            </a:r>
            <a:r>
              <a:rPr lang="en-US" altLang="zh-CN" sz="16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Animation Information &amp; Technology Co. Ltd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7786688" y="6202363"/>
            <a:ext cx="1357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2017</a:t>
            </a:r>
            <a:r>
              <a:rPr lang="zh-CN" altLang="en-US" sz="1800">
                <a:latin typeface="Arial" charset="0"/>
              </a:rPr>
              <a:t>年</a:t>
            </a:r>
            <a:r>
              <a:rPr lang="en-US" altLang="zh-CN" sz="1800">
                <a:latin typeface="Arial" charset="0"/>
              </a:rPr>
              <a:t>2</a:t>
            </a:r>
            <a:r>
              <a:rPr lang="zh-CN" altLang="en-US" sz="1800">
                <a:latin typeface="Arial" charset="0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xmlns="" val="16886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四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Character Controller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8462174" cy="8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400" dirty="0" smtClean="0"/>
              <a:t>角色控制器主要用于第三人称或第一人称游戏主角控制，并不使用刚体物理效果。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5122" name="Picture 2" descr="C:\Users\nilongjun\Desktop\{9A75C2F7-C321-41CB-A8EA-B5C368E6D5AC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2000240"/>
            <a:ext cx="8672624" cy="4079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四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Character Controller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8462174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400" dirty="0" smtClean="0"/>
              <a:t>角色</a:t>
            </a:r>
            <a:r>
              <a:rPr lang="zh-CN" altLang="en-US" sz="2400" dirty="0" smtClean="0"/>
              <a:t>控制器的移动和碰撞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42910" y="1643050"/>
            <a:ext cx="8358246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/>
              <a:t>角色</a:t>
            </a:r>
            <a:r>
              <a:rPr lang="zh-CN" altLang="en-US" sz="2000" dirty="0" smtClean="0"/>
              <a:t>控制器想要触发</a:t>
            </a:r>
            <a:r>
              <a:rPr lang="en-US" altLang="zh-CN" sz="2000" dirty="0" err="1" smtClean="0"/>
              <a:t>OnControllerColliderHit</a:t>
            </a:r>
            <a:r>
              <a:rPr lang="zh-CN" altLang="en-US" sz="2000" dirty="0" smtClean="0"/>
              <a:t>必须使用</a:t>
            </a:r>
            <a:r>
              <a:rPr lang="en-US" altLang="zh-CN" sz="2000" dirty="0" smtClean="0"/>
              <a:t>Move</a:t>
            </a:r>
            <a:r>
              <a:rPr lang="zh-CN" altLang="en-US" sz="2000" dirty="0" smtClean="0"/>
              <a:t>或者</a:t>
            </a:r>
            <a:r>
              <a:rPr lang="en-US" altLang="zh-CN" sz="2000" dirty="0" err="1" smtClean="0"/>
              <a:t>SimpleMove</a:t>
            </a:r>
            <a:r>
              <a:rPr lang="zh-CN" altLang="en-US" sz="2000" dirty="0" smtClean="0"/>
              <a:t>函数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42910" y="2428868"/>
            <a:ext cx="835824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/>
              <a:t>角色</a:t>
            </a:r>
            <a:r>
              <a:rPr lang="zh-CN" altLang="en-US" sz="2000" dirty="0" smtClean="0"/>
              <a:t>控制器不会和别的刚体产力的作用</a:t>
            </a:r>
            <a:endParaRPr lang="en-US" altLang="zh-CN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四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Character Controller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8462174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charset="0"/>
              </a:rPr>
              <a:t>关于</a:t>
            </a:r>
            <a:r>
              <a:rPr lang="en-US" altLang="zh-CN" sz="2400" dirty="0" err="1" smtClean="0">
                <a:latin typeface="Arial" charset="0"/>
              </a:rPr>
              <a:t>Rigidbody</a:t>
            </a:r>
            <a:r>
              <a:rPr lang="zh-CN" altLang="en-US" sz="2400" dirty="0" smtClean="0">
                <a:latin typeface="Arial" charset="0"/>
              </a:rPr>
              <a:t>和</a:t>
            </a:r>
            <a:r>
              <a:rPr lang="en-US" altLang="zh-CN" sz="2400" dirty="0" err="1" smtClean="0">
                <a:latin typeface="Arial" charset="0"/>
              </a:rPr>
              <a:t>CharacterController</a:t>
            </a:r>
            <a:r>
              <a:rPr lang="zh-CN" altLang="en-US" sz="2400" dirty="0" smtClean="0">
                <a:latin typeface="Arial" charset="0"/>
              </a:rPr>
              <a:t>之间的关系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42910" y="1428736"/>
            <a:ext cx="8358246" cy="130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000" dirty="0" err="1" smtClean="0"/>
              <a:t>Rigidbody</a:t>
            </a:r>
            <a:r>
              <a:rPr lang="en-US" sz="2000" dirty="0" smtClean="0"/>
              <a:t>：</a:t>
            </a:r>
            <a:r>
              <a:rPr lang="zh-CN" altLang="en-US" sz="2000" dirty="0" smtClean="0"/>
              <a:t>多用在“物体”上，因为“物体”都是“死”的，他们的运动一般都是靠物理系统。所以对于</a:t>
            </a:r>
            <a:r>
              <a:rPr lang="en-US" sz="2000" dirty="0" err="1" smtClean="0"/>
              <a:t>Rigidbody</a:t>
            </a:r>
            <a:r>
              <a:rPr lang="zh-CN" altLang="en-US" sz="2000" dirty="0" smtClean="0"/>
              <a:t>的移动，不要用</a:t>
            </a:r>
            <a:r>
              <a:rPr lang="en-US" sz="2000" dirty="0" smtClean="0"/>
              <a:t>Translate()，</a:t>
            </a:r>
            <a:r>
              <a:rPr lang="zh-CN" altLang="en-US" sz="2000" dirty="0" smtClean="0"/>
              <a:t>要用各种“力”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比如：</a:t>
            </a:r>
            <a:r>
              <a:rPr lang="en-US" sz="2000" dirty="0" err="1" smtClean="0"/>
              <a:t>Rigidbody</a:t>
            </a:r>
            <a:r>
              <a:rPr lang="zh-CN" altLang="en-US" sz="2000" dirty="0" smtClean="0"/>
              <a:t>的</a:t>
            </a:r>
            <a:r>
              <a:rPr lang="en-US" sz="2000" dirty="0" err="1" smtClean="0"/>
              <a:t>AddForce</a:t>
            </a:r>
            <a:r>
              <a:rPr lang="en-US" sz="2000" dirty="0" smtClean="0"/>
              <a:t>()</a:t>
            </a:r>
            <a:r>
              <a:rPr lang="zh-CN" altLang="en-US" sz="2000" dirty="0" smtClean="0"/>
              <a:t>方法，通过“力”来让它移动。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42910" y="2714620"/>
            <a:ext cx="8358246" cy="25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000" dirty="0" err="1" smtClean="0"/>
              <a:t>CharacterController</a:t>
            </a:r>
            <a:r>
              <a:rPr lang="en-US" sz="2000" dirty="0" smtClean="0"/>
              <a:t>：</a:t>
            </a:r>
            <a:r>
              <a:rPr lang="zh-CN" altLang="en-US" sz="2000" dirty="0" smtClean="0"/>
              <a:t>多用在“角色”上，因为“角色”多是“活”的（比如：游戏中的主角，</a:t>
            </a:r>
            <a:r>
              <a:rPr lang="en-US" sz="2000" dirty="0" smtClean="0"/>
              <a:t>NPC</a:t>
            </a:r>
            <a:r>
              <a:rPr lang="zh-CN" altLang="en-US" sz="2000" dirty="0" smtClean="0"/>
              <a:t>什么的），他们的运动要么是玩家控制，要么是脚本控制，所以一般不需要由物理系统来控制，如果由物理系统控制，反而使得游戏的操作性下降了。由玩家控制的“角色”肯定不要用</a:t>
            </a:r>
            <a:r>
              <a:rPr lang="en-US" sz="2000" dirty="0" err="1" smtClean="0"/>
              <a:t>Rigidbody</a:t>
            </a:r>
            <a:r>
              <a:rPr lang="en-US" sz="2000" dirty="0" smtClean="0"/>
              <a:t>，</a:t>
            </a:r>
            <a:r>
              <a:rPr lang="zh-CN" altLang="en-US" sz="2000" dirty="0" smtClean="0"/>
              <a:t>要用</a:t>
            </a:r>
            <a:r>
              <a:rPr lang="en-US" sz="2000" dirty="0" err="1" smtClean="0"/>
              <a:t>CharacterController</a:t>
            </a:r>
            <a:r>
              <a:rPr lang="en-US" sz="2000" dirty="0" smtClean="0"/>
              <a:t>。</a:t>
            </a:r>
            <a:r>
              <a:rPr lang="zh-CN" altLang="en-US" sz="2000" dirty="0" smtClean="0"/>
              <a:t>如果</a:t>
            </a:r>
            <a:r>
              <a:rPr lang="en-US" sz="2000" dirty="0" smtClean="0"/>
              <a:t>NPC</a:t>
            </a:r>
            <a:r>
              <a:rPr lang="zh-CN" altLang="en-US" sz="2000" dirty="0" smtClean="0"/>
              <a:t>非要用</a:t>
            </a:r>
            <a:r>
              <a:rPr lang="en-US" sz="2000" dirty="0" err="1" smtClean="0"/>
              <a:t>Rigidbody</a:t>
            </a:r>
            <a:r>
              <a:rPr lang="en-US" sz="2000" dirty="0" smtClean="0"/>
              <a:t>，</a:t>
            </a:r>
            <a:r>
              <a:rPr lang="zh-CN" altLang="en-US" sz="2000" dirty="0" smtClean="0"/>
              <a:t>那么请勾选</a:t>
            </a:r>
            <a:r>
              <a:rPr lang="en-US" sz="2000" dirty="0" smtClean="0"/>
              <a:t>Is Kinematic。</a:t>
            </a:r>
            <a:r>
              <a:rPr lang="zh-CN" altLang="en-US" sz="2000" dirty="0" smtClean="0"/>
              <a:t>使用了</a:t>
            </a:r>
            <a:r>
              <a:rPr lang="en-US" sz="2000" dirty="0" err="1" smtClean="0"/>
              <a:t>CharacterController</a:t>
            </a:r>
            <a:r>
              <a:rPr lang="zh-CN" altLang="en-US" sz="2000" dirty="0" smtClean="0"/>
              <a:t>以后，就不要用</a:t>
            </a:r>
            <a:r>
              <a:rPr lang="en-US" sz="2000" dirty="0" smtClean="0"/>
              <a:t>Translate()</a:t>
            </a:r>
            <a:r>
              <a:rPr lang="zh-CN" altLang="en-US" sz="2000" dirty="0" smtClean="0"/>
              <a:t>来移动物体了，要用它自己提供的</a:t>
            </a:r>
            <a:r>
              <a:rPr lang="en-US" sz="2000" dirty="0" smtClean="0"/>
              <a:t>Move()</a:t>
            </a:r>
            <a:r>
              <a:rPr lang="zh-CN" altLang="en-US" sz="2000" dirty="0" smtClean="0"/>
              <a:t>方法来移动物体。否则会有一些“诡异”的问题。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714348" y="5383950"/>
            <a:ext cx="8358246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000" dirty="0" err="1" smtClean="0"/>
              <a:t>CharacterController</a:t>
            </a:r>
            <a:r>
              <a:rPr lang="zh-CN" altLang="en-US" sz="2000" dirty="0" smtClean="0"/>
              <a:t>不对任何“力”产生作用，同时也不对然和物体施加“力”，即使那个物体是</a:t>
            </a:r>
            <a:r>
              <a:rPr lang="en-US" sz="2000" dirty="0" err="1" smtClean="0"/>
              <a:t>Rigidbody</a:t>
            </a:r>
            <a:r>
              <a:rPr lang="en-US" sz="2000" dirty="0" smtClean="0"/>
              <a:t>。</a:t>
            </a:r>
            <a:endParaRPr lang="en-US" altLang="zh-CN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四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Character Controller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8462174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charset="0"/>
              </a:rPr>
              <a:t>关于</a:t>
            </a:r>
            <a:r>
              <a:rPr lang="en-US" altLang="zh-CN" sz="2400" dirty="0" err="1" smtClean="0">
                <a:latin typeface="Arial" charset="0"/>
              </a:rPr>
              <a:t>Rigidbody</a:t>
            </a:r>
            <a:r>
              <a:rPr lang="zh-CN" altLang="en-US" sz="2400" dirty="0" smtClean="0">
                <a:latin typeface="Arial" charset="0"/>
              </a:rPr>
              <a:t>和</a:t>
            </a:r>
            <a:r>
              <a:rPr lang="en-US" altLang="zh-CN" sz="2400" dirty="0" err="1" smtClean="0">
                <a:latin typeface="Arial" charset="0"/>
              </a:rPr>
              <a:t>CharacterController</a:t>
            </a:r>
            <a:r>
              <a:rPr lang="zh-CN" altLang="en-US" sz="2400" dirty="0" smtClean="0">
                <a:latin typeface="Arial" charset="0"/>
              </a:rPr>
              <a:t>之间的关系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42910" y="1428736"/>
            <a:ext cx="8358246" cy="130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err="1" smtClean="0"/>
              <a:t>Rigidbody</a:t>
            </a:r>
            <a:r>
              <a:rPr lang="zh-CN" altLang="en-US" sz="2000" dirty="0" smtClean="0"/>
              <a:t>会对“力”产生响应，如果一个物体加上了</a:t>
            </a:r>
            <a:r>
              <a:rPr lang="en-US" altLang="zh-CN" sz="2000" dirty="0" err="1" smtClean="0"/>
              <a:t>Rigidbody</a:t>
            </a:r>
            <a:r>
              <a:rPr lang="zh-CN" altLang="en-US" sz="2000" dirty="0" smtClean="0"/>
              <a:t>，首先会直接对“重力”产生响应，如果再加上</a:t>
            </a:r>
            <a:r>
              <a:rPr lang="en-US" altLang="zh-CN" sz="2000" dirty="0" smtClean="0"/>
              <a:t>Collider</a:t>
            </a:r>
            <a:r>
              <a:rPr lang="zh-CN" altLang="en-US" sz="2000" dirty="0" smtClean="0"/>
              <a:t>，就会对其他“力”产生响应了。同时如果使用</a:t>
            </a:r>
            <a:r>
              <a:rPr lang="en-US" altLang="zh-CN" sz="2000" dirty="0" smtClean="0"/>
              <a:t>Translate()</a:t>
            </a:r>
            <a:r>
              <a:rPr lang="zh-CN" altLang="en-US" sz="2000" dirty="0" smtClean="0"/>
              <a:t>移动</a:t>
            </a:r>
            <a:r>
              <a:rPr lang="en-US" altLang="zh-CN" sz="2000" dirty="0" err="1" smtClean="0"/>
              <a:t>Rigidbody</a:t>
            </a:r>
            <a:r>
              <a:rPr lang="zh-CN" altLang="en-US" sz="2000" dirty="0" smtClean="0"/>
              <a:t>，那么它会对其他的</a:t>
            </a:r>
            <a:r>
              <a:rPr lang="en-US" altLang="zh-CN" sz="2000" dirty="0" err="1" smtClean="0"/>
              <a:t>Rigidbody</a:t>
            </a:r>
            <a:r>
              <a:rPr lang="zh-CN" altLang="en-US" sz="2000" dirty="0" smtClean="0"/>
              <a:t>在碰撞的时候自动施加一个“力”。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42910" y="2822910"/>
            <a:ext cx="8358246" cy="25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/>
              <a:t>在游戏中，对于那些可能将来会移动的物体，我们不仅要加</a:t>
            </a:r>
            <a:r>
              <a:rPr lang="en-US" altLang="zh-CN" sz="2000" dirty="0" smtClean="0"/>
              <a:t>Collider</a:t>
            </a:r>
            <a:r>
              <a:rPr lang="zh-CN" altLang="en-US" sz="2000" dirty="0" smtClean="0"/>
              <a:t>，还要加上</a:t>
            </a:r>
            <a:r>
              <a:rPr lang="en-US" altLang="zh-CN" sz="2000" dirty="0" err="1" smtClean="0"/>
              <a:t>Rigidbody</a:t>
            </a:r>
            <a:r>
              <a:rPr lang="zh-CN" altLang="en-US" sz="2000" dirty="0" smtClean="0"/>
              <a:t>，如果希望是被物理引擎控制，就不勾选</a:t>
            </a:r>
            <a:r>
              <a:rPr lang="en-US" altLang="zh-CN" sz="2000" dirty="0" err="1" smtClean="0"/>
              <a:t>Rigidbody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Is Kinematic</a:t>
            </a:r>
            <a:r>
              <a:rPr lang="zh-CN" altLang="en-US" sz="2000" dirty="0" smtClean="0"/>
              <a:t>，如果希望不被物理引擎控制，希望通过自己的代码或者动画来控制，就勾选</a:t>
            </a:r>
            <a:r>
              <a:rPr lang="en-US" altLang="zh-CN" sz="2000" dirty="0" err="1" smtClean="0"/>
              <a:t>Rigidbody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Is Kinematic</a:t>
            </a:r>
            <a:r>
              <a:rPr lang="zh-CN" altLang="en-US" sz="2000" dirty="0" smtClean="0"/>
              <a:t>，而且这个属性还可以在脚本中随时改变，从而实现“</a:t>
            </a:r>
            <a:r>
              <a:rPr lang="en-US" altLang="zh-CN" sz="2000" dirty="0" smtClean="0"/>
              <a:t>ragdoll effect”</a:t>
            </a:r>
            <a:r>
              <a:rPr lang="zh-CN" altLang="en-US" sz="2000" dirty="0" smtClean="0"/>
              <a:t>，“</a:t>
            </a:r>
            <a:r>
              <a:rPr lang="en-US" altLang="zh-CN" sz="2000" dirty="0" smtClean="0"/>
              <a:t>ragdoll effect”</a:t>
            </a:r>
            <a:r>
              <a:rPr lang="zh-CN" altLang="en-US" sz="2000" dirty="0" smtClean="0"/>
              <a:t>类似于</a:t>
            </a:r>
            <a:r>
              <a:rPr lang="en-US" altLang="zh-CN" sz="2000" dirty="0" smtClean="0"/>
              <a:t>CS</a:t>
            </a:r>
            <a:r>
              <a:rPr lang="zh-CN" altLang="en-US" sz="2000" dirty="0" smtClean="0"/>
              <a:t>里面的效果，大部分时间物体的运动是通过脚本和动画控制的，如果遇到爆炸等，物体的运动就可以被物理系统接管了，这个时候开启</a:t>
            </a:r>
            <a:r>
              <a:rPr lang="en-US" altLang="zh-CN" sz="2000" dirty="0" smtClean="0"/>
              <a:t>Is Kinematic</a:t>
            </a:r>
            <a:r>
              <a:rPr lang="zh-CN" altLang="en-US" sz="2000" dirty="0" smtClean="0"/>
              <a:t>最合适了。</a:t>
            </a:r>
            <a:endParaRPr lang="en-US" altLang="zh-CN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五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Prefab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42910" y="1004207"/>
            <a:ext cx="8358246" cy="161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P</a:t>
            </a:r>
            <a:r>
              <a:rPr lang="en-US" altLang="zh-CN" sz="2000" dirty="0" smtClean="0"/>
              <a:t>refab</a:t>
            </a:r>
            <a:r>
              <a:rPr lang="zh-CN" altLang="en-US" sz="2000" dirty="0" smtClean="0"/>
              <a:t>是</a:t>
            </a:r>
            <a:r>
              <a:rPr lang="zh-CN" altLang="en-US" sz="2000" dirty="0" smtClean="0"/>
              <a:t>一种资源类型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存储在项目视图中的一种可重复使用的游戏对象。预置可以多次放入到多个场景中。当你添加一个预置到场景中，就创建了它的一个实例。所有的预置实例链接到原始预置，基本上是它的克隆。不管你的项目存在多少实例，当你对预置进行任何更改，你将看到这些更改将应用于所有实例。</a:t>
            </a:r>
            <a:endParaRPr lang="zh-CN" altLang="en-US" sz="2000" dirty="0" smtClean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42910" y="2746108"/>
            <a:ext cx="835824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Prefab</a:t>
            </a:r>
            <a:r>
              <a:rPr lang="zh-CN" altLang="en-US" sz="2000" dirty="0" smtClean="0"/>
              <a:t>的创建，修改</a:t>
            </a:r>
            <a:endParaRPr lang="zh-CN" altLang="en-US" sz="2000" dirty="0" smtClean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42910" y="3262834"/>
            <a:ext cx="835824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None/>
            </a:pPr>
            <a:r>
              <a:rPr lang="en-US" altLang="zh-CN" sz="2000" dirty="0" smtClean="0"/>
              <a:t>Prefab</a:t>
            </a:r>
            <a:r>
              <a:rPr lang="zh-CN" altLang="en-US" sz="2000" smtClean="0"/>
              <a:t>的加载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039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培训内容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55576" y="1309613"/>
            <a:ext cx="5517486" cy="886569"/>
            <a:chOff x="755576" y="1246287"/>
            <a:chExt cx="5517486" cy="886569"/>
          </a:xfrm>
        </p:grpSpPr>
        <p:grpSp>
          <p:nvGrpSpPr>
            <p:cNvPr id="23" name="组合 22"/>
            <p:cNvGrpSpPr/>
            <p:nvPr/>
          </p:nvGrpSpPr>
          <p:grpSpPr>
            <a:xfrm>
              <a:off x="755576" y="1246287"/>
              <a:ext cx="5517486" cy="886569"/>
              <a:chOff x="2267744" y="195486"/>
              <a:chExt cx="6953831" cy="11173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267744" y="195486"/>
                <a:ext cx="1117365" cy="111736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bg1"/>
                </a:solidFill>
              </a:ln>
              <a:effectLst>
                <a:outerShdw blurRad="228600" sx="115000" sy="115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2946143" y="474828"/>
                <a:ext cx="6275432" cy="5586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>
                    <a:solidFill>
                      <a:schemeClr val="tx1"/>
                    </a:solidFill>
                  </a:rPr>
                  <a:t>     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347556" y="275298"/>
                <a:ext cx="957742" cy="9577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784687" y="1412776"/>
              <a:ext cx="357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 smtClean="0">
                  <a:latin typeface="+mn-ea"/>
                </a:rPr>
                <a:t>Rigidbody</a:t>
              </a:r>
              <a:r>
                <a:rPr lang="zh-CN" altLang="en-US" sz="2800" b="1" dirty="0" smtClean="0">
                  <a:latin typeface="+mn-ea"/>
                </a:rPr>
                <a:t>刚体</a:t>
              </a:r>
              <a:endParaRPr lang="zh-CN" altLang="en-US" sz="2800" b="1" dirty="0"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835695" y="2196182"/>
            <a:ext cx="5616625" cy="886569"/>
            <a:chOff x="1835695" y="2060848"/>
            <a:chExt cx="5616625" cy="886569"/>
          </a:xfrm>
        </p:grpSpPr>
        <p:grpSp>
          <p:nvGrpSpPr>
            <p:cNvPr id="35" name="组合 34"/>
            <p:cNvGrpSpPr/>
            <p:nvPr/>
          </p:nvGrpSpPr>
          <p:grpSpPr>
            <a:xfrm flipH="1">
              <a:off x="1835695" y="2060848"/>
              <a:ext cx="5616625" cy="886569"/>
              <a:chOff x="2267744" y="195486"/>
              <a:chExt cx="6860969" cy="111736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2267744" y="195486"/>
                <a:ext cx="1117365" cy="111736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bg1"/>
                </a:solidFill>
              </a:ln>
              <a:effectLst>
                <a:outerShdw blurRad="228600" sx="115000" sy="115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2946144" y="474828"/>
                <a:ext cx="6182569" cy="5586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ea"/>
                  </a:rPr>
                  <a:t>Collider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</a:rPr>
                  <a:t>碰撞器</a:t>
                </a:r>
                <a:endParaRPr lang="en-US" altLang="zh-CN" sz="28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347556" y="275298"/>
                <a:ext cx="957742" cy="9577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endParaRPr lang="zh-CN" alt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918056" y="2204864"/>
              <a:ext cx="4484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b="1" dirty="0">
                <a:latin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55576" y="3082751"/>
            <a:ext cx="5517486" cy="886569"/>
            <a:chOff x="755576" y="2875409"/>
            <a:chExt cx="5517486" cy="886569"/>
          </a:xfrm>
        </p:grpSpPr>
        <p:grpSp>
          <p:nvGrpSpPr>
            <p:cNvPr id="41" name="组合 40"/>
            <p:cNvGrpSpPr/>
            <p:nvPr/>
          </p:nvGrpSpPr>
          <p:grpSpPr>
            <a:xfrm>
              <a:off x="755576" y="2875409"/>
              <a:ext cx="5517486" cy="886569"/>
              <a:chOff x="2267744" y="195486"/>
              <a:chExt cx="6953831" cy="1117366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267744" y="195486"/>
                <a:ext cx="1117365" cy="111736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bg1"/>
                </a:solidFill>
              </a:ln>
              <a:effectLst>
                <a:outerShdw blurRad="228600" sx="115000" sy="115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2946143" y="474828"/>
                <a:ext cx="6275432" cy="5586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347556" y="275298"/>
                <a:ext cx="957742" cy="9577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3</a:t>
                </a:r>
                <a:endParaRPr lang="zh-CN" alt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84687" y="3049796"/>
              <a:ext cx="38674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b="1" dirty="0" smtClean="0">
                  <a:latin typeface="+mn-ea"/>
                </a:rPr>
                <a:t>Physics Material</a:t>
              </a:r>
              <a:endParaRPr lang="zh-CN" altLang="en-US" sz="2800" b="1" dirty="0">
                <a:latin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835695" y="3973909"/>
            <a:ext cx="5544617" cy="886569"/>
            <a:chOff x="1835695" y="3700512"/>
            <a:chExt cx="5544617" cy="886569"/>
          </a:xfrm>
        </p:grpSpPr>
        <p:grpSp>
          <p:nvGrpSpPr>
            <p:cNvPr id="60" name="组合 59"/>
            <p:cNvGrpSpPr/>
            <p:nvPr/>
          </p:nvGrpSpPr>
          <p:grpSpPr>
            <a:xfrm flipH="1">
              <a:off x="1835695" y="3700512"/>
              <a:ext cx="5544617" cy="886569"/>
              <a:chOff x="2267744" y="195486"/>
              <a:chExt cx="6979019" cy="1117366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2267744" y="195486"/>
                <a:ext cx="1117365" cy="111736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bg1"/>
                </a:solidFill>
              </a:ln>
              <a:effectLst>
                <a:outerShdw blurRad="228600" sx="115000" sy="115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2946144" y="474828"/>
                <a:ext cx="6300619" cy="5586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2347556" y="275298"/>
                <a:ext cx="957742" cy="9577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4</a:t>
                </a:r>
                <a:endParaRPr lang="zh-CN" alt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918056" y="3861048"/>
              <a:ext cx="44846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b="1" dirty="0" smtClean="0">
                  <a:latin typeface="+mn-ea"/>
                </a:rPr>
                <a:t>Character Controller</a:t>
              </a:r>
              <a:endParaRPr lang="zh-CN" altLang="en-US" sz="2800" b="1" dirty="0">
                <a:latin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85786" y="5042761"/>
            <a:ext cx="5517483" cy="886569"/>
            <a:chOff x="755576" y="2875409"/>
            <a:chExt cx="5517483" cy="886569"/>
          </a:xfrm>
        </p:grpSpPr>
        <p:grpSp>
          <p:nvGrpSpPr>
            <p:cNvPr id="50" name="组合 40"/>
            <p:cNvGrpSpPr/>
            <p:nvPr/>
          </p:nvGrpSpPr>
          <p:grpSpPr>
            <a:xfrm>
              <a:off x="755576" y="2875409"/>
              <a:ext cx="5517483" cy="886569"/>
              <a:chOff x="2267744" y="195486"/>
              <a:chExt cx="6953830" cy="111736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67744" y="195486"/>
                <a:ext cx="1117365" cy="111736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bg1"/>
                </a:solidFill>
              </a:ln>
              <a:effectLst>
                <a:outerShdw blurRad="228600" sx="115000" sy="115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2946142" y="474828"/>
                <a:ext cx="6275432" cy="5586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347556" y="275298"/>
                <a:ext cx="957742" cy="9577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5</a:t>
                </a:r>
                <a:endParaRPr lang="zh-CN" alt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784687" y="3049796"/>
              <a:ext cx="38674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b="1" dirty="0" smtClean="0">
                  <a:latin typeface="+mn-ea"/>
                </a:rPr>
                <a:t>Prefab</a:t>
              </a:r>
              <a:endParaRPr lang="zh-CN" altLang="en-US" sz="2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04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一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Rigidbody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8462174" cy="15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400" dirty="0" smtClean="0"/>
              <a:t>刚体使物体能在物理控制下运动。刚体可通过接受力与扭矩，使物体像现实方式一样运动。任何物体想要受重力影响，受脚本施加的力的作用，或通过</a:t>
            </a:r>
            <a:r>
              <a:rPr lang="en-US" altLang="zh-CN" sz="2400" dirty="0" smtClean="0"/>
              <a:t>NVIDIA </a:t>
            </a:r>
            <a:r>
              <a:rPr lang="en-US" altLang="zh-CN" sz="2400" dirty="0" err="1" smtClean="0"/>
              <a:t>PhysX</a:t>
            </a:r>
            <a:r>
              <a:rPr lang="zh-CN" altLang="en-US" sz="2400" dirty="0" smtClean="0"/>
              <a:t>物理引擎来与其他物体交互，都必须包含一个刚体组件。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1026" name="Picture 2" descr="C:\Users\nilongjun\Desktop\{5613D156-5ECD-452E-B502-60A8810EC560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571744"/>
            <a:ext cx="3638550" cy="2000250"/>
          </a:xfrm>
          <a:prstGeom prst="rect">
            <a:avLst/>
          </a:prstGeom>
          <a:noFill/>
        </p:spPr>
      </p:pic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00034" y="2571744"/>
            <a:ext cx="4714908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smtClean="0"/>
              <a:t>Mass:</a:t>
            </a:r>
            <a:r>
              <a:rPr lang="zh-CN" altLang="en-US" sz="2000" dirty="0" smtClean="0"/>
              <a:t>刚体的质量。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500034" y="2977082"/>
            <a:ext cx="4714908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/>
              <a:t>你应该 尽量保持质量接近</a:t>
            </a:r>
            <a:r>
              <a:rPr lang="en-US" altLang="zh-CN" sz="2000" dirty="0" smtClean="0"/>
              <a:t>0.1</a:t>
            </a:r>
            <a:r>
              <a:rPr lang="zh-CN" altLang="en-US" sz="2000" dirty="0" smtClean="0"/>
              <a:t>并且不要超过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。大的质量会使物理模拟</a:t>
            </a:r>
            <a:r>
              <a:rPr lang="zh-CN" altLang="en-US" sz="2000" dirty="0" smtClean="0"/>
              <a:t>不稳定。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00034" y="3740876"/>
            <a:ext cx="4714908" cy="99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/>
              <a:t>当碰撞时较大质量的物体更多推开较小质量的物体。想想一个大卡车，撞一个小汽车。 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00034" y="4790421"/>
            <a:ext cx="4714908" cy="99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/>
              <a:t>一个常见的错误是重的物体比轻的物体下落的快。这是不正确的，速度依赖于重力和阻力。</a:t>
            </a:r>
            <a:endParaRPr lang="en-US" altLang="zh-CN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一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Rigidbody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00034" y="928670"/>
            <a:ext cx="850112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smtClean="0"/>
              <a:t>Drag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阻力可用来减缓物体的速度。阻力越高物体减慢越快。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00034" y="1334008"/>
            <a:ext cx="850112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smtClean="0"/>
              <a:t>Angular Drag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角阻力可用来减缓物体的旋转。阻力越高旋转越慢。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500034" y="1762636"/>
            <a:ext cx="850112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err="1" smtClean="0"/>
              <a:t>UseGravity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如果设置为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，刚体将不受重力影响。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00034" y="2143116"/>
            <a:ext cx="850112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err="1" smtClean="0"/>
              <a:t>IsKinematic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控制物理学是否够影响这个刚体。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00034" y="3477148"/>
            <a:ext cx="850112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smtClean="0"/>
              <a:t>Velocity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AddForce</a:t>
            </a:r>
            <a:r>
              <a:rPr lang="zh-CN" altLang="en-US" sz="2000" dirty="0" smtClean="0"/>
              <a:t>的区别</a:t>
            </a:r>
            <a:endParaRPr lang="en-US" altLang="zh-CN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Collider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4521671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latin typeface="Arial" charset="0"/>
              </a:rPr>
              <a:t>Unity</a:t>
            </a:r>
            <a:r>
              <a:rPr lang="zh-CN" altLang="en-US" sz="2400" dirty="0" smtClean="0">
                <a:latin typeface="Arial" charset="0"/>
              </a:rPr>
              <a:t>有哪些</a:t>
            </a:r>
            <a:r>
              <a:rPr lang="en-US" altLang="zh-CN" sz="2400" dirty="0" smtClean="0">
                <a:latin typeface="Arial" charset="0"/>
              </a:rPr>
              <a:t>Collider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642910" y="1500174"/>
            <a:ext cx="835824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Arial" charset="0"/>
              </a:rPr>
              <a:t>Box Collider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42910" y="2000240"/>
            <a:ext cx="835824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Arial" charset="0"/>
              </a:rPr>
              <a:t>Sphere Collider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2910" y="2548454"/>
            <a:ext cx="835824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Arial" charset="0"/>
              </a:rPr>
              <a:t>Capsule Collider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2910" y="3048520"/>
            <a:ext cx="835824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Arial" charset="0"/>
              </a:rPr>
              <a:t>Mesh Collider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2910" y="3620024"/>
            <a:ext cx="835824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Arial" charset="0"/>
              </a:rPr>
              <a:t>Wheel Collider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2910" y="4191528"/>
            <a:ext cx="835824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latin typeface="Arial" charset="0"/>
              </a:rPr>
              <a:t>Terrain Collider</a:t>
            </a:r>
            <a:endParaRPr lang="en-US" altLang="zh-CN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Collider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4521671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charset="0"/>
              </a:rPr>
              <a:t>碰撞的触发函数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2050" name="Picture 2" descr="C:\Users\nilongjun\Desktop\{506F8CCA-EC5F-4C5B-B110-DEDB1B8056DD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00174"/>
            <a:ext cx="6127897" cy="614365"/>
          </a:xfrm>
          <a:prstGeom prst="rect">
            <a:avLst/>
          </a:prstGeom>
          <a:noFill/>
        </p:spPr>
      </p:pic>
      <p:pic>
        <p:nvPicPr>
          <p:cNvPr id="2051" name="Picture 3" descr="C:\Users\nilongjun\Desktop\{20EB8D59-5361-4EFC-A7D9-E4F0DC1348E2}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143116"/>
            <a:ext cx="5543589" cy="534506"/>
          </a:xfrm>
          <a:prstGeom prst="rect">
            <a:avLst/>
          </a:prstGeom>
          <a:noFill/>
        </p:spPr>
      </p:pic>
      <p:pic>
        <p:nvPicPr>
          <p:cNvPr id="2052" name="Picture 4" descr="C:\Users\nilongjun\Desktop\{61E4F7F0-83E6-4A9F-A5FF-6CCD4A7C1916}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2786058"/>
            <a:ext cx="5796586" cy="509590"/>
          </a:xfrm>
          <a:prstGeom prst="rect">
            <a:avLst/>
          </a:prstGeom>
          <a:noFill/>
        </p:spPr>
      </p:pic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428596" y="3643314"/>
            <a:ext cx="4521671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charset="0"/>
              </a:rPr>
              <a:t>碰撞的触发条件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642910" y="4143380"/>
            <a:ext cx="8358246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/>
              <a:t>最低条件：</a:t>
            </a:r>
            <a:r>
              <a:rPr lang="zh-CN" altLang="en-US" sz="2000" dirty="0" smtClean="0"/>
              <a:t>两</a:t>
            </a:r>
            <a:r>
              <a:rPr lang="zh-CN" altLang="en-US" sz="2000" dirty="0" smtClean="0"/>
              <a:t>个物体中：有一个</a:t>
            </a:r>
            <a:r>
              <a:rPr lang="en-US" sz="2000" dirty="0" smtClean="0"/>
              <a:t>non kinematic </a:t>
            </a:r>
            <a:r>
              <a:rPr lang="en-US" sz="2000" dirty="0" err="1" smtClean="0"/>
              <a:t>Rigibody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和 </a:t>
            </a:r>
            <a:r>
              <a:rPr lang="en-US" sz="2000" dirty="0" smtClean="0"/>
              <a:t>non trigger Collider , </a:t>
            </a:r>
            <a:r>
              <a:rPr lang="zh-CN" altLang="en-US" sz="2000" dirty="0" smtClean="0"/>
              <a:t>有一个</a:t>
            </a:r>
            <a:r>
              <a:rPr lang="en-US" sz="2000" dirty="0" smtClean="0"/>
              <a:t>non trigger Collider. </a:t>
            </a:r>
            <a:endParaRPr lang="en-US" altLang="zh-CN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Collider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4521671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charset="0"/>
              </a:rPr>
              <a:t>触发器的触发函数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428596" y="3643314"/>
            <a:ext cx="4521671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charset="0"/>
              </a:rPr>
              <a:t>触发器的触发条件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642910" y="4143380"/>
            <a:ext cx="8358246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/>
              <a:t>最低条件：两个物体之中：有一个勾选了</a:t>
            </a:r>
            <a:r>
              <a:rPr lang="en-US" sz="2000" dirty="0" smtClean="0"/>
              <a:t>is trigger 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collider , </a:t>
            </a:r>
            <a:r>
              <a:rPr lang="zh-CN" altLang="en-US" sz="2000" dirty="0" smtClean="0"/>
              <a:t>有</a:t>
            </a:r>
            <a:r>
              <a:rPr lang="zh-CN" altLang="en-US" sz="2000" dirty="0" smtClean="0"/>
              <a:t>一</a:t>
            </a:r>
            <a:r>
              <a:rPr lang="zh-CN" altLang="en-US" sz="2000" dirty="0" smtClean="0"/>
              <a:t>个</a:t>
            </a:r>
            <a:r>
              <a:rPr lang="en-US" sz="2000" dirty="0" err="1" smtClean="0"/>
              <a:t>Rigibody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和 </a:t>
            </a:r>
            <a:r>
              <a:rPr lang="en-US" sz="2000" dirty="0" smtClean="0"/>
              <a:t>non trigger Collider.    </a:t>
            </a:r>
            <a:endParaRPr lang="en-US" altLang="zh-CN" sz="2000" dirty="0">
              <a:latin typeface="Arial" charset="0"/>
            </a:endParaRPr>
          </a:p>
        </p:txBody>
      </p:sp>
      <p:pic>
        <p:nvPicPr>
          <p:cNvPr id="3075" name="Picture 3" descr="C:\Users\nilongjun\Desktop\{787D09A0-3E33-4333-9333-FD21793B3827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00174"/>
            <a:ext cx="5257800" cy="476250"/>
          </a:xfrm>
          <a:prstGeom prst="rect">
            <a:avLst/>
          </a:prstGeom>
          <a:noFill/>
        </p:spPr>
      </p:pic>
      <p:pic>
        <p:nvPicPr>
          <p:cNvPr id="3076" name="Picture 4" descr="C:\Users\nilongjun\Desktop\{331C892D-C22D-4FD8-813F-3B88BC3E025D}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87" y="2224082"/>
            <a:ext cx="5762625" cy="419100"/>
          </a:xfrm>
          <a:prstGeom prst="rect">
            <a:avLst/>
          </a:prstGeom>
          <a:noFill/>
        </p:spPr>
      </p:pic>
      <p:pic>
        <p:nvPicPr>
          <p:cNvPr id="3077" name="Picture 5" descr="C:\Users\nilongjun\Desktop\{F1DCFA36-371F-4CC2-A7DB-420844CF34BD}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83" y="2857496"/>
            <a:ext cx="5114925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Collider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6146" name="Picture 2" descr="C:\Users\nilongjun\Desktop\{B0C447FA-8F35-4A03-857D-16C8C6F08745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071545"/>
            <a:ext cx="5429288" cy="4871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三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Physics Material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8462174" cy="118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sz="2400" dirty="0" smtClean="0"/>
              <a:t>Unity3D</a:t>
            </a:r>
            <a:r>
              <a:rPr lang="zh-CN" altLang="en-US" sz="2400" dirty="0" smtClean="0"/>
              <a:t>中</a:t>
            </a:r>
            <a:r>
              <a:rPr lang="en-US" sz="2400" dirty="0" smtClean="0"/>
              <a:t>Physics Material</a:t>
            </a:r>
            <a:r>
              <a:rPr lang="zh-CN" altLang="en-US" sz="2400" dirty="0" smtClean="0"/>
              <a:t>对象可以设置物体的物理特性，对这个对象进行编辑，并应用于</a:t>
            </a:r>
            <a:r>
              <a:rPr lang="en-US" sz="2400" dirty="0" err="1" smtClean="0"/>
              <a:t>GameObject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collider material</a:t>
            </a:r>
            <a:r>
              <a:rPr lang="zh-CN" altLang="en-US" sz="2400" dirty="0" smtClean="0"/>
              <a:t>属性上，可以使物体具有自然界中物体的运动特性。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4098" name="Picture 2" descr="C:\Users\nilongjun\Desktop\{2C230DB8-318F-4CA5-88BE-6B6186BDF6E8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428868"/>
            <a:ext cx="8286808" cy="27813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949</Words>
  <Application>Microsoft Office PowerPoint</Application>
  <PresentationFormat>全屏显示(4:3)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合肥乐堂动漫信息技术有限公司       Unity基础课程                         ------ 物理引擎组件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阿萨德发的是</dc:title>
  <cp:lastModifiedBy>倪隆军</cp:lastModifiedBy>
  <cp:revision>195</cp:revision>
  <dcterms:modified xsi:type="dcterms:W3CDTF">2017-12-13T08:07:15Z</dcterms:modified>
</cp:coreProperties>
</file>