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310" r:id="rId5"/>
    <p:sldId id="287" r:id="rId6"/>
    <p:sldId id="311" r:id="rId7"/>
    <p:sldId id="312" r:id="rId8"/>
    <p:sldId id="320" r:id="rId9"/>
    <p:sldId id="317" r:id="rId10"/>
    <p:sldId id="319" r:id="rId11"/>
    <p:sldId id="32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122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247D5-2059-4DBA-8507-40AF38790831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BFF1-E59A-48B5-BD2B-2AA560E57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96276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416824" cy="3026767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合肥乐堂动漫信息技术有限公司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>Unity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基础课程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          ------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模型和动画</a:t>
            </a:r>
            <a:endParaRPr lang="zh-CN" altLang="en-US" sz="240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267544" y="3284984"/>
            <a:ext cx="6400800" cy="476251"/>
          </a:xfrm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Hefei </a:t>
            </a:r>
            <a:r>
              <a:rPr lang="en-US" altLang="zh-CN" sz="1600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LeTang</a:t>
            </a:r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Animation Information &amp; Technology Co. Ltd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786688" y="62023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2017</a:t>
            </a:r>
            <a:r>
              <a:rPr lang="zh-CN" altLang="en-US" sz="1800">
                <a:latin typeface="Arial" charset="0"/>
              </a:rPr>
              <a:t>年</a:t>
            </a:r>
            <a:r>
              <a:rPr lang="en-US" altLang="zh-CN" sz="1800">
                <a:latin typeface="Arial" charset="0"/>
              </a:rPr>
              <a:t>2</a:t>
            </a:r>
            <a:r>
              <a:rPr lang="zh-CN" altLang="en-US" sz="1800">
                <a:latin typeface="Arial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1688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Animation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b="1" dirty="0" err="1" smtClean="0"/>
              <a:t>Animation</a:t>
            </a:r>
            <a:r>
              <a:rPr lang="en-US" sz="2400" b="1" dirty="0" err="1" smtClean="0"/>
              <a:t>.wrapMode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循环模式</a:t>
            </a:r>
            <a:endParaRPr lang="zh-CN" altLang="en-US" sz="2400" b="1" dirty="0"/>
          </a:p>
        </p:txBody>
      </p:sp>
      <p:pic>
        <p:nvPicPr>
          <p:cNvPr id="2050" name="Picture 2" descr="C:\Users\nilongjun\Desktop\{8B154725-B3A7-40FA-A7ED-45569AC3C6A1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8005162" cy="332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Animation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err="1" smtClean="0"/>
              <a:t>CrossFade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CrossFadeQueued</a:t>
            </a:r>
            <a:endParaRPr lang="zh-CN" altLang="en-US" sz="2400" b="1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67544" y="1486767"/>
            <a:ext cx="8462174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err="1" smtClean="0"/>
              <a:t>CrossFade</a:t>
            </a:r>
            <a:r>
              <a:rPr lang="zh-CN" altLang="en-US" sz="2400" dirty="0" smtClean="0"/>
              <a:t>在一定时间内淡入名称为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的动画并且淡出其他动画。</a:t>
            </a:r>
            <a:endParaRPr lang="zh-CN" altLang="en-US" sz="2400" b="1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67544" y="2558337"/>
            <a:ext cx="8462174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err="1" smtClean="0"/>
              <a:t>CrossFadeQueued</a:t>
            </a:r>
            <a:r>
              <a:rPr lang="zh-CN" altLang="en-US" sz="2400" dirty="0" smtClean="0"/>
              <a:t>在前一个动画播放完成之后淡入淡出下一个动画。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039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培训内容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576" y="1309613"/>
            <a:ext cx="5517486" cy="886569"/>
            <a:chOff x="755576" y="1246287"/>
            <a:chExt cx="5517486" cy="886569"/>
          </a:xfrm>
        </p:grpSpPr>
        <p:grpSp>
          <p:nvGrpSpPr>
            <p:cNvPr id="23" name="组合 22"/>
            <p:cNvGrpSpPr/>
            <p:nvPr/>
          </p:nvGrpSpPr>
          <p:grpSpPr>
            <a:xfrm>
              <a:off x="755576" y="1246287"/>
              <a:ext cx="5517486" cy="886569"/>
              <a:chOff x="2267744" y="195486"/>
              <a:chExt cx="6953831" cy="11173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2946143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 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84687" y="1412776"/>
              <a:ext cx="357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简述模型</a:t>
              </a:r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35695" y="2196182"/>
            <a:ext cx="5616625" cy="886569"/>
            <a:chOff x="1835695" y="2060848"/>
            <a:chExt cx="5616625" cy="886569"/>
          </a:xfrm>
        </p:grpSpPr>
        <p:grpSp>
          <p:nvGrpSpPr>
            <p:cNvPr id="35" name="组合 34"/>
            <p:cNvGrpSpPr/>
            <p:nvPr/>
          </p:nvGrpSpPr>
          <p:grpSpPr>
            <a:xfrm flipH="1">
              <a:off x="1835695" y="2060848"/>
              <a:ext cx="5616625" cy="886569"/>
              <a:chOff x="2267744" y="195486"/>
              <a:chExt cx="6860969" cy="11173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2946144" y="474828"/>
                <a:ext cx="6182569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Mesh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相关</a:t>
                </a:r>
                <a:endParaRPr lang="en-US" altLang="zh-CN" sz="2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918056" y="2204864"/>
              <a:ext cx="448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5576" y="3082751"/>
            <a:ext cx="5517485" cy="886569"/>
            <a:chOff x="755576" y="2875409"/>
            <a:chExt cx="5517485" cy="886569"/>
          </a:xfrm>
        </p:grpSpPr>
        <p:grpSp>
          <p:nvGrpSpPr>
            <p:cNvPr id="41" name="组合 40"/>
            <p:cNvGrpSpPr/>
            <p:nvPr/>
          </p:nvGrpSpPr>
          <p:grpSpPr>
            <a:xfrm>
              <a:off x="755576" y="2875409"/>
              <a:ext cx="5517485" cy="886569"/>
              <a:chOff x="2267744" y="195486"/>
              <a:chExt cx="6953830" cy="111736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946143" y="474828"/>
                <a:ext cx="6275431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84687" y="3049796"/>
              <a:ext cx="3867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n-ea"/>
                </a:rPr>
                <a:t>Animation</a:t>
              </a:r>
              <a:endParaRPr lang="zh-CN" altLang="en-US" sz="2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04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一、简述模型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82377" y="1000108"/>
            <a:ext cx="8447341" cy="35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Arial" charset="0"/>
              </a:rPr>
              <a:t>如果把一个角色模型拟人化，那么这个模型需要一副骨架，一层用来显示的皮，还有一组用来控制各个骨头的坐标，旋转，缩放的形成的动作。</a:t>
            </a:r>
            <a:endParaRPr lang="en-US" altLang="zh-CN" sz="2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Arial" charset="0"/>
              </a:rPr>
              <a:t>在</a:t>
            </a:r>
            <a:r>
              <a:rPr lang="en-US" altLang="zh-CN" sz="2800" dirty="0" smtClean="0">
                <a:latin typeface="Arial" charset="0"/>
              </a:rPr>
              <a:t>unity</a:t>
            </a:r>
            <a:r>
              <a:rPr lang="zh-CN" altLang="en-US" sz="2800" dirty="0" smtClean="0">
                <a:latin typeface="Arial" charset="0"/>
              </a:rPr>
              <a:t>的模型中，一个骨头就是一个</a:t>
            </a:r>
            <a:r>
              <a:rPr lang="en-US" altLang="zh-CN" sz="2800" dirty="0" smtClean="0">
                <a:latin typeface="Arial" charset="0"/>
              </a:rPr>
              <a:t>transform</a:t>
            </a:r>
            <a:r>
              <a:rPr lang="zh-CN" altLang="en-US" sz="2800" dirty="0" smtClean="0">
                <a:latin typeface="Arial" charset="0"/>
              </a:rPr>
              <a:t>，这个模型包含的所有的</a:t>
            </a:r>
            <a:r>
              <a:rPr lang="en-US" altLang="zh-CN" sz="2800" dirty="0" smtClean="0">
                <a:latin typeface="Arial" charset="0"/>
              </a:rPr>
              <a:t>transform</a:t>
            </a:r>
            <a:r>
              <a:rPr lang="zh-CN" altLang="en-US" sz="2800" dirty="0" smtClean="0">
                <a:latin typeface="Arial" charset="0"/>
              </a:rPr>
              <a:t>组成了这个模型的整个骨架。</a:t>
            </a:r>
            <a:endParaRPr lang="en-US" altLang="zh-CN" sz="2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Arial" charset="0"/>
              </a:rPr>
              <a:t>所以一般来说，美术给我们的资源，模型和动作最好分开。</a:t>
            </a:r>
            <a:endParaRPr lang="en-US" altLang="zh-CN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Mesh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82377" y="1071546"/>
            <a:ext cx="8447341" cy="481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800" dirty="0" smtClean="0">
                <a:latin typeface="Arial" charset="0"/>
              </a:rPr>
              <a:t>Mesh</a:t>
            </a:r>
            <a:r>
              <a:rPr lang="zh-CN" altLang="en-US" sz="2800" dirty="0" smtClean="0">
                <a:latin typeface="Arial" charset="0"/>
              </a:rPr>
              <a:t>：</a:t>
            </a:r>
            <a:r>
              <a:rPr lang="zh-CN" altLang="en-US" sz="2800" dirty="0" smtClean="0"/>
              <a:t>是指模型的网格，建模就是建网格。细看</a:t>
            </a:r>
            <a:r>
              <a:rPr lang="en-US" altLang="zh-CN" sz="2800" dirty="0" smtClean="0"/>
              <a:t>Mesh</a:t>
            </a:r>
            <a:r>
              <a:rPr lang="zh-CN" altLang="en-US" sz="2800" dirty="0" smtClean="0"/>
              <a:t>，可以知道</a:t>
            </a:r>
            <a:r>
              <a:rPr lang="en-US" altLang="zh-CN" sz="2800" dirty="0" smtClean="0"/>
              <a:t>Mesh</a:t>
            </a:r>
            <a:r>
              <a:rPr lang="zh-CN" altLang="en-US" sz="2800" dirty="0" smtClean="0"/>
              <a:t>的主要属性内容包括</a:t>
            </a:r>
            <a:r>
              <a:rPr lang="zh-CN" altLang="en-US" sz="2800" b="1" dirty="0" smtClean="0"/>
              <a:t>顶点坐标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法线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纹理坐标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三角形绘制序列</a:t>
            </a:r>
            <a:r>
              <a:rPr lang="zh-CN" altLang="en-US" sz="2800" dirty="0" smtClean="0"/>
              <a:t>等其他有用属性和功能。因此建网格，就是画三角形；画三角形就是定位三个点。</a:t>
            </a:r>
            <a:endParaRPr lang="en-US" altLang="zh-CN" sz="2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Arial" charset="0"/>
              </a:rPr>
              <a:t>在</a:t>
            </a:r>
            <a:r>
              <a:rPr lang="en-US" altLang="zh-CN" sz="2800" dirty="0" smtClean="0">
                <a:latin typeface="Arial" charset="0"/>
              </a:rPr>
              <a:t>Unity</a:t>
            </a:r>
            <a:r>
              <a:rPr lang="zh-CN" altLang="en-US" sz="2800" dirty="0" smtClean="0">
                <a:latin typeface="Arial" charset="0"/>
              </a:rPr>
              <a:t>里的</a:t>
            </a:r>
            <a:r>
              <a:rPr lang="en-US" altLang="zh-CN" sz="2800" dirty="0" smtClean="0">
                <a:latin typeface="Arial" charset="0"/>
              </a:rPr>
              <a:t>Mesh</a:t>
            </a:r>
            <a:r>
              <a:rPr lang="zh-CN" altLang="en-US" sz="2800" dirty="0" smtClean="0">
                <a:latin typeface="Arial" charset="0"/>
              </a:rPr>
              <a:t>分为</a:t>
            </a:r>
            <a:r>
              <a:rPr lang="en-US" altLang="zh-CN" sz="2800" dirty="0" smtClean="0">
                <a:latin typeface="Arial" charset="0"/>
              </a:rPr>
              <a:t>2</a:t>
            </a:r>
            <a:r>
              <a:rPr lang="zh-CN" altLang="en-US" sz="2800" dirty="0" smtClean="0">
                <a:latin typeface="Arial" charset="0"/>
              </a:rPr>
              <a:t>种，绑骨的和不绑骨的。在导入资源的时候，</a:t>
            </a:r>
            <a:r>
              <a:rPr lang="en-US" altLang="zh-CN" sz="2800" dirty="0" smtClean="0">
                <a:latin typeface="Arial" charset="0"/>
              </a:rPr>
              <a:t>unity</a:t>
            </a:r>
            <a:r>
              <a:rPr lang="zh-CN" altLang="en-US" sz="2800" dirty="0" smtClean="0">
                <a:latin typeface="Arial" charset="0"/>
              </a:rPr>
              <a:t>会为绑骨的</a:t>
            </a:r>
            <a:r>
              <a:rPr lang="en-US" altLang="zh-CN" sz="2800" dirty="0" smtClean="0">
                <a:latin typeface="Arial" charset="0"/>
              </a:rPr>
              <a:t>Mesh</a:t>
            </a:r>
            <a:r>
              <a:rPr lang="zh-CN" altLang="en-US" sz="2800" dirty="0" smtClean="0">
                <a:latin typeface="Arial" charset="0"/>
              </a:rPr>
              <a:t>自动生成一个</a:t>
            </a:r>
            <a:r>
              <a:rPr lang="en-US" altLang="zh-CN" sz="2800" dirty="0" err="1" smtClean="0">
                <a:latin typeface="Arial" charset="0"/>
              </a:rPr>
              <a:t>skinnedMeshRenderer</a:t>
            </a:r>
            <a:r>
              <a:rPr lang="zh-CN" altLang="en-US" sz="2800" dirty="0" smtClean="0">
                <a:latin typeface="Arial" charset="0"/>
              </a:rPr>
              <a:t>，为未绑骨的生成一个</a:t>
            </a:r>
            <a:r>
              <a:rPr lang="en-US" altLang="zh-CN" sz="2800" dirty="0" err="1" smtClean="0">
                <a:latin typeface="Arial" charset="0"/>
              </a:rPr>
              <a:t>MeshFiter</a:t>
            </a:r>
            <a:r>
              <a:rPr lang="zh-CN" altLang="en-US" sz="2800" dirty="0" smtClean="0">
                <a:latin typeface="Arial" charset="0"/>
              </a:rPr>
              <a:t>和一个</a:t>
            </a:r>
            <a:r>
              <a:rPr lang="en-US" altLang="zh-CN" sz="2800" dirty="0" err="1" smtClean="0">
                <a:latin typeface="Arial" charset="0"/>
              </a:rPr>
              <a:t>MeshRenderer</a:t>
            </a:r>
            <a:r>
              <a:rPr lang="zh-CN" altLang="en-US" sz="2800" dirty="0" smtClean="0">
                <a:latin typeface="Arial" charset="0"/>
              </a:rPr>
              <a:t>。</a:t>
            </a:r>
            <a:endParaRPr lang="en-US" altLang="zh-CN" sz="2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Arial" charset="0"/>
              </a:rPr>
              <a:t>不绑骨的</a:t>
            </a:r>
            <a:r>
              <a:rPr lang="en-US" altLang="zh-CN" sz="2800" dirty="0" smtClean="0">
                <a:latin typeface="Arial" charset="0"/>
              </a:rPr>
              <a:t>Mesh</a:t>
            </a:r>
            <a:r>
              <a:rPr lang="zh-CN" altLang="en-US" sz="2800" dirty="0" smtClean="0">
                <a:latin typeface="Arial" charset="0"/>
              </a:rPr>
              <a:t>只能绑定在一个骨头上，也就是说这个</a:t>
            </a:r>
            <a:r>
              <a:rPr lang="en-US" altLang="zh-CN" sz="2800" dirty="0" smtClean="0">
                <a:latin typeface="Arial" charset="0"/>
              </a:rPr>
              <a:t>Mesh</a:t>
            </a:r>
            <a:r>
              <a:rPr lang="zh-CN" altLang="en-US" sz="2800" dirty="0" smtClean="0">
                <a:latin typeface="Arial" charset="0"/>
              </a:rPr>
              <a:t>不会变形。只会根据父节点的变化而变化。</a:t>
            </a:r>
            <a:endParaRPr lang="en-US" altLang="zh-CN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二、</a:t>
            </a:r>
            <a:r>
              <a:rPr lang="zh-CN" altLang="en-US" sz="4400" b="1" dirty="0" smtClean="0"/>
              <a:t>不绑骨</a:t>
            </a:r>
            <a:r>
              <a:rPr lang="en-US" altLang="zh-CN" sz="4400" b="1" dirty="0" smtClean="0"/>
              <a:t>Mesh</a:t>
            </a:r>
            <a:endParaRPr lang="zh-CN" altLang="en-US" sz="4400" b="1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82377" y="1071546"/>
            <a:ext cx="8447341" cy="15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dirty="0" err="1" smtClean="0"/>
              <a:t>MeshFilter</a:t>
            </a:r>
            <a:r>
              <a:rPr lang="zh-CN" altLang="en-US" dirty="0" smtClean="0"/>
              <a:t>网格过滤器用于从你的资源中获取网格信息（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）并将其传递到用于将其渲染到屏幕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网格渲染</a:t>
            </a:r>
            <a:r>
              <a:rPr lang="zh-CN" altLang="en-US" dirty="0" smtClean="0"/>
              <a:t>器当中</a:t>
            </a:r>
            <a:r>
              <a:rPr lang="zh-CN" altLang="en-US" dirty="0" smtClean="0"/>
              <a:t>。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00034" y="2714620"/>
            <a:ext cx="8447341" cy="15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dirty="0" err="1" smtClean="0"/>
              <a:t>MeshRenderer</a:t>
            </a:r>
            <a:r>
              <a:rPr lang="zh-CN" altLang="en-US" dirty="0" smtClean="0"/>
              <a:t>网格渲染器从网格过滤器获得几何形状，并且根据物体的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组件的定义位置进行渲染。</a:t>
            </a:r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二、</a:t>
            </a:r>
            <a:r>
              <a:rPr lang="zh-CN" altLang="en-US" sz="4400" dirty="0" smtClean="0">
                <a:latin typeface="Arial" charset="0"/>
              </a:rPr>
              <a:t>绑骨的</a:t>
            </a:r>
            <a:r>
              <a:rPr lang="en-US" altLang="zh-CN" sz="4400" dirty="0" smtClean="0">
                <a:latin typeface="Arial" charset="0"/>
              </a:rPr>
              <a:t>Mesh</a:t>
            </a: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2377" y="928670"/>
            <a:ext cx="8447341" cy="10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当导入有蒙皮的网格时，骨骼蒙皮渲染器会自动添加到导入的网格。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34" y="1928802"/>
            <a:ext cx="8447341" cy="302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dirty="0" err="1" smtClean="0"/>
              <a:t>SkinnedMeshRenderer</a:t>
            </a:r>
            <a:r>
              <a:rPr lang="zh-CN" altLang="en-US" dirty="0" smtClean="0"/>
              <a:t>有俩个重要成员，一个是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，一个是</a:t>
            </a:r>
            <a:r>
              <a:rPr lang="en-US" altLang="zh-CN" dirty="0" smtClean="0"/>
              <a:t>Bones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里有每一个顶点的绑骨数据，但这里存的是序号。就是第几个骨头，并没有指明是哪个骨头，但是如果给一个根骨头就能推测出所有的骨头了。这里的</a:t>
            </a:r>
            <a:r>
              <a:rPr lang="en-US" altLang="zh-CN" dirty="0" smtClean="0"/>
              <a:t>Bones</a:t>
            </a:r>
            <a:r>
              <a:rPr lang="zh-CN" altLang="en-US" dirty="0" smtClean="0"/>
              <a:t>把所有的骨头都列出来了。</a:t>
            </a:r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Animation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b="1" dirty="0" smtClean="0"/>
              <a:t>Animation</a:t>
            </a:r>
            <a:r>
              <a:rPr lang="zh-CN" altLang="en-US" sz="2400" b="1" dirty="0" smtClean="0"/>
              <a:t>实际是一个动画的播放器</a:t>
            </a:r>
            <a:endParaRPr lang="zh-CN" altLang="en-US" sz="2400" b="1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67544" y="1701081"/>
            <a:ext cx="8462174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b="1" dirty="0" err="1" smtClean="0"/>
              <a:t>AnimationClip</a:t>
            </a:r>
            <a:r>
              <a:rPr lang="zh-CN" altLang="en-US" sz="2400" dirty="0" smtClean="0"/>
              <a:t>存储着所有可使用于角色动画或简单动画的动画数据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Animation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b="1" dirty="0" smtClean="0"/>
              <a:t>如何预览动画，</a:t>
            </a:r>
            <a:r>
              <a:rPr lang="en-US" altLang="zh-CN" sz="2400" b="1" dirty="0" smtClean="0"/>
              <a:t>Unity</a:t>
            </a:r>
            <a:r>
              <a:rPr lang="zh-CN" altLang="en-US" sz="2400" b="1" dirty="0" smtClean="0"/>
              <a:t>为我们提供了动画编辑器</a:t>
            </a:r>
            <a:endParaRPr lang="zh-CN" altLang="en-US" sz="2400" b="1" dirty="0"/>
          </a:p>
        </p:txBody>
      </p:sp>
      <p:pic>
        <p:nvPicPr>
          <p:cNvPr id="1027" name="Picture 3" descr="C:\Users\nilongjun\Desktop\{33A6280F-823B-436C-A00A-FF29CC3D39F3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14493"/>
            <a:ext cx="7411352" cy="431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Animation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400" b="1" dirty="0" err="1" smtClean="0"/>
              <a:t>AnimationCullingType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动画消隐类型</a:t>
            </a:r>
            <a:endParaRPr lang="zh-CN" altLang="en-US" sz="2400" b="1" dirty="0"/>
          </a:p>
        </p:txBody>
      </p:sp>
      <p:pic>
        <p:nvPicPr>
          <p:cNvPr id="1026" name="Picture 2" descr="C:\Users\nilongjun\Desktop\{9F595D3C-7AF7-4005-B553-4BB9FABE27BC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9" y="1500189"/>
            <a:ext cx="8286767" cy="2728570"/>
          </a:xfrm>
          <a:prstGeom prst="rect">
            <a:avLst/>
          </a:prstGeom>
          <a:noFill/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67544" y="4286256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b="1" dirty="0" smtClean="0"/>
              <a:t>现在版本的</a:t>
            </a:r>
            <a:r>
              <a:rPr lang="en-US" altLang="zh-CN" sz="2400" b="1" dirty="0" smtClean="0"/>
              <a:t>type</a:t>
            </a:r>
            <a:r>
              <a:rPr lang="zh-CN" altLang="en-US" sz="2400" b="1" dirty="0" smtClean="0"/>
              <a:t>只有两种</a:t>
            </a:r>
            <a:endParaRPr lang="zh-CN" altLang="en-US" sz="2400" b="1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67544" y="4714884"/>
            <a:ext cx="8462174" cy="19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/>
              <a:t>当消隐启用，如果它认为动画的结果不会对用户可见，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可能会停止动画。如果有些东西在视口以为动画，这可以为您节省一些性能，当用户实际看到的东西正在动画，这些动画是最重要的。当动画组件被消隐时，它不会做任何事情：它不会更新动画状态、执行事件或采样动画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604</Words>
  <Application>Microsoft Office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合肥乐堂动漫信息技术有限公司       Unity基础课程                         ------ 模型和动画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阿萨德发的是</dc:title>
  <cp:lastModifiedBy>倪隆军</cp:lastModifiedBy>
  <cp:revision>211</cp:revision>
  <dcterms:modified xsi:type="dcterms:W3CDTF">2017-12-14T03:25:43Z</dcterms:modified>
</cp:coreProperties>
</file>