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87" r:id="rId5"/>
    <p:sldId id="267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96276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416824" cy="3026767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合肥乐堂动漫信息技术有限公司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00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00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>Unity</a:t>
            </a:r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基础课程</a:t>
            </a:r>
            <a:r>
              <a:rPr lang="en-US" altLang="zh-CN" sz="3600" dirty="0"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3600" dirty="0">
                <a:latin typeface="华文中宋" pitchFamily="2" charset="-122"/>
                <a:ea typeface="华文中宋" pitchFamily="2" charset="-122"/>
              </a:rPr>
            </a:b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                  ------ </a:t>
            </a:r>
            <a:r>
              <a:rPr lang="en-US" sz="2400" dirty="0" smtClean="0"/>
              <a:t>UGUI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入门</a:t>
            </a:r>
            <a:endParaRPr lang="zh-CN" altLang="en-US" sz="2400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267544" y="3284984"/>
            <a:ext cx="6400800" cy="476251"/>
          </a:xfrm>
        </p:spPr>
        <p:txBody>
          <a:bodyPr/>
          <a:lstStyle/>
          <a:p>
            <a:pPr eaLnBrk="1" hangingPunct="1"/>
            <a:r>
              <a:rPr lang="en-US" altLang="zh-CN" sz="1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Hefei </a:t>
            </a:r>
            <a:r>
              <a:rPr lang="en-US" altLang="zh-CN" sz="1600" dirty="0" err="1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LeTang</a:t>
            </a:r>
            <a:r>
              <a:rPr lang="en-US" altLang="zh-CN" sz="16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 Animation Information &amp; Technology Co. Ltd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786688" y="6202363"/>
            <a:ext cx="1357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2017</a:t>
            </a:r>
            <a:r>
              <a:rPr lang="zh-CN" altLang="en-US" sz="1800">
                <a:latin typeface="Arial" charset="0"/>
              </a:rPr>
              <a:t>年</a:t>
            </a:r>
            <a:r>
              <a:rPr lang="en-US" altLang="zh-CN" sz="1800">
                <a:latin typeface="Arial" charset="0"/>
              </a:rPr>
              <a:t>2</a:t>
            </a:r>
            <a:r>
              <a:rPr lang="zh-CN" altLang="en-US" sz="1800">
                <a:latin typeface="Arial" charset="0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xmlns="" val="16886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RectTransform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67544" y="1058139"/>
            <a:ext cx="839073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/>
              <a:t>什么</a:t>
            </a:r>
            <a:r>
              <a:rPr lang="zh-CN" altLang="en-US" sz="2400" dirty="0" smtClean="0"/>
              <a:t>是</a:t>
            </a:r>
            <a:r>
              <a:rPr lang="en-US" sz="2400" dirty="0" smtClean="0"/>
              <a:t>Anchor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71472" y="1548322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Anchor</a:t>
            </a:r>
            <a:r>
              <a:rPr lang="zh-CN" altLang="en-US" sz="2000" dirty="0" smtClean="0"/>
              <a:t>锚点可能接触过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的朋友都了解一些，但是</a:t>
            </a:r>
            <a:r>
              <a:rPr lang="en-US" altLang="zh-CN" sz="2000" dirty="0" smtClean="0"/>
              <a:t>Unity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Anchor</a:t>
            </a:r>
            <a:r>
              <a:rPr lang="zh-CN" altLang="en-US" sz="2000" dirty="0" smtClean="0"/>
              <a:t>应该称它为锚框更为合理，因为它是由两个锚点</a:t>
            </a:r>
            <a:r>
              <a:rPr lang="en-US" altLang="zh-CN" sz="2000" dirty="0" smtClean="0"/>
              <a:t>(Min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Max)</a:t>
            </a:r>
            <a:r>
              <a:rPr lang="zh-CN" altLang="en-US" sz="2000" dirty="0" smtClean="0"/>
              <a:t>组成的一个矩形，当然也可以组成一个点（两个点重合）</a:t>
            </a:r>
            <a:endParaRPr lang="en-US" altLang="zh-CN" sz="2000" dirty="0" smtClean="0"/>
          </a:p>
        </p:txBody>
      </p:sp>
      <p:pic>
        <p:nvPicPr>
          <p:cNvPr id="5122" name="Picture 2" descr="C:\Users\nilongjun\Desktop\{A0C09F2E-E3E0-4591-9B87-647645114B90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285992"/>
            <a:ext cx="3175484" cy="4333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RectTransform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67544" y="1058139"/>
            <a:ext cx="839073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sz="2400" dirty="0" smtClean="0"/>
              <a:t>Pivot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Anchor</a:t>
            </a:r>
            <a:r>
              <a:rPr lang="zh-CN" altLang="en-US" sz="2400" dirty="0" smtClean="0"/>
              <a:t>的结合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71472" y="1548322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种情况：两个锚点重合时</a:t>
            </a:r>
            <a:endParaRPr lang="en-US" altLang="zh-CN" sz="2000" dirty="0" smtClean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71472" y="1976950"/>
            <a:ext cx="8429684" cy="161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不管我们怎么拖动黑框，改变他大小和位置，红框的</a:t>
            </a:r>
            <a:r>
              <a:rPr lang="en-US" altLang="zh-CN" sz="2000" dirty="0" smtClean="0"/>
              <a:t>Pivot</a:t>
            </a:r>
            <a:r>
              <a:rPr lang="zh-CN" altLang="en-US" sz="2000" dirty="0" smtClean="0"/>
              <a:t>点到</a:t>
            </a:r>
            <a:r>
              <a:rPr lang="en-US" altLang="zh-CN" sz="2000" dirty="0" smtClean="0"/>
              <a:t>Anchor</a:t>
            </a:r>
            <a:r>
              <a:rPr lang="zh-CN" altLang="en-US" sz="2000" dirty="0" smtClean="0"/>
              <a:t>点的距离是始终不变的，也就是说红框物体会参照锚点来实时调整自己的位置，使自己的</a:t>
            </a:r>
            <a:r>
              <a:rPr lang="en-US" altLang="zh-CN" sz="2000" dirty="0" smtClean="0"/>
              <a:t>Pivot</a:t>
            </a:r>
            <a:r>
              <a:rPr lang="zh-CN" altLang="en-US" sz="2000" dirty="0" smtClean="0"/>
              <a:t>点到锚点的距离始终保持一致，而且值得一提的是，在这种情况下，红框物体的</a:t>
            </a:r>
            <a:r>
              <a:rPr lang="en-US" altLang="zh-CN" sz="2000" b="1" dirty="0" err="1" smtClean="0"/>
              <a:t>RectTransform</a:t>
            </a:r>
            <a:r>
              <a:rPr lang="zh-CN" altLang="en-US" sz="2000" dirty="0" smtClean="0"/>
              <a:t>组件中的属性是</a:t>
            </a:r>
            <a:r>
              <a:rPr lang="en-US" altLang="zh-CN" sz="2000" b="1" dirty="0" smtClean="0"/>
              <a:t>Width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/>
              <a:t>Height</a:t>
            </a:r>
            <a:r>
              <a:rPr lang="zh-CN" altLang="en-US" sz="2000" dirty="0" smtClean="0"/>
              <a:t>，这个属性在后面的情况中会发生变化，大家需要注意下</a:t>
            </a:r>
            <a:endParaRPr lang="en-US" altLang="zh-CN" sz="2000" dirty="0" smtClean="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1472" y="3603364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总结下第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种情况的特点就是：子物体的大小不会随着父物体的大小变化而变化，但是位置会根据</a:t>
            </a:r>
            <a:r>
              <a:rPr lang="en-US" altLang="zh-CN" sz="2000" dirty="0" smtClean="0"/>
              <a:t>Pivot</a:t>
            </a:r>
            <a:r>
              <a:rPr lang="zh-CN" altLang="en-US" sz="2000" dirty="0" smtClean="0"/>
              <a:t>点到</a:t>
            </a:r>
            <a:r>
              <a:rPr lang="en-US" altLang="zh-CN" sz="2000" dirty="0" smtClean="0"/>
              <a:t>Anchor</a:t>
            </a:r>
            <a:r>
              <a:rPr lang="zh-CN" altLang="en-US" sz="2000" dirty="0" smtClean="0"/>
              <a:t>点的距离一致的原则发生对应的变化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RectTransform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67544" y="1058139"/>
            <a:ext cx="839073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sz="2400" dirty="0" smtClean="0"/>
              <a:t>Pivot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Anchor</a:t>
            </a:r>
            <a:r>
              <a:rPr lang="zh-CN" altLang="en-US" sz="2400" dirty="0" smtClean="0"/>
              <a:t>的结合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71472" y="1548322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种情况：两个锚点不重合时，即锚框的情况</a:t>
            </a:r>
            <a:endParaRPr lang="en-US" altLang="zh-CN" sz="2000" dirty="0" smtClean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71472" y="1976950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当两个锚点（</a:t>
            </a:r>
            <a:r>
              <a:rPr lang="en-US" altLang="zh-CN" sz="2000" dirty="0" err="1" smtClean="0"/>
              <a:t>AnchorMin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AnchorMax</a:t>
            </a:r>
            <a:r>
              <a:rPr lang="zh-CN" altLang="en-US" sz="2000" dirty="0" smtClean="0"/>
              <a:t>）不重合时，两点就会确定一个矩形，这个矩形就是我们的锚框，如下图中的绿框就是我们的锚框区域</a:t>
            </a:r>
            <a:endParaRPr lang="en-US" altLang="zh-CN" sz="2000" dirty="0" smtClean="0"/>
          </a:p>
        </p:txBody>
      </p:sp>
      <p:pic>
        <p:nvPicPr>
          <p:cNvPr id="6146" name="Picture 2" descr="C:\Users\nilongjun\Desktop\{14012137-F14A-4ED3-BA74-EA7EC24E9A68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24" y="2714640"/>
            <a:ext cx="2800356" cy="4000508"/>
          </a:xfrm>
          <a:prstGeom prst="rect">
            <a:avLst/>
          </a:prstGeom>
          <a:noFill/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472" y="2597868"/>
            <a:ext cx="521497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此时我们再观察一下红框物体的</a:t>
            </a:r>
            <a:r>
              <a:rPr lang="en-US" altLang="zh-CN" sz="2000" b="1" dirty="0" err="1" smtClean="0"/>
              <a:t>RectTransform</a:t>
            </a:r>
            <a:r>
              <a:rPr lang="zh-CN" altLang="en-US" sz="2000" dirty="0" smtClean="0"/>
              <a:t>属性，发现属性分别变成了</a:t>
            </a:r>
            <a:r>
              <a:rPr lang="en-US" altLang="zh-CN" sz="2000" dirty="0" smtClean="0"/>
              <a:t>Left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Top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Right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Bottom</a:t>
            </a:r>
            <a:endParaRPr lang="en-US" altLang="zh-CN" sz="2000" dirty="0" smtClean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472" y="3571876"/>
            <a:ext cx="5214974" cy="161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unity</a:t>
            </a:r>
            <a:r>
              <a:rPr lang="zh-CN" altLang="en-US" sz="2000" dirty="0" smtClean="0"/>
              <a:t>以锚框的左下角为坐标系的原地</a:t>
            </a:r>
            <a:r>
              <a:rPr lang="en-US" altLang="zh-CN" sz="2000" dirty="0" smtClean="0"/>
              <a:t>(0, 0)</a:t>
            </a:r>
            <a:r>
              <a:rPr lang="zh-CN" altLang="en-US" sz="2000" dirty="0" smtClean="0"/>
              <a:t>，然后红框的</a:t>
            </a:r>
            <a:r>
              <a:rPr lang="en-US" altLang="zh-CN" sz="2000" dirty="0" smtClean="0"/>
              <a:t>Left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Bottom</a:t>
            </a:r>
            <a:r>
              <a:rPr lang="zh-CN" altLang="en-US" sz="2000" dirty="0" smtClean="0"/>
              <a:t>两个数确定红框左下角的点在坐标系中的位置，原点和红框左下角的点确定一段</a:t>
            </a:r>
            <a:r>
              <a:rPr lang="zh-CN" altLang="en-US" sz="2000" dirty="0" smtClean="0"/>
              <a:t>距离，</a:t>
            </a:r>
            <a:r>
              <a:rPr lang="zh-CN" altLang="en-US" sz="2000" dirty="0" smtClean="0"/>
              <a:t>不管黑框如何变化，这段距离都保持不变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RectTransform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7170" name="Picture 2" descr="C:\Users\nilongjun\Desktop\{6965501C-0B31-4139-A509-0B37456D7C2F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715304" cy="2073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RectTransform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00034" y="928670"/>
            <a:ext cx="8429684" cy="13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err="1" smtClean="0"/>
              <a:t>anchoredPosition</a:t>
            </a:r>
            <a:r>
              <a:rPr lang="zh-CN" altLang="en-US" sz="2000" dirty="0" smtClean="0"/>
              <a:t>根据名字的含义，我们大概可以猜出他是根据</a:t>
            </a:r>
            <a:r>
              <a:rPr lang="en-US" altLang="zh-CN" sz="2000" dirty="0" smtClean="0"/>
              <a:t>anchor</a:t>
            </a:r>
            <a:r>
              <a:rPr lang="zh-CN" altLang="en-US" sz="2000" dirty="0" smtClean="0"/>
              <a:t>锚点得出来个一个位置属性，他本身是一个点，如果在</a:t>
            </a:r>
            <a:r>
              <a:rPr lang="en-US" altLang="zh-CN" sz="2000" dirty="0" err="1" smtClean="0"/>
              <a:t>AnchorMin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AnchorMax</a:t>
            </a:r>
            <a:r>
              <a:rPr lang="zh-CN" altLang="en-US" sz="2000" dirty="0" smtClean="0"/>
              <a:t>是重合的情况下，</a:t>
            </a:r>
            <a:r>
              <a:rPr lang="en-US" altLang="zh-CN" sz="2000" dirty="0" err="1" smtClean="0"/>
              <a:t>anchoredPosition</a:t>
            </a:r>
            <a:r>
              <a:rPr lang="zh-CN" altLang="en-US" sz="2000" dirty="0" smtClean="0"/>
              <a:t>就是表示锚点到</a:t>
            </a:r>
            <a:r>
              <a:rPr lang="en-US" altLang="zh-CN" sz="2000" dirty="0" smtClean="0"/>
              <a:t>Pivot</a:t>
            </a:r>
            <a:r>
              <a:rPr lang="zh-CN" altLang="en-US" sz="2000" dirty="0" smtClean="0"/>
              <a:t>的位置，如下图所示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7171" name="Picture 3" descr="C:\Users\nilongjun\Desktop\{634A82FB-29B9-41BE-9307-3413CE061852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3250" y="1928802"/>
            <a:ext cx="2390782" cy="2783787"/>
          </a:xfrm>
          <a:prstGeom prst="rect">
            <a:avLst/>
          </a:prstGeom>
          <a:noFill/>
        </p:spPr>
      </p:pic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652434" y="2268067"/>
            <a:ext cx="5776954" cy="19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但是如果</a:t>
            </a:r>
            <a:r>
              <a:rPr lang="en-US" altLang="zh-CN" sz="2000" dirty="0" err="1" smtClean="0"/>
              <a:t>AnchorMin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AnchorMax</a:t>
            </a:r>
            <a:r>
              <a:rPr lang="zh-CN" altLang="en-US" sz="2000" dirty="0" smtClean="0"/>
              <a:t>不重合的时候，</a:t>
            </a:r>
            <a:r>
              <a:rPr lang="en-US" altLang="zh-CN" sz="2000" dirty="0" err="1" smtClean="0"/>
              <a:t>anchoredPosition</a:t>
            </a:r>
            <a:r>
              <a:rPr lang="zh-CN" altLang="en-US" sz="2000" dirty="0" smtClean="0"/>
              <a:t>就比较复杂了，在这种情况下，</a:t>
            </a:r>
            <a:r>
              <a:rPr lang="en-US" altLang="zh-CN" sz="2000" dirty="0" smtClean="0"/>
              <a:t>Unity</a:t>
            </a:r>
            <a:r>
              <a:rPr lang="zh-CN" altLang="en-US" sz="2000" dirty="0" smtClean="0"/>
              <a:t>会根据</a:t>
            </a:r>
            <a:r>
              <a:rPr lang="en-US" altLang="zh-CN" sz="2000" dirty="0" smtClean="0"/>
              <a:t>Pivot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AnchorMin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AnchorMax</a:t>
            </a:r>
            <a:r>
              <a:rPr lang="zh-CN" altLang="en-US" sz="2000" dirty="0" smtClean="0"/>
              <a:t>计算出一个锚点，然后在通过</a:t>
            </a:r>
            <a:r>
              <a:rPr lang="en-US" altLang="zh-CN" sz="2000" dirty="0" smtClean="0"/>
              <a:t>Pivot</a:t>
            </a:r>
            <a:r>
              <a:rPr lang="zh-CN" altLang="en-US" sz="2000" dirty="0" smtClean="0"/>
              <a:t>和锚点来得出</a:t>
            </a:r>
            <a:r>
              <a:rPr lang="en-US" altLang="zh-CN" sz="2000" dirty="0" err="1" smtClean="0"/>
              <a:t>anchoredPosition</a:t>
            </a:r>
            <a:r>
              <a:rPr lang="zh-CN" altLang="en-US" sz="2000" dirty="0" smtClean="0"/>
              <a:t>的位置，关于如何计算规则，有兴趣的朋友可以自己逆推一下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RectTransform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00034" y="928670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b="1" dirty="0" err="1" smtClean="0"/>
              <a:t>offsetMin</a:t>
            </a:r>
            <a:r>
              <a:rPr lang="zh-CN" altLang="en-US" sz="2000" b="1" dirty="0" smtClean="0"/>
              <a:t>和</a:t>
            </a:r>
            <a:r>
              <a:rPr lang="en-US" sz="2000" b="1" dirty="0" err="1" smtClean="0"/>
              <a:t>offsetMax</a:t>
            </a:r>
            <a:r>
              <a:rPr lang="zh-CN" altLang="en-US" sz="2000" b="1" dirty="0" smtClean="0"/>
              <a:t>详解</a:t>
            </a:r>
            <a:endParaRPr lang="en-US" altLang="zh-CN" sz="2000" dirty="0" smtClean="0"/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00034" y="1285860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err="1" smtClean="0"/>
              <a:t>offsetMin</a:t>
            </a:r>
            <a:r>
              <a:rPr lang="zh-CN" altLang="en-US" sz="2000" dirty="0" smtClean="0"/>
              <a:t>和</a:t>
            </a:r>
            <a:r>
              <a:rPr lang="en-US" sz="2000" dirty="0" err="1" smtClean="0"/>
              <a:t>offsetMax</a:t>
            </a:r>
            <a:r>
              <a:rPr lang="zh-CN" altLang="en-US" sz="2000" dirty="0" smtClean="0"/>
              <a:t>这两个属性比较好理解，其中</a:t>
            </a:r>
            <a:r>
              <a:rPr lang="en-US" sz="2000" dirty="0" err="1" smtClean="0"/>
              <a:t>offsetMin</a:t>
            </a:r>
            <a:r>
              <a:rPr lang="zh-CN" altLang="en-US" sz="2000" dirty="0" smtClean="0"/>
              <a:t>表示物体（本文中的红框）左下角相对</a:t>
            </a:r>
            <a:r>
              <a:rPr lang="en-US" sz="2000" dirty="0" err="1" smtClean="0"/>
              <a:t>AnchorMin</a:t>
            </a:r>
            <a:r>
              <a:rPr lang="zh-CN" altLang="en-US" sz="2000" dirty="0" smtClean="0"/>
              <a:t>的偏移，</a:t>
            </a:r>
            <a:r>
              <a:rPr lang="en-US" sz="2000" dirty="0" err="1" smtClean="0"/>
              <a:t>offsetMax</a:t>
            </a:r>
            <a:r>
              <a:rPr lang="zh-CN" altLang="en-US" sz="2000" dirty="0" smtClean="0"/>
              <a:t>表示物体右上角相对</a:t>
            </a:r>
            <a:r>
              <a:rPr lang="en-US" sz="2000" dirty="0" err="1" smtClean="0"/>
              <a:t>AnchorMax</a:t>
            </a:r>
            <a:r>
              <a:rPr lang="zh-CN" altLang="en-US" sz="2000" dirty="0" smtClean="0"/>
              <a:t>的偏移</a:t>
            </a:r>
            <a:endParaRPr lang="en-US" altLang="zh-CN" sz="2000" dirty="0" smtClean="0"/>
          </a:p>
        </p:txBody>
      </p:sp>
      <p:pic>
        <p:nvPicPr>
          <p:cNvPr id="8194" name="Picture 2" descr="C:\Users\nilongjun\Desktop\{D0CE5D2C-0A38-4DCA-823D-919F941EC485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214554"/>
            <a:ext cx="3524250" cy="4276725"/>
          </a:xfrm>
          <a:prstGeom prst="rect">
            <a:avLst/>
          </a:prstGeom>
          <a:noFill/>
        </p:spPr>
      </p:pic>
      <p:pic>
        <p:nvPicPr>
          <p:cNvPr id="8195" name="Picture 3" descr="C:\Users\nilongjun\Desktop\{7914B559-1393-4EB5-8495-C9A03F6B15F2}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000240"/>
            <a:ext cx="2975351" cy="4500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RectTransform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00034" y="928670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err="1" smtClean="0"/>
              <a:t>sizeDelta</a:t>
            </a:r>
            <a:r>
              <a:rPr lang="zh-CN" altLang="en-US" sz="2000" dirty="0" smtClean="0"/>
              <a:t>就是</a:t>
            </a:r>
            <a:r>
              <a:rPr lang="en-US" sz="2000" dirty="0" err="1" smtClean="0"/>
              <a:t>offsetMax</a:t>
            </a:r>
            <a:r>
              <a:rPr lang="en-US" sz="2000" dirty="0" smtClean="0"/>
              <a:t> - </a:t>
            </a:r>
            <a:r>
              <a:rPr lang="en-US" sz="2000" dirty="0" err="1" smtClean="0"/>
              <a:t>offsetMin</a:t>
            </a:r>
            <a:r>
              <a:rPr lang="zh-CN" altLang="en-US" sz="2000" dirty="0" smtClean="0"/>
              <a:t>的值，即物体左下角到右上角的变量，如下图所示：</a:t>
            </a:r>
            <a:endParaRPr lang="en-US" altLang="zh-CN" sz="2000" dirty="0" smtClean="0"/>
          </a:p>
        </p:txBody>
      </p:sp>
      <p:pic>
        <p:nvPicPr>
          <p:cNvPr id="9218" name="Picture 2" descr="C:\Users\nilongjun\Desktop\{F9F3CB0C-BD24-4630-A3DB-E4A4D46A9F62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428736"/>
            <a:ext cx="4395808" cy="5160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zh-CN" altLang="en-US" sz="4400" b="1" dirty="0" smtClean="0">
                <a:latin typeface="+mn-ea"/>
              </a:rPr>
              <a:t>基础</a:t>
            </a:r>
            <a:r>
              <a:rPr lang="en-US" altLang="zh-CN" sz="4400" b="1" dirty="0" smtClean="0">
                <a:latin typeface="+mn-ea"/>
              </a:rPr>
              <a:t>UI</a:t>
            </a:r>
            <a:r>
              <a:rPr lang="zh-CN" altLang="en-US" sz="4400" b="1" dirty="0" smtClean="0">
                <a:latin typeface="+mn-ea"/>
              </a:rPr>
              <a:t>组件</a:t>
            </a:r>
            <a:endParaRPr lang="en-US" altLang="zh-CN" sz="4400" b="1" dirty="0" smtClean="0">
              <a:latin typeface="+mn-ea"/>
            </a:endParaRPr>
          </a:p>
          <a:p>
            <a:endParaRPr lang="zh-CN" altLang="en-US" sz="4400" b="1" dirty="0" smtClean="0">
              <a:latin typeface="+mn-ea"/>
            </a:endParaRPr>
          </a:p>
          <a:p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00034" y="928670"/>
            <a:ext cx="839073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Arial" charset="0"/>
              </a:rPr>
              <a:t>Text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71472" y="1357298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Line </a:t>
            </a:r>
            <a:r>
              <a:rPr lang="en-US" sz="2000" dirty="0" err="1" smtClean="0"/>
              <a:t>Spacing（文本行距</a:t>
            </a:r>
            <a:r>
              <a:rPr lang="en-US" sz="2000" dirty="0" smtClean="0"/>
              <a:t>）：</a:t>
            </a:r>
            <a:r>
              <a:rPr lang="zh-CN" altLang="en-US" sz="2000" dirty="0" smtClean="0"/>
              <a:t>两行文字之间的间隔，一般也就在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之间最佳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71472" y="2026364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Rich Text（</a:t>
            </a:r>
            <a:r>
              <a:rPr lang="zh-CN" altLang="en-US" sz="2000" dirty="0" smtClean="0"/>
              <a:t>开启富文本）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这个默认是开启的，一般情况下也别去关闭它，除非你的字体不想变色、斜体以及添加各种造型。</a:t>
            </a:r>
            <a:endParaRPr lang="en-US" altLang="zh-CN" sz="2000" dirty="0" smtClean="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1472" y="2669306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Alignment（</a:t>
            </a:r>
            <a:r>
              <a:rPr lang="zh-CN" altLang="en-US" sz="2000" dirty="0" smtClean="0"/>
              <a:t>对齐）</a:t>
            </a:r>
            <a:endParaRPr lang="en-US" altLang="zh-CN" sz="2000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472" y="3048520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Horizontal overflow（</a:t>
            </a:r>
            <a:r>
              <a:rPr lang="zh-CN" altLang="en-US" sz="2000" dirty="0" smtClean="0"/>
              <a:t>水平溢出处理）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也就是说文本框里的文字在水平方向超出区域限制时候的处理方式，这里使用默认值</a:t>
            </a:r>
            <a:r>
              <a:rPr lang="en-US" altLang="zh-CN" sz="2000" dirty="0" smtClean="0"/>
              <a:t>wrap</a:t>
            </a:r>
            <a:r>
              <a:rPr lang="zh-CN" altLang="en-US" sz="2000" dirty="0" smtClean="0"/>
              <a:t>（隐藏）即可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472" y="3933165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Vertical overflow（</a:t>
            </a:r>
            <a:r>
              <a:rPr lang="zh-CN" altLang="en-US" sz="2000" dirty="0" smtClean="0"/>
              <a:t>垂直溢出处理）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也就是说文本框里的文字在垂直方向超出区域限制时候的处理方式，这里使用默认值</a:t>
            </a:r>
            <a:r>
              <a:rPr lang="en-US" altLang="zh-CN" sz="2000" dirty="0" smtClean="0"/>
              <a:t>truncate</a:t>
            </a:r>
            <a:r>
              <a:rPr lang="zh-CN" altLang="en-US" sz="2000" dirty="0" smtClean="0"/>
              <a:t>（截断超出部分）即可。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zh-CN" altLang="en-US" sz="4400" b="1" dirty="0" smtClean="0">
                <a:latin typeface="+mn-ea"/>
              </a:rPr>
              <a:t>基础</a:t>
            </a:r>
            <a:r>
              <a:rPr lang="en-US" altLang="zh-CN" sz="4400" b="1" dirty="0" smtClean="0">
                <a:latin typeface="+mn-ea"/>
              </a:rPr>
              <a:t>UI</a:t>
            </a:r>
            <a:r>
              <a:rPr lang="zh-CN" altLang="en-US" sz="4400" b="1" dirty="0" smtClean="0">
                <a:latin typeface="+mn-ea"/>
              </a:rPr>
              <a:t>组件</a:t>
            </a:r>
            <a:endParaRPr lang="en-US" altLang="zh-CN" sz="4400" b="1" dirty="0" smtClean="0">
              <a:latin typeface="+mn-ea"/>
            </a:endParaRPr>
          </a:p>
          <a:p>
            <a:endParaRPr lang="zh-CN" altLang="en-US" sz="4400" b="1" dirty="0" smtClean="0">
              <a:latin typeface="+mn-ea"/>
            </a:endParaRPr>
          </a:p>
          <a:p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00034" y="928670"/>
            <a:ext cx="839073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Arial" charset="0"/>
              </a:rPr>
              <a:t>Image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71472" y="1357298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Source Image（</a:t>
            </a:r>
            <a:r>
              <a:rPr lang="zh-CN" altLang="en-US" sz="2000" dirty="0" smtClean="0"/>
              <a:t>图像源）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纹理格式为</a:t>
            </a:r>
            <a:r>
              <a:rPr lang="en-US" sz="2000" dirty="0" smtClean="0"/>
              <a:t>Sprite（2D and UI）</a:t>
            </a:r>
            <a:r>
              <a:rPr lang="zh-CN" altLang="en-US" sz="2000" dirty="0" smtClean="0"/>
              <a:t>的图片资源（导入图片后选择</a:t>
            </a:r>
            <a:r>
              <a:rPr lang="en-US" sz="2000" dirty="0" smtClean="0"/>
              <a:t>Texture Type</a:t>
            </a:r>
            <a:r>
              <a:rPr lang="zh-CN" altLang="en-US" sz="2000" dirty="0" smtClean="0"/>
              <a:t>为</a:t>
            </a:r>
            <a:r>
              <a:rPr lang="en-US" sz="2000" dirty="0" smtClean="0"/>
              <a:t>Sprite（2D and UI</a:t>
            </a:r>
            <a:r>
              <a:rPr lang="en-US" sz="2000" dirty="0" smtClean="0"/>
              <a:t>））。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71472" y="2026364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Color（</a:t>
            </a:r>
            <a:r>
              <a:rPr lang="zh-CN" altLang="en-US" sz="2000" dirty="0" smtClean="0"/>
              <a:t>颜色）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图片叠加的颜色。</a:t>
            </a:r>
            <a:endParaRPr lang="en-US" altLang="zh-CN" sz="2000" dirty="0" smtClean="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1472" y="2428868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Material</a:t>
            </a:r>
            <a:r>
              <a:rPr lang="zh-CN" altLang="en-US" sz="2000" dirty="0" smtClean="0"/>
              <a:t>（材质）：图片叠加的材质。</a:t>
            </a:r>
            <a:endParaRPr lang="en-US" altLang="zh-CN" sz="2000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472" y="2786058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err="1" smtClean="0"/>
              <a:t>Raycast</a:t>
            </a:r>
            <a:r>
              <a:rPr lang="en-US" altLang="zh-CN" sz="2000" dirty="0" smtClean="0"/>
              <a:t> Target</a:t>
            </a:r>
            <a:r>
              <a:rPr lang="zh-CN" altLang="en-US" sz="2000" dirty="0" smtClean="0"/>
              <a:t>（射线投射目标）：是否作为射线投射目标，关闭之后忽略</a:t>
            </a:r>
            <a:r>
              <a:rPr lang="en-US" altLang="zh-CN" sz="2000" dirty="0" smtClean="0"/>
              <a:t>UGUI</a:t>
            </a:r>
            <a:r>
              <a:rPr lang="zh-CN" altLang="en-US" sz="2000" dirty="0" smtClean="0"/>
              <a:t>的射线检测。</a:t>
            </a:r>
            <a:endParaRPr lang="en-US" altLang="zh-CN" sz="2000" dirty="0" smtClean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472" y="3429000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Vertical overflow（</a:t>
            </a:r>
            <a:r>
              <a:rPr lang="zh-CN" altLang="en-US" sz="2000" dirty="0" smtClean="0"/>
              <a:t>垂直溢出处理）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也就是说文本框里的文字在垂直方向超出区域限制时候的处理方式，这里使用默认值</a:t>
            </a:r>
            <a:r>
              <a:rPr lang="en-US" altLang="zh-CN" sz="2000" dirty="0" smtClean="0"/>
              <a:t>truncate</a:t>
            </a:r>
            <a:r>
              <a:rPr lang="zh-CN" altLang="en-US" sz="2000" dirty="0" smtClean="0"/>
              <a:t>（截断超出部分）即可。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zh-CN" altLang="en-US" sz="4400" b="1" dirty="0" smtClean="0">
                <a:latin typeface="+mn-ea"/>
              </a:rPr>
              <a:t>基础</a:t>
            </a:r>
            <a:r>
              <a:rPr lang="en-US" altLang="zh-CN" sz="4400" b="1" dirty="0" smtClean="0">
                <a:latin typeface="+mn-ea"/>
              </a:rPr>
              <a:t>UI</a:t>
            </a:r>
            <a:r>
              <a:rPr lang="zh-CN" altLang="en-US" sz="4400" b="1" dirty="0" smtClean="0">
                <a:latin typeface="+mn-ea"/>
              </a:rPr>
              <a:t>组件</a:t>
            </a:r>
            <a:endParaRPr lang="en-US" altLang="zh-CN" sz="4400" b="1" dirty="0" smtClean="0">
              <a:latin typeface="+mn-ea"/>
            </a:endParaRPr>
          </a:p>
          <a:p>
            <a:endParaRPr lang="zh-CN" altLang="en-US" sz="4400" b="1" dirty="0" smtClean="0">
              <a:latin typeface="+mn-ea"/>
            </a:endParaRPr>
          </a:p>
          <a:p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00034" y="928670"/>
            <a:ext cx="839073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sz="2400" dirty="0" smtClean="0"/>
              <a:t>Button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71472" y="1357298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err="1" smtClean="0"/>
              <a:t>Interactable</a:t>
            </a:r>
            <a:r>
              <a:rPr lang="en-US" sz="2000" dirty="0" smtClean="0"/>
              <a:t>（</a:t>
            </a:r>
            <a:r>
              <a:rPr lang="zh-CN" altLang="en-US" sz="2000" dirty="0" smtClean="0"/>
              <a:t>是否可用）：勾选，按钮可用，取消勾选，按钮不可用，并进入</a:t>
            </a:r>
            <a:r>
              <a:rPr lang="en-US" sz="2000" dirty="0" smtClean="0"/>
              <a:t>Disabled</a:t>
            </a:r>
            <a:r>
              <a:rPr lang="zh-CN" altLang="en-US" sz="2000" dirty="0" smtClean="0"/>
              <a:t>状态。</a:t>
            </a:r>
            <a:endParaRPr lang="en-US" sz="2000" dirty="0" smtClean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71472" y="2026364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Transition</a:t>
            </a:r>
            <a:r>
              <a:rPr lang="zh-CN" altLang="en-US" sz="2000" dirty="0" smtClean="0"/>
              <a:t>（过渡方式）：按钮在状态改变时自身的过渡</a:t>
            </a:r>
            <a:r>
              <a:rPr lang="zh-CN" altLang="en-US" sz="2000" dirty="0" smtClean="0"/>
              <a:t>方式</a:t>
            </a:r>
            <a:endParaRPr lang="en-US" altLang="zh-CN" sz="2000" dirty="0" smtClean="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1472" y="2428868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                      Color </a:t>
            </a:r>
            <a:r>
              <a:rPr lang="en-US" sz="2000" dirty="0" smtClean="0"/>
              <a:t>Tint（</a:t>
            </a:r>
            <a:r>
              <a:rPr lang="zh-CN" altLang="en-US" sz="2000" dirty="0" smtClean="0"/>
              <a:t>颜色改变） </a:t>
            </a:r>
            <a:endParaRPr lang="en-US" altLang="zh-CN" sz="2000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472" y="2786058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                      Sprite </a:t>
            </a:r>
            <a:r>
              <a:rPr lang="en-US" sz="2000" dirty="0" smtClean="0"/>
              <a:t>Swap（</a:t>
            </a:r>
            <a:r>
              <a:rPr lang="zh-CN" altLang="en-US" sz="2000" dirty="0" smtClean="0"/>
              <a:t>图片切换） </a:t>
            </a:r>
            <a:endParaRPr lang="en-US" altLang="zh-CN" sz="2000" dirty="0" smtClean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472" y="3143248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                      Animation</a:t>
            </a:r>
            <a:r>
              <a:rPr lang="en-US" sz="2000" dirty="0" smtClean="0"/>
              <a:t>（</a:t>
            </a:r>
            <a:r>
              <a:rPr lang="zh-CN" altLang="en-US" sz="2000" dirty="0" smtClean="0"/>
              <a:t>执行动画）</a:t>
            </a:r>
            <a:endParaRPr lang="en-US" altLang="zh-CN" sz="2000" dirty="0" smtClean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71472" y="4977346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err="1" smtClean="0"/>
              <a:t>OnClick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：按钮点击事件触发集合。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039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培训内容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5576" y="1309613"/>
            <a:ext cx="5517486" cy="886569"/>
            <a:chOff x="755576" y="1246287"/>
            <a:chExt cx="5517486" cy="886569"/>
          </a:xfrm>
        </p:grpSpPr>
        <p:grpSp>
          <p:nvGrpSpPr>
            <p:cNvPr id="23" name="组合 22"/>
            <p:cNvGrpSpPr/>
            <p:nvPr/>
          </p:nvGrpSpPr>
          <p:grpSpPr>
            <a:xfrm>
              <a:off x="755576" y="1246287"/>
              <a:ext cx="5517486" cy="886569"/>
              <a:chOff x="2267744" y="195486"/>
              <a:chExt cx="6953831" cy="11173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2946143" y="474828"/>
                <a:ext cx="6275432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 smtClean="0">
                    <a:solidFill>
                      <a:schemeClr val="tx1"/>
                    </a:solidFill>
                  </a:rPr>
                  <a:t>    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784687" y="1412776"/>
              <a:ext cx="3579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Canvas</a:t>
              </a:r>
              <a:r>
                <a:rPr lang="zh-CN" altLang="en-US" sz="2400" b="1" dirty="0" smtClean="0">
                  <a:latin typeface="+mn-ea"/>
                </a:rPr>
                <a:t>和</a:t>
              </a:r>
              <a:r>
                <a:rPr lang="en-US" altLang="zh-CN" sz="2400" b="1" dirty="0" err="1" smtClean="0">
                  <a:latin typeface="+mn-ea"/>
                </a:rPr>
                <a:t>EventSystem</a:t>
              </a:r>
              <a:endParaRPr lang="zh-CN" altLang="en-US" sz="2400" b="1" dirty="0" smtClean="0">
                <a:latin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35695" y="2196182"/>
            <a:ext cx="5616625" cy="886569"/>
            <a:chOff x="1835695" y="2060848"/>
            <a:chExt cx="5616625" cy="886569"/>
          </a:xfrm>
        </p:grpSpPr>
        <p:grpSp>
          <p:nvGrpSpPr>
            <p:cNvPr id="35" name="组合 34"/>
            <p:cNvGrpSpPr/>
            <p:nvPr/>
          </p:nvGrpSpPr>
          <p:grpSpPr>
            <a:xfrm flipH="1">
              <a:off x="1835695" y="2060848"/>
              <a:ext cx="5616625" cy="886569"/>
              <a:chOff x="2267744" y="195486"/>
              <a:chExt cx="6860970" cy="111736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2946145" y="474828"/>
                <a:ext cx="6182569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</a:rPr>
                  <a:t>    </a:t>
                </a:r>
                <a:endParaRPr lang="en-US" altLang="zh-CN" sz="28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918056" y="2204864"/>
              <a:ext cx="448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b="1" dirty="0">
                <a:latin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55576" y="3082751"/>
            <a:ext cx="5517486" cy="886569"/>
            <a:chOff x="755576" y="2875409"/>
            <a:chExt cx="5517486" cy="886569"/>
          </a:xfrm>
        </p:grpSpPr>
        <p:grpSp>
          <p:nvGrpSpPr>
            <p:cNvPr id="41" name="组合 40"/>
            <p:cNvGrpSpPr/>
            <p:nvPr/>
          </p:nvGrpSpPr>
          <p:grpSpPr>
            <a:xfrm>
              <a:off x="755576" y="2875409"/>
              <a:ext cx="5517486" cy="886569"/>
              <a:chOff x="2267744" y="195486"/>
              <a:chExt cx="6953831" cy="1117366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267744" y="195486"/>
                <a:ext cx="1117365" cy="111736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bg1"/>
                </a:solidFill>
              </a:ln>
              <a:effectLst>
                <a:outerShdw blurRad="228600" sx="115000" sy="115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2946143" y="474828"/>
                <a:ext cx="6275432" cy="5586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347556" y="275298"/>
                <a:ext cx="957742" cy="95774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3</a:t>
                </a:r>
                <a:endParaRPr lang="zh-CN" alt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784687" y="3049796"/>
              <a:ext cx="38674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基础</a:t>
              </a:r>
              <a:r>
                <a:rPr lang="en-US" altLang="zh-CN" sz="2800" b="1" dirty="0" smtClean="0">
                  <a:latin typeface="+mn-ea"/>
                </a:rPr>
                <a:t>UI</a:t>
              </a:r>
              <a:r>
                <a:rPr lang="zh-CN" altLang="en-US" sz="2800" b="1" dirty="0" smtClean="0">
                  <a:latin typeface="+mn-ea"/>
                </a:rPr>
                <a:t>组件</a:t>
              </a:r>
              <a:endParaRPr lang="zh-CN" altLang="en-US" sz="2800" b="1" dirty="0">
                <a:latin typeface="+mn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070456" y="2357430"/>
            <a:ext cx="448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err="1" smtClean="0">
                <a:latin typeface="+mn-ea"/>
              </a:rPr>
              <a:t>RectTransform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4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zh-CN" altLang="en-US" sz="4400" b="1" dirty="0" smtClean="0">
                <a:latin typeface="+mn-ea"/>
              </a:rPr>
              <a:t>基础</a:t>
            </a:r>
            <a:r>
              <a:rPr lang="en-US" altLang="zh-CN" sz="4400" b="1" dirty="0" smtClean="0">
                <a:latin typeface="+mn-ea"/>
              </a:rPr>
              <a:t>UI</a:t>
            </a:r>
            <a:r>
              <a:rPr lang="zh-CN" altLang="en-US" sz="4400" b="1" dirty="0" smtClean="0">
                <a:latin typeface="+mn-ea"/>
              </a:rPr>
              <a:t>组件</a:t>
            </a:r>
            <a:endParaRPr lang="en-US" altLang="zh-CN" sz="4400" b="1" dirty="0" smtClean="0">
              <a:latin typeface="+mn-ea"/>
            </a:endParaRPr>
          </a:p>
          <a:p>
            <a:endParaRPr lang="zh-CN" altLang="en-US" sz="4400" b="1" dirty="0" smtClean="0">
              <a:latin typeface="+mn-ea"/>
            </a:endParaRPr>
          </a:p>
          <a:p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00034" y="928670"/>
            <a:ext cx="839073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sz="2400" dirty="0" smtClean="0"/>
              <a:t>Color Tint（</a:t>
            </a:r>
            <a:r>
              <a:rPr lang="zh-CN" altLang="en-US" sz="2400" dirty="0" smtClean="0"/>
              <a:t>颜色改变过渡模式）：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71472" y="1357298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Normal Color（</a:t>
            </a:r>
            <a:r>
              <a:rPr lang="zh-CN" altLang="en-US" sz="2000" dirty="0" smtClean="0"/>
              <a:t>默认颜色）：初始状态的颜色。</a:t>
            </a:r>
            <a:endParaRPr lang="en-US" sz="2000" dirty="0" smtClean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71472" y="1714488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Highlighted Color（</a:t>
            </a:r>
            <a:r>
              <a:rPr lang="zh-CN" altLang="en-US" sz="2000" dirty="0" smtClean="0"/>
              <a:t>高亮颜色）：选中状态或是鼠标靠近会进入高亮</a:t>
            </a:r>
            <a:r>
              <a:rPr lang="zh-CN" altLang="en-US" sz="2000" dirty="0" smtClean="0"/>
              <a:t>状态</a:t>
            </a:r>
            <a:endParaRPr lang="en-US" altLang="zh-CN" sz="2000" dirty="0" smtClean="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1472" y="2071678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Pressed Color</a:t>
            </a:r>
            <a:r>
              <a:rPr lang="zh-CN" altLang="en-US" sz="2000" dirty="0" smtClean="0"/>
              <a:t>（按下颜色）：鼠标点击或是按钮处于选中状态时按下</a:t>
            </a:r>
            <a:r>
              <a:rPr lang="en-US" altLang="zh-CN" sz="2000" dirty="0" smtClean="0"/>
              <a:t>enter</a:t>
            </a:r>
            <a:r>
              <a:rPr lang="zh-CN" altLang="en-US" sz="2000" dirty="0" smtClean="0"/>
              <a:t>键。</a:t>
            </a:r>
            <a:endParaRPr lang="en-US" altLang="zh-CN" sz="2000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472" y="2786058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Disabled </a:t>
            </a:r>
            <a:r>
              <a:rPr lang="en-US" sz="2000" dirty="0" smtClean="0"/>
              <a:t>Color（</a:t>
            </a:r>
            <a:r>
              <a:rPr lang="zh-CN" altLang="en-US" sz="2000" dirty="0" smtClean="0"/>
              <a:t>禁用颜色）：禁用时颜色。</a:t>
            </a:r>
            <a:endParaRPr lang="en-US" altLang="zh-CN" sz="2000" dirty="0" smtClean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472" y="3143248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Color Multiplier</a:t>
            </a:r>
            <a:r>
              <a:rPr lang="zh-CN" altLang="en-US" sz="2000" dirty="0" smtClean="0"/>
              <a:t>（颜色切换系数）：颜色切换速度，越大则颜色在几种状态间变化速度越快。</a:t>
            </a:r>
            <a:endParaRPr lang="en-US" altLang="zh-CN" sz="2000" dirty="0" smtClean="0"/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71472" y="3786190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Fade Duration</a:t>
            </a:r>
            <a:r>
              <a:rPr lang="zh-CN" altLang="en-US" sz="2000" dirty="0" smtClean="0"/>
              <a:t>（衰落延时）：颜色变化的延时时间，越大则变化越不明显。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zh-CN" altLang="en-US" sz="4400" b="1" dirty="0" smtClean="0">
                <a:latin typeface="+mn-ea"/>
              </a:rPr>
              <a:t>基础</a:t>
            </a:r>
            <a:r>
              <a:rPr lang="en-US" altLang="zh-CN" sz="4400" b="1" dirty="0" smtClean="0">
                <a:latin typeface="+mn-ea"/>
              </a:rPr>
              <a:t>UI</a:t>
            </a:r>
            <a:r>
              <a:rPr lang="zh-CN" altLang="en-US" sz="4400" b="1" dirty="0" smtClean="0">
                <a:latin typeface="+mn-ea"/>
              </a:rPr>
              <a:t>组件</a:t>
            </a:r>
            <a:endParaRPr lang="en-US" altLang="zh-CN" sz="4400" b="1" dirty="0" smtClean="0">
              <a:latin typeface="+mn-ea"/>
            </a:endParaRPr>
          </a:p>
          <a:p>
            <a:endParaRPr lang="zh-CN" altLang="en-US" sz="4400" b="1" dirty="0" smtClean="0">
              <a:latin typeface="+mn-ea"/>
            </a:endParaRPr>
          </a:p>
          <a:p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00034" y="928670"/>
            <a:ext cx="839073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sz="2400" dirty="0" smtClean="0"/>
              <a:t>Sprite Swap（</a:t>
            </a:r>
            <a:r>
              <a:rPr lang="zh-CN" altLang="en-US" sz="2400" dirty="0" smtClean="0"/>
              <a:t>图片切换过渡模式）：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71472" y="1357298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Highlighted Sprite（</a:t>
            </a:r>
            <a:r>
              <a:rPr lang="zh-CN" altLang="en-US" sz="2000" dirty="0" smtClean="0"/>
              <a:t>高亮图片）：选中状态或是鼠标靠近会进入高亮</a:t>
            </a:r>
            <a:r>
              <a:rPr lang="zh-CN" altLang="en-US" sz="2000" dirty="0" smtClean="0"/>
              <a:t>状态</a:t>
            </a:r>
            <a:endParaRPr lang="en-US" sz="2000" dirty="0" smtClean="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1472" y="1785926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Pressed Sprite</a:t>
            </a:r>
            <a:r>
              <a:rPr lang="zh-CN" altLang="en-US" sz="2000" dirty="0" smtClean="0"/>
              <a:t>（按下图片）：鼠标点击或是按钮处于选中状态时按下</a:t>
            </a:r>
            <a:r>
              <a:rPr lang="en-US" altLang="zh-CN" sz="2000" dirty="0" smtClean="0"/>
              <a:t>enter</a:t>
            </a:r>
            <a:r>
              <a:rPr lang="zh-CN" altLang="en-US" sz="2000" dirty="0" smtClean="0"/>
              <a:t>键。</a:t>
            </a:r>
            <a:endParaRPr lang="en-US" altLang="zh-CN" sz="2000" dirty="0" smtClean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472" y="2500306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sz="2000" dirty="0" smtClean="0"/>
              <a:t>Disabled Sprite（</a:t>
            </a:r>
            <a:r>
              <a:rPr lang="zh-CN" altLang="en-US" sz="2000" dirty="0" smtClean="0"/>
              <a:t>禁用图片）：禁用时图片。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一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Canvas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和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EventSystem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8390736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dirty="0" smtClean="0"/>
              <a:t>Canvas</a:t>
            </a:r>
            <a:r>
              <a:rPr lang="zh-CN" altLang="en-US" sz="2400" dirty="0" smtClean="0"/>
              <a:t>作为所有</a:t>
            </a:r>
            <a:r>
              <a:rPr lang="en-US" altLang="zh-CN" sz="2400" dirty="0" smtClean="0"/>
              <a:t>UGUI</a:t>
            </a:r>
            <a:r>
              <a:rPr lang="zh-CN" altLang="en-US" sz="2400" dirty="0" smtClean="0"/>
              <a:t>控件的父级，他管理着下属所有控件的布局。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1026" name="Picture 2" descr="C:\Users\nilongjun\Desktop\{10BBD642-535A-4E7F-9F39-27D98386D400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1857364"/>
            <a:ext cx="8248231" cy="1643074"/>
          </a:xfrm>
          <a:prstGeom prst="rect">
            <a:avLst/>
          </a:prstGeom>
          <a:noFill/>
        </p:spPr>
      </p:pic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71472" y="3647413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da-DK" sz="2000" dirty="0" smtClean="0"/>
              <a:t>Render Mode（渲染模式</a:t>
            </a:r>
            <a:r>
              <a:rPr lang="da-DK" sz="2000" dirty="0" smtClean="0"/>
              <a:t>）：</a:t>
            </a:r>
            <a:r>
              <a:rPr lang="zh-CN" altLang="en-US" sz="2000" dirty="0" smtClean="0"/>
              <a:t>这里一般选择</a:t>
            </a:r>
            <a:r>
              <a:rPr lang="en-US" sz="2000" dirty="0" smtClean="0"/>
              <a:t>Screen Space </a:t>
            </a:r>
            <a:r>
              <a:rPr lang="en-US" sz="2000" dirty="0" smtClean="0"/>
              <a:t>– Camera</a:t>
            </a:r>
            <a:r>
              <a:rPr lang="zh-CN" altLang="en-US" sz="2000" dirty="0" smtClean="0"/>
              <a:t>，</a:t>
            </a:r>
            <a:r>
              <a:rPr lang="zh-CN" altLang="en-US" sz="2000" dirty="0" smtClean="0"/>
              <a:t>这种渲染</a:t>
            </a:r>
            <a:r>
              <a:rPr lang="zh-CN" altLang="en-US" sz="2000" dirty="0" smtClean="0"/>
              <a:t>模式</a:t>
            </a:r>
            <a:r>
              <a:rPr lang="zh-CN" altLang="en-US" sz="2000" dirty="0" smtClean="0"/>
              <a:t>完全将场景物体和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进行了分类管理，使得后期开发更加的醒目和易于管理。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一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Canvas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和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EventSystem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452167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Arial" charset="0"/>
              </a:rPr>
              <a:t>UI</a:t>
            </a:r>
            <a:r>
              <a:rPr lang="zh-CN" altLang="en-US" sz="2400" dirty="0" smtClean="0">
                <a:latin typeface="Arial" charset="0"/>
              </a:rPr>
              <a:t>的渲染顺序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7" name="Picture 3" descr="C:\Users\nilongjun\Desktop\{2FCDD106-435F-4080-9E71-FBE879DE2F12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643314"/>
            <a:ext cx="4907208" cy="3071834"/>
          </a:xfrm>
          <a:prstGeom prst="rect">
            <a:avLst/>
          </a:prstGeom>
          <a:noFill/>
        </p:spPr>
      </p:pic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71472" y="1428736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 不同的</a:t>
            </a:r>
            <a:r>
              <a:rPr lang="en-US" sz="2000" dirty="0" smtClean="0"/>
              <a:t>Camera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Depth</a:t>
            </a:r>
            <a:endParaRPr lang="zh-CN" altLang="en-US" sz="2000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71472" y="1834074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 </a:t>
            </a:r>
            <a:r>
              <a:rPr lang="en-US" sz="2000" dirty="0" err="1" smtClean="0"/>
              <a:t>相同Camera下的不同SortingLayer</a:t>
            </a:r>
            <a:endParaRPr lang="zh-CN" altLang="en-US" sz="2000" dirty="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1472" y="2262702"/>
            <a:ext cx="842968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 相同</a:t>
            </a:r>
            <a:r>
              <a:rPr lang="en-US" sz="2000" dirty="0" err="1" smtClean="0"/>
              <a:t>SortingLayer</a:t>
            </a:r>
            <a:r>
              <a:rPr lang="zh-CN" altLang="en-US" sz="2000" dirty="0" smtClean="0"/>
              <a:t>下的不同</a:t>
            </a:r>
            <a:r>
              <a:rPr lang="en-US" sz="2000" dirty="0" smtClean="0"/>
              <a:t>Z</a:t>
            </a:r>
            <a:r>
              <a:rPr lang="zh-CN" altLang="en-US" sz="2000" dirty="0" smtClean="0"/>
              <a:t>轴</a:t>
            </a:r>
            <a:r>
              <a:rPr lang="en-US" altLang="zh-CN" sz="2000" dirty="0" smtClean="0"/>
              <a:t>/</a:t>
            </a:r>
            <a:r>
              <a:rPr lang="en-US" sz="2000" dirty="0" smtClean="0"/>
              <a:t>Order in Layer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180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一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Canvas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和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EventSystem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452167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Arial" charset="0"/>
              </a:rPr>
              <a:t>Canvas </a:t>
            </a:r>
            <a:r>
              <a:rPr lang="en-US" altLang="zh-CN" sz="2400" dirty="0" err="1" smtClean="0">
                <a:latin typeface="Arial" charset="0"/>
              </a:rPr>
              <a:t>Scaler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2050" name="Picture 2" descr="C:\Users\nilongjun\Desktop\{34E61D32-3DE6-4137-A883-167EC28B0DFF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643050"/>
            <a:ext cx="8286808" cy="2973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一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Canvas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和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EventSystem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452167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sz="2400" dirty="0" smtClean="0"/>
              <a:t>Graphic </a:t>
            </a:r>
            <a:r>
              <a:rPr lang="en-US" sz="2400" dirty="0" err="1" smtClean="0"/>
              <a:t>Raycaster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71472" y="1548322"/>
            <a:ext cx="8429684" cy="6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 该组件作为</a:t>
            </a:r>
            <a:r>
              <a:rPr lang="en-US" altLang="zh-CN" sz="2000" dirty="0" smtClean="0"/>
              <a:t>UGUI</a:t>
            </a:r>
            <a:r>
              <a:rPr lang="zh-CN" altLang="en-US" sz="2000" dirty="0" smtClean="0"/>
              <a:t>开启射线投射必不可缺的组件，其属性我们就不用去动了，保持初始值即可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一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Canvas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和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EventSystem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467544" y="997877"/>
            <a:ext cx="452167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dirty="0" err="1" smtClean="0">
                <a:latin typeface="Arial" charset="0"/>
              </a:rPr>
              <a:t>EventSystem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71472" y="1548322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err="1" smtClean="0"/>
              <a:t>EventSystem</a:t>
            </a:r>
            <a:r>
              <a:rPr lang="zh-CN" altLang="en-US" sz="2000" dirty="0" smtClean="0"/>
              <a:t>组件主要负责处理输入、射线投射以及发送事件。一个场景中只能有一个</a:t>
            </a:r>
            <a:r>
              <a:rPr lang="en-US" altLang="zh-CN" sz="2000" dirty="0" err="1" smtClean="0"/>
              <a:t>EventSystem</a:t>
            </a:r>
            <a:r>
              <a:rPr lang="zh-CN" altLang="en-US" sz="2000" dirty="0" smtClean="0"/>
              <a:t>组件，并且需要</a:t>
            </a:r>
            <a:r>
              <a:rPr lang="en-US" altLang="zh-CN" sz="2000" dirty="0" err="1" smtClean="0"/>
              <a:t>BaseInputModule</a:t>
            </a:r>
            <a:r>
              <a:rPr lang="zh-CN" altLang="en-US" sz="2000" dirty="0" smtClean="0"/>
              <a:t>类型组件的协助才能工作。</a:t>
            </a:r>
            <a:endParaRPr lang="en-US" altLang="zh-CN" sz="2000" dirty="0" smtClean="0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571472" y="2575843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err="1" smtClean="0"/>
              <a:t>EventSystem</a:t>
            </a:r>
            <a:r>
              <a:rPr lang="zh-CN" altLang="en-US" sz="2000" dirty="0" smtClean="0"/>
              <a:t>负责管理，</a:t>
            </a:r>
            <a:r>
              <a:rPr lang="en-US" altLang="zh-CN" sz="2000" dirty="0" err="1" smtClean="0"/>
              <a:t>BaseInputModule</a:t>
            </a:r>
            <a:r>
              <a:rPr lang="zh-CN" altLang="en-US" sz="2000" dirty="0" smtClean="0"/>
              <a:t>负责输入，</a:t>
            </a:r>
            <a:r>
              <a:rPr lang="en-US" altLang="zh-CN" sz="2000" dirty="0" err="1" smtClean="0"/>
              <a:t>BaseRaycaster</a:t>
            </a:r>
            <a:r>
              <a:rPr lang="zh-CN" altLang="en-US" sz="2000" dirty="0" smtClean="0"/>
              <a:t>负责确定目标对象，目标对象负责接收事件并处理，然后一个完整的事件系统就有了。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RectTransform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3074" name="Picture 2" descr="C:\Users\nilongjun\Desktop\{3D9BDDFE-FF2C-4409-A30C-1FA5603BFCBE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928670"/>
            <a:ext cx="6512316" cy="638178"/>
          </a:xfrm>
          <a:prstGeom prst="rect">
            <a:avLst/>
          </a:prstGeom>
          <a:noFill/>
        </p:spPr>
      </p:pic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67544" y="1772519"/>
            <a:ext cx="8390736" cy="11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/>
              <a:t>在类声明中使用</a:t>
            </a:r>
            <a:r>
              <a:rPr lang="en-US" altLang="zh-CN" sz="2400" dirty="0" smtClean="0"/>
              <a:t>sealed</a:t>
            </a:r>
            <a:r>
              <a:rPr lang="zh-CN" altLang="en-US" sz="2400" dirty="0" smtClean="0"/>
              <a:t>可防止其它类继承此类；在方法声明中使用</a:t>
            </a:r>
            <a:r>
              <a:rPr lang="en-US" altLang="zh-CN" sz="2400" dirty="0" smtClean="0"/>
              <a:t>sealed</a:t>
            </a:r>
            <a:r>
              <a:rPr lang="zh-CN" altLang="en-US" sz="2400" dirty="0" smtClean="0"/>
              <a:t>修饰符可防止扩充类重写此方法。相当于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final</a:t>
            </a:r>
            <a:r>
              <a:rPr lang="zh-CN" altLang="en-US" sz="2400" dirty="0" smtClean="0"/>
              <a:t>类和</a:t>
            </a:r>
            <a:r>
              <a:rPr lang="en-US" altLang="zh-CN" sz="2400" dirty="0" smtClean="0"/>
              <a:t>final</a:t>
            </a:r>
            <a:r>
              <a:rPr lang="zh-CN" altLang="en-US" sz="2400" dirty="0" smtClean="0"/>
              <a:t>方法</a:t>
            </a:r>
            <a:endParaRPr lang="en-US" altLang="zh-CN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4" descr="C:\Users\yangfan\Desktop\图片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-36513" y="865674"/>
            <a:ext cx="467544" cy="5992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7259" y="116632"/>
            <a:ext cx="7831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二</a:t>
            </a:r>
            <a:r>
              <a:rPr lang="zh-CN" altLang="en-US" sz="4400" b="1" dirty="0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、</a:t>
            </a:r>
            <a:r>
              <a:rPr lang="en-US" altLang="zh-CN" sz="4400" b="1" dirty="0" err="1" smtClean="0">
                <a:effectLst>
                  <a:outerShdw blurRad="50800" dist="736600" dir="12960000" algn="ctr" rotWithShape="0">
                    <a:schemeClr val="bg1">
                      <a:lumMod val="50000"/>
                      <a:alpha val="45000"/>
                    </a:schemeClr>
                  </a:outerShdw>
                </a:effectLst>
              </a:rPr>
              <a:t>RectTransform</a:t>
            </a:r>
            <a:endParaRPr lang="zh-CN" altLang="en-US" sz="4400" b="1" dirty="0">
              <a:effectLst>
                <a:outerShdw blurRad="50800" dist="736600" dir="12960000" algn="ctr" rotWithShape="0">
                  <a:schemeClr val="bg1">
                    <a:lumMod val="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67544" y="1058139"/>
            <a:ext cx="839073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dirty="0" smtClean="0"/>
              <a:t>什么是</a:t>
            </a:r>
            <a:r>
              <a:rPr lang="en-US" sz="2400" dirty="0" smtClean="0"/>
              <a:t>Pivot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571472" y="1548322"/>
            <a:ext cx="8429684" cy="9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 dirty="0" smtClean="0"/>
              <a:t>Pivot</a:t>
            </a:r>
            <a:r>
              <a:rPr lang="zh-CN" altLang="en-US" sz="2000" dirty="0" smtClean="0"/>
              <a:t>我们可以暂且称它为中心</a:t>
            </a:r>
            <a:r>
              <a:rPr lang="zh-CN" altLang="en-US" sz="2000" dirty="0" smtClean="0"/>
              <a:t>轴，</a:t>
            </a:r>
            <a:r>
              <a:rPr lang="zh-CN" altLang="en-US" sz="2000" dirty="0" smtClean="0"/>
              <a:t>它是一个</a:t>
            </a:r>
            <a:r>
              <a:rPr lang="en-US" altLang="zh-CN" sz="2000" dirty="0" smtClean="0"/>
              <a:t>X,Y</a:t>
            </a:r>
            <a:r>
              <a:rPr lang="zh-CN" altLang="en-US" sz="2000" dirty="0" smtClean="0"/>
              <a:t>值范围是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的点，这个点的会在</a:t>
            </a:r>
            <a:r>
              <a:rPr lang="en-US" altLang="zh-CN" sz="2000" dirty="0" smtClean="0"/>
              <a:t>Anchor</a:t>
            </a:r>
            <a:r>
              <a:rPr lang="zh-CN" altLang="en-US" sz="2000" dirty="0" smtClean="0"/>
              <a:t>（锚点）计算位置的时候会使用到，下面用一张图来解释</a:t>
            </a:r>
            <a:r>
              <a:rPr lang="en-US" altLang="zh-CN" sz="2000" dirty="0" smtClean="0"/>
              <a:t>Pivot</a:t>
            </a:r>
            <a:r>
              <a:rPr lang="zh-CN" altLang="en-US" sz="2000" dirty="0" smtClean="0"/>
              <a:t>点的位置</a:t>
            </a:r>
            <a:endParaRPr lang="en-US" altLang="zh-CN" sz="2000" dirty="0" smtClean="0"/>
          </a:p>
        </p:txBody>
      </p:sp>
      <p:pic>
        <p:nvPicPr>
          <p:cNvPr id="4098" name="Picture 2" descr="C:\Users\nilongjun\Desktop\{B357538E-E6EF-48E1-8FF4-F7DBE95F3CE5}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285992"/>
            <a:ext cx="4438650" cy="4410075"/>
          </a:xfrm>
          <a:prstGeom prst="rect">
            <a:avLst/>
          </a:prstGeom>
          <a:noFill/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71472" y="2647281"/>
            <a:ext cx="3571900" cy="13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0" bIns="3600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dirty="0" smtClean="0"/>
              <a:t>设置</a:t>
            </a:r>
            <a:r>
              <a:rPr lang="en-US" altLang="zh-CN" sz="2000" dirty="0" smtClean="0"/>
              <a:t>Pivot</a:t>
            </a:r>
            <a:r>
              <a:rPr lang="zh-CN" altLang="en-US" sz="2000" dirty="0" smtClean="0"/>
              <a:t>的坐标系如上图，</a:t>
            </a:r>
            <a:r>
              <a:rPr lang="en-US" altLang="zh-CN" sz="2000" dirty="0" smtClean="0"/>
              <a:t>(0,0)</a:t>
            </a:r>
            <a:r>
              <a:rPr lang="zh-CN" altLang="en-US" sz="2000" dirty="0" smtClean="0"/>
              <a:t>表示红框物体的左下角的点，</a:t>
            </a:r>
            <a:r>
              <a:rPr lang="en-US" altLang="zh-CN" sz="2000" dirty="0" smtClean="0"/>
              <a:t>(1,1)</a:t>
            </a:r>
            <a:r>
              <a:rPr lang="zh-CN" altLang="en-US" sz="2000" dirty="0" smtClean="0"/>
              <a:t>表示红框物体的右上角的点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96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1407</Words>
  <Application>Microsoft Office PowerPoint</Application>
  <PresentationFormat>全屏显示(4:3)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合肥乐堂动漫信息技术有限公司       Unity基础课程                         ------ UGUI入门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阿萨德发的是</dc:title>
  <cp:lastModifiedBy>倪隆军</cp:lastModifiedBy>
  <cp:revision>121</cp:revision>
  <dcterms:modified xsi:type="dcterms:W3CDTF">2017-12-18T10:26:01Z</dcterms:modified>
</cp:coreProperties>
</file>