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1_635BA656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58" r:id="rId3"/>
    <p:sldId id="271" r:id="rId4"/>
    <p:sldId id="259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C4C3E4-9D02-F81A-AACD-4A8D076B65E7}" name="Kai Holton" initials="KH" userId="9cbe86224b863b0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11_635BA6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C37E01-B56F-4B22-9D69-B45C06A32AA7}" authorId="{EFC4C3E4-9D02-F81A-AACD-4A8D076B65E7}" created="2023-11-29T23:36:24.822">
    <pc:sldMkLst xmlns:pc="http://schemas.microsoft.com/office/powerpoint/2013/main/command">
      <pc:docMk/>
      <pc:sldMk cId="1666950742" sldId="264"/>
    </pc:sldMkLst>
    <p188:txBody>
      <a:bodyPr/>
      <a:lstStyle/>
      <a:p>
        <a:r>
          <a:rPr lang="en-US"/>
          <a:t>Say first bullet point rather than having it on the slide
Different covariance functions allow us to further understand our data through identifying the overall behavior and relationships accurately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A7965-1319-354B-9280-13602BFC3FA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4E544-ACF3-6B44-8A7C-5797E25B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+mj-lt"/>
                <a:ea typeface="+mn-lt"/>
                <a:cs typeface="+mn-lt"/>
              </a:rPr>
              <a:t>Consider the following data models of Coastal Wave Data of a Buoy and Radioactive Decay of an element.</a:t>
            </a:r>
          </a:p>
          <a:p>
            <a:r>
              <a:rPr lang="en-US" sz="1200" dirty="0">
                <a:latin typeface="+mj-lt"/>
                <a:ea typeface="+mn-lt"/>
                <a:cs typeface="+mn-lt"/>
              </a:rPr>
              <a:t>Both are real-world phenomenon that exhibit drastically different behaviors with respect to time.</a:t>
            </a:r>
          </a:p>
          <a:p>
            <a:r>
              <a:rPr lang="en-US" sz="1200" dirty="0">
                <a:latin typeface="+mj-lt"/>
                <a:ea typeface="+mn-lt"/>
                <a:cs typeface="+mn-lt"/>
              </a:rPr>
              <a:t>Ideally, we’d like to find the simplest possible covariance function so that our model is not only accurate to our dataset but for all similar behaviors.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F4030-4054-47A1-968A-7234DFD71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5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A8C1-6F89-0114-8FF5-20C1EA989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A6FB5-5446-C148-55A3-0B4C2469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938A-F6D6-5466-1225-2E2D3F18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865F-5750-B9BE-4B26-5DDC3BF1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1A13-A244-370E-0F1A-E5BA37C9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60EE-F37E-90DB-769F-F49179A4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E4C7F-220B-1360-771B-0F7EC17E1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A690-CB30-6C9B-C2CA-DBF65D65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7B39-A46B-05EB-F2DF-829F7F0F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6F4A-54C2-0EBA-3607-E2DE039E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8BA6D-5D97-EC9D-E140-3854E754B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4A4C5-3959-3795-6DD3-FB50E38A5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2C6A-9221-AB3A-3CF0-250F45B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6DF4-9651-65CD-7294-B11A5508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0A0D-950A-3666-5134-E273DA08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F05A-56E2-EDDB-E74D-85F40BAF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4A5D-3292-1A42-ECFE-9BE992649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139F-0C6A-AAB9-A4B5-3602BF24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A791-CE87-C7FA-CB35-E07E070F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67BF-1B36-B3ED-A058-C28D10D9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9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C3CE-0520-A4EC-A8E9-17030807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C5F94-3D54-6A4C-D026-C8126B71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FDFF-7563-4F7C-A82F-14A05BF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418C-93C3-0032-F215-11E864DF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A9FB-CE65-5407-62B3-D0A8A406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75CB-6DC5-C496-7C5E-CF8DB7E7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1AF8-C8BF-4922-8B87-105966AC1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06FB4-7785-07C2-A917-DFBD1230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27A90-8004-F48C-9052-42907C21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AD4AE-B46A-8C12-162A-92E6B042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E10A-034B-EEEA-70A5-004BBB19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2423-16EA-D130-68FC-48A49A6F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6CF-3C12-2DAD-262C-C1C58740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960BF-C55B-AD77-9ADB-9DFD6E54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266AA-18EA-4747-1EA2-5FC0F59A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824AB-BE8C-3D01-7CD7-B11C8C91E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31C10-67C5-2B0E-119C-FB6C0913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FD5E8-8094-DC6A-424D-3409E1E9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0A009-0ECF-4FF4-031C-0D8D83AB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71AF-CB78-0C6A-2379-EA4D1269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A1681-527C-4458-9AE8-A576B19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EE4CF-B8FE-A422-5623-ECB2231F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84D62-04A9-219C-08C4-F9728238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31D8B-979E-C078-FEE8-BB791F4B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49E15-C8BB-15EA-866B-1EE40B25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10E0C-73CA-2F4A-0635-DEA8DBBB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DF08-3BD2-1AC3-62CC-6480DB2E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F443-F12B-D754-D12D-185763AB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396A-F86A-376A-C51F-004A6DEE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E843C-870A-B719-D107-55DCF41E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5E66D-7940-2806-DB55-F3EAB01B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0419C-0333-34CB-C679-7F5542C0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1125-C75E-9D5B-EEA3-4B6E713D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40B12-62E1-6A78-B186-5288CF5FA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53F0B-3951-33B1-EBB0-F17CE77DB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4BFA-2953-3320-CFBC-96A2752F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DCBA-FBA8-F64A-AA16-9E5063A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6E939-4976-0A96-7125-2B33D49D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6641A-BE7C-DA30-D188-3BB7688E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8128E-75C7-94AA-519E-79D7B14D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FD9A-33A8-2C21-DFD5-AFE57CC1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74978-8B8F-9D42-9B1D-4C284E1E463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C3CE-FB1A-94A8-924F-0A62069A5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3F4F-F372-325E-B4A2-E4F8E1B1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D8466-72D0-D842-B647-80BA42FF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11_635BA6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3996-122E-8F5F-5853-C726251B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Gaussian Processes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045D2-04B6-0C03-7790-CA9050CA93C2}"/>
              </a:ext>
            </a:extLst>
          </p:cNvPr>
          <p:cNvSpPr/>
          <p:nvPr/>
        </p:nvSpPr>
        <p:spPr>
          <a:xfrm>
            <a:off x="0" y="0"/>
            <a:ext cx="12192000" cy="251012"/>
          </a:xfrm>
          <a:prstGeom prst="rect">
            <a:avLst/>
          </a:prstGeom>
          <a:gradFill flip="none" rotWithShape="1">
            <a:gsLst>
              <a:gs pos="0">
                <a:srgbClr val="002D72"/>
              </a:gs>
              <a:gs pos="97000">
                <a:srgbClr val="68ACE5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9197-F5F8-F968-64F4-B59FFCD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706"/>
            <a:ext cx="52546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+mj-lt"/>
                <a:ea typeface="+mn-lt"/>
                <a:cs typeface="+mn-lt"/>
              </a:rPr>
              <a:t>General method of statistical interpolation </a:t>
            </a:r>
          </a:p>
          <a:p>
            <a:r>
              <a:rPr lang="en-US" sz="1800" dirty="0">
                <a:latin typeface="+mj-lt"/>
                <a:ea typeface="+mn-lt"/>
                <a:cs typeface="+mn-lt"/>
              </a:rPr>
              <a:t>Can be applied within any discipline to sampled data that satisfy the appropriate mathematical assumptions. </a:t>
            </a:r>
          </a:p>
          <a:p>
            <a:r>
              <a:rPr lang="en-US" sz="1800" dirty="0">
                <a:latin typeface="+mj-lt"/>
                <a:ea typeface="+mn-lt"/>
                <a:cs typeface="+mn-lt"/>
              </a:rPr>
              <a:t>Can be used where spatially related data has been collected (in 2-D or 3-D)</a:t>
            </a:r>
            <a:endParaRPr lang="en-US" sz="1800" dirty="0">
              <a:latin typeface="+mj-l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A88AF-9D17-3740-73C2-3F36DD371532}"/>
              </a:ext>
            </a:extLst>
          </p:cNvPr>
          <p:cNvSpPr txBox="1"/>
          <p:nvPr/>
        </p:nvSpPr>
        <p:spPr>
          <a:xfrm>
            <a:off x="335529" y="5849084"/>
            <a:ext cx="11503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 Light"/>
                <a:ea typeface="+mn-lt"/>
                <a:cs typeface="+mn-lt"/>
              </a:rPr>
              <a:t>Applicable fields include: environmental science, hydrogeology, mining, remote sensing, real estate appraisal, astronomy</a:t>
            </a:r>
            <a:endParaRPr lang="en-US" dirty="0">
              <a:latin typeface="Calibri Light"/>
              <a:cs typeface="Calibri Light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9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B25DCF29-5109-6F4B-2AB0-21C90645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563808"/>
            <a:ext cx="5591175" cy="411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C045D2-04B6-0C03-7790-CA9050CA93C2}"/>
              </a:ext>
            </a:extLst>
          </p:cNvPr>
          <p:cNvSpPr/>
          <p:nvPr/>
        </p:nvSpPr>
        <p:spPr>
          <a:xfrm>
            <a:off x="0" y="0"/>
            <a:ext cx="12192000" cy="251012"/>
          </a:xfrm>
          <a:prstGeom prst="rect">
            <a:avLst/>
          </a:prstGeom>
          <a:gradFill flip="none" rotWithShape="1">
            <a:gsLst>
              <a:gs pos="0">
                <a:srgbClr val="002D72"/>
              </a:gs>
              <a:gs pos="97000">
                <a:srgbClr val="68ACE5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C867D-44D2-6A5A-9752-2A1123C8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2845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3996-122E-8F5F-5853-C726251B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Definition	</a:t>
            </a:r>
            <a:endParaRPr lang="en-US" dirty="0"/>
          </a:p>
        </p:txBody>
      </p:sp>
      <p:pic>
        <p:nvPicPr>
          <p:cNvPr id="4" name="Content Placeholder 3" descr="A graph of a graph&#10;&#10;Description automatically generated">
            <a:extLst>
              <a:ext uri="{FF2B5EF4-FFF2-40B4-BE49-F238E27FC236}">
                <a16:creationId xmlns:a16="http://schemas.microsoft.com/office/drawing/2014/main" id="{0983D1AE-A39D-B450-B0D7-C327F5207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718" y="1865606"/>
            <a:ext cx="5572125" cy="4114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ECE0F3-EED6-89B5-A479-4BF5F2232343}"/>
                  </a:ext>
                </a:extLst>
              </p:cNvPr>
              <p:cNvSpPr txBox="1"/>
              <p:nvPr/>
            </p:nvSpPr>
            <p:spPr>
              <a:xfrm>
                <a:off x="838748" y="2231180"/>
                <a:ext cx="4689315" cy="431278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u="sng" dirty="0">
                    <a:latin typeface="+mj-lt"/>
                    <a:ea typeface="+mn-lt"/>
                    <a:cs typeface="+mn-lt"/>
                  </a:rPr>
                  <a:t>Def (GP)</a:t>
                </a:r>
                <a:r>
                  <a:rPr lang="en-US" dirty="0">
                    <a:latin typeface="+mj-lt"/>
                    <a:ea typeface="+mn-lt"/>
                    <a:cs typeface="+mn-lt"/>
                  </a:rPr>
                  <a:t>: A collection (infinitely many) of random variables, any finite number of which have a joint Gaussian Distribution</a:t>
                </a:r>
                <a:endParaRPr lang="en-US" dirty="0">
                  <a:latin typeface="+mj-lt"/>
                  <a:cs typeface="Calibri Light"/>
                </a:endParaRPr>
              </a:p>
              <a:p>
                <a:pPr algn="l"/>
                <a:endParaRPr lang="en-US" dirty="0">
                  <a:latin typeface="+mj-lt"/>
                  <a:cs typeface="Calibri"/>
                </a:endParaRPr>
              </a:p>
              <a:p>
                <a:r>
                  <a:rPr lang="en-US" dirty="0">
                    <a:latin typeface="+mj-lt"/>
                    <a:cs typeface="Calibri"/>
                  </a:rPr>
                  <a:t>Indexed random variables: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+mj-lt"/>
                        <a:cs typeface="Calibri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…}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The variables are related through a covariance matrix K (also called a kernel)</a:t>
                </a:r>
              </a:p>
              <a:p>
                <a:endParaRPr lang="en-US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Mean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r>
                  <a:rPr lang="en-US" dirty="0">
                    <a:latin typeface="+mj-lt"/>
                  </a:rPr>
                  <a:t>Covariance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ECE0F3-EED6-89B5-A479-4BF5F2232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48" y="2231180"/>
                <a:ext cx="4689315" cy="4312784"/>
              </a:xfrm>
              <a:prstGeom prst="rect">
                <a:avLst/>
              </a:prstGeom>
              <a:blipFill>
                <a:blip r:embed="rId3"/>
                <a:stretch>
                  <a:fillRect l="-1351" t="-587" r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5546C32-7448-CDA3-DDF6-3F32BED0673B}"/>
              </a:ext>
            </a:extLst>
          </p:cNvPr>
          <p:cNvSpPr/>
          <p:nvPr/>
        </p:nvSpPr>
        <p:spPr>
          <a:xfrm>
            <a:off x="0" y="0"/>
            <a:ext cx="12192000" cy="251012"/>
          </a:xfrm>
          <a:prstGeom prst="rect">
            <a:avLst/>
          </a:prstGeom>
          <a:gradFill flip="none" rotWithShape="1">
            <a:gsLst>
              <a:gs pos="0">
                <a:srgbClr val="002D72"/>
              </a:gs>
              <a:gs pos="97000">
                <a:srgbClr val="68ACE5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B8AA-3381-CE6D-BB95-8CE38ED9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Covariance Function</a:t>
            </a:r>
            <a:endParaRPr lang="en-US" dirty="0"/>
          </a:p>
        </p:txBody>
      </p:sp>
      <p:pic>
        <p:nvPicPr>
          <p:cNvPr id="5" name="Picture 4" descr="A black line graph with white text&#10;&#10;Description automatically generated">
            <a:extLst>
              <a:ext uri="{FF2B5EF4-FFF2-40B4-BE49-F238E27FC236}">
                <a16:creationId xmlns:a16="http://schemas.microsoft.com/office/drawing/2014/main" id="{7B19CD29-05BA-A4AB-1FFB-50D7E9B3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20" y="1604436"/>
            <a:ext cx="4990825" cy="3800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71C01F-DEDB-7D4B-9388-AA392089A716}"/>
                  </a:ext>
                </a:extLst>
              </p:cNvPr>
              <p:cNvSpPr txBox="1"/>
              <p:nvPr/>
            </p:nvSpPr>
            <p:spPr>
              <a:xfrm>
                <a:off x="543398" y="1690688"/>
                <a:ext cx="5635460" cy="349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  <a:cs typeface="Calibri" panose="020F0502020204030204" pitchFamily="34" charset="0"/>
                  </a:rPr>
                  <a:t>Two data points are related through what is called a covariance function (or kernel). </a:t>
                </a:r>
              </a:p>
              <a:p>
                <a:endParaRPr lang="en-US" dirty="0">
                  <a:latin typeface="+mj-lt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+mj-lt"/>
                    <a:cs typeface="Calibri" panose="020F0502020204030204" pitchFamily="34" charset="0"/>
                  </a:rPr>
                  <a:t>Kernels can be periodic, linear, exponential, etc. </a:t>
                </a:r>
              </a:p>
              <a:p>
                <a:endParaRPr lang="en-US" dirty="0">
                  <a:latin typeface="+mj-lt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+mj-lt"/>
                    <a:cs typeface="Calibri" panose="020F0502020204030204" pitchFamily="34" charset="0"/>
                  </a:rPr>
                  <a:t>Shown is an example kernel, the Squared Exponential, given by:</a:t>
                </a:r>
              </a:p>
              <a:p>
                <a:endParaRPr lang="en-US" dirty="0">
                  <a:latin typeface="+mj-lt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j-lt"/>
                  <a:cs typeface="Calibri" panose="020F0502020204030204" pitchFamily="34" charset="0"/>
                </a:endParaRPr>
              </a:p>
              <a:p>
                <a:endParaRPr lang="en-US" dirty="0">
                  <a:latin typeface="+mj-lt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+mj-lt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dirty="0">
                    <a:latin typeface="+mj-lt"/>
                    <a:cs typeface="Calibri" panose="020F0502020204030204" pitchFamily="34" charset="0"/>
                  </a:rPr>
                  <a:t> is the characteristic length scale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71C01F-DEDB-7D4B-9388-AA392089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98" y="1690688"/>
                <a:ext cx="5635460" cy="3494098"/>
              </a:xfrm>
              <a:prstGeom prst="rect">
                <a:avLst/>
              </a:prstGeom>
              <a:blipFill>
                <a:blip r:embed="rId3"/>
                <a:stretch>
                  <a:fillRect l="-899" t="-361" b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DEA7273-1951-4261-C890-B222CA170F7A}"/>
              </a:ext>
            </a:extLst>
          </p:cNvPr>
          <p:cNvSpPr/>
          <p:nvPr/>
        </p:nvSpPr>
        <p:spPr>
          <a:xfrm>
            <a:off x="0" y="0"/>
            <a:ext cx="12192000" cy="251012"/>
          </a:xfrm>
          <a:prstGeom prst="rect">
            <a:avLst/>
          </a:prstGeom>
          <a:gradFill flip="none" rotWithShape="1">
            <a:gsLst>
              <a:gs pos="0">
                <a:srgbClr val="002D72"/>
              </a:gs>
              <a:gs pos="97000">
                <a:srgbClr val="68ACE5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3996-122E-8F5F-5853-C726251B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Changing Covariance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9197-F5F8-F968-64F4-B59FFCDB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706"/>
            <a:ext cx="52546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ea typeface="+mn-lt"/>
                <a:cs typeface="+mn-lt"/>
              </a:rPr>
              <a:t>Some common covariance functions include </a:t>
            </a:r>
          </a:p>
          <a:p>
            <a:r>
              <a:rPr lang="en-US" sz="1800" dirty="0">
                <a:latin typeface="+mj-lt"/>
                <a:ea typeface="+mn-lt"/>
                <a:cs typeface="+mn-lt"/>
              </a:rPr>
              <a:t>Squared Exponential, </a:t>
            </a:r>
          </a:p>
          <a:p>
            <a:r>
              <a:rPr lang="en-US" sz="1800" dirty="0">
                <a:latin typeface="+mj-lt"/>
                <a:ea typeface="+mn-lt"/>
                <a:cs typeface="+mn-lt"/>
              </a:rPr>
              <a:t>Periodic, and </a:t>
            </a:r>
          </a:p>
          <a:p>
            <a:r>
              <a:rPr lang="en-US" sz="1800" dirty="0">
                <a:latin typeface="+mj-lt"/>
                <a:ea typeface="+mn-lt"/>
                <a:cs typeface="+mn-lt"/>
              </a:rPr>
              <a:t>Linear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n-lt"/>
                <a:cs typeface="+mn-lt"/>
              </a:rPr>
              <a:t>However, we can create complicated kernels through adding/multiplying kernels together or altering its parameters.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F6523-69FF-EAC4-048C-F7FE0F87E2B5}"/>
              </a:ext>
            </a:extLst>
          </p:cNvPr>
          <p:cNvSpPr txBox="1"/>
          <p:nvPr/>
        </p:nvSpPr>
        <p:spPr>
          <a:xfrm>
            <a:off x="840287" y="130479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Reasoning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045D2-04B6-0C03-7790-CA9050CA93C2}"/>
              </a:ext>
            </a:extLst>
          </p:cNvPr>
          <p:cNvSpPr/>
          <p:nvPr/>
        </p:nvSpPr>
        <p:spPr>
          <a:xfrm>
            <a:off x="0" y="0"/>
            <a:ext cx="12192000" cy="251012"/>
          </a:xfrm>
          <a:prstGeom prst="rect">
            <a:avLst/>
          </a:prstGeom>
          <a:gradFill flip="none" rotWithShape="1">
            <a:gsLst>
              <a:gs pos="0">
                <a:srgbClr val="002D72"/>
              </a:gs>
              <a:gs pos="97000">
                <a:srgbClr val="68ACE5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diagram of a graph&#10;&#10;Description automatically generated">
            <a:extLst>
              <a:ext uri="{FF2B5EF4-FFF2-40B4-BE49-F238E27FC236}">
                <a16:creationId xmlns:a16="http://schemas.microsoft.com/office/drawing/2014/main" id="{36ACACA0-D501-E7B1-18A6-F1A32FAFC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07" y="4530790"/>
            <a:ext cx="4658033" cy="2123945"/>
          </a:xfrm>
          <a:prstGeom prst="rect">
            <a:avLst/>
          </a:prstGeom>
        </p:spPr>
      </p:pic>
      <p:pic>
        <p:nvPicPr>
          <p:cNvPr id="30" name="Picture 29" descr="A diagram of a function&#10;&#10;Description automatically generated">
            <a:extLst>
              <a:ext uri="{FF2B5EF4-FFF2-40B4-BE49-F238E27FC236}">
                <a16:creationId xmlns:a16="http://schemas.microsoft.com/office/drawing/2014/main" id="{EE3396A3-6595-EE7C-837C-7616AE3C4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84" y="1915511"/>
            <a:ext cx="3768105" cy="1968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3B914-E3DC-8F10-ACC0-39E3ED6E6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517" y="4293099"/>
            <a:ext cx="3966637" cy="21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507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3996-122E-8F5F-5853-C726251B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Illustration by example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045D2-04B6-0C03-7790-CA9050CA93C2}"/>
              </a:ext>
            </a:extLst>
          </p:cNvPr>
          <p:cNvSpPr/>
          <p:nvPr/>
        </p:nvSpPr>
        <p:spPr>
          <a:xfrm>
            <a:off x="0" y="0"/>
            <a:ext cx="12192000" cy="251012"/>
          </a:xfrm>
          <a:prstGeom prst="rect">
            <a:avLst/>
          </a:prstGeom>
          <a:gradFill flip="none" rotWithShape="1">
            <a:gsLst>
              <a:gs pos="0">
                <a:srgbClr val="002D72"/>
              </a:gs>
              <a:gs pos="97000">
                <a:srgbClr val="68ACE5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wave&#10;&#10;Description automatically generated">
            <a:extLst>
              <a:ext uri="{FF2B5EF4-FFF2-40B4-BE49-F238E27FC236}">
                <a16:creationId xmlns:a16="http://schemas.microsoft.com/office/drawing/2014/main" id="{AB720713-3C96-1696-D534-2F55B7277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4" y="2114903"/>
            <a:ext cx="6357794" cy="3465464"/>
          </a:xfrm>
          <a:prstGeom prst="rect">
            <a:avLst/>
          </a:prstGeom>
        </p:spPr>
      </p:pic>
      <p:pic>
        <p:nvPicPr>
          <p:cNvPr id="11" name="Picture 10" descr="A graph of half life&#10;&#10;Description automatically generated">
            <a:extLst>
              <a:ext uri="{FF2B5EF4-FFF2-40B4-BE49-F238E27FC236}">
                <a16:creationId xmlns:a16="http://schemas.microsoft.com/office/drawing/2014/main" id="{4376E429-7BA1-870B-AE6C-A73F96B37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43" y="1877353"/>
            <a:ext cx="5012654" cy="4217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F39068-7E70-868E-C185-F7E91E14F14F}"/>
              </a:ext>
            </a:extLst>
          </p:cNvPr>
          <p:cNvSpPr txBox="1"/>
          <p:nvPr/>
        </p:nvSpPr>
        <p:spPr>
          <a:xfrm>
            <a:off x="8250148" y="1299576"/>
            <a:ext cx="3576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Radioactive Decay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D5B9A-E3D7-DFDE-1DC4-C736355DFADC}"/>
              </a:ext>
            </a:extLst>
          </p:cNvPr>
          <p:cNvSpPr txBox="1"/>
          <p:nvPr/>
        </p:nvSpPr>
        <p:spPr>
          <a:xfrm>
            <a:off x="2888176" y="1600354"/>
            <a:ext cx="3576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71138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Macintosh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Cambria Math</vt:lpstr>
      <vt:lpstr>Office Theme</vt:lpstr>
      <vt:lpstr>Gaussian Processes </vt:lpstr>
      <vt:lpstr>Motivation</vt:lpstr>
      <vt:lpstr>Definition </vt:lpstr>
      <vt:lpstr>Covariance Function</vt:lpstr>
      <vt:lpstr>Changing Covariance Functions</vt:lpstr>
      <vt:lpstr>Illustration by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Shiber</dc:creator>
  <cp:lastModifiedBy>William Shiber</cp:lastModifiedBy>
  <cp:revision>1</cp:revision>
  <dcterms:created xsi:type="dcterms:W3CDTF">2024-11-19T01:39:27Z</dcterms:created>
  <dcterms:modified xsi:type="dcterms:W3CDTF">2024-11-19T01:40:41Z</dcterms:modified>
</cp:coreProperties>
</file>