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9" r:id="rId30"/>
    <p:sldId id="270" r:id="rId31"/>
    <p:sldId id="271" r:id="rId32"/>
    <p:sldId id="272" r:id="rId33"/>
    <p:sldId id="273" r:id="rId34"/>
    <p:sldId id="274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DBF9"/>
    <a:srgbClr val="D6EBF8"/>
    <a:srgbClr val="5F4EE7"/>
    <a:srgbClr val="7B5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47381-E301-41F0-B142-0F7C3A04E00E}" v="230" dt="2021-03-22T15:18:56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03374-3979-47E8-B17B-16514C7C096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FD055-F9E9-4BD8-BEEE-0EB918DF5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9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0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7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9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38BB6-9E31-45E3-99F1-230E20802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4221" r="-1" b="1117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977D0C-807C-4EA0-B55A-95A96380C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932" y="1869521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Stock market data of  Facebook Inc.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A6C9-54A3-40F5-B92C-97962535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675" y="1553974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 of Observations: 2202</a:t>
            </a:r>
          </a:p>
          <a:p>
            <a:r>
              <a:rPr lang="en-GB" dirty="0">
                <a:solidFill>
                  <a:schemeClr val="tx2"/>
                </a:solidFill>
              </a:rPr>
              <a:t>From January 2015 to  January 2021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95" y="4554328"/>
            <a:ext cx="1222805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966CD1-FF08-4765-BF76-87F6EE26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18" y="635542"/>
            <a:ext cx="3872558" cy="673056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Ljung Box test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6DF1-A9EB-4962-A1B5-4DACD9A9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153" y="732347"/>
            <a:ext cx="4839566" cy="22218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ARIMA model: Diagnostic Checking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3AEFE2D-E8F2-4433-B4DD-DFC63700E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76" y="1655277"/>
            <a:ext cx="5341404" cy="185613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23EE0A0-6D34-4B9D-8013-CE1FC3DE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41" y="3633249"/>
            <a:ext cx="10403252" cy="27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4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82133C-FB79-4913-9A7C-4558854A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3AA9BFC-ABB6-4E58-92B4-2A147324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425" y="0"/>
            <a:ext cx="1578527" cy="1740960"/>
          </a:xfrm>
          <a:custGeom>
            <a:avLst/>
            <a:gdLst>
              <a:gd name="connsiteX0" fmla="*/ 0 w 1578527"/>
              <a:gd name="connsiteY0" fmla="*/ 0 h 1740960"/>
              <a:gd name="connsiteX1" fmla="*/ 854254 w 1578527"/>
              <a:gd name="connsiteY1" fmla="*/ 0 h 1740960"/>
              <a:gd name="connsiteX2" fmla="*/ 877272 w 1578527"/>
              <a:gd name="connsiteY2" fmla="*/ 62889 h 1740960"/>
              <a:gd name="connsiteX3" fmla="*/ 1467989 w 1578527"/>
              <a:gd name="connsiteY3" fmla="*/ 780234 h 1740960"/>
              <a:gd name="connsiteX4" fmla="*/ 1578527 w 1578527"/>
              <a:gd name="connsiteY4" fmla="*/ 847388 h 1740960"/>
              <a:gd name="connsiteX5" fmla="*/ 1578527 w 1578527"/>
              <a:gd name="connsiteY5" fmla="*/ 1740960 h 1740960"/>
              <a:gd name="connsiteX6" fmla="*/ 1426154 w 1578527"/>
              <a:gd name="connsiteY6" fmla="*/ 1685191 h 1740960"/>
              <a:gd name="connsiteX7" fmla="*/ 40275 w 1578527"/>
              <a:gd name="connsiteY7" fmla="*/ 156635 h 174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8527" h="1740960">
                <a:moveTo>
                  <a:pt x="0" y="0"/>
                </a:moveTo>
                <a:lnTo>
                  <a:pt x="854254" y="0"/>
                </a:lnTo>
                <a:lnTo>
                  <a:pt x="877272" y="62889"/>
                </a:lnTo>
                <a:cubicBezTo>
                  <a:pt x="1001029" y="355484"/>
                  <a:pt x="1207769" y="604433"/>
                  <a:pt x="1467989" y="780234"/>
                </a:cubicBezTo>
                <a:lnTo>
                  <a:pt x="1578527" y="847388"/>
                </a:lnTo>
                <a:lnTo>
                  <a:pt x="1578527" y="1740960"/>
                </a:lnTo>
                <a:lnTo>
                  <a:pt x="1426154" y="1685191"/>
                </a:lnTo>
                <a:cubicBezTo>
                  <a:pt x="766801" y="1406308"/>
                  <a:pt x="254977" y="846925"/>
                  <a:pt x="40275" y="15663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D3FAC4-42CF-4D2F-AA24-4BD6F24D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0" y="1472675"/>
            <a:ext cx="4952999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Forecasts of the stock prices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C37D-BA67-4269-AEE9-CF840678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97" y="1567742"/>
            <a:ext cx="4952999" cy="3009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ARIMA model: Forecast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E4E5218-84A3-43FD-B2FF-F31BC25B5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8" r="9834" b="3"/>
          <a:stretch/>
        </p:blipFill>
        <p:spPr>
          <a:xfrm>
            <a:off x="6075732" y="166148"/>
            <a:ext cx="5923740" cy="325940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CB331B5-6E3C-4712-8F91-3F94AB523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0" r="13251" b="3"/>
          <a:stretch/>
        </p:blipFill>
        <p:spPr>
          <a:xfrm>
            <a:off x="6075732" y="3425556"/>
            <a:ext cx="5923742" cy="3259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2A56B7-9767-495C-A653-676495040F8B}"/>
              </a:ext>
            </a:extLst>
          </p:cNvPr>
          <p:cNvSpPr txBox="1"/>
          <p:nvPr/>
        </p:nvSpPr>
        <p:spPr>
          <a:xfrm>
            <a:off x="407787" y="4816255"/>
            <a:ext cx="5470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 set: 991 Observations</a:t>
            </a:r>
          </a:p>
          <a:p>
            <a:pPr algn="ctr"/>
            <a:r>
              <a:rPr lang="en-US" sz="2800" dirty="0"/>
              <a:t>Test set:  414 Observations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FADDF-78AD-4170-9BD1-CE89882814FA}"/>
              </a:ext>
            </a:extLst>
          </p:cNvPr>
          <p:cNvSpPr txBox="1"/>
          <p:nvPr/>
        </p:nvSpPr>
        <p:spPr>
          <a:xfrm>
            <a:off x="6280727" y="424873"/>
            <a:ext cx="17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ARIMA(1, 1, 1)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341F15-CAFF-4894-AD9F-C792F1ED67D4}"/>
              </a:ext>
            </a:extLst>
          </p:cNvPr>
          <p:cNvSpPr txBox="1"/>
          <p:nvPr/>
        </p:nvSpPr>
        <p:spPr>
          <a:xfrm>
            <a:off x="6244876" y="3808231"/>
            <a:ext cx="17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ARIMA(0, 1,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91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2351-5C04-44D8-9AED-1221B40D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3916-7601-4DC1-8277-4F48950B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1" y="1430482"/>
            <a:ext cx="10722932" cy="520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>
                <a:solidFill>
                  <a:schemeClr val="tx2"/>
                </a:solidFill>
              </a:rPr>
              <a:t>ARIMA model: Forecast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21F2D-3001-495B-A82A-DC8CC89C7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6" y="2756045"/>
            <a:ext cx="10737510" cy="97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E6876-7E29-4480-97EF-827F256FA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6" y="4989330"/>
            <a:ext cx="10630821" cy="876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80C7B-F1EE-4296-B7E5-375AA27B5A5F}"/>
              </a:ext>
            </a:extLst>
          </p:cNvPr>
          <p:cNvSpPr txBox="1"/>
          <p:nvPr/>
        </p:nvSpPr>
        <p:spPr>
          <a:xfrm>
            <a:off x="5076824" y="2298917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ARIMA (1, 1, 1)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D24DA-24E9-458D-B865-069B1431CDCA}"/>
              </a:ext>
            </a:extLst>
          </p:cNvPr>
          <p:cNvSpPr txBox="1"/>
          <p:nvPr/>
        </p:nvSpPr>
        <p:spPr>
          <a:xfrm>
            <a:off x="5143499" y="4473287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ARIMA (0, 1, 1)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2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4" descr="Graph on document with pen">
            <a:extLst>
              <a:ext uri="{FF2B5EF4-FFF2-40B4-BE49-F238E27FC236}">
                <a16:creationId xmlns:a16="http://schemas.microsoft.com/office/drawing/2014/main" id="{3FD9EE3B-1D3A-44C5-95F0-377C74515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" r="-1" b="14304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6C3EA-0021-4237-8D8D-49C86C2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03" y="1069671"/>
            <a:ext cx="9994373" cy="2226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dirty="0"/>
              <a:t>Check Stationarity: ADF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BC07-3D4A-4981-AC75-D0F51183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62" y="490229"/>
            <a:ext cx="7974719" cy="509627"/>
          </a:xfr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Multivariate analysis: Adjusted close, Volume and Interest rates</a:t>
            </a:r>
          </a:p>
        </p:txBody>
      </p:sp>
      <p:sp>
        <p:nvSpPr>
          <p:cNvPr id="222" name="Right Triangle 22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Chart, line chart&#10;&#10;Description automatically generated">
            <a:extLst>
              <a:ext uri="{FF2B5EF4-FFF2-40B4-BE49-F238E27FC236}">
                <a16:creationId xmlns:a16="http://schemas.microsoft.com/office/drawing/2014/main" id="{9A247A5F-FCF2-48AF-AF97-169A9D0A3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2" y="2001598"/>
            <a:ext cx="10266271" cy="300647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FD3F6ED-6361-4A14-97E8-3F144398D484}"/>
              </a:ext>
            </a:extLst>
          </p:cNvPr>
          <p:cNvSpPr txBox="1"/>
          <p:nvPr/>
        </p:nvSpPr>
        <p:spPr>
          <a:xfrm>
            <a:off x="848180" y="5307598"/>
            <a:ext cx="1048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No. of Observations = 104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Monthly Adjusted close prices  and Volume of the stocks of Facebook Inc</a:t>
            </a:r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Interest rates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From June 2012 to January 2021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4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AB4C03-9BAB-40F7-B80D-EC990D09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70" y="803683"/>
            <a:ext cx="10754527" cy="734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ADF test : Check Stationarity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EE35-5E46-44EC-9B5A-1BEDFB1C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92" y="517271"/>
            <a:ext cx="9745506" cy="3669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close, Volume and Interest rates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0C8A3C6-E682-4DC2-BBC7-EB266AAC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3" y="2380726"/>
            <a:ext cx="5634377" cy="1153881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4476040-47C3-409F-80E3-2EB46A922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83" y="2400476"/>
            <a:ext cx="5556938" cy="113308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C002D18A-4CB4-4759-8239-44CB8AE6A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3" y="4540421"/>
            <a:ext cx="5661232" cy="11538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8E868A-5C77-4431-A570-AF8EC2DF57EB}"/>
              </a:ext>
            </a:extLst>
          </p:cNvPr>
          <p:cNvSpPr txBox="1"/>
          <p:nvPr/>
        </p:nvSpPr>
        <p:spPr>
          <a:xfrm>
            <a:off x="362275" y="1934390"/>
            <a:ext cx="548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EFDBF9"/>
                </a:highlight>
              </a:rPr>
              <a:t>Adjusted close</a:t>
            </a:r>
            <a:endParaRPr lang="en-GB" dirty="0">
              <a:highlight>
                <a:srgbClr val="EFDBF9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1FAB4-62CE-45B6-8C51-399B9B8FF087}"/>
              </a:ext>
            </a:extLst>
          </p:cNvPr>
          <p:cNvSpPr txBox="1"/>
          <p:nvPr/>
        </p:nvSpPr>
        <p:spPr>
          <a:xfrm>
            <a:off x="6118827" y="1929434"/>
            <a:ext cx="548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EFDBF9"/>
                </a:highlight>
              </a:rPr>
              <a:t>Volume</a:t>
            </a:r>
            <a:endParaRPr lang="en-GB" dirty="0">
              <a:highlight>
                <a:srgbClr val="EFDBF9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9013F5-EF8C-432A-83F0-5201C2674586}"/>
              </a:ext>
            </a:extLst>
          </p:cNvPr>
          <p:cNvSpPr txBox="1"/>
          <p:nvPr/>
        </p:nvSpPr>
        <p:spPr>
          <a:xfrm>
            <a:off x="3313430" y="4072566"/>
            <a:ext cx="548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EFDBF9"/>
                </a:highlight>
              </a:rPr>
              <a:t>Interest Rates</a:t>
            </a:r>
            <a:endParaRPr lang="en-GB" dirty="0">
              <a:highlight>
                <a:srgbClr val="EFDBF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116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1037DF-AF1E-420D-B662-F208AD3A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19" y="792693"/>
            <a:ext cx="4712534" cy="71408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Differencing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B2AF-2D3E-4563-AD71-137618AD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79" y="340193"/>
            <a:ext cx="7863368" cy="2755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close, Volume and Interest rates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E75E9E0-CD7C-4632-89CE-969893DF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48" y="2788114"/>
            <a:ext cx="5874440" cy="11980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818A5C-E503-4164-9E26-ACF490D53BC4}"/>
              </a:ext>
            </a:extLst>
          </p:cNvPr>
          <p:cNvSpPr txBox="1"/>
          <p:nvPr/>
        </p:nvSpPr>
        <p:spPr>
          <a:xfrm>
            <a:off x="643281" y="2391546"/>
            <a:ext cx="586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D6EBF8"/>
                </a:highlight>
              </a:rPr>
              <a:t>Adjusted close returns</a:t>
            </a:r>
            <a:endParaRPr lang="en-GB" dirty="0">
              <a:highlight>
                <a:srgbClr val="D6EBF8"/>
              </a:highlight>
            </a:endParaRP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AD60C24-D701-48C5-B4C5-BEB65184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02" y="2769794"/>
            <a:ext cx="5541363" cy="121639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7171A90-0A26-4F51-B3C2-50C90D19F58B}"/>
              </a:ext>
            </a:extLst>
          </p:cNvPr>
          <p:cNvSpPr txBox="1"/>
          <p:nvPr/>
        </p:nvSpPr>
        <p:spPr>
          <a:xfrm>
            <a:off x="6135176" y="2409764"/>
            <a:ext cx="586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D6EBF8"/>
                </a:highlight>
              </a:rPr>
              <a:t>Differenced Volume</a:t>
            </a:r>
            <a:endParaRPr lang="en-GB" dirty="0">
              <a:highlight>
                <a:srgbClr val="D6EBF8"/>
              </a:highlight>
            </a:endParaRPr>
          </a:p>
        </p:txBody>
      </p:sp>
      <p:pic>
        <p:nvPicPr>
          <p:cNvPr id="49" name="Picture 48" descr="Text&#10;&#10;Description automatically generated with medium confidence">
            <a:extLst>
              <a:ext uri="{FF2B5EF4-FFF2-40B4-BE49-F238E27FC236}">
                <a16:creationId xmlns:a16="http://schemas.microsoft.com/office/drawing/2014/main" id="{78EFDEF6-9204-4C44-9740-5D4AD03DA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49" y="4642244"/>
            <a:ext cx="5376628" cy="114447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DB1966E-B0D7-4D31-8964-DD168EFD5339}"/>
              </a:ext>
            </a:extLst>
          </p:cNvPr>
          <p:cNvSpPr txBox="1"/>
          <p:nvPr/>
        </p:nvSpPr>
        <p:spPr>
          <a:xfrm>
            <a:off x="3396154" y="4266409"/>
            <a:ext cx="586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D6EBF8"/>
                </a:highlight>
              </a:rPr>
              <a:t>Differenced Interest rate</a:t>
            </a:r>
            <a:endParaRPr lang="en-GB" dirty="0">
              <a:highlight>
                <a:srgbClr val="D6EB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008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74F33E-1BCD-4BB7-9962-6618DBD0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5" y="1148083"/>
            <a:ext cx="4839456" cy="186726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Engle Granger Cointegration Test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F6BD-99D0-48DC-8052-B55FACFC1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5" y="755719"/>
            <a:ext cx="7340391" cy="3961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close, Volume and Interest rates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E7697-C4C8-458D-9B33-A882BB4BDF59}"/>
              </a:ext>
            </a:extLst>
          </p:cNvPr>
          <p:cNvSpPr txBox="1"/>
          <p:nvPr/>
        </p:nvSpPr>
        <p:spPr>
          <a:xfrm>
            <a:off x="5872653" y="1634766"/>
            <a:ext cx="607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EFDBF9"/>
                </a:highlight>
              </a:rPr>
              <a:t>Adjusted close ~ Volume + Interest Rates</a:t>
            </a:r>
            <a:endParaRPr lang="en-GB" dirty="0">
              <a:highlight>
                <a:srgbClr val="EFDBF9"/>
              </a:highlight>
            </a:endParaRP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38944B0-8962-46C7-94EE-F32564E19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92" y="2072710"/>
            <a:ext cx="5631237" cy="1136236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080C60C5-EF1E-4A54-8E82-0D789FE4A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14" y="3953913"/>
            <a:ext cx="5506309" cy="119283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23C1F0E-8270-4CD8-9BBE-C27B658D9AF7}"/>
              </a:ext>
            </a:extLst>
          </p:cNvPr>
          <p:cNvSpPr txBox="1"/>
          <p:nvPr/>
        </p:nvSpPr>
        <p:spPr>
          <a:xfrm>
            <a:off x="5893227" y="3449437"/>
            <a:ext cx="607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EFDBF9"/>
                </a:highlight>
              </a:rPr>
              <a:t>Volume ~ Adjusted close + Interest Rates</a:t>
            </a:r>
            <a:endParaRPr lang="en-GB" dirty="0">
              <a:highlight>
                <a:srgbClr val="EFDBF9"/>
              </a:highlight>
            </a:endParaRPr>
          </a:p>
        </p:txBody>
      </p:sp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C235DD06-A998-466F-A516-F562D6532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" y="3977388"/>
            <a:ext cx="5737733" cy="110814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CAA47C4-7C64-42E7-9BAE-9A3DB18D50FB}"/>
              </a:ext>
            </a:extLst>
          </p:cNvPr>
          <p:cNvSpPr txBox="1"/>
          <p:nvPr/>
        </p:nvSpPr>
        <p:spPr>
          <a:xfrm>
            <a:off x="255341" y="3507027"/>
            <a:ext cx="607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D6EBF8"/>
                </a:highlight>
              </a:rPr>
              <a:t>Volume ~ Adjusted close + Interest Rates</a:t>
            </a:r>
            <a:endParaRPr lang="en-GB" dirty="0">
              <a:highlight>
                <a:srgbClr val="D6EB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669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BF24-918F-4AA3-9A1E-B64AD00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506779"/>
            <a:ext cx="10722932" cy="1325563"/>
          </a:xfrm>
        </p:spPr>
        <p:txBody>
          <a:bodyPr/>
          <a:lstStyle/>
          <a:p>
            <a:r>
              <a:rPr lang="en-US" dirty="0"/>
              <a:t>Error Correction Model (ECM)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9D88-1076-418D-BE94-0D694C1A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03" y="375973"/>
            <a:ext cx="10722932" cy="422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close, Volume and Interest rates</a:t>
            </a:r>
          </a:p>
          <a:p>
            <a:endParaRPr lang="en-GB" dirty="0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778E6927-46D8-4540-83DE-B197D65C1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03" y="2604941"/>
            <a:ext cx="6626994" cy="36859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E9C7D-55B6-4DFA-A01A-1C2D0CF1103E}"/>
                  </a:ext>
                </a:extLst>
              </p:cNvPr>
              <p:cNvSpPr txBox="1"/>
              <p:nvPr/>
            </p:nvSpPr>
            <p:spPr>
              <a:xfrm>
                <a:off x="2280632" y="1963148"/>
                <a:ext cx="7711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∆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Adjusted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close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∆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Interest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rate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ECM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</m:t>
                      </m:r>
                    </m:oMath>
                  </m:oMathPara>
                </a14:m>
                <a:endParaRPr lang="en-GB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E9C7D-55B6-4DFA-A01A-1C2D0CF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32" y="1963148"/>
                <a:ext cx="7711598" cy="369332"/>
              </a:xfrm>
              <a:prstGeom prst="rect">
                <a:avLst/>
              </a:prstGeom>
              <a:blipFill>
                <a:blip r:embed="rId3"/>
                <a:stretch>
                  <a:fillRect l="-791" r="-791" b="-36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00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0A867D-C52F-49DB-B328-77F431246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24189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4BAD56-1DA3-4EE3-ABAF-4A03C8DF3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082" y="5791200"/>
            <a:ext cx="3561733" cy="1066800"/>
          </a:xfrm>
          <a:custGeom>
            <a:avLst/>
            <a:gdLst>
              <a:gd name="connsiteX0" fmla="*/ 1780866 w 3561733"/>
              <a:gd name="connsiteY0" fmla="*/ 0 h 1066800"/>
              <a:gd name="connsiteX1" fmla="*/ 3557091 w 3561733"/>
              <a:gd name="connsiteY1" fmla="*/ 1057165 h 1066800"/>
              <a:gd name="connsiteX2" fmla="*/ 3561733 w 3561733"/>
              <a:gd name="connsiteY2" fmla="*/ 1066800 h 1066800"/>
              <a:gd name="connsiteX3" fmla="*/ 2549614 w 3561733"/>
              <a:gd name="connsiteY3" fmla="*/ 1066800 h 1066800"/>
              <a:gd name="connsiteX4" fmla="*/ 2465837 w 3561733"/>
              <a:gd name="connsiteY4" fmla="*/ 1004153 h 1066800"/>
              <a:gd name="connsiteX5" fmla="*/ 1780866 w 3561733"/>
              <a:gd name="connsiteY5" fmla="*/ 794923 h 1066800"/>
              <a:gd name="connsiteX6" fmla="*/ 1095896 w 3561733"/>
              <a:gd name="connsiteY6" fmla="*/ 1004153 h 1066800"/>
              <a:gd name="connsiteX7" fmla="*/ 1012119 w 3561733"/>
              <a:gd name="connsiteY7" fmla="*/ 1066800 h 1066800"/>
              <a:gd name="connsiteX8" fmla="*/ 0 w 3561733"/>
              <a:gd name="connsiteY8" fmla="*/ 1066800 h 1066800"/>
              <a:gd name="connsiteX9" fmla="*/ 4641 w 3561733"/>
              <a:gd name="connsiteY9" fmla="*/ 1057165 h 1066800"/>
              <a:gd name="connsiteX10" fmla="*/ 1780866 w 3561733"/>
              <a:gd name="connsiteY10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61733" h="1066800">
                <a:moveTo>
                  <a:pt x="1780866" y="0"/>
                </a:moveTo>
                <a:cubicBezTo>
                  <a:pt x="2547864" y="0"/>
                  <a:pt x="3215021" y="427470"/>
                  <a:pt x="3557091" y="1057165"/>
                </a:cubicBezTo>
                <a:lnTo>
                  <a:pt x="3561733" y="1066800"/>
                </a:lnTo>
                <a:lnTo>
                  <a:pt x="2549614" y="1066800"/>
                </a:lnTo>
                <a:lnTo>
                  <a:pt x="2465837" y="1004153"/>
                </a:lnTo>
                <a:cubicBezTo>
                  <a:pt x="2270308" y="872056"/>
                  <a:pt x="2034595" y="794923"/>
                  <a:pt x="1780866" y="794923"/>
                </a:cubicBezTo>
                <a:cubicBezTo>
                  <a:pt x="1527138" y="794923"/>
                  <a:pt x="1291425" y="872056"/>
                  <a:pt x="1095896" y="1004153"/>
                </a:cubicBezTo>
                <a:lnTo>
                  <a:pt x="1012119" y="1066800"/>
                </a:lnTo>
                <a:lnTo>
                  <a:pt x="0" y="1066800"/>
                </a:lnTo>
                <a:lnTo>
                  <a:pt x="4641" y="1057165"/>
                </a:lnTo>
                <a:cubicBezTo>
                  <a:pt x="346712" y="427470"/>
                  <a:pt x="1013869" y="0"/>
                  <a:pt x="1780866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80A545-2647-4AD2-AA13-4D93A14C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6"/>
            <a:ext cx="5638769" cy="3637605"/>
          </a:xfrm>
        </p:spPr>
        <p:txBody>
          <a:bodyPr anchor="ctr">
            <a:normAutofit/>
          </a:bodyPr>
          <a:lstStyle/>
          <a:p>
            <a:r>
              <a:rPr lang="en-US" dirty="0"/>
              <a:t>Johansen method: Lag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DE08-E2B9-4D05-B714-A81C238B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95" y="732350"/>
            <a:ext cx="4902311" cy="37144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Multivariate analysis: Adjusted close, Volume and Interest rates</a:t>
            </a:r>
          </a:p>
          <a:p>
            <a:endParaRPr lang="en-GB" sz="18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CFABC78-A140-4FE0-953C-8DF9BCDC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44" y="3791388"/>
            <a:ext cx="6001160" cy="10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57664B-FA98-4E4C-8294-DFFA5807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937479"/>
            <a:ext cx="10733204" cy="964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ARCH effect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E051-9983-4D8F-8EF1-3056573F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11" y="416130"/>
            <a:ext cx="10733204" cy="41759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Modeling volatility in stock prices</a:t>
            </a:r>
          </a:p>
        </p:txBody>
      </p:sp>
      <p:pic>
        <p:nvPicPr>
          <p:cNvPr id="156" name="Picture 155" descr="Chart&#10;&#10;Description automatically generated">
            <a:extLst>
              <a:ext uri="{FF2B5EF4-FFF2-40B4-BE49-F238E27FC236}">
                <a16:creationId xmlns:a16="http://schemas.microsoft.com/office/drawing/2014/main" id="{4DC3AA95-FA32-494E-930B-97756A8F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2129229"/>
            <a:ext cx="11189341" cy="31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7A5420-89C8-4DD6-811B-E2EE90EA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26" y="745213"/>
            <a:ext cx="8639176" cy="200190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Structural Breaks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C3F1-3771-4CAF-950B-E6E18D0F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14" y="991062"/>
            <a:ext cx="5690641" cy="593120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Univariate analysis: logged Adjusted close price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F1FF0A-99C0-4F47-B2DC-F6611E8A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46" y="2584701"/>
            <a:ext cx="9952535" cy="27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80" y="4114802"/>
            <a:ext cx="12211777" cy="2743198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252530-ACE3-4D48-A477-E7374281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7" y="2128147"/>
            <a:ext cx="4232634" cy="25749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ACF and PACF squared residuals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3907FE-93F8-4029-B6C5-EA6ADBA2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92" y="1114383"/>
            <a:ext cx="3789446" cy="9250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Modeling volatility in stock prices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057D99F-69F1-4805-880D-DF9EC62F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08" y="3780061"/>
            <a:ext cx="7345831" cy="235701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A93B2E5-4514-408A-94BE-01EBAE5FD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08" y="1107094"/>
            <a:ext cx="7328006" cy="2115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C33FE-F8A4-46C9-8BF4-1E29484F172C}"/>
              </a:ext>
            </a:extLst>
          </p:cNvPr>
          <p:cNvSpPr txBox="1"/>
          <p:nvPr/>
        </p:nvSpPr>
        <p:spPr>
          <a:xfrm>
            <a:off x="7734841" y="1114383"/>
            <a:ext cx="10604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ACF</a:t>
            </a:r>
            <a:endParaRPr lang="en-GB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25AC0E-7051-4E9F-ABBE-6D1D26E65DC8}"/>
              </a:ext>
            </a:extLst>
          </p:cNvPr>
          <p:cNvSpPr txBox="1"/>
          <p:nvPr/>
        </p:nvSpPr>
        <p:spPr>
          <a:xfrm>
            <a:off x="7734841" y="3782140"/>
            <a:ext cx="10604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PACF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4842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7F6889-636B-44D3-93CB-4AA95DF6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25" y="709739"/>
            <a:ext cx="8032347" cy="21702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ARCH heteroskedasticity test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6F1218FF-357D-4D33-BA0B-36B01009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55" y="2452886"/>
            <a:ext cx="9396822" cy="29130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845D-CECA-4955-B1E3-928E0CAD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68" y="410782"/>
            <a:ext cx="5810221" cy="21824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Modeling volatility in stock prices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2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632C68-6066-43CC-8A45-D5A5E9ED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83" y="635483"/>
            <a:ext cx="4419600" cy="1104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ARCH (1)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CECE-81FF-427C-9479-7D73C56F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03" y="454717"/>
            <a:ext cx="4419600" cy="369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Modeling volatility in stock prices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F77B14B3-06B9-4910-AF96-A224958C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3" y="2178231"/>
            <a:ext cx="5677155" cy="3477257"/>
          </a:xfrm>
          <a:prstGeom prst="rect">
            <a:avLst/>
          </a:prstGeom>
        </p:spPr>
      </p:pic>
      <p:pic>
        <p:nvPicPr>
          <p:cNvPr id="7" name="Picture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24D932A-2CF6-4B90-B259-6F7A997DA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05" y="2184348"/>
            <a:ext cx="5607586" cy="3479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9CC5AE-6708-4B75-BF8E-41E0B4B12310}"/>
              </a:ext>
            </a:extLst>
          </p:cNvPr>
          <p:cNvSpPr txBox="1"/>
          <p:nvPr/>
        </p:nvSpPr>
        <p:spPr>
          <a:xfrm>
            <a:off x="525814" y="1641219"/>
            <a:ext cx="567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EFDBF9"/>
                </a:highlight>
              </a:rPr>
              <a:t>Model summary</a:t>
            </a:r>
            <a:endParaRPr lang="en-GB" dirty="0">
              <a:highlight>
                <a:srgbClr val="EFDBF9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C2895A-FE50-47F7-941F-FFB145B8D53C}"/>
              </a:ext>
            </a:extLst>
          </p:cNvPr>
          <p:cNvSpPr txBox="1"/>
          <p:nvPr/>
        </p:nvSpPr>
        <p:spPr>
          <a:xfrm>
            <a:off x="6316107" y="1638933"/>
            <a:ext cx="567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FF"/>
                </a:highlight>
              </a:rPr>
              <a:t>Model summary </a:t>
            </a:r>
            <a:endParaRPr lang="en-GB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606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DB3067-983A-4316-B80E-0D9B912A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72" y="2844144"/>
            <a:ext cx="4712534" cy="282332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GARCH (1, 1)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277B-6B0F-4AA8-A04C-766CAD2E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57" y="2339361"/>
            <a:ext cx="5813687" cy="4378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Modeling volatility in stock prices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Letter&#10;&#10;Description automatically generated">
            <a:extLst>
              <a:ext uri="{FF2B5EF4-FFF2-40B4-BE49-F238E27FC236}">
                <a16:creationId xmlns:a16="http://schemas.microsoft.com/office/drawing/2014/main" id="{2DA4B4A5-58A3-4277-9DEA-1394B0D7C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19" y="841116"/>
            <a:ext cx="5906215" cy="179600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3A1A39C-11DC-4CA2-886A-D178B176C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72" y="3101889"/>
            <a:ext cx="5906220" cy="248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1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7239-1AEA-4907-9F15-21A9B8D6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7" y="679050"/>
            <a:ext cx="10722932" cy="1325563"/>
          </a:xfrm>
        </p:spPr>
        <p:txBody>
          <a:bodyPr/>
          <a:lstStyle/>
          <a:p>
            <a:r>
              <a:rPr lang="en-US" dirty="0"/>
              <a:t>Best Model is GARCH (1, 1)</a:t>
            </a:r>
            <a:endParaRPr lang="en-GB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4AD0D84-799A-43F6-93CB-BE9BD62A1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47" y="2529762"/>
            <a:ext cx="4686706" cy="899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703CD-4212-4679-BB91-2EE87B9F6B04}"/>
              </a:ext>
            </a:extLst>
          </p:cNvPr>
          <p:cNvSpPr txBox="1"/>
          <p:nvPr/>
        </p:nvSpPr>
        <p:spPr>
          <a:xfrm>
            <a:off x="3752647" y="2069432"/>
            <a:ext cx="46393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ARCH (1) model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F02A8C63-2E54-4A1D-9700-4CDFF7DC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67" y="4415235"/>
            <a:ext cx="4671465" cy="906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2DA85-15F3-4993-A6BD-65BD1BC7ABFA}"/>
              </a:ext>
            </a:extLst>
          </p:cNvPr>
          <p:cNvSpPr txBox="1"/>
          <p:nvPr/>
        </p:nvSpPr>
        <p:spPr>
          <a:xfrm>
            <a:off x="3799976" y="4018917"/>
            <a:ext cx="46393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GARCH (1, 1) model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8BF91D-0233-4690-91B4-DF4AEDC111F5}"/>
              </a:ext>
            </a:extLst>
          </p:cNvPr>
          <p:cNvSpPr txBox="1">
            <a:spLocks/>
          </p:cNvSpPr>
          <p:nvPr/>
        </p:nvSpPr>
        <p:spPr>
          <a:xfrm>
            <a:off x="505327" y="645313"/>
            <a:ext cx="5813687" cy="43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1800" dirty="0">
                <a:solidFill>
                  <a:schemeClr val="tx2"/>
                </a:solidFill>
              </a:rPr>
              <a:t>Modeling volatility in stock prices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0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84C246-155D-4FBF-826F-86B8CFA3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69" y="1007482"/>
            <a:ext cx="4712534" cy="274090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Forecasted Volatility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6962-CDDB-4559-AF33-389F176C4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69" y="585814"/>
            <a:ext cx="5813687" cy="2755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Modeling volatility in stock prices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95EBF3-AAA8-4A80-BABF-10B6C8AB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" y="2402112"/>
            <a:ext cx="12192000" cy="39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D50A-FCFB-428D-A9D7-BFAB704F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122"/>
            <a:ext cx="10722932" cy="1325563"/>
          </a:xfrm>
        </p:spPr>
        <p:txBody>
          <a:bodyPr/>
          <a:lstStyle/>
          <a:p>
            <a:r>
              <a:rPr lang="en-US" dirty="0"/>
              <a:t>GJR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78A2-931A-40BC-BCE8-191DA947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1088"/>
            <a:ext cx="10722932" cy="6480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Extensions of the GARCH model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9591254-4985-4445-8C32-7ED1B282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03" y="2014722"/>
            <a:ext cx="7079593" cy="313971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7BC5E47-9ABA-4BE7-AA0B-94084CBBB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83" y="5299070"/>
            <a:ext cx="480863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06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689-0CE1-4C90-B693-7643410A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96" y="1240971"/>
            <a:ext cx="4390986" cy="1325563"/>
          </a:xfrm>
        </p:spPr>
        <p:txBody>
          <a:bodyPr/>
          <a:lstStyle/>
          <a:p>
            <a:r>
              <a:rPr lang="en-US" dirty="0"/>
              <a:t>Exponential GARCH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E608-3CE7-458F-853D-57EA3B85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659298"/>
            <a:ext cx="10722932" cy="5816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Extensions of the GARCH model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5" name="Picture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29BF41A6-4782-401A-97A3-5EDAC6096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37" y="1272253"/>
            <a:ext cx="5852667" cy="510584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4E9ACCA-053C-4B13-8B60-097C8AD1F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07" y="3379791"/>
            <a:ext cx="2835410" cy="12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FD7DEC-62B6-4622-AA75-81250046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6548125" cy="282332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Forecasts of Exponential GARCH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4718-12E6-4E89-B786-B42B8B6A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844" y="819255"/>
            <a:ext cx="5813687" cy="368466"/>
          </a:xfrm>
        </p:spPr>
        <p:txBody>
          <a:bodyPr anchor="t">
            <a:normAutofit lnSpcReduction="10000"/>
          </a:bodyPr>
          <a:lstStyle/>
          <a:p>
            <a:pPr marL="0" indent="0" algn="r">
              <a:buNone/>
            </a:pPr>
            <a:r>
              <a:rPr lang="en-US" sz="1800" dirty="0">
                <a:solidFill>
                  <a:schemeClr val="tx2"/>
                </a:solidFill>
              </a:rPr>
              <a:t>Extensions of the GARCH model</a:t>
            </a:r>
            <a:endParaRPr lang="en-GB" sz="1800" dirty="0">
              <a:solidFill>
                <a:schemeClr val="tx2"/>
              </a:solidFill>
            </a:endParaRPr>
          </a:p>
          <a:p>
            <a:pPr algn="r"/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6D1BD04-5E1B-4B1E-90BE-3150784D5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" y="1979057"/>
            <a:ext cx="12192000" cy="44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46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95" y="4554328"/>
            <a:ext cx="1222805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A634BC-EF57-4D42-8032-C5F36B5A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307" y="1055498"/>
            <a:ext cx="5747015" cy="221199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VAR: Lag selection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F519-670C-4862-B3DE-AC69DF32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76" y="649930"/>
            <a:ext cx="5826671" cy="22218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 and Volume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CE896A7-1DF4-4750-AED8-1031CE5A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9" y="2269014"/>
            <a:ext cx="9952525" cy="3956127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445AAAF-8543-43D3-AF6F-9510A50A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03" y="1306666"/>
            <a:ext cx="3844272" cy="7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B446-9067-4C8C-A6E4-BBE1BD59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5416"/>
            <a:ext cx="10722932" cy="1325563"/>
          </a:xfrm>
        </p:spPr>
        <p:txBody>
          <a:bodyPr/>
          <a:lstStyle/>
          <a:p>
            <a:r>
              <a:rPr lang="en-US" dirty="0"/>
              <a:t>Main structural Break : March 2017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529E-E27C-476B-A279-6F89F7D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6498"/>
            <a:ext cx="10722932" cy="638175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Univariate analysis: Logged Adjusted close price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312253-D209-484E-97F8-2CEC6546F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206329"/>
            <a:ext cx="11158758" cy="31181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B6539A-8712-4045-A8FB-CB3BD0534E34}"/>
              </a:ext>
            </a:extLst>
          </p:cNvPr>
          <p:cNvSpPr txBox="1">
            <a:spLocks/>
          </p:cNvSpPr>
          <p:nvPr/>
        </p:nvSpPr>
        <p:spPr>
          <a:xfrm>
            <a:off x="638175" y="5359825"/>
            <a:ext cx="10722932" cy="63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dirty="0">
                <a:solidFill>
                  <a:schemeClr val="tx2"/>
                </a:solidFill>
              </a:rPr>
              <a:t>Dataset after controlling for structural breaks : 1405 observations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54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7D5481-624B-44F4-B768-DBA395E3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30" y="169103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VAR Model summary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EA33-4819-4337-A2A3-9A853D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75" y="477783"/>
            <a:ext cx="6159160" cy="3009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 and Volume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BE6F128-AD99-4550-A55B-ED3B4313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01" y="1818829"/>
            <a:ext cx="5249049" cy="375307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E466E49-B6C1-40F5-8D71-0D5474F2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5" y="1978742"/>
            <a:ext cx="5062236" cy="3606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62FB8-224E-4202-A2D4-0CF4866DBE68}"/>
              </a:ext>
            </a:extLst>
          </p:cNvPr>
          <p:cNvSpPr txBox="1"/>
          <p:nvPr/>
        </p:nvSpPr>
        <p:spPr>
          <a:xfrm>
            <a:off x="6275753" y="5743615"/>
            <a:ext cx="524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Estimation results for equation volume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659CA3-BDE6-41F3-BA6B-10BCC4EB17DB}"/>
              </a:ext>
            </a:extLst>
          </p:cNvPr>
          <p:cNvSpPr txBox="1"/>
          <p:nvPr/>
        </p:nvSpPr>
        <p:spPr>
          <a:xfrm>
            <a:off x="542873" y="5716789"/>
            <a:ext cx="524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Estimation results for equation Differenced Adjusted close</a:t>
            </a:r>
          </a:p>
        </p:txBody>
      </p:sp>
    </p:spTree>
    <p:extLst>
      <p:ext uri="{BB962C8B-B14F-4D97-AF65-F5344CB8AC3E}">
        <p14:creationId xmlns:p14="http://schemas.microsoft.com/office/powerpoint/2010/main" val="1339908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6DB01C-9C1F-4164-99EC-F0C2A75CD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00" y="10905"/>
            <a:ext cx="2452128" cy="3034118"/>
          </a:xfrm>
          <a:custGeom>
            <a:avLst/>
            <a:gdLst>
              <a:gd name="connsiteX0" fmla="*/ 1346716 w 2452128"/>
              <a:gd name="connsiteY0" fmla="*/ 0 h 3034118"/>
              <a:gd name="connsiteX1" fmla="*/ 2306895 w 2452128"/>
              <a:gd name="connsiteY1" fmla="*/ 0 h 3034118"/>
              <a:gd name="connsiteX2" fmla="*/ 2351179 w 2452128"/>
              <a:gd name="connsiteY2" fmla="*/ 120993 h 3034118"/>
              <a:gd name="connsiteX3" fmla="*/ 2452128 w 2452128"/>
              <a:gd name="connsiteY3" fmla="*/ 788709 h 3034118"/>
              <a:gd name="connsiteX4" fmla="*/ 206719 w 2452128"/>
              <a:gd name="connsiteY4" fmla="*/ 3034118 h 3034118"/>
              <a:gd name="connsiteX5" fmla="*/ 0 w 2452128"/>
              <a:gd name="connsiteY5" fmla="*/ 3023680 h 3034118"/>
              <a:gd name="connsiteX6" fmla="*/ 0 w 2452128"/>
              <a:gd name="connsiteY6" fmla="*/ 2158450 h 3034118"/>
              <a:gd name="connsiteX7" fmla="*/ 64926 w 2452128"/>
              <a:gd name="connsiteY7" fmla="*/ 2168359 h 3034118"/>
              <a:gd name="connsiteX8" fmla="*/ 206719 w 2452128"/>
              <a:gd name="connsiteY8" fmla="*/ 2175519 h 3034118"/>
              <a:gd name="connsiteX9" fmla="*/ 1593529 w 2452128"/>
              <a:gd name="connsiteY9" fmla="*/ 788709 h 3034118"/>
              <a:gd name="connsiteX10" fmla="*/ 1356684 w 2452128"/>
              <a:gd name="connsiteY10" fmla="*/ 13330 h 303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128" h="3034118">
                <a:moveTo>
                  <a:pt x="1346716" y="0"/>
                </a:moveTo>
                <a:lnTo>
                  <a:pt x="2306895" y="0"/>
                </a:lnTo>
                <a:lnTo>
                  <a:pt x="2351179" y="120993"/>
                </a:lnTo>
                <a:cubicBezTo>
                  <a:pt x="2416786" y="331924"/>
                  <a:pt x="2452128" y="556189"/>
                  <a:pt x="2452128" y="788709"/>
                </a:cubicBezTo>
                <a:cubicBezTo>
                  <a:pt x="2452128" y="2028814"/>
                  <a:pt x="1446824" y="3034118"/>
                  <a:pt x="206719" y="3034118"/>
                </a:cubicBezTo>
                <a:lnTo>
                  <a:pt x="0" y="3023680"/>
                </a:lnTo>
                <a:lnTo>
                  <a:pt x="0" y="2158450"/>
                </a:lnTo>
                <a:lnTo>
                  <a:pt x="64926" y="2168359"/>
                </a:lnTo>
                <a:cubicBezTo>
                  <a:pt x="111546" y="2173094"/>
                  <a:pt x="158850" y="2175519"/>
                  <a:pt x="206719" y="2175519"/>
                </a:cubicBezTo>
                <a:cubicBezTo>
                  <a:pt x="972633" y="2175519"/>
                  <a:pt x="1593529" y="1554623"/>
                  <a:pt x="1593529" y="788709"/>
                </a:cubicBezTo>
                <a:cubicBezTo>
                  <a:pt x="1593529" y="501491"/>
                  <a:pt x="1506216" y="234667"/>
                  <a:pt x="1356684" y="1333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9796AB-81F4-4FC8-8171-F4BECA86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4240" y="0"/>
            <a:ext cx="4893352" cy="2394886"/>
          </a:xfrm>
          <a:custGeom>
            <a:avLst/>
            <a:gdLst>
              <a:gd name="connsiteX0" fmla="*/ 0 w 4893352"/>
              <a:gd name="connsiteY0" fmla="*/ 0 h 2394886"/>
              <a:gd name="connsiteX1" fmla="*/ 818991 w 4893352"/>
              <a:gd name="connsiteY1" fmla="*/ 0 h 2394886"/>
              <a:gd name="connsiteX2" fmla="*/ 824655 w 4893352"/>
              <a:gd name="connsiteY2" fmla="*/ 112159 h 2394886"/>
              <a:gd name="connsiteX3" fmla="*/ 2446675 w 4893352"/>
              <a:gd name="connsiteY3" fmla="*/ 1575894 h 2394886"/>
              <a:gd name="connsiteX4" fmla="*/ 4068695 w 4893352"/>
              <a:gd name="connsiteY4" fmla="*/ 112159 h 2394886"/>
              <a:gd name="connsiteX5" fmla="*/ 4074359 w 4893352"/>
              <a:gd name="connsiteY5" fmla="*/ 0 h 2394886"/>
              <a:gd name="connsiteX6" fmla="*/ 4893352 w 4893352"/>
              <a:gd name="connsiteY6" fmla="*/ 0 h 2394886"/>
              <a:gd name="connsiteX7" fmla="*/ 4883460 w 4893352"/>
              <a:gd name="connsiteY7" fmla="*/ 195896 h 2394886"/>
              <a:gd name="connsiteX8" fmla="*/ 2446676 w 4893352"/>
              <a:gd name="connsiteY8" fmla="*/ 2394886 h 2394886"/>
              <a:gd name="connsiteX9" fmla="*/ 9892 w 4893352"/>
              <a:gd name="connsiteY9" fmla="*/ 195896 h 239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3352" h="2394886">
                <a:moveTo>
                  <a:pt x="0" y="0"/>
                </a:moveTo>
                <a:lnTo>
                  <a:pt x="818991" y="0"/>
                </a:lnTo>
                <a:lnTo>
                  <a:pt x="824655" y="112159"/>
                </a:lnTo>
                <a:cubicBezTo>
                  <a:pt x="908150" y="934317"/>
                  <a:pt x="1602488" y="1575894"/>
                  <a:pt x="2446675" y="1575894"/>
                </a:cubicBezTo>
                <a:cubicBezTo>
                  <a:pt x="3290862" y="1575894"/>
                  <a:pt x="3985201" y="934317"/>
                  <a:pt x="4068695" y="112159"/>
                </a:cubicBezTo>
                <a:lnTo>
                  <a:pt x="4074359" y="0"/>
                </a:lnTo>
                <a:lnTo>
                  <a:pt x="4893352" y="0"/>
                </a:lnTo>
                <a:lnTo>
                  <a:pt x="4883460" y="195896"/>
                </a:lnTo>
                <a:cubicBezTo>
                  <a:pt x="4758025" y="1431036"/>
                  <a:pt x="3714910" y="2394886"/>
                  <a:pt x="2446676" y="2394886"/>
                </a:cubicBezTo>
                <a:cubicBezTo>
                  <a:pt x="1178442" y="2394886"/>
                  <a:pt x="135328" y="1431036"/>
                  <a:pt x="9892" y="1958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47B148-5E91-43D5-B3D0-E66F54C5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54" y="916796"/>
            <a:ext cx="4712534" cy="27409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Causality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60A5-8DAF-4F6C-BD60-22DC14BA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90" y="509173"/>
            <a:ext cx="5813687" cy="2755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 and Volume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3F06F0-0269-4552-84B9-328838E6EBC0}"/>
              </a:ext>
            </a:extLst>
          </p:cNvPr>
          <p:cNvSpPr txBox="1"/>
          <p:nvPr/>
        </p:nvSpPr>
        <p:spPr>
          <a:xfrm>
            <a:off x="3313834" y="2180012"/>
            <a:ext cx="662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Granger causality of Adjusted close on Volume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E62D7-9EF7-4A4D-8920-462A75F55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99" y="2589897"/>
            <a:ext cx="6828112" cy="64775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FEAA5C3-5C26-477A-83B6-21CAE4BB4DCD}"/>
              </a:ext>
            </a:extLst>
          </p:cNvPr>
          <p:cNvSpPr txBox="1"/>
          <p:nvPr/>
        </p:nvSpPr>
        <p:spPr>
          <a:xfrm>
            <a:off x="3313834" y="3436828"/>
            <a:ext cx="662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Granger causality of Volume on Adjusted close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7A7E4-A294-4A6D-A0B9-874CF32DE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99" y="4007993"/>
            <a:ext cx="6401355" cy="58679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10CDD8F-891F-4360-AF49-0E95F32FA11D}"/>
              </a:ext>
            </a:extLst>
          </p:cNvPr>
          <p:cNvSpPr txBox="1"/>
          <p:nvPr/>
        </p:nvSpPr>
        <p:spPr>
          <a:xfrm>
            <a:off x="2616505" y="4812692"/>
            <a:ext cx="78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Instantaneous Casualty between Volume and Adjusted close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96942AE-E3FF-46BA-A109-8F24ECF32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15" y="5317628"/>
            <a:ext cx="5768840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7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6BFB-5721-4C80-8AAC-AB297E8A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9" y="1137001"/>
            <a:ext cx="10722932" cy="1325563"/>
          </a:xfrm>
        </p:spPr>
        <p:txBody>
          <a:bodyPr/>
          <a:lstStyle/>
          <a:p>
            <a:r>
              <a:rPr lang="en-US" dirty="0"/>
              <a:t>Impulse Response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868A-6D04-435C-A604-13DF9B1D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49" y="979373"/>
            <a:ext cx="10722932" cy="1108965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 and Volume</a:t>
            </a:r>
          </a:p>
          <a:p>
            <a:endParaRPr lang="en-GB" dirty="0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3D5CE92D-4AA9-4242-A3A2-AE1564051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70" y="2457200"/>
            <a:ext cx="5762896" cy="223725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22D6C2E-8EE8-4C68-887E-CDB254DD8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4" y="2435192"/>
            <a:ext cx="5876281" cy="2281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C176D-D82E-4526-877B-7FAB2FF33B20}"/>
              </a:ext>
            </a:extLst>
          </p:cNvPr>
          <p:cNvSpPr txBox="1"/>
          <p:nvPr/>
        </p:nvSpPr>
        <p:spPr>
          <a:xfrm>
            <a:off x="6628600" y="4908883"/>
            <a:ext cx="507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Response in Adjusted close to the impulse on adjusted close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69A325-D5BF-4143-8125-F48BC2548C55}"/>
              </a:ext>
            </a:extLst>
          </p:cNvPr>
          <p:cNvSpPr txBox="1"/>
          <p:nvPr/>
        </p:nvSpPr>
        <p:spPr>
          <a:xfrm>
            <a:off x="490888" y="4908884"/>
            <a:ext cx="507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Response in adjusted close to the impulse on volume</a:t>
            </a:r>
          </a:p>
        </p:txBody>
      </p:sp>
    </p:spTree>
    <p:extLst>
      <p:ext uri="{BB962C8B-B14F-4D97-AF65-F5344CB8AC3E}">
        <p14:creationId xmlns:p14="http://schemas.microsoft.com/office/powerpoint/2010/main" val="1826850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9E1D-9979-43A5-9CFD-2EC4BA9A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82" y="343433"/>
            <a:ext cx="8978168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Variance Decomposition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26ACF98-7CDB-43B2-98FA-66913A02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9" y="1959876"/>
            <a:ext cx="10881403" cy="42243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2B6B-9D60-4DAF-BFD3-3185A5E2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903" y="666424"/>
            <a:ext cx="8896219" cy="413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Multivariate analysis: Adjusted close and Volume</a:t>
            </a:r>
          </a:p>
          <a:p>
            <a:pPr algn="ctr"/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28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AB4E4-8871-45E2-9829-67E3CE87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275" y="-6055"/>
            <a:ext cx="1221888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D6D2839D-F1FF-4DE1-A8B8-C25CAC249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29" y="37938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4B034F-D0EB-4B98-BC43-DE7FDC4ED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13" y="5127944"/>
            <a:ext cx="1531425" cy="1690858"/>
          </a:xfrm>
          <a:custGeom>
            <a:avLst/>
            <a:gdLst>
              <a:gd name="connsiteX0" fmla="*/ 0 w 1531425"/>
              <a:gd name="connsiteY0" fmla="*/ 0 h 1690858"/>
              <a:gd name="connsiteX1" fmla="*/ 858204 w 1531425"/>
              <a:gd name="connsiteY1" fmla="*/ 0 h 1690858"/>
              <a:gd name="connsiteX2" fmla="*/ 867945 w 1531425"/>
              <a:gd name="connsiteY2" fmla="*/ 26613 h 1690858"/>
              <a:gd name="connsiteX3" fmla="*/ 1458662 w 1531425"/>
              <a:gd name="connsiteY3" fmla="*/ 743958 h 1690858"/>
              <a:gd name="connsiteX4" fmla="*/ 1531425 w 1531425"/>
              <a:gd name="connsiteY4" fmla="*/ 788163 h 1690858"/>
              <a:gd name="connsiteX5" fmla="*/ 1531425 w 1531425"/>
              <a:gd name="connsiteY5" fmla="*/ 1690858 h 1690858"/>
              <a:gd name="connsiteX6" fmla="*/ 1416827 w 1531425"/>
              <a:gd name="connsiteY6" fmla="*/ 1648915 h 1690858"/>
              <a:gd name="connsiteX7" fmla="*/ 30947 w 1531425"/>
              <a:gd name="connsiteY7" fmla="*/ 120359 h 169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1425" h="1690858">
                <a:moveTo>
                  <a:pt x="0" y="0"/>
                </a:moveTo>
                <a:lnTo>
                  <a:pt x="858204" y="0"/>
                </a:lnTo>
                <a:lnTo>
                  <a:pt x="867945" y="26613"/>
                </a:lnTo>
                <a:cubicBezTo>
                  <a:pt x="991702" y="319208"/>
                  <a:pt x="1198442" y="568157"/>
                  <a:pt x="1458662" y="743958"/>
                </a:cubicBezTo>
                <a:lnTo>
                  <a:pt x="1531425" y="788163"/>
                </a:lnTo>
                <a:lnTo>
                  <a:pt x="1531425" y="1690858"/>
                </a:lnTo>
                <a:lnTo>
                  <a:pt x="1416827" y="1648915"/>
                </a:lnTo>
                <a:cubicBezTo>
                  <a:pt x="757474" y="1370032"/>
                  <a:pt x="245650" y="810649"/>
                  <a:pt x="30947" y="1203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9C95B4-DE64-474C-8053-5D9F692B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34" y="782542"/>
            <a:ext cx="5747015" cy="1838616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Adding Contemporaneous effects</a:t>
            </a:r>
            <a:endParaRPr lang="en-GB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07C13B-13B4-4A7B-8A6D-40DA1B651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133315" y="4117265"/>
            <a:ext cx="3802881" cy="1746948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3D81C107-BCD9-4D8E-BFCA-F9F6A8E69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55"/>
          <a:stretch/>
        </p:blipFill>
        <p:spPr>
          <a:xfrm>
            <a:off x="435376" y="2638787"/>
            <a:ext cx="7522236" cy="2938254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0FE48E3-1323-4939-B00D-14E9E1042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80" y="2527875"/>
            <a:ext cx="3802886" cy="1358738"/>
          </a:xfrm>
          <a:prstGeom prst="rect">
            <a:avLst/>
          </a:prstGeom>
        </p:spPr>
      </p:pic>
      <p:pic>
        <p:nvPicPr>
          <p:cNvPr id="7" name="Picture 6" descr="Text, email&#10;&#10;Description automatically generated">
            <a:extLst>
              <a:ext uri="{FF2B5EF4-FFF2-40B4-BE49-F238E27FC236}">
                <a16:creationId xmlns:a16="http://schemas.microsoft.com/office/drawing/2014/main" id="{E88AA458-DD38-440E-A378-64A41641B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80" y="977778"/>
            <a:ext cx="3823716" cy="13875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E492-F2E3-448C-944A-9FBB0151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34" y="321103"/>
            <a:ext cx="6223594" cy="27248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Multivariate analysis: Adjusted close and Volume</a:t>
            </a:r>
          </a:p>
          <a:p>
            <a:endParaRPr lang="en-GB" sz="18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28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9" name="Rectangle 7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1" name="Picture 5">
            <a:extLst>
              <a:ext uri="{FF2B5EF4-FFF2-40B4-BE49-F238E27FC236}">
                <a16:creationId xmlns:a16="http://schemas.microsoft.com/office/drawing/2014/main" id="{F25D0A8B-6037-4491-9F6C-27BD5FA1F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22" name="Group 81">
            <a:extLst>
              <a:ext uri="{FF2B5EF4-FFF2-40B4-BE49-F238E27FC236}">
                <a16:creationId xmlns:a16="http://schemas.microsoft.com/office/drawing/2014/main" id="{E14ED0B8-5CE6-4AC7-8B17-EA482227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29A6D1E-B2C5-4EA5-AE1C-38B013F2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83">
              <a:extLst>
                <a:ext uri="{FF2B5EF4-FFF2-40B4-BE49-F238E27FC236}">
                  <a16:creationId xmlns:a16="http://schemas.microsoft.com/office/drawing/2014/main" id="{69931AB8-CF9B-4AD8-AC1D-4C2601AA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C2CCADA-1B82-43E3-833B-4060BE7F5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7F08988-F992-4294-949D-DDCE169A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85FC3C8-5C9D-43F8-9E30-080325769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6C109A7-0606-445C-9BD7-D34D2D56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22D562A-981A-4601-A486-56FF6166F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3ED2D30-01A5-481E-BC98-230A36B1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99B6A44-3E5B-4A1B-9F08-91A9AC7D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CEAA436-3B60-4F4D-969C-F9E59166B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12AB3E-0EB0-401C-AEB9-1B11EBFA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2C0EF1-16A8-43D3-BB08-6324EA2B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10C8DD8-4E78-4609-8B03-3B0370779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F743F9-1D19-4FF2-8251-F57CA383B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DB321D0-DFB6-4B6E-906B-988177945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6D4111-68A3-4087-9A9D-1929BD935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0306072-4363-499C-81A5-02B06A7F0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D919DE-BA6B-4AFE-8C93-FE0D8613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AF5B730-8B89-4959-803E-A637FEE3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AD62196-A255-462C-806B-4343D253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5DB4585-EC2B-48C9-88AD-993DF150E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98895D7-763A-4933-9336-204257916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E65AD35-513F-4B81-B4DC-634963191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C64BBD-6AF9-4976-B460-FFA23615C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F7C37CF-13E0-4F8F-9C0C-36F830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5D31D96-DD3E-4B9F-8596-594BFBE8D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93F56F-BB6A-475E-9C1D-15F77F3B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5552F12-F557-4C88-869D-73EA86978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1692E3-49EE-410A-92E3-C182E8B30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Freeform: Shape 112">
            <a:extLst>
              <a:ext uri="{FF2B5EF4-FFF2-40B4-BE49-F238E27FC236}">
                <a16:creationId xmlns:a16="http://schemas.microsoft.com/office/drawing/2014/main" id="{0A4744D7-5764-4D74-8DF2-28385F080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14" y="3733815"/>
            <a:ext cx="12208613" cy="3124184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DB1574-4C2F-4621-9675-FF9A1088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690" y="4081529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7210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1447A6-353B-44C5-B9CD-E53611AB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56" y="640688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Seasonal effects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B14A38E-31BD-46E2-986B-1E8BB9495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51" r="2" b="-38705"/>
          <a:stretch/>
        </p:blipFill>
        <p:spPr>
          <a:xfrm>
            <a:off x="668599" y="1990540"/>
            <a:ext cx="10927417" cy="4499565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D752-A5C3-4408-A772-9280ED7A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64" y="-43521"/>
            <a:ext cx="6075330" cy="27225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Univariate analysis: Logged Adjusted close price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0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95" y="4554328"/>
            <a:ext cx="12228056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B3556-713F-4FBA-ADA7-2BE9B906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16" y="673573"/>
            <a:ext cx="5230308" cy="221199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Check stationarity: ADF test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7AF8-4EEF-4C7D-BE05-5DD5AE4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027" y="770621"/>
            <a:ext cx="4839566" cy="2221879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GB" sz="1800" dirty="0">
                <a:solidFill>
                  <a:schemeClr val="tx2"/>
                </a:solidFill>
              </a:rPr>
              <a:t>ARIMA model: Identification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CE7DC07-DD8E-44E8-8114-337055EB1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9" y="1964484"/>
            <a:ext cx="10955780" cy="306142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33B74C-6A24-4175-AFE1-A843ED054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5" y="5234845"/>
            <a:ext cx="5830822" cy="12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F2207E-BA08-44CF-8085-281397E7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50" y="181781"/>
            <a:ext cx="5552414" cy="21702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Differencing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A51144-E862-4D32-8A47-CE0E68A4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25" y="1787241"/>
            <a:ext cx="9952535" cy="27810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28AA-9395-4E18-9759-1D399FEB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44" y="-167407"/>
            <a:ext cx="5810221" cy="21824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ARIMA model: Identification</a:t>
            </a: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1B1305E-5479-4869-ACAA-FFEB61A91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60" y="4784669"/>
            <a:ext cx="7430144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5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73F100-9EFF-4190-AB5E-21BA9206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38" y="735003"/>
            <a:ext cx="6159160" cy="8036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ACF and PACF plots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7E4C-0B09-48C2-AF97-10CA11C7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36" y="372173"/>
            <a:ext cx="3205463" cy="390555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GB" sz="1800" dirty="0">
                <a:solidFill>
                  <a:schemeClr val="tx2"/>
                </a:solidFill>
              </a:rPr>
              <a:t>ARIMA model: Identification</a:t>
            </a:r>
          </a:p>
          <a:p>
            <a:pPr algn="r"/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AA598E0-5C3A-4298-9534-6D4737FC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44" y="1606267"/>
            <a:ext cx="7700175" cy="2151697"/>
          </a:xfrm>
          <a:prstGeom prst="rect">
            <a:avLst/>
          </a:prstGeom>
        </p:spPr>
      </p:pic>
      <p:pic>
        <p:nvPicPr>
          <p:cNvPr id="7" name="Picture 6" descr="Chart, timeline, box and whisker chart&#10;&#10;Description automatically generated">
            <a:extLst>
              <a:ext uri="{FF2B5EF4-FFF2-40B4-BE49-F238E27FC236}">
                <a16:creationId xmlns:a16="http://schemas.microsoft.com/office/drawing/2014/main" id="{28382560-AC79-45DC-8367-CE9758930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8" y="3825545"/>
            <a:ext cx="7718232" cy="215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1A96D-08F1-49FC-A34D-D9C4EC27F1EA}"/>
              </a:ext>
            </a:extLst>
          </p:cNvPr>
          <p:cNvSpPr txBox="1"/>
          <p:nvPr/>
        </p:nvSpPr>
        <p:spPr>
          <a:xfrm>
            <a:off x="2200667" y="6181500"/>
            <a:ext cx="7364466" cy="3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p = 1       d = 1      q = 1</a:t>
            </a:r>
            <a:endParaRPr lang="en-GB" b="1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277A5-F6CD-4E63-BB8A-1AB7E08036A3}"/>
              </a:ext>
            </a:extLst>
          </p:cNvPr>
          <p:cNvSpPr txBox="1"/>
          <p:nvPr/>
        </p:nvSpPr>
        <p:spPr>
          <a:xfrm>
            <a:off x="5733759" y="1602801"/>
            <a:ext cx="1015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ACF</a:t>
            </a:r>
            <a:endParaRPr lang="en-GB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06DE92-16EB-4BD6-A9BD-A2A437394253}"/>
              </a:ext>
            </a:extLst>
          </p:cNvPr>
          <p:cNvSpPr txBox="1"/>
          <p:nvPr/>
        </p:nvSpPr>
        <p:spPr>
          <a:xfrm>
            <a:off x="5676018" y="3809258"/>
            <a:ext cx="10159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PACF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8683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1800-0A4B-4A7C-BF5F-EA6C2E67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630" y="1547966"/>
            <a:ext cx="4755720" cy="868290"/>
          </a:xfrm>
        </p:spPr>
        <p:txBody>
          <a:bodyPr/>
          <a:lstStyle/>
          <a:p>
            <a:r>
              <a:rPr lang="en-US" dirty="0"/>
              <a:t>ARIMA (0, 1,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64F4-3F87-48C8-B155-37B6DA80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34" y="671081"/>
            <a:ext cx="10722932" cy="548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>
                <a:solidFill>
                  <a:schemeClr val="tx2"/>
                </a:solidFill>
              </a:rPr>
              <a:t>ARIMA model: Estimation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86D9F9-ED7B-4B41-9EB3-953B1E7184C0}"/>
              </a:ext>
            </a:extLst>
          </p:cNvPr>
          <p:cNvSpPr txBox="1">
            <a:spLocks/>
          </p:cNvSpPr>
          <p:nvPr/>
        </p:nvSpPr>
        <p:spPr>
          <a:xfrm>
            <a:off x="1144780" y="1547966"/>
            <a:ext cx="51954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ARIMA (1, 1, 1)</a:t>
            </a:r>
            <a:endParaRPr lang="en-GB" dirty="0"/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017E0078-CD25-4172-B984-A2B67D818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22"/>
          <a:stretch/>
        </p:blipFill>
        <p:spPr>
          <a:xfrm>
            <a:off x="986260" y="2958580"/>
            <a:ext cx="4029319" cy="185182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4CBCA24-3565-43F3-99B4-74E9CDC400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4"/>
          <a:stretch/>
        </p:blipFill>
        <p:spPr>
          <a:xfrm>
            <a:off x="6807630" y="2569549"/>
            <a:ext cx="4128866" cy="2278577"/>
          </a:xfrm>
          <a:prstGeom prst="rect">
            <a:avLst/>
          </a:prstGeom>
        </p:spPr>
      </p:pic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51C0A8E3-1781-4754-B239-6385250CD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8" t="72375" r="681"/>
          <a:stretch/>
        </p:blipFill>
        <p:spPr>
          <a:xfrm>
            <a:off x="1381125" y="4980502"/>
            <a:ext cx="3239590" cy="51157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B14FB9C-E20C-42BD-8208-4B5EB481C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1" t="81261" b="346"/>
          <a:stretch/>
        </p:blipFill>
        <p:spPr>
          <a:xfrm>
            <a:off x="7475329" y="5042480"/>
            <a:ext cx="2925971" cy="41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AA9CFD-7952-47F3-9A92-BF0A542BFCBB}"/>
              </a:ext>
            </a:extLst>
          </p:cNvPr>
          <p:cNvSpPr txBox="1"/>
          <p:nvPr/>
        </p:nvSpPr>
        <p:spPr>
          <a:xfrm>
            <a:off x="6807630" y="128665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Autoarima Function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E0A55-4738-464C-A9A4-55F2A8FA3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262" y="0"/>
            <a:ext cx="12208609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B2B76EF6-C0E7-4526-9E75-91C7C020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9437" y="490236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E6857-C0A9-4B3E-BFD1-0D568CED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42" y="181779"/>
            <a:ext cx="5552414" cy="21702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Information criteria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E2C4584-0227-4324-A999-37DF838B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15" y="2426560"/>
            <a:ext cx="6056416" cy="1665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1135-3F9B-43FB-AB95-0A4EC88E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25" y="48830"/>
            <a:ext cx="5810221" cy="21824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ARIMA model: Estimation</a:t>
            </a:r>
          </a:p>
          <a:p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1AA8D-1494-4753-B0EF-3B4CE8F987AC}"/>
              </a:ext>
            </a:extLst>
          </p:cNvPr>
          <p:cNvSpPr txBox="1"/>
          <p:nvPr/>
        </p:nvSpPr>
        <p:spPr>
          <a:xfrm>
            <a:off x="2647129" y="4743954"/>
            <a:ext cx="675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Final Model: </a:t>
            </a:r>
            <a:r>
              <a:rPr lang="en-US" sz="3600" b="1" dirty="0"/>
              <a:t>ARIMA (1, 1, 1)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80030404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2"/>
      </a:lt2>
      <a:accent1>
        <a:srgbClr val="E42C8B"/>
      </a:accent1>
      <a:accent2>
        <a:srgbClr val="D21AC5"/>
      </a:accent2>
      <a:accent3>
        <a:srgbClr val="A42CE4"/>
      </a:accent3>
      <a:accent4>
        <a:srgbClr val="5028D5"/>
      </a:accent4>
      <a:accent5>
        <a:srgbClr val="2C4DE4"/>
      </a:accent5>
      <a:accent6>
        <a:srgbClr val="1A88D2"/>
      </a:accent6>
      <a:hlink>
        <a:srgbClr val="3F41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579</Words>
  <Application>Microsoft Office PowerPoint</Application>
  <PresentationFormat>Widescreen</PresentationFormat>
  <Paragraphs>110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Avenir Next LT Pro</vt:lpstr>
      <vt:lpstr>Calibri</vt:lpstr>
      <vt:lpstr>Cambria Math</vt:lpstr>
      <vt:lpstr>Posterama</vt:lpstr>
      <vt:lpstr>SineVTI</vt:lpstr>
      <vt:lpstr>Stock market data of  Facebook Inc.</vt:lpstr>
      <vt:lpstr>Structural Breaks </vt:lpstr>
      <vt:lpstr>Main structural Break : March 2017</vt:lpstr>
      <vt:lpstr>Seasonal effects</vt:lpstr>
      <vt:lpstr>Check stationarity: ADF test </vt:lpstr>
      <vt:lpstr>Differencing</vt:lpstr>
      <vt:lpstr>ACF and PACF plots</vt:lpstr>
      <vt:lpstr>ARIMA (0, 1, 1)</vt:lpstr>
      <vt:lpstr>Information criteria</vt:lpstr>
      <vt:lpstr>Ljung Box test</vt:lpstr>
      <vt:lpstr>Forecasts of the stock prices</vt:lpstr>
      <vt:lpstr>Evaluation metrics</vt:lpstr>
      <vt:lpstr>Check Stationarity: ADF test</vt:lpstr>
      <vt:lpstr>ADF test : Check Stationarity</vt:lpstr>
      <vt:lpstr>Differencing</vt:lpstr>
      <vt:lpstr>Engle Granger Cointegration Test </vt:lpstr>
      <vt:lpstr>Error Correction Model (ECM)</vt:lpstr>
      <vt:lpstr>Johansen method: Lag selection</vt:lpstr>
      <vt:lpstr>ARCH effect in data</vt:lpstr>
      <vt:lpstr>ACF and PACF squared residuals</vt:lpstr>
      <vt:lpstr>ARCH heteroskedasticity test</vt:lpstr>
      <vt:lpstr>ARCH (1) Model</vt:lpstr>
      <vt:lpstr>GARCH (1, 1)</vt:lpstr>
      <vt:lpstr>Best Model is GARCH (1, 1)</vt:lpstr>
      <vt:lpstr>Forecasted Volatility</vt:lpstr>
      <vt:lpstr>GJR Model</vt:lpstr>
      <vt:lpstr>Exponential GARCH Model</vt:lpstr>
      <vt:lpstr>Forecasts of Exponential GARCH Model</vt:lpstr>
      <vt:lpstr>VAR: Lag selection</vt:lpstr>
      <vt:lpstr>VAR Model summary</vt:lpstr>
      <vt:lpstr>Causality </vt:lpstr>
      <vt:lpstr>Impulse Response Functions</vt:lpstr>
      <vt:lpstr>Variance Decomposition</vt:lpstr>
      <vt:lpstr>Adding Contemporaneous effects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of  Facebook Inc.</dc:title>
  <dc:creator>176102d@uom.lk</dc:creator>
  <cp:lastModifiedBy>176102d@uom.lk</cp:lastModifiedBy>
  <cp:revision>1</cp:revision>
  <dcterms:created xsi:type="dcterms:W3CDTF">2021-03-22T06:14:21Z</dcterms:created>
  <dcterms:modified xsi:type="dcterms:W3CDTF">2021-03-22T15:20:09Z</dcterms:modified>
</cp:coreProperties>
</file>