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0440000" cx="7560000"/>
  <p:notesSz cx="6858000" cy="9144000"/>
  <p:embeddedFontLst>
    <p:embeddedFont>
      <p:font typeface="Lexend SemiBold"/>
      <p:regular r:id="rId28"/>
      <p:bold r:id="rId29"/>
    </p:embeddedFont>
    <p:embeddedFont>
      <p:font typeface="Proxima Nova"/>
      <p:regular r:id="rId30"/>
      <p:bold r:id="rId31"/>
      <p:italic r:id="rId32"/>
      <p:boldItalic r:id="rId33"/>
    </p:embeddedFont>
    <p:embeddedFont>
      <p:font typeface="Lexend Light"/>
      <p:regular r:id="rId34"/>
      <p:bold r:id="rId35"/>
    </p:embeddedFont>
    <p:embeddedFont>
      <p:font typeface="Lexend Medium"/>
      <p:regular r:id="rId36"/>
      <p:bold r:id="rId37"/>
    </p:embeddedFont>
    <p:embeddedFont>
      <p:font typeface="Lexend"/>
      <p:regular r:id="rId38"/>
      <p:bold r:id="rId39"/>
    </p:embeddedFont>
    <p:embeddedFont>
      <p:font typeface="Lexend ExtraLigh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88">
          <p15:clr>
            <a:srgbClr val="747775"/>
          </p15:clr>
        </p15:guide>
        <p15:guide id="2" pos="238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88" orient="horz"/>
        <p:guide pos="23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ExtraLight-regular.fntdata"/><Relationship Id="rId20" Type="http://schemas.openxmlformats.org/officeDocument/2006/relationships/slide" Target="slides/slide15.xml"/><Relationship Id="rId41" Type="http://schemas.openxmlformats.org/officeDocument/2006/relationships/font" Target="fonts/LexendExtraLigh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exend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LexendLight-bold.fntdata"/><Relationship Id="rId12" Type="http://schemas.openxmlformats.org/officeDocument/2006/relationships/slide" Target="slides/slide7.xml"/><Relationship Id="rId34" Type="http://schemas.openxmlformats.org/officeDocument/2006/relationships/font" Target="fonts/LexendLight-regular.fntdata"/><Relationship Id="rId15" Type="http://schemas.openxmlformats.org/officeDocument/2006/relationships/slide" Target="slides/slide10.xml"/><Relationship Id="rId37" Type="http://schemas.openxmlformats.org/officeDocument/2006/relationships/font" Target="fonts/LexendMedium-bold.fntdata"/><Relationship Id="rId14" Type="http://schemas.openxmlformats.org/officeDocument/2006/relationships/slide" Target="slides/slide9.xml"/><Relationship Id="rId36" Type="http://schemas.openxmlformats.org/officeDocument/2006/relationships/font" Target="fonts/LexendMedium-regular.fntdata"/><Relationship Id="rId17" Type="http://schemas.openxmlformats.org/officeDocument/2006/relationships/slide" Target="slides/slide12.xml"/><Relationship Id="rId39" Type="http://schemas.openxmlformats.org/officeDocument/2006/relationships/font" Target="fonts/Lexend-bold.fntdata"/><Relationship Id="rId16" Type="http://schemas.openxmlformats.org/officeDocument/2006/relationships/slide" Target="slides/slide11.xml"/><Relationship Id="rId38" Type="http://schemas.openxmlformats.org/officeDocument/2006/relationships/font" Target="fonts/Lexen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a439183ad_0_4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a439183a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a439183ad_0_54: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a439183a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a439183ad_0_6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a439183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a439183ad_0_2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a439183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a439183ad_0_66: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a439183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a439183ad_0_7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a439183a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a439183ad_0_7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a439183a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a439183ad_0_33: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a439183a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a439183ad_0_84: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a439183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a439183ad_0_9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a439183a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a28bee180_0_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a28bee1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a439183ad_0_3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a439183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a439183ad_0_96: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a439183a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a439183ad_0_10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a439183a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a28bee180_0_21: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a28bee1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28bee180_0_4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28bee18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a439183ad_0_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a439183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a439183ad_0_6: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a439183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a439183ad_0_11: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a439183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a439183ad_0_1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a439183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a439183ad_0_23: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a439183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6085484"/>
            <a:ext cx="7560000" cy="0"/>
          </a:xfrm>
          <a:prstGeom prst="straightConnector1">
            <a:avLst/>
          </a:prstGeom>
          <a:noFill/>
          <a:ln cap="flat" cmpd="sng" w="19050">
            <a:solidFill>
              <a:srgbClr val="7AD0E1"/>
            </a:solidFill>
            <a:prstDash val="solid"/>
            <a:round/>
            <a:headEnd len="sm" w="sm" type="none"/>
            <a:tailEnd len="sm" w="sm" type="none"/>
          </a:ln>
        </p:spPr>
      </p:cxnSp>
      <p:sp>
        <p:nvSpPr>
          <p:cNvPr id="11" name="Google Shape;11;p2"/>
          <p:cNvSpPr txBox="1"/>
          <p:nvPr>
            <p:ph type="ctrTitle"/>
          </p:nvPr>
        </p:nvSpPr>
        <p:spPr>
          <a:xfrm>
            <a:off x="422026" y="2552000"/>
            <a:ext cx="6715800" cy="3224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422026" y="6459287"/>
            <a:ext cx="6715800" cy="127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a:off x="0" y="10241491"/>
            <a:ext cx="7560000" cy="19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257705" y="2012443"/>
            <a:ext cx="7044600" cy="3892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2" name="Google Shape;52;p11"/>
          <p:cNvSpPr txBox="1"/>
          <p:nvPr>
            <p:ph idx="1" type="body"/>
          </p:nvPr>
        </p:nvSpPr>
        <p:spPr>
          <a:xfrm>
            <a:off x="257705" y="6233960"/>
            <a:ext cx="7044600" cy="1830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1"/>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6085484"/>
            <a:ext cx="7560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422026" y="4176000"/>
            <a:ext cx="6715800" cy="1580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10241491"/>
            <a:ext cx="7560000" cy="198600"/>
          </a:xfrm>
          <a:prstGeom prst="rect">
            <a:avLst/>
          </a:prstGeom>
          <a:solidFill>
            <a:srgbClr val="7AD0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257705" y="2339232"/>
            <a:ext cx="7044600" cy="6934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257705" y="2339232"/>
            <a:ext cx="3306900" cy="6934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3995291" y="2339232"/>
            <a:ext cx="3306900" cy="6934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257705" y="1127727"/>
            <a:ext cx="2321700" cy="15339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257705" y="2820535"/>
            <a:ext cx="2321700" cy="6453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202729"/>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05325" y="1068357"/>
            <a:ext cx="4793100" cy="8303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8" name="Google Shape;38;p8"/>
          <p:cNvSpPr/>
          <p:nvPr/>
        </p:nvSpPr>
        <p:spPr>
          <a:xfrm>
            <a:off x="0" y="10241491"/>
            <a:ext cx="7560000" cy="198600"/>
          </a:xfrm>
          <a:prstGeom prst="rect">
            <a:avLst/>
          </a:prstGeom>
          <a:solidFill>
            <a:srgbClr val="7AD0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3780000" y="152"/>
            <a:ext cx="3780000" cy="1044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4158393" y="9124724"/>
            <a:ext cx="387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19508" y="2447519"/>
            <a:ext cx="3344400" cy="3064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19508" y="5620369"/>
            <a:ext cx="3344400" cy="2730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083839" y="1469942"/>
            <a:ext cx="3172200" cy="7500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257705" y="8599680"/>
            <a:ext cx="4959600" cy="1215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8" name="Google Shape;48;p10"/>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03288"/>
            <a:ext cx="7044600" cy="1162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257705" y="2339232"/>
            <a:ext cx="7044600" cy="6934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7004788" y="9465147"/>
            <a:ext cx="453600" cy="7989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22026" y="2552000"/>
            <a:ext cx="6715800" cy="3224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BigData</a:t>
            </a:r>
            <a:endParaRPr sz="5000">
              <a:latin typeface="Lexend"/>
              <a:ea typeface="Lexend"/>
              <a:cs typeface="Lexend"/>
              <a:sym typeface="Lexend"/>
            </a:endParaRPr>
          </a:p>
        </p:txBody>
      </p:sp>
      <p:sp>
        <p:nvSpPr>
          <p:cNvPr id="61" name="Google Shape;61;p13"/>
          <p:cNvSpPr txBox="1"/>
          <p:nvPr>
            <p:ph idx="1" type="subTitle"/>
          </p:nvPr>
        </p:nvSpPr>
        <p:spPr>
          <a:xfrm>
            <a:off x="422026" y="6459287"/>
            <a:ext cx="6715800" cy="127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500">
                <a:latin typeface="Lexend"/>
                <a:ea typeface="Lexend"/>
                <a:cs typeface="Lexend"/>
                <a:sym typeface="Lexend"/>
              </a:rPr>
              <a:t>Walter Martín Lopes</a:t>
            </a:r>
            <a:endParaRPr sz="2500">
              <a:latin typeface="Lexend"/>
              <a:ea typeface="Lexend"/>
              <a:cs typeface="Lexend"/>
              <a:sym typeface="Lexend"/>
            </a:endParaRPr>
          </a:p>
        </p:txBody>
      </p:sp>
      <p:sp>
        <p:nvSpPr>
          <p:cNvPr id="62" name="Google Shape;62;p13"/>
          <p:cNvSpPr txBox="1"/>
          <p:nvPr>
            <p:ph idx="1" type="subTitle"/>
          </p:nvPr>
        </p:nvSpPr>
        <p:spPr>
          <a:xfrm>
            <a:off x="422100" y="7461525"/>
            <a:ext cx="6715800" cy="222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s" sz="2100">
                <a:latin typeface="Lexend Light"/>
                <a:ea typeface="Lexend Light"/>
                <a:cs typeface="Lexend Light"/>
                <a:sym typeface="Lexend Light"/>
              </a:rPr>
              <a:t>“</a:t>
            </a:r>
            <a:r>
              <a:rPr i="1" lang="es" sz="2100">
                <a:latin typeface="Lexend ExtraLight"/>
                <a:ea typeface="Lexend ExtraLight"/>
                <a:cs typeface="Lexend ExtraLight"/>
                <a:sym typeface="Lexend ExtraLight"/>
              </a:rPr>
              <a:t>En la era de la información, Big Data es la llave maestra que nos permite convertir montañas de datos en conocimiento valioso y transformar la forma en que tomamos decisiones estratégicas”</a:t>
            </a:r>
            <a:endParaRPr i="1" sz="2100">
              <a:latin typeface="Lexend ExtraLight"/>
              <a:ea typeface="Lexend ExtraLight"/>
              <a:cs typeface="Lexend ExtraLight"/>
              <a:sym typeface="Lexend ExtraLight"/>
            </a:endParaRPr>
          </a:p>
        </p:txBody>
      </p:sp>
      <p:pic>
        <p:nvPicPr>
          <p:cNvPr id="63" name="Google Shape;63;p13"/>
          <p:cNvPicPr preferRelativeResize="0"/>
          <p:nvPr/>
        </p:nvPicPr>
        <p:blipFill>
          <a:blip r:embed="rId3">
            <a:alphaModFix/>
          </a:blip>
          <a:stretch>
            <a:fillRect/>
          </a:stretch>
        </p:blipFill>
        <p:spPr>
          <a:xfrm>
            <a:off x="-75" y="743300"/>
            <a:ext cx="7560003" cy="3669244"/>
          </a:xfrm>
          <a:prstGeom prst="rect">
            <a:avLst/>
          </a:prstGeom>
          <a:noFill/>
          <a:ln>
            <a:noFill/>
          </a:ln>
        </p:spPr>
      </p:pic>
      <p:sp>
        <p:nvSpPr>
          <p:cNvPr id="64" name="Google Shape;64;p1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3.1. Almacenamiento distribuido</a:t>
            </a:r>
            <a:endParaRPr sz="3000">
              <a:latin typeface="Lexend"/>
              <a:ea typeface="Lexend"/>
              <a:cs typeface="Lexend"/>
              <a:sym typeface="Lexend"/>
            </a:endParaRPr>
          </a:p>
        </p:txBody>
      </p:sp>
      <p:sp>
        <p:nvSpPr>
          <p:cNvPr id="123" name="Google Shape;123;p22"/>
          <p:cNvSpPr txBox="1"/>
          <p:nvPr>
            <p:ph idx="1" type="body"/>
          </p:nvPr>
        </p:nvSpPr>
        <p:spPr>
          <a:xfrm>
            <a:off x="257700" y="1604000"/>
            <a:ext cx="7044600" cy="86601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b="1" lang="es">
                <a:latin typeface="Lexend"/>
                <a:ea typeface="Lexend"/>
                <a:cs typeface="Lexend"/>
                <a:sym typeface="Lexend"/>
              </a:rPr>
              <a:t>Hadoop</a:t>
            </a:r>
            <a:r>
              <a:rPr lang="es">
                <a:latin typeface="Lexend"/>
                <a:ea typeface="Lexend"/>
                <a:cs typeface="Lexend"/>
                <a:sym typeface="Lexend"/>
              </a:rPr>
              <a:t> es un marco de software de código abierto desarrollado por Apache que permite el almacenamiento y procesamiento distribuido de grandes conjuntos de datos. Hadoop se basa en dos componentes principales: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i="1" lang="es">
                <a:latin typeface="Lexend"/>
                <a:ea typeface="Lexend"/>
                <a:cs typeface="Lexend"/>
                <a:sym typeface="Lexend"/>
              </a:rPr>
              <a:t>Hadoop Distributed File System (HDFS):</a:t>
            </a:r>
            <a:r>
              <a:rPr lang="es">
                <a:latin typeface="Lexend"/>
                <a:ea typeface="Lexend"/>
                <a:cs typeface="Lexend"/>
                <a:sym typeface="Lexend"/>
              </a:rPr>
              <a:t> Es un sistema de archivos distribuido que permite almacenar datos en múltiples nodos o servidores, garantizando alta disponibilidad y tolerancia a fallos.</a:t>
            </a:r>
            <a:endParaRPr>
              <a:latin typeface="Lexend"/>
              <a:ea typeface="Lexend"/>
              <a:cs typeface="Lexend"/>
              <a:sym typeface="Lexend"/>
            </a:endParaRPr>
          </a:p>
          <a:p>
            <a:pPr indent="0" lvl="0" marL="9144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i="1" lang="es">
                <a:latin typeface="Lexend"/>
                <a:ea typeface="Lexend"/>
                <a:cs typeface="Lexend"/>
                <a:sym typeface="Lexend"/>
              </a:rPr>
              <a:t>MapReduce:</a:t>
            </a:r>
            <a:r>
              <a:rPr lang="es">
                <a:latin typeface="Lexend"/>
                <a:ea typeface="Lexend"/>
                <a:cs typeface="Lexend"/>
                <a:sym typeface="Lexend"/>
              </a:rPr>
              <a:t> Es un modelo de programación que permite procesar y analizar datos de manera distribuida y paralela en múltiples nodos.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0" lvl="0" marL="457200" rtl="0" algn="l">
              <a:spcBef>
                <a:spcPts val="0"/>
              </a:spcBef>
              <a:spcAft>
                <a:spcPts val="0"/>
              </a:spcAft>
              <a:buNone/>
            </a:pPr>
            <a:r>
              <a:rPr lang="es">
                <a:latin typeface="Lexend"/>
                <a:ea typeface="Lexend"/>
                <a:cs typeface="Lexend"/>
                <a:sym typeface="Lexend"/>
              </a:rPr>
              <a:t>El ecosistema de Hadoop incluye una serie de herramientas y tecnologías adicionales que complementan y mejoran sus capacidades, como:</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914400" rtl="0" algn="l">
              <a:spcBef>
                <a:spcPts val="0"/>
              </a:spcBef>
              <a:spcAft>
                <a:spcPts val="0"/>
              </a:spcAft>
              <a:buSzPts val="1800"/>
              <a:buFont typeface="Lexend"/>
              <a:buChar char="●"/>
            </a:pPr>
            <a:r>
              <a:rPr b="1" lang="es">
                <a:latin typeface="Lexend"/>
                <a:ea typeface="Lexend"/>
                <a:cs typeface="Lexend"/>
                <a:sym typeface="Lexend"/>
              </a:rPr>
              <a:t>Hive:</a:t>
            </a:r>
            <a:r>
              <a:rPr lang="es">
                <a:latin typeface="Lexend"/>
                <a:ea typeface="Lexend"/>
                <a:cs typeface="Lexend"/>
                <a:sym typeface="Lexend"/>
              </a:rPr>
              <a:t> Permite consultas y análisis de datos mediante un lenguaje similar a SQL.</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914400" rtl="0" algn="l">
              <a:spcBef>
                <a:spcPts val="0"/>
              </a:spcBef>
              <a:spcAft>
                <a:spcPts val="0"/>
              </a:spcAft>
              <a:buSzPts val="1800"/>
              <a:buFont typeface="Lexend"/>
              <a:buChar char="●"/>
            </a:pPr>
            <a:r>
              <a:rPr b="1" lang="es">
                <a:latin typeface="Lexend"/>
                <a:ea typeface="Lexend"/>
                <a:cs typeface="Lexend"/>
                <a:sym typeface="Lexend"/>
              </a:rPr>
              <a:t>Pig:</a:t>
            </a:r>
            <a:r>
              <a:rPr lang="es">
                <a:latin typeface="Lexend"/>
                <a:ea typeface="Lexend"/>
                <a:cs typeface="Lexend"/>
                <a:sym typeface="Lexend"/>
              </a:rPr>
              <a:t> Facilita el procesamiento y transformación de datos mediante un lenguaje de programación de alto nivel.</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914400" rtl="0" algn="l">
              <a:spcBef>
                <a:spcPts val="0"/>
              </a:spcBef>
              <a:spcAft>
                <a:spcPts val="0"/>
              </a:spcAft>
              <a:buSzPts val="1800"/>
              <a:buFont typeface="Lexend"/>
              <a:buChar char="●"/>
            </a:pPr>
            <a:r>
              <a:rPr b="1" lang="es">
                <a:latin typeface="Lexend"/>
                <a:ea typeface="Lexend"/>
                <a:cs typeface="Lexend"/>
                <a:sym typeface="Lexend"/>
              </a:rPr>
              <a:t>HBase:</a:t>
            </a:r>
            <a:r>
              <a:rPr lang="es">
                <a:latin typeface="Lexend"/>
                <a:ea typeface="Lexend"/>
                <a:cs typeface="Lexend"/>
                <a:sym typeface="Lexend"/>
              </a:rPr>
              <a:t> Es una base de datos NoSQL que proporciona acceso en tiempo real a grandes volúmenes de datos.</a:t>
            </a:r>
            <a:endParaRPr>
              <a:latin typeface="Lexend"/>
              <a:ea typeface="Lexend"/>
              <a:cs typeface="Lexend"/>
              <a:sym typeface="Lexend"/>
            </a:endParaRPr>
          </a:p>
          <a:p>
            <a:pPr indent="0" lvl="0" marL="914400" rtl="0" algn="l">
              <a:spcBef>
                <a:spcPts val="0"/>
              </a:spcBef>
              <a:spcAft>
                <a:spcPts val="0"/>
              </a:spcAft>
              <a:buNone/>
            </a:pPr>
            <a:r>
              <a:t/>
            </a:r>
            <a:endParaRPr>
              <a:latin typeface="Lexend"/>
              <a:ea typeface="Lexend"/>
              <a:cs typeface="Lexend"/>
              <a:sym typeface="Lexend"/>
            </a:endParaRPr>
          </a:p>
          <a:p>
            <a:pPr indent="-342900" lvl="0" marL="914400" rtl="0" algn="l">
              <a:spcBef>
                <a:spcPts val="0"/>
              </a:spcBef>
              <a:spcAft>
                <a:spcPts val="0"/>
              </a:spcAft>
              <a:buSzPts val="1800"/>
              <a:buFont typeface="Lexend"/>
              <a:buChar char="●"/>
            </a:pPr>
            <a:r>
              <a:rPr b="1" lang="es">
                <a:latin typeface="Lexend"/>
                <a:ea typeface="Lexend"/>
                <a:cs typeface="Lexend"/>
                <a:sym typeface="Lexend"/>
              </a:rPr>
              <a:t>Spark:</a:t>
            </a:r>
            <a:r>
              <a:rPr lang="es">
                <a:latin typeface="Lexend"/>
                <a:ea typeface="Lexend"/>
                <a:cs typeface="Lexend"/>
                <a:sym typeface="Lexend"/>
              </a:rPr>
              <a:t> Un motor de procesamiento de datos en memoria que mejora el rendimiento en comparación con MapReduce.</a:t>
            </a:r>
            <a:endParaRPr>
              <a:latin typeface="Lexend"/>
              <a:ea typeface="Lexend"/>
              <a:cs typeface="Lexend"/>
              <a:sym typeface="Lexend"/>
            </a:endParaRPr>
          </a:p>
        </p:txBody>
      </p:sp>
      <p:sp>
        <p:nvSpPr>
          <p:cNvPr id="124" name="Google Shape;124;p2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3.2. Procesamiento de datos</a:t>
            </a:r>
            <a:endParaRPr sz="3000">
              <a:latin typeface="Lexend"/>
              <a:ea typeface="Lexend"/>
              <a:cs typeface="Lexend"/>
              <a:sym typeface="Lexend"/>
            </a:endParaRPr>
          </a:p>
        </p:txBody>
      </p:sp>
      <p:sp>
        <p:nvSpPr>
          <p:cNvPr id="130" name="Google Shape;130;p23"/>
          <p:cNvSpPr txBox="1"/>
          <p:nvPr>
            <p:ph idx="1" type="body"/>
          </p:nvPr>
        </p:nvSpPr>
        <p:spPr>
          <a:xfrm>
            <a:off x="257700" y="1604000"/>
            <a:ext cx="7044600" cy="86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MapReduce y Apache Spark son dos marcos de procesamiento de datos populares en el ámbito de BigData:</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MapReduce:</a:t>
            </a:r>
            <a:r>
              <a:rPr lang="es">
                <a:latin typeface="Lexend"/>
                <a:ea typeface="Lexend"/>
                <a:cs typeface="Lexend"/>
                <a:sym typeface="Lexend"/>
              </a:rPr>
              <a:t> Es un modelo de programación de Hadoop que facilita el procesamiento y análisis de datos en un entorno distribuido. MapReduce divide la tarea en dos fases principales: la fase de </a:t>
            </a:r>
            <a:r>
              <a:rPr b="1" i="1" lang="es">
                <a:latin typeface="Lexend"/>
                <a:ea typeface="Lexend"/>
                <a:cs typeface="Lexend"/>
                <a:sym typeface="Lexend"/>
              </a:rPr>
              <a:t>Map</a:t>
            </a:r>
            <a:r>
              <a:rPr lang="es">
                <a:latin typeface="Lexend"/>
                <a:ea typeface="Lexend"/>
                <a:cs typeface="Lexend"/>
                <a:sym typeface="Lexend"/>
              </a:rPr>
              <a:t>, que procesa y filtra los datos en nodos individuales, y la fase de </a:t>
            </a:r>
            <a:r>
              <a:rPr b="1" i="1" lang="es">
                <a:latin typeface="Lexend"/>
                <a:ea typeface="Lexend"/>
                <a:cs typeface="Lexend"/>
                <a:sym typeface="Lexend"/>
              </a:rPr>
              <a:t>Reduce</a:t>
            </a:r>
            <a:r>
              <a:rPr lang="es">
                <a:latin typeface="Lexend"/>
                <a:ea typeface="Lexend"/>
                <a:cs typeface="Lexend"/>
                <a:sym typeface="Lexend"/>
              </a:rPr>
              <a:t>, que combina y resume los resultados de la fase de Map.</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Apache Spark:</a:t>
            </a:r>
            <a:r>
              <a:rPr lang="es">
                <a:latin typeface="Lexend"/>
                <a:ea typeface="Lexend"/>
                <a:cs typeface="Lexend"/>
                <a:sym typeface="Lexend"/>
              </a:rPr>
              <a:t> Es un motor de procesamiento de datos en memoria, de código abierto, que proporciona un rendimiento más rápido que MapReduce, especialmente en casos de uso que requieren múltiples iteraciones. Spark admite una variedad de tareas de procesamiento, como consultas SQL, análisis en tiempo real y aprendizaje automático. Spark se integra con Hadoop y su ecosistema, permitiendo el acceso a los datos almacenados en HDFS.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Ambos marcos ofrecen enfoques eficientes y escalables para procesar y analizar BigData en entornos distribuidos, aunque Spark suele ser más rápido debido a su enfoque de procesamiento en memoria.</a:t>
            </a:r>
            <a:endParaRPr>
              <a:latin typeface="Lexend"/>
              <a:ea typeface="Lexend"/>
              <a:cs typeface="Lexend"/>
              <a:sym typeface="Lexend"/>
            </a:endParaRPr>
          </a:p>
        </p:txBody>
      </p:sp>
      <p:sp>
        <p:nvSpPr>
          <p:cNvPr id="131" name="Google Shape;131;p2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3.3. Bases de datos NoSQL</a:t>
            </a:r>
            <a:endParaRPr sz="3000">
              <a:latin typeface="Lexend"/>
              <a:ea typeface="Lexend"/>
              <a:cs typeface="Lexend"/>
              <a:sym typeface="Lexend"/>
            </a:endParaRPr>
          </a:p>
        </p:txBody>
      </p:sp>
      <p:sp>
        <p:nvSpPr>
          <p:cNvPr id="137" name="Google Shape;137;p24"/>
          <p:cNvSpPr txBox="1"/>
          <p:nvPr>
            <p:ph idx="1" type="body"/>
          </p:nvPr>
        </p:nvSpPr>
        <p:spPr>
          <a:xfrm>
            <a:off x="257700" y="1604000"/>
            <a:ext cx="7044600" cy="86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Las bases de datos NoSQL son sistemas que manejan datos no estructurados y semiestructurados, siendo flexibles y escalables, ideales para BigData. Ejemplos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MongoDB:</a:t>
            </a:r>
            <a:r>
              <a:rPr lang="es">
                <a:latin typeface="Lexend"/>
                <a:ea typeface="Lexend"/>
                <a:cs typeface="Lexend"/>
                <a:sym typeface="Lexend"/>
              </a:rPr>
              <a:t> Base de datos orientada a documentos que utiliza JSON.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Cassandra:</a:t>
            </a:r>
            <a:r>
              <a:rPr lang="es">
                <a:latin typeface="Lexend"/>
                <a:ea typeface="Lexend"/>
                <a:cs typeface="Lexend"/>
                <a:sym typeface="Lexend"/>
              </a:rPr>
              <a:t> Base de datos distribuida para entornos de lectura y escritura intensiva.</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Redis: </a:t>
            </a:r>
            <a:r>
              <a:rPr lang="es">
                <a:latin typeface="Lexend"/>
                <a:ea typeface="Lexend"/>
                <a:cs typeface="Lexend"/>
                <a:sym typeface="Lexend"/>
              </a:rPr>
              <a:t>Base de datos en memoria, rápida y de baja latencia.</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Couchbase:</a:t>
            </a:r>
            <a:r>
              <a:rPr lang="es">
                <a:latin typeface="Lexend"/>
                <a:ea typeface="Lexend"/>
                <a:cs typeface="Lexend"/>
                <a:sym typeface="Lexend"/>
              </a:rPr>
              <a:t> Base de datos que combina características de documentos y clave-valor.</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Las aplicaciones de NoSQL abarcan almacenamiento de registros de usuarios, datos de redes sociales, análisis en tiempo real y almacenamiento de datos de sensores e IoT.</a:t>
            </a:r>
            <a:endParaRPr>
              <a:latin typeface="Lexend"/>
              <a:ea typeface="Lexend"/>
              <a:cs typeface="Lexend"/>
              <a:sym typeface="Lexend"/>
            </a:endParaRPr>
          </a:p>
        </p:txBody>
      </p:sp>
      <p:sp>
        <p:nvSpPr>
          <p:cNvPr id="138" name="Google Shape;138;p2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0" y="-2"/>
            <a:ext cx="7560000" cy="10229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4500">
                <a:latin typeface="Lexend"/>
                <a:ea typeface="Lexend"/>
                <a:cs typeface="Lexend"/>
                <a:sym typeface="Lexend"/>
              </a:rPr>
              <a:t>4. Aplicaciones y casos   de uso</a:t>
            </a:r>
            <a:endParaRPr sz="4500">
              <a:solidFill>
                <a:schemeClr val="lt1"/>
              </a:solidFill>
              <a:latin typeface="Lexend"/>
              <a:ea typeface="Lexend"/>
              <a:cs typeface="Lexend"/>
              <a:sym typeface="Lexend"/>
            </a:endParaRPr>
          </a:p>
        </p:txBody>
      </p:sp>
      <p:sp>
        <p:nvSpPr>
          <p:cNvPr id="144" name="Google Shape;144;p25"/>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4.1.</a:t>
            </a:r>
            <a:r>
              <a:rPr lang="es" sz="3000">
                <a:latin typeface="Lexend"/>
                <a:ea typeface="Lexend"/>
                <a:cs typeface="Lexend"/>
                <a:sym typeface="Lexend"/>
              </a:rPr>
              <a:t> Análisis de redes sociales</a:t>
            </a:r>
            <a:endParaRPr sz="3000">
              <a:latin typeface="Lexend"/>
              <a:ea typeface="Lexend"/>
              <a:cs typeface="Lexend"/>
              <a:sym typeface="Lexend"/>
            </a:endParaRPr>
          </a:p>
        </p:txBody>
      </p:sp>
      <p:sp>
        <p:nvSpPr>
          <p:cNvPr id="150" name="Google Shape;150;p26"/>
          <p:cNvSpPr txBox="1"/>
          <p:nvPr>
            <p:ph idx="1" type="body"/>
          </p:nvPr>
        </p:nvSpPr>
        <p:spPr>
          <a:xfrm>
            <a:off x="257700" y="1604000"/>
            <a:ext cx="7044600" cy="866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latin typeface="Lexend"/>
                <a:ea typeface="Lexend"/>
                <a:cs typeface="Lexend"/>
                <a:sym typeface="Lexend"/>
              </a:rPr>
              <a:t>El análisis de redes sociales implica el estudio y evaluación de patrones e interacciones en plataformas de medios sociales. BigData juega un papel importante en este análisis debido a la gran cantidad de datos generados por los usuarios, como </a:t>
            </a:r>
            <a:r>
              <a:rPr i="1" lang="es">
                <a:latin typeface="Lexend"/>
                <a:ea typeface="Lexend"/>
                <a:cs typeface="Lexend"/>
                <a:sym typeface="Lexend"/>
              </a:rPr>
              <a:t>publicaciones, comentarios y "me gusta"</a:t>
            </a:r>
            <a:r>
              <a:rPr lang="es">
                <a:latin typeface="Lexend"/>
                <a:ea typeface="Lexend"/>
                <a:cs typeface="Lexend"/>
                <a:sym typeface="Lexend"/>
              </a:rPr>
              <a:t>.</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Las aplicaciones del análisis de redes sociales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Segmentación de audiencia:</a:t>
            </a:r>
            <a:r>
              <a:rPr lang="es">
                <a:latin typeface="Lexend"/>
                <a:ea typeface="Lexend"/>
                <a:cs typeface="Lexend"/>
                <a:sym typeface="Lexend"/>
              </a:rPr>
              <a:t> Identificar grupos de usuarios con intereses o características similares para dirigir estrategias de marketing y publicidad.</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Detección de tendencias:</a:t>
            </a:r>
            <a:r>
              <a:rPr lang="es">
                <a:latin typeface="Lexend"/>
                <a:ea typeface="Lexend"/>
                <a:cs typeface="Lexend"/>
                <a:sym typeface="Lexend"/>
              </a:rPr>
              <a:t> Descubrir temas y contenidos populares para informar la toma de decisiones y el desarrollo de productos o servicios.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Análisis de sentimiento:</a:t>
            </a:r>
            <a:r>
              <a:rPr lang="es">
                <a:latin typeface="Lexend"/>
                <a:ea typeface="Lexend"/>
                <a:cs typeface="Lexend"/>
                <a:sym typeface="Lexend"/>
              </a:rPr>
              <a:t> Evaluar la opinión pública sobre marcas, productos o temas, identificando sentimientos positivos, negativos o neutrales.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Influencer marketing: </a:t>
            </a:r>
            <a:r>
              <a:rPr lang="es">
                <a:latin typeface="Lexend"/>
                <a:ea typeface="Lexend"/>
                <a:cs typeface="Lexend"/>
                <a:sym typeface="Lexend"/>
              </a:rPr>
              <a:t>Identificar usuarios influyentes y líderes de opinión en un área específica para colaboraciones y promociones.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En resumen, el análisis de redes sociales aprovecha BigData para extraer información valiosa sobre las interacciones y comportamientos de los usuarios en plataformas sociales, apoyando la toma de decisiones y estrategias empresariales.</a:t>
            </a:r>
            <a:endParaRPr>
              <a:latin typeface="Lexend"/>
              <a:ea typeface="Lexend"/>
              <a:cs typeface="Lexend"/>
              <a:sym typeface="Lexend"/>
            </a:endParaRPr>
          </a:p>
        </p:txBody>
      </p:sp>
      <p:sp>
        <p:nvSpPr>
          <p:cNvPr id="151" name="Google Shape;151;p26"/>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4.2. Procesamiento de datos en RT</a:t>
            </a:r>
            <a:endParaRPr sz="3000">
              <a:latin typeface="Lexend"/>
              <a:ea typeface="Lexend"/>
              <a:cs typeface="Lexend"/>
              <a:sym typeface="Lexend"/>
            </a:endParaRPr>
          </a:p>
        </p:txBody>
      </p:sp>
      <p:sp>
        <p:nvSpPr>
          <p:cNvPr id="157" name="Google Shape;157;p27"/>
          <p:cNvSpPr txBox="1"/>
          <p:nvPr>
            <p:ph idx="1" type="body"/>
          </p:nvPr>
        </p:nvSpPr>
        <p:spPr>
          <a:xfrm>
            <a:off x="257700" y="1604000"/>
            <a:ext cx="7044600" cy="866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latin typeface="Lexend"/>
                <a:ea typeface="Lexend"/>
                <a:cs typeface="Lexend"/>
                <a:sym typeface="Lexend"/>
              </a:rPr>
              <a:t>El procesamiento de datos en tiempo real se refiere al análisis y manipulación de datos a medida que se generan, permitiendo a las organizaciones tomar decisiones y responder a eventos en tiempo real. BigData es crucial en este contexto, ya que maneja grandes volúmenes de datos generados continuamente.</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Aplicaciones del procesamiento de datos en tiempo real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Monitoreo y alertas:</a:t>
            </a:r>
            <a:r>
              <a:rPr lang="es">
                <a:latin typeface="Lexend"/>
                <a:ea typeface="Lexend"/>
                <a:cs typeface="Lexend"/>
                <a:sym typeface="Lexend"/>
              </a:rPr>
              <a:t> Detectar problemas o eventos críticos en infraestructuras, sistemas y servicios, permitiendo una respuesta rápida.</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Análisis de transacciones:</a:t>
            </a:r>
            <a:r>
              <a:rPr lang="es">
                <a:latin typeface="Lexend"/>
                <a:ea typeface="Lexend"/>
                <a:cs typeface="Lexend"/>
                <a:sym typeface="Lexend"/>
              </a:rPr>
              <a:t> Evaluar transacciones financieras en tiempo real para detectar fraudes o actividades sospechosas.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Logística y cadena de suministro:</a:t>
            </a:r>
            <a:r>
              <a:rPr lang="es">
                <a:latin typeface="Lexend"/>
                <a:ea typeface="Lexend"/>
                <a:cs typeface="Lexend"/>
                <a:sym typeface="Lexend"/>
              </a:rPr>
              <a:t> Monitorear y optimizar la logística en tiempo real, mejorando la eficiencia y reduciendo costos.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Personalización:</a:t>
            </a:r>
            <a:r>
              <a:rPr lang="es">
                <a:latin typeface="Lexend"/>
                <a:ea typeface="Lexend"/>
                <a:cs typeface="Lexend"/>
                <a:sym typeface="Lexend"/>
              </a:rPr>
              <a:t> Ofrecer experiencias personalizadas a los usuarios en aplicaciones y sitios web, basadas en su comportamiento en tiempo real.</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En resumen, el procesamiento de datos en tiempo real permite a las empresas ser más ágiles y responder de manera efectiva a eventos y cambios, aprovechando el potencial de BigData para tomar decisiones y acciones en tiempo real.</a:t>
            </a:r>
            <a:endParaRPr>
              <a:latin typeface="Lexend"/>
              <a:ea typeface="Lexend"/>
              <a:cs typeface="Lexend"/>
              <a:sym typeface="Lexend"/>
            </a:endParaRPr>
          </a:p>
        </p:txBody>
      </p:sp>
      <p:sp>
        <p:nvSpPr>
          <p:cNvPr id="158" name="Google Shape;158;p27"/>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4.3. Inteligencia de negocios</a:t>
            </a:r>
            <a:endParaRPr sz="3000">
              <a:latin typeface="Lexend"/>
              <a:ea typeface="Lexend"/>
              <a:cs typeface="Lexend"/>
              <a:sym typeface="Lexend"/>
            </a:endParaRPr>
          </a:p>
        </p:txBody>
      </p:sp>
      <p:sp>
        <p:nvSpPr>
          <p:cNvPr id="164" name="Google Shape;164;p28"/>
          <p:cNvSpPr txBox="1"/>
          <p:nvPr>
            <p:ph idx="1" type="body"/>
          </p:nvPr>
        </p:nvSpPr>
        <p:spPr>
          <a:xfrm>
            <a:off x="257700" y="1604000"/>
            <a:ext cx="7044600" cy="866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latin typeface="Lexend"/>
                <a:ea typeface="Lexend"/>
                <a:cs typeface="Lexend"/>
                <a:sym typeface="Lexend"/>
              </a:rPr>
              <a:t>La inteligencia de negocios se refiere al uso de datos para informar la toma de decisiones y desarrollar estrategias empresariales. BigData es esencial en este contexto, ya que proporciona información valiosa sobre el mercado, los clientes y las operaciones internas.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Aplicaciones de inteligencia de negocios y toma de decisiones en BigData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Análisis predictivo: </a:t>
            </a:r>
            <a:r>
              <a:rPr lang="es">
                <a:latin typeface="Lexend"/>
                <a:ea typeface="Lexend"/>
                <a:cs typeface="Lexend"/>
                <a:sym typeface="Lexend"/>
              </a:rPr>
              <a:t>Utilizar datos históricos y en tiempo real para predecir tendencias futuras, permitiendo a las empresas anticiparse a eventos y tomar decisiones proactivas.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Optimización de precios: </a:t>
            </a:r>
            <a:r>
              <a:rPr lang="es">
                <a:latin typeface="Lexend"/>
                <a:ea typeface="Lexend"/>
                <a:cs typeface="Lexend"/>
                <a:sym typeface="Lexend"/>
              </a:rPr>
              <a:t>Analizar datos de mercado y competencia para establecer precios dinámicos y mejorar los márgenes de beneficio.</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Evaluación de la eficiencia operativa:</a:t>
            </a:r>
            <a:r>
              <a:rPr lang="es">
                <a:latin typeface="Lexend"/>
                <a:ea typeface="Lexend"/>
                <a:cs typeface="Lexend"/>
                <a:sym typeface="Lexend"/>
              </a:rPr>
              <a:t> Identificar áreas de mejora en procesos y operaciones internas a través del análisis de datos de rendimiento y productividad.</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Análisis de la satisfacción del cliente:</a:t>
            </a:r>
            <a:r>
              <a:rPr lang="es">
                <a:latin typeface="Lexend"/>
                <a:ea typeface="Lexend"/>
                <a:cs typeface="Lexend"/>
                <a:sym typeface="Lexend"/>
              </a:rPr>
              <a:t> Evaluar las opiniones y el comportamiento de los clientes para mejorar productos, servicios y experiencias.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En resumen, la inteligencia de negocios y la toma de decisiones basadas en BigData permiten a las organizaciones tomar decisiones informadas y estratégicas, optimizando sus operaciones, productos y servicios para mantenerse competitivas en el mercado.</a:t>
            </a:r>
            <a:endParaRPr>
              <a:latin typeface="Lexend"/>
              <a:ea typeface="Lexend"/>
              <a:cs typeface="Lexend"/>
              <a:sym typeface="Lexend"/>
            </a:endParaRPr>
          </a:p>
        </p:txBody>
      </p:sp>
      <p:sp>
        <p:nvSpPr>
          <p:cNvPr id="165" name="Google Shape;165;p28"/>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0" y="-2"/>
            <a:ext cx="7560000" cy="10229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4500">
                <a:latin typeface="Lexend"/>
                <a:ea typeface="Lexend"/>
                <a:cs typeface="Lexend"/>
                <a:sym typeface="Lexend"/>
              </a:rPr>
              <a:t>5. Desafíos y tendencias</a:t>
            </a:r>
            <a:endParaRPr sz="4500">
              <a:solidFill>
                <a:schemeClr val="lt1"/>
              </a:solidFill>
              <a:latin typeface="Lexend"/>
              <a:ea typeface="Lexend"/>
              <a:cs typeface="Lexend"/>
              <a:sym typeface="Lexend"/>
            </a:endParaRPr>
          </a:p>
        </p:txBody>
      </p:sp>
      <p:sp>
        <p:nvSpPr>
          <p:cNvPr id="171" name="Google Shape;171;p29"/>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5.1</a:t>
            </a:r>
            <a:r>
              <a:rPr lang="es" sz="3000">
                <a:latin typeface="Lexend"/>
                <a:ea typeface="Lexend"/>
                <a:cs typeface="Lexend"/>
                <a:sym typeface="Lexend"/>
              </a:rPr>
              <a:t>. Seguridad y privacidad de datos</a:t>
            </a:r>
            <a:endParaRPr sz="3000">
              <a:latin typeface="Lexend"/>
              <a:ea typeface="Lexend"/>
              <a:cs typeface="Lexend"/>
              <a:sym typeface="Lexend"/>
            </a:endParaRPr>
          </a:p>
        </p:txBody>
      </p:sp>
      <p:sp>
        <p:nvSpPr>
          <p:cNvPr id="177" name="Google Shape;177;p30"/>
          <p:cNvSpPr txBox="1"/>
          <p:nvPr>
            <p:ph idx="1" type="body"/>
          </p:nvPr>
        </p:nvSpPr>
        <p:spPr>
          <a:xfrm>
            <a:off x="257700" y="1604000"/>
            <a:ext cx="7044600" cy="86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La seguridad y privacidad de los datos son preocupaciones clave en el manejo de BigData, ya que implica el almacenamiento y procesamiento de grandes volúmenes de información, a menudo sensible y personal.</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Aspectos importantes de la seguridad y privacidad de datos en BigData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Protección de datos:</a:t>
            </a:r>
            <a:r>
              <a:rPr lang="es">
                <a:latin typeface="Lexend"/>
                <a:ea typeface="Lexend"/>
                <a:cs typeface="Lexend"/>
                <a:sym typeface="Lexend"/>
              </a:rPr>
              <a:t> Implementar medidas para asegurar la confidencialidad, integridad y disponibilidad de los datos, como encriptación, autenticación y sistemas de respaldo.</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Cumplimiento normativo:</a:t>
            </a:r>
            <a:r>
              <a:rPr lang="es">
                <a:latin typeface="Lexend"/>
                <a:ea typeface="Lexend"/>
                <a:cs typeface="Lexend"/>
                <a:sym typeface="Lexend"/>
              </a:rPr>
              <a:t> Asegurar que las prácticas de manejo de datos cumplan con las regulaciones y leyes locales e internacionales.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Control de acceso:</a:t>
            </a:r>
            <a:r>
              <a:rPr lang="es">
                <a:latin typeface="Lexend"/>
                <a:ea typeface="Lexend"/>
                <a:cs typeface="Lexend"/>
                <a:sym typeface="Lexend"/>
              </a:rPr>
              <a:t> Establecer políticas y sistemas para controlar quién puede acceder, modificar o compartir datos en la organización.</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Prevención de fugas de datos:</a:t>
            </a:r>
            <a:r>
              <a:rPr lang="es">
                <a:latin typeface="Lexend"/>
                <a:ea typeface="Lexend"/>
                <a:cs typeface="Lexend"/>
                <a:sym typeface="Lexend"/>
              </a:rPr>
              <a:t> Implementar soluciones para detectar y prevenir la exposición o el robo de información confidencial.</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sp>
        <p:nvSpPr>
          <p:cNvPr id="178" name="Google Shape;178;p30"/>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5.2. IA y Machine Learning</a:t>
            </a:r>
            <a:endParaRPr sz="3000">
              <a:latin typeface="Lexend"/>
              <a:ea typeface="Lexend"/>
              <a:cs typeface="Lexend"/>
              <a:sym typeface="Lexend"/>
            </a:endParaRPr>
          </a:p>
        </p:txBody>
      </p:sp>
      <p:sp>
        <p:nvSpPr>
          <p:cNvPr id="184" name="Google Shape;184;p31"/>
          <p:cNvSpPr txBox="1"/>
          <p:nvPr>
            <p:ph idx="1" type="body"/>
          </p:nvPr>
        </p:nvSpPr>
        <p:spPr>
          <a:xfrm>
            <a:off x="257700" y="1604000"/>
            <a:ext cx="7044600" cy="866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latin typeface="Lexend"/>
                <a:ea typeface="Lexend"/>
                <a:cs typeface="Lexend"/>
                <a:sym typeface="Lexend"/>
              </a:rPr>
              <a:t>Las tendencias futuras en BigData incluyen la creciente adopción de </a:t>
            </a:r>
            <a:r>
              <a:rPr i="1" lang="es">
                <a:latin typeface="Lexend"/>
                <a:ea typeface="Lexend"/>
                <a:cs typeface="Lexend"/>
                <a:sym typeface="Lexend"/>
              </a:rPr>
              <a:t>Inteligencia Artificial (IA)</a:t>
            </a:r>
            <a:r>
              <a:rPr lang="es">
                <a:latin typeface="Lexend"/>
                <a:ea typeface="Lexend"/>
                <a:cs typeface="Lexend"/>
                <a:sym typeface="Lexend"/>
              </a:rPr>
              <a:t> y </a:t>
            </a:r>
            <a:r>
              <a:rPr i="1" lang="es">
                <a:latin typeface="Lexend"/>
                <a:ea typeface="Lexend"/>
                <a:cs typeface="Lexend"/>
                <a:sym typeface="Lexend"/>
              </a:rPr>
              <a:t>Machine Learning (ML)</a:t>
            </a:r>
            <a:r>
              <a:rPr lang="es">
                <a:latin typeface="Lexend"/>
                <a:ea typeface="Lexend"/>
                <a:cs typeface="Lexend"/>
                <a:sym typeface="Lexend"/>
              </a:rPr>
              <a:t> para analizar y extraer valor de los datos. Estas tecnologías permiten a las organizaciones realizar tareas complejas y descubrir patrones ocultos en los datos de manera más eficiente.</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Aplicaciones de IA y ML en BigData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Análisis predictivo avanzado:</a:t>
            </a:r>
            <a:r>
              <a:rPr lang="es">
                <a:latin typeface="Lexend"/>
                <a:ea typeface="Lexend"/>
                <a:cs typeface="Lexend"/>
                <a:sym typeface="Lexend"/>
              </a:rPr>
              <a:t> Crear modelos para predecir tendencias, comportamientos y eventos futuros con mayor precisión y adaptabilidad.</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Automatización de procesos:</a:t>
            </a:r>
            <a:r>
              <a:rPr lang="es">
                <a:latin typeface="Lexend"/>
                <a:ea typeface="Lexend"/>
                <a:cs typeface="Lexend"/>
                <a:sym typeface="Lexend"/>
              </a:rPr>
              <a:t> Utilizar algoritmos de ML para automatizar tareas repetitivas y mejorar la eficiencia en el análisis y procesamiento de datos.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Detección de anomalías:</a:t>
            </a:r>
            <a:r>
              <a:rPr lang="es">
                <a:latin typeface="Lexend"/>
                <a:ea typeface="Lexend"/>
                <a:cs typeface="Lexend"/>
                <a:sym typeface="Lexend"/>
              </a:rPr>
              <a:t> Identificar patrones inusuales o sospechosos en los datos, como fraudes o fallas en sistemas, de forma rápida y precisa.</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b="1" lang="es">
                <a:latin typeface="Lexend"/>
                <a:ea typeface="Lexend"/>
                <a:cs typeface="Lexend"/>
                <a:sym typeface="Lexend"/>
              </a:rPr>
              <a:t>Recomendaciones personalizadas:</a:t>
            </a:r>
            <a:r>
              <a:rPr lang="es">
                <a:latin typeface="Lexend"/>
                <a:ea typeface="Lexend"/>
                <a:cs typeface="Lexend"/>
                <a:sym typeface="Lexend"/>
              </a:rPr>
              <a:t> Generar recomendaciones de productos, contenidos o servicios basadas en el análisis de preferencias y comportamientos de los usuarios.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La integración de IA y ML en el manejo de BigData es una tendencia clave para el futuro, permitiendo a las organizaciones aprovechar al máximo el potencial de los datos y mejorar sus capacidades de análisis y toma de decisiones.</a:t>
            </a:r>
            <a:endParaRPr>
              <a:latin typeface="Lexend"/>
              <a:ea typeface="Lexend"/>
              <a:cs typeface="Lexend"/>
              <a:sym typeface="Lexend"/>
            </a:endParaRPr>
          </a:p>
        </p:txBody>
      </p:sp>
      <p:sp>
        <p:nvSpPr>
          <p:cNvPr id="185" name="Google Shape;185;p31"/>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500">
                <a:latin typeface="Lexend"/>
                <a:ea typeface="Lexend"/>
                <a:cs typeface="Lexend"/>
                <a:sym typeface="Lexend"/>
              </a:rPr>
              <a:t>ÍNDICE</a:t>
            </a:r>
            <a:endParaRPr sz="3500">
              <a:latin typeface="Lexend"/>
              <a:ea typeface="Lexend"/>
              <a:cs typeface="Lexend"/>
              <a:sym typeface="Lexend"/>
            </a:endParaRPr>
          </a:p>
        </p:txBody>
      </p:sp>
      <p:sp>
        <p:nvSpPr>
          <p:cNvPr id="70" name="Google Shape;70;p14"/>
          <p:cNvSpPr txBox="1"/>
          <p:nvPr>
            <p:ph idx="1" type="body"/>
          </p:nvPr>
        </p:nvSpPr>
        <p:spPr>
          <a:xfrm>
            <a:off x="257700" y="1772825"/>
            <a:ext cx="7044600" cy="8491200"/>
          </a:xfrm>
          <a:prstGeom prst="rect">
            <a:avLst/>
          </a:prstGeom>
        </p:spPr>
        <p:txBody>
          <a:bodyPr anchorCtr="0" anchor="t" bIns="91425" lIns="91425" spcFirstLastPara="1" rIns="91425" wrap="square" tIns="91425">
            <a:normAutofit fontScale="92500" lnSpcReduction="20000"/>
          </a:bodyPr>
          <a:lstStyle/>
          <a:p>
            <a:pPr indent="-369569" lvl="0" marL="1371600" rtl="0" algn="l">
              <a:spcBef>
                <a:spcPts val="0"/>
              </a:spcBef>
              <a:spcAft>
                <a:spcPts val="0"/>
              </a:spcAft>
              <a:buClr>
                <a:schemeClr val="dk1"/>
              </a:buClr>
              <a:buSzPct val="104347"/>
              <a:buFont typeface="Lexend"/>
              <a:buAutoNum type="arabicPeriod"/>
            </a:pPr>
            <a:r>
              <a:rPr b="1" lang="es" sz="2300">
                <a:solidFill>
                  <a:schemeClr val="dk1"/>
                </a:solidFill>
                <a:latin typeface="Lexend"/>
                <a:ea typeface="Lexend"/>
                <a:cs typeface="Lexend"/>
                <a:sym typeface="Lexend"/>
              </a:rPr>
              <a:t>Introducción</a:t>
            </a:r>
            <a:endParaRPr b="1" sz="23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Definición de BigData</a:t>
            </a:r>
            <a:endParaRPr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Contexto histórico y evolución</a:t>
            </a:r>
            <a:endParaRPr sz="2100">
              <a:solidFill>
                <a:schemeClr val="dk1"/>
              </a:solidFill>
              <a:latin typeface="Lexend"/>
              <a:ea typeface="Lexend"/>
              <a:cs typeface="Lexend"/>
              <a:sym typeface="Lexend"/>
            </a:endParaRPr>
          </a:p>
          <a:p>
            <a:pPr indent="-369569" lvl="0" marL="1371600" rtl="0" algn="l">
              <a:spcBef>
                <a:spcPts val="0"/>
              </a:spcBef>
              <a:spcAft>
                <a:spcPts val="0"/>
              </a:spcAft>
              <a:buClr>
                <a:schemeClr val="dk1"/>
              </a:buClr>
              <a:buSzPct val="104347"/>
              <a:buFont typeface="Lexend"/>
              <a:buAutoNum type="arabicPeriod"/>
            </a:pPr>
            <a:r>
              <a:rPr b="1" lang="es" sz="2300">
                <a:solidFill>
                  <a:schemeClr val="dk1"/>
                </a:solidFill>
                <a:latin typeface="Lexend"/>
                <a:ea typeface="Lexend"/>
                <a:cs typeface="Lexend"/>
                <a:sym typeface="Lexend"/>
              </a:rPr>
              <a:t>Características del BigData</a:t>
            </a:r>
            <a:endParaRPr b="1" sz="23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Las 5 V’s</a:t>
            </a:r>
            <a:endParaRPr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Diferencias entre BigData y SGBD</a:t>
            </a:r>
            <a:endParaRPr sz="2100">
              <a:solidFill>
                <a:schemeClr val="dk1"/>
              </a:solidFill>
              <a:latin typeface="Lexend"/>
              <a:ea typeface="Lexend"/>
              <a:cs typeface="Lexend"/>
              <a:sym typeface="Lexend"/>
            </a:endParaRPr>
          </a:p>
          <a:p>
            <a:pPr indent="-369569" lvl="0" marL="1371600" rtl="0" algn="l">
              <a:spcBef>
                <a:spcPts val="0"/>
              </a:spcBef>
              <a:spcAft>
                <a:spcPts val="0"/>
              </a:spcAft>
              <a:buClr>
                <a:schemeClr val="dk1"/>
              </a:buClr>
              <a:buSzPct val="104347"/>
              <a:buFont typeface="Lexend"/>
              <a:buAutoNum type="arabicPeriod"/>
            </a:pPr>
            <a:r>
              <a:rPr b="1" lang="es" sz="2300">
                <a:solidFill>
                  <a:schemeClr val="dk1"/>
                </a:solidFill>
                <a:latin typeface="Lexend"/>
                <a:ea typeface="Lexend"/>
                <a:cs typeface="Lexend"/>
                <a:sym typeface="Lexend"/>
              </a:rPr>
              <a:t>Tecnologías y herramientas</a:t>
            </a:r>
            <a:endParaRPr b="1" sz="23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SemiBold"/>
                <a:ea typeface="Lexend SemiBold"/>
                <a:cs typeface="Lexend SemiBold"/>
                <a:sym typeface="Lexend SemiBold"/>
              </a:rPr>
              <a:t>Almacenamiento distribuido:</a:t>
            </a:r>
            <a:r>
              <a:rPr lang="es" sz="2100">
                <a:solidFill>
                  <a:schemeClr val="dk1"/>
                </a:solidFill>
                <a:latin typeface="Lexend Medium"/>
                <a:ea typeface="Lexend Medium"/>
                <a:cs typeface="Lexend Medium"/>
                <a:sym typeface="Lexend Medium"/>
              </a:rPr>
              <a:t> </a:t>
            </a:r>
            <a:r>
              <a:rPr i="1" lang="es" sz="2100">
                <a:solidFill>
                  <a:schemeClr val="dk1"/>
                </a:solidFill>
                <a:latin typeface="Lexend"/>
                <a:ea typeface="Lexend"/>
                <a:cs typeface="Lexend"/>
                <a:sym typeface="Lexend"/>
              </a:rPr>
              <a:t>Hadoop y su ecosistema</a:t>
            </a:r>
            <a:endParaRPr i="1"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Arial"/>
              <a:buAutoNum type="arabicPeriod"/>
            </a:pPr>
            <a:r>
              <a:rPr lang="es" sz="2100">
                <a:solidFill>
                  <a:schemeClr val="dk1"/>
                </a:solidFill>
                <a:latin typeface="Lexend SemiBold"/>
                <a:ea typeface="Lexend SemiBold"/>
                <a:cs typeface="Lexend SemiBold"/>
                <a:sym typeface="Lexend SemiBold"/>
              </a:rPr>
              <a:t>Procesamiento de datos:</a:t>
            </a:r>
            <a:r>
              <a:rPr lang="es" sz="2100">
                <a:solidFill>
                  <a:schemeClr val="dk1"/>
                </a:solidFill>
                <a:latin typeface="Lexend"/>
                <a:ea typeface="Lexend"/>
                <a:cs typeface="Lexend"/>
                <a:sym typeface="Lexend"/>
              </a:rPr>
              <a:t> </a:t>
            </a:r>
            <a:r>
              <a:rPr i="1" lang="es" sz="2100">
                <a:solidFill>
                  <a:schemeClr val="dk1"/>
                </a:solidFill>
                <a:latin typeface="Lexend"/>
                <a:ea typeface="Lexend"/>
                <a:cs typeface="Lexend"/>
                <a:sym typeface="Lexend"/>
              </a:rPr>
              <a:t>MapReduce y Apache Spark</a:t>
            </a:r>
            <a:endParaRPr i="1"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Arial"/>
              <a:buAutoNum type="arabicPeriod"/>
            </a:pPr>
            <a:r>
              <a:rPr lang="es" sz="2100">
                <a:solidFill>
                  <a:schemeClr val="dk1"/>
                </a:solidFill>
                <a:latin typeface="Lexend SemiBold"/>
                <a:ea typeface="Lexend SemiBold"/>
                <a:cs typeface="Lexend SemiBold"/>
                <a:sym typeface="Lexend SemiBold"/>
              </a:rPr>
              <a:t>BD NoSql:</a:t>
            </a:r>
            <a:r>
              <a:rPr lang="es" sz="2100">
                <a:solidFill>
                  <a:schemeClr val="dk1"/>
                </a:solidFill>
                <a:latin typeface="Lexend"/>
                <a:ea typeface="Lexend"/>
                <a:cs typeface="Lexend"/>
                <a:sym typeface="Lexend"/>
              </a:rPr>
              <a:t> </a:t>
            </a:r>
            <a:r>
              <a:rPr i="1" lang="es" sz="2100">
                <a:solidFill>
                  <a:schemeClr val="dk1"/>
                </a:solidFill>
                <a:latin typeface="Lexend"/>
                <a:ea typeface="Lexend"/>
                <a:cs typeface="Lexend"/>
                <a:sym typeface="Lexend"/>
              </a:rPr>
              <a:t>Ejemplos y aplicaciones</a:t>
            </a:r>
            <a:endParaRPr i="1" sz="2100">
              <a:solidFill>
                <a:schemeClr val="dk1"/>
              </a:solidFill>
              <a:latin typeface="Lexend"/>
              <a:ea typeface="Lexend"/>
              <a:cs typeface="Lexend"/>
              <a:sym typeface="Lexend"/>
            </a:endParaRPr>
          </a:p>
          <a:p>
            <a:pPr indent="-369569" lvl="0" marL="1371600" rtl="0" algn="l">
              <a:spcBef>
                <a:spcPts val="0"/>
              </a:spcBef>
              <a:spcAft>
                <a:spcPts val="0"/>
              </a:spcAft>
              <a:buClr>
                <a:schemeClr val="dk1"/>
              </a:buClr>
              <a:buSzPct val="104347"/>
              <a:buFont typeface="Lexend"/>
              <a:buAutoNum type="arabicPeriod"/>
            </a:pPr>
            <a:r>
              <a:rPr b="1" lang="es" sz="2300">
                <a:solidFill>
                  <a:schemeClr val="dk1"/>
                </a:solidFill>
                <a:latin typeface="Lexend"/>
                <a:ea typeface="Lexend"/>
                <a:cs typeface="Lexend"/>
                <a:sym typeface="Lexend"/>
              </a:rPr>
              <a:t>Aplicaciones y casos de uso</a:t>
            </a:r>
            <a:endParaRPr b="1" sz="23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Análisis de redes sociales</a:t>
            </a:r>
            <a:endParaRPr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Procesamiento de datos en tiempo real</a:t>
            </a:r>
            <a:endParaRPr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Inteligencia de negocios y toma de decisiones</a:t>
            </a:r>
            <a:endParaRPr sz="2100">
              <a:solidFill>
                <a:schemeClr val="dk1"/>
              </a:solidFill>
              <a:latin typeface="Lexend"/>
              <a:ea typeface="Lexend"/>
              <a:cs typeface="Lexend"/>
              <a:sym typeface="Lexend"/>
            </a:endParaRPr>
          </a:p>
          <a:p>
            <a:pPr indent="-369569" lvl="0" marL="1371600" rtl="0" algn="l">
              <a:spcBef>
                <a:spcPts val="0"/>
              </a:spcBef>
              <a:spcAft>
                <a:spcPts val="0"/>
              </a:spcAft>
              <a:buClr>
                <a:schemeClr val="dk1"/>
              </a:buClr>
              <a:buSzPct val="104347"/>
              <a:buFont typeface="Lexend"/>
              <a:buAutoNum type="arabicPeriod"/>
            </a:pPr>
            <a:r>
              <a:rPr b="1" lang="es" sz="2300">
                <a:solidFill>
                  <a:schemeClr val="dk1"/>
                </a:solidFill>
                <a:latin typeface="Lexend"/>
                <a:ea typeface="Lexend"/>
                <a:cs typeface="Lexend"/>
                <a:sym typeface="Lexend"/>
              </a:rPr>
              <a:t>Desafíos y tendencias en BigData</a:t>
            </a:r>
            <a:endParaRPr b="1" sz="23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Seguridad y privacidad de datos</a:t>
            </a:r>
            <a:endParaRPr sz="2100">
              <a:solidFill>
                <a:schemeClr val="dk1"/>
              </a:solidFill>
              <a:latin typeface="Lexend"/>
              <a:ea typeface="Lexend"/>
              <a:cs typeface="Lexend"/>
              <a:sym typeface="Lexend"/>
            </a:endParaRPr>
          </a:p>
          <a:p>
            <a:pPr indent="-351948" lvl="1" marL="1828800" rtl="0" algn="l">
              <a:spcBef>
                <a:spcPts val="0"/>
              </a:spcBef>
              <a:spcAft>
                <a:spcPts val="0"/>
              </a:spcAft>
              <a:buClr>
                <a:schemeClr val="dk1"/>
              </a:buClr>
              <a:buSzPct val="100000"/>
              <a:buFont typeface="Lexend"/>
              <a:buAutoNum type="arabicPeriod"/>
            </a:pPr>
            <a:r>
              <a:rPr lang="es" sz="2100">
                <a:solidFill>
                  <a:schemeClr val="dk1"/>
                </a:solidFill>
                <a:latin typeface="Lexend"/>
                <a:ea typeface="Lexend"/>
                <a:cs typeface="Lexend"/>
                <a:sym typeface="Lexend"/>
              </a:rPr>
              <a:t>Tendencias futuras: </a:t>
            </a:r>
            <a:r>
              <a:rPr i="1" lang="es" sz="2100">
                <a:solidFill>
                  <a:schemeClr val="dk1"/>
                </a:solidFill>
                <a:latin typeface="Lexend"/>
                <a:ea typeface="Lexend"/>
                <a:cs typeface="Lexend"/>
                <a:sym typeface="Lexend"/>
              </a:rPr>
              <a:t>IA y Machine Learning</a:t>
            </a:r>
            <a:endParaRPr i="1" sz="2100">
              <a:solidFill>
                <a:schemeClr val="dk1"/>
              </a:solidFill>
              <a:latin typeface="Lexend"/>
              <a:ea typeface="Lexend"/>
              <a:cs typeface="Lexend"/>
              <a:sym typeface="Lexend"/>
            </a:endParaRPr>
          </a:p>
          <a:p>
            <a:pPr indent="-369569" lvl="0" marL="1371600" rtl="0" algn="l">
              <a:spcBef>
                <a:spcPts val="0"/>
              </a:spcBef>
              <a:spcAft>
                <a:spcPts val="0"/>
              </a:spcAft>
              <a:buClr>
                <a:schemeClr val="dk1"/>
              </a:buClr>
              <a:buSzPct val="104347"/>
              <a:buFont typeface="Lexend"/>
              <a:buAutoNum type="arabicPeriod"/>
            </a:pPr>
            <a:r>
              <a:rPr b="1" lang="es" sz="2300">
                <a:solidFill>
                  <a:schemeClr val="dk1"/>
                </a:solidFill>
                <a:latin typeface="Lexend"/>
                <a:ea typeface="Lexend"/>
                <a:cs typeface="Lexend"/>
                <a:sym typeface="Lexend"/>
              </a:rPr>
              <a:t>Conclusiones</a:t>
            </a:r>
            <a:endParaRPr b="1" sz="2300">
              <a:solidFill>
                <a:schemeClr val="dk1"/>
              </a:solidFill>
              <a:latin typeface="Lexend"/>
              <a:ea typeface="Lexend"/>
              <a:cs typeface="Lexend"/>
              <a:sym typeface="Lexend"/>
            </a:endParaRPr>
          </a:p>
          <a:p>
            <a:pPr indent="-363696" lvl="1" marL="1828800" rtl="0" algn="l">
              <a:spcBef>
                <a:spcPts val="0"/>
              </a:spcBef>
              <a:spcAft>
                <a:spcPts val="0"/>
              </a:spcAft>
              <a:buClr>
                <a:schemeClr val="dk1"/>
              </a:buClr>
              <a:buSzPct val="100000"/>
              <a:buFont typeface="Lexend"/>
              <a:buAutoNum type="arabicPeriod"/>
            </a:pPr>
            <a:r>
              <a:rPr lang="es" sz="2300">
                <a:solidFill>
                  <a:schemeClr val="dk1"/>
                </a:solidFill>
                <a:latin typeface="Lexend"/>
                <a:ea typeface="Lexend"/>
                <a:cs typeface="Lexend"/>
                <a:sym typeface="Lexend"/>
              </a:rPr>
              <a:t>Importancia de BigData en el desarrollo de aplicaciones web</a:t>
            </a:r>
            <a:endParaRPr sz="2300">
              <a:solidFill>
                <a:schemeClr val="dk1"/>
              </a:solidFill>
              <a:latin typeface="Lexend"/>
              <a:ea typeface="Lexend"/>
              <a:cs typeface="Lexend"/>
              <a:sym typeface="Lexend"/>
            </a:endParaRPr>
          </a:p>
          <a:p>
            <a:pPr indent="-363696" lvl="1" marL="1828800" rtl="0" algn="l">
              <a:spcBef>
                <a:spcPts val="0"/>
              </a:spcBef>
              <a:spcAft>
                <a:spcPts val="0"/>
              </a:spcAft>
              <a:buClr>
                <a:schemeClr val="dk1"/>
              </a:buClr>
              <a:buSzPct val="100000"/>
              <a:buFont typeface="Lexend"/>
              <a:buAutoNum type="arabicPeriod"/>
            </a:pPr>
            <a:r>
              <a:rPr lang="es" sz="2300">
                <a:solidFill>
                  <a:schemeClr val="dk1"/>
                </a:solidFill>
                <a:latin typeface="Lexend"/>
                <a:ea typeface="Lexend"/>
                <a:cs typeface="Lexend"/>
                <a:sym typeface="Lexend"/>
              </a:rPr>
              <a:t>Reflexiones finales</a:t>
            </a:r>
            <a:endParaRPr sz="2300">
              <a:solidFill>
                <a:schemeClr val="dk1"/>
              </a:solidFill>
              <a:latin typeface="Lexend"/>
              <a:ea typeface="Lexend"/>
              <a:cs typeface="Lexend"/>
              <a:sym typeface="Lexend"/>
            </a:endParaRPr>
          </a:p>
          <a:p>
            <a:pPr indent="0" lvl="0" marL="1371600" rtl="0" algn="l">
              <a:spcBef>
                <a:spcPts val="1200"/>
              </a:spcBef>
              <a:spcAft>
                <a:spcPts val="1200"/>
              </a:spcAft>
              <a:buNone/>
            </a:pPr>
            <a:r>
              <a:t/>
            </a:r>
            <a:endParaRPr b="1" sz="2300">
              <a:solidFill>
                <a:schemeClr val="dk1"/>
              </a:solidFill>
              <a:latin typeface="Lexend"/>
              <a:ea typeface="Lexend"/>
              <a:cs typeface="Lexend"/>
              <a:sym typeface="Lexend"/>
            </a:endParaRPr>
          </a:p>
        </p:txBody>
      </p:sp>
      <p:sp>
        <p:nvSpPr>
          <p:cNvPr id="71" name="Google Shape;71;p1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0" y="-2"/>
            <a:ext cx="7560000" cy="10229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4500">
                <a:latin typeface="Lexend"/>
                <a:ea typeface="Lexend"/>
                <a:cs typeface="Lexend"/>
                <a:sym typeface="Lexend"/>
              </a:rPr>
              <a:t>6. Conclusiones</a:t>
            </a:r>
            <a:endParaRPr sz="4500">
              <a:solidFill>
                <a:schemeClr val="lt1"/>
              </a:solidFill>
              <a:latin typeface="Lexend"/>
              <a:ea typeface="Lexend"/>
              <a:cs typeface="Lexend"/>
              <a:sym typeface="Lexend"/>
            </a:endParaRPr>
          </a:p>
        </p:txBody>
      </p:sp>
      <p:sp>
        <p:nvSpPr>
          <p:cNvPr id="191" name="Google Shape;191;p3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6.1</a:t>
            </a:r>
            <a:r>
              <a:rPr lang="es" sz="3000">
                <a:latin typeface="Lexend"/>
                <a:ea typeface="Lexend"/>
                <a:cs typeface="Lexend"/>
                <a:sym typeface="Lexend"/>
              </a:rPr>
              <a:t>. BigData y desarrollo web</a:t>
            </a:r>
            <a:endParaRPr sz="3000">
              <a:latin typeface="Lexend"/>
              <a:ea typeface="Lexend"/>
              <a:cs typeface="Lexend"/>
              <a:sym typeface="Lexend"/>
            </a:endParaRPr>
          </a:p>
        </p:txBody>
      </p:sp>
      <p:sp>
        <p:nvSpPr>
          <p:cNvPr id="197" name="Google Shape;197;p33"/>
          <p:cNvSpPr txBox="1"/>
          <p:nvPr>
            <p:ph idx="1" type="body"/>
          </p:nvPr>
        </p:nvSpPr>
        <p:spPr>
          <a:xfrm>
            <a:off x="257700" y="1604000"/>
            <a:ext cx="7044600" cy="86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BigData juega un papel crucial en el desarrollo de aplicaciones web modernas, ya que ofrece oportunidades para mejorar la funcionalidad, personalización y eficiencia de las aplicaciones. Algunos aspectos clave de la importancia de BigData en el desarrollo de aplicaciones web incluyen: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Personalización:</a:t>
            </a:r>
            <a:r>
              <a:rPr lang="es">
                <a:latin typeface="Lexend"/>
                <a:ea typeface="Lexend"/>
                <a:cs typeface="Lexend"/>
                <a:sym typeface="Lexend"/>
              </a:rPr>
              <a:t> Utilizar BigData para analizar las preferencias y el comportamiento de los usuarios, permitiendo ofrecer experiencias personalizadas y relevantes.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Análisis del rendimiento:</a:t>
            </a:r>
            <a:r>
              <a:rPr lang="es">
                <a:latin typeface="Lexend"/>
                <a:ea typeface="Lexend"/>
                <a:cs typeface="Lexend"/>
                <a:sym typeface="Lexend"/>
              </a:rPr>
              <a:t> Evaluar y optimizar el rendimiento y la eficiencia de las aplicaciones web mediante el análisis de datos de uso y retroalimentación de los usuarios.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Toma de decisiones basada en datos:</a:t>
            </a:r>
            <a:r>
              <a:rPr lang="es">
                <a:latin typeface="Lexend"/>
                <a:ea typeface="Lexend"/>
                <a:cs typeface="Lexend"/>
                <a:sym typeface="Lexend"/>
              </a:rPr>
              <a:t> Guiar el diseño y las mejoras de las aplicaciones web utilizando información extraída del análisis de BigData.</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Integración de servicios de terceros:</a:t>
            </a:r>
            <a:r>
              <a:rPr lang="es">
                <a:latin typeface="Lexend"/>
                <a:ea typeface="Lexend"/>
                <a:cs typeface="Lexend"/>
                <a:sym typeface="Lexend"/>
              </a:rPr>
              <a:t> Combinar datos de diferentes fuentes, como API externas, para expandir las funcionalidades de las aplicaciones web.</a:t>
            </a:r>
            <a:endParaRPr>
              <a:latin typeface="Lexend"/>
              <a:ea typeface="Lexend"/>
              <a:cs typeface="Lexend"/>
              <a:sym typeface="Lexend"/>
            </a:endParaRPr>
          </a:p>
        </p:txBody>
      </p:sp>
      <p:sp>
        <p:nvSpPr>
          <p:cNvPr id="198" name="Google Shape;198;p3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6.2. Reflexiones finales</a:t>
            </a:r>
            <a:endParaRPr sz="3000">
              <a:latin typeface="Lexend"/>
              <a:ea typeface="Lexend"/>
              <a:cs typeface="Lexend"/>
              <a:sym typeface="Lexend"/>
            </a:endParaRPr>
          </a:p>
        </p:txBody>
      </p:sp>
      <p:sp>
        <p:nvSpPr>
          <p:cNvPr id="204" name="Google Shape;204;p34"/>
          <p:cNvSpPr txBox="1"/>
          <p:nvPr>
            <p:ph idx="1" type="body"/>
          </p:nvPr>
        </p:nvSpPr>
        <p:spPr>
          <a:xfrm>
            <a:off x="257700" y="1604000"/>
            <a:ext cx="7044600" cy="86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En conclusión, BigData ha revolucionado la forma en que las empresas abordan el almacenamiento, procesamiento y análisis de datos. Ha permitido el desarrollo de aplicaciones web más personalizadas y eficientes, y ha facilitado la toma de decisiones basada en datos de múltiples industrias.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Sin embargo, también presenta desafíos en términos de </a:t>
            </a:r>
            <a:r>
              <a:rPr i="1" lang="es">
                <a:latin typeface="Lexend"/>
                <a:ea typeface="Lexend"/>
                <a:cs typeface="Lexend"/>
                <a:sym typeface="Lexend"/>
              </a:rPr>
              <a:t>seguridad, privacidad y ética</a:t>
            </a:r>
            <a:r>
              <a:rPr lang="es">
                <a:latin typeface="Lexend"/>
                <a:ea typeface="Lexend"/>
                <a:cs typeface="Lexend"/>
                <a:sym typeface="Lexend"/>
              </a:rPr>
              <a:t> en el manejo de la información.</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s">
                <a:latin typeface="Lexend"/>
                <a:ea typeface="Lexend"/>
                <a:cs typeface="Lexend"/>
                <a:sym typeface="Lexend"/>
              </a:rPr>
              <a:t>El futuro de BigData está estrechamente vinculado a la adopción de tecnologías como la </a:t>
            </a:r>
            <a:r>
              <a:rPr i="1" lang="es">
                <a:latin typeface="Lexend"/>
                <a:ea typeface="Lexend"/>
                <a:cs typeface="Lexend"/>
                <a:sym typeface="Lexend"/>
              </a:rPr>
              <a:t>Inteligencia Artificial y el Machine Learning</a:t>
            </a:r>
            <a:r>
              <a:rPr lang="es">
                <a:latin typeface="Lexend"/>
                <a:ea typeface="Lexend"/>
                <a:cs typeface="Lexend"/>
                <a:sym typeface="Lexend"/>
              </a:rPr>
              <a:t>, que permitirán a las organizaciones y empresas extraer aún más valor de sus datos y mejorar sus capacidades de análisis y toma de decisiones.</a:t>
            </a:r>
            <a:endParaRPr>
              <a:latin typeface="Lexend"/>
              <a:ea typeface="Lexend"/>
              <a:cs typeface="Lexend"/>
              <a:sym typeface="Lexend"/>
            </a:endParaRPr>
          </a:p>
        </p:txBody>
      </p:sp>
      <p:sp>
        <p:nvSpPr>
          <p:cNvPr id="205" name="Google Shape;205;p3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0" y="-2"/>
            <a:ext cx="7560000" cy="10229700"/>
          </a:xfrm>
          <a:prstGeom prst="rect">
            <a:avLst/>
          </a:prstGeom>
          <a:solidFill>
            <a:srgbClr val="202729"/>
          </a:solidFill>
        </p:spPr>
        <p:txBody>
          <a:bodyPr anchorCtr="0" anchor="ctr" bIns="91425" lIns="91425" spcFirstLastPara="1" rIns="91425" wrap="square" tIns="91425">
            <a:normAutofit/>
          </a:bodyPr>
          <a:lstStyle/>
          <a:p>
            <a:pPr indent="-514350" lvl="0" marL="457200" rtl="0" algn="ctr">
              <a:spcBef>
                <a:spcPts val="0"/>
              </a:spcBef>
              <a:spcAft>
                <a:spcPts val="0"/>
              </a:spcAft>
              <a:buClr>
                <a:schemeClr val="lt1"/>
              </a:buClr>
              <a:buSzPts val="4500"/>
              <a:buFont typeface="Lexend"/>
              <a:buAutoNum type="arabicPeriod"/>
            </a:pPr>
            <a:r>
              <a:rPr lang="es" sz="4500">
                <a:solidFill>
                  <a:schemeClr val="lt1"/>
                </a:solidFill>
                <a:latin typeface="Lexend"/>
                <a:ea typeface="Lexend"/>
                <a:cs typeface="Lexend"/>
                <a:sym typeface="Lexend"/>
              </a:rPr>
              <a:t>I</a:t>
            </a:r>
            <a:r>
              <a:rPr lang="es" sz="4500">
                <a:latin typeface="Lexend"/>
                <a:ea typeface="Lexend"/>
                <a:cs typeface="Lexend"/>
                <a:sym typeface="Lexend"/>
              </a:rPr>
              <a:t>ntroducción</a:t>
            </a:r>
            <a:endParaRPr sz="4500">
              <a:solidFill>
                <a:schemeClr val="lt1"/>
              </a:solidFill>
              <a:latin typeface="Lexend"/>
              <a:ea typeface="Lexend"/>
              <a:cs typeface="Lexend"/>
              <a:sym typeface="Lexend"/>
            </a:endParaRPr>
          </a:p>
        </p:txBody>
      </p:sp>
      <p:sp>
        <p:nvSpPr>
          <p:cNvPr id="77" name="Google Shape;77;p15"/>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1.1 Definición de BigData</a:t>
            </a:r>
            <a:endParaRPr sz="3000">
              <a:latin typeface="Lexend"/>
              <a:ea typeface="Lexend"/>
              <a:cs typeface="Lexend"/>
              <a:sym typeface="Lexend"/>
            </a:endParaRPr>
          </a:p>
        </p:txBody>
      </p:sp>
      <p:sp>
        <p:nvSpPr>
          <p:cNvPr id="83" name="Google Shape;83;p16"/>
          <p:cNvSpPr txBox="1"/>
          <p:nvPr>
            <p:ph idx="1" type="body"/>
          </p:nvPr>
        </p:nvSpPr>
        <p:spPr>
          <a:xfrm>
            <a:off x="257700" y="1758750"/>
            <a:ext cx="7044600" cy="793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exend"/>
                <a:ea typeface="Lexend"/>
                <a:cs typeface="Lexend"/>
                <a:sym typeface="Lexend"/>
              </a:rPr>
              <a:t>BigData se refiere al procesamiento y análisis de grandes conjuntos de datos que son difíciles de manejar utilizando los enfoques y sistemas tradicionales de bases de datos. Estos conjuntos de datos son tan voluminosos, variados y se generan a una velocidad tan alta, que las técnicas convencionales no pueden procesarlos eficientemente. El término "BigData" también puede referirse al campo de estudio y las tecnologías que se centran en el almacenamiento, gestión y análisis de estos datos masivos para obtener información y conocimientos valiosos.</a:t>
            </a:r>
            <a:endParaRPr>
              <a:latin typeface="Lexend"/>
              <a:ea typeface="Lexend"/>
              <a:cs typeface="Lexend"/>
              <a:sym typeface="Lexend"/>
            </a:endParaRPr>
          </a:p>
          <a:p>
            <a:pPr indent="0" lvl="0" marL="0" rtl="0" algn="l">
              <a:spcBef>
                <a:spcPts val="0"/>
              </a:spcBef>
              <a:spcAft>
                <a:spcPts val="1200"/>
              </a:spcAft>
              <a:buNone/>
            </a:pPr>
            <a:r>
              <a:t/>
            </a:r>
            <a:endParaRPr sz="1900">
              <a:latin typeface="Lexend"/>
              <a:ea typeface="Lexend"/>
              <a:cs typeface="Lexend"/>
              <a:sym typeface="Lexend"/>
            </a:endParaRPr>
          </a:p>
        </p:txBody>
      </p:sp>
      <p:sp>
        <p:nvSpPr>
          <p:cNvPr id="84" name="Google Shape;84;p16"/>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1.2 Contexto histórico y evolución</a:t>
            </a:r>
            <a:endParaRPr sz="3000">
              <a:latin typeface="Lexend"/>
              <a:ea typeface="Lexend"/>
              <a:cs typeface="Lexend"/>
              <a:sym typeface="Lexend"/>
            </a:endParaRPr>
          </a:p>
        </p:txBody>
      </p:sp>
      <p:sp>
        <p:nvSpPr>
          <p:cNvPr id="90" name="Google Shape;90;p17"/>
          <p:cNvSpPr txBox="1"/>
          <p:nvPr>
            <p:ph idx="1" type="body"/>
          </p:nvPr>
        </p:nvSpPr>
        <p:spPr>
          <a:xfrm>
            <a:off x="257700" y="1632125"/>
            <a:ext cx="7044600" cy="847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2100">
                <a:latin typeface="Lexend"/>
                <a:ea typeface="Lexend"/>
                <a:cs typeface="Lexend"/>
                <a:sym typeface="Lexend"/>
              </a:rPr>
              <a:t>La evolución de BigData se remonta a la década de 1960, cuando las bases de datos se empezaron a utilizar para almacenar y gestionar información. Sin embargo, fue en la década de 1990, con el auge de Internet, cuando la cantidad de datos generados y almacenados comenzó a aumentar significativamente.</a:t>
            </a:r>
            <a:endParaRPr sz="2100">
              <a:latin typeface="Lexend"/>
              <a:ea typeface="Lexend"/>
              <a:cs typeface="Lexend"/>
              <a:sym typeface="Lexend"/>
            </a:endParaRPr>
          </a:p>
          <a:p>
            <a:pPr indent="0" lvl="0" marL="0" rtl="0" algn="l">
              <a:spcBef>
                <a:spcPts val="0"/>
              </a:spcBef>
              <a:spcAft>
                <a:spcPts val="0"/>
              </a:spcAft>
              <a:buNone/>
            </a:pPr>
            <a:r>
              <a:t/>
            </a:r>
            <a:endParaRPr sz="2100">
              <a:latin typeface="Lexend"/>
              <a:ea typeface="Lexend"/>
              <a:cs typeface="Lexend"/>
              <a:sym typeface="Lexend"/>
            </a:endParaRPr>
          </a:p>
          <a:p>
            <a:pPr indent="0" lvl="0" marL="0" rtl="0" algn="l">
              <a:spcBef>
                <a:spcPts val="0"/>
              </a:spcBef>
              <a:spcAft>
                <a:spcPts val="0"/>
              </a:spcAft>
              <a:buNone/>
            </a:pPr>
            <a:r>
              <a:rPr lang="es" sz="2100">
                <a:latin typeface="Lexend"/>
                <a:ea typeface="Lexend"/>
                <a:cs typeface="Lexend"/>
                <a:sym typeface="Lexend"/>
              </a:rPr>
              <a:t>A principios del siglo XXI, las empresas comenzaron a darse cuenta del potencial de los datos generados por las personas y los dispositivos. Esta concienciación impulsó el desarrollo de tecnologías y enfoques específicos para abordar el procesamiento y análisis de datos a gran escala.</a:t>
            </a:r>
            <a:endParaRPr sz="2100">
              <a:latin typeface="Lexend"/>
              <a:ea typeface="Lexend"/>
              <a:cs typeface="Lexend"/>
              <a:sym typeface="Lexend"/>
            </a:endParaRPr>
          </a:p>
          <a:p>
            <a:pPr indent="0" lvl="0" marL="0" rtl="0" algn="l">
              <a:spcBef>
                <a:spcPts val="0"/>
              </a:spcBef>
              <a:spcAft>
                <a:spcPts val="0"/>
              </a:spcAft>
              <a:buNone/>
            </a:pPr>
            <a:r>
              <a:t/>
            </a:r>
            <a:endParaRPr sz="2100">
              <a:latin typeface="Lexend"/>
              <a:ea typeface="Lexend"/>
              <a:cs typeface="Lexend"/>
              <a:sym typeface="Lexend"/>
            </a:endParaRPr>
          </a:p>
          <a:p>
            <a:pPr indent="0" lvl="0" marL="0" rtl="0" algn="l">
              <a:spcBef>
                <a:spcPts val="0"/>
              </a:spcBef>
              <a:spcAft>
                <a:spcPts val="0"/>
              </a:spcAft>
              <a:buNone/>
            </a:pPr>
            <a:r>
              <a:rPr lang="es" sz="2100">
                <a:latin typeface="Lexend"/>
                <a:ea typeface="Lexend"/>
                <a:cs typeface="Lexend"/>
                <a:sym typeface="Lexend"/>
              </a:rPr>
              <a:t>En 2005, Roger Mougalas, acuñó el término "BigData" para describir esta creciente cantidad de información y la necesidad de procesarla. En los años siguientes, el avance de las tecnologías y la aparición de soluciones como Hadoop, MapReduce y las bases de datos NoSQL facilitaron el manejo y análisis de BigData.</a:t>
            </a:r>
            <a:endParaRPr sz="2100">
              <a:latin typeface="Lexend"/>
              <a:ea typeface="Lexend"/>
              <a:cs typeface="Lexend"/>
              <a:sym typeface="Lexend"/>
            </a:endParaRPr>
          </a:p>
          <a:p>
            <a:pPr indent="0" lvl="0" marL="0" rtl="0" algn="l">
              <a:spcBef>
                <a:spcPts val="0"/>
              </a:spcBef>
              <a:spcAft>
                <a:spcPts val="0"/>
              </a:spcAft>
              <a:buNone/>
            </a:pPr>
            <a:r>
              <a:t/>
            </a:r>
            <a:endParaRPr sz="2100">
              <a:latin typeface="Lexend"/>
              <a:ea typeface="Lexend"/>
              <a:cs typeface="Lexend"/>
              <a:sym typeface="Lexend"/>
            </a:endParaRPr>
          </a:p>
          <a:p>
            <a:pPr indent="0" lvl="0" marL="0" rtl="0" algn="l">
              <a:spcBef>
                <a:spcPts val="0"/>
              </a:spcBef>
              <a:spcAft>
                <a:spcPts val="0"/>
              </a:spcAft>
              <a:buNone/>
            </a:pPr>
            <a:r>
              <a:rPr lang="es" sz="2100">
                <a:latin typeface="Lexend"/>
                <a:ea typeface="Lexend"/>
                <a:cs typeface="Lexend"/>
                <a:sym typeface="Lexend"/>
              </a:rPr>
              <a:t>Desde entonces, el campo de BigData ha evolucionado rápidamente impulsado por la creciente necesidad de analizar información en tiempo real y la proliferación de dispositivos conectados, como los teléfonos inteligentes y el Internet de las cosas (IoT). Actualmente, BigData es fundamental en diversas industrias, como la publicidad, la medicina, el transporte y la inteligencia de negocios, entre otras. Además, se espera que la adopción de tecnologías de IA y Machine Learning continúe impulsando el crecimiento y la evolución del campo.</a:t>
            </a:r>
            <a:endParaRPr sz="2100">
              <a:latin typeface="Lexend"/>
              <a:ea typeface="Lexend"/>
              <a:cs typeface="Lexend"/>
              <a:sym typeface="Lexend"/>
            </a:endParaRPr>
          </a:p>
          <a:p>
            <a:pPr indent="0" lvl="0" marL="0" rtl="0" algn="l">
              <a:spcBef>
                <a:spcPts val="0"/>
              </a:spcBef>
              <a:spcAft>
                <a:spcPts val="1200"/>
              </a:spcAft>
              <a:buNone/>
            </a:pPr>
            <a:r>
              <a:t/>
            </a:r>
            <a:endParaRPr sz="1900">
              <a:latin typeface="Lexend"/>
              <a:ea typeface="Lexend"/>
              <a:cs typeface="Lexend"/>
              <a:sym typeface="Lexend"/>
            </a:endParaRPr>
          </a:p>
        </p:txBody>
      </p:sp>
      <p:sp>
        <p:nvSpPr>
          <p:cNvPr id="91" name="Google Shape;91;p17"/>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0" y="-2"/>
            <a:ext cx="7560000" cy="10229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4500">
                <a:latin typeface="Lexend"/>
                <a:ea typeface="Lexend"/>
                <a:cs typeface="Lexend"/>
                <a:sym typeface="Lexend"/>
              </a:rPr>
              <a:t>2. Características del BigData</a:t>
            </a:r>
            <a:endParaRPr sz="4500">
              <a:solidFill>
                <a:schemeClr val="lt1"/>
              </a:solidFill>
              <a:latin typeface="Lexend"/>
              <a:ea typeface="Lexend"/>
              <a:cs typeface="Lexend"/>
              <a:sym typeface="Lexend"/>
            </a:endParaRPr>
          </a:p>
        </p:txBody>
      </p:sp>
      <p:sp>
        <p:nvSpPr>
          <p:cNvPr id="97" name="Google Shape;97;p18"/>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2.1</a:t>
            </a:r>
            <a:r>
              <a:rPr lang="es" sz="3000">
                <a:latin typeface="Lexend"/>
                <a:ea typeface="Lexend"/>
                <a:cs typeface="Lexend"/>
                <a:sym typeface="Lexend"/>
              </a:rPr>
              <a:t> Las 5 V’s</a:t>
            </a:r>
            <a:endParaRPr sz="3000">
              <a:latin typeface="Lexend"/>
              <a:ea typeface="Lexend"/>
              <a:cs typeface="Lexend"/>
              <a:sym typeface="Lexend"/>
            </a:endParaRPr>
          </a:p>
        </p:txBody>
      </p:sp>
      <p:sp>
        <p:nvSpPr>
          <p:cNvPr id="103" name="Google Shape;103;p19"/>
          <p:cNvSpPr txBox="1"/>
          <p:nvPr>
            <p:ph idx="1" type="body"/>
          </p:nvPr>
        </p:nvSpPr>
        <p:spPr>
          <a:xfrm>
            <a:off x="257700" y="1604000"/>
            <a:ext cx="7044600" cy="866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latin typeface="Lexend"/>
                <a:ea typeface="Lexend"/>
                <a:cs typeface="Lexend"/>
                <a:sym typeface="Lexend"/>
              </a:rPr>
              <a:t>Son características que describen y diferencian a BigData de los SGBD:</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b="1" lang="es">
                <a:latin typeface="Lexend"/>
                <a:ea typeface="Lexend"/>
                <a:cs typeface="Lexend"/>
                <a:sym typeface="Lexend"/>
              </a:rPr>
              <a:t>Volumen:</a:t>
            </a:r>
            <a:r>
              <a:rPr lang="es">
                <a:latin typeface="Lexend"/>
                <a:ea typeface="Lexend"/>
                <a:cs typeface="Lexend"/>
                <a:sym typeface="Lexend"/>
              </a:rPr>
              <a:t> Se caracteriza por la enorme cantidad de datos generados y almacenados. Estos volúmenes masivos de información provienen de múltiples fuentes, como redes sociales, sensores, transacciones comerciales y registros de usuarios, entre otras.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b="1" lang="es">
                <a:latin typeface="Lexend"/>
                <a:ea typeface="Lexend"/>
                <a:cs typeface="Lexend"/>
                <a:sym typeface="Lexend"/>
              </a:rPr>
              <a:t>Velocidad:</a:t>
            </a:r>
            <a:r>
              <a:rPr lang="es">
                <a:latin typeface="Lexend"/>
                <a:ea typeface="Lexend"/>
                <a:cs typeface="Lexend"/>
                <a:sym typeface="Lexend"/>
              </a:rPr>
              <a:t> Se refiere a la tasa a la que se generan, procesan y analizan los datos. En el contexto de BigData, la velocidad es crítica, ya que los datos se generan y cambian constantemente, y las empresas a menudo requieren información en tiempo real para tomar decisiones rápidas y eficaces.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b="1" lang="es">
                <a:latin typeface="Lexend"/>
                <a:ea typeface="Lexend"/>
                <a:cs typeface="Lexend"/>
                <a:sym typeface="Lexend"/>
              </a:rPr>
              <a:t>Variedad:</a:t>
            </a:r>
            <a:r>
              <a:rPr lang="es">
                <a:latin typeface="Lexend"/>
                <a:ea typeface="Lexend"/>
                <a:cs typeface="Lexend"/>
                <a:sym typeface="Lexend"/>
              </a:rPr>
              <a:t> Hace referencia a los diferentes tipos de datos que se manejan en un entorno de BigData. Estos datos pueden ser </a:t>
            </a:r>
            <a:r>
              <a:rPr i="1" lang="es">
                <a:latin typeface="Lexend"/>
                <a:ea typeface="Lexend"/>
                <a:cs typeface="Lexend"/>
                <a:sym typeface="Lexend"/>
              </a:rPr>
              <a:t>estructurados, semiestructurados</a:t>
            </a:r>
            <a:r>
              <a:rPr lang="es">
                <a:latin typeface="Lexend"/>
                <a:ea typeface="Lexend"/>
                <a:cs typeface="Lexend"/>
                <a:sym typeface="Lexend"/>
              </a:rPr>
              <a:t> (JSON) o</a:t>
            </a:r>
            <a:r>
              <a:rPr i="1" lang="es">
                <a:latin typeface="Lexend"/>
                <a:ea typeface="Lexend"/>
                <a:cs typeface="Lexend"/>
                <a:sym typeface="Lexend"/>
              </a:rPr>
              <a:t> no estructurados</a:t>
            </a:r>
            <a:r>
              <a:rPr lang="es">
                <a:latin typeface="Lexend"/>
                <a:ea typeface="Lexend"/>
                <a:cs typeface="Lexend"/>
                <a:sym typeface="Lexend"/>
              </a:rPr>
              <a:t> (como img, videos y texto).</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b="1" lang="es">
                <a:latin typeface="Lexend"/>
                <a:ea typeface="Lexend"/>
                <a:cs typeface="Lexend"/>
                <a:sym typeface="Lexend"/>
              </a:rPr>
              <a:t>Veracidad:</a:t>
            </a:r>
            <a:r>
              <a:rPr lang="es">
                <a:latin typeface="Lexend"/>
                <a:ea typeface="Lexend"/>
                <a:cs typeface="Lexend"/>
                <a:sym typeface="Lexend"/>
              </a:rPr>
              <a:t> Se refiere a la calidad y precisión de los datos. En el contexto de BigData, es esencial garantizar que los datos sean precisos y confiables, ya que las decisiones basadas en datos erróneos o de baja calidad pueden tener consecuencias negativas.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b="1" lang="es">
                <a:latin typeface="Lexend"/>
                <a:ea typeface="Lexend"/>
                <a:cs typeface="Lexend"/>
                <a:sym typeface="Lexend"/>
              </a:rPr>
              <a:t>Valor:</a:t>
            </a:r>
            <a:r>
              <a:rPr lang="es">
                <a:latin typeface="Lexend"/>
                <a:ea typeface="Lexend"/>
                <a:cs typeface="Lexend"/>
                <a:sym typeface="Lexend"/>
              </a:rPr>
              <a:t> Es la capacidad de extraer conocimientos útiles y significativos de los datos. El propósito principal de BigData es transformar los datos en información valiosa que las empresas puedan utilizar para tomar decisiones informadas y mejorar sus operaciones.</a:t>
            </a:r>
            <a:endParaRPr sz="1900">
              <a:latin typeface="Lexend"/>
              <a:ea typeface="Lexend"/>
              <a:cs typeface="Lexend"/>
              <a:sym typeface="Lexend"/>
            </a:endParaRPr>
          </a:p>
        </p:txBody>
      </p:sp>
      <p:sp>
        <p:nvSpPr>
          <p:cNvPr id="104" name="Google Shape;104;p19"/>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2.2 Diferencias BigData Vs SGBD</a:t>
            </a:r>
            <a:endParaRPr sz="3000">
              <a:latin typeface="Lexend"/>
              <a:ea typeface="Lexend"/>
              <a:cs typeface="Lexend"/>
              <a:sym typeface="Lexend"/>
            </a:endParaRPr>
          </a:p>
        </p:txBody>
      </p:sp>
      <p:sp>
        <p:nvSpPr>
          <p:cNvPr id="110" name="Google Shape;110;p20"/>
          <p:cNvSpPr txBox="1"/>
          <p:nvPr>
            <p:ph idx="1" type="body"/>
          </p:nvPr>
        </p:nvSpPr>
        <p:spPr>
          <a:xfrm>
            <a:off x="257700" y="1604000"/>
            <a:ext cx="7044600" cy="866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exend"/>
              <a:buChar char="●"/>
            </a:pPr>
            <a:r>
              <a:rPr b="1" lang="es">
                <a:latin typeface="Lexend"/>
                <a:ea typeface="Lexend"/>
                <a:cs typeface="Lexend"/>
                <a:sym typeface="Lexend"/>
              </a:rPr>
              <a:t>Escalabilidad:</a:t>
            </a:r>
            <a:r>
              <a:rPr lang="es">
                <a:latin typeface="Lexend"/>
                <a:ea typeface="Lexend"/>
                <a:cs typeface="Lexend"/>
                <a:sym typeface="Lexend"/>
              </a:rPr>
              <a:t> BigData maneja grandes volúmenes y escala horizontalmente, mientras que bases de datos tradicionales tienen limitaciones.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Tipo de datos:</a:t>
            </a:r>
            <a:r>
              <a:rPr lang="es">
                <a:latin typeface="Lexend"/>
                <a:ea typeface="Lexend"/>
                <a:cs typeface="Lexend"/>
                <a:sym typeface="Lexend"/>
              </a:rPr>
              <a:t> BigData procesa datos estructurados, semiestructurados y no estructurados, mientras que bases de datos tradicionales manejan principalmente datos estructurados.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Velocidad de procesamiento:</a:t>
            </a:r>
            <a:r>
              <a:rPr lang="es">
                <a:latin typeface="Lexend"/>
                <a:ea typeface="Lexend"/>
                <a:cs typeface="Lexend"/>
                <a:sym typeface="Lexend"/>
              </a:rPr>
              <a:t> BigData procesa datos rápidamente, incluso en tiempo real, a diferencia de bases de datos tradicionales.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Arquitectura:</a:t>
            </a:r>
            <a:r>
              <a:rPr lang="es">
                <a:latin typeface="Lexend"/>
                <a:ea typeface="Lexend"/>
                <a:cs typeface="Lexend"/>
                <a:sym typeface="Lexend"/>
              </a:rPr>
              <a:t> BigData utiliza arquitecturas distribuidas, en contraste con la arquitectura centralizada de sistemas tradicionales.</a:t>
            </a:r>
            <a:endParaRPr>
              <a:latin typeface="Lexend"/>
              <a:ea typeface="Lexend"/>
              <a:cs typeface="Lexend"/>
              <a:sym typeface="Lexend"/>
            </a:endParaRPr>
          </a:p>
          <a:p>
            <a:pPr indent="0" lvl="0" marL="457200" rtl="0" algn="l">
              <a:spcBef>
                <a:spcPts val="0"/>
              </a:spcBef>
              <a:spcAft>
                <a:spcPts val="0"/>
              </a:spcAft>
              <a:buNone/>
            </a:pPr>
            <a:r>
              <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b="1" lang="es">
                <a:latin typeface="Lexend"/>
                <a:ea typeface="Lexend"/>
                <a:cs typeface="Lexend"/>
                <a:sym typeface="Lexend"/>
              </a:rPr>
              <a:t>Consultas y análisis:</a:t>
            </a:r>
            <a:r>
              <a:rPr lang="es">
                <a:latin typeface="Lexend"/>
                <a:ea typeface="Lexend"/>
                <a:cs typeface="Lexend"/>
                <a:sym typeface="Lexend"/>
              </a:rPr>
              <a:t> BigData permite consultas flexibles y análisis avanzados, mientras que bases de datos tradicionales se centran en consultas predefinidas y análisis estáticos.</a:t>
            </a:r>
            <a:endParaRPr>
              <a:latin typeface="Lexend"/>
              <a:ea typeface="Lexend"/>
              <a:cs typeface="Lexend"/>
              <a:sym typeface="Lexend"/>
            </a:endParaRPr>
          </a:p>
        </p:txBody>
      </p:sp>
      <p:sp>
        <p:nvSpPr>
          <p:cNvPr id="111" name="Google Shape;111;p20"/>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2"/>
            <a:ext cx="7560000" cy="10229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4500">
                <a:latin typeface="Lexend"/>
                <a:ea typeface="Lexend"/>
                <a:cs typeface="Lexend"/>
                <a:sym typeface="Lexend"/>
              </a:rPr>
              <a:t>3. Tecnologías y herramientas</a:t>
            </a:r>
            <a:endParaRPr sz="4500">
              <a:solidFill>
                <a:schemeClr val="lt1"/>
              </a:solidFill>
              <a:latin typeface="Lexend"/>
              <a:ea typeface="Lexend"/>
              <a:cs typeface="Lexend"/>
              <a:sym typeface="Lexend"/>
            </a:endParaRPr>
          </a:p>
        </p:txBody>
      </p:sp>
      <p:sp>
        <p:nvSpPr>
          <p:cNvPr id="117" name="Google Shape;117;p21"/>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