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10440000" cx="7560000"/>
  <p:notesSz cx="6858000" cy="9144000"/>
  <p:embeddedFontLst>
    <p:embeddedFont>
      <p:font typeface="Proxima Nova"/>
      <p:regular r:id="rId27"/>
      <p:bold r:id="rId28"/>
      <p:italic r:id="rId29"/>
      <p:boldItalic r:id="rId30"/>
    </p:embeddedFont>
    <p:embeddedFont>
      <p:font typeface="Lexend"/>
      <p:regular r:id="rId31"/>
      <p:bold r:id="rId32"/>
    </p:embeddedFont>
    <p:embeddedFont>
      <p:font typeface="Merriweathe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288">
          <p15:clr>
            <a:srgbClr val="747775"/>
          </p15:clr>
        </p15:guide>
        <p15:guide id="2" pos="238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288" orient="horz"/>
        <p:guide pos="238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exend-regular.fntdata"/><Relationship Id="rId30" Type="http://schemas.openxmlformats.org/officeDocument/2006/relationships/font" Target="fonts/ProximaNova-boldItalic.fntdata"/><Relationship Id="rId11" Type="http://schemas.openxmlformats.org/officeDocument/2006/relationships/slide" Target="slides/slide6.xml"/><Relationship Id="rId33" Type="http://schemas.openxmlformats.org/officeDocument/2006/relationships/font" Target="fonts/Merriweather-regular.fntdata"/><Relationship Id="rId10" Type="http://schemas.openxmlformats.org/officeDocument/2006/relationships/slide" Target="slides/slide5.xml"/><Relationship Id="rId32" Type="http://schemas.openxmlformats.org/officeDocument/2006/relationships/font" Target="fonts/Lexend-bold.fntdata"/><Relationship Id="rId13" Type="http://schemas.openxmlformats.org/officeDocument/2006/relationships/slide" Target="slides/slide8.xml"/><Relationship Id="rId35" Type="http://schemas.openxmlformats.org/officeDocument/2006/relationships/font" Target="fonts/Merriweather-italic.fntdata"/><Relationship Id="rId12" Type="http://schemas.openxmlformats.org/officeDocument/2006/relationships/slide" Target="slides/slide7.xml"/><Relationship Id="rId34" Type="http://schemas.openxmlformats.org/officeDocument/2006/relationships/font" Target="fonts/Merriweather-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erriweather-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a28bee180_0_33: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a28bee18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a28bee180_0_77: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a28bee18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a28bee180_0_82: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2a28bee18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a28bee180_0_87: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2a28bee18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a28bee180_0_37: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2a28bee18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a28bee180_0_92: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a28bee18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a28bee180_0_97: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2a28bee18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a28bee180_0_41: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a28bee18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a28bee180_0_102: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a28bee18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a28bee180_0_107: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2a28bee18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2a28bee180_0_9: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2a28bee18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a28bee180_0_45: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2a28bee18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a28bee180_0_112: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a28bee18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a28bee180_0_21: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a28bee18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a28bee180_0_49: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2a28bee18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2a28bee180_0_54: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2a28bee18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a28bee180_0_28: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a28bee18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a28bee180_0_60: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a28bee18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a28bee180_0_66: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a28bee18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a28bee180_0_72:notes"/>
          <p:cNvSpPr/>
          <p:nvPr>
            <p:ph idx="2" type="sldImg"/>
          </p:nvPr>
        </p:nvSpPr>
        <p:spPr>
          <a:xfrm>
            <a:off x="2187788" y="685800"/>
            <a:ext cx="24831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a28bee18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6085484"/>
            <a:ext cx="7560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422026" y="2552000"/>
            <a:ext cx="6715800" cy="3224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422026" y="6459287"/>
            <a:ext cx="6715800" cy="1278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p:nvPr/>
        </p:nvSpPr>
        <p:spPr>
          <a:xfrm>
            <a:off x="0" y="10241491"/>
            <a:ext cx="7560000" cy="19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1"/>
          <p:cNvSpPr txBox="1"/>
          <p:nvPr>
            <p:ph hasCustomPrompt="1" type="title"/>
          </p:nvPr>
        </p:nvSpPr>
        <p:spPr>
          <a:xfrm>
            <a:off x="257705" y="2012443"/>
            <a:ext cx="7044600" cy="3892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2" name="Google Shape;52;p11"/>
          <p:cNvSpPr txBox="1"/>
          <p:nvPr>
            <p:ph idx="1" type="body"/>
          </p:nvPr>
        </p:nvSpPr>
        <p:spPr>
          <a:xfrm>
            <a:off x="257705" y="6233960"/>
            <a:ext cx="7044600" cy="1830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3" name="Google Shape;53;p11"/>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6085484"/>
            <a:ext cx="7560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422026" y="4176000"/>
            <a:ext cx="6715800" cy="1580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10241491"/>
            <a:ext cx="7560000" cy="19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257705" y="903288"/>
            <a:ext cx="7044600" cy="1162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257705" y="2339232"/>
            <a:ext cx="7044600" cy="69345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257705" y="903288"/>
            <a:ext cx="7044600" cy="1162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257705" y="2339232"/>
            <a:ext cx="3306900" cy="6934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3995291" y="2339232"/>
            <a:ext cx="3306900" cy="6934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257705" y="903288"/>
            <a:ext cx="7044600" cy="1162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257705" y="1127727"/>
            <a:ext cx="2321700" cy="15339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257705" y="2820535"/>
            <a:ext cx="2321700" cy="6453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202729"/>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05325" y="1068357"/>
            <a:ext cx="4793100" cy="83034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38" name="Google Shape;38;p8"/>
          <p:cNvSpPr/>
          <p:nvPr/>
        </p:nvSpPr>
        <p:spPr>
          <a:xfrm>
            <a:off x="0" y="10241491"/>
            <a:ext cx="7560000" cy="19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3780000" y="152"/>
            <a:ext cx="3780000" cy="10440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4158393" y="9124724"/>
            <a:ext cx="3873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19508" y="2447519"/>
            <a:ext cx="3344400" cy="3064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19508" y="5620369"/>
            <a:ext cx="3344400" cy="2730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083839" y="1469942"/>
            <a:ext cx="3172200" cy="75000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257705" y="8599680"/>
            <a:ext cx="4959600" cy="1215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8" name="Google Shape;48;p10"/>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57705" y="903288"/>
            <a:ext cx="7044600" cy="1162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257705" y="2339232"/>
            <a:ext cx="7044600" cy="69345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7004788" y="9465147"/>
            <a:ext cx="453600" cy="7989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mongodb.com/" TargetMode="External"/><Relationship Id="rId4" Type="http://schemas.openxmlformats.org/officeDocument/2006/relationships/hyperlink" Target="https://kinsta.com/" TargetMode="External"/><Relationship Id="rId5" Type="http://schemas.openxmlformats.org/officeDocument/2006/relationships/hyperlink" Target="https://openwebinars.net/" TargetMode="External"/><Relationship Id="rId6" Type="http://schemas.openxmlformats.org/officeDocument/2006/relationships/hyperlink" Target="https://datascientest.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ctrTitle"/>
          </p:nvPr>
        </p:nvSpPr>
        <p:spPr>
          <a:xfrm>
            <a:off x="422025" y="4727625"/>
            <a:ext cx="6715800" cy="104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5000">
                <a:latin typeface="Lexend"/>
                <a:ea typeface="Lexend"/>
                <a:cs typeface="Lexend"/>
                <a:sym typeface="Lexend"/>
              </a:rPr>
              <a:t>MongoDB</a:t>
            </a:r>
            <a:endParaRPr sz="5000">
              <a:latin typeface="Lexend"/>
              <a:ea typeface="Lexend"/>
              <a:cs typeface="Lexend"/>
              <a:sym typeface="Lexend"/>
            </a:endParaRPr>
          </a:p>
        </p:txBody>
      </p:sp>
      <p:sp>
        <p:nvSpPr>
          <p:cNvPr id="61" name="Google Shape;61;p13"/>
          <p:cNvSpPr txBox="1"/>
          <p:nvPr>
            <p:ph idx="1" type="subTitle"/>
          </p:nvPr>
        </p:nvSpPr>
        <p:spPr>
          <a:xfrm>
            <a:off x="422100" y="6091500"/>
            <a:ext cx="6715800" cy="1585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sz="2500">
                <a:latin typeface="Lexend"/>
                <a:ea typeface="Lexend"/>
                <a:cs typeface="Lexend"/>
                <a:sym typeface="Lexend"/>
              </a:rPr>
              <a:t>Walter Martín Lopes</a:t>
            </a:r>
            <a:endParaRPr sz="2500">
              <a:latin typeface="Lexend"/>
              <a:ea typeface="Lexend"/>
              <a:cs typeface="Lexend"/>
              <a:sym typeface="Lexend"/>
            </a:endParaRPr>
          </a:p>
        </p:txBody>
      </p:sp>
      <p:pic>
        <p:nvPicPr>
          <p:cNvPr id="62" name="Google Shape;62;p13"/>
          <p:cNvPicPr preferRelativeResize="0"/>
          <p:nvPr/>
        </p:nvPicPr>
        <p:blipFill>
          <a:blip r:embed="rId3">
            <a:alphaModFix/>
          </a:blip>
          <a:stretch>
            <a:fillRect/>
          </a:stretch>
        </p:blipFill>
        <p:spPr>
          <a:xfrm>
            <a:off x="1783625" y="735000"/>
            <a:ext cx="3992599" cy="3992625"/>
          </a:xfrm>
          <a:prstGeom prst="rect">
            <a:avLst/>
          </a:prstGeom>
          <a:noFill/>
          <a:ln>
            <a:noFill/>
          </a:ln>
        </p:spPr>
      </p:pic>
      <p:sp>
        <p:nvSpPr>
          <p:cNvPr id="63" name="Google Shape;63;p13"/>
          <p:cNvSpPr txBox="1"/>
          <p:nvPr>
            <p:ph idx="1" type="subTitle"/>
          </p:nvPr>
        </p:nvSpPr>
        <p:spPr>
          <a:xfrm>
            <a:off x="422100" y="7354850"/>
            <a:ext cx="6715800" cy="2224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i="1" lang="es" sz="2300">
                <a:latin typeface="Lexend"/>
                <a:ea typeface="Lexend"/>
                <a:cs typeface="Lexend"/>
                <a:sym typeface="Lexend"/>
              </a:rPr>
              <a:t>“Flexibilidad, escalabilidad y rendimiento para tus datos.”</a:t>
            </a:r>
            <a:endParaRPr i="1" sz="2300">
              <a:latin typeface="Lexend"/>
              <a:ea typeface="Lexend"/>
              <a:cs typeface="Lexend"/>
              <a:sym typeface="Lexend"/>
            </a:endParaRPr>
          </a:p>
        </p:txBody>
      </p:sp>
      <p:sp>
        <p:nvSpPr>
          <p:cNvPr id="64" name="Google Shape;64;p13"/>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25" y="0"/>
            <a:ext cx="7560000" cy="10241700"/>
          </a:xfrm>
          <a:prstGeom prst="rect">
            <a:avLst/>
          </a:prstGeom>
          <a:solidFill>
            <a:srgbClr val="202729"/>
          </a:solidFill>
        </p:spPr>
        <p:txBody>
          <a:bodyPr anchorCtr="0" anchor="ctr" bIns="91425" lIns="91425" spcFirstLastPara="1" rIns="91425" wrap="square" tIns="91425">
            <a:normAutofit/>
          </a:bodyPr>
          <a:lstStyle/>
          <a:p>
            <a:pPr indent="0" lvl="0" marL="0" rtl="0" algn="ctr">
              <a:spcBef>
                <a:spcPts val="0"/>
              </a:spcBef>
              <a:spcAft>
                <a:spcPts val="0"/>
              </a:spcAft>
              <a:buNone/>
            </a:pPr>
            <a:r>
              <a:rPr lang="es" sz="5000">
                <a:latin typeface="Lexend"/>
                <a:ea typeface="Lexend"/>
                <a:cs typeface="Lexend"/>
                <a:sym typeface="Lexend"/>
              </a:rPr>
              <a:t>3. Conceptos básicos</a:t>
            </a:r>
            <a:endParaRPr sz="5000">
              <a:solidFill>
                <a:schemeClr val="lt1"/>
              </a:solidFill>
              <a:latin typeface="Lexend"/>
              <a:ea typeface="Lexend"/>
              <a:cs typeface="Lexend"/>
              <a:sym typeface="Lexend"/>
            </a:endParaRPr>
          </a:p>
        </p:txBody>
      </p:sp>
      <p:sp>
        <p:nvSpPr>
          <p:cNvPr id="124" name="Google Shape;124;p22"/>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rPr>
              <a:t>‹#›</a:t>
            </a:fld>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257705" y="628963"/>
            <a:ext cx="7044600" cy="11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latin typeface="Lexend"/>
                <a:ea typeface="Lexend"/>
                <a:cs typeface="Lexend"/>
                <a:sym typeface="Lexend"/>
              </a:rPr>
              <a:t>3</a:t>
            </a:r>
            <a:r>
              <a:rPr lang="es" sz="3000">
                <a:latin typeface="Lexend"/>
                <a:ea typeface="Lexend"/>
                <a:cs typeface="Lexend"/>
                <a:sym typeface="Lexend"/>
              </a:rPr>
              <a:t>.1 Documentos y colecciones</a:t>
            </a:r>
            <a:endParaRPr sz="3000">
              <a:latin typeface="Lexend"/>
              <a:ea typeface="Lexend"/>
              <a:cs typeface="Lexend"/>
              <a:sym typeface="Lexend"/>
            </a:endParaRPr>
          </a:p>
        </p:txBody>
      </p:sp>
      <p:sp>
        <p:nvSpPr>
          <p:cNvPr id="130" name="Google Shape;130;p23"/>
          <p:cNvSpPr txBox="1"/>
          <p:nvPr>
            <p:ph idx="1" type="body"/>
          </p:nvPr>
        </p:nvSpPr>
        <p:spPr>
          <a:xfrm>
            <a:off x="257700" y="1569825"/>
            <a:ext cx="7044600" cy="841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900">
                <a:latin typeface="Lexend"/>
                <a:ea typeface="Lexend"/>
                <a:cs typeface="Lexend"/>
                <a:sym typeface="Lexend"/>
              </a:rPr>
              <a:t>En MongoDB, los datos se almacenan en documentos, que son estructuras de datos similares a JSON pero en formato BSON (Binary JSON). Un documento puede contener campos y valores de distintos tipos de datos, así como estructuras anidadas como listas y subdocumentos.</a:t>
            </a:r>
            <a:endParaRPr sz="1900">
              <a:latin typeface="Lexend"/>
              <a:ea typeface="Lexend"/>
              <a:cs typeface="Lexend"/>
              <a:sym typeface="Lexend"/>
            </a:endParaRPr>
          </a:p>
          <a:p>
            <a:pPr indent="0" lvl="0" marL="0" rtl="0" algn="l">
              <a:spcBef>
                <a:spcPts val="0"/>
              </a:spcBef>
              <a:spcAft>
                <a:spcPts val="0"/>
              </a:spcAft>
              <a:buNone/>
            </a:pPr>
            <a:r>
              <a:t/>
            </a:r>
            <a:endParaRPr sz="1900">
              <a:latin typeface="Lexend"/>
              <a:ea typeface="Lexend"/>
              <a:cs typeface="Lexend"/>
              <a:sym typeface="Lexend"/>
            </a:endParaRPr>
          </a:p>
          <a:p>
            <a:pPr indent="0" lvl="0" marL="0" rtl="0" algn="l">
              <a:spcBef>
                <a:spcPts val="0"/>
              </a:spcBef>
              <a:spcAft>
                <a:spcPts val="0"/>
              </a:spcAft>
              <a:buNone/>
            </a:pPr>
            <a:r>
              <a:rPr lang="es" sz="1900">
                <a:latin typeface="Lexend"/>
                <a:ea typeface="Lexend"/>
                <a:cs typeface="Lexend"/>
                <a:sym typeface="Lexend"/>
              </a:rPr>
              <a:t>Las colecciones son grupos de documentos que se organizan juntos en la base de datos. Una colección es similar a una tabla en una base de datos SQL, pero no requiere un esquema fijo. Esto significa que los documentos dentro de una colección pueden tener estructuras diferentes, lo que permite mayor flexibilidad en el almacenamiento y la gestión de datos.</a:t>
            </a:r>
            <a:endParaRPr sz="1900">
              <a:latin typeface="Lexend"/>
              <a:ea typeface="Lexend"/>
              <a:cs typeface="Lexend"/>
              <a:sym typeface="Lexend"/>
            </a:endParaRPr>
          </a:p>
          <a:p>
            <a:pPr indent="0" lvl="0" marL="0" rtl="0" algn="l">
              <a:spcBef>
                <a:spcPts val="0"/>
              </a:spcBef>
              <a:spcAft>
                <a:spcPts val="0"/>
              </a:spcAft>
              <a:buNone/>
            </a:pPr>
            <a:r>
              <a:t/>
            </a:r>
            <a:endParaRPr sz="1900">
              <a:latin typeface="Lexend"/>
              <a:ea typeface="Lexend"/>
              <a:cs typeface="Lexend"/>
              <a:sym typeface="Lexend"/>
            </a:endParaRPr>
          </a:p>
          <a:p>
            <a:pPr indent="0" lvl="0" marL="0" rtl="0" algn="l">
              <a:spcBef>
                <a:spcPts val="0"/>
              </a:spcBef>
              <a:spcAft>
                <a:spcPts val="1200"/>
              </a:spcAft>
              <a:buNone/>
            </a:pPr>
            <a:r>
              <a:rPr lang="es" sz="1900">
                <a:latin typeface="Lexend"/>
                <a:ea typeface="Lexend"/>
                <a:cs typeface="Lexend"/>
                <a:sym typeface="Lexend"/>
              </a:rPr>
              <a:t>En resumen, los documentos y las colecciones son elementos fundamentales en MongoDB. Los documentos representan registros de datos individuales y flexibles, mientras que las colecciones agrupan y organizan documentos en la base de datos. Esta organización permite realizar consultas y operaciones de manera eficiente y adaptarse a diferentes necesidades de almacenamiento.</a:t>
            </a:r>
            <a:endParaRPr sz="1900">
              <a:latin typeface="Lexend"/>
              <a:ea typeface="Lexend"/>
              <a:cs typeface="Lexend"/>
              <a:sym typeface="Lexend"/>
            </a:endParaRPr>
          </a:p>
        </p:txBody>
      </p:sp>
      <p:sp>
        <p:nvSpPr>
          <p:cNvPr id="131" name="Google Shape;131;p23"/>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257705" y="628963"/>
            <a:ext cx="7044600" cy="11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latin typeface="Lexend"/>
                <a:ea typeface="Lexend"/>
                <a:cs typeface="Lexend"/>
                <a:sym typeface="Lexend"/>
              </a:rPr>
              <a:t>3.2 BSON (Binary JSON)</a:t>
            </a:r>
            <a:endParaRPr sz="3000">
              <a:latin typeface="Lexend"/>
              <a:ea typeface="Lexend"/>
              <a:cs typeface="Lexend"/>
              <a:sym typeface="Lexend"/>
            </a:endParaRPr>
          </a:p>
        </p:txBody>
      </p:sp>
      <p:sp>
        <p:nvSpPr>
          <p:cNvPr id="137" name="Google Shape;137;p24"/>
          <p:cNvSpPr txBox="1"/>
          <p:nvPr>
            <p:ph idx="1" type="body"/>
          </p:nvPr>
        </p:nvSpPr>
        <p:spPr>
          <a:xfrm>
            <a:off x="257700" y="1569825"/>
            <a:ext cx="7044600" cy="841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900">
                <a:latin typeface="Lexend"/>
                <a:ea typeface="Lexend"/>
                <a:cs typeface="Lexend"/>
                <a:sym typeface="Lexend"/>
              </a:rPr>
              <a:t>BSON como hemos explicado anteriormente, es el formato de almacenamiento utilizado por MongoDB para representar los documentos en la base de datos. BSON es una representación binaria de la estructura de datos JSON. Aunque BSON es similar a JSON, ofrece algunas ventajas en el contexto de MongoDB:</a:t>
            </a:r>
            <a:endParaRPr sz="1900">
              <a:latin typeface="Lexend"/>
              <a:ea typeface="Lexend"/>
              <a:cs typeface="Lexend"/>
              <a:sym typeface="Lexend"/>
            </a:endParaRPr>
          </a:p>
          <a:p>
            <a:pPr indent="0" lvl="0" marL="0" rtl="0" algn="l">
              <a:spcBef>
                <a:spcPts val="0"/>
              </a:spcBef>
              <a:spcAft>
                <a:spcPts val="0"/>
              </a:spcAft>
              <a:buNone/>
            </a:pPr>
            <a:r>
              <a:t/>
            </a:r>
            <a:endParaRPr sz="1900">
              <a:latin typeface="Lexend"/>
              <a:ea typeface="Lexend"/>
              <a:cs typeface="Lexend"/>
              <a:sym typeface="Lexend"/>
            </a:endParaRPr>
          </a:p>
          <a:p>
            <a:pPr indent="-349250" lvl="0" marL="457200" rtl="0" algn="l">
              <a:spcBef>
                <a:spcPts val="0"/>
              </a:spcBef>
              <a:spcAft>
                <a:spcPts val="0"/>
              </a:spcAft>
              <a:buSzPts val="1900"/>
              <a:buFont typeface="Lexend"/>
              <a:buChar char="●"/>
            </a:pPr>
            <a:r>
              <a:rPr b="1" lang="es" sz="1900">
                <a:latin typeface="Lexend"/>
                <a:ea typeface="Lexend"/>
                <a:cs typeface="Lexend"/>
                <a:sym typeface="Lexend"/>
              </a:rPr>
              <a:t>Mayor eficiencia en el almacenamiento y procesamiento:</a:t>
            </a:r>
            <a:r>
              <a:rPr lang="es" sz="1900">
                <a:latin typeface="Lexend"/>
                <a:ea typeface="Lexend"/>
                <a:cs typeface="Lexend"/>
                <a:sym typeface="Lexend"/>
              </a:rPr>
              <a:t> BSON utiliza una representación binaria compacta, lo que reduce el espacio de almacenamiento y acelera las operaciones de lectura y escritura.</a:t>
            </a:r>
            <a:endParaRPr sz="1900">
              <a:latin typeface="Lexend"/>
              <a:ea typeface="Lexend"/>
              <a:cs typeface="Lexend"/>
              <a:sym typeface="Lexend"/>
            </a:endParaRPr>
          </a:p>
          <a:p>
            <a:pPr indent="0" lvl="0" marL="457200" rtl="0" algn="l">
              <a:spcBef>
                <a:spcPts val="0"/>
              </a:spcBef>
              <a:spcAft>
                <a:spcPts val="0"/>
              </a:spcAft>
              <a:buNone/>
            </a:pPr>
            <a:r>
              <a:t/>
            </a:r>
            <a:endParaRPr sz="1900">
              <a:latin typeface="Lexend"/>
              <a:ea typeface="Lexend"/>
              <a:cs typeface="Lexend"/>
              <a:sym typeface="Lexend"/>
            </a:endParaRPr>
          </a:p>
          <a:p>
            <a:pPr indent="-349250" lvl="0" marL="457200" rtl="0" algn="l">
              <a:spcBef>
                <a:spcPts val="0"/>
              </a:spcBef>
              <a:spcAft>
                <a:spcPts val="0"/>
              </a:spcAft>
              <a:buSzPts val="1900"/>
              <a:buFont typeface="Lexend"/>
              <a:buChar char="●"/>
            </a:pPr>
            <a:r>
              <a:rPr b="1" lang="es" sz="1900">
                <a:latin typeface="Lexend"/>
                <a:ea typeface="Lexend"/>
                <a:cs typeface="Lexend"/>
                <a:sym typeface="Lexend"/>
              </a:rPr>
              <a:t>Tipos de datos adicionales:</a:t>
            </a:r>
            <a:r>
              <a:rPr lang="es" sz="1900">
                <a:latin typeface="Lexend"/>
                <a:ea typeface="Lexend"/>
                <a:cs typeface="Lexend"/>
                <a:sym typeface="Lexend"/>
              </a:rPr>
              <a:t> BSON admite más tipos de datos que JSON, incluyendo tipos binarios, fechas y números decimales, lo que enriquece las posibilidades de representación de datos en MongoDB.</a:t>
            </a:r>
            <a:endParaRPr sz="1900">
              <a:latin typeface="Lexend"/>
              <a:ea typeface="Lexend"/>
              <a:cs typeface="Lexend"/>
              <a:sym typeface="Lexend"/>
            </a:endParaRPr>
          </a:p>
          <a:p>
            <a:pPr indent="0" lvl="0" marL="457200" rtl="0" algn="l">
              <a:spcBef>
                <a:spcPts val="0"/>
              </a:spcBef>
              <a:spcAft>
                <a:spcPts val="0"/>
              </a:spcAft>
              <a:buNone/>
            </a:pPr>
            <a:r>
              <a:t/>
            </a:r>
            <a:endParaRPr sz="1900">
              <a:latin typeface="Lexend"/>
              <a:ea typeface="Lexend"/>
              <a:cs typeface="Lexend"/>
              <a:sym typeface="Lexend"/>
            </a:endParaRPr>
          </a:p>
          <a:p>
            <a:pPr indent="0" lvl="0" marL="0" rtl="0" algn="l">
              <a:spcBef>
                <a:spcPts val="0"/>
              </a:spcBef>
              <a:spcAft>
                <a:spcPts val="1200"/>
              </a:spcAft>
              <a:buNone/>
            </a:pPr>
            <a:r>
              <a:rPr lang="es" sz="1900">
                <a:latin typeface="Lexend"/>
                <a:ea typeface="Lexend"/>
                <a:cs typeface="Lexend"/>
                <a:sym typeface="Lexend"/>
              </a:rPr>
              <a:t>MongoDB utiliza BSON para almacenar documentos y realizar consultas, ya que ofrece un equilibrio entre flexibilidad, eficiencia y capacidad de representación de datos.</a:t>
            </a:r>
            <a:endParaRPr sz="1900">
              <a:latin typeface="Lexend"/>
              <a:ea typeface="Lexend"/>
              <a:cs typeface="Lexend"/>
              <a:sym typeface="Lexend"/>
            </a:endParaRPr>
          </a:p>
        </p:txBody>
      </p:sp>
      <p:sp>
        <p:nvSpPr>
          <p:cNvPr id="138" name="Google Shape;138;p24"/>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257705" y="628963"/>
            <a:ext cx="7044600" cy="11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latin typeface="Lexend"/>
                <a:ea typeface="Lexend"/>
                <a:cs typeface="Lexend"/>
                <a:sym typeface="Lexend"/>
              </a:rPr>
              <a:t>3.3 CRUD </a:t>
            </a:r>
            <a:r>
              <a:rPr lang="es" sz="2600">
                <a:latin typeface="Lexend"/>
                <a:ea typeface="Lexend"/>
                <a:cs typeface="Lexend"/>
                <a:sym typeface="Lexend"/>
              </a:rPr>
              <a:t>(Create, Read, Update, Delete)</a:t>
            </a:r>
            <a:endParaRPr sz="2600">
              <a:latin typeface="Lexend"/>
              <a:ea typeface="Lexend"/>
              <a:cs typeface="Lexend"/>
              <a:sym typeface="Lexend"/>
            </a:endParaRPr>
          </a:p>
        </p:txBody>
      </p:sp>
      <p:sp>
        <p:nvSpPr>
          <p:cNvPr id="144" name="Google Shape;144;p25"/>
          <p:cNvSpPr txBox="1"/>
          <p:nvPr>
            <p:ph idx="1" type="body"/>
          </p:nvPr>
        </p:nvSpPr>
        <p:spPr>
          <a:xfrm>
            <a:off x="257700" y="1341200"/>
            <a:ext cx="7044600" cy="8885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sz="2008">
                <a:latin typeface="Lexend"/>
                <a:ea typeface="Lexend"/>
                <a:cs typeface="Lexend"/>
                <a:sym typeface="Lexend"/>
              </a:rPr>
              <a:t>CRUD es un acrónimo que representa las cuatro operaciones básicas que se pueden realizar sobre los datos en una base de datos: </a:t>
            </a:r>
            <a:r>
              <a:rPr i="1" lang="es" sz="2008">
                <a:latin typeface="Lexend"/>
                <a:ea typeface="Lexend"/>
                <a:cs typeface="Lexend"/>
                <a:sym typeface="Lexend"/>
              </a:rPr>
              <a:t>Crear, Leer, Actualizar y Eliminar</a:t>
            </a:r>
            <a:r>
              <a:rPr lang="es" sz="2008">
                <a:latin typeface="Lexend"/>
                <a:ea typeface="Lexend"/>
                <a:cs typeface="Lexend"/>
                <a:sym typeface="Lexend"/>
              </a:rPr>
              <a:t>. MongoDB ofrece métodos para llevar a cabo estas operaciones en los documentos y colecciones:</a:t>
            </a:r>
            <a:endParaRPr sz="2008">
              <a:latin typeface="Lexend"/>
              <a:ea typeface="Lexend"/>
              <a:cs typeface="Lexend"/>
              <a:sym typeface="Lexend"/>
            </a:endParaRPr>
          </a:p>
          <a:p>
            <a:pPr indent="0" lvl="0" marL="0" rtl="0" algn="l">
              <a:spcBef>
                <a:spcPts val="0"/>
              </a:spcBef>
              <a:spcAft>
                <a:spcPts val="0"/>
              </a:spcAft>
              <a:buNone/>
            </a:pPr>
            <a:r>
              <a:t/>
            </a:r>
            <a:endParaRPr sz="2008">
              <a:latin typeface="Lexend"/>
              <a:ea typeface="Lexend"/>
              <a:cs typeface="Lexend"/>
              <a:sym typeface="Lexend"/>
            </a:endParaRPr>
          </a:p>
          <a:p>
            <a:pPr indent="-346551" lvl="0" marL="457200" rtl="0" algn="l">
              <a:spcBef>
                <a:spcPts val="0"/>
              </a:spcBef>
              <a:spcAft>
                <a:spcPts val="0"/>
              </a:spcAft>
              <a:buSzPct val="100000"/>
              <a:buFont typeface="Lexend"/>
              <a:buChar char="●"/>
            </a:pPr>
            <a:r>
              <a:rPr b="1" lang="es" sz="2008">
                <a:latin typeface="Lexend"/>
                <a:ea typeface="Lexend"/>
                <a:cs typeface="Lexend"/>
                <a:sym typeface="Lexend"/>
              </a:rPr>
              <a:t>Create: </a:t>
            </a:r>
            <a:r>
              <a:rPr lang="es" sz="2008">
                <a:latin typeface="Lexend"/>
                <a:ea typeface="Lexend"/>
                <a:cs typeface="Lexend"/>
                <a:sym typeface="Lexend"/>
              </a:rPr>
              <a:t>Para crear y agregar documentos a una colección, MongoDB proporciona el método </a:t>
            </a:r>
            <a:r>
              <a:rPr b="1" i="1" lang="es" sz="2008">
                <a:latin typeface="Merriweather"/>
                <a:ea typeface="Merriweather"/>
                <a:cs typeface="Merriweather"/>
                <a:sym typeface="Merriweather"/>
              </a:rPr>
              <a:t>insertOne()</a:t>
            </a:r>
            <a:r>
              <a:rPr lang="es" sz="2008">
                <a:latin typeface="Lexend"/>
                <a:ea typeface="Lexend"/>
                <a:cs typeface="Lexend"/>
                <a:sym typeface="Lexend"/>
              </a:rPr>
              <a:t> para insertar un único documento, y </a:t>
            </a:r>
            <a:r>
              <a:rPr b="1" i="1" lang="es" sz="2008">
                <a:latin typeface="Merriweather"/>
                <a:ea typeface="Merriweather"/>
                <a:cs typeface="Merriweather"/>
                <a:sym typeface="Merriweather"/>
              </a:rPr>
              <a:t>insertMany()</a:t>
            </a:r>
            <a:r>
              <a:rPr lang="es" sz="2008">
                <a:latin typeface="Lexend"/>
                <a:ea typeface="Lexend"/>
                <a:cs typeface="Lexend"/>
                <a:sym typeface="Lexend"/>
              </a:rPr>
              <a:t> para insertar múltiples documentos en una sola operación.</a:t>
            </a:r>
            <a:endParaRPr sz="2008">
              <a:latin typeface="Lexend"/>
              <a:ea typeface="Lexend"/>
              <a:cs typeface="Lexend"/>
              <a:sym typeface="Lexend"/>
            </a:endParaRPr>
          </a:p>
          <a:p>
            <a:pPr indent="0" lvl="0" marL="0" rtl="0" algn="l">
              <a:spcBef>
                <a:spcPts val="0"/>
              </a:spcBef>
              <a:spcAft>
                <a:spcPts val="0"/>
              </a:spcAft>
              <a:buNone/>
            </a:pPr>
            <a:r>
              <a:t/>
            </a:r>
            <a:endParaRPr sz="2008">
              <a:latin typeface="Lexend"/>
              <a:ea typeface="Lexend"/>
              <a:cs typeface="Lexend"/>
              <a:sym typeface="Lexend"/>
            </a:endParaRPr>
          </a:p>
          <a:p>
            <a:pPr indent="-346551" lvl="0" marL="457200" rtl="0" algn="l">
              <a:spcBef>
                <a:spcPts val="0"/>
              </a:spcBef>
              <a:spcAft>
                <a:spcPts val="0"/>
              </a:spcAft>
              <a:buSzPct val="100000"/>
              <a:buFont typeface="Lexend"/>
              <a:buChar char="●"/>
            </a:pPr>
            <a:r>
              <a:rPr b="1" lang="es" sz="2008">
                <a:latin typeface="Lexend"/>
                <a:ea typeface="Lexend"/>
                <a:cs typeface="Lexend"/>
                <a:sym typeface="Lexend"/>
              </a:rPr>
              <a:t>Read:</a:t>
            </a:r>
            <a:r>
              <a:rPr lang="es" sz="2008">
                <a:latin typeface="Lexend"/>
                <a:ea typeface="Lexend"/>
                <a:cs typeface="Lexend"/>
                <a:sym typeface="Lexend"/>
              </a:rPr>
              <a:t> Para leer documentos en una colección, MongoDB ofrece el método</a:t>
            </a:r>
            <a:r>
              <a:rPr b="1" i="1" lang="es" sz="2008">
                <a:latin typeface="Merriweather"/>
                <a:ea typeface="Merriweather"/>
                <a:cs typeface="Merriweather"/>
                <a:sym typeface="Merriweather"/>
              </a:rPr>
              <a:t> find()</a:t>
            </a:r>
            <a:r>
              <a:rPr lang="es" sz="2008">
                <a:latin typeface="Lexend"/>
                <a:ea typeface="Lexend"/>
                <a:cs typeface="Lexend"/>
                <a:sym typeface="Lexend"/>
              </a:rPr>
              <a:t>, que permite realizar consultas y filtros sobre los documentos utilizando diversos criterios y operadores.</a:t>
            </a:r>
            <a:endParaRPr sz="2008">
              <a:latin typeface="Lexend"/>
              <a:ea typeface="Lexend"/>
              <a:cs typeface="Lexend"/>
              <a:sym typeface="Lexend"/>
            </a:endParaRPr>
          </a:p>
          <a:p>
            <a:pPr indent="0" lvl="0" marL="0" rtl="0" algn="l">
              <a:spcBef>
                <a:spcPts val="0"/>
              </a:spcBef>
              <a:spcAft>
                <a:spcPts val="0"/>
              </a:spcAft>
              <a:buNone/>
            </a:pPr>
            <a:r>
              <a:t/>
            </a:r>
            <a:endParaRPr sz="2008">
              <a:latin typeface="Lexend"/>
              <a:ea typeface="Lexend"/>
              <a:cs typeface="Lexend"/>
              <a:sym typeface="Lexend"/>
            </a:endParaRPr>
          </a:p>
          <a:p>
            <a:pPr indent="-346551" lvl="0" marL="457200" rtl="0" algn="l">
              <a:spcBef>
                <a:spcPts val="0"/>
              </a:spcBef>
              <a:spcAft>
                <a:spcPts val="0"/>
              </a:spcAft>
              <a:buSzPct val="100000"/>
              <a:buFont typeface="Lexend"/>
              <a:buChar char="●"/>
            </a:pPr>
            <a:r>
              <a:rPr b="1" lang="es" sz="2008">
                <a:latin typeface="Lexend"/>
                <a:ea typeface="Lexend"/>
                <a:cs typeface="Lexend"/>
                <a:sym typeface="Lexend"/>
              </a:rPr>
              <a:t>Update:</a:t>
            </a:r>
            <a:r>
              <a:rPr lang="es" sz="2008">
                <a:latin typeface="Lexend"/>
                <a:ea typeface="Lexend"/>
                <a:cs typeface="Lexend"/>
                <a:sym typeface="Lexend"/>
              </a:rPr>
              <a:t> Para actualizar documentos en una colección, MongoDB proporciona métodos como </a:t>
            </a:r>
            <a:r>
              <a:rPr b="1" i="1" lang="es" sz="2008">
                <a:latin typeface="Merriweather"/>
                <a:ea typeface="Merriweather"/>
                <a:cs typeface="Merriweather"/>
                <a:sym typeface="Merriweather"/>
              </a:rPr>
              <a:t>updateOne()</a:t>
            </a:r>
            <a:r>
              <a:rPr lang="es" sz="2008">
                <a:latin typeface="Lexend"/>
                <a:ea typeface="Lexend"/>
                <a:cs typeface="Lexend"/>
                <a:sym typeface="Lexend"/>
              </a:rPr>
              <a:t> y </a:t>
            </a:r>
            <a:r>
              <a:rPr b="1" i="1" lang="es" sz="2008">
                <a:latin typeface="Merriweather"/>
                <a:ea typeface="Merriweather"/>
                <a:cs typeface="Merriweather"/>
                <a:sym typeface="Merriweather"/>
              </a:rPr>
              <a:t>updateMany(),</a:t>
            </a:r>
            <a:r>
              <a:rPr lang="es" sz="2008">
                <a:latin typeface="Lexend"/>
                <a:ea typeface="Lexend"/>
                <a:cs typeface="Lexend"/>
                <a:sym typeface="Lexend"/>
              </a:rPr>
              <a:t> que permiten modificar documentos según criterios de búsqueda y utilizando operadores de actualización.</a:t>
            </a:r>
            <a:endParaRPr sz="2008">
              <a:latin typeface="Lexend"/>
              <a:ea typeface="Lexend"/>
              <a:cs typeface="Lexend"/>
              <a:sym typeface="Lexend"/>
            </a:endParaRPr>
          </a:p>
          <a:p>
            <a:pPr indent="0" lvl="0" marL="0" rtl="0" algn="l">
              <a:spcBef>
                <a:spcPts val="0"/>
              </a:spcBef>
              <a:spcAft>
                <a:spcPts val="0"/>
              </a:spcAft>
              <a:buNone/>
            </a:pPr>
            <a:r>
              <a:t/>
            </a:r>
            <a:endParaRPr sz="2008">
              <a:latin typeface="Lexend"/>
              <a:ea typeface="Lexend"/>
              <a:cs typeface="Lexend"/>
              <a:sym typeface="Lexend"/>
            </a:endParaRPr>
          </a:p>
          <a:p>
            <a:pPr indent="-346551" lvl="0" marL="457200" rtl="0" algn="l">
              <a:spcBef>
                <a:spcPts val="0"/>
              </a:spcBef>
              <a:spcAft>
                <a:spcPts val="0"/>
              </a:spcAft>
              <a:buSzPct val="100000"/>
              <a:buFont typeface="Lexend"/>
              <a:buChar char="●"/>
            </a:pPr>
            <a:r>
              <a:rPr b="1" lang="es" sz="2008">
                <a:latin typeface="Lexend"/>
                <a:ea typeface="Lexend"/>
                <a:cs typeface="Lexend"/>
                <a:sym typeface="Lexend"/>
              </a:rPr>
              <a:t>Delete:</a:t>
            </a:r>
            <a:r>
              <a:rPr lang="es" sz="2008">
                <a:latin typeface="Lexend"/>
                <a:ea typeface="Lexend"/>
                <a:cs typeface="Lexend"/>
                <a:sym typeface="Lexend"/>
              </a:rPr>
              <a:t> Para eliminar documentos de una colección, MongoDB ofrece métodos como </a:t>
            </a:r>
            <a:r>
              <a:rPr b="1" i="1" lang="es" sz="2008">
                <a:latin typeface="Merriweather"/>
                <a:ea typeface="Merriweather"/>
                <a:cs typeface="Merriweather"/>
                <a:sym typeface="Merriweather"/>
              </a:rPr>
              <a:t>deleteOne()</a:t>
            </a:r>
            <a:r>
              <a:rPr lang="es" sz="2008">
                <a:latin typeface="Lexend"/>
                <a:ea typeface="Lexend"/>
                <a:cs typeface="Lexend"/>
                <a:sym typeface="Lexend"/>
              </a:rPr>
              <a:t> y </a:t>
            </a:r>
            <a:r>
              <a:rPr b="1" i="1" lang="es" sz="2008">
                <a:latin typeface="Merriweather"/>
                <a:ea typeface="Merriweather"/>
                <a:cs typeface="Merriweather"/>
                <a:sym typeface="Merriweather"/>
              </a:rPr>
              <a:t>deleteMany()</a:t>
            </a:r>
            <a:r>
              <a:rPr lang="es" sz="2008">
                <a:latin typeface="Lexend"/>
                <a:ea typeface="Lexend"/>
                <a:cs typeface="Lexend"/>
                <a:sym typeface="Lexend"/>
              </a:rPr>
              <a:t>, que eliminan documentos según los criterios de búsqueda especificados.</a:t>
            </a:r>
            <a:endParaRPr sz="2008">
              <a:latin typeface="Lexend"/>
              <a:ea typeface="Lexend"/>
              <a:cs typeface="Lexend"/>
              <a:sym typeface="Lexend"/>
            </a:endParaRPr>
          </a:p>
          <a:p>
            <a:pPr indent="0" lvl="0" marL="0" rtl="0" algn="l">
              <a:spcBef>
                <a:spcPts val="0"/>
              </a:spcBef>
              <a:spcAft>
                <a:spcPts val="0"/>
              </a:spcAft>
              <a:buNone/>
            </a:pPr>
            <a:r>
              <a:t/>
            </a:r>
            <a:endParaRPr sz="2008">
              <a:latin typeface="Lexend"/>
              <a:ea typeface="Lexend"/>
              <a:cs typeface="Lexend"/>
              <a:sym typeface="Lexend"/>
            </a:endParaRPr>
          </a:p>
          <a:p>
            <a:pPr indent="0" lvl="0" marL="0" rtl="0" algn="l">
              <a:spcBef>
                <a:spcPts val="0"/>
              </a:spcBef>
              <a:spcAft>
                <a:spcPts val="1200"/>
              </a:spcAft>
              <a:buNone/>
            </a:pPr>
            <a:r>
              <a:rPr lang="es" sz="2008">
                <a:latin typeface="Lexend"/>
                <a:ea typeface="Lexend"/>
                <a:cs typeface="Lexend"/>
                <a:sym typeface="Lexend"/>
              </a:rPr>
              <a:t>Estas operaciones CRUD son esenciales para interactuar con los datos en MongoDB y permiten a los desarrolladores manipular y gestionar la información almacenada en las bases de datos de manera efectiva.</a:t>
            </a:r>
            <a:endParaRPr sz="2008">
              <a:latin typeface="Lexend"/>
              <a:ea typeface="Lexend"/>
              <a:cs typeface="Lexend"/>
              <a:sym typeface="Lexend"/>
            </a:endParaRPr>
          </a:p>
        </p:txBody>
      </p:sp>
      <p:sp>
        <p:nvSpPr>
          <p:cNvPr id="145" name="Google Shape;145;p25"/>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25" y="0"/>
            <a:ext cx="7560000" cy="10241700"/>
          </a:xfrm>
          <a:prstGeom prst="rect">
            <a:avLst/>
          </a:prstGeom>
          <a:solidFill>
            <a:srgbClr val="202729"/>
          </a:solidFill>
        </p:spPr>
        <p:txBody>
          <a:bodyPr anchorCtr="0" anchor="ctr" bIns="91425" lIns="91425" spcFirstLastPara="1" rIns="91425" wrap="square" tIns="91425">
            <a:normAutofit/>
          </a:bodyPr>
          <a:lstStyle/>
          <a:p>
            <a:pPr indent="0" lvl="0" marL="0" rtl="0" algn="ctr">
              <a:spcBef>
                <a:spcPts val="0"/>
              </a:spcBef>
              <a:spcAft>
                <a:spcPts val="0"/>
              </a:spcAft>
              <a:buNone/>
            </a:pPr>
            <a:r>
              <a:rPr lang="es" sz="5000">
                <a:latin typeface="Lexend"/>
                <a:ea typeface="Lexend"/>
                <a:cs typeface="Lexend"/>
                <a:sym typeface="Lexend"/>
              </a:rPr>
              <a:t>4. Uso básico</a:t>
            </a:r>
            <a:endParaRPr sz="5000">
              <a:solidFill>
                <a:schemeClr val="lt1"/>
              </a:solidFill>
              <a:latin typeface="Lexend"/>
              <a:ea typeface="Lexend"/>
              <a:cs typeface="Lexend"/>
              <a:sym typeface="Lexend"/>
            </a:endParaRPr>
          </a:p>
        </p:txBody>
      </p:sp>
      <p:sp>
        <p:nvSpPr>
          <p:cNvPr id="151" name="Google Shape;151;p26"/>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rPr>
              <a:t>‹#›</a:t>
            </a:fld>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257705" y="628963"/>
            <a:ext cx="7044600" cy="11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latin typeface="Lexend"/>
                <a:ea typeface="Lexend"/>
                <a:cs typeface="Lexend"/>
                <a:sym typeface="Lexend"/>
              </a:rPr>
              <a:t>4.1</a:t>
            </a:r>
            <a:r>
              <a:rPr lang="es" sz="3000">
                <a:latin typeface="Lexend"/>
                <a:ea typeface="Lexend"/>
                <a:cs typeface="Lexend"/>
                <a:sym typeface="Lexend"/>
              </a:rPr>
              <a:t> Instalación y configuración</a:t>
            </a:r>
            <a:endParaRPr sz="3000">
              <a:latin typeface="Lexend"/>
              <a:ea typeface="Lexend"/>
              <a:cs typeface="Lexend"/>
              <a:sym typeface="Lexend"/>
            </a:endParaRPr>
          </a:p>
        </p:txBody>
      </p:sp>
      <p:sp>
        <p:nvSpPr>
          <p:cNvPr id="157" name="Google Shape;157;p27"/>
          <p:cNvSpPr txBox="1"/>
          <p:nvPr>
            <p:ph idx="1" type="body"/>
          </p:nvPr>
        </p:nvSpPr>
        <p:spPr>
          <a:xfrm>
            <a:off x="257700" y="1569825"/>
            <a:ext cx="7044600" cy="841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900">
                <a:latin typeface="Lexend"/>
                <a:ea typeface="Lexend"/>
                <a:cs typeface="Lexend"/>
                <a:sym typeface="Lexend"/>
              </a:rPr>
              <a:t>Para instalar MongoDB en tu sistema, debes visitar el sitio web oficial </a:t>
            </a:r>
            <a:r>
              <a:rPr i="1" lang="es" sz="1900">
                <a:latin typeface="Lexend"/>
                <a:ea typeface="Lexend"/>
                <a:cs typeface="Lexend"/>
                <a:sym typeface="Lexend"/>
              </a:rPr>
              <a:t>(https://www.mongodb.com/) </a:t>
            </a:r>
            <a:r>
              <a:rPr lang="es" sz="1900">
                <a:latin typeface="Lexend"/>
                <a:ea typeface="Lexend"/>
                <a:cs typeface="Lexend"/>
                <a:sym typeface="Lexend"/>
              </a:rPr>
              <a:t>y descargar la versión adecuada para tu sistema operativo (Windows, macOS o Linux). Sigue las instrucciones de instalación proporcionadas en la documentación oficial para completar el proceso.</a:t>
            </a:r>
            <a:endParaRPr sz="1900">
              <a:latin typeface="Lexend"/>
              <a:ea typeface="Lexend"/>
              <a:cs typeface="Lexend"/>
              <a:sym typeface="Lexend"/>
            </a:endParaRPr>
          </a:p>
          <a:p>
            <a:pPr indent="0" lvl="0" marL="0" rtl="0" algn="l">
              <a:spcBef>
                <a:spcPts val="0"/>
              </a:spcBef>
              <a:spcAft>
                <a:spcPts val="0"/>
              </a:spcAft>
              <a:buNone/>
            </a:pPr>
            <a:r>
              <a:t/>
            </a:r>
            <a:endParaRPr sz="1900">
              <a:latin typeface="Lexend"/>
              <a:ea typeface="Lexend"/>
              <a:cs typeface="Lexend"/>
              <a:sym typeface="Lexend"/>
            </a:endParaRPr>
          </a:p>
          <a:p>
            <a:pPr indent="0" lvl="0" marL="0" rtl="0" algn="l">
              <a:spcBef>
                <a:spcPts val="0"/>
              </a:spcBef>
              <a:spcAft>
                <a:spcPts val="1200"/>
              </a:spcAft>
              <a:buNone/>
            </a:pPr>
            <a:r>
              <a:rPr lang="es" sz="1900">
                <a:latin typeface="Lexend"/>
                <a:ea typeface="Lexend"/>
                <a:cs typeface="Lexend"/>
                <a:sym typeface="Lexend"/>
              </a:rPr>
              <a:t>Una vez instalado, es necesario configurar MongoDB para que se ejecute como un servicio en segundo plano. En sistemas basados en Linux, esto se puede hacer mediante archivos de configuración y comandos del sistema, mientras que en Windows y macOS, puedes utilizar la interfaz gráfica de usuario del administrador de servicios MongoDB.</a:t>
            </a:r>
            <a:endParaRPr sz="1900">
              <a:latin typeface="Lexend"/>
              <a:ea typeface="Lexend"/>
              <a:cs typeface="Lexend"/>
              <a:sym typeface="Lexend"/>
            </a:endParaRPr>
          </a:p>
        </p:txBody>
      </p:sp>
      <p:sp>
        <p:nvSpPr>
          <p:cNvPr id="158" name="Google Shape;158;p27"/>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257705" y="628963"/>
            <a:ext cx="7044600" cy="11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latin typeface="Lexend"/>
                <a:ea typeface="Lexend"/>
                <a:cs typeface="Lexend"/>
                <a:sym typeface="Lexend"/>
              </a:rPr>
              <a:t>4.2 Interfaz de línea de comandos</a:t>
            </a:r>
            <a:endParaRPr sz="3000">
              <a:latin typeface="Lexend"/>
              <a:ea typeface="Lexend"/>
              <a:cs typeface="Lexend"/>
              <a:sym typeface="Lexend"/>
            </a:endParaRPr>
          </a:p>
        </p:txBody>
      </p:sp>
      <p:sp>
        <p:nvSpPr>
          <p:cNvPr id="164" name="Google Shape;164;p28"/>
          <p:cNvSpPr txBox="1"/>
          <p:nvPr>
            <p:ph idx="1" type="body"/>
          </p:nvPr>
        </p:nvSpPr>
        <p:spPr>
          <a:xfrm>
            <a:off x="257700" y="1569825"/>
            <a:ext cx="7044600" cy="841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900">
                <a:latin typeface="Lexend"/>
                <a:ea typeface="Lexend"/>
                <a:cs typeface="Lexend"/>
                <a:sym typeface="Lexend"/>
              </a:rPr>
              <a:t>MongoDB incluye una interfaz de línea de comandos llamada </a:t>
            </a:r>
            <a:r>
              <a:rPr b="1" i="1" lang="es" sz="1900">
                <a:latin typeface="Lexend"/>
                <a:ea typeface="Lexend"/>
                <a:cs typeface="Lexend"/>
                <a:sym typeface="Lexend"/>
              </a:rPr>
              <a:t>“Mongo shell”</a:t>
            </a:r>
            <a:r>
              <a:rPr lang="es" sz="1900">
                <a:latin typeface="Lexend"/>
                <a:ea typeface="Lexend"/>
                <a:cs typeface="Lexend"/>
                <a:sym typeface="Lexend"/>
              </a:rPr>
              <a:t>, que permite interactuar con la base de datos mediante comandos. Para acceder a mongo shell, abre una terminal o línea de comandos en tu sistema y ejecuta el comando ‘</a:t>
            </a:r>
            <a:r>
              <a:rPr b="1" i="1" lang="es" sz="2008">
                <a:latin typeface="Merriweather"/>
                <a:ea typeface="Merriweather"/>
                <a:cs typeface="Merriweather"/>
                <a:sym typeface="Merriweather"/>
              </a:rPr>
              <a:t>mongo’</a:t>
            </a:r>
            <a:r>
              <a:rPr lang="es" sz="1900">
                <a:latin typeface="Lexend"/>
                <a:ea typeface="Lexend"/>
                <a:cs typeface="Lexend"/>
                <a:sym typeface="Lexend"/>
              </a:rPr>
              <a:t>. Esto iniciará la shell de MongoDB y te conectará a la instancia local de la base de datos por defecto.</a:t>
            </a:r>
            <a:endParaRPr sz="1900">
              <a:latin typeface="Lexend"/>
              <a:ea typeface="Lexend"/>
              <a:cs typeface="Lexend"/>
              <a:sym typeface="Lexend"/>
            </a:endParaRPr>
          </a:p>
          <a:p>
            <a:pPr indent="0" lvl="0" marL="0" rtl="0" algn="l">
              <a:spcBef>
                <a:spcPts val="0"/>
              </a:spcBef>
              <a:spcAft>
                <a:spcPts val="0"/>
              </a:spcAft>
              <a:buNone/>
            </a:pPr>
            <a:r>
              <a:t/>
            </a:r>
            <a:endParaRPr sz="1900">
              <a:latin typeface="Lexend"/>
              <a:ea typeface="Lexend"/>
              <a:cs typeface="Lexend"/>
              <a:sym typeface="Lexend"/>
            </a:endParaRPr>
          </a:p>
          <a:p>
            <a:pPr indent="0" lvl="0" marL="0" rtl="0" algn="l">
              <a:spcBef>
                <a:spcPts val="0"/>
              </a:spcBef>
              <a:spcAft>
                <a:spcPts val="0"/>
              </a:spcAft>
              <a:buNone/>
            </a:pPr>
            <a:r>
              <a:rPr lang="es" sz="1900">
                <a:latin typeface="Lexend"/>
                <a:ea typeface="Lexend"/>
                <a:cs typeface="Lexend"/>
                <a:sym typeface="Lexend"/>
              </a:rPr>
              <a:t>Dentro de mongo shell, puedes ejecutar comandos para gestionar la base de datos, como crear y seleccionar bases de datos, crear y consultar colecciones, e insertar, actualizar y eliminar documentos. La sintaxis de los comandos es similar a la de JavaScript, ya que la shell utiliza JavaScript como lenguaje de scripting.</a:t>
            </a:r>
            <a:endParaRPr sz="1900">
              <a:latin typeface="Lexend"/>
              <a:ea typeface="Lexend"/>
              <a:cs typeface="Lexend"/>
              <a:sym typeface="Lexend"/>
            </a:endParaRPr>
          </a:p>
          <a:p>
            <a:pPr indent="0" lvl="0" marL="0" rtl="0" algn="l">
              <a:spcBef>
                <a:spcPts val="0"/>
              </a:spcBef>
              <a:spcAft>
                <a:spcPts val="0"/>
              </a:spcAft>
              <a:buNone/>
            </a:pPr>
            <a:r>
              <a:t/>
            </a:r>
            <a:endParaRPr sz="1900">
              <a:latin typeface="Lexend"/>
              <a:ea typeface="Lexend"/>
              <a:cs typeface="Lexend"/>
              <a:sym typeface="Lexend"/>
            </a:endParaRPr>
          </a:p>
          <a:p>
            <a:pPr indent="0" lvl="0" marL="0" rtl="0" algn="l">
              <a:spcBef>
                <a:spcPts val="0"/>
              </a:spcBef>
              <a:spcAft>
                <a:spcPts val="1200"/>
              </a:spcAft>
              <a:buNone/>
            </a:pPr>
            <a:r>
              <a:rPr lang="es" sz="1900">
                <a:latin typeface="Lexend"/>
                <a:ea typeface="Lexend"/>
                <a:cs typeface="Lexend"/>
                <a:sym typeface="Lexend"/>
              </a:rPr>
              <a:t>El uso de mongo shell es fundamental para administrar y manipular datos en MongoDB, especialmente durante el desarrollo y la depuración de aplicaciones. También es útil para realizar tareas de mantenimiento y administración de bases de datos en entornos de producción.</a:t>
            </a:r>
            <a:endParaRPr sz="1900">
              <a:latin typeface="Lexend"/>
              <a:ea typeface="Lexend"/>
              <a:cs typeface="Lexend"/>
              <a:sym typeface="Lexend"/>
            </a:endParaRPr>
          </a:p>
        </p:txBody>
      </p:sp>
      <p:sp>
        <p:nvSpPr>
          <p:cNvPr id="165" name="Google Shape;165;p28"/>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25" y="0"/>
            <a:ext cx="7560000" cy="10241700"/>
          </a:xfrm>
          <a:prstGeom prst="rect">
            <a:avLst/>
          </a:prstGeom>
          <a:solidFill>
            <a:srgbClr val="202729"/>
          </a:solidFill>
        </p:spPr>
        <p:txBody>
          <a:bodyPr anchorCtr="0" anchor="ctr" bIns="91425" lIns="91425" spcFirstLastPara="1" rIns="91425" wrap="square" tIns="91425">
            <a:normAutofit/>
          </a:bodyPr>
          <a:lstStyle/>
          <a:p>
            <a:pPr indent="0" lvl="0" marL="0" rtl="0" algn="ctr">
              <a:spcBef>
                <a:spcPts val="0"/>
              </a:spcBef>
              <a:spcAft>
                <a:spcPts val="0"/>
              </a:spcAft>
              <a:buNone/>
            </a:pPr>
            <a:r>
              <a:rPr lang="es" sz="5000">
                <a:latin typeface="Lexend"/>
                <a:ea typeface="Lexend"/>
                <a:cs typeface="Lexend"/>
                <a:sym typeface="Lexend"/>
              </a:rPr>
              <a:t>5. Conclusiones</a:t>
            </a:r>
            <a:endParaRPr sz="5000">
              <a:solidFill>
                <a:schemeClr val="lt1"/>
              </a:solidFill>
              <a:latin typeface="Lexend"/>
              <a:ea typeface="Lexend"/>
              <a:cs typeface="Lexend"/>
              <a:sym typeface="Lexend"/>
            </a:endParaRPr>
          </a:p>
        </p:txBody>
      </p:sp>
      <p:sp>
        <p:nvSpPr>
          <p:cNvPr id="171" name="Google Shape;171;p29"/>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rPr>
              <a:t>‹#›</a:t>
            </a:fld>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257705" y="628963"/>
            <a:ext cx="7044600" cy="11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latin typeface="Lexend"/>
                <a:ea typeface="Lexend"/>
                <a:cs typeface="Lexend"/>
                <a:sym typeface="Lexend"/>
              </a:rPr>
              <a:t>5.1</a:t>
            </a:r>
            <a:r>
              <a:rPr lang="es" sz="3000">
                <a:latin typeface="Lexend"/>
                <a:ea typeface="Lexend"/>
                <a:cs typeface="Lexend"/>
                <a:sym typeface="Lexend"/>
              </a:rPr>
              <a:t> Reflexiones finales</a:t>
            </a:r>
            <a:endParaRPr sz="3000">
              <a:latin typeface="Lexend"/>
              <a:ea typeface="Lexend"/>
              <a:cs typeface="Lexend"/>
              <a:sym typeface="Lexend"/>
            </a:endParaRPr>
          </a:p>
        </p:txBody>
      </p:sp>
      <p:sp>
        <p:nvSpPr>
          <p:cNvPr id="177" name="Google Shape;177;p30"/>
          <p:cNvSpPr txBox="1"/>
          <p:nvPr>
            <p:ph idx="1" type="body"/>
          </p:nvPr>
        </p:nvSpPr>
        <p:spPr>
          <a:xfrm>
            <a:off x="257700" y="1569825"/>
            <a:ext cx="7044600" cy="841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900">
                <a:latin typeface="Lexend"/>
                <a:ea typeface="Lexend"/>
                <a:cs typeface="Lexend"/>
                <a:sym typeface="Lexend"/>
              </a:rPr>
              <a:t>MongoDB es una base de datos NoSQL que ofrece flexibilidad, escalabilidad y rendimiento, lo que la convierte en una excelente opción para muchas aplicaciones modernas, especialmente aquellas que requieren manejar grandes volúmenes de datos y esquemas de datos cambiantes. A través de su modelo de documentos y sus características de escalabilidad horizontal, MongoDB se adapta bien a los desafíos actuales en el desarrollo de aplicaciones web.</a:t>
            </a:r>
            <a:endParaRPr sz="1900">
              <a:latin typeface="Lexend"/>
              <a:ea typeface="Lexend"/>
              <a:cs typeface="Lexend"/>
              <a:sym typeface="Lexend"/>
            </a:endParaRPr>
          </a:p>
        </p:txBody>
      </p:sp>
      <p:sp>
        <p:nvSpPr>
          <p:cNvPr id="178" name="Google Shape;178;p30"/>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257705" y="628963"/>
            <a:ext cx="7044600" cy="11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latin typeface="Lexend"/>
                <a:ea typeface="Lexend"/>
                <a:cs typeface="Lexend"/>
                <a:sym typeface="Lexend"/>
              </a:rPr>
              <a:t>5.2 Perspectivas y tendencias futuras</a:t>
            </a:r>
            <a:endParaRPr sz="3000">
              <a:latin typeface="Lexend"/>
              <a:ea typeface="Lexend"/>
              <a:cs typeface="Lexend"/>
              <a:sym typeface="Lexend"/>
            </a:endParaRPr>
          </a:p>
        </p:txBody>
      </p:sp>
      <p:sp>
        <p:nvSpPr>
          <p:cNvPr id="184" name="Google Shape;184;p31"/>
          <p:cNvSpPr txBox="1"/>
          <p:nvPr>
            <p:ph idx="1" type="body"/>
          </p:nvPr>
        </p:nvSpPr>
        <p:spPr>
          <a:xfrm>
            <a:off x="257700" y="1569825"/>
            <a:ext cx="7044600" cy="841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900">
                <a:latin typeface="Lexend"/>
                <a:ea typeface="Lexend"/>
                <a:cs typeface="Lexend"/>
                <a:sym typeface="Lexend"/>
              </a:rPr>
              <a:t>En el futuro, se espera que la popularidad de las bases de datos NoSQL, como MongoDB, continúe creciendo debido a la creciente necesidad de manejar datos no estructurados y semi-estructurados, así como a la demanda de soluciones escalables y de alto rendimiento. </a:t>
            </a:r>
            <a:endParaRPr sz="1900">
              <a:latin typeface="Lexend"/>
              <a:ea typeface="Lexend"/>
              <a:cs typeface="Lexend"/>
              <a:sym typeface="Lexend"/>
            </a:endParaRPr>
          </a:p>
          <a:p>
            <a:pPr indent="0" lvl="0" marL="0" rtl="0" algn="l">
              <a:spcBef>
                <a:spcPts val="1200"/>
              </a:spcBef>
              <a:spcAft>
                <a:spcPts val="0"/>
              </a:spcAft>
              <a:buNone/>
            </a:pPr>
            <a:r>
              <a:rPr lang="es" sz="1900">
                <a:latin typeface="Lexend"/>
                <a:ea typeface="Lexend"/>
                <a:cs typeface="Lexend"/>
                <a:sym typeface="Lexend"/>
              </a:rPr>
              <a:t>Además, la integración con tecnologías emergentes como la inteligencia artificial, el aprendizaje automático y el análisis de datos en tiempo real también impulsará el desarrollo y adopción de MongoDB. </a:t>
            </a:r>
            <a:endParaRPr sz="1900">
              <a:latin typeface="Lexend"/>
              <a:ea typeface="Lexend"/>
              <a:cs typeface="Lexend"/>
              <a:sym typeface="Lexend"/>
            </a:endParaRPr>
          </a:p>
          <a:p>
            <a:pPr indent="0" lvl="0" marL="0" rtl="0" algn="l">
              <a:spcBef>
                <a:spcPts val="1200"/>
              </a:spcBef>
              <a:spcAft>
                <a:spcPts val="1200"/>
              </a:spcAft>
              <a:buNone/>
            </a:pPr>
            <a:r>
              <a:rPr lang="es" sz="1900">
                <a:latin typeface="Lexend"/>
                <a:ea typeface="Lexend"/>
                <a:cs typeface="Lexend"/>
                <a:sym typeface="Lexend"/>
              </a:rPr>
              <a:t>La evolución y mejora de las funcionalidades de MongoDB, como las transacciones multi-documento y la compatibilidad con diferentes lenguajes de programación, seguirán siendo un área de enfoque para mantenerse al día con las tendencias y necesidades del mercado.</a:t>
            </a:r>
            <a:endParaRPr sz="1900">
              <a:latin typeface="Lexend"/>
              <a:ea typeface="Lexend"/>
              <a:cs typeface="Lexend"/>
              <a:sym typeface="Lexend"/>
            </a:endParaRPr>
          </a:p>
        </p:txBody>
      </p:sp>
      <p:sp>
        <p:nvSpPr>
          <p:cNvPr id="185" name="Google Shape;185;p31"/>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257705" y="575488"/>
            <a:ext cx="7044600" cy="116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3500">
                <a:latin typeface="Lexend"/>
                <a:ea typeface="Lexend"/>
                <a:cs typeface="Lexend"/>
                <a:sym typeface="Lexend"/>
              </a:rPr>
              <a:t>ÍNDICE</a:t>
            </a:r>
            <a:endParaRPr sz="3500">
              <a:latin typeface="Lexend"/>
              <a:ea typeface="Lexend"/>
              <a:cs typeface="Lexend"/>
              <a:sym typeface="Lexend"/>
            </a:endParaRPr>
          </a:p>
        </p:txBody>
      </p:sp>
      <p:sp>
        <p:nvSpPr>
          <p:cNvPr id="70" name="Google Shape;70;p14"/>
          <p:cNvSpPr txBox="1"/>
          <p:nvPr>
            <p:ph idx="1" type="body"/>
          </p:nvPr>
        </p:nvSpPr>
        <p:spPr>
          <a:xfrm>
            <a:off x="257700" y="1447875"/>
            <a:ext cx="7044600" cy="8717700"/>
          </a:xfrm>
          <a:prstGeom prst="rect">
            <a:avLst/>
          </a:prstGeom>
        </p:spPr>
        <p:txBody>
          <a:bodyPr anchorCtr="0" anchor="t" bIns="91425" lIns="91425" spcFirstLastPara="1" rIns="91425" wrap="square" tIns="91425">
            <a:normAutofit/>
          </a:bodyPr>
          <a:lstStyle/>
          <a:p>
            <a:pPr indent="-381000" lvl="0" marL="1371600" rtl="0" algn="l">
              <a:spcBef>
                <a:spcPts val="0"/>
              </a:spcBef>
              <a:spcAft>
                <a:spcPts val="0"/>
              </a:spcAft>
              <a:buClr>
                <a:schemeClr val="dk1"/>
              </a:buClr>
              <a:buSzPts val="2400"/>
              <a:buFont typeface="Lexend"/>
              <a:buAutoNum type="arabicPeriod"/>
            </a:pPr>
            <a:r>
              <a:rPr b="1" lang="es" sz="2300">
                <a:solidFill>
                  <a:schemeClr val="dk1"/>
                </a:solidFill>
                <a:latin typeface="Lexend"/>
                <a:ea typeface="Lexend"/>
                <a:cs typeface="Lexend"/>
                <a:sym typeface="Lexend"/>
              </a:rPr>
              <a:t>Introducción</a:t>
            </a:r>
            <a:endParaRPr b="1" sz="2300">
              <a:solidFill>
                <a:schemeClr val="dk1"/>
              </a:solidFill>
              <a:latin typeface="Lexend"/>
              <a:ea typeface="Lexend"/>
              <a:cs typeface="Lexend"/>
              <a:sym typeface="Lexend"/>
            </a:endParaRPr>
          </a:p>
          <a:p>
            <a:pPr indent="-361950" lvl="1" marL="1828800" rtl="0" algn="l">
              <a:spcBef>
                <a:spcPts val="0"/>
              </a:spcBef>
              <a:spcAft>
                <a:spcPts val="0"/>
              </a:spcAft>
              <a:buClr>
                <a:schemeClr val="dk1"/>
              </a:buClr>
              <a:buSzPts val="2100"/>
              <a:buFont typeface="Lexend"/>
              <a:buAutoNum type="arabicPeriod"/>
            </a:pPr>
            <a:r>
              <a:rPr lang="es" sz="2100">
                <a:solidFill>
                  <a:schemeClr val="dk1"/>
                </a:solidFill>
                <a:latin typeface="Lexend"/>
                <a:ea typeface="Lexend"/>
                <a:cs typeface="Lexend"/>
                <a:sym typeface="Lexend"/>
              </a:rPr>
              <a:t>Contexto y motivación</a:t>
            </a:r>
            <a:endParaRPr sz="2100">
              <a:solidFill>
                <a:schemeClr val="dk1"/>
              </a:solidFill>
              <a:latin typeface="Lexend"/>
              <a:ea typeface="Lexend"/>
              <a:cs typeface="Lexend"/>
              <a:sym typeface="Lexend"/>
            </a:endParaRPr>
          </a:p>
          <a:p>
            <a:pPr indent="-361950" lvl="1" marL="1828800" rtl="0" algn="l">
              <a:spcBef>
                <a:spcPts val="0"/>
              </a:spcBef>
              <a:spcAft>
                <a:spcPts val="0"/>
              </a:spcAft>
              <a:buClr>
                <a:schemeClr val="dk1"/>
              </a:buClr>
              <a:buSzPts val="2100"/>
              <a:buFont typeface="Lexend"/>
              <a:buAutoNum type="arabicPeriod"/>
            </a:pPr>
            <a:r>
              <a:rPr lang="es" sz="2100">
                <a:solidFill>
                  <a:schemeClr val="dk1"/>
                </a:solidFill>
                <a:latin typeface="Lexend"/>
                <a:ea typeface="Lexend"/>
                <a:cs typeface="Lexend"/>
                <a:sym typeface="Lexend"/>
              </a:rPr>
              <a:t>Objetivos del trabajo</a:t>
            </a:r>
            <a:endParaRPr sz="2100">
              <a:solidFill>
                <a:schemeClr val="dk1"/>
              </a:solidFill>
              <a:latin typeface="Lexend"/>
              <a:ea typeface="Lexend"/>
              <a:cs typeface="Lexend"/>
              <a:sym typeface="Lexend"/>
            </a:endParaRPr>
          </a:p>
          <a:p>
            <a:pPr indent="-381000" lvl="0" marL="1371600" rtl="0" algn="l">
              <a:spcBef>
                <a:spcPts val="0"/>
              </a:spcBef>
              <a:spcAft>
                <a:spcPts val="0"/>
              </a:spcAft>
              <a:buClr>
                <a:schemeClr val="dk1"/>
              </a:buClr>
              <a:buSzPts val="2400"/>
              <a:buFont typeface="Lexend"/>
              <a:buAutoNum type="arabicPeriod"/>
            </a:pPr>
            <a:r>
              <a:rPr b="1" lang="es" sz="2300">
                <a:solidFill>
                  <a:schemeClr val="dk1"/>
                </a:solidFill>
                <a:latin typeface="Lexend"/>
                <a:ea typeface="Lexend"/>
                <a:cs typeface="Lexend"/>
                <a:sym typeface="Lexend"/>
              </a:rPr>
              <a:t>Fundamentos de MongoDB</a:t>
            </a:r>
            <a:endParaRPr b="1" sz="2300">
              <a:solidFill>
                <a:schemeClr val="dk1"/>
              </a:solidFill>
              <a:latin typeface="Lexend"/>
              <a:ea typeface="Lexend"/>
              <a:cs typeface="Lexend"/>
              <a:sym typeface="Lexend"/>
            </a:endParaRPr>
          </a:p>
          <a:p>
            <a:pPr indent="-361950" lvl="1" marL="1828800" rtl="0" algn="l">
              <a:spcBef>
                <a:spcPts val="0"/>
              </a:spcBef>
              <a:spcAft>
                <a:spcPts val="0"/>
              </a:spcAft>
              <a:buClr>
                <a:schemeClr val="dk1"/>
              </a:buClr>
              <a:buSzPts val="2100"/>
              <a:buFont typeface="Lexend"/>
              <a:buAutoNum type="arabicPeriod"/>
            </a:pPr>
            <a:r>
              <a:rPr lang="es" sz="2100">
                <a:solidFill>
                  <a:schemeClr val="dk1"/>
                </a:solidFill>
                <a:latin typeface="Lexend"/>
                <a:ea typeface="Lexend"/>
                <a:cs typeface="Lexend"/>
                <a:sym typeface="Lexend"/>
              </a:rPr>
              <a:t>Historia y evolución</a:t>
            </a:r>
            <a:endParaRPr sz="2100">
              <a:solidFill>
                <a:schemeClr val="dk1"/>
              </a:solidFill>
              <a:latin typeface="Lexend"/>
              <a:ea typeface="Lexend"/>
              <a:cs typeface="Lexend"/>
              <a:sym typeface="Lexend"/>
            </a:endParaRPr>
          </a:p>
          <a:p>
            <a:pPr indent="-361950" lvl="1" marL="1828800" rtl="0" algn="l">
              <a:spcBef>
                <a:spcPts val="0"/>
              </a:spcBef>
              <a:spcAft>
                <a:spcPts val="0"/>
              </a:spcAft>
              <a:buClr>
                <a:schemeClr val="dk1"/>
              </a:buClr>
              <a:buSzPts val="2100"/>
              <a:buFont typeface="Lexend"/>
              <a:buAutoNum type="arabicPeriod"/>
            </a:pPr>
            <a:r>
              <a:rPr lang="es" sz="2100">
                <a:solidFill>
                  <a:schemeClr val="dk1"/>
                </a:solidFill>
                <a:latin typeface="Lexend"/>
                <a:ea typeface="Lexend"/>
                <a:cs typeface="Lexend"/>
                <a:sym typeface="Lexend"/>
              </a:rPr>
              <a:t>Características principales</a:t>
            </a:r>
            <a:endParaRPr sz="2100">
              <a:solidFill>
                <a:schemeClr val="dk1"/>
              </a:solidFill>
              <a:latin typeface="Lexend"/>
              <a:ea typeface="Lexend"/>
              <a:cs typeface="Lexend"/>
              <a:sym typeface="Lexend"/>
            </a:endParaRPr>
          </a:p>
          <a:p>
            <a:pPr indent="-361950" lvl="1" marL="1828800" rtl="0" algn="l">
              <a:spcBef>
                <a:spcPts val="0"/>
              </a:spcBef>
              <a:spcAft>
                <a:spcPts val="0"/>
              </a:spcAft>
              <a:buClr>
                <a:schemeClr val="dk1"/>
              </a:buClr>
              <a:buSzPts val="2100"/>
              <a:buFont typeface="Lexend"/>
              <a:buAutoNum type="arabicPeriod"/>
            </a:pPr>
            <a:r>
              <a:rPr lang="es" sz="2100">
                <a:solidFill>
                  <a:schemeClr val="dk1"/>
                </a:solidFill>
                <a:latin typeface="Lexend"/>
                <a:ea typeface="Lexend"/>
                <a:cs typeface="Lexend"/>
                <a:sym typeface="Lexend"/>
              </a:rPr>
              <a:t>Comparación con bases de datos SQL</a:t>
            </a:r>
            <a:endParaRPr sz="2100">
              <a:solidFill>
                <a:schemeClr val="dk1"/>
              </a:solidFill>
              <a:latin typeface="Lexend"/>
              <a:ea typeface="Lexend"/>
              <a:cs typeface="Lexend"/>
              <a:sym typeface="Lexend"/>
            </a:endParaRPr>
          </a:p>
          <a:p>
            <a:pPr indent="-381000" lvl="0" marL="1371600" rtl="0" algn="l">
              <a:spcBef>
                <a:spcPts val="0"/>
              </a:spcBef>
              <a:spcAft>
                <a:spcPts val="0"/>
              </a:spcAft>
              <a:buClr>
                <a:schemeClr val="dk1"/>
              </a:buClr>
              <a:buSzPts val="2400"/>
              <a:buFont typeface="Lexend"/>
              <a:buAutoNum type="arabicPeriod"/>
            </a:pPr>
            <a:r>
              <a:rPr b="1" lang="es" sz="2300">
                <a:solidFill>
                  <a:schemeClr val="dk1"/>
                </a:solidFill>
                <a:latin typeface="Lexend"/>
                <a:ea typeface="Lexend"/>
                <a:cs typeface="Lexend"/>
                <a:sym typeface="Lexend"/>
              </a:rPr>
              <a:t>Conceptos básicos de MongoDB</a:t>
            </a:r>
            <a:endParaRPr b="1" sz="2300">
              <a:solidFill>
                <a:schemeClr val="dk1"/>
              </a:solidFill>
              <a:latin typeface="Lexend"/>
              <a:ea typeface="Lexend"/>
              <a:cs typeface="Lexend"/>
              <a:sym typeface="Lexend"/>
            </a:endParaRPr>
          </a:p>
          <a:p>
            <a:pPr indent="-361950" lvl="1" marL="1828800" rtl="0" algn="l">
              <a:spcBef>
                <a:spcPts val="0"/>
              </a:spcBef>
              <a:spcAft>
                <a:spcPts val="0"/>
              </a:spcAft>
              <a:buClr>
                <a:schemeClr val="dk1"/>
              </a:buClr>
              <a:buSzPts val="2100"/>
              <a:buFont typeface="Lexend"/>
              <a:buAutoNum type="arabicPeriod"/>
            </a:pPr>
            <a:r>
              <a:rPr lang="es" sz="2100">
                <a:solidFill>
                  <a:schemeClr val="dk1"/>
                </a:solidFill>
                <a:latin typeface="Lexend"/>
                <a:ea typeface="Lexend"/>
                <a:cs typeface="Lexend"/>
                <a:sym typeface="Lexend"/>
              </a:rPr>
              <a:t>Documentos y colecciones</a:t>
            </a:r>
            <a:endParaRPr sz="2100">
              <a:solidFill>
                <a:schemeClr val="dk1"/>
              </a:solidFill>
              <a:latin typeface="Lexend"/>
              <a:ea typeface="Lexend"/>
              <a:cs typeface="Lexend"/>
              <a:sym typeface="Lexend"/>
            </a:endParaRPr>
          </a:p>
          <a:p>
            <a:pPr indent="-361950" lvl="1" marL="1828800" rtl="0" algn="l">
              <a:spcBef>
                <a:spcPts val="0"/>
              </a:spcBef>
              <a:spcAft>
                <a:spcPts val="0"/>
              </a:spcAft>
              <a:buClr>
                <a:schemeClr val="dk1"/>
              </a:buClr>
              <a:buSzPts val="2100"/>
              <a:buAutoNum type="arabicPeriod"/>
            </a:pPr>
            <a:r>
              <a:rPr b="1" lang="es" sz="2100">
                <a:solidFill>
                  <a:schemeClr val="dk1"/>
                </a:solidFill>
                <a:latin typeface="Lexend"/>
                <a:ea typeface="Lexend"/>
                <a:cs typeface="Lexend"/>
                <a:sym typeface="Lexend"/>
              </a:rPr>
              <a:t>BSON </a:t>
            </a:r>
            <a:r>
              <a:rPr i="1" lang="es" sz="2100">
                <a:solidFill>
                  <a:schemeClr val="dk1"/>
                </a:solidFill>
                <a:latin typeface="Lexend"/>
                <a:ea typeface="Lexend"/>
                <a:cs typeface="Lexend"/>
                <a:sym typeface="Lexend"/>
              </a:rPr>
              <a:t>(Binary JSON)</a:t>
            </a:r>
            <a:endParaRPr i="1" sz="2100">
              <a:solidFill>
                <a:schemeClr val="dk1"/>
              </a:solidFill>
              <a:latin typeface="Lexend"/>
              <a:ea typeface="Lexend"/>
              <a:cs typeface="Lexend"/>
              <a:sym typeface="Lexend"/>
            </a:endParaRPr>
          </a:p>
          <a:p>
            <a:pPr indent="-361950" lvl="1" marL="1828800" rtl="0" algn="l">
              <a:spcBef>
                <a:spcPts val="0"/>
              </a:spcBef>
              <a:spcAft>
                <a:spcPts val="0"/>
              </a:spcAft>
              <a:buClr>
                <a:schemeClr val="dk1"/>
              </a:buClr>
              <a:buSzPts val="2100"/>
              <a:buAutoNum type="arabicPeriod"/>
            </a:pPr>
            <a:r>
              <a:rPr b="1" lang="es" sz="2100">
                <a:solidFill>
                  <a:schemeClr val="dk1"/>
                </a:solidFill>
                <a:latin typeface="Lexend"/>
                <a:ea typeface="Lexend"/>
                <a:cs typeface="Lexend"/>
                <a:sym typeface="Lexend"/>
              </a:rPr>
              <a:t>CRUD </a:t>
            </a:r>
            <a:r>
              <a:rPr i="1" lang="es" sz="2100">
                <a:solidFill>
                  <a:schemeClr val="dk1"/>
                </a:solidFill>
                <a:latin typeface="Lexend"/>
                <a:ea typeface="Lexend"/>
                <a:cs typeface="Lexend"/>
                <a:sym typeface="Lexend"/>
              </a:rPr>
              <a:t>(Create, Read, Update, Delete)</a:t>
            </a:r>
            <a:endParaRPr i="1" sz="2100">
              <a:solidFill>
                <a:schemeClr val="dk1"/>
              </a:solidFill>
              <a:latin typeface="Lexend"/>
              <a:ea typeface="Lexend"/>
              <a:cs typeface="Lexend"/>
              <a:sym typeface="Lexend"/>
            </a:endParaRPr>
          </a:p>
          <a:p>
            <a:pPr indent="-381000" lvl="0" marL="1371600" rtl="0" algn="l">
              <a:spcBef>
                <a:spcPts val="0"/>
              </a:spcBef>
              <a:spcAft>
                <a:spcPts val="0"/>
              </a:spcAft>
              <a:buClr>
                <a:schemeClr val="dk1"/>
              </a:buClr>
              <a:buSzPts val="2400"/>
              <a:buFont typeface="Lexend"/>
              <a:buAutoNum type="arabicPeriod"/>
            </a:pPr>
            <a:r>
              <a:rPr b="1" lang="es" sz="2300">
                <a:solidFill>
                  <a:schemeClr val="dk1"/>
                </a:solidFill>
                <a:latin typeface="Lexend"/>
                <a:ea typeface="Lexend"/>
                <a:cs typeface="Lexend"/>
                <a:sym typeface="Lexend"/>
              </a:rPr>
              <a:t>Uso básico de MongoDB</a:t>
            </a:r>
            <a:endParaRPr b="1" sz="2300">
              <a:solidFill>
                <a:schemeClr val="dk1"/>
              </a:solidFill>
              <a:latin typeface="Lexend"/>
              <a:ea typeface="Lexend"/>
              <a:cs typeface="Lexend"/>
              <a:sym typeface="Lexend"/>
            </a:endParaRPr>
          </a:p>
          <a:p>
            <a:pPr indent="-361950" lvl="1" marL="1828800" rtl="0" algn="l">
              <a:spcBef>
                <a:spcPts val="0"/>
              </a:spcBef>
              <a:spcAft>
                <a:spcPts val="0"/>
              </a:spcAft>
              <a:buClr>
                <a:schemeClr val="dk1"/>
              </a:buClr>
              <a:buSzPts val="2100"/>
              <a:buFont typeface="Lexend"/>
              <a:buAutoNum type="arabicPeriod"/>
            </a:pPr>
            <a:r>
              <a:rPr lang="es" sz="2100">
                <a:solidFill>
                  <a:schemeClr val="dk1"/>
                </a:solidFill>
                <a:latin typeface="Lexend"/>
                <a:ea typeface="Lexend"/>
                <a:cs typeface="Lexend"/>
                <a:sym typeface="Lexend"/>
              </a:rPr>
              <a:t>Instalación y configuración</a:t>
            </a:r>
            <a:endParaRPr sz="2100">
              <a:solidFill>
                <a:schemeClr val="dk1"/>
              </a:solidFill>
              <a:latin typeface="Lexend"/>
              <a:ea typeface="Lexend"/>
              <a:cs typeface="Lexend"/>
              <a:sym typeface="Lexend"/>
            </a:endParaRPr>
          </a:p>
          <a:p>
            <a:pPr indent="-361950" lvl="1" marL="1828800" rtl="0" algn="l">
              <a:spcBef>
                <a:spcPts val="0"/>
              </a:spcBef>
              <a:spcAft>
                <a:spcPts val="0"/>
              </a:spcAft>
              <a:buClr>
                <a:schemeClr val="dk1"/>
              </a:buClr>
              <a:buSzPts val="2100"/>
              <a:buFont typeface="Lexend"/>
              <a:buAutoNum type="arabicPeriod"/>
            </a:pPr>
            <a:r>
              <a:rPr lang="es" sz="2100">
                <a:solidFill>
                  <a:schemeClr val="dk1"/>
                </a:solidFill>
                <a:latin typeface="Lexend"/>
                <a:ea typeface="Lexend"/>
                <a:cs typeface="Lexend"/>
                <a:sym typeface="Lexend"/>
              </a:rPr>
              <a:t>Interfaz de línea de comandos (mongo shell)</a:t>
            </a:r>
            <a:endParaRPr b="1" sz="2100">
              <a:solidFill>
                <a:schemeClr val="dk1"/>
              </a:solidFill>
              <a:latin typeface="Lexend"/>
              <a:ea typeface="Lexend"/>
              <a:cs typeface="Lexend"/>
              <a:sym typeface="Lexend"/>
            </a:endParaRPr>
          </a:p>
          <a:p>
            <a:pPr indent="-381000" lvl="0" marL="1371600" rtl="0" algn="l">
              <a:spcBef>
                <a:spcPts val="0"/>
              </a:spcBef>
              <a:spcAft>
                <a:spcPts val="0"/>
              </a:spcAft>
              <a:buClr>
                <a:schemeClr val="dk1"/>
              </a:buClr>
              <a:buSzPts val="2400"/>
              <a:buFont typeface="Lexend"/>
              <a:buAutoNum type="arabicPeriod"/>
            </a:pPr>
            <a:r>
              <a:rPr b="1" lang="es" sz="2300">
                <a:solidFill>
                  <a:schemeClr val="dk1"/>
                </a:solidFill>
                <a:latin typeface="Lexend"/>
                <a:ea typeface="Lexend"/>
                <a:cs typeface="Lexend"/>
                <a:sym typeface="Lexend"/>
              </a:rPr>
              <a:t>Conclusiones</a:t>
            </a:r>
            <a:endParaRPr b="1" sz="2300">
              <a:solidFill>
                <a:schemeClr val="dk1"/>
              </a:solidFill>
              <a:latin typeface="Lexend"/>
              <a:ea typeface="Lexend"/>
              <a:cs typeface="Lexend"/>
              <a:sym typeface="Lexend"/>
            </a:endParaRPr>
          </a:p>
          <a:p>
            <a:pPr indent="-361950" lvl="1" marL="1828800" rtl="0" algn="l">
              <a:spcBef>
                <a:spcPts val="0"/>
              </a:spcBef>
              <a:spcAft>
                <a:spcPts val="0"/>
              </a:spcAft>
              <a:buClr>
                <a:schemeClr val="dk1"/>
              </a:buClr>
              <a:buSzPts val="2100"/>
              <a:buFont typeface="Lexend"/>
              <a:buAutoNum type="arabicPeriod"/>
            </a:pPr>
            <a:r>
              <a:rPr lang="es" sz="2100">
                <a:solidFill>
                  <a:schemeClr val="dk1"/>
                </a:solidFill>
                <a:latin typeface="Lexend"/>
                <a:ea typeface="Lexend"/>
                <a:cs typeface="Lexend"/>
                <a:sym typeface="Lexend"/>
              </a:rPr>
              <a:t>Reflexiones finales</a:t>
            </a:r>
            <a:endParaRPr sz="2100">
              <a:solidFill>
                <a:schemeClr val="dk1"/>
              </a:solidFill>
              <a:latin typeface="Lexend"/>
              <a:ea typeface="Lexend"/>
              <a:cs typeface="Lexend"/>
              <a:sym typeface="Lexend"/>
            </a:endParaRPr>
          </a:p>
          <a:p>
            <a:pPr indent="-361950" lvl="1" marL="1828800" rtl="0" algn="l">
              <a:spcBef>
                <a:spcPts val="0"/>
              </a:spcBef>
              <a:spcAft>
                <a:spcPts val="0"/>
              </a:spcAft>
              <a:buClr>
                <a:schemeClr val="dk1"/>
              </a:buClr>
              <a:buSzPts val="2100"/>
              <a:buFont typeface="Lexend"/>
              <a:buAutoNum type="arabicPeriod"/>
            </a:pPr>
            <a:r>
              <a:rPr lang="es" sz="2100">
                <a:solidFill>
                  <a:schemeClr val="dk1"/>
                </a:solidFill>
                <a:latin typeface="Lexend"/>
                <a:ea typeface="Lexend"/>
                <a:cs typeface="Lexend"/>
                <a:sym typeface="Lexend"/>
              </a:rPr>
              <a:t>Perspectivas y tendencias futuras</a:t>
            </a:r>
            <a:endParaRPr sz="2100">
              <a:solidFill>
                <a:schemeClr val="dk1"/>
              </a:solidFill>
              <a:latin typeface="Lexend"/>
              <a:ea typeface="Lexend"/>
              <a:cs typeface="Lexend"/>
              <a:sym typeface="Lexend"/>
            </a:endParaRPr>
          </a:p>
          <a:p>
            <a:pPr indent="-381000" lvl="0" marL="1371600" rtl="0" algn="l">
              <a:spcBef>
                <a:spcPts val="0"/>
              </a:spcBef>
              <a:spcAft>
                <a:spcPts val="0"/>
              </a:spcAft>
              <a:buClr>
                <a:schemeClr val="dk1"/>
              </a:buClr>
              <a:buSzPts val="2400"/>
              <a:buFont typeface="Lexend"/>
              <a:buAutoNum type="arabicPeriod"/>
            </a:pPr>
            <a:r>
              <a:rPr b="1" lang="es" sz="2300">
                <a:solidFill>
                  <a:schemeClr val="dk1"/>
                </a:solidFill>
                <a:latin typeface="Lexend"/>
                <a:ea typeface="Lexend"/>
                <a:cs typeface="Lexend"/>
                <a:sym typeface="Lexend"/>
              </a:rPr>
              <a:t>Referencias bibliográficas</a:t>
            </a:r>
            <a:endParaRPr b="1" sz="2300">
              <a:solidFill>
                <a:schemeClr val="dk1"/>
              </a:solidFill>
              <a:latin typeface="Lexend"/>
              <a:ea typeface="Lexend"/>
              <a:cs typeface="Lexend"/>
              <a:sym typeface="Lexend"/>
            </a:endParaRPr>
          </a:p>
        </p:txBody>
      </p:sp>
      <p:sp>
        <p:nvSpPr>
          <p:cNvPr id="71" name="Google Shape;71;p14"/>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25" y="0"/>
            <a:ext cx="7560000" cy="10241700"/>
          </a:xfrm>
          <a:prstGeom prst="rect">
            <a:avLst/>
          </a:prstGeom>
          <a:solidFill>
            <a:srgbClr val="202729"/>
          </a:solidFill>
        </p:spPr>
        <p:txBody>
          <a:bodyPr anchorCtr="0" anchor="ctr" bIns="91425" lIns="91425" spcFirstLastPara="1" rIns="91425" wrap="square" tIns="91425">
            <a:normAutofit/>
          </a:bodyPr>
          <a:lstStyle/>
          <a:p>
            <a:pPr indent="0" lvl="0" marL="0" rtl="0" algn="ctr">
              <a:spcBef>
                <a:spcPts val="0"/>
              </a:spcBef>
              <a:spcAft>
                <a:spcPts val="0"/>
              </a:spcAft>
              <a:buNone/>
            </a:pPr>
            <a:r>
              <a:rPr lang="es" sz="5000">
                <a:latin typeface="Lexend"/>
                <a:ea typeface="Lexend"/>
                <a:cs typeface="Lexend"/>
                <a:sym typeface="Lexend"/>
              </a:rPr>
              <a:t>6. Referencias bibliográficas</a:t>
            </a:r>
            <a:endParaRPr sz="5000">
              <a:solidFill>
                <a:schemeClr val="lt1"/>
              </a:solidFill>
              <a:latin typeface="Lexend"/>
              <a:ea typeface="Lexend"/>
              <a:cs typeface="Lexend"/>
              <a:sym typeface="Lexend"/>
            </a:endParaRPr>
          </a:p>
        </p:txBody>
      </p:sp>
      <p:sp>
        <p:nvSpPr>
          <p:cNvPr id="191" name="Google Shape;191;p32"/>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rPr>
              <a:t>‹#›</a:t>
            </a:fld>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257705" y="628963"/>
            <a:ext cx="7044600" cy="11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latin typeface="Lexend"/>
                <a:ea typeface="Lexend"/>
                <a:cs typeface="Lexend"/>
                <a:sym typeface="Lexend"/>
              </a:rPr>
              <a:t>6.</a:t>
            </a:r>
            <a:r>
              <a:rPr lang="es" sz="3000">
                <a:latin typeface="Lexend"/>
                <a:ea typeface="Lexend"/>
                <a:cs typeface="Lexend"/>
                <a:sym typeface="Lexend"/>
              </a:rPr>
              <a:t> Referencias bibliográficas</a:t>
            </a:r>
            <a:endParaRPr sz="3000">
              <a:latin typeface="Lexend"/>
              <a:ea typeface="Lexend"/>
              <a:cs typeface="Lexend"/>
              <a:sym typeface="Lexend"/>
            </a:endParaRPr>
          </a:p>
        </p:txBody>
      </p:sp>
      <p:sp>
        <p:nvSpPr>
          <p:cNvPr id="197" name="Google Shape;197;p33"/>
          <p:cNvSpPr txBox="1"/>
          <p:nvPr>
            <p:ph idx="1" type="body"/>
          </p:nvPr>
        </p:nvSpPr>
        <p:spPr>
          <a:xfrm>
            <a:off x="257700" y="1569825"/>
            <a:ext cx="7044600" cy="841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900">
                <a:latin typeface="Lexend"/>
                <a:ea typeface="Lexend"/>
                <a:cs typeface="Lexend"/>
                <a:sym typeface="Lexend"/>
              </a:rPr>
              <a:t>A continuación, se enumeran algunas referencias bibliográficas usadas y recursos en línea relevantes: </a:t>
            </a:r>
            <a:endParaRPr sz="1900">
              <a:latin typeface="Lexend"/>
              <a:ea typeface="Lexend"/>
              <a:cs typeface="Lexend"/>
              <a:sym typeface="Lexend"/>
            </a:endParaRPr>
          </a:p>
          <a:p>
            <a:pPr indent="-349250" lvl="0" marL="457200" rtl="0" algn="l">
              <a:spcBef>
                <a:spcPts val="1200"/>
              </a:spcBef>
              <a:spcAft>
                <a:spcPts val="0"/>
              </a:spcAft>
              <a:buSzPts val="1900"/>
              <a:buFont typeface="Lexend"/>
              <a:buChar char="●"/>
            </a:pPr>
            <a:r>
              <a:rPr b="1" lang="es" sz="1900">
                <a:latin typeface="Lexend"/>
                <a:ea typeface="Lexend"/>
                <a:cs typeface="Lexend"/>
                <a:sym typeface="Lexend"/>
              </a:rPr>
              <a:t>Sitio oficial MongoDB : </a:t>
            </a:r>
            <a:r>
              <a:rPr b="1" i="1" lang="es" sz="1900" u="sng">
                <a:solidFill>
                  <a:schemeClr val="lt2"/>
                </a:solidFill>
                <a:latin typeface="Lexend"/>
                <a:ea typeface="Lexend"/>
                <a:cs typeface="Lexend"/>
                <a:sym typeface="Lexend"/>
                <a:hlinkClick r:id="rId3">
                  <a:extLst>
                    <a:ext uri="{A12FA001-AC4F-418D-AE19-62706E023703}">
                      <ahyp:hlinkClr val="tx"/>
                    </a:ext>
                  </a:extLst>
                </a:hlinkClick>
              </a:rPr>
              <a:t>https://www.mongodb.com/</a:t>
            </a:r>
            <a:endParaRPr b="1" i="1" sz="1900">
              <a:solidFill>
                <a:schemeClr val="lt2"/>
              </a:solidFill>
              <a:latin typeface="Lexend"/>
              <a:ea typeface="Lexend"/>
              <a:cs typeface="Lexend"/>
              <a:sym typeface="Lexend"/>
            </a:endParaRPr>
          </a:p>
          <a:p>
            <a:pPr indent="0" lvl="0" marL="457200" rtl="0" algn="l">
              <a:spcBef>
                <a:spcPts val="0"/>
              </a:spcBef>
              <a:spcAft>
                <a:spcPts val="0"/>
              </a:spcAft>
              <a:buNone/>
            </a:pPr>
            <a:r>
              <a:t/>
            </a:r>
            <a:endParaRPr b="1" i="1" sz="1900">
              <a:solidFill>
                <a:schemeClr val="lt2"/>
              </a:solidFill>
              <a:latin typeface="Lexend"/>
              <a:ea typeface="Lexend"/>
              <a:cs typeface="Lexend"/>
              <a:sym typeface="Lexend"/>
            </a:endParaRPr>
          </a:p>
          <a:p>
            <a:pPr indent="-349250" lvl="0" marL="457200" rtl="0" algn="l">
              <a:spcBef>
                <a:spcPts val="0"/>
              </a:spcBef>
              <a:spcAft>
                <a:spcPts val="0"/>
              </a:spcAft>
              <a:buSzPts val="1900"/>
              <a:buFont typeface="Lexend"/>
              <a:buChar char="●"/>
            </a:pPr>
            <a:r>
              <a:rPr b="1" lang="es" sz="1900">
                <a:latin typeface="Lexend"/>
                <a:ea typeface="Lexend"/>
                <a:cs typeface="Lexend"/>
                <a:sym typeface="Lexend"/>
              </a:rPr>
              <a:t>Youtube: </a:t>
            </a:r>
            <a:r>
              <a:rPr lang="es" sz="1900">
                <a:latin typeface="Lexend"/>
                <a:ea typeface="Lexend"/>
                <a:cs typeface="Lexend"/>
                <a:sym typeface="Lexend"/>
              </a:rPr>
              <a:t>Parte de la información usada para la elaboración del trabajo ha sido sacada de videos de esta plataforma.</a:t>
            </a:r>
            <a:endParaRPr sz="1900">
              <a:latin typeface="Lexend"/>
              <a:ea typeface="Lexend"/>
              <a:cs typeface="Lexend"/>
              <a:sym typeface="Lexend"/>
            </a:endParaRPr>
          </a:p>
          <a:p>
            <a:pPr indent="0" lvl="0" marL="457200" rtl="0" algn="l">
              <a:spcBef>
                <a:spcPts val="0"/>
              </a:spcBef>
              <a:spcAft>
                <a:spcPts val="0"/>
              </a:spcAft>
              <a:buNone/>
            </a:pPr>
            <a:r>
              <a:t/>
            </a:r>
            <a:endParaRPr sz="1900">
              <a:latin typeface="Lexend"/>
              <a:ea typeface="Lexend"/>
              <a:cs typeface="Lexend"/>
              <a:sym typeface="Lexend"/>
            </a:endParaRPr>
          </a:p>
          <a:p>
            <a:pPr indent="-349250" lvl="0" marL="457200" rtl="0" algn="l">
              <a:spcBef>
                <a:spcPts val="0"/>
              </a:spcBef>
              <a:spcAft>
                <a:spcPts val="0"/>
              </a:spcAft>
              <a:buSzPts val="1900"/>
              <a:buFont typeface="Lexend"/>
              <a:buChar char="●"/>
            </a:pPr>
            <a:r>
              <a:rPr b="1" lang="es" sz="1900">
                <a:latin typeface="Lexend"/>
                <a:ea typeface="Lexend"/>
                <a:cs typeface="Lexend"/>
                <a:sym typeface="Lexend"/>
              </a:rPr>
              <a:t>Wikipedia:</a:t>
            </a:r>
            <a:r>
              <a:rPr lang="es" sz="1900">
                <a:latin typeface="Lexend"/>
                <a:ea typeface="Lexend"/>
                <a:cs typeface="Lexend"/>
                <a:sym typeface="Lexend"/>
              </a:rPr>
              <a:t> </a:t>
            </a:r>
            <a:r>
              <a:rPr b="1" i="1" lang="es" sz="1900" u="sng">
                <a:solidFill>
                  <a:schemeClr val="lt2"/>
                </a:solidFill>
                <a:latin typeface="Lexend"/>
                <a:ea typeface="Lexend"/>
                <a:cs typeface="Lexend"/>
                <a:sym typeface="Lexend"/>
              </a:rPr>
              <a:t>https://es.wikipedia.org/wiki/MongoDB</a:t>
            </a:r>
            <a:endParaRPr b="1" i="1" sz="1900" u="sng">
              <a:solidFill>
                <a:schemeClr val="lt2"/>
              </a:solidFill>
              <a:latin typeface="Lexend"/>
              <a:ea typeface="Lexend"/>
              <a:cs typeface="Lexend"/>
              <a:sym typeface="Lexend"/>
            </a:endParaRPr>
          </a:p>
          <a:p>
            <a:pPr indent="0" lvl="0" marL="457200" rtl="0" algn="l">
              <a:spcBef>
                <a:spcPts val="0"/>
              </a:spcBef>
              <a:spcAft>
                <a:spcPts val="0"/>
              </a:spcAft>
              <a:buNone/>
            </a:pPr>
            <a:r>
              <a:t/>
            </a:r>
            <a:endParaRPr b="1" i="1" sz="1900" u="sng">
              <a:solidFill>
                <a:schemeClr val="lt2"/>
              </a:solidFill>
              <a:latin typeface="Lexend"/>
              <a:ea typeface="Lexend"/>
              <a:cs typeface="Lexend"/>
              <a:sym typeface="Lexend"/>
            </a:endParaRPr>
          </a:p>
          <a:p>
            <a:pPr indent="-349250" lvl="0" marL="457200" rtl="0" algn="l">
              <a:spcBef>
                <a:spcPts val="0"/>
              </a:spcBef>
              <a:spcAft>
                <a:spcPts val="0"/>
              </a:spcAft>
              <a:buSzPts val="1900"/>
              <a:buFont typeface="Lexend"/>
              <a:buChar char="●"/>
            </a:pPr>
            <a:r>
              <a:rPr b="1" lang="es" sz="1900">
                <a:latin typeface="Lexend"/>
                <a:ea typeface="Lexend"/>
                <a:cs typeface="Lexend"/>
                <a:sym typeface="Lexend"/>
              </a:rPr>
              <a:t>Otras páginas como: </a:t>
            </a:r>
            <a:endParaRPr b="1" sz="1900">
              <a:latin typeface="Lexend"/>
              <a:ea typeface="Lexend"/>
              <a:cs typeface="Lexend"/>
              <a:sym typeface="Lexend"/>
            </a:endParaRPr>
          </a:p>
          <a:p>
            <a:pPr indent="-349250" lvl="2" marL="1371600" rtl="0" algn="l">
              <a:lnSpc>
                <a:spcPct val="150000"/>
              </a:lnSpc>
              <a:spcBef>
                <a:spcPts val="0"/>
              </a:spcBef>
              <a:spcAft>
                <a:spcPts val="0"/>
              </a:spcAft>
              <a:buSzPts val="1900"/>
              <a:buFont typeface="Lexend"/>
              <a:buChar char="■"/>
            </a:pPr>
            <a:r>
              <a:rPr b="1" i="1" lang="es" sz="1900" u="sng">
                <a:solidFill>
                  <a:schemeClr val="lt2"/>
                </a:solidFill>
                <a:latin typeface="Lexend"/>
                <a:ea typeface="Lexend"/>
                <a:cs typeface="Lexend"/>
                <a:sym typeface="Lexend"/>
                <a:hlinkClick r:id="rId4">
                  <a:extLst>
                    <a:ext uri="{A12FA001-AC4F-418D-AE19-62706E023703}">
                      <ahyp:hlinkClr val="tx"/>
                    </a:ext>
                  </a:extLst>
                </a:hlinkClick>
              </a:rPr>
              <a:t>https://kinsta.com/</a:t>
            </a:r>
            <a:endParaRPr b="1" sz="1900">
              <a:latin typeface="Lexend"/>
              <a:ea typeface="Lexend"/>
              <a:cs typeface="Lexend"/>
              <a:sym typeface="Lexend"/>
            </a:endParaRPr>
          </a:p>
          <a:p>
            <a:pPr indent="-349250" lvl="2" marL="1371600" rtl="0" algn="l">
              <a:lnSpc>
                <a:spcPct val="150000"/>
              </a:lnSpc>
              <a:spcBef>
                <a:spcPts val="0"/>
              </a:spcBef>
              <a:spcAft>
                <a:spcPts val="0"/>
              </a:spcAft>
              <a:buSzPts val="1900"/>
              <a:buFont typeface="Lexend"/>
              <a:buChar char="■"/>
            </a:pPr>
            <a:r>
              <a:rPr b="1" i="1" lang="es" sz="1900" u="sng">
                <a:solidFill>
                  <a:schemeClr val="lt2"/>
                </a:solidFill>
                <a:latin typeface="Lexend"/>
                <a:ea typeface="Lexend"/>
                <a:cs typeface="Lexend"/>
                <a:sym typeface="Lexend"/>
                <a:hlinkClick r:id="rId5">
                  <a:extLst>
                    <a:ext uri="{A12FA001-AC4F-418D-AE19-62706E023703}">
                      <ahyp:hlinkClr val="tx"/>
                    </a:ext>
                  </a:extLst>
                </a:hlinkClick>
              </a:rPr>
              <a:t>https://openwebinars.net/</a:t>
            </a:r>
            <a:endParaRPr b="1" sz="1900">
              <a:latin typeface="Lexend"/>
              <a:ea typeface="Lexend"/>
              <a:cs typeface="Lexend"/>
              <a:sym typeface="Lexend"/>
            </a:endParaRPr>
          </a:p>
          <a:p>
            <a:pPr indent="-349250" lvl="2" marL="1371600" rtl="0" algn="l">
              <a:lnSpc>
                <a:spcPct val="150000"/>
              </a:lnSpc>
              <a:spcBef>
                <a:spcPts val="0"/>
              </a:spcBef>
              <a:spcAft>
                <a:spcPts val="0"/>
              </a:spcAft>
              <a:buSzPts val="1900"/>
              <a:buFont typeface="Lexend"/>
              <a:buChar char="■"/>
            </a:pPr>
            <a:r>
              <a:rPr b="1" i="1" lang="es" sz="1900" u="sng">
                <a:solidFill>
                  <a:schemeClr val="lt2"/>
                </a:solidFill>
                <a:latin typeface="Lexend"/>
                <a:ea typeface="Lexend"/>
                <a:cs typeface="Lexend"/>
                <a:sym typeface="Lexend"/>
                <a:hlinkClick r:id="rId6">
                  <a:extLst>
                    <a:ext uri="{A12FA001-AC4F-418D-AE19-62706E023703}">
                      <ahyp:hlinkClr val="tx"/>
                    </a:ext>
                  </a:extLst>
                </a:hlinkClick>
              </a:rPr>
              <a:t>https://datascientest.com/</a:t>
            </a:r>
            <a:endParaRPr b="1" sz="1900">
              <a:latin typeface="Lexend"/>
              <a:ea typeface="Lexend"/>
              <a:cs typeface="Lexend"/>
              <a:sym typeface="Lexend"/>
            </a:endParaRPr>
          </a:p>
          <a:p>
            <a:pPr indent="-349250" lvl="2" marL="1371600" rtl="0" algn="l">
              <a:lnSpc>
                <a:spcPct val="150000"/>
              </a:lnSpc>
              <a:spcBef>
                <a:spcPts val="0"/>
              </a:spcBef>
              <a:spcAft>
                <a:spcPts val="0"/>
              </a:spcAft>
              <a:buSzPts val="1900"/>
              <a:buFont typeface="Lexend"/>
              <a:buChar char="■"/>
            </a:pPr>
            <a:r>
              <a:rPr b="1" i="1" lang="es" sz="1900" u="sng">
                <a:solidFill>
                  <a:schemeClr val="lt2"/>
                </a:solidFill>
                <a:latin typeface="Lexend"/>
                <a:ea typeface="Lexend"/>
                <a:cs typeface="Lexend"/>
                <a:sym typeface="Lexend"/>
              </a:rPr>
              <a:t>https://keepcoding.io/</a:t>
            </a:r>
            <a:endParaRPr b="1" sz="1900">
              <a:latin typeface="Lexend"/>
              <a:ea typeface="Lexend"/>
              <a:cs typeface="Lexend"/>
              <a:sym typeface="Lexend"/>
            </a:endParaRPr>
          </a:p>
        </p:txBody>
      </p:sp>
      <p:sp>
        <p:nvSpPr>
          <p:cNvPr id="198" name="Google Shape;198;p33"/>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25" y="0"/>
            <a:ext cx="7560000" cy="10241700"/>
          </a:xfrm>
          <a:prstGeom prst="rect">
            <a:avLst/>
          </a:prstGeom>
          <a:solidFill>
            <a:srgbClr val="202729"/>
          </a:solidFill>
        </p:spPr>
        <p:txBody>
          <a:bodyPr anchorCtr="0" anchor="ctr" bIns="91425" lIns="91425" spcFirstLastPara="1" rIns="91425" wrap="square" tIns="91425">
            <a:normAutofit/>
          </a:bodyPr>
          <a:lstStyle/>
          <a:p>
            <a:pPr indent="-514350" lvl="0" marL="457200" rtl="0" algn="ctr">
              <a:spcBef>
                <a:spcPts val="0"/>
              </a:spcBef>
              <a:spcAft>
                <a:spcPts val="0"/>
              </a:spcAft>
              <a:buClr>
                <a:schemeClr val="lt1"/>
              </a:buClr>
              <a:buSzPts val="4500"/>
              <a:buFont typeface="Lexend"/>
              <a:buAutoNum type="arabicPeriod"/>
            </a:pPr>
            <a:r>
              <a:rPr lang="es" sz="4500">
                <a:solidFill>
                  <a:schemeClr val="lt1"/>
                </a:solidFill>
                <a:latin typeface="Lexend"/>
                <a:ea typeface="Lexend"/>
                <a:cs typeface="Lexend"/>
                <a:sym typeface="Lexend"/>
              </a:rPr>
              <a:t>I</a:t>
            </a:r>
            <a:r>
              <a:rPr lang="es" sz="4500">
                <a:latin typeface="Lexend"/>
                <a:ea typeface="Lexend"/>
                <a:cs typeface="Lexend"/>
                <a:sym typeface="Lexend"/>
              </a:rPr>
              <a:t>ntroducción</a:t>
            </a:r>
            <a:endParaRPr sz="4500">
              <a:solidFill>
                <a:schemeClr val="lt1"/>
              </a:solidFill>
              <a:latin typeface="Lexend"/>
              <a:ea typeface="Lexend"/>
              <a:cs typeface="Lexend"/>
              <a:sym typeface="Lexend"/>
            </a:endParaRPr>
          </a:p>
        </p:txBody>
      </p:sp>
      <p:sp>
        <p:nvSpPr>
          <p:cNvPr id="77" name="Google Shape;77;p15"/>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rPr>
              <a:t>‹#›</a:t>
            </a:fld>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257705" y="628963"/>
            <a:ext cx="7044600" cy="11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latin typeface="Lexend"/>
                <a:ea typeface="Lexend"/>
                <a:cs typeface="Lexend"/>
                <a:sym typeface="Lexend"/>
              </a:rPr>
              <a:t>1.1 Contexto y motivación</a:t>
            </a:r>
            <a:endParaRPr sz="3000">
              <a:latin typeface="Lexend"/>
              <a:ea typeface="Lexend"/>
              <a:cs typeface="Lexend"/>
              <a:sym typeface="Lexend"/>
            </a:endParaRPr>
          </a:p>
        </p:txBody>
      </p:sp>
      <p:sp>
        <p:nvSpPr>
          <p:cNvPr id="83" name="Google Shape;83;p16"/>
          <p:cNvSpPr txBox="1"/>
          <p:nvPr>
            <p:ph idx="1" type="body"/>
          </p:nvPr>
        </p:nvSpPr>
        <p:spPr>
          <a:xfrm>
            <a:off x="257700" y="1569825"/>
            <a:ext cx="7044600" cy="841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900">
                <a:latin typeface="Lexend"/>
                <a:ea typeface="Lexend"/>
                <a:cs typeface="Lexend"/>
                <a:sym typeface="Lexend"/>
              </a:rPr>
              <a:t>MongoDB es una base de datos NoSQL, específicamente de tipo documental, que ha ido ganando popularidad en los últimos años debido a su capacidad para manejar grandes volúmenes de datos, su escalabilidad y flexibilidad. En el ámbito del desarrollo web, el uso de bases de datos NoSQL como MongoDB ha crecido debido a que permite modelar datos de manera más natural y eficiente en comparación con los sistemas de bases de datos relacionales tradicionales.</a:t>
            </a:r>
            <a:endParaRPr sz="1900">
              <a:latin typeface="Lexend"/>
              <a:ea typeface="Lexend"/>
              <a:cs typeface="Lexend"/>
              <a:sym typeface="Lexend"/>
            </a:endParaRPr>
          </a:p>
          <a:p>
            <a:pPr indent="0" lvl="0" marL="0" rtl="0" algn="l">
              <a:spcBef>
                <a:spcPts val="0"/>
              </a:spcBef>
              <a:spcAft>
                <a:spcPts val="0"/>
              </a:spcAft>
              <a:buNone/>
            </a:pPr>
            <a:r>
              <a:t/>
            </a:r>
            <a:endParaRPr sz="1900">
              <a:latin typeface="Lexend"/>
              <a:ea typeface="Lexend"/>
              <a:cs typeface="Lexend"/>
              <a:sym typeface="Lexend"/>
            </a:endParaRPr>
          </a:p>
          <a:p>
            <a:pPr indent="0" lvl="0" marL="0" rtl="0" algn="l">
              <a:spcBef>
                <a:spcPts val="0"/>
              </a:spcBef>
              <a:spcAft>
                <a:spcPts val="1200"/>
              </a:spcAft>
              <a:buNone/>
            </a:pPr>
            <a:r>
              <a:rPr lang="es" sz="1900">
                <a:latin typeface="Lexend"/>
                <a:ea typeface="Lexend"/>
                <a:cs typeface="Lexend"/>
                <a:sym typeface="Lexend"/>
              </a:rPr>
              <a:t>La motivación de este trabajo voluntario radica en la importancia de conocer y comprender el funcionamiento de MongoDB y cómo este puede ser aplicado en el desarrollo de aplicaciones web. Con la creciente demanda de aplicaciones que puedan manejar grandes volúmenes de datos y ofrecer alta disponibilidad, es crucial para los desarrolladores web estar familiarizados con las bases de datos NoSQL y sus ventajas.</a:t>
            </a:r>
            <a:endParaRPr sz="1900">
              <a:latin typeface="Lexend"/>
              <a:ea typeface="Lexend"/>
              <a:cs typeface="Lexend"/>
              <a:sym typeface="Lexend"/>
            </a:endParaRPr>
          </a:p>
        </p:txBody>
      </p:sp>
      <p:sp>
        <p:nvSpPr>
          <p:cNvPr id="84" name="Google Shape;84;p16"/>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257705" y="628963"/>
            <a:ext cx="7044600" cy="11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latin typeface="Lexend"/>
                <a:ea typeface="Lexend"/>
                <a:cs typeface="Lexend"/>
                <a:sym typeface="Lexend"/>
              </a:rPr>
              <a:t>1.2 Objetivos del trabajo</a:t>
            </a:r>
            <a:endParaRPr sz="3000">
              <a:latin typeface="Lexend"/>
              <a:ea typeface="Lexend"/>
              <a:cs typeface="Lexend"/>
              <a:sym typeface="Lexend"/>
            </a:endParaRPr>
          </a:p>
        </p:txBody>
      </p:sp>
      <p:sp>
        <p:nvSpPr>
          <p:cNvPr id="90" name="Google Shape;90;p17"/>
          <p:cNvSpPr txBox="1"/>
          <p:nvPr>
            <p:ph idx="1" type="body"/>
          </p:nvPr>
        </p:nvSpPr>
        <p:spPr>
          <a:xfrm>
            <a:off x="257700" y="1569825"/>
            <a:ext cx="7044600" cy="841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900">
                <a:latin typeface="Lexend"/>
                <a:ea typeface="Lexend"/>
                <a:cs typeface="Lexend"/>
                <a:sym typeface="Lexend"/>
              </a:rPr>
              <a:t>El objetivo principal de este trabajo es proporcionar una visión general de MongoDB, incluyendo sus fundamentos, conceptos básicos y cómo integrarlo con lenguajes de programación como Python y JavaScript (Node.js). A continuación, se detallan los objetivos específicos:</a:t>
            </a:r>
            <a:endParaRPr sz="1900">
              <a:latin typeface="Lexend"/>
              <a:ea typeface="Lexend"/>
              <a:cs typeface="Lexend"/>
              <a:sym typeface="Lexend"/>
            </a:endParaRPr>
          </a:p>
          <a:p>
            <a:pPr indent="-349250" lvl="0" marL="457200" rtl="0" algn="l">
              <a:spcBef>
                <a:spcPts val="1200"/>
              </a:spcBef>
              <a:spcAft>
                <a:spcPts val="0"/>
              </a:spcAft>
              <a:buSzPts val="1900"/>
              <a:buFont typeface="Lexend"/>
              <a:buChar char="●"/>
            </a:pPr>
            <a:r>
              <a:rPr lang="es" sz="1900">
                <a:latin typeface="Lexend"/>
                <a:ea typeface="Lexend"/>
                <a:cs typeface="Lexend"/>
                <a:sym typeface="Lexend"/>
              </a:rPr>
              <a:t>Presentar el contexto y la motivación detrás del uso de MongoDB en el desarrollo de aplicaciones web.</a:t>
            </a:r>
            <a:endParaRPr sz="1900">
              <a:latin typeface="Lexend"/>
              <a:ea typeface="Lexend"/>
              <a:cs typeface="Lexend"/>
              <a:sym typeface="Lexend"/>
            </a:endParaRPr>
          </a:p>
          <a:p>
            <a:pPr indent="0" lvl="0" marL="457200" rtl="0" algn="l">
              <a:lnSpc>
                <a:spcPct val="100000"/>
              </a:lnSpc>
              <a:spcBef>
                <a:spcPts val="0"/>
              </a:spcBef>
              <a:spcAft>
                <a:spcPts val="0"/>
              </a:spcAft>
              <a:buNone/>
            </a:pPr>
            <a:r>
              <a:t/>
            </a:r>
            <a:endParaRPr sz="1900">
              <a:latin typeface="Lexend"/>
              <a:ea typeface="Lexend"/>
              <a:cs typeface="Lexend"/>
              <a:sym typeface="Lexend"/>
            </a:endParaRPr>
          </a:p>
          <a:p>
            <a:pPr indent="-349250" lvl="0" marL="457200" rtl="0" algn="l">
              <a:spcBef>
                <a:spcPts val="0"/>
              </a:spcBef>
              <a:spcAft>
                <a:spcPts val="0"/>
              </a:spcAft>
              <a:buSzPts val="1900"/>
              <a:buFont typeface="Lexend"/>
              <a:buChar char="●"/>
            </a:pPr>
            <a:r>
              <a:rPr lang="es" sz="1900">
                <a:latin typeface="Lexend"/>
                <a:ea typeface="Lexend"/>
                <a:cs typeface="Lexend"/>
                <a:sym typeface="Lexend"/>
              </a:rPr>
              <a:t>Explicar los fundamentos de MongoDB, incluyendo su historia, evolución y características principales.</a:t>
            </a:r>
            <a:endParaRPr sz="1900">
              <a:latin typeface="Lexend"/>
              <a:ea typeface="Lexend"/>
              <a:cs typeface="Lexend"/>
              <a:sym typeface="Lexend"/>
            </a:endParaRPr>
          </a:p>
          <a:p>
            <a:pPr indent="0" lvl="0" marL="457200" rtl="0" algn="l">
              <a:spcBef>
                <a:spcPts val="0"/>
              </a:spcBef>
              <a:spcAft>
                <a:spcPts val="0"/>
              </a:spcAft>
              <a:buNone/>
            </a:pPr>
            <a:r>
              <a:t/>
            </a:r>
            <a:endParaRPr sz="1900">
              <a:latin typeface="Lexend"/>
              <a:ea typeface="Lexend"/>
              <a:cs typeface="Lexend"/>
              <a:sym typeface="Lexend"/>
            </a:endParaRPr>
          </a:p>
          <a:p>
            <a:pPr indent="-349250" lvl="0" marL="457200" rtl="0" algn="l">
              <a:spcBef>
                <a:spcPts val="0"/>
              </a:spcBef>
              <a:spcAft>
                <a:spcPts val="0"/>
              </a:spcAft>
              <a:buSzPts val="1900"/>
              <a:buFont typeface="Lexend"/>
              <a:buChar char="●"/>
            </a:pPr>
            <a:r>
              <a:rPr lang="es" sz="1900">
                <a:latin typeface="Lexend"/>
                <a:ea typeface="Lexend"/>
                <a:cs typeface="Lexend"/>
                <a:sym typeface="Lexend"/>
              </a:rPr>
              <a:t>Comparar MongoDB con las bases de datos SQL tradicionales y destacar sus diferencias y ventajas.</a:t>
            </a:r>
            <a:endParaRPr sz="1900">
              <a:latin typeface="Lexend"/>
              <a:ea typeface="Lexend"/>
              <a:cs typeface="Lexend"/>
              <a:sym typeface="Lexend"/>
            </a:endParaRPr>
          </a:p>
          <a:p>
            <a:pPr indent="0" lvl="0" marL="457200" rtl="0" algn="l">
              <a:spcBef>
                <a:spcPts val="0"/>
              </a:spcBef>
              <a:spcAft>
                <a:spcPts val="0"/>
              </a:spcAft>
              <a:buNone/>
            </a:pPr>
            <a:r>
              <a:t/>
            </a:r>
            <a:endParaRPr sz="1900">
              <a:latin typeface="Lexend"/>
              <a:ea typeface="Lexend"/>
              <a:cs typeface="Lexend"/>
              <a:sym typeface="Lexend"/>
            </a:endParaRPr>
          </a:p>
          <a:p>
            <a:pPr indent="-349250" lvl="0" marL="457200" rtl="0" algn="l">
              <a:spcBef>
                <a:spcPts val="0"/>
              </a:spcBef>
              <a:spcAft>
                <a:spcPts val="0"/>
              </a:spcAft>
              <a:buSzPts val="1900"/>
              <a:buFont typeface="Lexend"/>
              <a:buChar char="●"/>
            </a:pPr>
            <a:r>
              <a:rPr lang="es" sz="1900">
                <a:latin typeface="Lexend"/>
                <a:ea typeface="Lexend"/>
                <a:cs typeface="Lexend"/>
                <a:sym typeface="Lexend"/>
              </a:rPr>
              <a:t>Introducir los conceptos básicos de MongoDB, como documentos, colecciones, BSON y operaciones CRUD.</a:t>
            </a:r>
            <a:endParaRPr sz="1900">
              <a:latin typeface="Lexend"/>
              <a:ea typeface="Lexend"/>
              <a:cs typeface="Lexend"/>
              <a:sym typeface="Lexend"/>
            </a:endParaRPr>
          </a:p>
          <a:p>
            <a:pPr indent="0" lvl="0" marL="457200" rtl="0" algn="l">
              <a:spcBef>
                <a:spcPts val="0"/>
              </a:spcBef>
              <a:spcAft>
                <a:spcPts val="0"/>
              </a:spcAft>
              <a:buNone/>
            </a:pPr>
            <a:r>
              <a:t/>
            </a:r>
            <a:endParaRPr sz="1900">
              <a:latin typeface="Lexend"/>
              <a:ea typeface="Lexend"/>
              <a:cs typeface="Lexend"/>
              <a:sym typeface="Lexend"/>
            </a:endParaRPr>
          </a:p>
          <a:p>
            <a:pPr indent="-349250" lvl="0" marL="457200" rtl="0" algn="l">
              <a:spcBef>
                <a:spcPts val="0"/>
              </a:spcBef>
              <a:spcAft>
                <a:spcPts val="0"/>
              </a:spcAft>
              <a:buSzPts val="1900"/>
              <a:buFont typeface="Lexend"/>
              <a:buChar char="●"/>
            </a:pPr>
            <a:r>
              <a:rPr lang="es" sz="1900">
                <a:latin typeface="Lexend"/>
                <a:ea typeface="Lexend"/>
                <a:cs typeface="Lexend"/>
                <a:sym typeface="Lexend"/>
              </a:rPr>
              <a:t>Reflexionar sobre las perspectivas y tendencias futuras de MongoDB en el ámbito del desarrollo web.</a:t>
            </a:r>
            <a:endParaRPr sz="1900">
              <a:latin typeface="Lexend"/>
              <a:ea typeface="Lexend"/>
              <a:cs typeface="Lexend"/>
              <a:sym typeface="Lexend"/>
            </a:endParaRPr>
          </a:p>
        </p:txBody>
      </p:sp>
      <p:sp>
        <p:nvSpPr>
          <p:cNvPr id="91" name="Google Shape;91;p17"/>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25" y="0"/>
            <a:ext cx="7560000" cy="10241700"/>
          </a:xfrm>
          <a:prstGeom prst="rect">
            <a:avLst/>
          </a:prstGeom>
          <a:solidFill>
            <a:srgbClr val="202729"/>
          </a:solidFill>
        </p:spPr>
        <p:txBody>
          <a:bodyPr anchorCtr="0" anchor="ctr" bIns="91425" lIns="91425" spcFirstLastPara="1" rIns="91425" wrap="square" tIns="91425">
            <a:normAutofit/>
          </a:bodyPr>
          <a:lstStyle/>
          <a:p>
            <a:pPr indent="0" lvl="0" marL="0" rtl="0" algn="ctr">
              <a:spcBef>
                <a:spcPts val="0"/>
              </a:spcBef>
              <a:spcAft>
                <a:spcPts val="0"/>
              </a:spcAft>
              <a:buNone/>
            </a:pPr>
            <a:r>
              <a:rPr lang="es" sz="5000">
                <a:latin typeface="Lexend"/>
                <a:ea typeface="Lexend"/>
                <a:cs typeface="Lexend"/>
                <a:sym typeface="Lexend"/>
              </a:rPr>
              <a:t>2. Fundamentos </a:t>
            </a:r>
            <a:endParaRPr sz="5000">
              <a:solidFill>
                <a:schemeClr val="lt1"/>
              </a:solidFill>
              <a:latin typeface="Lexend"/>
              <a:ea typeface="Lexend"/>
              <a:cs typeface="Lexend"/>
              <a:sym typeface="Lexend"/>
            </a:endParaRPr>
          </a:p>
        </p:txBody>
      </p:sp>
      <p:sp>
        <p:nvSpPr>
          <p:cNvPr id="97" name="Google Shape;97;p18"/>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rPr>
              <a:t>‹#›</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257705" y="628963"/>
            <a:ext cx="7044600" cy="11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latin typeface="Lexend"/>
                <a:ea typeface="Lexend"/>
                <a:cs typeface="Lexend"/>
                <a:sym typeface="Lexend"/>
              </a:rPr>
              <a:t>2.1</a:t>
            </a:r>
            <a:r>
              <a:rPr lang="es" sz="3000">
                <a:latin typeface="Lexend"/>
                <a:ea typeface="Lexend"/>
                <a:cs typeface="Lexend"/>
                <a:sym typeface="Lexend"/>
              </a:rPr>
              <a:t> Historia y evolución</a:t>
            </a:r>
            <a:endParaRPr sz="3000">
              <a:latin typeface="Lexend"/>
              <a:ea typeface="Lexend"/>
              <a:cs typeface="Lexend"/>
              <a:sym typeface="Lexend"/>
            </a:endParaRPr>
          </a:p>
        </p:txBody>
      </p:sp>
      <p:sp>
        <p:nvSpPr>
          <p:cNvPr id="103" name="Google Shape;103;p19"/>
          <p:cNvSpPr txBox="1"/>
          <p:nvPr>
            <p:ph idx="1" type="body"/>
          </p:nvPr>
        </p:nvSpPr>
        <p:spPr>
          <a:xfrm>
            <a:off x="257700" y="1569825"/>
            <a:ext cx="7044600" cy="841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900">
                <a:latin typeface="Lexend"/>
                <a:ea typeface="Lexend"/>
                <a:cs typeface="Lexend"/>
                <a:sym typeface="Lexend"/>
              </a:rPr>
              <a:t>MongoDB fue creado por Dwight Merriman y Eliot Horowitz en 2007, quienes fundaron la empresa 10gen (actualmente conocida como MongoDB Inc.). La idea de desarrollar una base de datos NoSQL surgió debido a las limitaciones que encontraron en las bases de datos relacionales tradicionales al abordar aplicaciones web de gran escala, como escalabilidad y manejo de datos semi-estructurados.</a:t>
            </a:r>
            <a:endParaRPr sz="1900">
              <a:latin typeface="Lexend"/>
              <a:ea typeface="Lexend"/>
              <a:cs typeface="Lexend"/>
              <a:sym typeface="Lexend"/>
            </a:endParaRPr>
          </a:p>
          <a:p>
            <a:pPr indent="0" lvl="0" marL="0" rtl="0" algn="l">
              <a:spcBef>
                <a:spcPts val="0"/>
              </a:spcBef>
              <a:spcAft>
                <a:spcPts val="0"/>
              </a:spcAft>
              <a:buNone/>
            </a:pPr>
            <a:r>
              <a:t/>
            </a:r>
            <a:endParaRPr sz="1900">
              <a:latin typeface="Lexend"/>
              <a:ea typeface="Lexend"/>
              <a:cs typeface="Lexend"/>
              <a:sym typeface="Lexend"/>
            </a:endParaRPr>
          </a:p>
          <a:p>
            <a:pPr indent="0" lvl="0" marL="0" rtl="0" algn="l">
              <a:spcBef>
                <a:spcPts val="0"/>
              </a:spcBef>
              <a:spcAft>
                <a:spcPts val="0"/>
              </a:spcAft>
              <a:buNone/>
            </a:pPr>
            <a:r>
              <a:rPr lang="es" sz="1900">
                <a:latin typeface="Lexend"/>
                <a:ea typeface="Lexend"/>
                <a:cs typeface="Lexend"/>
                <a:sym typeface="Lexend"/>
              </a:rPr>
              <a:t>El nombre MongoDB proviene de la palabra </a:t>
            </a:r>
            <a:r>
              <a:rPr i="1" lang="es" sz="1900">
                <a:latin typeface="Lexend"/>
                <a:ea typeface="Lexend"/>
                <a:cs typeface="Lexend"/>
                <a:sym typeface="Lexend"/>
              </a:rPr>
              <a:t>"humongous"</a:t>
            </a:r>
            <a:r>
              <a:rPr lang="es" sz="1900">
                <a:latin typeface="Lexend"/>
                <a:ea typeface="Lexend"/>
                <a:cs typeface="Lexend"/>
                <a:sym typeface="Lexend"/>
              </a:rPr>
              <a:t> (enorme en inglés), refiriéndose a la capacidad de manejar grandes cantidades de datos. La primera versión pública de MongoDB, la versión 1.0, fue lanzada en agosto de 2009.</a:t>
            </a:r>
            <a:endParaRPr sz="1900">
              <a:latin typeface="Lexend"/>
              <a:ea typeface="Lexend"/>
              <a:cs typeface="Lexend"/>
              <a:sym typeface="Lexend"/>
            </a:endParaRPr>
          </a:p>
          <a:p>
            <a:pPr indent="0" lvl="0" marL="0" rtl="0" algn="l">
              <a:spcBef>
                <a:spcPts val="0"/>
              </a:spcBef>
              <a:spcAft>
                <a:spcPts val="0"/>
              </a:spcAft>
              <a:buNone/>
            </a:pPr>
            <a:r>
              <a:t/>
            </a:r>
            <a:endParaRPr sz="1900">
              <a:latin typeface="Lexend"/>
              <a:ea typeface="Lexend"/>
              <a:cs typeface="Lexend"/>
              <a:sym typeface="Lexend"/>
            </a:endParaRPr>
          </a:p>
          <a:p>
            <a:pPr indent="0" lvl="0" marL="0" rtl="0" algn="l">
              <a:spcBef>
                <a:spcPts val="0"/>
              </a:spcBef>
              <a:spcAft>
                <a:spcPts val="1200"/>
              </a:spcAft>
              <a:buNone/>
            </a:pPr>
            <a:r>
              <a:rPr lang="es" sz="1900">
                <a:latin typeface="Lexend"/>
                <a:ea typeface="Lexend"/>
                <a:cs typeface="Lexend"/>
                <a:sym typeface="Lexend"/>
              </a:rPr>
              <a:t>Desde su lanzamiento, MongoDB ha experimentado un crecimiento constante en popularidad y adopción en la industria. A lo largo de los años, se han lanzado varias versiones que han mejorado su rendimiento, funcionalidades y facilidad de uso. Hoy en día, MongoDB es una de las bases de datos NoSQL más populares y se utiliza en una amplia variedad de aplicaciones y sectores.</a:t>
            </a:r>
            <a:endParaRPr sz="1900">
              <a:latin typeface="Lexend"/>
              <a:ea typeface="Lexend"/>
              <a:cs typeface="Lexend"/>
              <a:sym typeface="Lexend"/>
            </a:endParaRPr>
          </a:p>
        </p:txBody>
      </p:sp>
      <p:sp>
        <p:nvSpPr>
          <p:cNvPr id="104" name="Google Shape;104;p19"/>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257705" y="628963"/>
            <a:ext cx="7044600" cy="11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latin typeface="Lexend"/>
                <a:ea typeface="Lexend"/>
                <a:cs typeface="Lexend"/>
                <a:sym typeface="Lexend"/>
              </a:rPr>
              <a:t>2.2 Características principales</a:t>
            </a:r>
            <a:endParaRPr sz="3000">
              <a:latin typeface="Lexend"/>
              <a:ea typeface="Lexend"/>
              <a:cs typeface="Lexend"/>
              <a:sym typeface="Lexend"/>
            </a:endParaRPr>
          </a:p>
        </p:txBody>
      </p:sp>
      <p:sp>
        <p:nvSpPr>
          <p:cNvPr id="110" name="Google Shape;110;p20"/>
          <p:cNvSpPr txBox="1"/>
          <p:nvPr>
            <p:ph idx="1" type="body"/>
          </p:nvPr>
        </p:nvSpPr>
        <p:spPr>
          <a:xfrm>
            <a:off x="257700" y="1295475"/>
            <a:ext cx="7044600" cy="8931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lang="es" sz="1757">
                <a:latin typeface="Lexend"/>
                <a:ea typeface="Lexend"/>
                <a:cs typeface="Lexend"/>
                <a:sym typeface="Lexend"/>
              </a:rPr>
              <a:t>MongoDB posee varias características que lo diferencian de las bases de datos relacionales y lo hacen atractivo para el desarrollo de aplicaciones web. Algunas de las características principales son:</a:t>
            </a:r>
            <a:endParaRPr sz="1757">
              <a:latin typeface="Lexend"/>
              <a:ea typeface="Lexend"/>
              <a:cs typeface="Lexend"/>
              <a:sym typeface="Lexend"/>
            </a:endParaRPr>
          </a:p>
          <a:p>
            <a:pPr indent="-340201" lvl="0" marL="457200" rtl="0" algn="l">
              <a:lnSpc>
                <a:spcPct val="105000"/>
              </a:lnSpc>
              <a:spcBef>
                <a:spcPts val="1200"/>
              </a:spcBef>
              <a:spcAft>
                <a:spcPts val="0"/>
              </a:spcAft>
              <a:buSzPts val="1758"/>
              <a:buFont typeface="Lexend"/>
              <a:buChar char="●"/>
            </a:pPr>
            <a:r>
              <a:rPr b="1" lang="es" sz="1757">
                <a:latin typeface="Lexend"/>
                <a:ea typeface="Lexend"/>
                <a:cs typeface="Lexend"/>
                <a:sym typeface="Lexend"/>
              </a:rPr>
              <a:t>Modelo de datos basado en documentos</a:t>
            </a:r>
            <a:r>
              <a:rPr lang="es" sz="1757">
                <a:latin typeface="Lexend"/>
                <a:ea typeface="Lexend"/>
                <a:cs typeface="Lexend"/>
                <a:sym typeface="Lexend"/>
              </a:rPr>
              <a:t>: Utiliza un modelo de datos flexible basado en documentos, donde cada registro se almacena como un documento en formato </a:t>
            </a:r>
            <a:r>
              <a:rPr b="1" lang="es" sz="1757">
                <a:latin typeface="Lexend"/>
                <a:ea typeface="Lexend"/>
                <a:cs typeface="Lexend"/>
                <a:sym typeface="Lexend"/>
              </a:rPr>
              <a:t>BSON</a:t>
            </a:r>
            <a:r>
              <a:rPr lang="es" sz="1757">
                <a:latin typeface="Lexend"/>
                <a:ea typeface="Lexend"/>
                <a:cs typeface="Lexend"/>
                <a:sym typeface="Lexend"/>
              </a:rPr>
              <a:t> </a:t>
            </a:r>
            <a:r>
              <a:rPr i="1" lang="es" sz="1757">
                <a:latin typeface="Lexend"/>
                <a:ea typeface="Lexend"/>
                <a:cs typeface="Lexend"/>
                <a:sym typeface="Lexend"/>
              </a:rPr>
              <a:t>(Binary JSON)</a:t>
            </a:r>
            <a:r>
              <a:rPr lang="es" sz="1757">
                <a:latin typeface="Lexend"/>
                <a:ea typeface="Lexend"/>
                <a:cs typeface="Lexend"/>
                <a:sym typeface="Lexend"/>
              </a:rPr>
              <a:t>. Esto permite representar estructuras de datos complejas y jerárquicas, facilitando la adaptación a diferentes esquemas de datos.</a:t>
            </a:r>
            <a:endParaRPr sz="1757">
              <a:latin typeface="Lexend"/>
              <a:ea typeface="Lexend"/>
              <a:cs typeface="Lexend"/>
              <a:sym typeface="Lexend"/>
            </a:endParaRPr>
          </a:p>
          <a:p>
            <a:pPr indent="0" lvl="0" marL="457200" rtl="0" algn="l">
              <a:lnSpc>
                <a:spcPct val="105000"/>
              </a:lnSpc>
              <a:spcBef>
                <a:spcPts val="0"/>
              </a:spcBef>
              <a:spcAft>
                <a:spcPts val="0"/>
              </a:spcAft>
              <a:buSzPts val="1018"/>
              <a:buNone/>
            </a:pPr>
            <a:r>
              <a:t/>
            </a:r>
            <a:endParaRPr sz="1757">
              <a:latin typeface="Lexend"/>
              <a:ea typeface="Lexend"/>
              <a:cs typeface="Lexend"/>
              <a:sym typeface="Lexend"/>
            </a:endParaRPr>
          </a:p>
          <a:p>
            <a:pPr indent="-340201" lvl="0" marL="457200" rtl="0" algn="l">
              <a:lnSpc>
                <a:spcPct val="105000"/>
              </a:lnSpc>
              <a:spcBef>
                <a:spcPts val="0"/>
              </a:spcBef>
              <a:spcAft>
                <a:spcPts val="0"/>
              </a:spcAft>
              <a:buSzPts val="1758"/>
              <a:buFont typeface="Lexend"/>
              <a:buChar char="●"/>
            </a:pPr>
            <a:r>
              <a:rPr b="1" lang="es" sz="1757">
                <a:latin typeface="Lexend"/>
                <a:ea typeface="Lexend"/>
                <a:cs typeface="Lexend"/>
                <a:sym typeface="Lexend"/>
              </a:rPr>
              <a:t>Escalabilidad horizontal:</a:t>
            </a:r>
            <a:r>
              <a:rPr lang="es" sz="1757">
                <a:latin typeface="Lexend"/>
                <a:ea typeface="Lexend"/>
                <a:cs typeface="Lexend"/>
                <a:sym typeface="Lexend"/>
              </a:rPr>
              <a:t> Ofrece escalabilidad horizontal a través de la partición automática de datos </a:t>
            </a:r>
            <a:r>
              <a:rPr i="1" lang="es" sz="1757">
                <a:latin typeface="Lexend"/>
                <a:ea typeface="Lexend"/>
                <a:cs typeface="Lexend"/>
                <a:sym typeface="Lexend"/>
              </a:rPr>
              <a:t>(sharding)</a:t>
            </a:r>
            <a:r>
              <a:rPr lang="es" sz="1757">
                <a:latin typeface="Lexend"/>
                <a:ea typeface="Lexend"/>
                <a:cs typeface="Lexend"/>
                <a:sym typeface="Lexend"/>
              </a:rPr>
              <a:t>. Esto permite distribuir los datos en varios servidores, mejorando la capacidad de manejar grandes volúmenes de datos y mantener un alto rendimiento.</a:t>
            </a:r>
            <a:endParaRPr sz="1757">
              <a:latin typeface="Lexend"/>
              <a:ea typeface="Lexend"/>
              <a:cs typeface="Lexend"/>
              <a:sym typeface="Lexend"/>
            </a:endParaRPr>
          </a:p>
          <a:p>
            <a:pPr indent="0" lvl="0" marL="0" rtl="0" algn="l">
              <a:lnSpc>
                <a:spcPct val="105000"/>
              </a:lnSpc>
              <a:spcBef>
                <a:spcPts val="0"/>
              </a:spcBef>
              <a:spcAft>
                <a:spcPts val="0"/>
              </a:spcAft>
              <a:buSzPts val="1018"/>
              <a:buNone/>
            </a:pPr>
            <a:r>
              <a:t/>
            </a:r>
            <a:endParaRPr sz="1757">
              <a:latin typeface="Lexend"/>
              <a:ea typeface="Lexend"/>
              <a:cs typeface="Lexend"/>
              <a:sym typeface="Lexend"/>
            </a:endParaRPr>
          </a:p>
          <a:p>
            <a:pPr indent="-340201" lvl="0" marL="457200" rtl="0" algn="l">
              <a:lnSpc>
                <a:spcPct val="105000"/>
              </a:lnSpc>
              <a:spcBef>
                <a:spcPts val="0"/>
              </a:spcBef>
              <a:spcAft>
                <a:spcPts val="0"/>
              </a:spcAft>
              <a:buSzPts val="1758"/>
              <a:buFont typeface="Lexend"/>
              <a:buChar char="●"/>
            </a:pPr>
            <a:r>
              <a:rPr b="1" lang="es" sz="1757">
                <a:latin typeface="Lexend"/>
                <a:ea typeface="Lexend"/>
                <a:cs typeface="Lexend"/>
                <a:sym typeface="Lexend"/>
              </a:rPr>
              <a:t>Alta disponibilidad y tolerancia a fallos:</a:t>
            </a:r>
            <a:r>
              <a:rPr lang="es" sz="1757">
                <a:latin typeface="Lexend"/>
                <a:ea typeface="Lexend"/>
                <a:cs typeface="Lexend"/>
                <a:sym typeface="Lexend"/>
              </a:rPr>
              <a:t> Utiliza un sistema de réplica llamado "replica sets" para garantizar la disponibilidad y la tolerancia a fallos. Estos consisten en un grupo de servidores que mantienen copias de los datos y pueden asumir el rol de servidor primario en caso de fallo del servidor primario actual.</a:t>
            </a:r>
            <a:endParaRPr sz="1757">
              <a:latin typeface="Lexend"/>
              <a:ea typeface="Lexend"/>
              <a:cs typeface="Lexend"/>
              <a:sym typeface="Lexend"/>
            </a:endParaRPr>
          </a:p>
          <a:p>
            <a:pPr indent="0" lvl="0" marL="0" rtl="0" algn="l">
              <a:lnSpc>
                <a:spcPct val="105000"/>
              </a:lnSpc>
              <a:spcBef>
                <a:spcPts val="0"/>
              </a:spcBef>
              <a:spcAft>
                <a:spcPts val="0"/>
              </a:spcAft>
              <a:buSzPts val="1018"/>
              <a:buNone/>
            </a:pPr>
            <a:r>
              <a:t/>
            </a:r>
            <a:endParaRPr sz="1757">
              <a:latin typeface="Lexend"/>
              <a:ea typeface="Lexend"/>
              <a:cs typeface="Lexend"/>
              <a:sym typeface="Lexend"/>
            </a:endParaRPr>
          </a:p>
          <a:p>
            <a:pPr indent="-340201" lvl="0" marL="457200" rtl="0" algn="l">
              <a:lnSpc>
                <a:spcPct val="105000"/>
              </a:lnSpc>
              <a:spcBef>
                <a:spcPts val="0"/>
              </a:spcBef>
              <a:spcAft>
                <a:spcPts val="0"/>
              </a:spcAft>
              <a:buSzPts val="1758"/>
              <a:buFont typeface="Lexend"/>
              <a:buChar char="●"/>
            </a:pPr>
            <a:r>
              <a:rPr b="1" lang="es" sz="1757">
                <a:latin typeface="Lexend"/>
                <a:ea typeface="Lexend"/>
                <a:cs typeface="Lexend"/>
                <a:sym typeface="Lexend"/>
              </a:rPr>
              <a:t>Consultas y agregación flexibles:</a:t>
            </a:r>
            <a:r>
              <a:rPr lang="es" sz="1757">
                <a:latin typeface="Lexend"/>
                <a:ea typeface="Lexend"/>
                <a:cs typeface="Lexend"/>
                <a:sym typeface="Lexend"/>
              </a:rPr>
              <a:t> Ofrece un lenguaje de consulta y un sistema de agregación potentes y flexibles. Es posible realizar consultas y filtrar datos utilizando campos específicos, rangos, expresiones regulares, entre otros.</a:t>
            </a:r>
            <a:endParaRPr sz="1757">
              <a:latin typeface="Lexend"/>
              <a:ea typeface="Lexend"/>
              <a:cs typeface="Lexend"/>
              <a:sym typeface="Lexend"/>
            </a:endParaRPr>
          </a:p>
        </p:txBody>
      </p:sp>
      <p:sp>
        <p:nvSpPr>
          <p:cNvPr id="111" name="Google Shape;111;p20"/>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257705" y="628963"/>
            <a:ext cx="7044600" cy="11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latin typeface="Lexend"/>
                <a:ea typeface="Lexend"/>
                <a:cs typeface="Lexend"/>
                <a:sym typeface="Lexend"/>
              </a:rPr>
              <a:t>2.3 Comparación con BD SQL</a:t>
            </a:r>
            <a:endParaRPr sz="3000">
              <a:latin typeface="Lexend"/>
              <a:ea typeface="Lexend"/>
              <a:cs typeface="Lexend"/>
              <a:sym typeface="Lexend"/>
            </a:endParaRPr>
          </a:p>
        </p:txBody>
      </p:sp>
      <p:sp>
        <p:nvSpPr>
          <p:cNvPr id="117" name="Google Shape;117;p21"/>
          <p:cNvSpPr txBox="1"/>
          <p:nvPr>
            <p:ph idx="1" type="body"/>
          </p:nvPr>
        </p:nvSpPr>
        <p:spPr>
          <a:xfrm>
            <a:off x="257700" y="1569825"/>
            <a:ext cx="7044600" cy="841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900">
                <a:latin typeface="Lexend"/>
                <a:ea typeface="Lexend"/>
                <a:cs typeface="Lexend"/>
                <a:sym typeface="Lexend"/>
              </a:rPr>
              <a:t>MongoDB y las bases de datos SQL tienen diferencias fundamentales en cuanto a su modelo de datos, escalabilidad y casos de uso ideales. A continuación, se presentan algunas comparaciones clave:</a:t>
            </a:r>
            <a:endParaRPr sz="1900">
              <a:latin typeface="Lexend"/>
              <a:ea typeface="Lexend"/>
              <a:cs typeface="Lexend"/>
              <a:sym typeface="Lexend"/>
            </a:endParaRPr>
          </a:p>
          <a:p>
            <a:pPr indent="-349250" lvl="0" marL="457200" rtl="0" algn="l">
              <a:spcBef>
                <a:spcPts val="1200"/>
              </a:spcBef>
              <a:spcAft>
                <a:spcPts val="0"/>
              </a:spcAft>
              <a:buSzPts val="1900"/>
              <a:buFont typeface="Lexend"/>
              <a:buChar char="●"/>
            </a:pPr>
            <a:r>
              <a:rPr b="1" lang="es" sz="1900">
                <a:latin typeface="Lexend"/>
                <a:ea typeface="Lexend"/>
                <a:cs typeface="Lexend"/>
                <a:sym typeface="Lexend"/>
              </a:rPr>
              <a:t>Modelo de datos:</a:t>
            </a:r>
            <a:r>
              <a:rPr lang="es" sz="1900">
                <a:latin typeface="Lexend"/>
                <a:ea typeface="Lexend"/>
                <a:cs typeface="Lexend"/>
                <a:sym typeface="Lexend"/>
              </a:rPr>
              <a:t> SQL usa tablas con esquemas fijos, mientras que MongoDB emplea documentos flexibles.</a:t>
            </a:r>
            <a:endParaRPr sz="1900">
              <a:latin typeface="Lexend"/>
              <a:ea typeface="Lexend"/>
              <a:cs typeface="Lexend"/>
              <a:sym typeface="Lexend"/>
            </a:endParaRPr>
          </a:p>
          <a:p>
            <a:pPr indent="0" lvl="0" marL="457200" rtl="0" algn="l">
              <a:spcBef>
                <a:spcPts val="0"/>
              </a:spcBef>
              <a:spcAft>
                <a:spcPts val="0"/>
              </a:spcAft>
              <a:buNone/>
            </a:pPr>
            <a:r>
              <a:t/>
            </a:r>
            <a:endParaRPr sz="1900">
              <a:latin typeface="Lexend"/>
              <a:ea typeface="Lexend"/>
              <a:cs typeface="Lexend"/>
              <a:sym typeface="Lexend"/>
            </a:endParaRPr>
          </a:p>
          <a:p>
            <a:pPr indent="-349250" lvl="0" marL="457200" rtl="0" algn="l">
              <a:spcBef>
                <a:spcPts val="0"/>
              </a:spcBef>
              <a:spcAft>
                <a:spcPts val="0"/>
              </a:spcAft>
              <a:buSzPts val="1900"/>
              <a:buFont typeface="Lexend"/>
              <a:buChar char="●"/>
            </a:pPr>
            <a:r>
              <a:rPr b="1" lang="es" sz="1900">
                <a:latin typeface="Lexend"/>
                <a:ea typeface="Lexend"/>
                <a:cs typeface="Lexend"/>
                <a:sym typeface="Lexend"/>
              </a:rPr>
              <a:t>Escalabilidad:</a:t>
            </a:r>
            <a:r>
              <a:rPr lang="es" sz="1900">
                <a:latin typeface="Lexend"/>
                <a:ea typeface="Lexend"/>
                <a:cs typeface="Lexend"/>
                <a:sym typeface="Lexend"/>
              </a:rPr>
              <a:t> SQL escala verticalmente </a:t>
            </a:r>
            <a:r>
              <a:rPr i="1" lang="es" sz="1900">
                <a:latin typeface="Lexend"/>
                <a:ea typeface="Lexend"/>
                <a:cs typeface="Lexend"/>
                <a:sym typeface="Lexend"/>
              </a:rPr>
              <a:t>(más recursos en un único servidor)</a:t>
            </a:r>
            <a:r>
              <a:rPr lang="es" sz="1900">
                <a:latin typeface="Lexend"/>
                <a:ea typeface="Lexend"/>
                <a:cs typeface="Lexend"/>
                <a:sym typeface="Lexend"/>
              </a:rPr>
              <a:t>, MongoDB escala horizontalmente </a:t>
            </a:r>
            <a:r>
              <a:rPr i="1" lang="es" sz="1900">
                <a:latin typeface="Lexend"/>
                <a:ea typeface="Lexend"/>
                <a:cs typeface="Lexend"/>
                <a:sym typeface="Lexend"/>
              </a:rPr>
              <a:t>(distribuye datos en múltiples servidores)</a:t>
            </a:r>
            <a:r>
              <a:rPr lang="es" sz="1900">
                <a:latin typeface="Lexend"/>
                <a:ea typeface="Lexend"/>
                <a:cs typeface="Lexend"/>
                <a:sym typeface="Lexend"/>
              </a:rPr>
              <a:t>.</a:t>
            </a:r>
            <a:endParaRPr sz="1900">
              <a:latin typeface="Lexend"/>
              <a:ea typeface="Lexend"/>
              <a:cs typeface="Lexend"/>
              <a:sym typeface="Lexend"/>
            </a:endParaRPr>
          </a:p>
          <a:p>
            <a:pPr indent="0" lvl="0" marL="457200" rtl="0" algn="l">
              <a:spcBef>
                <a:spcPts val="0"/>
              </a:spcBef>
              <a:spcAft>
                <a:spcPts val="0"/>
              </a:spcAft>
              <a:buNone/>
            </a:pPr>
            <a:r>
              <a:t/>
            </a:r>
            <a:endParaRPr sz="1900">
              <a:latin typeface="Lexend"/>
              <a:ea typeface="Lexend"/>
              <a:cs typeface="Lexend"/>
              <a:sym typeface="Lexend"/>
            </a:endParaRPr>
          </a:p>
          <a:p>
            <a:pPr indent="-349250" lvl="0" marL="457200" rtl="0" algn="l">
              <a:spcBef>
                <a:spcPts val="0"/>
              </a:spcBef>
              <a:spcAft>
                <a:spcPts val="0"/>
              </a:spcAft>
              <a:buSzPts val="1900"/>
              <a:buFont typeface="Lexend"/>
              <a:buChar char="●"/>
            </a:pPr>
            <a:r>
              <a:rPr b="1" lang="es" sz="1900">
                <a:latin typeface="Lexend"/>
                <a:ea typeface="Lexend"/>
                <a:cs typeface="Lexend"/>
                <a:sym typeface="Lexend"/>
              </a:rPr>
              <a:t>Transacciones:</a:t>
            </a:r>
            <a:r>
              <a:rPr lang="es" sz="1900">
                <a:latin typeface="Lexend"/>
                <a:ea typeface="Lexend"/>
                <a:cs typeface="Lexend"/>
                <a:sym typeface="Lexend"/>
              </a:rPr>
              <a:t> SQL tiene soporte completo para transacciones </a:t>
            </a:r>
            <a:r>
              <a:rPr i="1" lang="es" sz="1900">
                <a:latin typeface="Lexend"/>
                <a:ea typeface="Lexend"/>
                <a:cs typeface="Lexend"/>
                <a:sym typeface="Lexend"/>
              </a:rPr>
              <a:t>ACID</a:t>
            </a:r>
            <a:r>
              <a:rPr lang="es" sz="1900">
                <a:latin typeface="Lexend"/>
                <a:ea typeface="Lexend"/>
                <a:cs typeface="Lexend"/>
                <a:sym typeface="Lexend"/>
              </a:rPr>
              <a:t>; MongoDB ha añadido transacciones multi-documento en versiones recientes.</a:t>
            </a:r>
            <a:endParaRPr sz="1900">
              <a:latin typeface="Lexend"/>
              <a:ea typeface="Lexend"/>
              <a:cs typeface="Lexend"/>
              <a:sym typeface="Lexend"/>
            </a:endParaRPr>
          </a:p>
          <a:p>
            <a:pPr indent="0" lvl="0" marL="457200" rtl="0" algn="l">
              <a:spcBef>
                <a:spcPts val="0"/>
              </a:spcBef>
              <a:spcAft>
                <a:spcPts val="0"/>
              </a:spcAft>
              <a:buNone/>
            </a:pPr>
            <a:r>
              <a:t/>
            </a:r>
            <a:endParaRPr sz="1900">
              <a:latin typeface="Lexend"/>
              <a:ea typeface="Lexend"/>
              <a:cs typeface="Lexend"/>
              <a:sym typeface="Lexend"/>
            </a:endParaRPr>
          </a:p>
          <a:p>
            <a:pPr indent="-349250" lvl="0" marL="457200" rtl="0" algn="l">
              <a:spcBef>
                <a:spcPts val="0"/>
              </a:spcBef>
              <a:spcAft>
                <a:spcPts val="0"/>
              </a:spcAft>
              <a:buSzPts val="1900"/>
              <a:buFont typeface="Lexend"/>
              <a:buChar char="●"/>
            </a:pPr>
            <a:r>
              <a:rPr b="1" lang="es" sz="1900">
                <a:latin typeface="Lexend"/>
                <a:ea typeface="Lexend"/>
                <a:cs typeface="Lexend"/>
                <a:sym typeface="Lexend"/>
              </a:rPr>
              <a:t>Lenguaje de consulta:</a:t>
            </a:r>
            <a:r>
              <a:rPr lang="es" sz="1900">
                <a:latin typeface="Lexend"/>
                <a:ea typeface="Lexend"/>
                <a:cs typeface="Lexend"/>
                <a:sym typeface="Lexend"/>
              </a:rPr>
              <a:t> SQL utiliza un lenguaje de consulta estandarizado, mientras que MongoDB usa un lenguaje de consulta basado en JSON.</a:t>
            </a:r>
            <a:endParaRPr sz="1900">
              <a:latin typeface="Lexend"/>
              <a:ea typeface="Lexend"/>
              <a:cs typeface="Lexend"/>
              <a:sym typeface="Lexend"/>
            </a:endParaRPr>
          </a:p>
          <a:p>
            <a:pPr indent="0" lvl="0" marL="0" rtl="0" algn="l">
              <a:spcBef>
                <a:spcPts val="1200"/>
              </a:spcBef>
              <a:spcAft>
                <a:spcPts val="0"/>
              </a:spcAft>
              <a:buNone/>
            </a:pPr>
            <a:r>
              <a:rPr lang="es" sz="1900">
                <a:latin typeface="Lexend"/>
                <a:ea typeface="Lexend"/>
                <a:cs typeface="Lexend"/>
                <a:sym typeface="Lexend"/>
              </a:rPr>
              <a:t>La elección entre ambos dependerá de las necesidades específicas del proyecto, como la flexibilidad del esquema de datos y los requisitos de escalabilidad.</a:t>
            </a:r>
            <a:endParaRPr sz="1900">
              <a:latin typeface="Lexend"/>
              <a:ea typeface="Lexend"/>
              <a:cs typeface="Lexend"/>
              <a:sym typeface="Lexend"/>
            </a:endParaRPr>
          </a:p>
        </p:txBody>
      </p:sp>
      <p:sp>
        <p:nvSpPr>
          <p:cNvPr id="118" name="Google Shape;118;p21"/>
          <p:cNvSpPr txBox="1"/>
          <p:nvPr>
            <p:ph idx="12" type="sldNum"/>
          </p:nvPr>
        </p:nvSpPr>
        <p:spPr>
          <a:xfrm>
            <a:off x="7004788" y="9465147"/>
            <a:ext cx="453600" cy="7989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