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10440000" cx="7560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  <p:embeddedFont>
      <p:font typeface="Montserrat Light"/>
      <p:regular r:id="rId28"/>
      <p:bold r:id="rId29"/>
      <p:italic r:id="rId30"/>
      <p:boldItalic r:id="rId31"/>
    </p:embeddedFont>
    <p:embeddedFont>
      <p:font typeface="Montserrat ExtraBold"/>
      <p:bold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88">
          <p15:clr>
            <a:srgbClr val="747775"/>
          </p15:clr>
        </p15:guide>
        <p15:guide id="2" pos="238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88" orient="horz"/>
        <p:guide pos="238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MontserratLight-regular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Light-boldItalic.fntdata"/><Relationship Id="rId30" Type="http://schemas.openxmlformats.org/officeDocument/2006/relationships/font" Target="fonts/MontserratLight-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ExtraBold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ExtraBo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87788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2187788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9a733fe45a_0_52:notes"/>
          <p:cNvSpPr/>
          <p:nvPr>
            <p:ph idx="2" type="sldImg"/>
          </p:nvPr>
        </p:nvSpPr>
        <p:spPr>
          <a:xfrm>
            <a:off x="2187788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9a733fe45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9a733fe45a_0_61:notes"/>
          <p:cNvSpPr/>
          <p:nvPr>
            <p:ph idx="2" type="sldImg"/>
          </p:nvPr>
        </p:nvSpPr>
        <p:spPr>
          <a:xfrm>
            <a:off x="2187788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9a733fe45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9a733fe45a_0_69:notes"/>
          <p:cNvSpPr/>
          <p:nvPr>
            <p:ph idx="2" type="sldImg"/>
          </p:nvPr>
        </p:nvSpPr>
        <p:spPr>
          <a:xfrm>
            <a:off x="2187788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9a733fe45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9a733fe45a_0_78:notes"/>
          <p:cNvSpPr/>
          <p:nvPr>
            <p:ph idx="2" type="sldImg"/>
          </p:nvPr>
        </p:nvSpPr>
        <p:spPr>
          <a:xfrm>
            <a:off x="2187788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9a733fe45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9a733fe45a_0_87:notes"/>
          <p:cNvSpPr/>
          <p:nvPr>
            <p:ph idx="2" type="sldImg"/>
          </p:nvPr>
        </p:nvSpPr>
        <p:spPr>
          <a:xfrm>
            <a:off x="2187788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9a733fe45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da6cc6c1d_0_125:notes"/>
          <p:cNvSpPr/>
          <p:nvPr>
            <p:ph idx="2" type="sldImg"/>
          </p:nvPr>
        </p:nvSpPr>
        <p:spPr>
          <a:xfrm>
            <a:off x="2187788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8da6cc6c1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84addc58cc_0_0:notes"/>
          <p:cNvSpPr/>
          <p:nvPr>
            <p:ph idx="2" type="sldImg"/>
          </p:nvPr>
        </p:nvSpPr>
        <p:spPr>
          <a:xfrm>
            <a:off x="2187788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84addc58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915e599bf5_0_8:notes"/>
          <p:cNvSpPr/>
          <p:nvPr>
            <p:ph idx="2" type="sldImg"/>
          </p:nvPr>
        </p:nvSpPr>
        <p:spPr>
          <a:xfrm>
            <a:off x="2187788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915e599bf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9a733fe45a_0_6:notes"/>
          <p:cNvSpPr/>
          <p:nvPr>
            <p:ph idx="2" type="sldImg"/>
          </p:nvPr>
        </p:nvSpPr>
        <p:spPr>
          <a:xfrm>
            <a:off x="2187788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9a733fe45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9a733fe45a_0_14:notes"/>
          <p:cNvSpPr/>
          <p:nvPr>
            <p:ph idx="2" type="sldImg"/>
          </p:nvPr>
        </p:nvSpPr>
        <p:spPr>
          <a:xfrm>
            <a:off x="2187788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9a733fe45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9a733fe45a_0_25:notes"/>
          <p:cNvSpPr/>
          <p:nvPr>
            <p:ph idx="2" type="sldImg"/>
          </p:nvPr>
        </p:nvSpPr>
        <p:spPr>
          <a:xfrm>
            <a:off x="2187788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9a733fe45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9a733fe45a_0_35:notes"/>
          <p:cNvSpPr/>
          <p:nvPr>
            <p:ph idx="2" type="sldImg"/>
          </p:nvPr>
        </p:nvSpPr>
        <p:spPr>
          <a:xfrm>
            <a:off x="2187788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9a733fe45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9a733fe45a_0_44:notes"/>
          <p:cNvSpPr/>
          <p:nvPr>
            <p:ph idx="2" type="sldImg"/>
          </p:nvPr>
        </p:nvSpPr>
        <p:spPr>
          <a:xfrm>
            <a:off x="2187788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9a733fe45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5212350" y="989675"/>
            <a:ext cx="3336300" cy="13590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995"/>
            <a:ext cx="4261083" cy="10421326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2924415" y="3203752"/>
            <a:ext cx="4148400" cy="32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4203266" y="7966602"/>
            <a:ext cx="2869500" cy="10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3643212" y="0"/>
            <a:ext cx="3917048" cy="10438879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681136" y="2607564"/>
            <a:ext cx="3948600" cy="26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681136" y="5364872"/>
            <a:ext cx="3948600" cy="24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3643212" y="0"/>
            <a:ext cx="3917048" cy="10438879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681136" y="4167069"/>
            <a:ext cx="3792300" cy="23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773318"/>
            <a:ext cx="858094" cy="2062758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072736" y="799213"/>
            <a:ext cx="5819700" cy="18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072736" y="3181729"/>
            <a:ext cx="5819700" cy="59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773318"/>
            <a:ext cx="858094" cy="2062758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072736" y="799213"/>
            <a:ext cx="5819700" cy="18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072736" y="3181729"/>
            <a:ext cx="2813700" cy="59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078647" y="3181729"/>
            <a:ext cx="2813700" cy="59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773318"/>
            <a:ext cx="858094" cy="2062758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072736" y="799213"/>
            <a:ext cx="5819700" cy="18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773318"/>
            <a:ext cx="858094" cy="2062758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072736" y="799213"/>
            <a:ext cx="3140700" cy="30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072736" y="4003776"/>
            <a:ext cx="3140700" cy="49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3643212" y="0"/>
            <a:ext cx="3917048" cy="10439762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681136" y="1759333"/>
            <a:ext cx="3792300" cy="71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773318"/>
            <a:ext cx="858094" cy="2062758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072736" y="3365979"/>
            <a:ext cx="2510400" cy="3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072736" y="7181242"/>
            <a:ext cx="2510400" cy="10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3843000" y="3443668"/>
            <a:ext cx="30399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8379778"/>
            <a:ext cx="577871" cy="1389648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671938" y="8738819"/>
            <a:ext cx="5734500" cy="10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57705" y="903288"/>
            <a:ext cx="7044600" cy="11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57705" y="2339232"/>
            <a:ext cx="7044600" cy="69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744375" y="3189600"/>
            <a:ext cx="4328400" cy="32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66"/>
              <a:t>BBDD </a:t>
            </a:r>
            <a:endParaRPr sz="6066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/>
              <a:t>Embebidas</a:t>
            </a:r>
            <a:endParaRPr sz="54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203266" y="7966602"/>
            <a:ext cx="2869500" cy="10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/>
              <a:t>Walter Martín Lopes</a:t>
            </a:r>
            <a:endParaRPr sz="2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/>
          <p:nvPr>
            <p:ph idx="4294967295" type="title"/>
          </p:nvPr>
        </p:nvSpPr>
        <p:spPr>
          <a:xfrm>
            <a:off x="1072725" y="494425"/>
            <a:ext cx="6312600" cy="7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350">
                <a:latin typeface="Montserrat ExtraBold"/>
                <a:ea typeface="Montserrat ExtraBold"/>
                <a:cs typeface="Montserrat ExtraBold"/>
                <a:sym typeface="Montserrat ExtraBold"/>
              </a:rPr>
              <a:t>2 - Apache Derby</a:t>
            </a:r>
            <a:endParaRPr sz="235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5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07" name="Google Shape;207;p22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08" name="Google Shape;2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06950"/>
            <a:ext cx="7255200" cy="3813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5542185"/>
            <a:ext cx="7255199" cy="3802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"/>
          <p:cNvSpPr txBox="1"/>
          <p:nvPr>
            <p:ph type="title"/>
          </p:nvPr>
        </p:nvSpPr>
        <p:spPr>
          <a:xfrm>
            <a:off x="1072725" y="494425"/>
            <a:ext cx="6312600" cy="7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350">
                <a:latin typeface="Montserrat ExtraBold"/>
                <a:ea typeface="Montserrat ExtraBold"/>
                <a:cs typeface="Montserrat ExtraBold"/>
                <a:sym typeface="Montserrat ExtraBold"/>
              </a:rPr>
              <a:t>2 - Apache Derby</a:t>
            </a:r>
            <a:endParaRPr sz="235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15" name="Google Shape;215;p23"/>
          <p:cNvSpPr txBox="1"/>
          <p:nvPr>
            <p:ph idx="1" type="body"/>
          </p:nvPr>
        </p:nvSpPr>
        <p:spPr>
          <a:xfrm>
            <a:off x="1072725" y="1548975"/>
            <a:ext cx="5953500" cy="62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Una vez establecida la conexión, creamos las tablas ‘departamentos’ y ‘empleados’. Después visualizamos las tablas con el comando ‘show tables;’. Una vez comprobado que las tablas existen y se han creado correctamente, insertamos datos de ejemplo y hacemos una consulta de prueba. Para finalizar usamos el comando ‘exit;’.</a:t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16" name="Google Shape;216;p23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17" name="Google Shape;2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50" y="4784250"/>
            <a:ext cx="7057101" cy="369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 txBox="1"/>
          <p:nvPr>
            <p:ph idx="4294967295" type="title"/>
          </p:nvPr>
        </p:nvSpPr>
        <p:spPr>
          <a:xfrm>
            <a:off x="1072725" y="494425"/>
            <a:ext cx="6312600" cy="7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350">
                <a:latin typeface="Montserrat ExtraBold"/>
                <a:ea typeface="Montserrat ExtraBold"/>
                <a:cs typeface="Montserrat ExtraBold"/>
                <a:sym typeface="Montserrat ExtraBold"/>
              </a:rPr>
              <a:t>2 - Apache Derby</a:t>
            </a:r>
            <a:endParaRPr sz="235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5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23" name="Google Shape;223;p24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24" name="Google Shape;2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89450"/>
            <a:ext cx="7255200" cy="3779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5607397"/>
            <a:ext cx="7255201" cy="3791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 txBox="1"/>
          <p:nvPr>
            <p:ph idx="4294967295" type="title"/>
          </p:nvPr>
        </p:nvSpPr>
        <p:spPr>
          <a:xfrm>
            <a:off x="1072725" y="494425"/>
            <a:ext cx="6312600" cy="7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350">
                <a:latin typeface="Montserrat ExtraBold"/>
                <a:ea typeface="Montserrat ExtraBold"/>
                <a:cs typeface="Montserrat ExtraBold"/>
                <a:sym typeface="Montserrat ExtraBold"/>
              </a:rPr>
              <a:t>2 - Apache Derby</a:t>
            </a:r>
            <a:endParaRPr sz="235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5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31" name="Google Shape;231;p25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32" name="Google Shape;2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19775"/>
            <a:ext cx="7255201" cy="3798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6273023"/>
            <a:ext cx="7255201" cy="2705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 txBox="1"/>
          <p:nvPr>
            <p:ph idx="4294967295" type="title"/>
          </p:nvPr>
        </p:nvSpPr>
        <p:spPr>
          <a:xfrm>
            <a:off x="1072725" y="494425"/>
            <a:ext cx="6312600" cy="7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350">
                <a:latin typeface="Montserrat ExtraBold"/>
                <a:ea typeface="Montserrat ExtraBold"/>
                <a:cs typeface="Montserrat ExtraBold"/>
                <a:sym typeface="Montserrat ExtraBold"/>
              </a:rPr>
              <a:t>2 - Apache Derby</a:t>
            </a:r>
            <a:endParaRPr sz="235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5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39" name="Google Shape;239;p26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40" name="Google Shape;2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68975"/>
            <a:ext cx="7255200" cy="2655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200" y="5659536"/>
            <a:ext cx="7255200" cy="2670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072725" y="494425"/>
            <a:ext cx="6312600" cy="7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750">
                <a:latin typeface="Montserrat ExtraBold"/>
                <a:ea typeface="Montserrat ExtraBold"/>
                <a:cs typeface="Montserrat ExtraBold"/>
                <a:sym typeface="Montserrat ExtraBold"/>
              </a:rPr>
              <a:t>Enunciado</a:t>
            </a:r>
            <a:endParaRPr sz="275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072725" y="1320375"/>
            <a:ext cx="5953500" cy="76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Montserrat Light"/>
                <a:ea typeface="Montserrat Light"/>
                <a:cs typeface="Montserrat Light"/>
                <a:sym typeface="Montserrat Light"/>
              </a:rPr>
              <a:t>En este ejercicio crearemos bases de datos embebidas con SQLite3 y Apache Derby. Instalaremos ambos y crearemos una bd de ejemplo creando tablas, insertando datos y haciendo consultas de prueba.</a:t>
            </a:r>
            <a:endParaRPr sz="18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42" name="Google Shape;142;p14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250" y="3529826"/>
            <a:ext cx="5953499" cy="2516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200" y="6483325"/>
            <a:ext cx="5943600" cy="251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072725" y="494425"/>
            <a:ext cx="6312600" cy="7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350">
                <a:latin typeface="Montserrat ExtraBold"/>
                <a:ea typeface="Montserrat ExtraBold"/>
                <a:cs typeface="Montserrat ExtraBold"/>
                <a:sym typeface="Montserrat ExtraBold"/>
              </a:rPr>
              <a:t>1 - SQLite 3</a:t>
            </a:r>
            <a:endParaRPr sz="235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072725" y="1548975"/>
            <a:ext cx="5953500" cy="62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En primer lugar nos dirigimos a la página oficial y descargamos el zip correspondiente, una vez descargado lo descomprimimos y abrimos una consola para crear nuestra BD de ejemplo.</a:t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51" name="Google Shape;151;p15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52" name="Google Shape;15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175" y="4130725"/>
            <a:ext cx="6761627" cy="3792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idx="4294967295" type="title"/>
          </p:nvPr>
        </p:nvSpPr>
        <p:spPr>
          <a:xfrm>
            <a:off x="1072725" y="494425"/>
            <a:ext cx="6312600" cy="7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350">
                <a:latin typeface="Montserrat ExtraBold"/>
                <a:ea typeface="Montserrat ExtraBold"/>
                <a:cs typeface="Montserrat ExtraBold"/>
                <a:sym typeface="Montserrat ExtraBold"/>
              </a:rPr>
              <a:t>1 - SQLite 3</a:t>
            </a:r>
            <a:endParaRPr sz="235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5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58" name="Google Shape;158;p16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700" y="1303600"/>
            <a:ext cx="6312600" cy="4502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000" y="6136104"/>
            <a:ext cx="6699987" cy="3497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1072725" y="494425"/>
            <a:ext cx="6312600" cy="7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350">
                <a:latin typeface="Montserrat ExtraBold"/>
                <a:ea typeface="Montserrat ExtraBold"/>
                <a:cs typeface="Montserrat ExtraBold"/>
                <a:sym typeface="Montserrat ExtraBold"/>
              </a:rPr>
              <a:t>1 - SQLite 3</a:t>
            </a:r>
            <a:endParaRPr sz="235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66" name="Google Shape;166;p17"/>
          <p:cNvSpPr txBox="1"/>
          <p:nvPr>
            <p:ph idx="1" type="body"/>
          </p:nvPr>
        </p:nvSpPr>
        <p:spPr>
          <a:xfrm>
            <a:off x="1072725" y="1548975"/>
            <a:ext cx="5953500" cy="17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La BD se crea automáticamente en el lugar donde hayamos indicado, a continuación creamos las tablas ‘departamentos’ y ‘empleados’, también insertamos datos de ejemplo.</a:t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67" name="Google Shape;167;p17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68" name="Google Shape;16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038" y="4231725"/>
            <a:ext cx="6757924" cy="352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idx="4294967295" type="title"/>
          </p:nvPr>
        </p:nvSpPr>
        <p:spPr>
          <a:xfrm>
            <a:off x="1072725" y="494425"/>
            <a:ext cx="6312600" cy="7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350">
                <a:latin typeface="Montserrat ExtraBold"/>
                <a:ea typeface="Montserrat ExtraBold"/>
                <a:cs typeface="Montserrat ExtraBold"/>
                <a:sym typeface="Montserrat ExtraBold"/>
              </a:rPr>
              <a:t>1 - SQLite 3</a:t>
            </a:r>
            <a:endParaRPr sz="235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5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74" name="Google Shape;174;p18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75" name="Google Shape;17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888" y="1374325"/>
            <a:ext cx="7062224" cy="3720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900" y="5572613"/>
            <a:ext cx="7062199" cy="3697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>
            <p:ph idx="4294967295" type="title"/>
          </p:nvPr>
        </p:nvSpPr>
        <p:spPr>
          <a:xfrm>
            <a:off x="1072725" y="494425"/>
            <a:ext cx="6312600" cy="7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350">
                <a:latin typeface="Montserrat ExtraBold"/>
                <a:ea typeface="Montserrat ExtraBold"/>
                <a:cs typeface="Montserrat ExtraBold"/>
                <a:sym typeface="Montserrat ExtraBold"/>
              </a:rPr>
              <a:t>1 - SQLite 3</a:t>
            </a:r>
            <a:endParaRPr sz="235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5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82" name="Google Shape;182;p19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83" name="Google Shape;18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4325"/>
            <a:ext cx="7255199" cy="2621498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9"/>
          <p:cNvSpPr txBox="1"/>
          <p:nvPr>
            <p:ph idx="1" type="body"/>
          </p:nvPr>
        </p:nvSpPr>
        <p:spPr>
          <a:xfrm>
            <a:off x="844125" y="4224425"/>
            <a:ext cx="5953500" cy="178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Visualizamos las tablas creadas con el comando ‘.tables’ y seguidamente hacemos una consulta de prueba para verificar que los datos se insertaron correctamente. Para finalizar usamos el comando ‘.quit’.</a:t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85" name="Google Shape;18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6166325"/>
            <a:ext cx="7255200" cy="2614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/>
          <p:nvPr>
            <p:ph idx="4294967295" type="title"/>
          </p:nvPr>
        </p:nvSpPr>
        <p:spPr>
          <a:xfrm>
            <a:off x="1072725" y="494425"/>
            <a:ext cx="6312600" cy="7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350">
                <a:latin typeface="Montserrat ExtraBold"/>
                <a:ea typeface="Montserrat ExtraBold"/>
                <a:cs typeface="Montserrat ExtraBold"/>
                <a:sym typeface="Montserrat ExtraBold"/>
              </a:rPr>
              <a:t>1 - SQLite 3</a:t>
            </a:r>
            <a:endParaRPr sz="235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5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91" name="Google Shape;191;p20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92" name="Google Shape;1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50425"/>
            <a:ext cx="7255198" cy="2628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5951353"/>
            <a:ext cx="7255199" cy="2615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/>
          <p:nvPr>
            <p:ph type="title"/>
          </p:nvPr>
        </p:nvSpPr>
        <p:spPr>
          <a:xfrm>
            <a:off x="1072725" y="494425"/>
            <a:ext cx="6312600" cy="7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350">
                <a:latin typeface="Montserrat ExtraBold"/>
                <a:ea typeface="Montserrat ExtraBold"/>
                <a:cs typeface="Montserrat ExtraBold"/>
                <a:sym typeface="Montserrat ExtraBold"/>
              </a:rPr>
              <a:t>2</a:t>
            </a:r>
            <a:r>
              <a:rPr lang="es" sz="2350">
                <a:latin typeface="Montserrat ExtraBold"/>
                <a:ea typeface="Montserrat ExtraBold"/>
                <a:cs typeface="Montserrat ExtraBold"/>
                <a:sym typeface="Montserrat ExtraBold"/>
              </a:rPr>
              <a:t> - Apache Derby</a:t>
            </a:r>
            <a:endParaRPr sz="235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99" name="Google Shape;199;p21"/>
          <p:cNvSpPr txBox="1"/>
          <p:nvPr>
            <p:ph idx="1" type="body"/>
          </p:nvPr>
        </p:nvSpPr>
        <p:spPr>
          <a:xfrm>
            <a:off x="1072725" y="1548975"/>
            <a:ext cx="5953500" cy="62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En primer lugar nos dirigimos a la página oficial y descargamos el zip correspondiente, una vez descargado lo descomprimimos y abrimos una consola para configurar las variables del sistema. Para que los cambios se hagan efectivos cerramos la consola y abrimos una consola nueva. </a:t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Una vez abierta la nueva consola, debemos usar el ‘ij.jar’ para establecer conexión con la BD (o crearla si no existe).</a:t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00" name="Google Shape;200;p21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01" name="Google Shape;2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925" y="4898525"/>
            <a:ext cx="7140149" cy="401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