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10440000" cx="7560000"/>
  <p:notesSz cx="6858000" cy="9144000"/>
  <p:embeddedFontLst>
    <p:embeddedFont>
      <p:font typeface="Playfair Display"/>
      <p:regular r:id="rId9"/>
      <p:bold r:id="rId10"/>
      <p:italic r:id="rId11"/>
      <p:boldItalic r:id="rId12"/>
    </p:embeddedFont>
    <p:embeddedFont>
      <p:font typeface="La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288">
          <p15:clr>
            <a:srgbClr val="747775"/>
          </p15:clr>
        </p15:guide>
        <p15:guide id="2" pos="238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288" orient="horz"/>
        <p:guide pos="2381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layfairDisplay-italic.fntdata"/><Relationship Id="rId10" Type="http://schemas.openxmlformats.org/officeDocument/2006/relationships/font" Target="fonts/PlayfairDisplay-bold.fntdata"/><Relationship Id="rId13" Type="http://schemas.openxmlformats.org/officeDocument/2006/relationships/font" Target="fonts/Lato-regular.fntdata"/><Relationship Id="rId12" Type="http://schemas.openxmlformats.org/officeDocument/2006/relationships/font" Target="fonts/PlayfairDisplay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PlayfairDisplay-regular.fntdata"/><Relationship Id="rId15" Type="http://schemas.openxmlformats.org/officeDocument/2006/relationships/font" Target="fonts/Lato-italic.fntdata"/><Relationship Id="rId14" Type="http://schemas.openxmlformats.org/officeDocument/2006/relationships/font" Target="fonts/Lato-bold.fntdata"/><Relationship Id="rId16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87788" y="685800"/>
            <a:ext cx="2483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2187788" y="685800"/>
            <a:ext cx="2483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9a2e39fc77_0_50:notes"/>
          <p:cNvSpPr/>
          <p:nvPr>
            <p:ph idx="2" type="sldImg"/>
          </p:nvPr>
        </p:nvSpPr>
        <p:spPr>
          <a:xfrm>
            <a:off x="2187788" y="685800"/>
            <a:ext cx="2483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9a2e39fc77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9a2e39fc77_0_68:notes"/>
          <p:cNvSpPr/>
          <p:nvPr>
            <p:ph idx="2" type="sldImg"/>
          </p:nvPr>
        </p:nvSpPr>
        <p:spPr>
          <a:xfrm>
            <a:off x="2187788" y="685800"/>
            <a:ext cx="2483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9a2e39fc77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018125" y="917700"/>
            <a:ext cx="5523600" cy="8604600"/>
          </a:xfrm>
          <a:prstGeom prst="rect">
            <a:avLst/>
          </a:prstGeom>
          <a:solidFill>
            <a:srgbClr val="071A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681725" y="1572150"/>
            <a:ext cx="4196700" cy="72957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2090175" y="3162450"/>
            <a:ext cx="3379500" cy="339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2559985" y="6631040"/>
            <a:ext cx="2440200" cy="142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7019498" y="9501261"/>
            <a:ext cx="453600" cy="79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10241491"/>
            <a:ext cx="7560000" cy="198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257705" y="2502880"/>
            <a:ext cx="7044600" cy="326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257705" y="5925743"/>
            <a:ext cx="7044600" cy="21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7019498" y="9501261"/>
            <a:ext cx="453600" cy="79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7019498" y="9501261"/>
            <a:ext cx="453600" cy="79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21281" y="2890105"/>
            <a:ext cx="6717300" cy="364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7019498" y="9501261"/>
            <a:ext cx="453600" cy="79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10241491"/>
            <a:ext cx="7560000" cy="198600"/>
          </a:xfrm>
          <a:prstGeom prst="rect">
            <a:avLst/>
          </a:prstGeom>
          <a:solidFill>
            <a:srgbClr val="071A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257705" y="794341"/>
            <a:ext cx="7044600" cy="12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257705" y="2339232"/>
            <a:ext cx="7044600" cy="69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7019498" y="9501261"/>
            <a:ext cx="453600" cy="79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257705" y="794341"/>
            <a:ext cx="7044600" cy="12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257705" y="2339232"/>
            <a:ext cx="3306900" cy="69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3995291" y="2339232"/>
            <a:ext cx="3306900" cy="69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7019498" y="9501261"/>
            <a:ext cx="453600" cy="79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257705" y="794341"/>
            <a:ext cx="7044600" cy="12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7019498" y="9501261"/>
            <a:ext cx="453600" cy="79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257705" y="1127727"/>
            <a:ext cx="2321700" cy="153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257705" y="2824143"/>
            <a:ext cx="2321700" cy="64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7019498" y="9501261"/>
            <a:ext cx="453600" cy="79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05325" y="1068357"/>
            <a:ext cx="4645500" cy="830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7019498" y="9501261"/>
            <a:ext cx="453600" cy="79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3780000" y="-51"/>
            <a:ext cx="3780000" cy="10440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4158393" y="9124724"/>
            <a:ext cx="387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19508" y="2248857"/>
            <a:ext cx="3344400" cy="341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19508" y="5775036"/>
            <a:ext cx="3344400" cy="27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083839" y="1469942"/>
            <a:ext cx="3172200" cy="750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7019498" y="9501261"/>
            <a:ext cx="453600" cy="79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264154" y="8586994"/>
            <a:ext cx="4959600" cy="121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7019498" y="9501261"/>
            <a:ext cx="453600" cy="79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57705" y="794341"/>
            <a:ext cx="7044600" cy="12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57705" y="2339232"/>
            <a:ext cx="7044600" cy="69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019498" y="9501261"/>
            <a:ext cx="453600" cy="7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2090175" y="3162450"/>
            <a:ext cx="3379500" cy="339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i="1" lang="es" sz="4500">
                <a:latin typeface="Playfair Display"/>
                <a:ea typeface="Playfair Display"/>
                <a:cs typeface="Playfair Display"/>
                <a:sym typeface="Playfair Display"/>
              </a:rPr>
              <a:t>BOWLPLAS</a:t>
            </a:r>
            <a:br>
              <a:rPr lang="es"/>
            </a:br>
            <a:r>
              <a:rPr b="0" lang="es" sz="2000"/>
              <a:t>Centro Bowling Plasencia</a:t>
            </a:r>
            <a:endParaRPr b="0" sz="34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1975350" y="6631050"/>
            <a:ext cx="3609300" cy="142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Rosangela de la Rosa Carrera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&amp;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Walter Martín Lopes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257705" y="794341"/>
            <a:ext cx="7044600" cy="12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71A3C"/>
                </a:solidFill>
              </a:rPr>
              <a:t>1.- La idea emprendedora</a:t>
            </a:r>
            <a:endParaRPr>
              <a:solidFill>
                <a:srgbClr val="071A3C"/>
              </a:solidFill>
            </a:endParaRPr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257705" y="1577232"/>
            <a:ext cx="7044600" cy="69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>
                <a:solidFill>
                  <a:srgbClr val="434343"/>
                </a:solidFill>
              </a:rPr>
              <a:t>BowlPlas es una moderna bolera en Plasencia, ofrece entretenimiento y diversión para todas las edades, atrayendo tanto a residentes locales como visitantes.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67" name="Google Shape;67;p14"/>
          <p:cNvSpPr txBox="1"/>
          <p:nvPr>
            <p:ph type="title"/>
          </p:nvPr>
        </p:nvSpPr>
        <p:spPr>
          <a:xfrm>
            <a:off x="257705" y="2935516"/>
            <a:ext cx="7044600" cy="12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71A3C"/>
                </a:solidFill>
              </a:rPr>
              <a:t>2.- Necesidad que </a:t>
            </a:r>
            <a:r>
              <a:rPr lang="es">
                <a:solidFill>
                  <a:srgbClr val="071A3C"/>
                </a:solidFill>
              </a:rPr>
              <a:t>satisface</a:t>
            </a:r>
            <a:endParaRPr>
              <a:solidFill>
                <a:srgbClr val="071A3C"/>
              </a:solidFill>
            </a:endParaRPr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257700" y="3704275"/>
            <a:ext cx="7044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>
                <a:solidFill>
                  <a:srgbClr val="434343"/>
                </a:solidFill>
              </a:rPr>
              <a:t>BowlPlas es único, satisface la necesidad de ocio y entretenimiento en la zona, proporcionando un espacio social y divertido para todas las edades, ideal para reuniones familiares, amigos y eventos. Ubicado en Plasencia, sirve como epicentro de ocio de </a:t>
            </a:r>
            <a:r>
              <a:rPr lang="es">
                <a:solidFill>
                  <a:srgbClr val="434343"/>
                </a:solidFill>
              </a:rPr>
              <a:t>más</a:t>
            </a:r>
            <a:r>
              <a:rPr lang="es">
                <a:solidFill>
                  <a:srgbClr val="434343"/>
                </a:solidFill>
              </a:rPr>
              <a:t> de 20 mancomunidades cercanas y será el </a:t>
            </a:r>
            <a:r>
              <a:rPr lang="es">
                <a:solidFill>
                  <a:srgbClr val="434343"/>
                </a:solidFill>
              </a:rPr>
              <a:t>único</a:t>
            </a:r>
            <a:r>
              <a:rPr lang="es">
                <a:solidFill>
                  <a:srgbClr val="434343"/>
                </a:solidFill>
              </a:rPr>
              <a:t> centro bowling en un radio de </a:t>
            </a:r>
            <a:r>
              <a:rPr lang="es">
                <a:solidFill>
                  <a:srgbClr val="434343"/>
                </a:solidFill>
              </a:rPr>
              <a:t>más</a:t>
            </a:r>
            <a:r>
              <a:rPr lang="es">
                <a:solidFill>
                  <a:srgbClr val="434343"/>
                </a:solidFill>
              </a:rPr>
              <a:t> de 70km , no existiendo ningún centro de ocio similar.</a:t>
            </a:r>
            <a:br>
              <a:rPr lang="es"/>
            </a:br>
            <a:endParaRPr/>
          </a:p>
        </p:txBody>
      </p:sp>
      <p:sp>
        <p:nvSpPr>
          <p:cNvPr id="69" name="Google Shape;69;p14"/>
          <p:cNvSpPr txBox="1"/>
          <p:nvPr>
            <p:ph type="title"/>
          </p:nvPr>
        </p:nvSpPr>
        <p:spPr>
          <a:xfrm>
            <a:off x="410105" y="5907316"/>
            <a:ext cx="7044600" cy="12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71A3C"/>
                </a:solidFill>
              </a:rPr>
              <a:t>3.- Valor añadido</a:t>
            </a:r>
            <a:endParaRPr>
              <a:solidFill>
                <a:srgbClr val="071A3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257700" y="6642126"/>
            <a:ext cx="7044600" cy="28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>
                <a:solidFill>
                  <a:srgbClr val="434343"/>
                </a:solidFill>
              </a:rPr>
              <a:t>Nuestra propuesta de valor incluye una experiencia de bolos de alta calidad con tecnología avanzada, instalaciones acogedoras, eventos temáticos, servicio de restauración y promociones para grupos y fiestas,  diferenciándonos de otras opciones de ocio.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257705" y="794341"/>
            <a:ext cx="7044600" cy="12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71A3C"/>
                </a:solidFill>
              </a:rPr>
              <a:t>4.- Clientes</a:t>
            </a:r>
            <a:endParaRPr>
              <a:solidFill>
                <a:srgbClr val="071A3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257700" y="1577230"/>
            <a:ext cx="7044600" cy="176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>
                <a:solidFill>
                  <a:srgbClr val="434343"/>
                </a:solidFill>
              </a:rPr>
              <a:t>Nuestros clientes abarcan desde familias, jóvenes, grupos de amigos, hasta empresas buscando eventos de team-building. Valoramos a clientes que buscan entretenimiento de calidad y un ambiente agradable.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77" name="Google Shape;77;p15"/>
          <p:cNvSpPr txBox="1"/>
          <p:nvPr>
            <p:ph type="title"/>
          </p:nvPr>
        </p:nvSpPr>
        <p:spPr>
          <a:xfrm>
            <a:off x="257705" y="3164116"/>
            <a:ext cx="7044600" cy="12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71A3C"/>
                </a:solidFill>
              </a:rPr>
              <a:t>5.- Competencia</a:t>
            </a:r>
            <a:endParaRPr>
              <a:solidFill>
                <a:srgbClr val="071A3C"/>
              </a:solidFill>
            </a:endParaRPr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257700" y="3932875"/>
            <a:ext cx="7044600" cy="16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>
                <a:solidFill>
                  <a:srgbClr val="434343"/>
                </a:solidFill>
              </a:rPr>
              <a:t>No hay competidores directos en un radio de más de 70km. Sin embargo, indirectamente competimos con cines, restaurantes y cafés, lugares que también ofrecen ocio y reunión social.</a:t>
            </a:r>
            <a:br>
              <a:rPr lang="es"/>
            </a:br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2950" y="5547725"/>
            <a:ext cx="4334100" cy="43341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