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layfair Display"/>
      <p:regular r:id="rId26"/>
      <p:bold r:id="rId27"/>
      <p:italic r:id="rId28"/>
      <p:boldItalic r:id="rId29"/>
    </p:embeddedFont>
    <p:embeddedFont>
      <p:font typeface="Lato"/>
      <p:regular r:id="rId30"/>
      <p:bold r:id="rId31"/>
      <p:italic r:id="rId32"/>
      <p:boldItalic r:id="rId33"/>
    </p:embeddedFont>
    <p:embeddedFont>
      <p:font typeface="Playfair Display ExtraBold"/>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fairDisplay-regular.fntdata"/><Relationship Id="rId25" Type="http://schemas.openxmlformats.org/officeDocument/2006/relationships/slide" Target="slides/slide19.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PlayfairDisplayExtraBold-boldItalic.fntdata"/><Relationship Id="rId12" Type="http://schemas.openxmlformats.org/officeDocument/2006/relationships/slide" Target="slides/slide6.xml"/><Relationship Id="rId34" Type="http://schemas.openxmlformats.org/officeDocument/2006/relationships/font" Target="fonts/PlayfairDisplayExtraBo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f3036295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f3036295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f30362953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f30362953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f3036295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f30362953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61437bf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61437bf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61437bf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61437bf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61437bf0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61437bf0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61437bf0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61437bf0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61437bf0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61437bf0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61437bf0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61437bf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61437bf0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61437bf0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61437bf0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61437bf0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1437bf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61437bf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f3036295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f3036295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f303629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f303629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f3036295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f3036295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f3036295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f3036295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f30362953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f30362953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f30362953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f30362953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f30362953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f30362953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231446" y="452125"/>
            <a:ext cx="6681000" cy="4239300"/>
          </a:xfrm>
          <a:prstGeom prst="rect">
            <a:avLst/>
          </a:prstGeom>
          <a:solidFill>
            <a:srgbClr val="071A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034086" y="774555"/>
            <a:ext cx="5076000" cy="35943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2528116" y="1558052"/>
            <a:ext cx="4087500" cy="1671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58" name="Google Shape;58;p14"/>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59" name="Google Shape;59;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509550" y="1423875"/>
            <a:ext cx="8124600" cy="1798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62" name="Google Shape;62;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rgbClr val="071A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5" name="Google Shape;75;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3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91378"/>
            <a:ext cx="28083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82" name="Google Shape;82;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6" name="Google Shape;86;p21"/>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2" name="Google Shape;92;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96" name="Google Shape;96;p23"/>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www.facebook.com/laboleradenavalmoral/?locale=es_ES" TargetMode="External"/><Relationship Id="rId4" Type="http://schemas.openxmlformats.org/officeDocument/2006/relationships/hyperlink" Target="https://www.facebook.com/laboleradenavalmoral/?locale=es_ES" TargetMode="Externa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www.culturaydeporte.gob.es/dam/jcr:6b7e9a1a-e3e5-4b45-8ae5-6f187b50235f/estadistica-de-deporte-federado.pdf" TargetMode="External"/><Relationship Id="rId4" Type="http://schemas.openxmlformats.org/officeDocument/2006/relationships/image" Target="../media/image1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www.juntaex.es/w/tasa-paro" TargetMode="External"/><Relationship Id="rId4" Type="http://schemas.openxmlformats.org/officeDocument/2006/relationships/hyperlink" Target="https://www.juntaex.es/w/tasa-paro" TargetMode="External"/><Relationship Id="rId9" Type="http://schemas.openxmlformats.org/officeDocument/2006/relationships/hyperlink" Target="https://www.europapress.es/extremadura/noticia-gasto-medio-hogar-alcanzo-extremadura-26635-euros-2022-766-mas-20230628184331.html" TargetMode="External"/><Relationship Id="rId5" Type="http://schemas.openxmlformats.org/officeDocument/2006/relationships/hyperlink" Target="https://www.juntaex.es/w/tasa-paro" TargetMode="External"/><Relationship Id="rId6" Type="http://schemas.openxmlformats.org/officeDocument/2006/relationships/hyperlink" Target="https://www.europapress.es/extremadura/noticia-gasto-medio-hogar-alcanzo-extremadura-26635-euros-2022-766-mas-20230628184331.html" TargetMode="External"/><Relationship Id="rId7" Type="http://schemas.openxmlformats.org/officeDocument/2006/relationships/hyperlink" Target="https://www.europapress.es/extremadura/noticia-gasto-medio-hogar-alcanzo-extremadura-26635-euros-2022-766-mas-20230628184331.html" TargetMode="External"/><Relationship Id="rId8" Type="http://schemas.openxmlformats.org/officeDocument/2006/relationships/hyperlink" Target="https://www.europapress.es/extremadura/noticia-gasto-medio-hogar-alcanzo-extremadura-26635-euros-2022-766-mas-20230628184331.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www.culturaydeporte.gob.es/dam/jcr:23953a00-9cf8-487c-98c7-f2fbc43e4e6b/encuesta-de-habitos-deportivos-2022.pdf"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www.culturaydeporte.gob.es/dam/jcr:23953a00-9cf8-487c-98c7-f2fbc43e4e6b/encuesta-de-habitos-deportivos-2022.pdf"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boe.es/buscar/pdf/2003/BOE-A-2003-7535-consolidado.pdf" TargetMode="External"/><Relationship Id="rId4" Type="http://schemas.openxmlformats.org/officeDocument/2006/relationships/hyperlink" Target="https://sede.plasencia.es/portal/transparencia/RecursosWeb/DOCUMENTOS/1/0_157_1.pdf" TargetMode="External"/><Relationship Id="rId5" Type="http://schemas.openxmlformats.org/officeDocument/2006/relationships/hyperlink" Target="https://www.elperiodicoextremadura.com/plasencia/2023/10/16/borrador-ordenanza-ruidos-plasencia-contempla-93395525.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www.heraldo.es/branded/redes-sociales-entrevista-empresup/"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sede.plasencia.es/portal/transparencia/RecursosWeb/DOCUMENTOS/1/0_157_1.pdf"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2528116" y="1558052"/>
            <a:ext cx="4087500" cy="16713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1000"/>
              </a:spcAft>
              <a:buNone/>
            </a:pPr>
            <a:r>
              <a:rPr i="1" lang="es" sz="4500">
                <a:latin typeface="Playfair Display"/>
                <a:ea typeface="Playfair Display"/>
                <a:cs typeface="Playfair Display"/>
                <a:sym typeface="Playfair Display"/>
              </a:rPr>
              <a:t>BOWLPLAS</a:t>
            </a:r>
            <a:endParaRPr b="0" sz="3400"/>
          </a:p>
        </p:txBody>
      </p:sp>
      <p:sp>
        <p:nvSpPr>
          <p:cNvPr id="105" name="Google Shape;105;p25"/>
          <p:cNvSpPr txBox="1"/>
          <p:nvPr>
            <p:ph idx="1" type="subTitle"/>
          </p:nvPr>
        </p:nvSpPr>
        <p:spPr>
          <a:xfrm>
            <a:off x="2389200" y="3345350"/>
            <a:ext cx="4365600" cy="919800"/>
          </a:xfrm>
          <a:prstGeom prst="rect">
            <a:avLst/>
          </a:prstGeom>
        </p:spPr>
        <p:txBody>
          <a:bodyPr anchorCtr="0" anchor="b" bIns="91425" lIns="91425" spcFirstLastPara="1" rIns="91425" wrap="square" tIns="91425">
            <a:normAutofit/>
          </a:bodyPr>
          <a:lstStyle/>
          <a:p>
            <a:pPr indent="0" lvl="0" marL="0" rtl="0" algn="ctr">
              <a:lnSpc>
                <a:spcPct val="150000"/>
              </a:lnSpc>
              <a:spcBef>
                <a:spcPts val="0"/>
              </a:spcBef>
              <a:spcAft>
                <a:spcPts val="0"/>
              </a:spcAft>
              <a:buSzPts val="852"/>
              <a:buNone/>
            </a:pPr>
            <a:r>
              <a:rPr lang="es" sz="1195"/>
              <a:t>Rosangela de la Rosa Carrera</a:t>
            </a:r>
            <a:endParaRPr sz="1195"/>
          </a:p>
          <a:p>
            <a:pPr indent="0" lvl="0" marL="0" rtl="0" algn="ctr">
              <a:lnSpc>
                <a:spcPct val="150000"/>
              </a:lnSpc>
              <a:spcBef>
                <a:spcPts val="0"/>
              </a:spcBef>
              <a:spcAft>
                <a:spcPts val="0"/>
              </a:spcAft>
              <a:buSzPts val="852"/>
              <a:buNone/>
            </a:pPr>
            <a:r>
              <a:rPr lang="es" sz="1195"/>
              <a:t>&amp;</a:t>
            </a:r>
            <a:endParaRPr sz="1195"/>
          </a:p>
          <a:p>
            <a:pPr indent="0" lvl="0" marL="0" rtl="0" algn="ctr">
              <a:lnSpc>
                <a:spcPct val="150000"/>
              </a:lnSpc>
              <a:spcBef>
                <a:spcPts val="0"/>
              </a:spcBef>
              <a:spcAft>
                <a:spcPts val="0"/>
              </a:spcAft>
              <a:buSzPts val="852"/>
              <a:buNone/>
            </a:pPr>
            <a:r>
              <a:rPr lang="es" sz="1195"/>
              <a:t>Walter Martín Lopes</a:t>
            </a:r>
            <a:endParaRPr sz="119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6</a:t>
            </a:r>
            <a:r>
              <a:rPr lang="es" sz="2280">
                <a:solidFill>
                  <a:srgbClr val="071A3C"/>
                </a:solidFill>
              </a:rPr>
              <a:t>.- Factores socioculturales</a:t>
            </a:r>
            <a:endParaRPr sz="2280">
              <a:solidFill>
                <a:srgbClr val="071A3C"/>
              </a:solidFill>
            </a:endParaRPr>
          </a:p>
        </p:txBody>
      </p:sp>
      <p:sp>
        <p:nvSpPr>
          <p:cNvPr id="165" name="Google Shape;165;p34"/>
          <p:cNvSpPr txBox="1"/>
          <p:nvPr>
            <p:ph idx="1" type="body"/>
          </p:nvPr>
        </p:nvSpPr>
        <p:spPr>
          <a:xfrm>
            <a:off x="495400" y="883025"/>
            <a:ext cx="4414800" cy="404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343"/>
              </a:buClr>
              <a:buSzPts val="1300"/>
              <a:buChar char="●"/>
            </a:pPr>
            <a:r>
              <a:rPr lang="es" sz="1300">
                <a:solidFill>
                  <a:srgbClr val="434343"/>
                </a:solidFill>
              </a:rPr>
              <a:t>Una </a:t>
            </a:r>
            <a:r>
              <a:rPr b="1" i="1" lang="es" sz="1300">
                <a:solidFill>
                  <a:srgbClr val="434343"/>
                </a:solidFill>
              </a:rPr>
              <a:t>población en crecimiento</a:t>
            </a:r>
            <a:r>
              <a:rPr lang="es" sz="1300">
                <a:solidFill>
                  <a:srgbClr val="434343"/>
                </a:solidFill>
              </a:rPr>
              <a:t> crea muchas más necesidades que satisfacer y </a:t>
            </a:r>
            <a:r>
              <a:rPr b="1" i="1" lang="es" sz="1300">
                <a:solidFill>
                  <a:srgbClr val="434343"/>
                </a:solidFill>
              </a:rPr>
              <a:t>Plasencia se encuentra en constante crecimiento</a:t>
            </a:r>
            <a:r>
              <a:rPr lang="es" sz="1300">
                <a:solidFill>
                  <a:srgbClr val="434343"/>
                </a:solidFill>
              </a:rPr>
              <a:t>. </a:t>
            </a:r>
            <a:endParaRPr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Nuestro servicio estará </a:t>
            </a:r>
            <a:r>
              <a:rPr b="1" i="1" lang="es" sz="1300">
                <a:solidFill>
                  <a:srgbClr val="434343"/>
                </a:solidFill>
              </a:rPr>
              <a:t>principalmente orientado</a:t>
            </a:r>
            <a:r>
              <a:rPr lang="es" sz="1300">
                <a:solidFill>
                  <a:srgbClr val="434343"/>
                </a:solidFill>
              </a:rPr>
              <a:t> a clientes de edades comprendidas entre los </a:t>
            </a:r>
            <a:r>
              <a:rPr b="1" i="1" lang="es" sz="1300">
                <a:solidFill>
                  <a:srgbClr val="434343"/>
                </a:solidFill>
              </a:rPr>
              <a:t>12 y 50 años</a:t>
            </a:r>
            <a:r>
              <a:rPr lang="es" sz="1300">
                <a:solidFill>
                  <a:srgbClr val="434343"/>
                </a:solidFill>
              </a:rPr>
              <a:t>, rango compuesto por la mayor parte de la población en Plasencia . </a:t>
            </a:r>
            <a:endParaRPr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También debemos tener en cuenta que la </a:t>
            </a:r>
            <a:r>
              <a:rPr i="1" lang="es" sz="1300" u="sng">
                <a:solidFill>
                  <a:schemeClr val="hlink"/>
                </a:solidFill>
                <a:hlinkClick r:id="rId3"/>
              </a:rPr>
              <a:t>bolera más cercana</a:t>
            </a:r>
            <a:r>
              <a:rPr lang="es" sz="1300" u="sng">
                <a:solidFill>
                  <a:schemeClr val="hlink"/>
                </a:solidFill>
                <a:hlinkClick r:id="rId4"/>
              </a:rPr>
              <a:t> se encuentra en Navalmoral de la Mata</a:t>
            </a:r>
            <a:r>
              <a:rPr lang="es" sz="1300">
                <a:solidFill>
                  <a:srgbClr val="434343"/>
                </a:solidFill>
              </a:rPr>
              <a:t> a unos </a:t>
            </a:r>
            <a:r>
              <a:rPr b="1" i="1" lang="es" sz="1300">
                <a:solidFill>
                  <a:srgbClr val="434343"/>
                </a:solidFill>
              </a:rPr>
              <a:t>70km</a:t>
            </a:r>
            <a:r>
              <a:rPr lang="es" sz="1300">
                <a:solidFill>
                  <a:srgbClr val="434343"/>
                </a:solidFill>
              </a:rPr>
              <a:t> por lo que se cuentan con los posibles clientes de poblaciones cercanas.</a:t>
            </a:r>
            <a:endParaRPr sz="1300">
              <a:solidFill>
                <a:srgbClr val="434343"/>
              </a:solidFill>
            </a:endParaRPr>
          </a:p>
          <a:p>
            <a:pPr indent="0" lvl="0" marL="457200" rtl="0" algn="l">
              <a:spcBef>
                <a:spcPts val="1200"/>
              </a:spcBef>
              <a:spcAft>
                <a:spcPts val="1200"/>
              </a:spcAft>
              <a:buNone/>
            </a:pPr>
            <a:r>
              <a:t/>
            </a:r>
            <a:endParaRPr sz="1300">
              <a:solidFill>
                <a:srgbClr val="434343"/>
              </a:solidFill>
            </a:endParaRPr>
          </a:p>
        </p:txBody>
      </p:sp>
      <p:pic>
        <p:nvPicPr>
          <p:cNvPr id="166" name="Google Shape;166;p34"/>
          <p:cNvPicPr preferRelativeResize="0"/>
          <p:nvPr/>
        </p:nvPicPr>
        <p:blipFill>
          <a:blip r:embed="rId5">
            <a:alphaModFix/>
          </a:blip>
          <a:stretch>
            <a:fillRect/>
          </a:stretch>
        </p:blipFill>
        <p:spPr>
          <a:xfrm>
            <a:off x="5412000" y="635750"/>
            <a:ext cx="3220749" cy="4048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6.- Factores </a:t>
            </a:r>
            <a:r>
              <a:rPr lang="es" sz="2280">
                <a:solidFill>
                  <a:srgbClr val="071A3C"/>
                </a:solidFill>
              </a:rPr>
              <a:t>socioculturales</a:t>
            </a:r>
            <a:endParaRPr sz="2280">
              <a:solidFill>
                <a:srgbClr val="071A3C"/>
              </a:solidFill>
            </a:endParaRPr>
          </a:p>
        </p:txBody>
      </p:sp>
      <p:sp>
        <p:nvSpPr>
          <p:cNvPr id="172" name="Google Shape;172;p35"/>
          <p:cNvSpPr txBox="1"/>
          <p:nvPr>
            <p:ph idx="1" type="body"/>
          </p:nvPr>
        </p:nvSpPr>
        <p:spPr>
          <a:xfrm>
            <a:off x="502475" y="818900"/>
            <a:ext cx="4414800" cy="1971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434343"/>
              </a:buClr>
              <a:buSzPts val="1300"/>
              <a:buChar char="●"/>
            </a:pPr>
            <a:r>
              <a:rPr lang="es" sz="1300">
                <a:solidFill>
                  <a:srgbClr val="434343"/>
                </a:solidFill>
              </a:rPr>
              <a:t>Un </a:t>
            </a:r>
            <a:r>
              <a:rPr b="1" i="1" lang="es" sz="1300">
                <a:solidFill>
                  <a:srgbClr val="434343"/>
                </a:solidFill>
              </a:rPr>
              <a:t>aumento en las licencias</a:t>
            </a:r>
            <a:r>
              <a:rPr lang="es" sz="1300">
                <a:solidFill>
                  <a:srgbClr val="434343"/>
                </a:solidFill>
              </a:rPr>
              <a:t> para establecimientos bowling nos muestra el </a:t>
            </a:r>
            <a:r>
              <a:rPr b="1" i="1" lang="es" sz="1300">
                <a:solidFill>
                  <a:srgbClr val="434343"/>
                </a:solidFill>
              </a:rPr>
              <a:t>creciente interés</a:t>
            </a:r>
            <a:r>
              <a:rPr lang="es" sz="1300">
                <a:solidFill>
                  <a:srgbClr val="434343"/>
                </a:solidFill>
              </a:rPr>
              <a:t> por este tipo de ocio en la población.</a:t>
            </a:r>
            <a:endParaRPr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En Extremadura no hay ningún club de bolos federados, podríamos ser </a:t>
            </a:r>
            <a:r>
              <a:rPr b="1" i="1" lang="es" sz="1300">
                <a:solidFill>
                  <a:srgbClr val="434343"/>
                </a:solidFill>
              </a:rPr>
              <a:t>pioneros en traer este deporte de manera oficial</a:t>
            </a:r>
            <a:r>
              <a:rPr lang="es" sz="1300">
                <a:solidFill>
                  <a:srgbClr val="434343"/>
                </a:solidFill>
              </a:rPr>
              <a:t> a nuestra comunidad </a:t>
            </a:r>
            <a:r>
              <a:rPr lang="es" sz="1300">
                <a:solidFill>
                  <a:srgbClr val="434343"/>
                </a:solidFill>
              </a:rPr>
              <a:t>autónoma.</a:t>
            </a:r>
            <a:endParaRPr sz="1300">
              <a:solidFill>
                <a:srgbClr val="434343"/>
              </a:solidFill>
            </a:endParaRPr>
          </a:p>
          <a:p>
            <a:pPr indent="0" lvl="0" marL="0" rtl="0" algn="ctr">
              <a:spcBef>
                <a:spcPts val="1000"/>
              </a:spcBef>
              <a:spcAft>
                <a:spcPts val="1000"/>
              </a:spcAft>
              <a:buNone/>
            </a:pPr>
            <a:r>
              <a:rPr lang="es" sz="1300" u="sng">
                <a:solidFill>
                  <a:schemeClr val="hlink"/>
                </a:solidFill>
                <a:hlinkClick r:id="rId3"/>
              </a:rPr>
              <a:t>Datos oficiales</a:t>
            </a:r>
            <a:endParaRPr sz="1300">
              <a:solidFill>
                <a:srgbClr val="434343"/>
              </a:solidFill>
            </a:endParaRPr>
          </a:p>
        </p:txBody>
      </p:sp>
      <p:pic>
        <p:nvPicPr>
          <p:cNvPr id="173" name="Google Shape;173;p35"/>
          <p:cNvPicPr preferRelativeResize="0"/>
          <p:nvPr/>
        </p:nvPicPr>
        <p:blipFill>
          <a:blip r:embed="rId4">
            <a:alphaModFix/>
          </a:blip>
          <a:stretch>
            <a:fillRect/>
          </a:stretch>
        </p:blipFill>
        <p:spPr>
          <a:xfrm>
            <a:off x="5613700" y="494575"/>
            <a:ext cx="2885800" cy="3925975"/>
          </a:xfrm>
          <a:prstGeom prst="rect">
            <a:avLst/>
          </a:prstGeom>
          <a:noFill/>
          <a:ln>
            <a:noFill/>
          </a:ln>
        </p:spPr>
      </p:pic>
      <p:pic>
        <p:nvPicPr>
          <p:cNvPr id="174" name="Google Shape;174;p35"/>
          <p:cNvPicPr preferRelativeResize="0"/>
          <p:nvPr/>
        </p:nvPicPr>
        <p:blipFill>
          <a:blip r:embed="rId5">
            <a:alphaModFix/>
          </a:blip>
          <a:stretch>
            <a:fillRect/>
          </a:stretch>
        </p:blipFill>
        <p:spPr>
          <a:xfrm>
            <a:off x="533900" y="2684775"/>
            <a:ext cx="4759338" cy="198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ctrTitle"/>
          </p:nvPr>
        </p:nvSpPr>
        <p:spPr>
          <a:xfrm>
            <a:off x="2068975" y="795750"/>
            <a:ext cx="5034900" cy="35448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1000"/>
              </a:spcAft>
              <a:buNone/>
            </a:pPr>
            <a:r>
              <a:rPr b="0" lang="es" sz="3500">
                <a:latin typeface="Playfair Display ExtraBold"/>
                <a:ea typeface="Playfair Display ExtraBold"/>
                <a:cs typeface="Playfair Display ExtraBold"/>
                <a:sym typeface="Playfair Display ExtraBold"/>
              </a:rPr>
              <a:t>P O R T E R</a:t>
            </a:r>
            <a:endParaRPr b="0" sz="4700">
              <a:latin typeface="Playfair Display ExtraBold"/>
              <a:ea typeface="Playfair Display ExtraBold"/>
              <a:cs typeface="Playfair Display ExtraBold"/>
              <a:sym typeface="Playfair Display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1</a:t>
            </a:r>
            <a:r>
              <a:rPr lang="es" sz="2280">
                <a:solidFill>
                  <a:srgbClr val="071A3C"/>
                </a:solidFill>
              </a:rPr>
              <a:t>.- Amenaza de nuevos competidores</a:t>
            </a:r>
            <a:endParaRPr sz="2280">
              <a:solidFill>
                <a:srgbClr val="071A3C"/>
              </a:solidFill>
            </a:endParaRPr>
          </a:p>
        </p:txBody>
      </p:sp>
      <p:pic>
        <p:nvPicPr>
          <p:cNvPr id="185" name="Google Shape;185;p37"/>
          <p:cNvPicPr preferRelativeResize="0"/>
          <p:nvPr/>
        </p:nvPicPr>
        <p:blipFill>
          <a:blip r:embed="rId3">
            <a:alphaModFix/>
          </a:blip>
          <a:stretch>
            <a:fillRect/>
          </a:stretch>
        </p:blipFill>
        <p:spPr>
          <a:xfrm>
            <a:off x="4572000" y="1233600"/>
            <a:ext cx="4179500" cy="3073550"/>
          </a:xfrm>
          <a:prstGeom prst="rect">
            <a:avLst/>
          </a:prstGeom>
          <a:noFill/>
          <a:ln>
            <a:noFill/>
          </a:ln>
        </p:spPr>
      </p:pic>
      <p:sp>
        <p:nvSpPr>
          <p:cNvPr id="186" name="Google Shape;186;p37"/>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434343"/>
                </a:solidFill>
              </a:rPr>
              <a:t>Pensamos que tendremos pocos nuevos competidores por diferentes razones:</a:t>
            </a:r>
            <a:endParaRPr sz="1300">
              <a:solidFill>
                <a:srgbClr val="434343"/>
              </a:solidFill>
            </a:endParaRPr>
          </a:p>
          <a:p>
            <a:pPr indent="-311150" lvl="0" marL="457200" rtl="0" algn="l">
              <a:spcBef>
                <a:spcPts val="1200"/>
              </a:spcBef>
              <a:spcAft>
                <a:spcPts val="0"/>
              </a:spcAft>
              <a:buClr>
                <a:srgbClr val="434343"/>
              </a:buClr>
              <a:buSzPts val="1300"/>
              <a:buChar char="●"/>
            </a:pPr>
            <a:r>
              <a:rPr lang="es" sz="1300">
                <a:solidFill>
                  <a:srgbClr val="434343"/>
                </a:solidFill>
              </a:rPr>
              <a:t>Fuerte inversión inicial</a:t>
            </a:r>
            <a:endParaRPr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Segmento del mercado indefinido</a:t>
            </a:r>
            <a:endParaRPr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Dificultad de cumplir las normativas para locales de ocio</a:t>
            </a:r>
            <a:endParaRPr sz="1300">
              <a:solidFill>
                <a:srgbClr val="434343"/>
              </a:solidFill>
            </a:endParaRPr>
          </a:p>
          <a:p>
            <a:pPr indent="0" lvl="0" marL="457200" rtl="0" algn="l">
              <a:spcBef>
                <a:spcPts val="1000"/>
              </a:spcBef>
              <a:spcAft>
                <a:spcPts val="0"/>
              </a:spcAft>
              <a:buNone/>
            </a:pPr>
            <a:r>
              <a:t/>
            </a:r>
            <a:endParaRPr sz="1300">
              <a:solidFill>
                <a:srgbClr val="434343"/>
              </a:solidFill>
            </a:endParaRPr>
          </a:p>
          <a:p>
            <a:pPr indent="0" lvl="0" marL="0" rtl="0" algn="l">
              <a:spcBef>
                <a:spcPts val="1200"/>
              </a:spcBef>
              <a:spcAft>
                <a:spcPts val="1200"/>
              </a:spcAft>
              <a:buNone/>
            </a:pPr>
            <a:r>
              <a:rPr lang="es" sz="1300">
                <a:solidFill>
                  <a:srgbClr val="434343"/>
                </a:solidFill>
              </a:rPr>
              <a:t>El único atractivo es que es un nicho sin explotar.</a:t>
            </a:r>
            <a:endParaRPr sz="13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2.- Amenaza de productos sustitutivos</a:t>
            </a:r>
            <a:endParaRPr sz="2280">
              <a:solidFill>
                <a:srgbClr val="071A3C"/>
              </a:solidFill>
            </a:endParaRPr>
          </a:p>
        </p:txBody>
      </p:sp>
      <p:sp>
        <p:nvSpPr>
          <p:cNvPr id="192" name="Google Shape;192;p38"/>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434343"/>
                </a:solidFill>
              </a:rPr>
              <a:t>Como productos sustitutos potenciales se encuentran:</a:t>
            </a:r>
            <a:endParaRPr sz="1300">
              <a:solidFill>
                <a:srgbClr val="434343"/>
              </a:solidFill>
            </a:endParaRPr>
          </a:p>
          <a:p>
            <a:pPr indent="0" lvl="0" marL="0" rtl="0" algn="l">
              <a:spcBef>
                <a:spcPts val="1200"/>
              </a:spcBef>
              <a:spcAft>
                <a:spcPts val="0"/>
              </a:spcAft>
              <a:buNone/>
            </a:pPr>
            <a:r>
              <a:t/>
            </a:r>
            <a:endParaRPr sz="1300">
              <a:solidFill>
                <a:srgbClr val="434343"/>
              </a:solidFill>
            </a:endParaRPr>
          </a:p>
          <a:p>
            <a:pPr indent="-311150" lvl="0" marL="457200" rtl="0" algn="l">
              <a:spcBef>
                <a:spcPts val="1200"/>
              </a:spcBef>
              <a:spcAft>
                <a:spcPts val="0"/>
              </a:spcAft>
              <a:buClr>
                <a:srgbClr val="434343"/>
              </a:buClr>
              <a:buSzPts val="1300"/>
              <a:buChar char="●"/>
            </a:pPr>
            <a:r>
              <a:rPr b="1" lang="es" sz="1300">
                <a:solidFill>
                  <a:srgbClr val="434343"/>
                </a:solidFill>
              </a:rPr>
              <a:t>Teatro</a:t>
            </a:r>
            <a:endParaRPr b="1" sz="1300">
              <a:solidFill>
                <a:srgbClr val="434343"/>
              </a:solidFill>
            </a:endParaRPr>
          </a:p>
          <a:p>
            <a:pPr indent="-311150" lvl="0" marL="457200" rtl="0" algn="l">
              <a:spcBef>
                <a:spcPts val="1000"/>
              </a:spcBef>
              <a:spcAft>
                <a:spcPts val="0"/>
              </a:spcAft>
              <a:buClr>
                <a:srgbClr val="434343"/>
              </a:buClr>
              <a:buSzPts val="1300"/>
              <a:buChar char="●"/>
            </a:pPr>
            <a:r>
              <a:rPr b="1" lang="es" sz="1300">
                <a:solidFill>
                  <a:srgbClr val="434343"/>
                </a:solidFill>
              </a:rPr>
              <a:t>Discoteca</a:t>
            </a:r>
            <a:endParaRPr b="1" sz="1300">
              <a:solidFill>
                <a:srgbClr val="434343"/>
              </a:solidFill>
            </a:endParaRPr>
          </a:p>
          <a:p>
            <a:pPr indent="-311150" lvl="0" marL="457200" rtl="0" algn="l">
              <a:spcBef>
                <a:spcPts val="1000"/>
              </a:spcBef>
              <a:spcAft>
                <a:spcPts val="0"/>
              </a:spcAft>
              <a:buClr>
                <a:srgbClr val="434343"/>
              </a:buClr>
              <a:buSzPts val="1300"/>
              <a:buChar char="●"/>
            </a:pPr>
            <a:r>
              <a:rPr b="1" lang="es" sz="1300">
                <a:solidFill>
                  <a:srgbClr val="434343"/>
                </a:solidFill>
              </a:rPr>
              <a:t>Rutas de senderismo</a:t>
            </a:r>
            <a:endParaRPr b="1" sz="1300">
              <a:solidFill>
                <a:srgbClr val="434343"/>
              </a:solidFill>
            </a:endParaRPr>
          </a:p>
          <a:p>
            <a:pPr indent="-311150" lvl="0" marL="457200" rtl="0" algn="l">
              <a:spcBef>
                <a:spcPts val="1000"/>
              </a:spcBef>
              <a:spcAft>
                <a:spcPts val="0"/>
              </a:spcAft>
              <a:buClr>
                <a:srgbClr val="434343"/>
              </a:buClr>
              <a:buSzPts val="1300"/>
              <a:buChar char="●"/>
            </a:pPr>
            <a:r>
              <a:rPr b="1" lang="es" sz="1300">
                <a:solidFill>
                  <a:srgbClr val="434343"/>
                </a:solidFill>
              </a:rPr>
              <a:t>Multicines Alkázar Plasencia</a:t>
            </a:r>
            <a:endParaRPr b="1" sz="1300">
              <a:solidFill>
                <a:srgbClr val="434343"/>
              </a:solidFill>
            </a:endParaRPr>
          </a:p>
          <a:p>
            <a:pPr indent="-311150" lvl="0" marL="457200" rtl="0" algn="l">
              <a:spcBef>
                <a:spcPts val="1000"/>
              </a:spcBef>
              <a:spcAft>
                <a:spcPts val="0"/>
              </a:spcAft>
              <a:buClr>
                <a:srgbClr val="434343"/>
              </a:buClr>
              <a:buSzPts val="1300"/>
              <a:buChar char="●"/>
            </a:pPr>
            <a:r>
              <a:rPr b="1" lang="es" sz="1300">
                <a:solidFill>
                  <a:srgbClr val="434343"/>
                </a:solidFill>
              </a:rPr>
              <a:t>McDonald's</a:t>
            </a:r>
            <a:r>
              <a:rPr lang="es" sz="1300">
                <a:solidFill>
                  <a:srgbClr val="434343"/>
                </a:solidFill>
              </a:rPr>
              <a:t>, </a:t>
            </a:r>
            <a:r>
              <a:rPr b="1" lang="es" sz="1300">
                <a:solidFill>
                  <a:srgbClr val="434343"/>
                </a:solidFill>
              </a:rPr>
              <a:t> Burger King y Eclipse</a:t>
            </a:r>
            <a:endParaRPr b="1" sz="1300">
              <a:solidFill>
                <a:srgbClr val="434343"/>
              </a:solidFill>
            </a:endParaRPr>
          </a:p>
          <a:p>
            <a:pPr indent="-311150" lvl="0" marL="457200" rtl="0" algn="l">
              <a:spcBef>
                <a:spcPts val="1000"/>
              </a:spcBef>
              <a:spcAft>
                <a:spcPts val="0"/>
              </a:spcAft>
              <a:buClr>
                <a:srgbClr val="434343"/>
              </a:buClr>
              <a:buSzPts val="1300"/>
              <a:buChar char="●"/>
            </a:pPr>
            <a:r>
              <a:rPr b="1" lang="es" sz="1300">
                <a:solidFill>
                  <a:srgbClr val="434343"/>
                </a:solidFill>
              </a:rPr>
              <a:t>Karting Cáceres</a:t>
            </a:r>
            <a:endParaRPr b="1" sz="1300">
              <a:solidFill>
                <a:srgbClr val="434343"/>
              </a:solidFill>
            </a:endParaRPr>
          </a:p>
          <a:p>
            <a:pPr indent="0" lvl="0" marL="457200" rtl="0" algn="l">
              <a:spcBef>
                <a:spcPts val="1000"/>
              </a:spcBef>
              <a:spcAft>
                <a:spcPts val="0"/>
              </a:spcAft>
              <a:buNone/>
            </a:pPr>
            <a:r>
              <a:t/>
            </a:r>
            <a:endParaRPr sz="1300">
              <a:solidFill>
                <a:srgbClr val="434343"/>
              </a:solidFill>
            </a:endParaRPr>
          </a:p>
          <a:p>
            <a:pPr indent="0" lvl="0" marL="0" rtl="0" algn="l">
              <a:spcBef>
                <a:spcPts val="1200"/>
              </a:spcBef>
              <a:spcAft>
                <a:spcPts val="1200"/>
              </a:spcAft>
              <a:buNone/>
            </a:pPr>
            <a:r>
              <a:t/>
            </a:r>
            <a:endParaRPr sz="1300">
              <a:solidFill>
                <a:srgbClr val="434343"/>
              </a:solidFill>
            </a:endParaRPr>
          </a:p>
        </p:txBody>
      </p:sp>
      <p:pic>
        <p:nvPicPr>
          <p:cNvPr id="193" name="Google Shape;193;p38"/>
          <p:cNvPicPr preferRelativeResize="0"/>
          <p:nvPr/>
        </p:nvPicPr>
        <p:blipFill>
          <a:blip r:embed="rId3">
            <a:alphaModFix/>
          </a:blip>
          <a:stretch>
            <a:fillRect/>
          </a:stretch>
        </p:blipFill>
        <p:spPr>
          <a:xfrm>
            <a:off x="4275775" y="1226650"/>
            <a:ext cx="4359424" cy="290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3</a:t>
            </a:r>
            <a:r>
              <a:rPr lang="es" sz="2280">
                <a:solidFill>
                  <a:srgbClr val="071A3C"/>
                </a:solidFill>
              </a:rPr>
              <a:t>.- Poder de negociación de los clientes</a:t>
            </a:r>
            <a:endParaRPr sz="2280">
              <a:solidFill>
                <a:srgbClr val="071A3C"/>
              </a:solidFill>
            </a:endParaRPr>
          </a:p>
        </p:txBody>
      </p:sp>
      <p:sp>
        <p:nvSpPr>
          <p:cNvPr id="199" name="Google Shape;199;p39"/>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434343"/>
                </a:solidFill>
              </a:rPr>
              <a:t>El poder de negociación de nuestros clientes potenciales es relativamente bajo, ya que no existe competencia directa cercana. Nos apoyamos en ofrecer:</a:t>
            </a:r>
            <a:endParaRPr sz="1300">
              <a:solidFill>
                <a:srgbClr val="434343"/>
              </a:solidFill>
            </a:endParaRPr>
          </a:p>
          <a:p>
            <a:pPr indent="0" lvl="0" marL="0" rtl="0" algn="l">
              <a:spcBef>
                <a:spcPts val="1000"/>
              </a:spcBef>
              <a:spcAft>
                <a:spcPts val="0"/>
              </a:spcAft>
              <a:buNone/>
            </a:pPr>
            <a:r>
              <a:t/>
            </a:r>
            <a:endParaRPr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Oferta única de ocio en la ciudad.</a:t>
            </a:r>
            <a:endParaRPr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Un sistema de fidelización por puntos.</a:t>
            </a:r>
            <a:endParaRPr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Estrategia de precios para clientes potenciales.</a:t>
            </a:r>
            <a:endParaRPr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Marketing efectivo.</a:t>
            </a:r>
            <a:endParaRPr sz="1300">
              <a:solidFill>
                <a:srgbClr val="434343"/>
              </a:solidFill>
            </a:endParaRPr>
          </a:p>
          <a:p>
            <a:pPr indent="0" lvl="0" marL="457200" rtl="0" algn="l">
              <a:spcBef>
                <a:spcPts val="1000"/>
              </a:spcBef>
              <a:spcAft>
                <a:spcPts val="0"/>
              </a:spcAft>
              <a:buNone/>
            </a:pPr>
            <a:r>
              <a:t/>
            </a:r>
            <a:endParaRPr sz="1300">
              <a:solidFill>
                <a:srgbClr val="434343"/>
              </a:solidFill>
            </a:endParaRPr>
          </a:p>
          <a:p>
            <a:pPr indent="0" lvl="0" marL="0" rtl="0" algn="l">
              <a:spcBef>
                <a:spcPts val="1200"/>
              </a:spcBef>
              <a:spcAft>
                <a:spcPts val="1200"/>
              </a:spcAft>
              <a:buNone/>
            </a:pPr>
            <a:r>
              <a:t/>
            </a:r>
            <a:endParaRPr sz="1300">
              <a:solidFill>
                <a:srgbClr val="434343"/>
              </a:solidFill>
            </a:endParaRPr>
          </a:p>
        </p:txBody>
      </p:sp>
      <p:pic>
        <p:nvPicPr>
          <p:cNvPr id="200" name="Google Shape;200;p39"/>
          <p:cNvPicPr preferRelativeResize="0"/>
          <p:nvPr/>
        </p:nvPicPr>
        <p:blipFill>
          <a:blip r:embed="rId3">
            <a:alphaModFix/>
          </a:blip>
          <a:stretch>
            <a:fillRect/>
          </a:stretch>
        </p:blipFill>
        <p:spPr>
          <a:xfrm>
            <a:off x="4802000" y="1315800"/>
            <a:ext cx="3783826" cy="297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4</a:t>
            </a:r>
            <a:r>
              <a:rPr lang="es" sz="2280">
                <a:solidFill>
                  <a:srgbClr val="071A3C"/>
                </a:solidFill>
              </a:rPr>
              <a:t>.- Poder de negociación de los proveedores</a:t>
            </a:r>
            <a:endParaRPr sz="2280">
              <a:solidFill>
                <a:srgbClr val="071A3C"/>
              </a:solidFill>
            </a:endParaRPr>
          </a:p>
        </p:txBody>
      </p:sp>
      <p:sp>
        <p:nvSpPr>
          <p:cNvPr id="206" name="Google Shape;206;p40"/>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434343"/>
                </a:solidFill>
              </a:rPr>
              <a:t>El poder de negociación de nuestros proveedores potenciales es bastante alto el ámbito de productos especializados para la bolera; sin embargo para productos de restauración es mucho más bajo porque la oferta es mucho mayor.</a:t>
            </a:r>
            <a:endParaRPr sz="1300">
              <a:solidFill>
                <a:srgbClr val="434343"/>
              </a:solidFill>
            </a:endParaRPr>
          </a:p>
          <a:p>
            <a:pPr indent="0" lvl="0" marL="0" rtl="0" algn="l">
              <a:spcBef>
                <a:spcPts val="1000"/>
              </a:spcBef>
              <a:spcAft>
                <a:spcPts val="0"/>
              </a:spcAft>
              <a:buNone/>
            </a:pPr>
            <a:r>
              <a:t/>
            </a:r>
            <a:endParaRPr sz="1300">
              <a:solidFill>
                <a:srgbClr val="434343"/>
              </a:solidFill>
            </a:endParaRPr>
          </a:p>
          <a:p>
            <a:pPr indent="0" lvl="0" marL="0" rtl="0" algn="l">
              <a:lnSpc>
                <a:spcPct val="100000"/>
              </a:lnSpc>
              <a:spcBef>
                <a:spcPts val="1000"/>
              </a:spcBef>
              <a:spcAft>
                <a:spcPts val="0"/>
              </a:spcAft>
              <a:buNone/>
            </a:pPr>
            <a:r>
              <a:rPr lang="es" sz="1300">
                <a:solidFill>
                  <a:srgbClr val="434343"/>
                </a:solidFill>
              </a:rPr>
              <a:t>ALF Bowling será nuestro único proveedor </a:t>
            </a:r>
            <a:endParaRPr sz="1300">
              <a:solidFill>
                <a:srgbClr val="434343"/>
              </a:solidFill>
            </a:endParaRPr>
          </a:p>
          <a:p>
            <a:pPr indent="0" lvl="0" marL="0" rtl="0" algn="l">
              <a:lnSpc>
                <a:spcPct val="100000"/>
              </a:lnSpc>
              <a:spcBef>
                <a:spcPts val="1000"/>
              </a:spcBef>
              <a:spcAft>
                <a:spcPts val="0"/>
              </a:spcAft>
              <a:buNone/>
            </a:pPr>
            <a:r>
              <a:rPr lang="es" sz="1300">
                <a:solidFill>
                  <a:srgbClr val="434343"/>
                </a:solidFill>
              </a:rPr>
              <a:t>para productos especializados, por lo que</a:t>
            </a:r>
            <a:endParaRPr sz="1300">
              <a:solidFill>
                <a:srgbClr val="434343"/>
              </a:solidFill>
            </a:endParaRPr>
          </a:p>
          <a:p>
            <a:pPr indent="0" lvl="0" marL="0" rtl="0" algn="l">
              <a:lnSpc>
                <a:spcPct val="100000"/>
              </a:lnSpc>
              <a:spcBef>
                <a:spcPts val="1000"/>
              </a:spcBef>
              <a:spcAft>
                <a:spcPts val="0"/>
              </a:spcAft>
              <a:buNone/>
            </a:pPr>
            <a:r>
              <a:rPr lang="es" sz="1300">
                <a:solidFill>
                  <a:srgbClr val="434343"/>
                </a:solidFill>
              </a:rPr>
              <a:t>tendrían mucho poder de negociación al</a:t>
            </a:r>
            <a:endParaRPr sz="1300">
              <a:solidFill>
                <a:srgbClr val="434343"/>
              </a:solidFill>
            </a:endParaRPr>
          </a:p>
          <a:p>
            <a:pPr indent="0" lvl="0" marL="0" rtl="0" algn="l">
              <a:lnSpc>
                <a:spcPct val="100000"/>
              </a:lnSpc>
              <a:spcBef>
                <a:spcPts val="1000"/>
              </a:spcBef>
              <a:spcAft>
                <a:spcPts val="0"/>
              </a:spcAft>
              <a:buNone/>
            </a:pPr>
            <a:r>
              <a:rPr lang="es" sz="1300">
                <a:solidFill>
                  <a:srgbClr val="434343"/>
                </a:solidFill>
              </a:rPr>
              <a:t>ser prácticamente los únicos en España</a:t>
            </a:r>
            <a:endParaRPr sz="1300">
              <a:solidFill>
                <a:srgbClr val="434343"/>
              </a:solidFill>
            </a:endParaRPr>
          </a:p>
          <a:p>
            <a:pPr indent="0" lvl="0" marL="0" rtl="0" algn="l">
              <a:lnSpc>
                <a:spcPct val="100000"/>
              </a:lnSpc>
              <a:spcBef>
                <a:spcPts val="1000"/>
              </a:spcBef>
              <a:spcAft>
                <a:spcPts val="0"/>
              </a:spcAft>
              <a:buNone/>
            </a:pPr>
            <a:r>
              <a:rPr lang="es" sz="1300">
                <a:solidFill>
                  <a:srgbClr val="434343"/>
                </a:solidFill>
              </a:rPr>
              <a:t>que ofrecen material profesional para </a:t>
            </a:r>
            <a:endParaRPr sz="1300">
              <a:solidFill>
                <a:srgbClr val="434343"/>
              </a:solidFill>
            </a:endParaRPr>
          </a:p>
          <a:p>
            <a:pPr indent="0" lvl="0" marL="0" rtl="0" algn="l">
              <a:lnSpc>
                <a:spcPct val="100000"/>
              </a:lnSpc>
              <a:spcBef>
                <a:spcPts val="1000"/>
              </a:spcBef>
              <a:spcAft>
                <a:spcPts val="0"/>
              </a:spcAft>
              <a:buNone/>
            </a:pPr>
            <a:r>
              <a:rPr lang="es" sz="1300">
                <a:solidFill>
                  <a:srgbClr val="434343"/>
                </a:solidFill>
              </a:rPr>
              <a:t>Bowling.</a:t>
            </a:r>
            <a:endParaRPr sz="1300">
              <a:solidFill>
                <a:srgbClr val="434343"/>
              </a:solidFill>
            </a:endParaRPr>
          </a:p>
          <a:p>
            <a:pPr indent="0" lvl="0" marL="457200" rtl="0" algn="l">
              <a:spcBef>
                <a:spcPts val="1000"/>
              </a:spcBef>
              <a:spcAft>
                <a:spcPts val="0"/>
              </a:spcAft>
              <a:buNone/>
            </a:pPr>
            <a:r>
              <a:t/>
            </a:r>
            <a:endParaRPr sz="1300">
              <a:solidFill>
                <a:srgbClr val="434343"/>
              </a:solidFill>
            </a:endParaRPr>
          </a:p>
          <a:p>
            <a:pPr indent="0" lvl="0" marL="0" rtl="0" algn="l">
              <a:spcBef>
                <a:spcPts val="1200"/>
              </a:spcBef>
              <a:spcAft>
                <a:spcPts val="1200"/>
              </a:spcAft>
              <a:buNone/>
            </a:pPr>
            <a:r>
              <a:t/>
            </a:r>
            <a:endParaRPr sz="1300">
              <a:solidFill>
                <a:srgbClr val="434343"/>
              </a:solidFill>
            </a:endParaRPr>
          </a:p>
        </p:txBody>
      </p:sp>
      <p:pic>
        <p:nvPicPr>
          <p:cNvPr id="207" name="Google Shape;207;p40"/>
          <p:cNvPicPr preferRelativeResize="0"/>
          <p:nvPr/>
        </p:nvPicPr>
        <p:blipFill>
          <a:blip r:embed="rId3">
            <a:alphaModFix/>
          </a:blip>
          <a:stretch>
            <a:fillRect/>
          </a:stretch>
        </p:blipFill>
        <p:spPr>
          <a:xfrm>
            <a:off x="3665800" y="1456550"/>
            <a:ext cx="4892751" cy="326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5</a:t>
            </a:r>
            <a:r>
              <a:rPr lang="es" sz="2280">
                <a:solidFill>
                  <a:srgbClr val="071A3C"/>
                </a:solidFill>
              </a:rPr>
              <a:t>.- Rivalidad existente en el sector</a:t>
            </a:r>
            <a:endParaRPr sz="2280">
              <a:solidFill>
                <a:srgbClr val="071A3C"/>
              </a:solidFill>
            </a:endParaRPr>
          </a:p>
        </p:txBody>
      </p:sp>
      <p:sp>
        <p:nvSpPr>
          <p:cNvPr id="213" name="Google Shape;213;p41"/>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434343"/>
                </a:solidFill>
              </a:rPr>
              <a:t>Las principales empresas que ofrecen una competencia directa a nuestra idea de negocio son:</a:t>
            </a:r>
            <a:endParaRPr sz="1300">
              <a:solidFill>
                <a:srgbClr val="434343"/>
              </a:solidFill>
            </a:endParaRPr>
          </a:p>
          <a:p>
            <a:pPr indent="-311150" lvl="0" marL="457200" rtl="0" algn="l">
              <a:spcBef>
                <a:spcPts val="1200"/>
              </a:spcBef>
              <a:spcAft>
                <a:spcPts val="0"/>
              </a:spcAft>
              <a:buClr>
                <a:srgbClr val="434343"/>
              </a:buClr>
              <a:buSzPts val="1300"/>
              <a:buChar char="●"/>
            </a:pPr>
            <a:r>
              <a:rPr b="1" lang="es" sz="1300">
                <a:solidFill>
                  <a:srgbClr val="434343"/>
                </a:solidFill>
              </a:rPr>
              <a:t>La bolera de Navalmoral</a:t>
            </a:r>
            <a:r>
              <a:rPr lang="es" sz="1300">
                <a:solidFill>
                  <a:srgbClr val="434343"/>
                </a:solidFill>
              </a:rPr>
              <a:t>, situada en la localidad mencionada es la mayor competencia directa, ya que ofrecen los mismos servicios que nosotros, aunque se encuentran a más de 70km.</a:t>
            </a:r>
            <a:endParaRPr sz="1300">
              <a:solidFill>
                <a:srgbClr val="434343"/>
              </a:solidFill>
            </a:endParaRPr>
          </a:p>
          <a:p>
            <a:pPr indent="-311150" lvl="0" marL="457200" rtl="0" algn="l">
              <a:spcBef>
                <a:spcPts val="1000"/>
              </a:spcBef>
              <a:spcAft>
                <a:spcPts val="0"/>
              </a:spcAft>
              <a:buClr>
                <a:srgbClr val="434343"/>
              </a:buClr>
              <a:buSzPts val="1300"/>
              <a:buChar char="●"/>
            </a:pPr>
            <a:r>
              <a:rPr b="1" lang="es" sz="1300">
                <a:solidFill>
                  <a:srgbClr val="434343"/>
                </a:solidFill>
              </a:rPr>
              <a:t>Multicines Alkazar Plasencia</a:t>
            </a:r>
            <a:r>
              <a:rPr lang="es" sz="1300">
                <a:solidFill>
                  <a:srgbClr val="434343"/>
                </a:solidFill>
              </a:rPr>
              <a:t>, situada en Plasencia, nuestra localidad objetivo, ofrece algunos de los servicios que nosotros ofreceremos, como bocatería, aunque su principal actividad es el propio cine, una forma de ocio bastante diferente a la nuestra.</a:t>
            </a:r>
            <a:endParaRPr sz="1300">
              <a:solidFill>
                <a:srgbClr val="434343"/>
              </a:solidFill>
            </a:endParaRPr>
          </a:p>
          <a:p>
            <a:pPr indent="-311150" lvl="0" marL="457200" rtl="0" algn="l">
              <a:spcBef>
                <a:spcPts val="1000"/>
              </a:spcBef>
              <a:spcAft>
                <a:spcPts val="0"/>
              </a:spcAft>
              <a:buClr>
                <a:srgbClr val="434343"/>
              </a:buClr>
              <a:buSzPts val="1300"/>
              <a:buChar char="●"/>
            </a:pPr>
            <a:r>
              <a:rPr b="1" lang="es" sz="1300">
                <a:solidFill>
                  <a:srgbClr val="434343"/>
                </a:solidFill>
              </a:rPr>
              <a:t>McDonald's</a:t>
            </a:r>
            <a:r>
              <a:rPr lang="es" sz="1300">
                <a:solidFill>
                  <a:srgbClr val="434343"/>
                </a:solidFill>
              </a:rPr>
              <a:t>, </a:t>
            </a:r>
            <a:r>
              <a:rPr b="1" lang="es" sz="1300">
                <a:solidFill>
                  <a:srgbClr val="434343"/>
                </a:solidFill>
              </a:rPr>
              <a:t> Burger King y Eclipse, </a:t>
            </a:r>
            <a:r>
              <a:rPr lang="es" sz="1300">
                <a:solidFill>
                  <a:srgbClr val="434343"/>
                </a:solidFill>
              </a:rPr>
              <a:t> situados en Plasencia también, nos harían competencia únicamente en nuestra actividad relacionada con la restauración.</a:t>
            </a:r>
            <a:endParaRPr sz="1300">
              <a:solidFill>
                <a:srgbClr val="434343"/>
              </a:solidFill>
            </a:endParaRPr>
          </a:p>
          <a:p>
            <a:pPr indent="0" lvl="0" marL="457200" rtl="0" algn="l">
              <a:spcBef>
                <a:spcPts val="1200"/>
              </a:spcBef>
              <a:spcAft>
                <a:spcPts val="0"/>
              </a:spcAft>
              <a:buNone/>
            </a:pPr>
            <a:r>
              <a:t/>
            </a:r>
            <a:endParaRPr sz="1300">
              <a:solidFill>
                <a:srgbClr val="434343"/>
              </a:solidFill>
            </a:endParaRPr>
          </a:p>
          <a:p>
            <a:pPr indent="0" lvl="0" marL="0" rtl="0" algn="l">
              <a:spcBef>
                <a:spcPts val="1200"/>
              </a:spcBef>
              <a:spcAft>
                <a:spcPts val="1200"/>
              </a:spcAft>
              <a:buNone/>
            </a:pPr>
            <a:r>
              <a:t/>
            </a:r>
            <a:endParaRPr sz="1300">
              <a:solidFill>
                <a:srgbClr val="434343"/>
              </a:solidFill>
            </a:endParaRPr>
          </a:p>
        </p:txBody>
      </p:sp>
      <p:pic>
        <p:nvPicPr>
          <p:cNvPr id="214" name="Google Shape;214;p41"/>
          <p:cNvPicPr preferRelativeResize="0"/>
          <p:nvPr/>
        </p:nvPicPr>
        <p:blipFill>
          <a:blip r:embed="rId3">
            <a:alphaModFix/>
          </a:blip>
          <a:stretch>
            <a:fillRect/>
          </a:stretch>
        </p:blipFill>
        <p:spPr>
          <a:xfrm>
            <a:off x="3013050" y="3160600"/>
            <a:ext cx="2857500" cy="16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type="ctrTitle"/>
          </p:nvPr>
        </p:nvSpPr>
        <p:spPr>
          <a:xfrm>
            <a:off x="2068975" y="795750"/>
            <a:ext cx="5034900" cy="35448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1000"/>
              </a:spcAft>
              <a:buNone/>
            </a:pPr>
            <a:r>
              <a:rPr b="0" lang="es" sz="3500">
                <a:latin typeface="Playfair Display ExtraBold"/>
                <a:ea typeface="Playfair Display ExtraBold"/>
                <a:cs typeface="Playfair Display ExtraBold"/>
                <a:sym typeface="Playfair Display ExtraBold"/>
              </a:rPr>
              <a:t>CONCLUSIÓN</a:t>
            </a:r>
            <a:endParaRPr b="0" sz="4700">
              <a:latin typeface="Playfair Display ExtraBold"/>
              <a:ea typeface="Playfair Display ExtraBold"/>
              <a:cs typeface="Playfair Display ExtraBold"/>
              <a:sym typeface="Playfair Display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Conclusión</a:t>
            </a:r>
            <a:endParaRPr sz="2280">
              <a:solidFill>
                <a:srgbClr val="071A3C"/>
              </a:solidFill>
            </a:endParaRPr>
          </a:p>
        </p:txBody>
      </p:sp>
      <p:sp>
        <p:nvSpPr>
          <p:cNvPr id="225" name="Google Shape;225;p43"/>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434343"/>
                </a:solidFill>
              </a:rPr>
              <a:t>Basándonos en las oportunidades descritas previamente consideramos que la opción de crear una bolera en esta localidad puede resultar económicamente productiva, además de permitir el enriquecimiento de la oferta de ocio de la zona ofreciendo una actividad familiar y deportiva apta para  todos los públicos.</a:t>
            </a:r>
            <a:endParaRPr sz="1300">
              <a:solidFill>
                <a:srgbClr val="434343"/>
              </a:solidFill>
            </a:endParaRPr>
          </a:p>
          <a:p>
            <a:pPr indent="0" lvl="0" marL="0" rtl="0" algn="l">
              <a:spcBef>
                <a:spcPts val="1200"/>
              </a:spcBef>
              <a:spcAft>
                <a:spcPts val="0"/>
              </a:spcAft>
              <a:buNone/>
            </a:pPr>
            <a:r>
              <a:rPr lang="es" sz="1300">
                <a:solidFill>
                  <a:srgbClr val="434343"/>
                </a:solidFill>
              </a:rPr>
              <a:t>Además las posibilidades de que surja competencia son muy bajas porque requiere una inversión económica muy grande y, a día de hoy, no existe ningún producto similar en la zona lo que implica que la dificultad de entrar en el mercado es muy alta.</a:t>
            </a:r>
            <a:endParaRPr sz="1300">
              <a:solidFill>
                <a:srgbClr val="434343"/>
              </a:solidFill>
            </a:endParaRPr>
          </a:p>
          <a:p>
            <a:pPr indent="0" lvl="0" marL="0" rtl="0" algn="l">
              <a:spcBef>
                <a:spcPts val="1200"/>
              </a:spcBef>
              <a:spcAft>
                <a:spcPts val="0"/>
              </a:spcAft>
              <a:buNone/>
            </a:pPr>
            <a:r>
              <a:t/>
            </a:r>
            <a:endParaRPr sz="1300">
              <a:solidFill>
                <a:srgbClr val="434343"/>
              </a:solidFill>
            </a:endParaRPr>
          </a:p>
          <a:p>
            <a:pPr indent="0" lvl="0" marL="0" rtl="0" algn="l">
              <a:spcBef>
                <a:spcPts val="1200"/>
              </a:spcBef>
              <a:spcAft>
                <a:spcPts val="0"/>
              </a:spcAft>
              <a:buNone/>
            </a:pPr>
            <a:r>
              <a:t/>
            </a:r>
            <a:endParaRPr sz="1300">
              <a:solidFill>
                <a:srgbClr val="434343"/>
              </a:solidFill>
            </a:endParaRPr>
          </a:p>
          <a:p>
            <a:pPr indent="0" lvl="0" marL="0" rtl="0" algn="l">
              <a:spcBef>
                <a:spcPts val="1200"/>
              </a:spcBef>
              <a:spcAft>
                <a:spcPts val="0"/>
              </a:spcAft>
              <a:buNone/>
            </a:pPr>
            <a:r>
              <a:t/>
            </a:r>
            <a:endParaRPr sz="1300">
              <a:solidFill>
                <a:srgbClr val="434343"/>
              </a:solidFill>
            </a:endParaRPr>
          </a:p>
          <a:p>
            <a:pPr indent="0" lvl="0" marL="457200" rtl="0" algn="l">
              <a:spcBef>
                <a:spcPts val="1200"/>
              </a:spcBef>
              <a:spcAft>
                <a:spcPts val="0"/>
              </a:spcAft>
              <a:buNone/>
            </a:pPr>
            <a:r>
              <a:t/>
            </a:r>
            <a:endParaRPr sz="1300">
              <a:solidFill>
                <a:srgbClr val="434343"/>
              </a:solidFill>
            </a:endParaRPr>
          </a:p>
          <a:p>
            <a:pPr indent="0" lvl="0" marL="0" rtl="0" algn="l">
              <a:spcBef>
                <a:spcPts val="1200"/>
              </a:spcBef>
              <a:spcAft>
                <a:spcPts val="1200"/>
              </a:spcAft>
              <a:buNone/>
            </a:pPr>
            <a:r>
              <a:t/>
            </a:r>
            <a:endParaRPr sz="1300">
              <a:solidFill>
                <a:srgbClr val="434343"/>
              </a:solidFill>
            </a:endParaRPr>
          </a:p>
        </p:txBody>
      </p:sp>
      <p:pic>
        <p:nvPicPr>
          <p:cNvPr id="226" name="Google Shape;226;p43"/>
          <p:cNvPicPr preferRelativeResize="0"/>
          <p:nvPr/>
        </p:nvPicPr>
        <p:blipFill>
          <a:blip r:embed="rId3">
            <a:alphaModFix/>
          </a:blip>
          <a:stretch>
            <a:fillRect/>
          </a:stretch>
        </p:blipFill>
        <p:spPr>
          <a:xfrm>
            <a:off x="2923225" y="2328475"/>
            <a:ext cx="2679076" cy="2679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ctrTitle"/>
          </p:nvPr>
        </p:nvSpPr>
        <p:spPr>
          <a:xfrm>
            <a:off x="2068975" y="795750"/>
            <a:ext cx="5034900" cy="35448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1000"/>
              </a:spcAft>
              <a:buNone/>
            </a:pPr>
            <a:r>
              <a:rPr b="0" lang="es" sz="3500">
                <a:latin typeface="Playfair Display ExtraBold"/>
                <a:ea typeface="Playfair Display ExtraBold"/>
                <a:cs typeface="Playfair Display ExtraBold"/>
                <a:sym typeface="Playfair Display ExtraBold"/>
              </a:rPr>
              <a:t>P E S T E L</a:t>
            </a:r>
            <a:endParaRPr b="0" sz="4700">
              <a:latin typeface="Playfair Display ExtraBold"/>
              <a:ea typeface="Playfair Display ExtraBold"/>
              <a:cs typeface="Playfair Display ExtraBold"/>
              <a:sym typeface="Playfair Display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1.- Factor económico</a:t>
            </a:r>
            <a:endParaRPr sz="2280">
              <a:solidFill>
                <a:srgbClr val="071A3C"/>
              </a:solidFill>
            </a:endParaRPr>
          </a:p>
        </p:txBody>
      </p:sp>
      <p:sp>
        <p:nvSpPr>
          <p:cNvPr id="116" name="Google Shape;116;p27"/>
          <p:cNvSpPr txBox="1"/>
          <p:nvPr>
            <p:ph idx="1" type="body"/>
          </p:nvPr>
        </p:nvSpPr>
        <p:spPr>
          <a:xfrm>
            <a:off x="311700" y="777042"/>
            <a:ext cx="8520600" cy="405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300">
                <a:solidFill>
                  <a:srgbClr val="434343"/>
                </a:solidFill>
              </a:rPr>
              <a:t>Es uno de los factores que más influyen en nuestra actividad.</a:t>
            </a:r>
            <a:endParaRPr sz="1300">
              <a:solidFill>
                <a:srgbClr val="434343"/>
              </a:solidFill>
            </a:endParaRPr>
          </a:p>
          <a:p>
            <a:pPr indent="-311150" lvl="0" marL="457200" rtl="0" algn="l">
              <a:spcBef>
                <a:spcPts val="1200"/>
              </a:spcBef>
              <a:spcAft>
                <a:spcPts val="0"/>
              </a:spcAft>
              <a:buSzPts val="1300"/>
              <a:buChar char="●"/>
            </a:pPr>
            <a:r>
              <a:rPr lang="es" sz="1300">
                <a:solidFill>
                  <a:srgbClr val="434343"/>
                </a:solidFill>
              </a:rPr>
              <a:t>España es un país que no está pasando por su mejor momento debido a la crisis económica, de hecho, la </a:t>
            </a:r>
            <a:r>
              <a:rPr lang="es" sz="1300" u="sng">
                <a:solidFill>
                  <a:schemeClr val="hlink"/>
                </a:solidFill>
                <a:hlinkClick r:id="rId3"/>
              </a:rPr>
              <a:t>tasa de paro en Extremadura para el tercer trimestre de 2023 fue un </a:t>
            </a:r>
            <a:r>
              <a:rPr b="1" lang="es" sz="1300" u="sng">
                <a:solidFill>
                  <a:schemeClr val="hlink"/>
                </a:solidFill>
                <a:hlinkClick r:id="rId4"/>
              </a:rPr>
              <a:t>16.50%</a:t>
            </a:r>
            <a:r>
              <a:rPr lang="es" sz="1300" u="sng">
                <a:solidFill>
                  <a:schemeClr val="hlink"/>
                </a:solidFill>
                <a:hlinkClick r:id="rId5"/>
              </a:rPr>
              <a:t>.</a:t>
            </a:r>
            <a:endParaRPr sz="1300">
              <a:solidFill>
                <a:srgbClr val="434343"/>
              </a:solidFill>
            </a:endParaRPr>
          </a:p>
          <a:p>
            <a:pPr indent="0" lvl="0" marL="0" rtl="0" algn="l">
              <a:spcBef>
                <a:spcPts val="1200"/>
              </a:spcBef>
              <a:spcAft>
                <a:spcPts val="0"/>
              </a:spcAft>
              <a:buNone/>
            </a:pPr>
            <a:r>
              <a:rPr lang="es" sz="1300">
                <a:solidFill>
                  <a:srgbClr val="434343"/>
                </a:solidFill>
              </a:rPr>
              <a:t>Debido a la bajada del poder adquisitivo de las familias, el presupuesto destinado al ocio es el que se ve más afectado, aún así la economía de los hogares y el consumo hoy día se va recuperando paulatinamente.</a:t>
            </a:r>
            <a:endParaRPr sz="1300">
              <a:solidFill>
                <a:srgbClr val="434343"/>
              </a:solidFill>
            </a:endParaRPr>
          </a:p>
          <a:p>
            <a:pPr indent="-311150" lvl="0" marL="457200" rtl="0" algn="l">
              <a:spcBef>
                <a:spcPts val="1200"/>
              </a:spcBef>
              <a:spcAft>
                <a:spcPts val="0"/>
              </a:spcAft>
              <a:buSzPts val="1300"/>
              <a:buChar char="●"/>
            </a:pPr>
            <a:r>
              <a:rPr lang="es" sz="1300" u="sng">
                <a:solidFill>
                  <a:schemeClr val="hlink"/>
                </a:solidFill>
                <a:hlinkClick r:id="rId6"/>
              </a:rPr>
              <a:t>El gasto medio por hogar en Extremadura fue de </a:t>
            </a:r>
            <a:r>
              <a:rPr b="1" lang="es" sz="1300" u="sng">
                <a:solidFill>
                  <a:schemeClr val="hlink"/>
                </a:solidFill>
                <a:hlinkClick r:id="rId7"/>
              </a:rPr>
              <a:t>26.635 euros</a:t>
            </a:r>
            <a:r>
              <a:rPr lang="es" sz="1300" u="sng">
                <a:solidFill>
                  <a:schemeClr val="hlink"/>
                </a:solidFill>
                <a:hlinkClick r:id="rId8"/>
              </a:rPr>
              <a:t> en 2022</a:t>
            </a:r>
            <a:r>
              <a:rPr lang="es" sz="1300">
                <a:solidFill>
                  <a:srgbClr val="434343"/>
                </a:solidFill>
              </a:rPr>
              <a:t>, un </a:t>
            </a:r>
            <a:r>
              <a:rPr b="1" lang="es" sz="1300">
                <a:solidFill>
                  <a:srgbClr val="434343"/>
                </a:solidFill>
              </a:rPr>
              <a:t>7,66%</a:t>
            </a:r>
            <a:r>
              <a:rPr lang="es" sz="1300">
                <a:solidFill>
                  <a:srgbClr val="434343"/>
                </a:solidFill>
              </a:rPr>
              <a:t> más que el año anterior , según la Encuesta de Presupuestos Familiares publicada por el </a:t>
            </a:r>
            <a:r>
              <a:rPr i="1" lang="es" sz="1300">
                <a:solidFill>
                  <a:srgbClr val="434343"/>
                </a:solidFill>
              </a:rPr>
              <a:t>Instituto Nacional de Estadística  (INE)</a:t>
            </a:r>
            <a:r>
              <a:rPr lang="es" sz="1300">
                <a:solidFill>
                  <a:srgbClr val="434343"/>
                </a:solidFill>
              </a:rPr>
              <a:t>.</a:t>
            </a:r>
            <a:endParaRPr sz="1300">
              <a:solidFill>
                <a:srgbClr val="434343"/>
              </a:solidFill>
            </a:endParaRPr>
          </a:p>
          <a:p>
            <a:pPr indent="-311150" lvl="0" marL="457200" rtl="0" algn="l">
              <a:spcBef>
                <a:spcPts val="1000"/>
              </a:spcBef>
              <a:spcAft>
                <a:spcPts val="0"/>
              </a:spcAft>
              <a:buSzPts val="1300"/>
              <a:buChar char="●"/>
            </a:pPr>
            <a:r>
              <a:rPr lang="es" sz="1300" u="sng">
                <a:solidFill>
                  <a:schemeClr val="hlink"/>
                </a:solidFill>
                <a:hlinkClick r:id="rId9"/>
              </a:rPr>
              <a:t>El porcentaje destinado al ocio y cultura fue del 18,6%, con un gasto medio por hogar de 1.534 euros.</a:t>
            </a:r>
            <a:endParaRPr sz="1300">
              <a:solidFill>
                <a:srgbClr val="434343"/>
              </a:solidFill>
            </a:endParaRPr>
          </a:p>
          <a:p>
            <a:pPr indent="0" lvl="0" marL="0" rtl="0" algn="l">
              <a:spcBef>
                <a:spcPts val="1200"/>
              </a:spcBef>
              <a:spcAft>
                <a:spcPts val="0"/>
              </a:spcAft>
              <a:buNone/>
            </a:pPr>
            <a:r>
              <a:t/>
            </a:r>
            <a:endParaRPr b="1" sz="1300">
              <a:solidFill>
                <a:srgbClr val="434343"/>
              </a:solidFill>
            </a:endParaRPr>
          </a:p>
          <a:p>
            <a:pPr indent="0" lvl="0" marL="0" rtl="0" algn="l">
              <a:spcBef>
                <a:spcPts val="1200"/>
              </a:spcBef>
              <a:spcAft>
                <a:spcPts val="0"/>
              </a:spcAft>
              <a:buNone/>
            </a:pPr>
            <a:r>
              <a:rPr b="1" lang="es" sz="1300">
                <a:solidFill>
                  <a:srgbClr val="434343"/>
                </a:solidFill>
              </a:rPr>
              <a:t>Estrategia:</a:t>
            </a:r>
            <a:r>
              <a:rPr lang="es" sz="1300">
                <a:solidFill>
                  <a:srgbClr val="434343"/>
                </a:solidFill>
              </a:rPr>
              <a:t> Debido a la amenaza de que las familias decidan recortar el presupuesto destinado al ocio debido a la crisis, nuestra empresa quiere ofrecer un servicio asequible a nuestros clientes que haga que su desembolso económico no les suponga un gran esfuerzo.</a:t>
            </a:r>
            <a:endParaRPr sz="1300">
              <a:solidFill>
                <a:srgbClr val="434343"/>
              </a:solidFill>
            </a:endParaRPr>
          </a:p>
          <a:p>
            <a:pPr indent="0" lvl="0" marL="0" rtl="0" algn="l">
              <a:spcBef>
                <a:spcPts val="1200"/>
              </a:spcBef>
              <a:spcAft>
                <a:spcPts val="1200"/>
              </a:spcAft>
              <a:buNone/>
            </a:pPr>
            <a:r>
              <a:t/>
            </a:r>
            <a:endParaRPr sz="13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8"/>
          <p:cNvPicPr preferRelativeResize="0"/>
          <p:nvPr/>
        </p:nvPicPr>
        <p:blipFill>
          <a:blip r:embed="rId3">
            <a:alphaModFix/>
          </a:blip>
          <a:stretch>
            <a:fillRect/>
          </a:stretch>
        </p:blipFill>
        <p:spPr>
          <a:xfrm>
            <a:off x="5127325" y="1709800"/>
            <a:ext cx="3908200" cy="2197275"/>
          </a:xfrm>
          <a:prstGeom prst="rect">
            <a:avLst/>
          </a:prstGeom>
          <a:noFill/>
          <a:ln>
            <a:noFill/>
          </a:ln>
        </p:spPr>
      </p:pic>
      <p:sp>
        <p:nvSpPr>
          <p:cNvPr id="122" name="Google Shape;122;p28"/>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2</a:t>
            </a:r>
            <a:r>
              <a:rPr lang="es" sz="2280">
                <a:solidFill>
                  <a:srgbClr val="071A3C"/>
                </a:solidFill>
              </a:rPr>
              <a:t>.- Factores socio-culturales</a:t>
            </a:r>
            <a:endParaRPr sz="2280">
              <a:solidFill>
                <a:srgbClr val="071A3C"/>
              </a:solidFill>
            </a:endParaRPr>
          </a:p>
        </p:txBody>
      </p:sp>
      <p:sp>
        <p:nvSpPr>
          <p:cNvPr id="123" name="Google Shape;123;p28"/>
          <p:cNvSpPr txBox="1"/>
          <p:nvPr>
            <p:ph idx="1" type="body"/>
          </p:nvPr>
        </p:nvSpPr>
        <p:spPr>
          <a:xfrm>
            <a:off x="311700" y="777046"/>
            <a:ext cx="8520600" cy="17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434343"/>
                </a:solidFill>
              </a:rPr>
              <a:t>Estos factores hacen referencia a las características de la población, al nivel educativo, las pautas culturales, los estilos de vida y hábitos de consumo, las tendencias de la moda, las diferencias sociales, etc.</a:t>
            </a:r>
            <a:endParaRPr sz="1300">
              <a:solidFill>
                <a:srgbClr val="434343"/>
              </a:solidFill>
            </a:endParaRPr>
          </a:p>
          <a:p>
            <a:pPr indent="0" lvl="0" marL="0" rtl="0" algn="l">
              <a:spcBef>
                <a:spcPts val="1200"/>
              </a:spcBef>
              <a:spcAft>
                <a:spcPts val="0"/>
              </a:spcAft>
              <a:buNone/>
            </a:pPr>
            <a:r>
              <a:t/>
            </a:r>
            <a:endParaRPr sz="1300">
              <a:solidFill>
                <a:srgbClr val="434343"/>
              </a:solidFill>
            </a:endParaRPr>
          </a:p>
          <a:p>
            <a:pPr indent="0" lvl="0" marL="0" rtl="0" algn="l">
              <a:spcBef>
                <a:spcPts val="1200"/>
              </a:spcBef>
              <a:spcAft>
                <a:spcPts val="1200"/>
              </a:spcAft>
              <a:buNone/>
            </a:pPr>
            <a:r>
              <a:t/>
            </a:r>
            <a:endParaRPr sz="1300">
              <a:solidFill>
                <a:srgbClr val="434343"/>
              </a:solidFill>
            </a:endParaRPr>
          </a:p>
        </p:txBody>
      </p:sp>
      <p:sp>
        <p:nvSpPr>
          <p:cNvPr id="124" name="Google Shape;124;p28"/>
          <p:cNvSpPr txBox="1"/>
          <p:nvPr/>
        </p:nvSpPr>
        <p:spPr>
          <a:xfrm>
            <a:off x="430975" y="1617925"/>
            <a:ext cx="4627800" cy="3342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34343"/>
              </a:buClr>
              <a:buSzPts val="1300"/>
              <a:buFont typeface="Lato"/>
              <a:buChar char="●"/>
            </a:pPr>
            <a:r>
              <a:rPr lang="es" sz="1300">
                <a:solidFill>
                  <a:srgbClr val="434343"/>
                </a:solidFill>
                <a:latin typeface="Lato"/>
                <a:ea typeface="Lato"/>
                <a:cs typeface="Lato"/>
                <a:sym typeface="Lato"/>
              </a:rPr>
              <a:t>En los últimos años el Bowling ha ganado adeptos en todo el mundo, siendo cada vez más las boleras que se abren, por lo que podemos decir que es un deporte actualmente de moda que está calando entre todas las clases sociales.</a:t>
            </a:r>
            <a:endParaRPr sz="1300">
              <a:solidFill>
                <a:srgbClr val="434343"/>
              </a:solidFill>
              <a:latin typeface="Lato"/>
              <a:ea typeface="Lato"/>
              <a:cs typeface="Lato"/>
              <a:sym typeface="Lato"/>
            </a:endParaRPr>
          </a:p>
          <a:p>
            <a:pPr indent="-311150" lvl="0" marL="457200" rtl="0" algn="l">
              <a:lnSpc>
                <a:spcPct val="115000"/>
              </a:lnSpc>
              <a:spcBef>
                <a:spcPts val="1000"/>
              </a:spcBef>
              <a:spcAft>
                <a:spcPts val="0"/>
              </a:spcAft>
              <a:buClr>
                <a:srgbClr val="434343"/>
              </a:buClr>
              <a:buSzPts val="1300"/>
              <a:buFont typeface="Lato"/>
              <a:buChar char="●"/>
            </a:pPr>
            <a:r>
              <a:rPr lang="es" sz="1300">
                <a:solidFill>
                  <a:srgbClr val="434343"/>
                </a:solidFill>
                <a:latin typeface="Lato"/>
                <a:ea typeface="Lato"/>
                <a:cs typeface="Lato"/>
                <a:sym typeface="Lato"/>
              </a:rPr>
              <a:t>La bolera proporciona a los jóvenes un lugar de encuentro donde reunirse y realizar actividades de ocio fomentando el contacto directo entre ellos en lugar de hacerlo en un entorno virtual.</a:t>
            </a:r>
            <a:endParaRPr sz="1300">
              <a:solidFill>
                <a:srgbClr val="434343"/>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rgbClr val="434343"/>
              </a:solidFill>
              <a:latin typeface="Lato"/>
              <a:ea typeface="Lato"/>
              <a:cs typeface="Lato"/>
              <a:sym typeface="Lato"/>
            </a:endParaRPr>
          </a:p>
          <a:p>
            <a:pPr indent="0" lvl="0" marL="0" rtl="0" algn="l">
              <a:spcBef>
                <a:spcPts val="12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2</a:t>
            </a:r>
            <a:r>
              <a:rPr lang="es" sz="2280">
                <a:solidFill>
                  <a:srgbClr val="071A3C"/>
                </a:solidFill>
              </a:rPr>
              <a:t>.- Factores socio-culturales</a:t>
            </a:r>
            <a:endParaRPr sz="2280">
              <a:solidFill>
                <a:srgbClr val="071A3C"/>
              </a:solidFill>
            </a:endParaRPr>
          </a:p>
        </p:txBody>
      </p:sp>
      <p:sp>
        <p:nvSpPr>
          <p:cNvPr id="130" name="Google Shape;130;p29"/>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rgbClr val="434343"/>
              </a:solidFill>
            </a:endParaRPr>
          </a:p>
          <a:p>
            <a:pPr indent="0" lvl="0" marL="0" rtl="0" algn="l">
              <a:spcBef>
                <a:spcPts val="1200"/>
              </a:spcBef>
              <a:spcAft>
                <a:spcPts val="0"/>
              </a:spcAft>
              <a:buNone/>
            </a:pPr>
            <a:r>
              <a:t/>
            </a:r>
            <a:endParaRPr sz="1300">
              <a:solidFill>
                <a:srgbClr val="434343"/>
              </a:solidFill>
            </a:endParaRPr>
          </a:p>
          <a:p>
            <a:pPr indent="0" lvl="0" marL="0" rtl="0" algn="l">
              <a:spcBef>
                <a:spcPts val="1200"/>
              </a:spcBef>
              <a:spcAft>
                <a:spcPts val="0"/>
              </a:spcAft>
              <a:buNone/>
            </a:pPr>
            <a:r>
              <a:t/>
            </a:r>
            <a:endParaRPr sz="1300">
              <a:solidFill>
                <a:srgbClr val="434343"/>
              </a:solidFill>
            </a:endParaRPr>
          </a:p>
          <a:p>
            <a:pPr indent="0" lvl="0" marL="0" rtl="0" algn="l">
              <a:spcBef>
                <a:spcPts val="1200"/>
              </a:spcBef>
              <a:spcAft>
                <a:spcPts val="0"/>
              </a:spcAft>
              <a:buNone/>
            </a:pPr>
            <a:r>
              <a:t/>
            </a:r>
            <a:endParaRPr b="1" sz="1300">
              <a:solidFill>
                <a:srgbClr val="434343"/>
              </a:solidFill>
            </a:endParaRPr>
          </a:p>
          <a:p>
            <a:pPr indent="0" lvl="0" marL="0" rtl="0" algn="l">
              <a:spcBef>
                <a:spcPts val="1200"/>
              </a:spcBef>
              <a:spcAft>
                <a:spcPts val="0"/>
              </a:spcAft>
              <a:buNone/>
            </a:pPr>
            <a:r>
              <a:t/>
            </a:r>
            <a:endParaRPr b="1" sz="1300">
              <a:solidFill>
                <a:srgbClr val="434343"/>
              </a:solidFill>
            </a:endParaRPr>
          </a:p>
          <a:p>
            <a:pPr indent="0" lvl="0" marL="0" rtl="0" algn="l">
              <a:spcBef>
                <a:spcPts val="1200"/>
              </a:spcBef>
              <a:spcAft>
                <a:spcPts val="0"/>
              </a:spcAft>
              <a:buNone/>
            </a:pPr>
            <a:r>
              <a:t/>
            </a:r>
            <a:endParaRPr b="1" sz="1300">
              <a:solidFill>
                <a:srgbClr val="434343"/>
              </a:solidFill>
            </a:endParaRPr>
          </a:p>
          <a:p>
            <a:pPr indent="0" lvl="0" marL="0" rtl="0" algn="ctr">
              <a:spcBef>
                <a:spcPts val="1200"/>
              </a:spcBef>
              <a:spcAft>
                <a:spcPts val="0"/>
              </a:spcAft>
              <a:buNone/>
            </a:pPr>
            <a:r>
              <a:rPr i="1" lang="es" sz="1300">
                <a:solidFill>
                  <a:schemeClr val="hlink"/>
                </a:solidFill>
                <a:uFill>
                  <a:noFill/>
                </a:uFill>
                <a:hlinkClick r:id="rId3"/>
              </a:rPr>
              <a:t>Encuesta de hábitos deportivos</a:t>
            </a:r>
            <a:endParaRPr i="1" sz="1300">
              <a:solidFill>
                <a:srgbClr val="434343"/>
              </a:solidFill>
            </a:endParaRPr>
          </a:p>
          <a:p>
            <a:pPr indent="0" lvl="0" marL="0" rtl="0" algn="l">
              <a:spcBef>
                <a:spcPts val="1200"/>
              </a:spcBef>
              <a:spcAft>
                <a:spcPts val="1200"/>
              </a:spcAft>
              <a:buNone/>
            </a:pPr>
            <a:r>
              <a:rPr lang="es" sz="1300">
                <a:solidFill>
                  <a:srgbClr val="434343"/>
                </a:solidFill>
              </a:rPr>
              <a:t>Podemos observar que un 0,2% de la población total juega a los bolos al menos una vez a la semana y un 0,6% al menos una vez al mes. En cifras de población objetivo serían al menos 200 personas semanalmente, y más de 600 personas mensuales.</a:t>
            </a:r>
            <a:endParaRPr sz="1300">
              <a:solidFill>
                <a:srgbClr val="434343"/>
              </a:solidFill>
            </a:endParaRPr>
          </a:p>
        </p:txBody>
      </p:sp>
      <p:pic>
        <p:nvPicPr>
          <p:cNvPr id="131" name="Google Shape;131;p29"/>
          <p:cNvPicPr preferRelativeResize="0"/>
          <p:nvPr/>
        </p:nvPicPr>
        <p:blipFill>
          <a:blip r:embed="rId4">
            <a:alphaModFix/>
          </a:blip>
          <a:stretch>
            <a:fillRect/>
          </a:stretch>
        </p:blipFill>
        <p:spPr>
          <a:xfrm>
            <a:off x="1704975" y="777050"/>
            <a:ext cx="5734050" cy="225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2</a:t>
            </a:r>
            <a:r>
              <a:rPr lang="es" sz="2280">
                <a:solidFill>
                  <a:srgbClr val="071A3C"/>
                </a:solidFill>
              </a:rPr>
              <a:t>.- Factores socio-culturales</a:t>
            </a:r>
            <a:endParaRPr sz="2280">
              <a:solidFill>
                <a:srgbClr val="071A3C"/>
              </a:solidFill>
            </a:endParaRPr>
          </a:p>
        </p:txBody>
      </p:sp>
      <p:sp>
        <p:nvSpPr>
          <p:cNvPr id="137" name="Google Shape;137;p30"/>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rgbClr val="434343"/>
              </a:solidFill>
            </a:endParaRPr>
          </a:p>
          <a:p>
            <a:pPr indent="0" lvl="0" marL="0" rtl="0" algn="l">
              <a:spcBef>
                <a:spcPts val="1200"/>
              </a:spcBef>
              <a:spcAft>
                <a:spcPts val="0"/>
              </a:spcAft>
              <a:buNone/>
            </a:pPr>
            <a:r>
              <a:t/>
            </a:r>
            <a:endParaRPr sz="1300">
              <a:solidFill>
                <a:srgbClr val="434343"/>
              </a:solidFill>
            </a:endParaRPr>
          </a:p>
          <a:p>
            <a:pPr indent="0" lvl="0" marL="0" rtl="0" algn="l">
              <a:spcBef>
                <a:spcPts val="1200"/>
              </a:spcBef>
              <a:spcAft>
                <a:spcPts val="0"/>
              </a:spcAft>
              <a:buNone/>
            </a:pPr>
            <a:r>
              <a:t/>
            </a:r>
            <a:endParaRPr sz="1300">
              <a:solidFill>
                <a:srgbClr val="434343"/>
              </a:solidFill>
            </a:endParaRPr>
          </a:p>
          <a:p>
            <a:pPr indent="0" lvl="0" marL="0" rtl="0" algn="l">
              <a:spcBef>
                <a:spcPts val="1200"/>
              </a:spcBef>
              <a:spcAft>
                <a:spcPts val="0"/>
              </a:spcAft>
              <a:buNone/>
            </a:pPr>
            <a:r>
              <a:t/>
            </a:r>
            <a:endParaRPr b="1" sz="1300">
              <a:solidFill>
                <a:srgbClr val="434343"/>
              </a:solidFill>
            </a:endParaRPr>
          </a:p>
          <a:p>
            <a:pPr indent="0" lvl="0" marL="0" rtl="0" algn="l">
              <a:spcBef>
                <a:spcPts val="1200"/>
              </a:spcBef>
              <a:spcAft>
                <a:spcPts val="0"/>
              </a:spcAft>
              <a:buNone/>
            </a:pPr>
            <a:r>
              <a:t/>
            </a:r>
            <a:endParaRPr b="1" sz="1300">
              <a:solidFill>
                <a:srgbClr val="434343"/>
              </a:solidFill>
            </a:endParaRPr>
          </a:p>
          <a:p>
            <a:pPr indent="0" lvl="0" marL="0" rtl="0" algn="l">
              <a:spcBef>
                <a:spcPts val="1200"/>
              </a:spcBef>
              <a:spcAft>
                <a:spcPts val="0"/>
              </a:spcAft>
              <a:buNone/>
            </a:pPr>
            <a:r>
              <a:t/>
            </a:r>
            <a:endParaRPr b="1" sz="1300">
              <a:solidFill>
                <a:srgbClr val="434343"/>
              </a:solidFill>
            </a:endParaRPr>
          </a:p>
          <a:p>
            <a:pPr indent="0" lvl="0" marL="0" rtl="0" algn="ctr">
              <a:spcBef>
                <a:spcPts val="1200"/>
              </a:spcBef>
              <a:spcAft>
                <a:spcPts val="0"/>
              </a:spcAft>
              <a:buNone/>
            </a:pPr>
            <a:r>
              <a:rPr i="1" lang="es" sz="1300">
                <a:solidFill>
                  <a:schemeClr val="hlink"/>
                </a:solidFill>
                <a:uFill>
                  <a:noFill/>
                </a:uFill>
                <a:hlinkClick r:id="rId3"/>
              </a:rPr>
              <a:t>Encuesta de hábitos deportivos</a:t>
            </a:r>
            <a:endParaRPr i="1" sz="1300">
              <a:solidFill>
                <a:srgbClr val="434343"/>
              </a:solidFill>
            </a:endParaRPr>
          </a:p>
          <a:p>
            <a:pPr indent="0" lvl="0" marL="0" rtl="0" algn="l">
              <a:spcBef>
                <a:spcPts val="1200"/>
              </a:spcBef>
              <a:spcAft>
                <a:spcPts val="0"/>
              </a:spcAft>
              <a:buNone/>
            </a:pPr>
            <a:r>
              <a:rPr b="1" lang="es" sz="1300">
                <a:solidFill>
                  <a:srgbClr val="434343"/>
                </a:solidFill>
              </a:rPr>
              <a:t>Estrategia:</a:t>
            </a:r>
            <a:r>
              <a:rPr lang="es" sz="1300">
                <a:solidFill>
                  <a:srgbClr val="434343"/>
                </a:solidFill>
              </a:rPr>
              <a:t> Observando que la franja de edad de los 15 a 24 años es la más activa en este deporte, </a:t>
            </a:r>
            <a:r>
              <a:rPr lang="es" sz="1300">
                <a:solidFill>
                  <a:srgbClr val="434343"/>
                </a:solidFill>
              </a:rPr>
              <a:t>nos centraríamos en ofrecer promociones y eventos específicos para atraer a este grupo demográfico. Descuentos para estudiantes, </a:t>
            </a:r>
            <a:r>
              <a:rPr lang="es" sz="1300">
                <a:solidFill>
                  <a:srgbClr val="434343"/>
                </a:solidFill>
              </a:rPr>
              <a:t> noches temáticas, torneos con premios atractivos y colaboraciones con escuelas y universidades.</a:t>
            </a:r>
            <a:endParaRPr sz="1300">
              <a:solidFill>
                <a:srgbClr val="434343"/>
              </a:solidFill>
            </a:endParaRPr>
          </a:p>
          <a:p>
            <a:pPr indent="0" lvl="0" marL="0" rtl="0" algn="l">
              <a:spcBef>
                <a:spcPts val="1200"/>
              </a:spcBef>
              <a:spcAft>
                <a:spcPts val="1200"/>
              </a:spcAft>
              <a:buNone/>
            </a:pPr>
            <a:r>
              <a:t/>
            </a:r>
            <a:endParaRPr sz="1300">
              <a:solidFill>
                <a:srgbClr val="434343"/>
              </a:solidFill>
            </a:endParaRPr>
          </a:p>
        </p:txBody>
      </p:sp>
      <p:pic>
        <p:nvPicPr>
          <p:cNvPr id="138" name="Google Shape;138;p30"/>
          <p:cNvPicPr preferRelativeResize="0"/>
          <p:nvPr/>
        </p:nvPicPr>
        <p:blipFill rotWithShape="1">
          <a:blip r:embed="rId4">
            <a:alphaModFix/>
          </a:blip>
          <a:srcRect b="0" l="0" r="0" t="5383"/>
          <a:stretch/>
        </p:blipFill>
        <p:spPr>
          <a:xfrm>
            <a:off x="1704975" y="1082800"/>
            <a:ext cx="5734050" cy="194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3</a:t>
            </a:r>
            <a:r>
              <a:rPr lang="es" sz="2280">
                <a:solidFill>
                  <a:srgbClr val="071A3C"/>
                </a:solidFill>
              </a:rPr>
              <a:t>.- Factores político-legales</a:t>
            </a:r>
            <a:endParaRPr sz="2280">
              <a:solidFill>
                <a:srgbClr val="071A3C"/>
              </a:solidFill>
            </a:endParaRPr>
          </a:p>
        </p:txBody>
      </p:sp>
      <p:sp>
        <p:nvSpPr>
          <p:cNvPr id="144" name="Google Shape;144;p31"/>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solidFill>
                  <a:srgbClr val="434343"/>
                </a:solidFill>
              </a:rPr>
              <a:t>El sistema institucional, ideologías, estabilidad, partidos políticos y  riesgos políticos. La legislación que afecta a la empresa se refiere al conjunto de normas jurídicas que ordenan la actividad de la empresa.</a:t>
            </a:r>
            <a:endParaRPr sz="1300">
              <a:solidFill>
                <a:srgbClr val="434343"/>
              </a:solidFill>
            </a:endParaRPr>
          </a:p>
          <a:p>
            <a:pPr indent="0" lvl="0" marL="0" rtl="0" algn="l">
              <a:spcBef>
                <a:spcPts val="1200"/>
              </a:spcBef>
              <a:spcAft>
                <a:spcPts val="0"/>
              </a:spcAft>
              <a:buNone/>
            </a:pPr>
            <a:r>
              <a:rPr lang="es" sz="1300">
                <a:solidFill>
                  <a:srgbClr val="434343"/>
                </a:solidFill>
              </a:rPr>
              <a:t>Existe un conjunto determinado de leyes orientadas a la planificación y desarrollo de actividades de ocio y tiempo libre.</a:t>
            </a:r>
            <a:endParaRPr sz="1300">
              <a:solidFill>
                <a:srgbClr val="434343"/>
              </a:solidFill>
            </a:endParaRPr>
          </a:p>
          <a:p>
            <a:pPr indent="-311150" lvl="0" marL="457200" rtl="0" algn="l">
              <a:spcBef>
                <a:spcPts val="1200"/>
              </a:spcBef>
              <a:spcAft>
                <a:spcPts val="0"/>
              </a:spcAft>
              <a:buSzPts val="1300"/>
              <a:buChar char="●"/>
            </a:pPr>
            <a:r>
              <a:rPr lang="es" sz="1300">
                <a:solidFill>
                  <a:srgbClr val="434343"/>
                </a:solidFill>
              </a:rPr>
              <a:t>En Extremadura la ley que regula esta actividad es la </a:t>
            </a:r>
            <a:r>
              <a:rPr lang="es" sz="1300" u="sng">
                <a:solidFill>
                  <a:schemeClr val="hlink"/>
                </a:solidFill>
                <a:hlinkClick r:id="rId3"/>
              </a:rPr>
              <a:t>Ley 2/2003, de 13 de marzo, de la convivencia y el ocio de Extremadura</a:t>
            </a:r>
            <a:r>
              <a:rPr lang="es" sz="1300">
                <a:solidFill>
                  <a:srgbClr val="434343"/>
                </a:solidFill>
              </a:rPr>
              <a:t>, cuyo objeto es establecer las medidas y prever las actuaciones para favorecer una adecuada utilización del ocio, en particular mediante la prevención del consumo abusivo de bebidas alcohólicas y de las alteraciones de la convivencia derivadas del mismo.</a:t>
            </a:r>
            <a:endParaRPr sz="1300">
              <a:solidFill>
                <a:srgbClr val="434343"/>
              </a:solidFill>
            </a:endParaRPr>
          </a:p>
          <a:p>
            <a:pPr indent="0" lvl="0" marL="0" rtl="0" algn="l">
              <a:spcBef>
                <a:spcPts val="1200"/>
              </a:spcBef>
              <a:spcAft>
                <a:spcPts val="0"/>
              </a:spcAft>
              <a:buNone/>
            </a:pPr>
            <a:r>
              <a:rPr lang="es" sz="1300">
                <a:solidFill>
                  <a:srgbClr val="434343"/>
                </a:solidFill>
              </a:rPr>
              <a:t>También afectan otras leyes como:</a:t>
            </a:r>
            <a:endParaRPr sz="1300">
              <a:solidFill>
                <a:srgbClr val="434343"/>
              </a:solidFill>
            </a:endParaRPr>
          </a:p>
          <a:p>
            <a:pPr indent="-311150" lvl="0" marL="457200" rtl="0" algn="l">
              <a:spcBef>
                <a:spcPts val="1200"/>
              </a:spcBef>
              <a:spcAft>
                <a:spcPts val="0"/>
              </a:spcAft>
              <a:buSzPts val="1300"/>
              <a:buChar char="●"/>
            </a:pPr>
            <a:r>
              <a:rPr lang="es" sz="1300">
                <a:solidFill>
                  <a:srgbClr val="434343"/>
                </a:solidFill>
              </a:rPr>
              <a:t>La reglamentación de ruidos y vibraciones, regulado por el </a:t>
            </a:r>
            <a:r>
              <a:rPr lang="es" sz="1300" u="sng">
                <a:solidFill>
                  <a:schemeClr val="hlink"/>
                </a:solidFill>
                <a:hlinkClick r:id="rId4"/>
              </a:rPr>
              <a:t>Decreto 19/1997, del 4 de febrero</a:t>
            </a:r>
            <a:r>
              <a:rPr lang="es" sz="1300">
                <a:solidFill>
                  <a:srgbClr val="434343"/>
                </a:solidFill>
              </a:rPr>
              <a:t>. </a:t>
            </a:r>
            <a:endParaRPr sz="1300">
              <a:solidFill>
                <a:srgbClr val="434343"/>
              </a:solidFill>
            </a:endParaRPr>
          </a:p>
          <a:p>
            <a:pPr indent="-311150" lvl="0" marL="457200" rtl="0" algn="l">
              <a:spcBef>
                <a:spcPts val="1000"/>
              </a:spcBef>
              <a:spcAft>
                <a:spcPts val="0"/>
              </a:spcAft>
              <a:buSzPts val="1300"/>
              <a:buChar char="●"/>
            </a:pPr>
            <a:r>
              <a:rPr lang="es" sz="1300">
                <a:solidFill>
                  <a:srgbClr val="434343"/>
                </a:solidFill>
              </a:rPr>
              <a:t>Horarios de apertura y cierre de los establecimientos públicos y actividades recreativas, regulado por la </a:t>
            </a:r>
            <a:r>
              <a:rPr b="1" i="1" lang="es" sz="1300">
                <a:solidFill>
                  <a:srgbClr val="434343"/>
                </a:solidFill>
              </a:rPr>
              <a:t>Orden del 16 de septiembre de 1996</a:t>
            </a:r>
            <a:r>
              <a:rPr lang="es" sz="1300">
                <a:solidFill>
                  <a:srgbClr val="434343"/>
                </a:solidFill>
              </a:rPr>
              <a:t> y otras leyes de la </a:t>
            </a:r>
            <a:r>
              <a:rPr b="1" i="1" lang="es" sz="1300">
                <a:solidFill>
                  <a:srgbClr val="434343"/>
                </a:solidFill>
              </a:rPr>
              <a:t>Comunidad Autónoma de Extremadura</a:t>
            </a:r>
            <a:r>
              <a:rPr lang="es" sz="1300">
                <a:solidFill>
                  <a:srgbClr val="434343"/>
                </a:solidFill>
              </a:rPr>
              <a:t>. </a:t>
            </a:r>
            <a:r>
              <a:rPr lang="es" sz="1300" u="sng">
                <a:solidFill>
                  <a:schemeClr val="hlink"/>
                </a:solidFill>
                <a:hlinkClick r:id="rId5"/>
              </a:rPr>
              <a:t>Nuestro horario vendrá determinado en función de la categoría atribuida al establecimiento según la licencia.</a:t>
            </a:r>
            <a:endParaRPr sz="13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4</a:t>
            </a:r>
            <a:r>
              <a:rPr lang="es" sz="2280">
                <a:solidFill>
                  <a:srgbClr val="071A3C"/>
                </a:solidFill>
              </a:rPr>
              <a:t>.- Factores tecnológicos</a:t>
            </a:r>
            <a:endParaRPr sz="2280">
              <a:solidFill>
                <a:srgbClr val="071A3C"/>
              </a:solidFill>
            </a:endParaRPr>
          </a:p>
        </p:txBody>
      </p:sp>
      <p:sp>
        <p:nvSpPr>
          <p:cNvPr id="150" name="Google Shape;150;p32"/>
          <p:cNvSpPr txBox="1"/>
          <p:nvPr>
            <p:ph idx="1" type="body"/>
          </p:nvPr>
        </p:nvSpPr>
        <p:spPr>
          <a:xfrm>
            <a:off x="311700" y="777042"/>
            <a:ext cx="8520600" cy="40527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s" sz="1300">
                <a:solidFill>
                  <a:srgbClr val="434343"/>
                </a:solidFill>
              </a:rPr>
              <a:t>Se hará un uso de diversos factores tecnológicos para promocionar nuestros servicios a través de la web y </a:t>
            </a:r>
            <a:r>
              <a:rPr lang="es" sz="1300" u="sng">
                <a:solidFill>
                  <a:schemeClr val="hlink"/>
                </a:solidFill>
                <a:hlinkClick r:id="rId3"/>
              </a:rPr>
              <a:t>redes sociales</a:t>
            </a:r>
            <a:r>
              <a:rPr lang="es" sz="1300">
                <a:solidFill>
                  <a:srgbClr val="434343"/>
                </a:solidFill>
              </a:rPr>
              <a:t>, y gracias al fácil acceso a internet que existe hoy día y que tienen nuestros clientes potenciales será más fácil hacer llegar toda la información sobre nuestro negocio. </a:t>
            </a:r>
            <a:endParaRPr sz="1300">
              <a:solidFill>
                <a:srgbClr val="434343"/>
              </a:solidFill>
            </a:endParaRPr>
          </a:p>
          <a:p>
            <a:pPr indent="0" lvl="0" marL="457200" rtl="0" algn="l">
              <a:spcBef>
                <a:spcPts val="1000"/>
              </a:spcBef>
              <a:spcAft>
                <a:spcPts val="1200"/>
              </a:spcAft>
              <a:buNone/>
            </a:pPr>
            <a:r>
              <a:t/>
            </a:r>
            <a:endParaRPr sz="1300">
              <a:solidFill>
                <a:srgbClr val="434343"/>
              </a:solidFill>
            </a:endParaRPr>
          </a:p>
        </p:txBody>
      </p:sp>
      <p:pic>
        <p:nvPicPr>
          <p:cNvPr id="151" name="Google Shape;151;p32"/>
          <p:cNvPicPr preferRelativeResize="0"/>
          <p:nvPr/>
        </p:nvPicPr>
        <p:blipFill>
          <a:blip r:embed="rId4">
            <a:alphaModFix/>
          </a:blip>
          <a:stretch>
            <a:fillRect/>
          </a:stretch>
        </p:blipFill>
        <p:spPr>
          <a:xfrm>
            <a:off x="5347450" y="1808487"/>
            <a:ext cx="3484850" cy="2254275"/>
          </a:xfrm>
          <a:prstGeom prst="rect">
            <a:avLst/>
          </a:prstGeom>
          <a:noFill/>
          <a:ln>
            <a:noFill/>
          </a:ln>
        </p:spPr>
      </p:pic>
      <p:sp>
        <p:nvSpPr>
          <p:cNvPr id="152" name="Google Shape;152;p32"/>
          <p:cNvSpPr txBox="1"/>
          <p:nvPr/>
        </p:nvSpPr>
        <p:spPr>
          <a:xfrm>
            <a:off x="377000" y="1787525"/>
            <a:ext cx="4625100" cy="2296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Lato"/>
              <a:buChar char="●"/>
            </a:pPr>
            <a:r>
              <a:rPr lang="es" sz="1300">
                <a:solidFill>
                  <a:srgbClr val="434343"/>
                </a:solidFill>
                <a:latin typeface="Lato"/>
                <a:ea typeface="Lato"/>
                <a:cs typeface="Lato"/>
                <a:sym typeface="Lato"/>
              </a:rPr>
              <a:t>También dispondremos de </a:t>
            </a:r>
            <a:r>
              <a:rPr b="1" i="1" lang="es" sz="1300">
                <a:solidFill>
                  <a:srgbClr val="434343"/>
                </a:solidFill>
                <a:latin typeface="Lato"/>
                <a:ea typeface="Lato"/>
                <a:cs typeface="Lato"/>
                <a:sym typeface="Lato"/>
              </a:rPr>
              <a:t>varios sistemas de pago </a:t>
            </a:r>
            <a:r>
              <a:rPr lang="es" sz="1300">
                <a:solidFill>
                  <a:srgbClr val="434343"/>
                </a:solidFill>
                <a:latin typeface="Lato"/>
                <a:ea typeface="Lato"/>
                <a:cs typeface="Lato"/>
                <a:sym typeface="Lato"/>
              </a:rPr>
              <a:t>para ofrecer métodos actualizados (en efectivo, con tarjeta, a través del móvil…).</a:t>
            </a:r>
            <a:endParaRPr sz="1300">
              <a:solidFill>
                <a:srgbClr val="434343"/>
              </a:solidFill>
              <a:latin typeface="Lato"/>
              <a:ea typeface="Lato"/>
              <a:cs typeface="Lato"/>
              <a:sym typeface="Lato"/>
            </a:endParaRPr>
          </a:p>
          <a:p>
            <a:pPr indent="-311150" lvl="0" marL="457200" rtl="0" algn="l">
              <a:lnSpc>
                <a:spcPct val="115000"/>
              </a:lnSpc>
              <a:spcBef>
                <a:spcPts val="1000"/>
              </a:spcBef>
              <a:spcAft>
                <a:spcPts val="0"/>
              </a:spcAft>
              <a:buClr>
                <a:srgbClr val="434343"/>
              </a:buClr>
              <a:buSzPts val="1300"/>
              <a:buFont typeface="Lato"/>
              <a:buChar char="●"/>
            </a:pPr>
            <a:r>
              <a:rPr lang="es" sz="1300">
                <a:solidFill>
                  <a:srgbClr val="434343"/>
                </a:solidFill>
                <a:latin typeface="Lato"/>
                <a:ea typeface="Lato"/>
                <a:cs typeface="Lato"/>
                <a:sym typeface="Lato"/>
              </a:rPr>
              <a:t>Utilizaremos una </a:t>
            </a:r>
            <a:r>
              <a:rPr b="1" i="1" lang="es" sz="1300">
                <a:solidFill>
                  <a:srgbClr val="434343"/>
                </a:solidFill>
                <a:latin typeface="Lato"/>
                <a:ea typeface="Lato"/>
                <a:cs typeface="Lato"/>
                <a:sym typeface="Lato"/>
              </a:rPr>
              <a:t>aplicación informática</a:t>
            </a:r>
            <a:r>
              <a:rPr lang="es" sz="1300">
                <a:solidFill>
                  <a:srgbClr val="434343"/>
                </a:solidFill>
                <a:latin typeface="Lato"/>
                <a:ea typeface="Lato"/>
                <a:cs typeface="Lato"/>
                <a:sym typeface="Lato"/>
              </a:rPr>
              <a:t> que gestione las partidas de bolos.</a:t>
            </a:r>
            <a:endParaRPr sz="1300">
              <a:solidFill>
                <a:srgbClr val="434343"/>
              </a:solidFill>
              <a:latin typeface="Lato"/>
              <a:ea typeface="Lato"/>
              <a:cs typeface="Lato"/>
              <a:sym typeface="Lato"/>
            </a:endParaRPr>
          </a:p>
          <a:p>
            <a:pPr indent="-311150" lvl="0" marL="457200" rtl="0" algn="l">
              <a:lnSpc>
                <a:spcPct val="115000"/>
              </a:lnSpc>
              <a:spcBef>
                <a:spcPts val="1000"/>
              </a:spcBef>
              <a:spcAft>
                <a:spcPts val="0"/>
              </a:spcAft>
              <a:buClr>
                <a:schemeClr val="dk2"/>
              </a:buClr>
              <a:buSzPts val="1300"/>
              <a:buFont typeface="Lato"/>
              <a:buChar char="●"/>
            </a:pPr>
            <a:r>
              <a:rPr lang="es" sz="1300">
                <a:solidFill>
                  <a:srgbClr val="434343"/>
                </a:solidFill>
                <a:latin typeface="Lato"/>
                <a:ea typeface="Lato"/>
                <a:cs typeface="Lato"/>
                <a:sym typeface="Lato"/>
              </a:rPr>
              <a:t>Para la gestión de pedidos a proveedores y el registro de compras y ventas usaremos </a:t>
            </a:r>
            <a:r>
              <a:rPr b="1" i="1" lang="es" sz="1300">
                <a:solidFill>
                  <a:srgbClr val="434343"/>
                </a:solidFill>
                <a:latin typeface="Lato"/>
                <a:ea typeface="Lato"/>
                <a:cs typeface="Lato"/>
                <a:sym typeface="Lato"/>
              </a:rPr>
              <a:t>nuestro propio sistema de gestión empresarial.</a:t>
            </a:r>
            <a:endParaRPr b="1" i="1" sz="1300">
              <a:solidFill>
                <a:srgbClr val="434343"/>
              </a:solidFill>
              <a:latin typeface="Lato"/>
              <a:ea typeface="Lato"/>
              <a:cs typeface="Lato"/>
              <a:sym typeface="Lato"/>
            </a:endParaRPr>
          </a:p>
          <a:p>
            <a:pPr indent="0" lvl="0" marL="0" rtl="0" algn="l">
              <a:spcBef>
                <a:spcPts val="12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77000" y="192800"/>
            <a:ext cx="8766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80">
                <a:solidFill>
                  <a:srgbClr val="071A3C"/>
                </a:solidFill>
              </a:rPr>
              <a:t>5</a:t>
            </a:r>
            <a:r>
              <a:rPr lang="es" sz="2280">
                <a:solidFill>
                  <a:srgbClr val="071A3C"/>
                </a:solidFill>
              </a:rPr>
              <a:t>.- Factores ambientales</a:t>
            </a:r>
            <a:endParaRPr sz="2280">
              <a:solidFill>
                <a:srgbClr val="071A3C"/>
              </a:solidFill>
            </a:endParaRPr>
          </a:p>
        </p:txBody>
      </p:sp>
      <p:sp>
        <p:nvSpPr>
          <p:cNvPr id="158" name="Google Shape;158;p33"/>
          <p:cNvSpPr txBox="1"/>
          <p:nvPr>
            <p:ph idx="1" type="body"/>
          </p:nvPr>
        </p:nvSpPr>
        <p:spPr>
          <a:xfrm>
            <a:off x="339975" y="963200"/>
            <a:ext cx="3546000" cy="405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343"/>
              </a:buClr>
              <a:buSzPts val="1300"/>
              <a:buChar char="●"/>
            </a:pPr>
            <a:r>
              <a:rPr lang="es" sz="1300">
                <a:solidFill>
                  <a:srgbClr val="434343"/>
                </a:solidFill>
              </a:rPr>
              <a:t>Nuestra bolera estará situada en un </a:t>
            </a:r>
            <a:r>
              <a:rPr b="1" i="1" lang="es" sz="1300">
                <a:solidFill>
                  <a:srgbClr val="434343"/>
                </a:solidFill>
              </a:rPr>
              <a:t>lugar céntrico</a:t>
            </a:r>
            <a:r>
              <a:rPr lang="es" sz="1300">
                <a:solidFill>
                  <a:srgbClr val="434343"/>
                </a:solidFill>
              </a:rPr>
              <a:t> y se tomarán las medidas necesarias para que el </a:t>
            </a:r>
            <a:r>
              <a:rPr b="1" i="1" lang="es" sz="1300">
                <a:solidFill>
                  <a:srgbClr val="434343"/>
                </a:solidFill>
              </a:rPr>
              <a:t>ruido emitido</a:t>
            </a:r>
            <a:r>
              <a:rPr lang="es" sz="1300">
                <a:solidFill>
                  <a:srgbClr val="434343"/>
                </a:solidFill>
              </a:rPr>
              <a:t> por el choque de los bolos no suponga una molestia para las viviendas y negocios colindantes mediante la </a:t>
            </a:r>
            <a:r>
              <a:rPr b="1" i="1" lang="es" sz="1300">
                <a:solidFill>
                  <a:srgbClr val="434343"/>
                </a:solidFill>
              </a:rPr>
              <a:t>insonorización del local con paneles. </a:t>
            </a:r>
            <a:r>
              <a:rPr lang="es" sz="1300">
                <a:solidFill>
                  <a:srgbClr val="434343"/>
                </a:solidFill>
              </a:rPr>
              <a:t>De esta manera cumpliremos con la </a:t>
            </a:r>
            <a:r>
              <a:rPr lang="es" sz="1300" u="sng">
                <a:solidFill>
                  <a:schemeClr val="hlink"/>
                </a:solidFill>
                <a:hlinkClick r:id="rId3"/>
              </a:rPr>
              <a:t>normativa vigente</a:t>
            </a:r>
            <a:r>
              <a:rPr lang="es" sz="1300">
                <a:solidFill>
                  <a:srgbClr val="434343"/>
                </a:solidFill>
              </a:rPr>
              <a:t>.</a:t>
            </a:r>
            <a:endParaRPr b="1" i="1" sz="1300">
              <a:solidFill>
                <a:srgbClr val="434343"/>
              </a:solidFill>
            </a:endParaRPr>
          </a:p>
          <a:p>
            <a:pPr indent="-311150" lvl="0" marL="457200" rtl="0" algn="l">
              <a:spcBef>
                <a:spcPts val="1000"/>
              </a:spcBef>
              <a:spcAft>
                <a:spcPts val="0"/>
              </a:spcAft>
              <a:buClr>
                <a:srgbClr val="434343"/>
              </a:buClr>
              <a:buSzPts val="1300"/>
              <a:buChar char="●"/>
            </a:pPr>
            <a:r>
              <a:rPr lang="es" sz="1300">
                <a:solidFill>
                  <a:srgbClr val="434343"/>
                </a:solidFill>
              </a:rPr>
              <a:t>También tenemos en cuenta que la </a:t>
            </a:r>
            <a:r>
              <a:rPr b="1" i="1" lang="es" sz="1300">
                <a:solidFill>
                  <a:srgbClr val="434343"/>
                </a:solidFill>
              </a:rPr>
              <a:t>estación del año es un factor influyente </a:t>
            </a:r>
            <a:r>
              <a:rPr lang="es" sz="1300">
                <a:solidFill>
                  <a:srgbClr val="434343"/>
                </a:solidFill>
              </a:rPr>
              <a:t>en el flujo de clientes ya que con el frío la gente estará más predispuesta al ocio en un lugar cerrado que en época de calor.</a:t>
            </a:r>
            <a:endParaRPr sz="1300">
              <a:solidFill>
                <a:srgbClr val="434343"/>
              </a:solidFill>
            </a:endParaRPr>
          </a:p>
          <a:p>
            <a:pPr indent="0" lvl="0" marL="457200" rtl="0" algn="l">
              <a:spcBef>
                <a:spcPts val="1200"/>
              </a:spcBef>
              <a:spcAft>
                <a:spcPts val="1200"/>
              </a:spcAft>
              <a:buNone/>
            </a:pPr>
            <a:r>
              <a:t/>
            </a:r>
            <a:endParaRPr sz="1300">
              <a:solidFill>
                <a:srgbClr val="434343"/>
              </a:solidFill>
            </a:endParaRPr>
          </a:p>
        </p:txBody>
      </p:sp>
      <p:pic>
        <p:nvPicPr>
          <p:cNvPr id="159" name="Google Shape;159;p33"/>
          <p:cNvPicPr preferRelativeResize="0"/>
          <p:nvPr/>
        </p:nvPicPr>
        <p:blipFill>
          <a:blip r:embed="rId4">
            <a:alphaModFix/>
          </a:blip>
          <a:stretch>
            <a:fillRect/>
          </a:stretch>
        </p:blipFill>
        <p:spPr>
          <a:xfrm>
            <a:off x="4152800" y="963212"/>
            <a:ext cx="4699950" cy="3524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