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10440000" cx="7560000"/>
  <p:notesSz cx="6858000" cy="9144000"/>
  <p:embeddedFontLst>
    <p:embeddedFont>
      <p:font typeface="Comfortaa SemiBold"/>
      <p:regular r:id="rId25"/>
      <p:bold r:id="rId26"/>
    </p:embeddedFon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Comforta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8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8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SemiBold-bold.fntdata"/><Relationship Id="rId25" Type="http://schemas.openxmlformats.org/officeDocument/2006/relationships/font" Target="fonts/ComfortaaSemiBold-regular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Comfortaa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Comforta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4f835267b_0_431:notes"/>
          <p:cNvSpPr/>
          <p:nvPr>
            <p:ph idx="2" type="sldImg"/>
          </p:nvPr>
        </p:nvSpPr>
        <p:spPr>
          <a:xfrm>
            <a:off x="2187766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4f835267b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2bf7fb50f_0_17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2bf7fb50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df52a1d64_0_86:notes"/>
          <p:cNvSpPr/>
          <p:nvPr>
            <p:ph idx="2" type="sldImg"/>
          </p:nvPr>
        </p:nvSpPr>
        <p:spPr>
          <a:xfrm>
            <a:off x="2187766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df52a1d6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4f835267b_0_444:notes"/>
          <p:cNvSpPr/>
          <p:nvPr>
            <p:ph idx="2" type="sldImg"/>
          </p:nvPr>
        </p:nvSpPr>
        <p:spPr>
          <a:xfrm>
            <a:off x="2187766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4f835267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4f835267b_0_450:notes"/>
          <p:cNvSpPr/>
          <p:nvPr>
            <p:ph idx="2" type="sldImg"/>
          </p:nvPr>
        </p:nvSpPr>
        <p:spPr>
          <a:xfrm>
            <a:off x="2187766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4f835267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4f835267b_0_456:notes"/>
          <p:cNvSpPr/>
          <p:nvPr>
            <p:ph idx="2" type="sldImg"/>
          </p:nvPr>
        </p:nvSpPr>
        <p:spPr>
          <a:xfrm>
            <a:off x="2187766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4f835267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4f835267b_0_462:notes"/>
          <p:cNvSpPr/>
          <p:nvPr>
            <p:ph idx="2" type="sldImg"/>
          </p:nvPr>
        </p:nvSpPr>
        <p:spPr>
          <a:xfrm>
            <a:off x="2187766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4f835267b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4f835267b_0_468:notes"/>
          <p:cNvSpPr/>
          <p:nvPr>
            <p:ph idx="2" type="sldImg"/>
          </p:nvPr>
        </p:nvSpPr>
        <p:spPr>
          <a:xfrm>
            <a:off x="2187766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4f835267b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4f835267b_0_474:notes"/>
          <p:cNvSpPr/>
          <p:nvPr>
            <p:ph idx="2" type="sldImg"/>
          </p:nvPr>
        </p:nvSpPr>
        <p:spPr>
          <a:xfrm>
            <a:off x="2187766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4f835267b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4f835267b_0_480:notes"/>
          <p:cNvSpPr/>
          <p:nvPr>
            <p:ph idx="2" type="sldImg"/>
          </p:nvPr>
        </p:nvSpPr>
        <p:spPr>
          <a:xfrm>
            <a:off x="2187766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4f835267b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b995d2263_0_0:notes"/>
          <p:cNvSpPr/>
          <p:nvPr>
            <p:ph idx="2" type="sldImg"/>
          </p:nvPr>
        </p:nvSpPr>
        <p:spPr>
          <a:xfrm>
            <a:off x="2187766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b995d22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2bf7fb50f_0_12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2bf7fb5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b995d2263_0_13:notes"/>
          <p:cNvSpPr/>
          <p:nvPr>
            <p:ph idx="2" type="sldImg"/>
          </p:nvPr>
        </p:nvSpPr>
        <p:spPr>
          <a:xfrm>
            <a:off x="2187766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b995d22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4f835267b_0_404:notes"/>
          <p:cNvSpPr/>
          <p:nvPr>
            <p:ph idx="2" type="sldImg"/>
          </p:nvPr>
        </p:nvSpPr>
        <p:spPr>
          <a:xfrm>
            <a:off x="2187766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4f835267b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4f835267b_0_410:notes"/>
          <p:cNvSpPr/>
          <p:nvPr>
            <p:ph idx="2" type="sldImg"/>
          </p:nvPr>
        </p:nvSpPr>
        <p:spPr>
          <a:xfrm>
            <a:off x="2187766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4f835267b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4f835267b_0_416:notes"/>
          <p:cNvSpPr/>
          <p:nvPr>
            <p:ph idx="2" type="sldImg"/>
          </p:nvPr>
        </p:nvSpPr>
        <p:spPr>
          <a:xfrm>
            <a:off x="2187766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4f835267b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2bb9956e6_0_7:notes"/>
          <p:cNvSpPr/>
          <p:nvPr>
            <p:ph idx="2" type="sldImg"/>
          </p:nvPr>
        </p:nvSpPr>
        <p:spPr>
          <a:xfrm>
            <a:off x="2187766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2bb9956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4f835267b_0_425:notes"/>
          <p:cNvSpPr/>
          <p:nvPr>
            <p:ph idx="2" type="sldImg"/>
          </p:nvPr>
        </p:nvSpPr>
        <p:spPr>
          <a:xfrm>
            <a:off x="2187766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4f835267b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7560000" cy="99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86378" y="2417963"/>
            <a:ext cx="616537" cy="9301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03089" y="2684238"/>
            <a:ext cx="63564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03235" y="6440182"/>
            <a:ext cx="63564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686378" y="8462293"/>
            <a:ext cx="616537" cy="9301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603089" y="1489732"/>
            <a:ext cx="63567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603089" y="4613386"/>
            <a:ext cx="6356700" cy="32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686378" y="2417963"/>
            <a:ext cx="616537" cy="9301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603089" y="2684238"/>
            <a:ext cx="6356700" cy="30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7560000" cy="99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686378" y="2417963"/>
            <a:ext cx="616537" cy="9301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603089" y="2676525"/>
            <a:ext cx="63567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03089" y="4219589"/>
            <a:ext cx="6356700" cy="4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7560000" cy="99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686378" y="2417963"/>
            <a:ext cx="616537" cy="9301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603089" y="2676525"/>
            <a:ext cx="63567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02985" y="4219589"/>
            <a:ext cx="3120600" cy="4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3839200" y="4219589"/>
            <a:ext cx="3120600" cy="4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7560000" cy="99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686378" y="2417963"/>
            <a:ext cx="616537" cy="9301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603089" y="2676525"/>
            <a:ext cx="63567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7560000" cy="99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686378" y="2417963"/>
            <a:ext cx="616537" cy="9301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603543" y="2676525"/>
            <a:ext cx="27291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596288" y="5646196"/>
            <a:ext cx="2729100" cy="32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86378" y="8462293"/>
            <a:ext cx="616537" cy="9301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603089" y="1754310"/>
            <a:ext cx="5805000" cy="60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3780000" cy="104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686378" y="2417963"/>
            <a:ext cx="616537" cy="9301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603543" y="2676525"/>
            <a:ext cx="2729100" cy="3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599368" y="6417094"/>
            <a:ext cx="2729100" cy="15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277903" y="2745486"/>
            <a:ext cx="2790000" cy="6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599368" y="8875169"/>
            <a:ext cx="6363900" cy="9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0" y="7258525"/>
            <a:ext cx="75600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300">
                <a:solidFill>
                  <a:schemeClr val="dk2"/>
                </a:solidFill>
              </a:rPr>
              <a:t>Walter Martín Lopes</a:t>
            </a:r>
            <a:endParaRPr i="1" sz="2300"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033800" y="3100650"/>
            <a:ext cx="5492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0">
                <a:latin typeface="Lato"/>
                <a:ea typeface="Lato"/>
                <a:cs typeface="Lato"/>
                <a:sym typeface="Lato"/>
              </a:rPr>
              <a:t>ACTIVIDAD  4</a:t>
            </a:r>
            <a:endParaRPr b="1" sz="5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latin typeface="Lato"/>
                <a:ea typeface="Lato"/>
                <a:cs typeface="Lato"/>
                <a:sym typeface="Lato"/>
              </a:rPr>
              <a:t> Investigación</a:t>
            </a:r>
            <a:endParaRPr sz="5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603100" y="2676525"/>
            <a:ext cx="69081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933"/>
              <a:t>1.	Soluciones de sistemas</a:t>
            </a:r>
            <a:endParaRPr sz="2933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500"/>
              <a:t>    1.4.   </a:t>
            </a:r>
            <a:r>
              <a:rPr b="0" lang="es" sz="2500"/>
              <a:t>PRM (Partner Relationship Management)</a:t>
            </a:r>
            <a:endParaRPr b="0" sz="2500"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603100" y="3852850"/>
            <a:ext cx="6356700" cy="6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❖"/>
            </a:pPr>
            <a:r>
              <a:rPr lang="es" sz="2033">
                <a:solidFill>
                  <a:srgbClr val="434343"/>
                </a:solidFill>
                <a:highlight>
                  <a:srgbClr val="D9EAD3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Libre: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Hay una carencia notable de soluciones PRM de código abierto en el mercado. A menudo, las empresas adaptan otras herramientas de CRM o ERP para cubrir estas necesidades.</a:t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E08956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❖"/>
            </a:pPr>
            <a:r>
              <a:rPr lang="es" sz="20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Propietario: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b="1" lang="es" sz="1733">
                <a:solidFill>
                  <a:srgbClr val="434343"/>
                </a:solidFill>
                <a:highlight>
                  <a:srgbClr val="FCE5CD"/>
                </a:highlight>
                <a:latin typeface="Comfortaa"/>
                <a:ea typeface="Comfortaa"/>
                <a:cs typeface="Comfortaa"/>
                <a:sym typeface="Comfortaa"/>
              </a:rPr>
              <a:t>Impartner PRM</a:t>
            </a:r>
            <a:endParaRPr b="1" sz="1733">
              <a:solidFill>
                <a:srgbClr val="434343"/>
              </a:solidFill>
              <a:highlight>
                <a:srgbClr val="FCE5CD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➢"/>
            </a:pPr>
            <a:r>
              <a:rPr b="1" lang="es" sz="18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Multiplataforma: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Sí (basado en web).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➢"/>
            </a:pPr>
            <a:r>
              <a:rPr b="1" lang="es" sz="18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Características:</a:t>
            </a:r>
            <a:endParaRPr b="1" sz="18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Portal de socios personalizable.</a:t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Gestión de leads para socios.</a:t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Formación y certificación para socios.</a:t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Analítica y seguimiento de performance de socios.</a:t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E08956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0" y="3938100"/>
            <a:ext cx="7560000" cy="1281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2</a:t>
            </a:r>
            <a:r>
              <a:rPr lang="es" sz="5000"/>
              <a:t>. </a:t>
            </a:r>
            <a:r>
              <a:rPr lang="es" sz="5000"/>
              <a:t>Seis empresas proveedoras de software ERP</a:t>
            </a:r>
            <a:endParaRPr sz="5000"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603101" y="2676525"/>
            <a:ext cx="71121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s" sz="2400"/>
              <a:t>Empresas proveedoras de software ERP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266"/>
              <a:t>    </a:t>
            </a:r>
            <a:r>
              <a:rPr b="0" lang="es" sz="2066"/>
              <a:t> </a:t>
            </a:r>
            <a:r>
              <a:rPr b="0" lang="es" sz="2266"/>
              <a:t>2.1. SAP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452050" y="3735800"/>
            <a:ext cx="6658800" cy="6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 SemiBold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Historia</a:t>
            </a: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endParaRPr sz="1733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260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34"/>
              <a:buFont typeface="Comfortaa SemiBold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Fundada en 1972 en Alemania, SAP es una de las principales empresas de software en el mundo.</a:t>
            </a:r>
            <a:endParaRPr b="1" sz="16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Nichos de mercado: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60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34"/>
              <a:buFont typeface="Comfortaa SemiBold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Grandes empresas, medianas empresas, industrias específicas (fabricación, servicios, salud, etc.)</a:t>
            </a:r>
            <a:endParaRPr b="1" sz="16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Aplicaciones más utilizadas: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SAP ERP, SAP S/4HANA, SAP Business One.</a:t>
            </a:r>
            <a:endParaRPr b="1" sz="16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Filosofía de la empresa: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Innovar con el cliente en el centro, y simplificar todo.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603101" y="2676525"/>
            <a:ext cx="71121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s" sz="2400"/>
              <a:t>Empresas proveedoras de software ERP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266"/>
              <a:t>    </a:t>
            </a:r>
            <a:r>
              <a:rPr b="0" lang="es" sz="2066"/>
              <a:t> </a:t>
            </a:r>
            <a:r>
              <a:rPr b="0" lang="es" sz="2266"/>
              <a:t>2.2. Oracle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452050" y="3735800"/>
            <a:ext cx="6658800" cy="6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 SemiBold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Historia: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endParaRPr sz="1733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260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34"/>
              <a:buFont typeface="Comfortaa SemiBold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Fundada en 1977 en California, es conocida principalmente por sus soluciones de base de datos, pero ha expandido su oferta a muchas otras áreas.</a:t>
            </a:r>
            <a:endParaRPr b="1" sz="16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Nichos de mercado: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60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34"/>
              <a:buFont typeface="Comfortaa SemiBold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Grandes empresas, medianas empresas, sector público.</a:t>
            </a:r>
            <a:endParaRPr b="1" sz="16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Aplicaciones más utilizadas: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Oracle E-Business Suite, Oracle ERP Cloud, Oracle Netsuite.</a:t>
            </a:r>
            <a:endParaRPr b="1" sz="16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Filosofía de la empresa: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Desarrollar software y hardware que trabajen juntos en la nube y en el centro de datos.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603101" y="2676525"/>
            <a:ext cx="71121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s" sz="2400"/>
              <a:t>Empresas proveedoras de software ERP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266"/>
              <a:t>    </a:t>
            </a:r>
            <a:r>
              <a:rPr b="0" lang="es" sz="2066"/>
              <a:t> </a:t>
            </a:r>
            <a:r>
              <a:rPr b="0" lang="es" sz="2266"/>
              <a:t>2.3. Microsoft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452050" y="3735800"/>
            <a:ext cx="6658800" cy="6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 SemiBold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Historia: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endParaRPr sz="1733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260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34"/>
              <a:buFont typeface="Comfortaa SemiBold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Fundada en 1975 por Bill Gates y Paul Allen, Microsoft es una de las empresas de tecnología más grandes e influyentes del mundo. Aunque es conocida principalmente por su sistema operativo Windows y su suite ofimática Office, ha diversificado su cartera de productos a lo largo de los años, incluyendo soluciones ERP y CRM.</a:t>
            </a:r>
            <a:endParaRPr b="1" sz="16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Nichos de mercado: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60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34"/>
              <a:buFont typeface="Comfortaa SemiBold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Atiende a una amplia variedad de sectores, desde pequeñas empresas hasta grandes corporaciones y organizaciones del sector público.</a:t>
            </a:r>
            <a:endParaRPr b="1" sz="16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603101" y="2676525"/>
            <a:ext cx="71121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s" sz="2400"/>
              <a:t>Empresas proveedoras de software ERP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266"/>
              <a:t>    </a:t>
            </a:r>
            <a:r>
              <a:rPr b="0" lang="es" sz="2066"/>
              <a:t> </a:t>
            </a:r>
            <a:r>
              <a:rPr b="0" lang="es" sz="2266"/>
              <a:t>2.3. Microsoft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452050" y="3735800"/>
            <a:ext cx="6658800" cy="6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4"/>
              <a:buFont typeface="Comfortaa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Aplicaciones más utilizadas: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En el ámbito ERP, Microsoft ofrece Microsoft Dynamics 365, que es una combinación de ERP y CRM. Dentro de esta familia, hay soluciones específicas como Dynamics 365 Finance, Dynamics 365 Supply Chain Management, entre otras.</a:t>
            </a:r>
            <a:endParaRPr b="1" sz="16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14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934"/>
              <a:buFont typeface="Comfortaa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Filosofía de la empresa: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Su misión es "empoderar a cada persona y organización en el planeta para lograr más". Esto se refleja en su amplia gama de productos diseñados para aumentar la productividad y facilitar la transformación digital de las empresas.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603101" y="2676525"/>
            <a:ext cx="71121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s" sz="2400"/>
              <a:t>Empresas proveedoras de software ERP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266"/>
              <a:t>    </a:t>
            </a:r>
            <a:r>
              <a:rPr b="0" lang="es" sz="2066"/>
              <a:t> </a:t>
            </a:r>
            <a:r>
              <a:rPr b="0" lang="es" sz="2266"/>
              <a:t>2.4. Infor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452050" y="3735800"/>
            <a:ext cx="6658800" cy="6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 SemiBold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Historia: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endParaRPr sz="1733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260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34"/>
              <a:buFont typeface="Comfortaa SemiBold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Fundada en 2002, Infor ha crecido a través de múltiples adquisiciones y ofrece soluciones específicas para diversas industrias.</a:t>
            </a:r>
            <a:endParaRPr b="1" sz="16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Nichos de mercado: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60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34"/>
              <a:buFont typeface="Comfortaa SemiBold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Manufactura, distribución, servicios, sector público, y más. Ofrecen soluciones especializadas para diversas industrias.</a:t>
            </a:r>
            <a:endParaRPr b="1" sz="16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Aplicaciones más utilizadas: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Infor CloudSuite (solución en la nube que cubre varios aspectos del negocio, desde finanzas hasta CRM), Infor LN (específico para la industria manufacturera).</a:t>
            </a:r>
            <a:endParaRPr b="1" sz="16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Filosofía de la empresa: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Centrarse en la innovación y ofrecer soluciones específicas para la industria, con el objetivo de mejorar la operación de sus clientes.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603101" y="2676525"/>
            <a:ext cx="71121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s" sz="2400"/>
              <a:t>Empresas proveedoras de software ERP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266"/>
              <a:t>    </a:t>
            </a:r>
            <a:r>
              <a:rPr b="0" lang="es" sz="2066"/>
              <a:t> </a:t>
            </a:r>
            <a:r>
              <a:rPr b="0" lang="es" sz="2266"/>
              <a:t>2.5. Epicor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452050" y="3735800"/>
            <a:ext cx="6658800" cy="6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 SemiBold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Historia: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endParaRPr sz="1733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260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34"/>
              <a:buFont typeface="Comfortaa SemiBold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Fundada en 1972, Epicor ofrece soluciones de software para impulsar el crecimiento de empresas en sectores como manufactura, distribución, retail y servicios.</a:t>
            </a:r>
            <a:endParaRPr b="1" sz="16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Nichos de mercado: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60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34"/>
              <a:buFont typeface="Comfortaa SemiBold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Manufactura, distribución, retail, servicios, entre otros.</a:t>
            </a:r>
            <a:endParaRPr b="1" sz="16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Aplicaciones más utilizadas: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Epicor ERP (diseñado para promover el crecimiento empresarial), Epicor Prophet 21 (específico para distribuidores).</a:t>
            </a:r>
            <a:endParaRPr b="1" sz="16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Filosofía de la empresa: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Proporcionar soluciones flexibles e industriales específicas que ayuden a sus clientes a crecer y competir en la economía global.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603101" y="2676525"/>
            <a:ext cx="71121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s" sz="2400"/>
              <a:t>Empresas proveedoras de software ERP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266"/>
              <a:t>    </a:t>
            </a:r>
            <a:r>
              <a:rPr b="0" lang="es" sz="2066"/>
              <a:t> </a:t>
            </a:r>
            <a:r>
              <a:rPr b="0" lang="es" sz="2266"/>
              <a:t>2.6. Odoo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452050" y="3735800"/>
            <a:ext cx="6658800" cy="6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 SemiBold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Historia: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endParaRPr sz="1733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260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34"/>
              <a:buFont typeface="Comfortaa SemiBold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Fundada en 2005 en Bélgica bajo el nombre TinyERP, cambió su nombre a OpenERP antes de adoptar finalmente el nombre Odoo.</a:t>
            </a:r>
            <a:endParaRPr b="1" sz="16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Nichos de mercado: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60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34"/>
              <a:buFont typeface="Comfortaa SemiBold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Desde PYMES hasta grandes empresas que requieren personalización. Su flexibilidad y modularidad lo hacen adecuado para una amplia gama de negocios.</a:t>
            </a:r>
            <a:endParaRPr b="1" sz="16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603101" y="2676525"/>
            <a:ext cx="71121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s" sz="2400"/>
              <a:t>Empresas proveedoras de software ERP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266"/>
              <a:t>    </a:t>
            </a:r>
            <a:r>
              <a:rPr b="0" lang="es" sz="2066"/>
              <a:t> </a:t>
            </a:r>
            <a:r>
              <a:rPr b="0" lang="es" sz="2266"/>
              <a:t>2.6. Odoo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452050" y="3735800"/>
            <a:ext cx="6658800" cy="6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Aplicaciones más utilizadas: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Odoo Community (versión de código abierto), Odoo Enterprise (versión de pago con características adicionales), y una variedad de aplicaciones y módulos como Contabilidad, Ventas, CRM, Inventario, entre otros.</a:t>
            </a:r>
            <a:endParaRPr b="1" sz="16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❖"/>
            </a:pPr>
            <a:r>
              <a:rPr b="1" lang="es" sz="19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Filosofía de la empresa: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➢"/>
            </a:pPr>
            <a:r>
              <a:rPr b="1" lang="es" sz="16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Ofrecer un software que cubra todas las necesidades empresariales en una única solución integrada. Promover la flexibilidad, escalabilidad y apertura.</a:t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601650" y="2593200"/>
            <a:ext cx="6356700" cy="58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333" u="sng"/>
              <a:t>Índice</a:t>
            </a:r>
            <a:endParaRPr i="1" sz="3333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 u="sng"/>
          </a:p>
          <a:p>
            <a:pPr indent="-360044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300"/>
              <a:t>Soluciones de sistemas</a:t>
            </a:r>
            <a:endParaRPr sz="2300"/>
          </a:p>
          <a:p>
            <a:pPr indent="-360045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es" sz="2300"/>
              <a:t>ERP</a:t>
            </a:r>
            <a:endParaRPr b="0" sz="2300"/>
          </a:p>
          <a:p>
            <a:pPr indent="-360045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es" sz="2300"/>
              <a:t>CRM</a:t>
            </a:r>
            <a:endParaRPr b="0" sz="2300"/>
          </a:p>
          <a:p>
            <a:pPr indent="-360045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es" sz="2300"/>
              <a:t>SCM</a:t>
            </a:r>
            <a:endParaRPr b="0" sz="2300"/>
          </a:p>
          <a:p>
            <a:pPr indent="-360045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es" sz="2300"/>
              <a:t>PRM</a:t>
            </a:r>
            <a:endParaRPr b="0" sz="2300"/>
          </a:p>
          <a:p>
            <a:pPr indent="-360044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300"/>
              <a:t>Empresas proveedoras de software ERP</a:t>
            </a:r>
            <a:endParaRPr sz="2300"/>
          </a:p>
          <a:p>
            <a:pPr indent="-360045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es" sz="2300"/>
              <a:t>SAP</a:t>
            </a:r>
            <a:endParaRPr b="0" sz="2300"/>
          </a:p>
          <a:p>
            <a:pPr indent="-360045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es" sz="2300"/>
              <a:t>Oracle</a:t>
            </a:r>
            <a:endParaRPr b="0" sz="2300"/>
          </a:p>
          <a:p>
            <a:pPr indent="-360045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es" sz="2300"/>
              <a:t>Microsoft</a:t>
            </a:r>
            <a:endParaRPr b="0" sz="2300"/>
          </a:p>
          <a:p>
            <a:pPr indent="-360045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es" sz="2300"/>
              <a:t>Infor</a:t>
            </a:r>
            <a:endParaRPr b="0" sz="2300"/>
          </a:p>
          <a:p>
            <a:pPr indent="-360045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es" sz="2300"/>
              <a:t>Epicor</a:t>
            </a:r>
            <a:endParaRPr b="0" sz="2300"/>
          </a:p>
          <a:p>
            <a:pPr indent="-360045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es" sz="2300"/>
              <a:t>Odoo</a:t>
            </a:r>
            <a:endParaRPr b="0" sz="23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0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0" y="3938100"/>
            <a:ext cx="7560000" cy="1281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1.	 Soluciones de sistemas</a:t>
            </a:r>
            <a:endParaRPr sz="5000"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03100" y="2676525"/>
            <a:ext cx="63567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	Soluciones de sistemas</a:t>
            </a:r>
            <a:endParaRPr/>
          </a:p>
          <a:p>
            <a:pPr indent="-37253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67"/>
              <a:buAutoNum type="arabicPeriod"/>
            </a:pPr>
            <a:r>
              <a:rPr b="0" lang="es" sz="2266"/>
              <a:t>ERP (Enterprise Resource Planning)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43500" y="3799550"/>
            <a:ext cx="6675900" cy="57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8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❖"/>
            </a:pPr>
            <a:r>
              <a:rPr lang="es" sz="20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Libre: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b="1" lang="es" sz="1733">
                <a:solidFill>
                  <a:srgbClr val="434343"/>
                </a:solidFill>
                <a:highlight>
                  <a:srgbClr val="D9EAD3"/>
                </a:highlight>
                <a:latin typeface="Comfortaa"/>
                <a:ea typeface="Comfortaa"/>
                <a:cs typeface="Comfortaa"/>
                <a:sym typeface="Comfortaa"/>
              </a:rPr>
              <a:t>Odoo</a:t>
            </a:r>
            <a:endParaRPr b="1" sz="1733">
              <a:solidFill>
                <a:srgbClr val="434343"/>
              </a:solidFill>
              <a:highlight>
                <a:srgbClr val="D9EAD3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➢"/>
            </a:pPr>
            <a:r>
              <a:rPr b="1" lang="es" sz="18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Multiplataforma: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Sí (basado en web).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➢"/>
            </a:pPr>
            <a:r>
              <a:rPr b="1" lang="es" sz="18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Características:</a:t>
            </a:r>
            <a:endParaRPr b="1" sz="18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Modular: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Puedes empezar con un módulo y agregar más a medida que tu negocio crezca.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Aplicaciones integradas: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CRM, ventas, inventario, contabilidad, recursos humanos y más.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Personalizable: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Gracias a su código abierto, puedes modificarlo según tus necesidades.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Comunidad activa: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Amplio soporte de la comunidad y plugins disponibles.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03100" y="2676525"/>
            <a:ext cx="63567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	Soluciones de sistemas</a:t>
            </a:r>
            <a:endParaRPr/>
          </a:p>
          <a:p>
            <a:pPr indent="-37253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67"/>
              <a:buAutoNum type="arabicPeriod"/>
            </a:pPr>
            <a:r>
              <a:rPr b="0" lang="es" sz="2266"/>
              <a:t>ERP (Enterprise Resource Planning)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43500" y="3799550"/>
            <a:ext cx="6675900" cy="57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8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❖"/>
            </a:pPr>
            <a:r>
              <a:rPr lang="es" sz="20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Propietario</a:t>
            </a:r>
            <a:r>
              <a:rPr lang="es" sz="20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b="1" lang="es" sz="1733">
                <a:solidFill>
                  <a:srgbClr val="434343"/>
                </a:solidFill>
                <a:highlight>
                  <a:srgbClr val="FCE5CD"/>
                </a:highlight>
                <a:latin typeface="Comfortaa"/>
                <a:ea typeface="Comfortaa"/>
                <a:cs typeface="Comfortaa"/>
                <a:sym typeface="Comfortaa"/>
              </a:rPr>
              <a:t>SAP ERP</a:t>
            </a:r>
            <a:endParaRPr b="1" sz="1733">
              <a:solidFill>
                <a:srgbClr val="434343"/>
              </a:solidFill>
              <a:highlight>
                <a:srgbClr val="FCE5CD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➢"/>
            </a:pPr>
            <a:r>
              <a:rPr b="1" lang="es" sz="18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Multiplataforma: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Sí (basado en web y soluciones específicas para móviles).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➢"/>
            </a:pPr>
            <a:r>
              <a:rPr b="1" lang="es" sz="18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Características:</a:t>
            </a:r>
            <a:endParaRPr b="1" sz="18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Integración completa de soluciones</a:t>
            </a: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finanzas, recursos humanos, ventas, etc.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Escalabilidad</a:t>
            </a: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Adaptable desde PYMES hasta grandes empresas.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Analítica avanzada</a:t>
            </a: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Ofrece soluciones de Business Intelligence integradas.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Liderazgo en el mercado</a:t>
            </a: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Reconocido mundialmente y ampliamente utilizado.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03100" y="2676525"/>
            <a:ext cx="74994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933"/>
              <a:t>1.	Soluciones de sistemas</a:t>
            </a:r>
            <a:endParaRPr sz="2933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488"/>
              <a:t>     1.2.	CRM</a:t>
            </a:r>
            <a:r>
              <a:rPr b="0" lang="es" sz="2488"/>
              <a:t> </a:t>
            </a:r>
            <a:r>
              <a:rPr b="0" lang="es" sz="2488"/>
              <a:t>(Customer Relationship Management)</a:t>
            </a:r>
            <a:endParaRPr sz="2822"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43500" y="3799550"/>
            <a:ext cx="6675900" cy="57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8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❖"/>
            </a:pPr>
            <a:r>
              <a:rPr lang="es" sz="20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Libre</a:t>
            </a:r>
            <a:r>
              <a:rPr lang="es" sz="20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b="1" lang="es" sz="1733">
                <a:solidFill>
                  <a:srgbClr val="434343"/>
                </a:solidFill>
                <a:highlight>
                  <a:srgbClr val="D9EAD3"/>
                </a:highlight>
                <a:latin typeface="Comfortaa"/>
                <a:ea typeface="Comfortaa"/>
                <a:cs typeface="Comfortaa"/>
                <a:sym typeface="Comfortaa"/>
              </a:rPr>
              <a:t>SuiteCRM</a:t>
            </a:r>
            <a:endParaRPr b="1" sz="1733">
              <a:solidFill>
                <a:srgbClr val="434343"/>
              </a:solidFill>
              <a:highlight>
                <a:srgbClr val="D9EAD3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➢"/>
            </a:pPr>
            <a:r>
              <a:rPr b="1" lang="es" sz="18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Multiplataforma: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Sí (basado en web).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➢"/>
            </a:pPr>
            <a:r>
              <a:rPr b="1" lang="es" sz="18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Características:</a:t>
            </a:r>
            <a:endParaRPr b="1" sz="18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Ventas, marketing y soporte en una sola herramienta.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Gestión de leads, oportunidades y cuentas.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Informes y análisis de datos.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Extensible y personalizable.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603100" y="2676525"/>
            <a:ext cx="74994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33"/>
              <a:t>1.	Soluciones de sistemas</a:t>
            </a:r>
            <a:endParaRPr sz="2633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288"/>
              <a:t>     1.2.  </a:t>
            </a:r>
            <a:r>
              <a:rPr b="0" lang="es" sz="2288"/>
              <a:t>CRM (Customer Relationship Management)</a:t>
            </a:r>
            <a:endParaRPr sz="2622"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43500" y="3799550"/>
            <a:ext cx="6675900" cy="57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8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❖"/>
            </a:pPr>
            <a:r>
              <a:rPr lang="es" sz="20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Propietario</a:t>
            </a:r>
            <a:r>
              <a:rPr lang="es" sz="20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b="1" lang="es" sz="1733">
                <a:solidFill>
                  <a:srgbClr val="434343"/>
                </a:solidFill>
                <a:highlight>
                  <a:srgbClr val="FCE5CD"/>
                </a:highlight>
                <a:latin typeface="Comfortaa"/>
                <a:ea typeface="Comfortaa"/>
                <a:cs typeface="Comfortaa"/>
                <a:sym typeface="Comfortaa"/>
              </a:rPr>
              <a:t>Salesforce</a:t>
            </a:r>
            <a:endParaRPr b="1" sz="1733">
              <a:solidFill>
                <a:srgbClr val="434343"/>
              </a:solidFill>
              <a:highlight>
                <a:srgbClr val="FCE5CD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➢"/>
            </a:pPr>
            <a:r>
              <a:rPr b="1" lang="es" sz="18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Multiplataforma: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Sí (basado en web y aplicaciones móviles).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➢"/>
            </a:pPr>
            <a:r>
              <a:rPr b="1" lang="es" sz="18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Características:</a:t>
            </a:r>
            <a:endParaRPr b="1" sz="18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Cloud-based: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Toda la información disponible en la nube.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Personalización con Salesforce AppExchange.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Integración con herramientas de terceros.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Analítica avanzada y AI con Einstein.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603100" y="2676525"/>
            <a:ext cx="63567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	Soluciones de sistemas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266"/>
              <a:t>    1.3.  </a:t>
            </a:r>
            <a:r>
              <a:rPr b="0" lang="es" sz="2288"/>
              <a:t> SCM (Supply Chain Management)</a:t>
            </a:r>
            <a:endParaRPr b="0" sz="2288"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603100" y="3852850"/>
            <a:ext cx="6356700" cy="57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❖"/>
            </a:pPr>
            <a:r>
              <a:rPr lang="es" sz="20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Libre: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b="1" lang="es" sz="1733">
                <a:solidFill>
                  <a:srgbClr val="434343"/>
                </a:solidFill>
                <a:highlight>
                  <a:srgbClr val="D9EAD3"/>
                </a:highlight>
                <a:latin typeface="Comfortaa"/>
                <a:ea typeface="Comfortaa"/>
                <a:cs typeface="Comfortaa"/>
                <a:sym typeface="Comfortaa"/>
              </a:rPr>
              <a:t>OpenBoxes</a:t>
            </a:r>
            <a:endParaRPr b="1" sz="1733">
              <a:solidFill>
                <a:srgbClr val="434343"/>
              </a:solidFill>
              <a:highlight>
                <a:srgbClr val="D9EAD3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➢"/>
            </a:pPr>
            <a:r>
              <a:rPr b="1" lang="es" sz="18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Multiplataforma: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Sí (basado en web).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➢"/>
            </a:pPr>
            <a:r>
              <a:rPr b="1" lang="es" sz="18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Características:</a:t>
            </a:r>
            <a:endParaRPr b="1" sz="18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Inventario y seguimiento de productos.</a:t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Gestión de pedidos y proveedores.</a:t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Informes detallados y analítica.</a:t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Extensible y con integraciones disponibles.</a:t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E08956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603100" y="2676525"/>
            <a:ext cx="63567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	Soluciones de sistemas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266"/>
              <a:t>    1.3.  </a:t>
            </a:r>
            <a:r>
              <a:rPr b="0" lang="es" sz="2288"/>
              <a:t> SCM (Supply Chain Management)</a:t>
            </a:r>
            <a:endParaRPr b="0" sz="2288"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603100" y="3852850"/>
            <a:ext cx="6356700" cy="57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❖"/>
            </a:pPr>
            <a:r>
              <a:rPr lang="es" sz="20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Propietario</a:t>
            </a:r>
            <a:r>
              <a:rPr lang="es" sz="20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b="1" lang="es" sz="1733">
                <a:solidFill>
                  <a:srgbClr val="434343"/>
                </a:solidFill>
                <a:highlight>
                  <a:srgbClr val="FCE5CD"/>
                </a:highlight>
                <a:latin typeface="Comfortaa"/>
                <a:ea typeface="Comfortaa"/>
                <a:cs typeface="Comfortaa"/>
                <a:sym typeface="Comfortaa"/>
              </a:rPr>
              <a:t>Oracle SCM Cloud</a:t>
            </a:r>
            <a:endParaRPr b="1" sz="1733">
              <a:solidFill>
                <a:srgbClr val="434343"/>
              </a:solidFill>
              <a:highlight>
                <a:srgbClr val="FCE5CD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➢"/>
            </a:pPr>
            <a:r>
              <a:rPr b="1" lang="es" sz="18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Multiplataforma:</a:t>
            </a:r>
            <a:r>
              <a:rPr lang="es" sz="1733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Sí (basado en web y aplicaciones móviles).</a:t>
            </a:r>
            <a:endParaRPr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50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34"/>
              <a:buFont typeface="Comfortaa"/>
              <a:buChar char="➢"/>
            </a:pPr>
            <a:r>
              <a:rPr b="1" lang="es" sz="18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Características:</a:t>
            </a:r>
            <a:endParaRPr b="1" sz="18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Solución completa desde la fabricación hasta la distribución.</a:t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Analítica y predicción avanzadas.</a:t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Gestión de ciclo de vida del producto.</a:t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87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34"/>
              <a:buFont typeface="Comfortaa SemiBold"/>
              <a:buChar char="■"/>
            </a:pPr>
            <a:r>
              <a:rPr b="1" lang="es" sz="1733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Integración con otras soluciones de Oracle.</a:t>
            </a:r>
            <a:endParaRPr b="1" sz="1733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E08956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7057573" y="9640992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