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7"/>
  </p:notesMasterIdLst>
  <p:sldIdLst>
    <p:sldId id="336" r:id="rId3"/>
    <p:sldId id="337" r:id="rId4"/>
    <p:sldId id="342" r:id="rId5"/>
    <p:sldId id="347" r:id="rId6"/>
    <p:sldId id="295" r:id="rId7"/>
    <p:sldId id="262" r:id="rId8"/>
    <p:sldId id="260" r:id="rId9"/>
    <p:sldId id="344" r:id="rId10"/>
    <p:sldId id="345" r:id="rId11"/>
    <p:sldId id="265" r:id="rId12"/>
    <p:sldId id="346" r:id="rId13"/>
    <p:sldId id="348" r:id="rId14"/>
    <p:sldId id="282" r:id="rId15"/>
    <p:sldId id="33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13983"/>
    <a:srgbClr val="3C4A78"/>
    <a:srgbClr val="B97E7B"/>
    <a:srgbClr val="D4A7A2"/>
    <a:srgbClr val="DC9C9A"/>
    <a:srgbClr val="D3B6A3"/>
    <a:srgbClr val="214C93"/>
    <a:srgbClr val="C9B5AC"/>
    <a:srgbClr val="384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8" autoAdjust="0"/>
  </p:normalViewPr>
  <p:slideViewPr>
    <p:cSldViewPr snapToGrid="0">
      <p:cViewPr varScale="1">
        <p:scale>
          <a:sx n="73" d="100"/>
          <a:sy n="73" d="100"/>
        </p:scale>
        <p:origin x="104" y="456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FE-4D55-BD72-8CB2A873F0B1}"/>
              </c:ext>
            </c:extLst>
          </c:dPt>
          <c:dPt>
            <c:idx val="1"/>
            <c:bubble3D val="0"/>
            <c:spPr>
              <a:solidFill>
                <a:srgbClr val="4A5A6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FE-4D55-BD72-8CB2A873F0B1}"/>
              </c:ext>
            </c:extLst>
          </c:dPt>
          <c:dPt>
            <c:idx val="2"/>
            <c:bubble3D val="0"/>
            <c:spPr>
              <a:solidFill>
                <a:srgbClr val="9286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FE-4D55-BD72-8CB2A873F0B1}"/>
              </c:ext>
            </c:extLst>
          </c:dPt>
          <c:dPt>
            <c:idx val="3"/>
            <c:bubble3D val="0"/>
            <c:spPr>
              <a:solidFill>
                <a:srgbClr val="C9B5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FE-4D55-BD72-8CB2A873F0B1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FE-4D55-BD72-8CB2A873F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0F58D-4693-4D7D-ADA6-732BDE111134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567A2-8DEF-40AA-809F-50C0F430C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98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zh-CN" dirty="0"/>
              <a:t>5-1-P-P-T-</a:t>
            </a:r>
            <a:r>
              <a:rPr lang="zh-CN" altLang="pl-PL" dirty="0"/>
              <a:t>模  板 网   </a:t>
            </a:r>
            <a:r>
              <a:rPr lang="pl-PL" altLang="zh-CN" dirty="0"/>
              <a:t>w w  w.5 1 p p t m   ob an.c o 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39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86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zh-CN" dirty="0"/>
              <a:t>5-1-P-P-T-</a:t>
            </a:r>
            <a:r>
              <a:rPr lang="zh-CN" altLang="pl-PL" dirty="0"/>
              <a:t>模  板 网   </a:t>
            </a:r>
            <a:r>
              <a:rPr lang="pl-PL" altLang="zh-CN" dirty="0"/>
              <a:t>w w  w.5 1 p p t m   ob an.c o 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44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zh-CN" dirty="0"/>
              <a:t>5-1-P-P-T-</a:t>
            </a:r>
            <a:r>
              <a:rPr lang="zh-CN" altLang="pl-PL" dirty="0"/>
              <a:t>模  板 网   </a:t>
            </a:r>
            <a:r>
              <a:rPr lang="pl-PL" altLang="zh-CN" dirty="0"/>
              <a:t>w w  w.5 1 p p t m   ob an.c o 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altLang="zh-CN" dirty="0"/>
              <a:t>5-1-P-P-T-</a:t>
            </a:r>
            <a:r>
              <a:rPr lang="zh-CN" altLang="pl-PL" dirty="0"/>
              <a:t>模  板 网   </a:t>
            </a:r>
            <a:r>
              <a:rPr lang="pl-PL" altLang="zh-CN" dirty="0"/>
              <a:t>w w  w.5 1 p p t m   ob an.c o 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9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567A2-8DEF-40AA-809F-50C0F430C2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6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17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35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8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28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 userDrawn="1"/>
        </p:nvSpPr>
        <p:spPr>
          <a:xfrm>
            <a:off x="0" y="0"/>
            <a:ext cx="2950534" cy="1867004"/>
          </a:xfrm>
          <a:custGeom>
            <a:avLst/>
            <a:gdLst>
              <a:gd name="connsiteX0" fmla="*/ 0 w 2950534"/>
              <a:gd name="connsiteY0" fmla="*/ 0 h 1867004"/>
              <a:gd name="connsiteX1" fmla="*/ 2950534 w 2950534"/>
              <a:gd name="connsiteY1" fmla="*/ 0 h 1867004"/>
              <a:gd name="connsiteX2" fmla="*/ 2938438 w 2950534"/>
              <a:gd name="connsiteY2" fmla="*/ 59660 h 1867004"/>
              <a:gd name="connsiteX3" fmla="*/ 1337689 w 2950534"/>
              <a:gd name="connsiteY3" fmla="*/ 724710 h 1867004"/>
              <a:gd name="connsiteX4" fmla="*/ 144508 w 2950534"/>
              <a:gd name="connsiteY4" fmla="*/ 1851646 h 1867004"/>
              <a:gd name="connsiteX5" fmla="*/ 0 w 2950534"/>
              <a:gd name="connsiteY5" fmla="*/ 181806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0534" h="1867004">
                <a:moveTo>
                  <a:pt x="0" y="0"/>
                </a:moveTo>
                <a:lnTo>
                  <a:pt x="2950534" y="0"/>
                </a:lnTo>
                <a:lnTo>
                  <a:pt x="2938438" y="59660"/>
                </a:lnTo>
                <a:cubicBezTo>
                  <a:pt x="2791449" y="522078"/>
                  <a:pt x="2042936" y="124290"/>
                  <a:pt x="1337689" y="724710"/>
                </a:cubicBezTo>
                <a:cubicBezTo>
                  <a:pt x="632442" y="1325130"/>
                  <a:pt x="842714" y="1975726"/>
                  <a:pt x="144508" y="1851646"/>
                </a:cubicBezTo>
                <a:lnTo>
                  <a:pt x="0" y="1818066"/>
                </a:ln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>
            <a:off x="-1058773" y="-1209650"/>
            <a:ext cx="4711700" cy="4610100"/>
          </a:xfrm>
          <a:custGeom>
            <a:avLst/>
            <a:gdLst>
              <a:gd name="connsiteX0" fmla="*/ 0 w 4711700"/>
              <a:gd name="connsiteY0" fmla="*/ 4610100 h 4610100"/>
              <a:gd name="connsiteX1" fmla="*/ 876300 w 4711700"/>
              <a:gd name="connsiteY1" fmla="*/ 2832100 h 4610100"/>
              <a:gd name="connsiteX2" fmla="*/ 2476500 w 4711700"/>
              <a:gd name="connsiteY2" fmla="*/ 2184400 h 4610100"/>
              <a:gd name="connsiteX3" fmla="*/ 3035300 w 4711700"/>
              <a:gd name="connsiteY3" fmla="*/ 952500 h 4610100"/>
              <a:gd name="connsiteX4" fmla="*/ 4711700 w 4711700"/>
              <a:gd name="connsiteY4" fmla="*/ 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700" h="4610100">
                <a:moveTo>
                  <a:pt x="0" y="4610100"/>
                </a:moveTo>
                <a:cubicBezTo>
                  <a:pt x="231775" y="3923241"/>
                  <a:pt x="463550" y="3236383"/>
                  <a:pt x="876300" y="2832100"/>
                </a:cubicBezTo>
                <a:cubicBezTo>
                  <a:pt x="1289050" y="2427817"/>
                  <a:pt x="2116667" y="2497667"/>
                  <a:pt x="2476500" y="2184400"/>
                </a:cubicBezTo>
                <a:cubicBezTo>
                  <a:pt x="2836333" y="1871133"/>
                  <a:pt x="2662767" y="1316567"/>
                  <a:pt x="3035300" y="952500"/>
                </a:cubicBezTo>
                <a:cubicBezTo>
                  <a:pt x="3407833" y="588433"/>
                  <a:pt x="4059766" y="294216"/>
                  <a:pt x="47117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547429" y="4145156"/>
            <a:ext cx="5050970" cy="3126501"/>
            <a:chOff x="7547429" y="4145156"/>
            <a:chExt cx="5050970" cy="3126501"/>
          </a:xfrm>
        </p:grpSpPr>
        <p:sp>
          <p:nvSpPr>
            <p:cNvPr id="8" name="任意多边形 7"/>
            <p:cNvSpPr/>
            <p:nvPr/>
          </p:nvSpPr>
          <p:spPr>
            <a:xfrm>
              <a:off x="8708571" y="4145156"/>
              <a:ext cx="3657600" cy="2647530"/>
            </a:xfrm>
            <a:custGeom>
              <a:avLst/>
              <a:gdLst>
                <a:gd name="connsiteX0" fmla="*/ 0 w 3657600"/>
                <a:gd name="connsiteY0" fmla="*/ 2516901 h 2647530"/>
                <a:gd name="connsiteX1" fmla="*/ 841829 w 3657600"/>
                <a:gd name="connsiteY1" fmla="*/ 1094501 h 2647530"/>
                <a:gd name="connsiteX2" fmla="*/ 2975429 w 3657600"/>
                <a:gd name="connsiteY2" fmla="*/ 1109015 h 2647530"/>
                <a:gd name="connsiteX3" fmla="*/ 3309258 w 3657600"/>
                <a:gd name="connsiteY3" fmla="*/ 93015 h 2647530"/>
                <a:gd name="connsiteX4" fmla="*/ 3657600 w 3657600"/>
                <a:gd name="connsiteY4" fmla="*/ 49473 h 2647530"/>
                <a:gd name="connsiteX5" fmla="*/ 3396343 w 3657600"/>
                <a:gd name="connsiteY5" fmla="*/ 2313701 h 2647530"/>
                <a:gd name="connsiteX6" fmla="*/ 1567543 w 3657600"/>
                <a:gd name="connsiteY6" fmla="*/ 2647530 h 2647530"/>
                <a:gd name="connsiteX7" fmla="*/ 0 w 3657600"/>
                <a:gd name="connsiteY7" fmla="*/ 2516901 h 2647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0" h="2647530">
                  <a:moveTo>
                    <a:pt x="0" y="2516901"/>
                  </a:moveTo>
                  <a:cubicBezTo>
                    <a:pt x="172962" y="1923025"/>
                    <a:pt x="345924" y="1329149"/>
                    <a:pt x="841829" y="1094501"/>
                  </a:cubicBezTo>
                  <a:cubicBezTo>
                    <a:pt x="1337734" y="859853"/>
                    <a:pt x="2564191" y="1275929"/>
                    <a:pt x="2975429" y="1109015"/>
                  </a:cubicBezTo>
                  <a:cubicBezTo>
                    <a:pt x="3386667" y="942101"/>
                    <a:pt x="3195563" y="269605"/>
                    <a:pt x="3309258" y="93015"/>
                  </a:cubicBezTo>
                  <a:cubicBezTo>
                    <a:pt x="3422953" y="-83575"/>
                    <a:pt x="3589867" y="44635"/>
                    <a:pt x="3657600" y="49473"/>
                  </a:cubicBezTo>
                  <a:lnTo>
                    <a:pt x="3396343" y="2313701"/>
                  </a:lnTo>
                  <a:lnTo>
                    <a:pt x="1567543" y="2647530"/>
                  </a:lnTo>
                  <a:lnTo>
                    <a:pt x="0" y="2516901"/>
                  </a:lnTo>
                  <a:close/>
                </a:path>
              </a:pathLst>
            </a:custGeom>
            <a:solidFill>
              <a:srgbClr val="C1CBD7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7736114" y="4905893"/>
              <a:ext cx="4862285" cy="2168007"/>
            </a:xfrm>
            <a:custGeom>
              <a:avLst/>
              <a:gdLst>
                <a:gd name="connsiteX0" fmla="*/ 7514675 w 9555903"/>
                <a:gd name="connsiteY0" fmla="*/ 14 h 3019083"/>
                <a:gd name="connsiteX1" fmla="*/ 9420315 w 9555903"/>
                <a:gd name="connsiteY1" fmla="*/ 277462 h 3019083"/>
                <a:gd name="connsiteX2" fmla="*/ 9555903 w 9555903"/>
                <a:gd name="connsiteY2" fmla="*/ 304494 h 3019083"/>
                <a:gd name="connsiteX3" fmla="*/ 9555903 w 9555903"/>
                <a:gd name="connsiteY3" fmla="*/ 3019083 h 3019083"/>
                <a:gd name="connsiteX4" fmla="*/ 0 w 9555903"/>
                <a:gd name="connsiteY4" fmla="*/ 3019083 h 3019083"/>
                <a:gd name="connsiteX5" fmla="*/ 6049 w 9555903"/>
                <a:gd name="connsiteY5" fmla="*/ 2795618 h 3019083"/>
                <a:gd name="connsiteX6" fmla="*/ 811953 w 9555903"/>
                <a:gd name="connsiteY6" fmla="*/ 1647483 h 3019083"/>
                <a:gd name="connsiteX7" fmla="*/ 5012478 w 9555903"/>
                <a:gd name="connsiteY7" fmla="*/ 1609383 h 3019083"/>
                <a:gd name="connsiteX8" fmla="*/ 7003203 w 9555903"/>
                <a:gd name="connsiteY8" fmla="*/ 56808 h 3019083"/>
                <a:gd name="connsiteX9" fmla="*/ 7514675 w 9555903"/>
                <a:gd name="connsiteY9" fmla="*/ 14 h 3019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55903" h="3019083">
                  <a:moveTo>
                    <a:pt x="7514675" y="14"/>
                  </a:moveTo>
                  <a:cubicBezTo>
                    <a:pt x="8141323" y="-1838"/>
                    <a:pt x="8919551" y="175135"/>
                    <a:pt x="9420315" y="277462"/>
                  </a:cubicBezTo>
                  <a:lnTo>
                    <a:pt x="9555903" y="304494"/>
                  </a:lnTo>
                  <a:lnTo>
                    <a:pt x="9555903" y="3019083"/>
                  </a:lnTo>
                  <a:lnTo>
                    <a:pt x="0" y="3019083"/>
                  </a:lnTo>
                  <a:lnTo>
                    <a:pt x="6049" y="2795618"/>
                  </a:lnTo>
                  <a:cubicBezTo>
                    <a:pt x="36261" y="2299053"/>
                    <a:pt x="185685" y="1859415"/>
                    <a:pt x="811953" y="1647483"/>
                  </a:cubicBezTo>
                  <a:cubicBezTo>
                    <a:pt x="1646978" y="1364908"/>
                    <a:pt x="3980603" y="1874496"/>
                    <a:pt x="5012478" y="1609383"/>
                  </a:cubicBezTo>
                  <a:cubicBezTo>
                    <a:pt x="6044353" y="1344270"/>
                    <a:pt x="6207866" y="267945"/>
                    <a:pt x="7003203" y="56808"/>
                  </a:cubicBezTo>
                  <a:cubicBezTo>
                    <a:pt x="7152329" y="17220"/>
                    <a:pt x="7326681" y="570"/>
                    <a:pt x="7514675" y="14"/>
                  </a:cubicBezTo>
                  <a:close/>
                </a:path>
              </a:pathLst>
            </a:custGeom>
            <a:solidFill>
              <a:srgbClr val="4A5A6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547429" y="4615543"/>
              <a:ext cx="4702628" cy="2656114"/>
            </a:xfrm>
            <a:custGeom>
              <a:avLst/>
              <a:gdLst>
                <a:gd name="connsiteX0" fmla="*/ 0 w 3686628"/>
                <a:gd name="connsiteY0" fmla="*/ 3004457 h 3004457"/>
                <a:gd name="connsiteX1" fmla="*/ 1161142 w 3686628"/>
                <a:gd name="connsiteY1" fmla="*/ 1582057 h 3004457"/>
                <a:gd name="connsiteX2" fmla="*/ 2452914 w 3686628"/>
                <a:gd name="connsiteY2" fmla="*/ 1277257 h 3004457"/>
                <a:gd name="connsiteX3" fmla="*/ 3686628 w 3686628"/>
                <a:gd name="connsiteY3" fmla="*/ 0 h 300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6628" h="3004457">
                  <a:moveTo>
                    <a:pt x="0" y="3004457"/>
                  </a:moveTo>
                  <a:cubicBezTo>
                    <a:pt x="376161" y="2437190"/>
                    <a:pt x="752323" y="1869924"/>
                    <a:pt x="1161142" y="1582057"/>
                  </a:cubicBezTo>
                  <a:cubicBezTo>
                    <a:pt x="1569961" y="1294190"/>
                    <a:pt x="2032000" y="1540933"/>
                    <a:pt x="2452914" y="1277257"/>
                  </a:cubicBezTo>
                  <a:cubicBezTo>
                    <a:pt x="2873828" y="1013581"/>
                    <a:pt x="3280228" y="506790"/>
                    <a:pt x="3686628" y="0"/>
                  </a:cubicBezTo>
                </a:path>
              </a:pathLst>
            </a:custGeom>
            <a:noFill/>
            <a:ln w="25400">
              <a:solidFill>
                <a:srgbClr val="C9B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6122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6" r:id="rId2"/>
    <p:sldLayoutId id="2147483669" r:id="rId3"/>
    <p:sldLayoutId id="2147483667" r:id="rId4"/>
    <p:sldLayoutId id="214748367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3110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.csdn.net/so/search?q=%E8%AF%8D%E4%BA%91&amp;spm=1001.2101.3001.70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>
            <a:off x="-5329" y="4894125"/>
            <a:ext cx="1870784" cy="1963875"/>
          </a:xfrm>
          <a:custGeom>
            <a:avLst/>
            <a:gdLst>
              <a:gd name="connsiteX0" fmla="*/ 1479381 w 1870784"/>
              <a:gd name="connsiteY0" fmla="*/ 9 h 1963875"/>
              <a:gd name="connsiteX1" fmla="*/ 1704975 w 1870784"/>
              <a:gd name="connsiteY1" fmla="*/ 49350 h 1963875"/>
              <a:gd name="connsiteX2" fmla="*/ 1638300 w 1870784"/>
              <a:gd name="connsiteY2" fmla="*/ 1630500 h 1963875"/>
              <a:gd name="connsiteX3" fmla="*/ 1283401 w 1870784"/>
              <a:gd name="connsiteY3" fmla="*/ 1947532 h 1963875"/>
              <a:gd name="connsiteX4" fmla="*/ 1248454 w 1870784"/>
              <a:gd name="connsiteY4" fmla="*/ 1963875 h 1963875"/>
              <a:gd name="connsiteX5" fmla="*/ 0 w 1870784"/>
              <a:gd name="connsiteY5" fmla="*/ 1963875 h 1963875"/>
              <a:gd name="connsiteX6" fmla="*/ 0 w 1870784"/>
              <a:gd name="connsiteY6" fmla="*/ 454716 h 1963875"/>
              <a:gd name="connsiteX7" fmla="*/ 66587 w 1870784"/>
              <a:gd name="connsiteY7" fmla="*/ 426904 h 1963875"/>
              <a:gd name="connsiteX8" fmla="*/ 1479381 w 1870784"/>
              <a:gd name="connsiteY8" fmla="*/ 9 h 196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784" h="1963875">
                <a:moveTo>
                  <a:pt x="1479381" y="9"/>
                </a:moveTo>
                <a:cubicBezTo>
                  <a:pt x="1570035" y="414"/>
                  <a:pt x="1646337" y="15715"/>
                  <a:pt x="1704975" y="49350"/>
                </a:cubicBezTo>
                <a:cubicBezTo>
                  <a:pt x="2017712" y="228737"/>
                  <a:pt x="1825625" y="1268550"/>
                  <a:pt x="1638300" y="1630500"/>
                </a:cubicBezTo>
                <a:cubicBezTo>
                  <a:pt x="1568053" y="1766231"/>
                  <a:pt x="1434852" y="1867807"/>
                  <a:pt x="1283401" y="1947532"/>
                </a:cubicBezTo>
                <a:lnTo>
                  <a:pt x="1248454" y="1963875"/>
                </a:lnTo>
                <a:lnTo>
                  <a:pt x="0" y="1963875"/>
                </a:lnTo>
                <a:lnTo>
                  <a:pt x="0" y="454716"/>
                </a:lnTo>
                <a:lnTo>
                  <a:pt x="66587" y="426904"/>
                </a:lnTo>
                <a:cubicBezTo>
                  <a:pt x="621627" y="197308"/>
                  <a:pt x="1146981" y="-1477"/>
                  <a:pt x="1479381" y="9"/>
                </a:cubicBezTo>
                <a:close/>
              </a:path>
            </a:pathLst>
          </a:custGeom>
          <a:solidFill>
            <a:srgbClr val="C1CBD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7112847" y="0"/>
            <a:ext cx="5099504" cy="3303386"/>
          </a:xfrm>
          <a:custGeom>
            <a:avLst/>
            <a:gdLst>
              <a:gd name="connsiteX0" fmla="*/ 386040 w 5099504"/>
              <a:gd name="connsiteY0" fmla="*/ 0 h 3303386"/>
              <a:gd name="connsiteX1" fmla="*/ 5099504 w 5099504"/>
              <a:gd name="connsiteY1" fmla="*/ 0 h 3303386"/>
              <a:gd name="connsiteX2" fmla="*/ 5099504 w 5099504"/>
              <a:gd name="connsiteY2" fmla="*/ 3090957 h 3303386"/>
              <a:gd name="connsiteX3" fmla="*/ 5027206 w 5099504"/>
              <a:gd name="connsiteY3" fmla="*/ 3127209 h 3303386"/>
              <a:gd name="connsiteX4" fmla="*/ 4070804 w 5099504"/>
              <a:gd name="connsiteY4" fmla="*/ 3181350 h 3303386"/>
              <a:gd name="connsiteX5" fmla="*/ 3042104 w 5099504"/>
              <a:gd name="connsiteY5" fmla="*/ 1543050 h 3303386"/>
              <a:gd name="connsiteX6" fmla="*/ 394154 w 5099504"/>
              <a:gd name="connsiteY6" fmla="*/ 819150 h 3303386"/>
              <a:gd name="connsiteX7" fmla="*/ 89354 w 5099504"/>
              <a:gd name="connsiteY7" fmla="*/ 190500 h 3303386"/>
              <a:gd name="connsiteX8" fmla="*/ 358808 w 5099504"/>
              <a:gd name="connsiteY8" fmla="*/ 10721 h 330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9504" h="3303386">
                <a:moveTo>
                  <a:pt x="386040" y="0"/>
                </a:moveTo>
                <a:lnTo>
                  <a:pt x="5099504" y="0"/>
                </a:lnTo>
                <a:lnTo>
                  <a:pt x="5099504" y="3090957"/>
                </a:lnTo>
                <a:lnTo>
                  <a:pt x="5027206" y="3127209"/>
                </a:lnTo>
                <a:cubicBezTo>
                  <a:pt x="4703087" y="3285790"/>
                  <a:pt x="4380565" y="3402211"/>
                  <a:pt x="4070804" y="3181350"/>
                </a:cubicBezTo>
                <a:cubicBezTo>
                  <a:pt x="3716792" y="2928938"/>
                  <a:pt x="3654879" y="1936750"/>
                  <a:pt x="3042104" y="1543050"/>
                </a:cubicBezTo>
                <a:cubicBezTo>
                  <a:pt x="2429329" y="1149350"/>
                  <a:pt x="886279" y="1044575"/>
                  <a:pt x="394154" y="819150"/>
                </a:cubicBezTo>
                <a:cubicBezTo>
                  <a:pt x="-97971" y="593725"/>
                  <a:pt x="-37646" y="366713"/>
                  <a:pt x="89354" y="190500"/>
                </a:cubicBezTo>
                <a:cubicBezTo>
                  <a:pt x="136979" y="124421"/>
                  <a:pt x="232825" y="65373"/>
                  <a:pt x="358808" y="10721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656448" y="3838917"/>
            <a:ext cx="9555903" cy="3019083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-533400"/>
            <a:ext cx="361950" cy="361950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1353" y="-533400"/>
            <a:ext cx="361950" cy="361950"/>
          </a:xfrm>
          <a:prstGeom prst="rect">
            <a:avLst/>
          </a:prstGeom>
          <a:solidFill>
            <a:srgbClr val="928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2706" y="-533400"/>
            <a:ext cx="361950" cy="361950"/>
          </a:xfrm>
          <a:prstGeom prst="rect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44059" y="-533400"/>
            <a:ext cx="36195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" y="0"/>
            <a:ext cx="5938313" cy="3165318"/>
          </a:xfrm>
          <a:custGeom>
            <a:avLst/>
            <a:gdLst>
              <a:gd name="connsiteX0" fmla="*/ 0 w 5938313"/>
              <a:gd name="connsiteY0" fmla="*/ 0 h 3165318"/>
              <a:gd name="connsiteX1" fmla="*/ 5921904 w 5938313"/>
              <a:gd name="connsiteY1" fmla="*/ 0 h 3165318"/>
              <a:gd name="connsiteX2" fmla="*/ 5931666 w 5938313"/>
              <a:gd name="connsiteY2" fmla="*/ 86143 h 3165318"/>
              <a:gd name="connsiteX3" fmla="*/ 5781675 w 5938313"/>
              <a:gd name="connsiteY3" fmla="*/ 704850 h 3165318"/>
              <a:gd name="connsiteX4" fmla="*/ 4371975 w 5938313"/>
              <a:gd name="connsiteY4" fmla="*/ 1343025 h 3165318"/>
              <a:gd name="connsiteX5" fmla="*/ 2562225 w 5938313"/>
              <a:gd name="connsiteY5" fmla="*/ 742950 h 3165318"/>
              <a:gd name="connsiteX6" fmla="*/ 1019175 w 5938313"/>
              <a:gd name="connsiteY6" fmla="*/ 1476375 h 3165318"/>
              <a:gd name="connsiteX7" fmla="*/ 1295400 w 5938313"/>
              <a:gd name="connsiteY7" fmla="*/ 2657475 h 3165318"/>
              <a:gd name="connsiteX8" fmla="*/ 363253 w 5938313"/>
              <a:gd name="connsiteY8" fmla="*/ 3088890 h 3165318"/>
              <a:gd name="connsiteX9" fmla="*/ 0 w 5938313"/>
              <a:gd name="connsiteY9" fmla="*/ 3165318 h 316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38313" h="3165318">
                <a:moveTo>
                  <a:pt x="0" y="0"/>
                </a:moveTo>
                <a:lnTo>
                  <a:pt x="5921904" y="0"/>
                </a:lnTo>
                <a:lnTo>
                  <a:pt x="5931666" y="86143"/>
                </a:lnTo>
                <a:cubicBezTo>
                  <a:pt x="5949727" y="290984"/>
                  <a:pt x="5940425" y="544116"/>
                  <a:pt x="5781675" y="704850"/>
                </a:cubicBezTo>
                <a:cubicBezTo>
                  <a:pt x="5527675" y="962025"/>
                  <a:pt x="4908550" y="1336675"/>
                  <a:pt x="4371975" y="1343025"/>
                </a:cubicBezTo>
                <a:cubicBezTo>
                  <a:pt x="3835400" y="1349375"/>
                  <a:pt x="3121025" y="720725"/>
                  <a:pt x="2562225" y="742950"/>
                </a:cubicBezTo>
                <a:cubicBezTo>
                  <a:pt x="2003425" y="765175"/>
                  <a:pt x="1230312" y="1157288"/>
                  <a:pt x="1019175" y="1476375"/>
                </a:cubicBezTo>
                <a:cubicBezTo>
                  <a:pt x="808038" y="1795462"/>
                  <a:pt x="1477963" y="2373312"/>
                  <a:pt x="1295400" y="2657475"/>
                </a:cubicBezTo>
                <a:cubicBezTo>
                  <a:pt x="1158479" y="2870597"/>
                  <a:pt x="789831" y="2991296"/>
                  <a:pt x="363253" y="3088890"/>
                </a:cubicBezTo>
                <a:lnTo>
                  <a:pt x="0" y="3165318"/>
                </a:ln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887691" y="-419100"/>
            <a:ext cx="5364441" cy="3226133"/>
          </a:xfrm>
          <a:custGeom>
            <a:avLst/>
            <a:gdLst>
              <a:gd name="connsiteX0" fmla="*/ 68541 w 5364441"/>
              <a:gd name="connsiteY0" fmla="*/ 3105150 h 3226133"/>
              <a:gd name="connsiteX1" fmla="*/ 373341 w 5364441"/>
              <a:gd name="connsiteY1" fmla="*/ 3105150 h 3226133"/>
              <a:gd name="connsiteX2" fmla="*/ 2945091 w 5364441"/>
              <a:gd name="connsiteY2" fmla="*/ 1847850 h 3226133"/>
              <a:gd name="connsiteX3" fmla="*/ 4545291 w 5364441"/>
              <a:gd name="connsiteY3" fmla="*/ 1809750 h 3226133"/>
              <a:gd name="connsiteX4" fmla="*/ 5364441 w 5364441"/>
              <a:gd name="connsiteY4" fmla="*/ 0 h 322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41" h="3226133">
                <a:moveTo>
                  <a:pt x="68541" y="3105150"/>
                </a:moveTo>
                <a:cubicBezTo>
                  <a:pt x="-18772" y="3209925"/>
                  <a:pt x="-106084" y="3314700"/>
                  <a:pt x="373341" y="3105150"/>
                </a:cubicBezTo>
                <a:cubicBezTo>
                  <a:pt x="852766" y="2895600"/>
                  <a:pt x="2249766" y="2063750"/>
                  <a:pt x="2945091" y="1847850"/>
                </a:cubicBezTo>
                <a:cubicBezTo>
                  <a:pt x="3640416" y="1631950"/>
                  <a:pt x="4142066" y="2117725"/>
                  <a:pt x="4545291" y="1809750"/>
                </a:cubicBezTo>
                <a:cubicBezTo>
                  <a:pt x="4948516" y="1501775"/>
                  <a:pt x="5156478" y="750887"/>
                  <a:pt x="5364441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295650" y="4598067"/>
            <a:ext cx="10382250" cy="2450433"/>
          </a:xfrm>
          <a:custGeom>
            <a:avLst/>
            <a:gdLst>
              <a:gd name="connsiteX0" fmla="*/ 10382250 w 10382250"/>
              <a:gd name="connsiteY0" fmla="*/ 869283 h 2450433"/>
              <a:gd name="connsiteX1" fmla="*/ 8972550 w 10382250"/>
              <a:gd name="connsiteY1" fmla="*/ 659733 h 2450433"/>
              <a:gd name="connsiteX2" fmla="*/ 4457700 w 10382250"/>
              <a:gd name="connsiteY2" fmla="*/ 69183 h 2450433"/>
              <a:gd name="connsiteX3" fmla="*/ 0 w 10382250"/>
              <a:gd name="connsiteY3" fmla="*/ 2450433 h 245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2450433">
                <a:moveTo>
                  <a:pt x="10382250" y="869283"/>
                </a:moveTo>
                <a:cubicBezTo>
                  <a:pt x="10171112" y="831183"/>
                  <a:pt x="8972550" y="659733"/>
                  <a:pt x="8972550" y="659733"/>
                </a:cubicBezTo>
                <a:cubicBezTo>
                  <a:pt x="7985125" y="526383"/>
                  <a:pt x="5953125" y="-229267"/>
                  <a:pt x="4457700" y="69183"/>
                </a:cubicBezTo>
                <a:cubicBezTo>
                  <a:pt x="2962275" y="367633"/>
                  <a:pt x="1481137" y="1409033"/>
                  <a:pt x="0" y="2450433"/>
                </a:cubicBezTo>
              </a:path>
            </a:pathLst>
          </a:custGeom>
          <a:noFill/>
          <a:ln w="25400">
            <a:solidFill>
              <a:srgbClr val="928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-514350" y="4331330"/>
            <a:ext cx="2998135" cy="3974470"/>
          </a:xfrm>
          <a:custGeom>
            <a:avLst/>
            <a:gdLst>
              <a:gd name="connsiteX0" fmla="*/ 0 w 2998135"/>
              <a:gd name="connsiteY0" fmla="*/ 469270 h 3974470"/>
              <a:gd name="connsiteX1" fmla="*/ 2266950 w 2998135"/>
              <a:gd name="connsiteY1" fmla="*/ 69220 h 3974470"/>
              <a:gd name="connsiteX2" fmla="*/ 2990850 w 2998135"/>
              <a:gd name="connsiteY2" fmla="*/ 1726570 h 3974470"/>
              <a:gd name="connsiteX3" fmla="*/ 1924050 w 2998135"/>
              <a:gd name="connsiteY3" fmla="*/ 3974470 h 39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8135" h="3974470">
                <a:moveTo>
                  <a:pt x="0" y="469270"/>
                </a:moveTo>
                <a:cubicBezTo>
                  <a:pt x="884237" y="164470"/>
                  <a:pt x="1768475" y="-140330"/>
                  <a:pt x="2266950" y="69220"/>
                </a:cubicBezTo>
                <a:cubicBezTo>
                  <a:pt x="2765425" y="278770"/>
                  <a:pt x="3048000" y="1075695"/>
                  <a:pt x="2990850" y="1726570"/>
                </a:cubicBezTo>
                <a:cubicBezTo>
                  <a:pt x="2933700" y="2377445"/>
                  <a:pt x="2428875" y="3175957"/>
                  <a:pt x="1924050" y="397447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350201" y="-482600"/>
            <a:ext cx="4743499" cy="2806072"/>
          </a:xfrm>
          <a:custGeom>
            <a:avLst/>
            <a:gdLst>
              <a:gd name="connsiteX0" fmla="*/ 171499 w 4743499"/>
              <a:gd name="connsiteY0" fmla="*/ 0 h 2806072"/>
              <a:gd name="connsiteX1" fmla="*/ 107999 w 4743499"/>
              <a:gd name="connsiteY1" fmla="*/ 1943100 h 2806072"/>
              <a:gd name="connsiteX2" fmla="*/ 1428799 w 4743499"/>
              <a:gd name="connsiteY2" fmla="*/ 2781300 h 2806072"/>
              <a:gd name="connsiteX3" fmla="*/ 4743499 w 4743499"/>
              <a:gd name="connsiteY3" fmla="*/ 2501900 h 280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99" h="2806072">
                <a:moveTo>
                  <a:pt x="171499" y="0"/>
                </a:moveTo>
                <a:cubicBezTo>
                  <a:pt x="34974" y="739775"/>
                  <a:pt x="-101551" y="1479550"/>
                  <a:pt x="107999" y="1943100"/>
                </a:cubicBezTo>
                <a:cubicBezTo>
                  <a:pt x="317549" y="2406650"/>
                  <a:pt x="656216" y="2688167"/>
                  <a:pt x="1428799" y="2781300"/>
                </a:cubicBezTo>
                <a:cubicBezTo>
                  <a:pt x="2201382" y="2874433"/>
                  <a:pt x="3472440" y="2688166"/>
                  <a:pt x="4743499" y="250190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27996" y="2122406"/>
            <a:ext cx="80206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/>
                <a:ea typeface="华文新魏"/>
              </a:rPr>
              <a:t>豆瓣电影可视化网站</a:t>
            </a:r>
            <a:endParaRPr lang="zh-CN" altLang="zh-CN" sz="6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/>
              <a:ea typeface="华文新魏"/>
            </a:endParaRPr>
          </a:p>
        </p:txBody>
      </p:sp>
      <p:sp>
        <p:nvSpPr>
          <p:cNvPr id="41" name="任意多边形 40"/>
          <p:cNvSpPr/>
          <p:nvPr/>
        </p:nvSpPr>
        <p:spPr>
          <a:xfrm>
            <a:off x="8839200" y="5791200"/>
            <a:ext cx="3088777" cy="779428"/>
          </a:xfrm>
          <a:custGeom>
            <a:avLst/>
            <a:gdLst>
              <a:gd name="connsiteX0" fmla="*/ 0 w 2226962"/>
              <a:gd name="connsiteY0" fmla="*/ 0 h 432506"/>
              <a:gd name="connsiteX1" fmla="*/ 2226962 w 2226962"/>
              <a:gd name="connsiteY1" fmla="*/ 0 h 432506"/>
              <a:gd name="connsiteX2" fmla="*/ 2118836 w 2226962"/>
              <a:gd name="connsiteY2" fmla="*/ 432506 h 432506"/>
              <a:gd name="connsiteX3" fmla="*/ 0 w 2226962"/>
              <a:gd name="connsiteY3" fmla="*/ 432506 h 432506"/>
              <a:gd name="connsiteX4" fmla="*/ 0 w 2226962"/>
              <a:gd name="connsiteY4" fmla="*/ 0 h 43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6962" h="432506">
                <a:moveTo>
                  <a:pt x="0" y="0"/>
                </a:moveTo>
                <a:lnTo>
                  <a:pt x="2226962" y="0"/>
                </a:lnTo>
                <a:lnTo>
                  <a:pt x="2118836" y="432506"/>
                </a:lnTo>
                <a:lnTo>
                  <a:pt x="0" y="432506"/>
                </a:lnTo>
                <a:lnTo>
                  <a:pt x="0" y="0"/>
                </a:ln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汇报人：邹可馨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64CD80-9086-8C60-3767-403338C6B3D6}"/>
              </a:ext>
            </a:extLst>
          </p:cNvPr>
          <p:cNvSpPr txBox="1"/>
          <p:nvPr/>
        </p:nvSpPr>
        <p:spPr>
          <a:xfrm>
            <a:off x="4264484" y="3417584"/>
            <a:ext cx="7663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隶书"/>
                <a:ea typeface="隶书"/>
              </a:rPr>
              <a:t>--</a:t>
            </a:r>
            <a:r>
              <a:rPr lang="zh-CN" altLang="en-US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隶书"/>
                <a:ea typeface="隶书"/>
              </a:rPr>
              <a:t>运用</a:t>
            </a:r>
            <a:r>
              <a:rPr lang="en-US" altLang="zh-CN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ea typeface="隶书"/>
              </a:rPr>
              <a:t>Python</a:t>
            </a:r>
            <a:r>
              <a:rPr lang="zh-CN" altLang="en-US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隶书"/>
                <a:ea typeface="隶书"/>
              </a:rPr>
              <a:t>爬虫、</a:t>
            </a:r>
            <a:r>
              <a:rPr lang="en-US" altLang="zh-CN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ea typeface="隶书"/>
              </a:rPr>
              <a:t>flask</a:t>
            </a:r>
            <a:r>
              <a:rPr lang="zh-CN" altLang="en-US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隶书"/>
                <a:ea typeface="隶书"/>
              </a:rPr>
              <a:t>、</a:t>
            </a:r>
            <a:r>
              <a:rPr lang="en-US" altLang="zh-CN" sz="2400" b="1" i="1" dirty="0" err="1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ea typeface="隶书"/>
              </a:rPr>
              <a:t>Echarts</a:t>
            </a:r>
            <a:r>
              <a:rPr lang="en-US" altLang="zh-CN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ea typeface="隶书"/>
              </a:rPr>
              <a:t> </a:t>
            </a:r>
            <a:r>
              <a:rPr lang="zh-CN" altLang="en-US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ea typeface="隶书"/>
              </a:rPr>
              <a:t>、</a:t>
            </a:r>
            <a:r>
              <a:rPr lang="en-US" altLang="zh-CN" sz="2400" b="1" i="1" dirty="0" err="1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ea typeface="隶书"/>
              </a:rPr>
              <a:t>wordcloud</a:t>
            </a:r>
            <a:r>
              <a:rPr lang="zh-CN" altLang="en-US" sz="2400" b="1" i="1" dirty="0">
                <a:solidFill>
                  <a:srgbClr val="92A3B8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隶书"/>
                <a:ea typeface="隶书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68388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54364" y="1598609"/>
            <a:ext cx="264577" cy="284743"/>
            <a:chOff x="8360619" y="2606702"/>
            <a:chExt cx="426717" cy="459241"/>
          </a:xfrm>
          <a:gradFill>
            <a:gsLst>
              <a:gs pos="0">
                <a:srgbClr val="92BFB5"/>
              </a:gs>
              <a:gs pos="100000">
                <a:srgbClr val="52A4AE"/>
              </a:gs>
            </a:gsLst>
            <a:lin ang="5400000" scaled="1"/>
          </a:gradFill>
        </p:grpSpPr>
        <p:sp>
          <p:nvSpPr>
            <p:cNvPr id="7" name="Freeform 74"/>
            <p:cNvSpPr>
              <a:spLocks noEditPoints="1"/>
            </p:cNvSpPr>
            <p:nvPr/>
          </p:nvSpPr>
          <p:spPr bwMode="auto">
            <a:xfrm>
              <a:off x="8360619" y="2606702"/>
              <a:ext cx="426717" cy="459241"/>
            </a:xfrm>
            <a:custGeom>
              <a:avLst/>
              <a:gdLst>
                <a:gd name="T0" fmla="*/ 93 w 179"/>
                <a:gd name="T1" fmla="*/ 16 h 192"/>
                <a:gd name="T2" fmla="*/ 93 w 179"/>
                <a:gd name="T3" fmla="*/ 4 h 192"/>
                <a:gd name="T4" fmla="*/ 90 w 179"/>
                <a:gd name="T5" fmla="*/ 0 h 192"/>
                <a:gd name="T6" fmla="*/ 86 w 179"/>
                <a:gd name="T7" fmla="*/ 4 h 192"/>
                <a:gd name="T8" fmla="*/ 86 w 179"/>
                <a:gd name="T9" fmla="*/ 16 h 192"/>
                <a:gd name="T10" fmla="*/ 0 w 179"/>
                <a:gd name="T11" fmla="*/ 75 h 192"/>
                <a:gd name="T12" fmla="*/ 1 w 179"/>
                <a:gd name="T13" fmla="*/ 76 h 192"/>
                <a:gd name="T14" fmla="*/ 86 w 179"/>
                <a:gd name="T15" fmla="*/ 76 h 192"/>
                <a:gd name="T16" fmla="*/ 86 w 179"/>
                <a:gd name="T17" fmla="*/ 77 h 192"/>
                <a:gd name="T18" fmla="*/ 86 w 179"/>
                <a:gd name="T19" fmla="*/ 89 h 192"/>
                <a:gd name="T20" fmla="*/ 4 w 179"/>
                <a:gd name="T21" fmla="*/ 89 h 192"/>
                <a:gd name="T22" fmla="*/ 3 w 179"/>
                <a:gd name="T23" fmla="*/ 90 h 192"/>
                <a:gd name="T24" fmla="*/ 3 w 179"/>
                <a:gd name="T25" fmla="*/ 159 h 192"/>
                <a:gd name="T26" fmla="*/ 4 w 179"/>
                <a:gd name="T27" fmla="*/ 160 h 192"/>
                <a:gd name="T28" fmla="*/ 86 w 179"/>
                <a:gd name="T29" fmla="*/ 160 h 192"/>
                <a:gd name="T30" fmla="*/ 86 w 179"/>
                <a:gd name="T31" fmla="*/ 173 h 192"/>
                <a:gd name="T32" fmla="*/ 74 w 179"/>
                <a:gd name="T33" fmla="*/ 185 h 192"/>
                <a:gd name="T34" fmla="*/ 72 w 179"/>
                <a:gd name="T35" fmla="*/ 185 h 192"/>
                <a:gd name="T36" fmla="*/ 60 w 179"/>
                <a:gd name="T37" fmla="*/ 173 h 192"/>
                <a:gd name="T38" fmla="*/ 56 w 179"/>
                <a:gd name="T39" fmla="*/ 169 h 192"/>
                <a:gd name="T40" fmla="*/ 52 w 179"/>
                <a:gd name="T41" fmla="*/ 173 h 192"/>
                <a:gd name="T42" fmla="*/ 72 w 179"/>
                <a:gd name="T43" fmla="*/ 192 h 192"/>
                <a:gd name="T44" fmla="*/ 74 w 179"/>
                <a:gd name="T45" fmla="*/ 192 h 192"/>
                <a:gd name="T46" fmla="*/ 93 w 179"/>
                <a:gd name="T47" fmla="*/ 173 h 192"/>
                <a:gd name="T48" fmla="*/ 93 w 179"/>
                <a:gd name="T49" fmla="*/ 160 h 192"/>
                <a:gd name="T50" fmla="*/ 175 w 179"/>
                <a:gd name="T51" fmla="*/ 160 h 192"/>
                <a:gd name="T52" fmla="*/ 176 w 179"/>
                <a:gd name="T53" fmla="*/ 159 h 192"/>
                <a:gd name="T54" fmla="*/ 176 w 179"/>
                <a:gd name="T55" fmla="*/ 90 h 192"/>
                <a:gd name="T56" fmla="*/ 175 w 179"/>
                <a:gd name="T57" fmla="*/ 89 h 192"/>
                <a:gd name="T58" fmla="*/ 93 w 179"/>
                <a:gd name="T59" fmla="*/ 89 h 192"/>
                <a:gd name="T60" fmla="*/ 93 w 179"/>
                <a:gd name="T61" fmla="*/ 77 h 192"/>
                <a:gd name="T62" fmla="*/ 93 w 179"/>
                <a:gd name="T63" fmla="*/ 76 h 192"/>
                <a:gd name="T64" fmla="*/ 178 w 179"/>
                <a:gd name="T65" fmla="*/ 76 h 192"/>
                <a:gd name="T66" fmla="*/ 179 w 179"/>
                <a:gd name="T67" fmla="*/ 75 h 192"/>
                <a:gd name="T68" fmla="*/ 93 w 179"/>
                <a:gd name="T69" fmla="*/ 16 h 192"/>
                <a:gd name="T70" fmla="*/ 30 w 179"/>
                <a:gd name="T71" fmla="*/ 129 h 192"/>
                <a:gd name="T72" fmla="*/ 25 w 179"/>
                <a:gd name="T73" fmla="*/ 125 h 192"/>
                <a:gd name="T74" fmla="*/ 30 w 179"/>
                <a:gd name="T75" fmla="*/ 120 h 192"/>
                <a:gd name="T76" fmla="*/ 35 w 179"/>
                <a:gd name="T77" fmla="*/ 125 h 192"/>
                <a:gd name="T78" fmla="*/ 30 w 179"/>
                <a:gd name="T79" fmla="*/ 129 h 192"/>
                <a:gd name="T80" fmla="*/ 149 w 179"/>
                <a:gd name="T81" fmla="*/ 120 h 192"/>
                <a:gd name="T82" fmla="*/ 154 w 179"/>
                <a:gd name="T83" fmla="*/ 125 h 192"/>
                <a:gd name="T84" fmla="*/ 149 w 179"/>
                <a:gd name="T85" fmla="*/ 129 h 192"/>
                <a:gd name="T86" fmla="*/ 144 w 179"/>
                <a:gd name="T87" fmla="*/ 125 h 192"/>
                <a:gd name="T88" fmla="*/ 149 w 179"/>
                <a:gd name="T89" fmla="*/ 120 h 192"/>
                <a:gd name="T90" fmla="*/ 113 w 179"/>
                <a:gd name="T91" fmla="*/ 125 h 192"/>
                <a:gd name="T92" fmla="*/ 90 w 179"/>
                <a:gd name="T93" fmla="*/ 146 h 192"/>
                <a:gd name="T94" fmla="*/ 66 w 179"/>
                <a:gd name="T95" fmla="*/ 125 h 192"/>
                <a:gd name="T96" fmla="*/ 90 w 179"/>
                <a:gd name="T97" fmla="*/ 103 h 192"/>
                <a:gd name="T98" fmla="*/ 113 w 179"/>
                <a:gd name="T99" fmla="*/ 125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9" h="192">
                  <a:moveTo>
                    <a:pt x="93" y="16"/>
                  </a:moveTo>
                  <a:cubicBezTo>
                    <a:pt x="93" y="4"/>
                    <a:pt x="93" y="4"/>
                    <a:pt x="93" y="4"/>
                  </a:cubicBezTo>
                  <a:cubicBezTo>
                    <a:pt x="93" y="2"/>
                    <a:pt x="92" y="0"/>
                    <a:pt x="90" y="0"/>
                  </a:cubicBezTo>
                  <a:cubicBezTo>
                    <a:pt x="87" y="0"/>
                    <a:pt x="86" y="2"/>
                    <a:pt x="86" y="4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38" y="18"/>
                    <a:pt x="0" y="43"/>
                    <a:pt x="0" y="75"/>
                  </a:cubicBezTo>
                  <a:cubicBezTo>
                    <a:pt x="0" y="75"/>
                    <a:pt x="0" y="76"/>
                    <a:pt x="1" y="76"/>
                  </a:cubicBezTo>
                  <a:cubicBezTo>
                    <a:pt x="86" y="76"/>
                    <a:pt x="86" y="76"/>
                    <a:pt x="86" y="76"/>
                  </a:cubicBezTo>
                  <a:cubicBezTo>
                    <a:pt x="86" y="76"/>
                    <a:pt x="86" y="76"/>
                    <a:pt x="86" y="77"/>
                  </a:cubicBezTo>
                  <a:cubicBezTo>
                    <a:pt x="86" y="89"/>
                    <a:pt x="86" y="89"/>
                    <a:pt x="86" y="89"/>
                  </a:cubicBezTo>
                  <a:cubicBezTo>
                    <a:pt x="4" y="89"/>
                    <a:pt x="4" y="89"/>
                    <a:pt x="4" y="89"/>
                  </a:cubicBezTo>
                  <a:cubicBezTo>
                    <a:pt x="3" y="89"/>
                    <a:pt x="3" y="89"/>
                    <a:pt x="3" y="90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60"/>
                    <a:pt x="3" y="160"/>
                    <a:pt x="4" y="160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73"/>
                    <a:pt x="86" y="173"/>
                    <a:pt x="86" y="173"/>
                  </a:cubicBezTo>
                  <a:cubicBezTo>
                    <a:pt x="86" y="179"/>
                    <a:pt x="80" y="185"/>
                    <a:pt x="74" y="185"/>
                  </a:cubicBezTo>
                  <a:cubicBezTo>
                    <a:pt x="72" y="185"/>
                    <a:pt x="72" y="185"/>
                    <a:pt x="72" y="185"/>
                  </a:cubicBezTo>
                  <a:cubicBezTo>
                    <a:pt x="65" y="185"/>
                    <a:pt x="60" y="179"/>
                    <a:pt x="60" y="173"/>
                  </a:cubicBezTo>
                  <a:cubicBezTo>
                    <a:pt x="60" y="171"/>
                    <a:pt x="58" y="169"/>
                    <a:pt x="56" y="169"/>
                  </a:cubicBezTo>
                  <a:cubicBezTo>
                    <a:pt x="54" y="169"/>
                    <a:pt x="52" y="171"/>
                    <a:pt x="52" y="173"/>
                  </a:cubicBezTo>
                  <a:cubicBezTo>
                    <a:pt x="52" y="184"/>
                    <a:pt x="61" y="192"/>
                    <a:pt x="72" y="192"/>
                  </a:cubicBezTo>
                  <a:cubicBezTo>
                    <a:pt x="74" y="192"/>
                    <a:pt x="74" y="192"/>
                    <a:pt x="74" y="192"/>
                  </a:cubicBezTo>
                  <a:cubicBezTo>
                    <a:pt x="85" y="192"/>
                    <a:pt x="93" y="184"/>
                    <a:pt x="93" y="173"/>
                  </a:cubicBezTo>
                  <a:cubicBezTo>
                    <a:pt x="93" y="160"/>
                    <a:pt x="93" y="160"/>
                    <a:pt x="93" y="160"/>
                  </a:cubicBezTo>
                  <a:cubicBezTo>
                    <a:pt x="175" y="160"/>
                    <a:pt x="175" y="160"/>
                    <a:pt x="175" y="160"/>
                  </a:cubicBezTo>
                  <a:cubicBezTo>
                    <a:pt x="176" y="160"/>
                    <a:pt x="176" y="160"/>
                    <a:pt x="176" y="159"/>
                  </a:cubicBezTo>
                  <a:cubicBezTo>
                    <a:pt x="176" y="90"/>
                    <a:pt x="176" y="90"/>
                    <a:pt x="176" y="90"/>
                  </a:cubicBezTo>
                  <a:cubicBezTo>
                    <a:pt x="176" y="89"/>
                    <a:pt x="176" y="89"/>
                    <a:pt x="175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77"/>
                    <a:pt x="93" y="77"/>
                    <a:pt x="93" y="77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79" y="76"/>
                    <a:pt x="179" y="75"/>
                    <a:pt x="179" y="75"/>
                  </a:cubicBezTo>
                  <a:cubicBezTo>
                    <a:pt x="179" y="43"/>
                    <a:pt x="141" y="18"/>
                    <a:pt x="93" y="16"/>
                  </a:cubicBezTo>
                  <a:close/>
                  <a:moveTo>
                    <a:pt x="30" y="129"/>
                  </a:moveTo>
                  <a:cubicBezTo>
                    <a:pt x="27" y="129"/>
                    <a:pt x="25" y="127"/>
                    <a:pt x="25" y="125"/>
                  </a:cubicBezTo>
                  <a:cubicBezTo>
                    <a:pt x="25" y="122"/>
                    <a:pt x="27" y="120"/>
                    <a:pt x="30" y="120"/>
                  </a:cubicBezTo>
                  <a:cubicBezTo>
                    <a:pt x="32" y="120"/>
                    <a:pt x="35" y="122"/>
                    <a:pt x="35" y="125"/>
                  </a:cubicBezTo>
                  <a:cubicBezTo>
                    <a:pt x="35" y="127"/>
                    <a:pt x="32" y="129"/>
                    <a:pt x="30" y="129"/>
                  </a:cubicBezTo>
                  <a:close/>
                  <a:moveTo>
                    <a:pt x="149" y="120"/>
                  </a:moveTo>
                  <a:cubicBezTo>
                    <a:pt x="152" y="120"/>
                    <a:pt x="154" y="122"/>
                    <a:pt x="154" y="125"/>
                  </a:cubicBezTo>
                  <a:cubicBezTo>
                    <a:pt x="154" y="127"/>
                    <a:pt x="152" y="129"/>
                    <a:pt x="149" y="129"/>
                  </a:cubicBezTo>
                  <a:cubicBezTo>
                    <a:pt x="147" y="129"/>
                    <a:pt x="144" y="127"/>
                    <a:pt x="144" y="125"/>
                  </a:cubicBezTo>
                  <a:cubicBezTo>
                    <a:pt x="144" y="122"/>
                    <a:pt x="147" y="120"/>
                    <a:pt x="149" y="120"/>
                  </a:cubicBezTo>
                  <a:close/>
                  <a:moveTo>
                    <a:pt x="113" y="125"/>
                  </a:moveTo>
                  <a:cubicBezTo>
                    <a:pt x="113" y="137"/>
                    <a:pt x="102" y="146"/>
                    <a:pt x="90" y="146"/>
                  </a:cubicBezTo>
                  <a:cubicBezTo>
                    <a:pt x="77" y="146"/>
                    <a:pt x="66" y="137"/>
                    <a:pt x="66" y="125"/>
                  </a:cubicBezTo>
                  <a:cubicBezTo>
                    <a:pt x="66" y="113"/>
                    <a:pt x="77" y="103"/>
                    <a:pt x="90" y="103"/>
                  </a:cubicBezTo>
                  <a:cubicBezTo>
                    <a:pt x="102" y="103"/>
                    <a:pt x="113" y="113"/>
                    <a:pt x="113" y="125"/>
                  </a:cubicBezTo>
                  <a:close/>
                </a:path>
              </a:pathLst>
            </a:custGeom>
            <a:solidFill>
              <a:srgbClr val="4A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5"/>
            <p:cNvSpPr>
              <a:spLocks/>
            </p:cNvSpPr>
            <p:nvPr/>
          </p:nvSpPr>
          <p:spPr bwMode="auto">
            <a:xfrm>
              <a:off x="8558366" y="2866896"/>
              <a:ext cx="31223" cy="74155"/>
            </a:xfrm>
            <a:custGeom>
              <a:avLst/>
              <a:gdLst>
                <a:gd name="T0" fmla="*/ 6 w 13"/>
                <a:gd name="T1" fmla="*/ 0 h 31"/>
                <a:gd name="T2" fmla="*/ 6 w 13"/>
                <a:gd name="T3" fmla="*/ 4 h 31"/>
                <a:gd name="T4" fmla="*/ 0 w 13"/>
                <a:gd name="T5" fmla="*/ 10 h 31"/>
                <a:gd name="T6" fmla="*/ 6 w 13"/>
                <a:gd name="T7" fmla="*/ 16 h 31"/>
                <a:gd name="T8" fmla="*/ 10 w 13"/>
                <a:gd name="T9" fmla="*/ 21 h 31"/>
                <a:gd name="T10" fmla="*/ 6 w 13"/>
                <a:gd name="T11" fmla="*/ 24 h 31"/>
                <a:gd name="T12" fmla="*/ 1 w 13"/>
                <a:gd name="T13" fmla="*/ 23 h 31"/>
                <a:gd name="T14" fmla="*/ 0 w 13"/>
                <a:gd name="T15" fmla="*/ 25 h 31"/>
                <a:gd name="T16" fmla="*/ 5 w 13"/>
                <a:gd name="T17" fmla="*/ 27 h 31"/>
                <a:gd name="T18" fmla="*/ 5 w 13"/>
                <a:gd name="T19" fmla="*/ 31 h 31"/>
                <a:gd name="T20" fmla="*/ 8 w 13"/>
                <a:gd name="T21" fmla="*/ 31 h 31"/>
                <a:gd name="T22" fmla="*/ 8 w 13"/>
                <a:gd name="T23" fmla="*/ 27 h 31"/>
                <a:gd name="T24" fmla="*/ 13 w 13"/>
                <a:gd name="T25" fmla="*/ 21 h 31"/>
                <a:gd name="T26" fmla="*/ 8 w 13"/>
                <a:gd name="T27" fmla="*/ 14 h 31"/>
                <a:gd name="T28" fmla="*/ 3 w 13"/>
                <a:gd name="T29" fmla="*/ 10 h 31"/>
                <a:gd name="T30" fmla="*/ 7 w 13"/>
                <a:gd name="T31" fmla="*/ 6 h 31"/>
                <a:gd name="T32" fmla="*/ 12 w 13"/>
                <a:gd name="T33" fmla="*/ 8 h 31"/>
                <a:gd name="T34" fmla="*/ 13 w 13"/>
                <a:gd name="T35" fmla="*/ 5 h 31"/>
                <a:gd name="T36" fmla="*/ 8 w 13"/>
                <a:gd name="T37" fmla="*/ 4 h 31"/>
                <a:gd name="T38" fmla="*/ 8 w 13"/>
                <a:gd name="T39" fmla="*/ 0 h 31"/>
                <a:gd name="T40" fmla="*/ 6 w 13"/>
                <a:gd name="T4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" h="31">
                  <a:moveTo>
                    <a:pt x="6" y="0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2" y="5"/>
                    <a:pt x="0" y="7"/>
                    <a:pt x="0" y="10"/>
                  </a:cubicBezTo>
                  <a:cubicBezTo>
                    <a:pt x="0" y="13"/>
                    <a:pt x="2" y="15"/>
                    <a:pt x="6" y="16"/>
                  </a:cubicBezTo>
                  <a:cubicBezTo>
                    <a:pt x="9" y="18"/>
                    <a:pt x="10" y="19"/>
                    <a:pt x="10" y="21"/>
                  </a:cubicBezTo>
                  <a:cubicBezTo>
                    <a:pt x="10" y="23"/>
                    <a:pt x="8" y="24"/>
                    <a:pt x="6" y="24"/>
                  </a:cubicBezTo>
                  <a:cubicBezTo>
                    <a:pt x="4" y="24"/>
                    <a:pt x="2" y="24"/>
                    <a:pt x="1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3" y="27"/>
                    <a:pt x="5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6"/>
                    <a:pt x="13" y="23"/>
                    <a:pt x="13" y="21"/>
                  </a:cubicBezTo>
                  <a:cubicBezTo>
                    <a:pt x="13" y="17"/>
                    <a:pt x="12" y="15"/>
                    <a:pt x="8" y="14"/>
                  </a:cubicBezTo>
                  <a:cubicBezTo>
                    <a:pt x="5" y="13"/>
                    <a:pt x="3" y="12"/>
                    <a:pt x="3" y="10"/>
                  </a:cubicBezTo>
                  <a:cubicBezTo>
                    <a:pt x="3" y="8"/>
                    <a:pt x="4" y="6"/>
                    <a:pt x="7" y="6"/>
                  </a:cubicBezTo>
                  <a:cubicBezTo>
                    <a:pt x="9" y="6"/>
                    <a:pt x="11" y="7"/>
                    <a:pt x="12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0" y="4"/>
                    <a:pt x="8" y="4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" name="Freeform 85"/>
          <p:cNvSpPr>
            <a:spLocks/>
          </p:cNvSpPr>
          <p:nvPr/>
        </p:nvSpPr>
        <p:spPr bwMode="auto">
          <a:xfrm>
            <a:off x="7024481" y="1637945"/>
            <a:ext cx="284743" cy="283936"/>
          </a:xfrm>
          <a:custGeom>
            <a:avLst/>
            <a:gdLst>
              <a:gd name="T0" fmla="*/ 192 w 192"/>
              <a:gd name="T1" fmla="*/ 87 h 192"/>
              <a:gd name="T2" fmla="*/ 105 w 192"/>
              <a:gd name="T3" fmla="*/ 0 h 192"/>
              <a:gd name="T4" fmla="*/ 103 w 192"/>
              <a:gd name="T5" fmla="*/ 0 h 192"/>
              <a:gd name="T6" fmla="*/ 84 w 192"/>
              <a:gd name="T7" fmla="*/ 19 h 192"/>
              <a:gd name="T8" fmla="*/ 84 w 192"/>
              <a:gd name="T9" fmla="*/ 21 h 192"/>
              <a:gd name="T10" fmla="*/ 97 w 192"/>
              <a:gd name="T11" fmla="*/ 33 h 192"/>
              <a:gd name="T12" fmla="*/ 49 w 192"/>
              <a:gd name="T13" fmla="*/ 81 h 192"/>
              <a:gd name="T14" fmla="*/ 33 w 192"/>
              <a:gd name="T15" fmla="*/ 80 h 192"/>
              <a:gd name="T16" fmla="*/ 1 w 192"/>
              <a:gd name="T17" fmla="*/ 87 h 192"/>
              <a:gd name="T18" fmla="*/ 0 w 192"/>
              <a:gd name="T19" fmla="*/ 87 h 192"/>
              <a:gd name="T20" fmla="*/ 0 w 192"/>
              <a:gd name="T21" fmla="*/ 88 h 192"/>
              <a:gd name="T22" fmla="*/ 48 w 192"/>
              <a:gd name="T23" fmla="*/ 136 h 192"/>
              <a:gd name="T24" fmla="*/ 2 w 192"/>
              <a:gd name="T25" fmla="*/ 181 h 192"/>
              <a:gd name="T26" fmla="*/ 2 w 192"/>
              <a:gd name="T27" fmla="*/ 190 h 192"/>
              <a:gd name="T28" fmla="*/ 6 w 192"/>
              <a:gd name="T29" fmla="*/ 192 h 192"/>
              <a:gd name="T30" fmla="*/ 11 w 192"/>
              <a:gd name="T31" fmla="*/ 190 h 192"/>
              <a:gd name="T32" fmla="*/ 56 w 192"/>
              <a:gd name="T33" fmla="*/ 144 h 192"/>
              <a:gd name="T34" fmla="*/ 104 w 192"/>
              <a:gd name="T35" fmla="*/ 192 h 192"/>
              <a:gd name="T36" fmla="*/ 104 w 192"/>
              <a:gd name="T37" fmla="*/ 192 h 192"/>
              <a:gd name="T38" fmla="*/ 105 w 192"/>
              <a:gd name="T39" fmla="*/ 192 h 192"/>
              <a:gd name="T40" fmla="*/ 105 w 192"/>
              <a:gd name="T41" fmla="*/ 191 h 192"/>
              <a:gd name="T42" fmla="*/ 111 w 192"/>
              <a:gd name="T43" fmla="*/ 143 h 192"/>
              <a:gd name="T44" fmla="*/ 159 w 192"/>
              <a:gd name="T45" fmla="*/ 95 h 192"/>
              <a:gd name="T46" fmla="*/ 171 w 192"/>
              <a:gd name="T47" fmla="*/ 108 h 192"/>
              <a:gd name="T48" fmla="*/ 173 w 192"/>
              <a:gd name="T49" fmla="*/ 108 h 192"/>
              <a:gd name="T50" fmla="*/ 192 w 192"/>
              <a:gd name="T51" fmla="*/ 89 h 192"/>
              <a:gd name="T52" fmla="*/ 192 w 192"/>
              <a:gd name="T53" fmla="*/ 88 h 192"/>
              <a:gd name="T54" fmla="*/ 192 w 192"/>
              <a:gd name="T55" fmla="*/ 87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2" h="192">
                <a:moveTo>
                  <a:pt x="192" y="87"/>
                </a:moveTo>
                <a:cubicBezTo>
                  <a:pt x="105" y="0"/>
                  <a:pt x="105" y="0"/>
                  <a:pt x="105" y="0"/>
                </a:cubicBezTo>
                <a:cubicBezTo>
                  <a:pt x="104" y="0"/>
                  <a:pt x="104" y="0"/>
                  <a:pt x="103" y="0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20"/>
                  <a:pt x="84" y="20"/>
                  <a:pt x="84" y="21"/>
                </a:cubicBezTo>
                <a:cubicBezTo>
                  <a:pt x="97" y="33"/>
                  <a:pt x="97" y="33"/>
                  <a:pt x="97" y="33"/>
                </a:cubicBezTo>
                <a:cubicBezTo>
                  <a:pt x="49" y="81"/>
                  <a:pt x="49" y="81"/>
                  <a:pt x="49" y="81"/>
                </a:cubicBezTo>
                <a:cubicBezTo>
                  <a:pt x="44" y="80"/>
                  <a:pt x="38" y="80"/>
                  <a:pt x="33" y="80"/>
                </a:cubicBezTo>
                <a:cubicBezTo>
                  <a:pt x="22" y="80"/>
                  <a:pt x="11" y="82"/>
                  <a:pt x="1" y="8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8"/>
                  <a:pt x="0" y="88"/>
                  <a:pt x="0" y="88"/>
                </a:cubicBezTo>
                <a:cubicBezTo>
                  <a:pt x="48" y="136"/>
                  <a:pt x="48" y="136"/>
                  <a:pt x="48" y="136"/>
                </a:cubicBezTo>
                <a:cubicBezTo>
                  <a:pt x="2" y="181"/>
                  <a:pt x="2" y="181"/>
                  <a:pt x="2" y="181"/>
                </a:cubicBezTo>
                <a:cubicBezTo>
                  <a:pt x="0" y="184"/>
                  <a:pt x="0" y="188"/>
                  <a:pt x="2" y="190"/>
                </a:cubicBezTo>
                <a:cubicBezTo>
                  <a:pt x="3" y="191"/>
                  <a:pt x="5" y="192"/>
                  <a:pt x="6" y="192"/>
                </a:cubicBezTo>
                <a:cubicBezTo>
                  <a:pt x="8" y="192"/>
                  <a:pt x="9" y="191"/>
                  <a:pt x="11" y="190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4" y="192"/>
                </a:cubicBezTo>
                <a:cubicBezTo>
                  <a:pt x="104" y="192"/>
                  <a:pt x="104" y="192"/>
                  <a:pt x="105" y="192"/>
                </a:cubicBezTo>
                <a:cubicBezTo>
                  <a:pt x="105" y="192"/>
                  <a:pt x="105" y="192"/>
                  <a:pt x="105" y="191"/>
                </a:cubicBezTo>
                <a:cubicBezTo>
                  <a:pt x="112" y="176"/>
                  <a:pt x="114" y="160"/>
                  <a:pt x="111" y="143"/>
                </a:cubicBezTo>
                <a:cubicBezTo>
                  <a:pt x="159" y="95"/>
                  <a:pt x="159" y="95"/>
                  <a:pt x="159" y="95"/>
                </a:cubicBezTo>
                <a:cubicBezTo>
                  <a:pt x="171" y="108"/>
                  <a:pt x="171" y="108"/>
                  <a:pt x="171" y="108"/>
                </a:cubicBezTo>
                <a:cubicBezTo>
                  <a:pt x="172" y="108"/>
                  <a:pt x="172" y="108"/>
                  <a:pt x="173" y="108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92" y="88"/>
                  <a:pt x="192" y="88"/>
                  <a:pt x="192" y="88"/>
                </a:cubicBezTo>
                <a:cubicBezTo>
                  <a:pt x="192" y="88"/>
                  <a:pt x="192" y="87"/>
                  <a:pt x="192" y="87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86"/>
          <p:cNvSpPr>
            <a:spLocks/>
          </p:cNvSpPr>
          <p:nvPr/>
        </p:nvSpPr>
        <p:spPr bwMode="auto">
          <a:xfrm>
            <a:off x="4269304" y="1616770"/>
            <a:ext cx="229891" cy="283936"/>
          </a:xfrm>
          <a:custGeom>
            <a:avLst/>
            <a:gdLst>
              <a:gd name="T0" fmla="*/ 154 w 155"/>
              <a:gd name="T1" fmla="*/ 133 h 192"/>
              <a:gd name="T2" fmla="*/ 154 w 155"/>
              <a:gd name="T3" fmla="*/ 133 h 192"/>
              <a:gd name="T4" fmla="*/ 104 w 155"/>
              <a:gd name="T5" fmla="*/ 133 h 192"/>
              <a:gd name="T6" fmla="*/ 90 w 155"/>
              <a:gd name="T7" fmla="*/ 104 h 192"/>
              <a:gd name="T8" fmla="*/ 105 w 155"/>
              <a:gd name="T9" fmla="*/ 66 h 192"/>
              <a:gd name="T10" fmla="*/ 105 w 155"/>
              <a:gd name="T11" fmla="*/ 66 h 192"/>
              <a:gd name="T12" fmla="*/ 117 w 155"/>
              <a:gd name="T13" fmla="*/ 38 h 192"/>
              <a:gd name="T14" fmla="*/ 78 w 155"/>
              <a:gd name="T15" fmla="*/ 0 h 192"/>
              <a:gd name="T16" fmla="*/ 38 w 155"/>
              <a:gd name="T17" fmla="*/ 38 h 192"/>
              <a:gd name="T18" fmla="*/ 50 w 155"/>
              <a:gd name="T19" fmla="*/ 66 h 192"/>
              <a:gd name="T20" fmla="*/ 50 w 155"/>
              <a:gd name="T21" fmla="*/ 66 h 192"/>
              <a:gd name="T22" fmla="*/ 65 w 155"/>
              <a:gd name="T23" fmla="*/ 104 h 192"/>
              <a:gd name="T24" fmla="*/ 51 w 155"/>
              <a:gd name="T25" fmla="*/ 133 h 192"/>
              <a:gd name="T26" fmla="*/ 1 w 155"/>
              <a:gd name="T27" fmla="*/ 133 h 192"/>
              <a:gd name="T28" fmla="*/ 1 w 155"/>
              <a:gd name="T29" fmla="*/ 133 h 192"/>
              <a:gd name="T30" fmla="*/ 0 w 155"/>
              <a:gd name="T31" fmla="*/ 134 h 192"/>
              <a:gd name="T32" fmla="*/ 9 w 155"/>
              <a:gd name="T33" fmla="*/ 192 h 192"/>
              <a:gd name="T34" fmla="*/ 10 w 155"/>
              <a:gd name="T35" fmla="*/ 192 h 192"/>
              <a:gd name="T36" fmla="*/ 145 w 155"/>
              <a:gd name="T37" fmla="*/ 192 h 192"/>
              <a:gd name="T38" fmla="*/ 146 w 155"/>
              <a:gd name="T39" fmla="*/ 192 h 192"/>
              <a:gd name="T40" fmla="*/ 155 w 155"/>
              <a:gd name="T41" fmla="*/ 134 h 192"/>
              <a:gd name="T42" fmla="*/ 154 w 155"/>
              <a:gd name="T43" fmla="*/ 13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192">
                <a:moveTo>
                  <a:pt x="154" y="133"/>
                </a:moveTo>
                <a:cubicBezTo>
                  <a:pt x="154" y="133"/>
                  <a:pt x="154" y="133"/>
                  <a:pt x="154" y="133"/>
                </a:cubicBezTo>
                <a:cubicBezTo>
                  <a:pt x="104" y="133"/>
                  <a:pt x="104" y="133"/>
                  <a:pt x="104" y="133"/>
                </a:cubicBezTo>
                <a:cubicBezTo>
                  <a:pt x="95" y="124"/>
                  <a:pt x="90" y="115"/>
                  <a:pt x="90" y="104"/>
                </a:cubicBezTo>
                <a:cubicBezTo>
                  <a:pt x="88" y="84"/>
                  <a:pt x="104" y="66"/>
                  <a:pt x="105" y="66"/>
                </a:cubicBezTo>
                <a:cubicBezTo>
                  <a:pt x="105" y="66"/>
                  <a:pt x="105" y="66"/>
                  <a:pt x="105" y="66"/>
                </a:cubicBezTo>
                <a:cubicBezTo>
                  <a:pt x="112" y="58"/>
                  <a:pt x="117" y="49"/>
                  <a:pt x="117" y="38"/>
                </a:cubicBezTo>
                <a:cubicBezTo>
                  <a:pt x="117" y="17"/>
                  <a:pt x="99" y="0"/>
                  <a:pt x="78" y="0"/>
                </a:cubicBezTo>
                <a:cubicBezTo>
                  <a:pt x="56" y="0"/>
                  <a:pt x="38" y="17"/>
                  <a:pt x="38" y="38"/>
                </a:cubicBezTo>
                <a:cubicBezTo>
                  <a:pt x="38" y="49"/>
                  <a:pt x="43" y="58"/>
                  <a:pt x="50" y="66"/>
                </a:cubicBezTo>
                <a:cubicBezTo>
                  <a:pt x="50" y="66"/>
                  <a:pt x="50" y="66"/>
                  <a:pt x="50" y="66"/>
                </a:cubicBezTo>
                <a:cubicBezTo>
                  <a:pt x="51" y="66"/>
                  <a:pt x="67" y="84"/>
                  <a:pt x="65" y="104"/>
                </a:cubicBezTo>
                <a:cubicBezTo>
                  <a:pt x="65" y="115"/>
                  <a:pt x="60" y="124"/>
                  <a:pt x="51" y="133"/>
                </a:cubicBezTo>
                <a:cubicBezTo>
                  <a:pt x="1" y="133"/>
                  <a:pt x="1" y="133"/>
                  <a:pt x="1" y="133"/>
                </a:cubicBezTo>
                <a:cubicBezTo>
                  <a:pt x="1" y="133"/>
                  <a:pt x="1" y="133"/>
                  <a:pt x="1" y="133"/>
                </a:cubicBezTo>
                <a:cubicBezTo>
                  <a:pt x="0" y="133"/>
                  <a:pt x="0" y="133"/>
                  <a:pt x="0" y="134"/>
                </a:cubicBezTo>
                <a:cubicBezTo>
                  <a:pt x="9" y="192"/>
                  <a:pt x="9" y="192"/>
                  <a:pt x="9" y="192"/>
                </a:cubicBezTo>
                <a:cubicBezTo>
                  <a:pt x="9" y="192"/>
                  <a:pt x="9" y="192"/>
                  <a:pt x="10" y="192"/>
                </a:cubicBezTo>
                <a:cubicBezTo>
                  <a:pt x="145" y="192"/>
                  <a:pt x="145" y="192"/>
                  <a:pt x="145" y="192"/>
                </a:cubicBezTo>
                <a:cubicBezTo>
                  <a:pt x="146" y="192"/>
                  <a:pt x="146" y="192"/>
                  <a:pt x="146" y="192"/>
                </a:cubicBezTo>
                <a:cubicBezTo>
                  <a:pt x="155" y="134"/>
                  <a:pt x="155" y="134"/>
                  <a:pt x="155" y="134"/>
                </a:cubicBezTo>
                <a:cubicBezTo>
                  <a:pt x="155" y="133"/>
                  <a:pt x="155" y="133"/>
                  <a:pt x="154" y="133"/>
                </a:cubicBezTo>
                <a:close/>
              </a:path>
            </a:pathLst>
          </a:custGeom>
          <a:solidFill>
            <a:srgbClr val="4A5A69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965334" y="1589160"/>
            <a:ext cx="336262" cy="388320"/>
            <a:chOff x="6268835" y="4231081"/>
            <a:chExt cx="542333" cy="626293"/>
          </a:xfrm>
          <a:solidFill>
            <a:srgbClr val="4A5A69"/>
          </a:solidFill>
        </p:grpSpPr>
        <p:sp>
          <p:nvSpPr>
            <p:cNvPr id="13" name="Freeform 162"/>
            <p:cNvSpPr>
              <a:spLocks noEditPoints="1"/>
            </p:cNvSpPr>
            <p:nvPr/>
          </p:nvSpPr>
          <p:spPr bwMode="auto">
            <a:xfrm>
              <a:off x="6639440" y="4692151"/>
              <a:ext cx="171728" cy="165223"/>
            </a:xfrm>
            <a:custGeom>
              <a:avLst/>
              <a:gdLst>
                <a:gd name="T0" fmla="*/ 36 w 72"/>
                <a:gd name="T1" fmla="*/ 0 h 69"/>
                <a:gd name="T2" fmla="*/ 0 w 72"/>
                <a:gd name="T3" fmla="*/ 34 h 69"/>
                <a:gd name="T4" fmla="*/ 36 w 72"/>
                <a:gd name="T5" fmla="*/ 69 h 69"/>
                <a:gd name="T6" fmla="*/ 72 w 72"/>
                <a:gd name="T7" fmla="*/ 34 h 69"/>
                <a:gd name="T8" fmla="*/ 36 w 72"/>
                <a:gd name="T9" fmla="*/ 0 h 69"/>
                <a:gd name="T10" fmla="*/ 59 w 72"/>
                <a:gd name="T11" fmla="*/ 24 h 69"/>
                <a:gd name="T12" fmla="*/ 33 w 72"/>
                <a:gd name="T13" fmla="*/ 50 h 69"/>
                <a:gd name="T14" fmla="*/ 30 w 72"/>
                <a:gd name="T15" fmla="*/ 51 h 69"/>
                <a:gd name="T16" fmla="*/ 28 w 72"/>
                <a:gd name="T17" fmla="*/ 50 h 69"/>
                <a:gd name="T18" fmla="*/ 13 w 72"/>
                <a:gd name="T19" fmla="*/ 37 h 69"/>
                <a:gd name="T20" fmla="*/ 13 w 72"/>
                <a:gd name="T21" fmla="*/ 32 h 69"/>
                <a:gd name="T22" fmla="*/ 19 w 72"/>
                <a:gd name="T23" fmla="*/ 31 h 69"/>
                <a:gd name="T24" fmla="*/ 30 w 72"/>
                <a:gd name="T25" fmla="*/ 42 h 69"/>
                <a:gd name="T26" fmla="*/ 53 w 72"/>
                <a:gd name="T27" fmla="*/ 19 h 69"/>
                <a:gd name="T28" fmla="*/ 59 w 72"/>
                <a:gd name="T29" fmla="*/ 19 h 69"/>
                <a:gd name="T30" fmla="*/ 59 w 72"/>
                <a:gd name="T31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69">
                  <a:moveTo>
                    <a:pt x="36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53"/>
                    <a:pt x="16" y="69"/>
                    <a:pt x="36" y="69"/>
                  </a:cubicBezTo>
                  <a:cubicBezTo>
                    <a:pt x="56" y="69"/>
                    <a:pt x="72" y="53"/>
                    <a:pt x="72" y="34"/>
                  </a:cubicBezTo>
                  <a:cubicBezTo>
                    <a:pt x="72" y="15"/>
                    <a:pt x="56" y="0"/>
                    <a:pt x="36" y="0"/>
                  </a:cubicBezTo>
                  <a:close/>
                  <a:moveTo>
                    <a:pt x="59" y="24"/>
                  </a:moveTo>
                  <a:cubicBezTo>
                    <a:pt x="33" y="50"/>
                    <a:pt x="33" y="50"/>
                    <a:pt x="33" y="50"/>
                  </a:cubicBezTo>
                  <a:cubicBezTo>
                    <a:pt x="33" y="51"/>
                    <a:pt x="31" y="51"/>
                    <a:pt x="30" y="51"/>
                  </a:cubicBezTo>
                  <a:cubicBezTo>
                    <a:pt x="29" y="51"/>
                    <a:pt x="28" y="51"/>
                    <a:pt x="28" y="5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6"/>
                    <a:pt x="12" y="33"/>
                    <a:pt x="13" y="32"/>
                  </a:cubicBezTo>
                  <a:cubicBezTo>
                    <a:pt x="15" y="30"/>
                    <a:pt x="17" y="30"/>
                    <a:pt x="19" y="31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5" y="17"/>
                    <a:pt x="57" y="17"/>
                    <a:pt x="59" y="19"/>
                  </a:cubicBezTo>
                  <a:cubicBezTo>
                    <a:pt x="61" y="20"/>
                    <a:pt x="61" y="23"/>
                    <a:pt x="5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163"/>
            <p:cNvSpPr>
              <a:spLocks/>
            </p:cNvSpPr>
            <p:nvPr/>
          </p:nvSpPr>
          <p:spPr bwMode="auto">
            <a:xfrm>
              <a:off x="6472917" y="4454074"/>
              <a:ext cx="217261" cy="75456"/>
            </a:xfrm>
            <a:custGeom>
              <a:avLst/>
              <a:gdLst>
                <a:gd name="T0" fmla="*/ 87 w 91"/>
                <a:gd name="T1" fmla="*/ 24 h 32"/>
                <a:gd name="T2" fmla="*/ 5 w 91"/>
                <a:gd name="T3" fmla="*/ 1 h 32"/>
                <a:gd name="T4" fmla="*/ 0 w 91"/>
                <a:gd name="T5" fmla="*/ 4 h 32"/>
                <a:gd name="T6" fmla="*/ 3 w 91"/>
                <a:gd name="T7" fmla="*/ 9 h 32"/>
                <a:gd name="T8" fmla="*/ 85 w 91"/>
                <a:gd name="T9" fmla="*/ 31 h 32"/>
                <a:gd name="T10" fmla="*/ 86 w 91"/>
                <a:gd name="T11" fmla="*/ 32 h 32"/>
                <a:gd name="T12" fmla="*/ 90 w 91"/>
                <a:gd name="T13" fmla="*/ 29 h 32"/>
                <a:gd name="T14" fmla="*/ 87 w 91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2">
                  <a:moveTo>
                    <a:pt x="87" y="24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8"/>
                    <a:pt x="3" y="9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1"/>
                    <a:pt x="86" y="32"/>
                    <a:pt x="86" y="32"/>
                  </a:cubicBezTo>
                  <a:cubicBezTo>
                    <a:pt x="88" y="32"/>
                    <a:pt x="90" y="30"/>
                    <a:pt x="90" y="29"/>
                  </a:cubicBezTo>
                  <a:cubicBezTo>
                    <a:pt x="91" y="26"/>
                    <a:pt x="90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164"/>
            <p:cNvSpPr>
              <a:spLocks/>
            </p:cNvSpPr>
            <p:nvPr/>
          </p:nvSpPr>
          <p:spPr bwMode="auto">
            <a:xfrm>
              <a:off x="6456004" y="4500909"/>
              <a:ext cx="217261" cy="74155"/>
            </a:xfrm>
            <a:custGeom>
              <a:avLst/>
              <a:gdLst>
                <a:gd name="T0" fmla="*/ 87 w 91"/>
                <a:gd name="T1" fmla="*/ 23 h 31"/>
                <a:gd name="T2" fmla="*/ 5 w 91"/>
                <a:gd name="T3" fmla="*/ 1 h 31"/>
                <a:gd name="T4" fmla="*/ 0 w 91"/>
                <a:gd name="T5" fmla="*/ 4 h 31"/>
                <a:gd name="T6" fmla="*/ 3 w 91"/>
                <a:gd name="T7" fmla="*/ 9 h 31"/>
                <a:gd name="T8" fmla="*/ 85 w 91"/>
                <a:gd name="T9" fmla="*/ 31 h 31"/>
                <a:gd name="T10" fmla="*/ 86 w 91"/>
                <a:gd name="T11" fmla="*/ 31 h 31"/>
                <a:gd name="T12" fmla="*/ 90 w 91"/>
                <a:gd name="T13" fmla="*/ 28 h 31"/>
                <a:gd name="T14" fmla="*/ 87 w 91"/>
                <a:gd name="T15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" h="31">
                  <a:moveTo>
                    <a:pt x="87" y="23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1" y="1"/>
                    <a:pt x="0" y="4"/>
                  </a:cubicBezTo>
                  <a:cubicBezTo>
                    <a:pt x="0" y="6"/>
                    <a:pt x="1" y="8"/>
                    <a:pt x="3" y="9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8" y="31"/>
                    <a:pt x="90" y="30"/>
                    <a:pt x="90" y="28"/>
                  </a:cubicBezTo>
                  <a:cubicBezTo>
                    <a:pt x="91" y="26"/>
                    <a:pt x="90" y="24"/>
                    <a:pt x="87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65"/>
            <p:cNvSpPr>
              <a:spLocks noEditPoints="1"/>
            </p:cNvSpPr>
            <p:nvPr/>
          </p:nvSpPr>
          <p:spPr bwMode="auto">
            <a:xfrm>
              <a:off x="6268835" y="4231081"/>
              <a:ext cx="385085" cy="394192"/>
            </a:xfrm>
            <a:custGeom>
              <a:avLst/>
              <a:gdLst>
                <a:gd name="T0" fmla="*/ 151 w 161"/>
                <a:gd name="T1" fmla="*/ 115 h 165"/>
                <a:gd name="T2" fmla="*/ 161 w 161"/>
                <a:gd name="T3" fmla="*/ 116 h 165"/>
                <a:gd name="T4" fmla="*/ 161 w 161"/>
                <a:gd name="T5" fmla="*/ 82 h 165"/>
                <a:gd name="T6" fmla="*/ 144 w 161"/>
                <a:gd name="T7" fmla="*/ 82 h 165"/>
                <a:gd name="T8" fmla="*/ 158 w 161"/>
                <a:gd name="T9" fmla="*/ 38 h 165"/>
                <a:gd name="T10" fmla="*/ 157 w 161"/>
                <a:gd name="T11" fmla="*/ 34 h 165"/>
                <a:gd name="T12" fmla="*/ 155 w 161"/>
                <a:gd name="T13" fmla="*/ 32 h 165"/>
                <a:gd name="T14" fmla="*/ 38 w 161"/>
                <a:gd name="T15" fmla="*/ 0 h 165"/>
                <a:gd name="T16" fmla="*/ 33 w 161"/>
                <a:gd name="T17" fmla="*/ 3 h 165"/>
                <a:gd name="T18" fmla="*/ 14 w 161"/>
                <a:gd name="T19" fmla="*/ 67 h 165"/>
                <a:gd name="T20" fmla="*/ 14 w 161"/>
                <a:gd name="T21" fmla="*/ 69 h 165"/>
                <a:gd name="T22" fmla="*/ 0 w 161"/>
                <a:gd name="T23" fmla="*/ 69 h 165"/>
                <a:gd name="T24" fmla="*/ 0 w 161"/>
                <a:gd name="T25" fmla="*/ 165 h 165"/>
                <a:gd name="T26" fmla="*/ 108 w 161"/>
                <a:gd name="T27" fmla="*/ 165 h 165"/>
                <a:gd name="T28" fmla="*/ 107 w 161"/>
                <a:gd name="T29" fmla="*/ 157 h 165"/>
                <a:gd name="T30" fmla="*/ 151 w 161"/>
                <a:gd name="T31" fmla="*/ 115 h 165"/>
                <a:gd name="T32" fmla="*/ 80 w 161"/>
                <a:gd name="T33" fmla="*/ 82 h 165"/>
                <a:gd name="T34" fmla="*/ 61 w 161"/>
                <a:gd name="T35" fmla="*/ 69 h 165"/>
                <a:gd name="T36" fmla="*/ 22 w 161"/>
                <a:gd name="T37" fmla="*/ 69 h 165"/>
                <a:gd name="T38" fmla="*/ 39 w 161"/>
                <a:gd name="T39" fmla="*/ 9 h 165"/>
                <a:gd name="T40" fmla="*/ 149 w 161"/>
                <a:gd name="T41" fmla="*/ 39 h 165"/>
                <a:gd name="T42" fmla="*/ 137 w 161"/>
                <a:gd name="T43" fmla="*/ 80 h 165"/>
                <a:gd name="T44" fmla="*/ 137 w 161"/>
                <a:gd name="T45" fmla="*/ 82 h 165"/>
                <a:gd name="T46" fmla="*/ 80 w 161"/>
                <a:gd name="T47" fmla="*/ 82 h 165"/>
                <a:gd name="T48" fmla="*/ 80 w 161"/>
                <a:gd name="T49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1" h="165">
                  <a:moveTo>
                    <a:pt x="151" y="115"/>
                  </a:moveTo>
                  <a:cubicBezTo>
                    <a:pt x="154" y="115"/>
                    <a:pt x="158" y="115"/>
                    <a:pt x="161" y="116"/>
                  </a:cubicBezTo>
                  <a:cubicBezTo>
                    <a:pt x="161" y="82"/>
                    <a:pt x="161" y="82"/>
                    <a:pt x="161" y="82"/>
                  </a:cubicBezTo>
                  <a:cubicBezTo>
                    <a:pt x="144" y="82"/>
                    <a:pt x="144" y="82"/>
                    <a:pt x="144" y="82"/>
                  </a:cubicBezTo>
                  <a:cubicBezTo>
                    <a:pt x="158" y="38"/>
                    <a:pt x="158" y="38"/>
                    <a:pt x="158" y="38"/>
                  </a:cubicBezTo>
                  <a:cubicBezTo>
                    <a:pt x="158" y="36"/>
                    <a:pt x="158" y="35"/>
                    <a:pt x="157" y="34"/>
                  </a:cubicBezTo>
                  <a:cubicBezTo>
                    <a:pt x="157" y="33"/>
                    <a:pt x="156" y="33"/>
                    <a:pt x="155" y="3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6" y="0"/>
                    <a:pt x="33" y="1"/>
                    <a:pt x="33" y="3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4" y="67"/>
                    <a:pt x="14" y="68"/>
                    <a:pt x="14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8" y="165"/>
                    <a:pt x="108" y="165"/>
                    <a:pt x="108" y="165"/>
                  </a:cubicBezTo>
                  <a:cubicBezTo>
                    <a:pt x="107" y="163"/>
                    <a:pt x="107" y="160"/>
                    <a:pt x="107" y="157"/>
                  </a:cubicBezTo>
                  <a:cubicBezTo>
                    <a:pt x="107" y="134"/>
                    <a:pt x="127" y="115"/>
                    <a:pt x="151" y="115"/>
                  </a:cubicBezTo>
                  <a:close/>
                  <a:moveTo>
                    <a:pt x="80" y="82"/>
                  </a:moveTo>
                  <a:cubicBezTo>
                    <a:pt x="61" y="69"/>
                    <a:pt x="61" y="69"/>
                    <a:pt x="61" y="69"/>
                  </a:cubicBezTo>
                  <a:cubicBezTo>
                    <a:pt x="22" y="69"/>
                    <a:pt x="22" y="69"/>
                    <a:pt x="22" y="6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37" y="80"/>
                    <a:pt x="137" y="80"/>
                    <a:pt x="137" y="80"/>
                  </a:cubicBezTo>
                  <a:cubicBezTo>
                    <a:pt x="136" y="80"/>
                    <a:pt x="136" y="81"/>
                    <a:pt x="137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3612990" y="2927535"/>
            <a:ext cx="640080" cy="64008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26"/>
          <p:cNvSpPr>
            <a:spLocks noEditPoints="1"/>
          </p:cNvSpPr>
          <p:nvPr/>
        </p:nvSpPr>
        <p:spPr bwMode="auto">
          <a:xfrm>
            <a:off x="3790659" y="3105204"/>
            <a:ext cx="284743" cy="284743"/>
          </a:xfrm>
          <a:custGeom>
            <a:avLst/>
            <a:gdLst>
              <a:gd name="T0" fmla="*/ 9 w 192"/>
              <a:gd name="T1" fmla="*/ 0 h 192"/>
              <a:gd name="T2" fmla="*/ 0 w 192"/>
              <a:gd name="T3" fmla="*/ 183 h 192"/>
              <a:gd name="T4" fmla="*/ 182 w 192"/>
              <a:gd name="T5" fmla="*/ 192 h 192"/>
              <a:gd name="T6" fmla="*/ 192 w 192"/>
              <a:gd name="T7" fmla="*/ 10 h 192"/>
              <a:gd name="T8" fmla="*/ 73 w 192"/>
              <a:gd name="T9" fmla="*/ 156 h 192"/>
              <a:gd name="T10" fmla="*/ 25 w 192"/>
              <a:gd name="T11" fmla="*/ 150 h 192"/>
              <a:gd name="T12" fmla="*/ 73 w 192"/>
              <a:gd name="T13" fmla="*/ 144 h 192"/>
              <a:gd name="T14" fmla="*/ 73 w 192"/>
              <a:gd name="T15" fmla="*/ 156 h 192"/>
              <a:gd name="T16" fmla="*/ 31 w 192"/>
              <a:gd name="T17" fmla="*/ 136 h 192"/>
              <a:gd name="T18" fmla="*/ 31 w 192"/>
              <a:gd name="T19" fmla="*/ 124 h 192"/>
              <a:gd name="T20" fmla="*/ 79 w 192"/>
              <a:gd name="T21" fmla="*/ 130 h 192"/>
              <a:gd name="T22" fmla="*/ 73 w 192"/>
              <a:gd name="T23" fmla="*/ 65 h 192"/>
              <a:gd name="T24" fmla="*/ 25 w 192"/>
              <a:gd name="T25" fmla="*/ 59 h 192"/>
              <a:gd name="T26" fmla="*/ 73 w 192"/>
              <a:gd name="T27" fmla="*/ 53 h 192"/>
              <a:gd name="T28" fmla="*/ 73 w 192"/>
              <a:gd name="T29" fmla="*/ 65 h 192"/>
              <a:gd name="T30" fmla="*/ 158 w 192"/>
              <a:gd name="T31" fmla="*/ 159 h 192"/>
              <a:gd name="T32" fmla="*/ 149 w 192"/>
              <a:gd name="T33" fmla="*/ 159 h 192"/>
              <a:gd name="T34" fmla="*/ 129 w 192"/>
              <a:gd name="T35" fmla="*/ 159 h 192"/>
              <a:gd name="T36" fmla="*/ 120 w 192"/>
              <a:gd name="T37" fmla="*/ 159 h 192"/>
              <a:gd name="T38" fmla="*/ 130 w 192"/>
              <a:gd name="T39" fmla="*/ 140 h 192"/>
              <a:gd name="T40" fmla="*/ 120 w 192"/>
              <a:gd name="T41" fmla="*/ 121 h 192"/>
              <a:gd name="T42" fmla="*/ 139 w 192"/>
              <a:gd name="T43" fmla="*/ 131 h 192"/>
              <a:gd name="T44" fmla="*/ 158 w 192"/>
              <a:gd name="T45" fmla="*/ 121 h 192"/>
              <a:gd name="T46" fmla="*/ 148 w 192"/>
              <a:gd name="T47" fmla="*/ 140 h 192"/>
              <a:gd name="T48" fmla="*/ 160 w 192"/>
              <a:gd name="T49" fmla="*/ 65 h 192"/>
              <a:gd name="T50" fmla="*/ 145 w 192"/>
              <a:gd name="T51" fmla="*/ 80 h 192"/>
              <a:gd name="T52" fmla="*/ 133 w 192"/>
              <a:gd name="T53" fmla="*/ 80 h 192"/>
              <a:gd name="T54" fmla="*/ 118 w 192"/>
              <a:gd name="T55" fmla="*/ 65 h 192"/>
              <a:gd name="T56" fmla="*/ 118 w 192"/>
              <a:gd name="T57" fmla="*/ 53 h 192"/>
              <a:gd name="T58" fmla="*/ 133 w 192"/>
              <a:gd name="T59" fmla="*/ 38 h 192"/>
              <a:gd name="T60" fmla="*/ 145 w 192"/>
              <a:gd name="T61" fmla="*/ 38 h 192"/>
              <a:gd name="T62" fmla="*/ 160 w 192"/>
              <a:gd name="T63" fmla="*/ 53 h 192"/>
              <a:gd name="T64" fmla="*/ 160 w 192"/>
              <a:gd name="T65" fmla="*/ 6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" h="192">
                <a:moveTo>
                  <a:pt x="182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188"/>
                  <a:pt x="4" y="192"/>
                  <a:pt x="9" y="192"/>
                </a:cubicBezTo>
                <a:cubicBezTo>
                  <a:pt x="182" y="192"/>
                  <a:pt x="182" y="192"/>
                  <a:pt x="182" y="192"/>
                </a:cubicBezTo>
                <a:cubicBezTo>
                  <a:pt x="187" y="192"/>
                  <a:pt x="192" y="188"/>
                  <a:pt x="192" y="183"/>
                </a:cubicBezTo>
                <a:cubicBezTo>
                  <a:pt x="192" y="10"/>
                  <a:pt x="192" y="10"/>
                  <a:pt x="192" y="10"/>
                </a:cubicBezTo>
                <a:cubicBezTo>
                  <a:pt x="192" y="5"/>
                  <a:pt x="187" y="0"/>
                  <a:pt x="182" y="0"/>
                </a:cubicBezTo>
                <a:close/>
                <a:moveTo>
                  <a:pt x="73" y="156"/>
                </a:moveTo>
                <a:cubicBezTo>
                  <a:pt x="31" y="156"/>
                  <a:pt x="31" y="156"/>
                  <a:pt x="31" y="156"/>
                </a:cubicBezTo>
                <a:cubicBezTo>
                  <a:pt x="28" y="156"/>
                  <a:pt x="25" y="153"/>
                  <a:pt x="25" y="150"/>
                </a:cubicBezTo>
                <a:cubicBezTo>
                  <a:pt x="25" y="146"/>
                  <a:pt x="28" y="144"/>
                  <a:pt x="31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6" y="144"/>
                  <a:pt x="79" y="146"/>
                  <a:pt x="79" y="150"/>
                </a:cubicBezTo>
                <a:cubicBezTo>
                  <a:pt x="79" y="153"/>
                  <a:pt x="76" y="156"/>
                  <a:pt x="73" y="156"/>
                </a:cubicBezTo>
                <a:close/>
                <a:moveTo>
                  <a:pt x="73" y="136"/>
                </a:moveTo>
                <a:cubicBezTo>
                  <a:pt x="31" y="136"/>
                  <a:pt x="31" y="136"/>
                  <a:pt x="31" y="136"/>
                </a:cubicBezTo>
                <a:cubicBezTo>
                  <a:pt x="28" y="136"/>
                  <a:pt x="25" y="133"/>
                  <a:pt x="25" y="130"/>
                </a:cubicBezTo>
                <a:cubicBezTo>
                  <a:pt x="25" y="127"/>
                  <a:pt x="28" y="124"/>
                  <a:pt x="31" y="124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76" y="124"/>
                  <a:pt x="79" y="127"/>
                  <a:pt x="79" y="130"/>
                </a:cubicBezTo>
                <a:cubicBezTo>
                  <a:pt x="79" y="133"/>
                  <a:pt x="76" y="136"/>
                  <a:pt x="73" y="136"/>
                </a:cubicBezTo>
                <a:close/>
                <a:moveTo>
                  <a:pt x="73" y="65"/>
                </a:moveTo>
                <a:cubicBezTo>
                  <a:pt x="31" y="65"/>
                  <a:pt x="31" y="65"/>
                  <a:pt x="31" y="65"/>
                </a:cubicBezTo>
                <a:cubicBezTo>
                  <a:pt x="28" y="65"/>
                  <a:pt x="25" y="62"/>
                  <a:pt x="25" y="59"/>
                </a:cubicBezTo>
                <a:cubicBezTo>
                  <a:pt x="25" y="56"/>
                  <a:pt x="28" y="53"/>
                  <a:pt x="31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76" y="53"/>
                  <a:pt x="79" y="56"/>
                  <a:pt x="79" y="59"/>
                </a:cubicBezTo>
                <a:cubicBezTo>
                  <a:pt x="79" y="62"/>
                  <a:pt x="76" y="65"/>
                  <a:pt x="73" y="65"/>
                </a:cubicBezTo>
                <a:close/>
                <a:moveTo>
                  <a:pt x="158" y="150"/>
                </a:moveTo>
                <a:cubicBezTo>
                  <a:pt x="161" y="153"/>
                  <a:pt x="161" y="157"/>
                  <a:pt x="158" y="159"/>
                </a:cubicBezTo>
                <a:cubicBezTo>
                  <a:pt x="157" y="160"/>
                  <a:pt x="155" y="161"/>
                  <a:pt x="154" y="161"/>
                </a:cubicBezTo>
                <a:cubicBezTo>
                  <a:pt x="152" y="161"/>
                  <a:pt x="151" y="160"/>
                  <a:pt x="149" y="159"/>
                </a:cubicBezTo>
                <a:cubicBezTo>
                  <a:pt x="139" y="149"/>
                  <a:pt x="139" y="149"/>
                  <a:pt x="139" y="149"/>
                </a:cubicBezTo>
                <a:cubicBezTo>
                  <a:pt x="129" y="159"/>
                  <a:pt x="129" y="159"/>
                  <a:pt x="129" y="159"/>
                </a:cubicBezTo>
                <a:cubicBezTo>
                  <a:pt x="127" y="160"/>
                  <a:pt x="126" y="161"/>
                  <a:pt x="124" y="161"/>
                </a:cubicBezTo>
                <a:cubicBezTo>
                  <a:pt x="123" y="161"/>
                  <a:pt x="121" y="160"/>
                  <a:pt x="120" y="159"/>
                </a:cubicBezTo>
                <a:cubicBezTo>
                  <a:pt x="117" y="157"/>
                  <a:pt x="117" y="153"/>
                  <a:pt x="120" y="150"/>
                </a:cubicBezTo>
                <a:cubicBezTo>
                  <a:pt x="130" y="140"/>
                  <a:pt x="130" y="140"/>
                  <a:pt x="130" y="140"/>
                </a:cubicBezTo>
                <a:cubicBezTo>
                  <a:pt x="120" y="129"/>
                  <a:pt x="120" y="129"/>
                  <a:pt x="120" y="129"/>
                </a:cubicBezTo>
                <a:cubicBezTo>
                  <a:pt x="117" y="127"/>
                  <a:pt x="117" y="123"/>
                  <a:pt x="120" y="121"/>
                </a:cubicBezTo>
                <a:cubicBezTo>
                  <a:pt x="122" y="118"/>
                  <a:pt x="126" y="118"/>
                  <a:pt x="129" y="121"/>
                </a:cubicBezTo>
                <a:cubicBezTo>
                  <a:pt x="139" y="131"/>
                  <a:pt x="139" y="131"/>
                  <a:pt x="139" y="131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52" y="118"/>
                  <a:pt x="156" y="118"/>
                  <a:pt x="158" y="121"/>
                </a:cubicBezTo>
                <a:cubicBezTo>
                  <a:pt x="161" y="123"/>
                  <a:pt x="161" y="127"/>
                  <a:pt x="158" y="129"/>
                </a:cubicBezTo>
                <a:cubicBezTo>
                  <a:pt x="148" y="140"/>
                  <a:pt x="148" y="140"/>
                  <a:pt x="148" y="140"/>
                </a:cubicBezTo>
                <a:lnTo>
                  <a:pt x="158" y="150"/>
                </a:lnTo>
                <a:close/>
                <a:moveTo>
                  <a:pt x="160" y="65"/>
                </a:moveTo>
                <a:cubicBezTo>
                  <a:pt x="145" y="65"/>
                  <a:pt x="145" y="65"/>
                  <a:pt x="145" y="65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5" y="83"/>
                  <a:pt x="142" y="86"/>
                  <a:pt x="139" y="86"/>
                </a:cubicBezTo>
                <a:cubicBezTo>
                  <a:pt x="136" y="86"/>
                  <a:pt x="133" y="83"/>
                  <a:pt x="133" y="80"/>
                </a:cubicBezTo>
                <a:cubicBezTo>
                  <a:pt x="133" y="65"/>
                  <a:pt x="133" y="65"/>
                  <a:pt x="133" y="65"/>
                </a:cubicBezTo>
                <a:cubicBezTo>
                  <a:pt x="118" y="65"/>
                  <a:pt x="118" y="65"/>
                  <a:pt x="118" y="65"/>
                </a:cubicBezTo>
                <a:cubicBezTo>
                  <a:pt x="115" y="65"/>
                  <a:pt x="112" y="62"/>
                  <a:pt x="112" y="59"/>
                </a:cubicBezTo>
                <a:cubicBezTo>
                  <a:pt x="112" y="56"/>
                  <a:pt x="115" y="53"/>
                  <a:pt x="118" y="53"/>
                </a:cubicBezTo>
                <a:cubicBezTo>
                  <a:pt x="133" y="53"/>
                  <a:pt x="133" y="53"/>
                  <a:pt x="133" y="53"/>
                </a:cubicBezTo>
                <a:cubicBezTo>
                  <a:pt x="133" y="38"/>
                  <a:pt x="133" y="38"/>
                  <a:pt x="133" y="38"/>
                </a:cubicBezTo>
                <a:cubicBezTo>
                  <a:pt x="133" y="35"/>
                  <a:pt x="136" y="32"/>
                  <a:pt x="139" y="32"/>
                </a:cubicBezTo>
                <a:cubicBezTo>
                  <a:pt x="142" y="32"/>
                  <a:pt x="145" y="35"/>
                  <a:pt x="145" y="38"/>
                </a:cubicBezTo>
                <a:cubicBezTo>
                  <a:pt x="145" y="53"/>
                  <a:pt x="145" y="53"/>
                  <a:pt x="145" y="53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3" y="53"/>
                  <a:pt x="166" y="56"/>
                  <a:pt x="166" y="59"/>
                </a:cubicBezTo>
                <a:cubicBezTo>
                  <a:pt x="166" y="62"/>
                  <a:pt x="163" y="65"/>
                  <a:pt x="160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79146" y="3970605"/>
            <a:ext cx="17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8" name="TextBox 40"/>
          <p:cNvSpPr txBox="1"/>
          <p:nvPr/>
        </p:nvSpPr>
        <p:spPr>
          <a:xfrm>
            <a:off x="3114211" y="4322034"/>
            <a:ext cx="1637638" cy="5361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spcBef>
                <a:spcPts val="1200"/>
              </a:spcBef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alpha val="80000"/>
                  </a:schemeClr>
                </a:solidFill>
                <a:latin typeface="+mn-lt"/>
                <a:cs typeface="+mn-ea"/>
                <a:sym typeface="+mn-lt"/>
              </a:rPr>
              <a:t>根据自己的需要添加适当的文字，此处添加详细文本描述，建议与标题相关尽量简洁</a:t>
            </a:r>
            <a:r>
              <a:rPr lang="en-US" altLang="zh-CN" sz="800" dirty="0">
                <a:solidFill>
                  <a:schemeClr val="bg1">
                    <a:alpha val="80000"/>
                  </a:schemeClr>
                </a:solidFill>
                <a:latin typeface="+mn-lt"/>
                <a:cs typeface="+mn-ea"/>
                <a:sym typeface="+mn-lt"/>
              </a:rPr>
              <a:t>... ...</a:t>
            </a:r>
            <a:endParaRPr lang="zh-CN" altLang="en-US" sz="800" dirty="0">
              <a:solidFill>
                <a:schemeClr val="bg1">
                  <a:alpha val="80000"/>
                </a:schemeClr>
              </a:solidFill>
              <a:latin typeface="+mn-lt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2878" y="1421409"/>
            <a:ext cx="2259020" cy="1982395"/>
            <a:chOff x="3264666" y="3082424"/>
            <a:chExt cx="2148442" cy="432958"/>
          </a:xfrm>
        </p:grpSpPr>
        <p:sp>
          <p:nvSpPr>
            <p:cNvPr id="22" name="椭圆 21"/>
            <p:cNvSpPr/>
            <p:nvPr/>
          </p:nvSpPr>
          <p:spPr>
            <a:xfrm>
              <a:off x="4098987" y="3082424"/>
              <a:ext cx="638676" cy="151798"/>
            </a:xfrm>
            <a:prstGeom prst="ellipse">
              <a:avLst/>
            </a:prstGeom>
            <a:noFill/>
            <a:ln w="25400">
              <a:solidFill>
                <a:srgbClr val="4A5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687996" y="3254851"/>
              <a:ext cx="1546787" cy="73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安装库无法导入</a:t>
              </a:r>
            </a:p>
          </p:txBody>
        </p:sp>
        <p:sp>
          <p:nvSpPr>
            <p:cNvPr id="25" name="TextBox 40"/>
            <p:cNvSpPr txBox="1"/>
            <p:nvPr/>
          </p:nvSpPr>
          <p:spPr>
            <a:xfrm>
              <a:off x="3264666" y="3480036"/>
              <a:ext cx="2148442" cy="353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1800"/>
                </a:lnSpc>
                <a:spcBef>
                  <a:spcPts val="120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algn="ctr">
                <a:lnSpc>
                  <a:spcPct val="150000"/>
                </a:lnSpc>
              </a:pP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530366" y="1431747"/>
            <a:ext cx="1707768" cy="1105809"/>
            <a:chOff x="3480371" y="3108960"/>
            <a:chExt cx="1707768" cy="1105809"/>
          </a:xfrm>
        </p:grpSpPr>
        <p:sp>
          <p:nvSpPr>
            <p:cNvPr id="28" name="椭圆 27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solidFill>
                <a:srgbClr val="4A5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480371" y="3876215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电影跳转失败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312968" y="1421405"/>
            <a:ext cx="1707768" cy="1117195"/>
            <a:chOff x="3480371" y="3108960"/>
            <a:chExt cx="1707768" cy="1117195"/>
          </a:xfrm>
        </p:grpSpPr>
        <p:sp>
          <p:nvSpPr>
            <p:cNvPr id="34" name="椭圆 33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solidFill>
                <a:srgbClr val="4A5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480371" y="3887601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词云生成效果差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9227500" y="1421405"/>
            <a:ext cx="1707768" cy="1119613"/>
            <a:chOff x="3461416" y="3108960"/>
            <a:chExt cx="1707768" cy="1119613"/>
          </a:xfrm>
        </p:grpSpPr>
        <p:sp>
          <p:nvSpPr>
            <p:cNvPr id="40" name="椭圆 39"/>
            <p:cNvSpPr/>
            <p:nvPr/>
          </p:nvSpPr>
          <p:spPr>
            <a:xfrm>
              <a:off x="4014216" y="3108960"/>
              <a:ext cx="640080" cy="640080"/>
            </a:xfrm>
            <a:prstGeom prst="ellipse">
              <a:avLst/>
            </a:prstGeom>
            <a:noFill/>
            <a:ln w="25400">
              <a:solidFill>
                <a:srgbClr val="4A5A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461416" y="3890019"/>
              <a:ext cx="17077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电影列表分页</a:t>
              </a:r>
            </a:p>
          </p:txBody>
        </p:sp>
      </p:grpSp>
      <p:sp>
        <p:nvSpPr>
          <p:cNvPr id="27" name="Rectangle 5">
            <a:extLst>
              <a:ext uri="{FF2B5EF4-FFF2-40B4-BE49-F238E27FC236}">
                <a16:creationId xmlns:a16="http://schemas.microsoft.com/office/drawing/2014/main" id="{13983518-A7DA-1EEA-6AB7-CF7DEA54B0D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65761" y="2903867"/>
            <a:ext cx="2675473" cy="369331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需要的库下载成功但是</a:t>
            </a:r>
            <a:r>
              <a:rPr lang="en-US" altLang="zh-CN" dirty="0" err="1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vscode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无法导入相应库，最后分析是路径问题。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  <a:p>
            <a:pPr algn="just"/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因为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Python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路径有很多，</a:t>
            </a:r>
            <a:r>
              <a:rPr lang="zh-CN" altLang="zh-CN" dirty="0">
                <a:solidFill>
                  <a:srgbClr val="404040"/>
                </a:solidFill>
                <a:latin typeface="华文楷体"/>
                <a:ea typeface="华文楷体"/>
              </a:rPr>
              <a:t>使用 py -m pip install x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</a:rPr>
              <a:t>xx</a:t>
            </a:r>
            <a:r>
              <a:rPr lang="zh-CN" altLang="zh-CN" dirty="0">
                <a:solidFill>
                  <a:srgbClr val="404040"/>
                </a:solidFill>
                <a:latin typeface="华文楷体"/>
                <a:ea typeface="华文楷体"/>
              </a:rPr>
              <a:t> 成功安装确保使用了与当前的Python环境匹配的 pip 命令。而 pip install x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</a:rPr>
              <a:t>xx</a:t>
            </a:r>
            <a:r>
              <a:rPr lang="zh-CN" altLang="zh-CN" dirty="0">
                <a:solidFill>
                  <a:srgbClr val="404040"/>
                </a:solidFill>
                <a:latin typeface="华文楷体"/>
                <a:ea typeface="华文楷体"/>
              </a:rPr>
              <a:t> 不成功是因为在该环境下，pip 命令可能指向了错误的Python解释器或环境。 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A2E1F1-DFAD-8465-500B-29667F21B476}"/>
              </a:ext>
            </a:extLst>
          </p:cNvPr>
          <p:cNvSpPr txBox="1"/>
          <p:nvPr/>
        </p:nvSpPr>
        <p:spPr>
          <a:xfrm>
            <a:off x="3164272" y="2927535"/>
            <a:ext cx="2439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链接在进行分页时失效，没有成功导入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movie[1]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作为中文名的链接。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  <a:p>
            <a:pPr algn="just"/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  <a:p>
            <a:pPr algn="just"/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F74A549-9D43-10E9-282D-1E616C22FAF5}"/>
              </a:ext>
            </a:extLst>
          </p:cNvPr>
          <p:cNvSpPr txBox="1"/>
          <p:nvPr/>
        </p:nvSpPr>
        <p:spPr>
          <a:xfrm>
            <a:off x="5946875" y="2835794"/>
            <a:ext cx="24399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由于生成图片需要白底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JPG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格式，对于底色要求严格，</a:t>
            </a:r>
            <a:r>
              <a:rPr lang="en-US" altLang="zh-CN" dirty="0" err="1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worldcloud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容易将部分地方也添加词。同时词云图效果不是特别明显。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  <a:p>
            <a:pPr algn="just"/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D1042C-4797-5E90-4AFB-727DF46430E1}"/>
              </a:ext>
            </a:extLst>
          </p:cNvPr>
          <p:cNvSpPr txBox="1"/>
          <p:nvPr/>
        </p:nvSpPr>
        <p:spPr>
          <a:xfrm>
            <a:off x="8871894" y="2835794"/>
            <a:ext cx="2439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电影详情列表最开始时是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250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  <a:sym typeface="+mn-lt"/>
              </a:rPr>
              <a:t>部电影都在一页上，影响用户体验。需要将其分部在为、不同页面上。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  <a:p>
            <a:pPr algn="just"/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6982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1600200" y="1409700"/>
            <a:ext cx="10706100" cy="5638800"/>
          </a:xfrm>
          <a:custGeom>
            <a:avLst/>
            <a:gdLst>
              <a:gd name="connsiteX0" fmla="*/ 0 w 10706100"/>
              <a:gd name="connsiteY0" fmla="*/ 5638800 h 5638800"/>
              <a:gd name="connsiteX1" fmla="*/ 2844800 w 10706100"/>
              <a:gd name="connsiteY1" fmla="*/ 4686300 h 5638800"/>
              <a:gd name="connsiteX2" fmla="*/ 5549900 w 10706100"/>
              <a:gd name="connsiteY2" fmla="*/ 3022600 h 5638800"/>
              <a:gd name="connsiteX3" fmla="*/ 7721600 w 10706100"/>
              <a:gd name="connsiteY3" fmla="*/ 2425700 h 5638800"/>
              <a:gd name="connsiteX4" fmla="*/ 8394700 w 10706100"/>
              <a:gd name="connsiteY4" fmla="*/ 1143000 h 5638800"/>
              <a:gd name="connsiteX5" fmla="*/ 10706100 w 10706100"/>
              <a:gd name="connsiteY5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6100" h="5638800">
                <a:moveTo>
                  <a:pt x="0" y="5638800"/>
                </a:moveTo>
                <a:cubicBezTo>
                  <a:pt x="959908" y="5380566"/>
                  <a:pt x="1919817" y="5122333"/>
                  <a:pt x="2844800" y="4686300"/>
                </a:cubicBezTo>
                <a:cubicBezTo>
                  <a:pt x="3769783" y="4250267"/>
                  <a:pt x="4737100" y="3399367"/>
                  <a:pt x="5549900" y="3022600"/>
                </a:cubicBezTo>
                <a:cubicBezTo>
                  <a:pt x="6362700" y="2645833"/>
                  <a:pt x="7247467" y="2738967"/>
                  <a:pt x="7721600" y="2425700"/>
                </a:cubicBezTo>
                <a:cubicBezTo>
                  <a:pt x="8195733" y="2112433"/>
                  <a:pt x="7897283" y="1547283"/>
                  <a:pt x="8394700" y="1143000"/>
                </a:cubicBezTo>
                <a:cubicBezTo>
                  <a:pt x="8892117" y="738717"/>
                  <a:pt x="9799108" y="369358"/>
                  <a:pt x="107061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3669778" y="3109331"/>
            <a:ext cx="8928622" cy="3964569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4A5A69"/>
          </a:solidFill>
          <a:ln w="25400">
            <a:solidFill>
              <a:srgbClr val="4A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0" y="0"/>
            <a:ext cx="2950534" cy="1867004"/>
          </a:xfrm>
          <a:custGeom>
            <a:avLst/>
            <a:gdLst>
              <a:gd name="connsiteX0" fmla="*/ 0 w 2950534"/>
              <a:gd name="connsiteY0" fmla="*/ 0 h 1867004"/>
              <a:gd name="connsiteX1" fmla="*/ 2950534 w 2950534"/>
              <a:gd name="connsiteY1" fmla="*/ 0 h 1867004"/>
              <a:gd name="connsiteX2" fmla="*/ 2938438 w 2950534"/>
              <a:gd name="connsiteY2" fmla="*/ 59660 h 1867004"/>
              <a:gd name="connsiteX3" fmla="*/ 1337689 w 2950534"/>
              <a:gd name="connsiteY3" fmla="*/ 724710 h 1867004"/>
              <a:gd name="connsiteX4" fmla="*/ 144508 w 2950534"/>
              <a:gd name="connsiteY4" fmla="*/ 1851646 h 1867004"/>
              <a:gd name="connsiteX5" fmla="*/ 0 w 2950534"/>
              <a:gd name="connsiteY5" fmla="*/ 181806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0534" h="1867004">
                <a:moveTo>
                  <a:pt x="0" y="0"/>
                </a:moveTo>
                <a:lnTo>
                  <a:pt x="2950534" y="0"/>
                </a:lnTo>
                <a:lnTo>
                  <a:pt x="2938438" y="59660"/>
                </a:lnTo>
                <a:cubicBezTo>
                  <a:pt x="2791449" y="522078"/>
                  <a:pt x="2042936" y="124290"/>
                  <a:pt x="1337689" y="724710"/>
                </a:cubicBezTo>
                <a:cubicBezTo>
                  <a:pt x="632442" y="1325130"/>
                  <a:pt x="842714" y="1975726"/>
                  <a:pt x="144508" y="1851646"/>
                </a:cubicBezTo>
                <a:lnTo>
                  <a:pt x="0" y="1818066"/>
                </a:ln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5203804">
            <a:off x="5469167" y="485991"/>
            <a:ext cx="1241826" cy="2248624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711200"/>
              <a:gd name="connsiteY0" fmla="*/ 457220 h 914442"/>
              <a:gd name="connsiteX1" fmla="*/ 457200 w 711200"/>
              <a:gd name="connsiteY1" fmla="*/ 20 h 914442"/>
              <a:gd name="connsiteX2" fmla="*/ 711200 w 711200"/>
              <a:gd name="connsiteY2" fmla="*/ 471734 h 914442"/>
              <a:gd name="connsiteX3" fmla="*/ 457200 w 711200"/>
              <a:gd name="connsiteY3" fmla="*/ 914420 h 914442"/>
              <a:gd name="connsiteX4" fmla="*/ 0 w 711200"/>
              <a:gd name="connsiteY4" fmla="*/ 457220 h 914442"/>
              <a:gd name="connsiteX0" fmla="*/ 0 w 711200"/>
              <a:gd name="connsiteY0" fmla="*/ 457220 h 915011"/>
              <a:gd name="connsiteX1" fmla="*/ 457200 w 711200"/>
              <a:gd name="connsiteY1" fmla="*/ 20 h 915011"/>
              <a:gd name="connsiteX2" fmla="*/ 711200 w 711200"/>
              <a:gd name="connsiteY2" fmla="*/ 471734 h 915011"/>
              <a:gd name="connsiteX3" fmla="*/ 457200 w 711200"/>
              <a:gd name="connsiteY3" fmla="*/ 914420 h 915011"/>
              <a:gd name="connsiteX4" fmla="*/ 0 w 711200"/>
              <a:gd name="connsiteY4" fmla="*/ 457220 h 915011"/>
              <a:gd name="connsiteX0" fmla="*/ 1118 w 712318"/>
              <a:gd name="connsiteY0" fmla="*/ 428641 h 886248"/>
              <a:gd name="connsiteX1" fmla="*/ 575793 w 712318"/>
              <a:gd name="connsiteY1" fmla="*/ 16 h 886248"/>
              <a:gd name="connsiteX2" fmla="*/ 712318 w 712318"/>
              <a:gd name="connsiteY2" fmla="*/ 443155 h 886248"/>
              <a:gd name="connsiteX3" fmla="*/ 458318 w 712318"/>
              <a:gd name="connsiteY3" fmla="*/ 885841 h 886248"/>
              <a:gd name="connsiteX4" fmla="*/ 1118 w 712318"/>
              <a:gd name="connsiteY4" fmla="*/ 428641 h 886248"/>
              <a:gd name="connsiteX0" fmla="*/ 22253 w 733453"/>
              <a:gd name="connsiteY0" fmla="*/ 428655 h 886548"/>
              <a:gd name="connsiteX1" fmla="*/ 596928 w 733453"/>
              <a:gd name="connsiteY1" fmla="*/ 30 h 886548"/>
              <a:gd name="connsiteX2" fmla="*/ 733453 w 733453"/>
              <a:gd name="connsiteY2" fmla="*/ 443169 h 886548"/>
              <a:gd name="connsiteX3" fmla="*/ 479453 w 733453"/>
              <a:gd name="connsiteY3" fmla="*/ 885855 h 886548"/>
              <a:gd name="connsiteX4" fmla="*/ 22253 w 733453"/>
              <a:gd name="connsiteY4" fmla="*/ 428655 h 886548"/>
              <a:gd name="connsiteX0" fmla="*/ 16433 w 610144"/>
              <a:gd name="connsiteY0" fmla="*/ 428655 h 885877"/>
              <a:gd name="connsiteX1" fmla="*/ 591108 w 610144"/>
              <a:gd name="connsiteY1" fmla="*/ 30 h 885877"/>
              <a:gd name="connsiteX2" fmla="*/ 483158 w 610144"/>
              <a:gd name="connsiteY2" fmla="*/ 443169 h 885877"/>
              <a:gd name="connsiteX3" fmla="*/ 473633 w 610144"/>
              <a:gd name="connsiteY3" fmla="*/ 885855 h 885877"/>
              <a:gd name="connsiteX4" fmla="*/ 16433 w 610144"/>
              <a:gd name="connsiteY4" fmla="*/ 428655 h 885877"/>
              <a:gd name="connsiteX0" fmla="*/ 16433 w 618309"/>
              <a:gd name="connsiteY0" fmla="*/ 457361 h 914583"/>
              <a:gd name="connsiteX1" fmla="*/ 591108 w 618309"/>
              <a:gd name="connsiteY1" fmla="*/ 28736 h 914583"/>
              <a:gd name="connsiteX2" fmla="*/ 483158 w 618309"/>
              <a:gd name="connsiteY2" fmla="*/ 471875 h 914583"/>
              <a:gd name="connsiteX3" fmla="*/ 473633 w 618309"/>
              <a:gd name="connsiteY3" fmla="*/ 914561 h 914583"/>
              <a:gd name="connsiteX4" fmla="*/ 16433 w 618309"/>
              <a:gd name="connsiteY4" fmla="*/ 457361 h 914583"/>
              <a:gd name="connsiteX0" fmla="*/ 19657 w 621533"/>
              <a:gd name="connsiteY0" fmla="*/ 457361 h 946111"/>
              <a:gd name="connsiteX1" fmla="*/ 594332 w 621533"/>
              <a:gd name="connsiteY1" fmla="*/ 28736 h 946111"/>
              <a:gd name="connsiteX2" fmla="*/ 486382 w 621533"/>
              <a:gd name="connsiteY2" fmla="*/ 471875 h 946111"/>
              <a:gd name="connsiteX3" fmla="*/ 476857 w 621533"/>
              <a:gd name="connsiteY3" fmla="*/ 914561 h 946111"/>
              <a:gd name="connsiteX4" fmla="*/ 19657 w 621533"/>
              <a:gd name="connsiteY4" fmla="*/ 457361 h 94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533" h="946111">
                <a:moveTo>
                  <a:pt x="19657" y="457361"/>
                </a:moveTo>
                <a:cubicBezTo>
                  <a:pt x="131311" y="170024"/>
                  <a:pt x="494320" y="-87983"/>
                  <a:pt x="594332" y="28736"/>
                </a:cubicBezTo>
                <a:cubicBezTo>
                  <a:pt x="694344" y="145455"/>
                  <a:pt x="486382" y="219370"/>
                  <a:pt x="486382" y="471875"/>
                </a:cubicBezTo>
                <a:cubicBezTo>
                  <a:pt x="486382" y="724380"/>
                  <a:pt x="653069" y="783630"/>
                  <a:pt x="476857" y="914561"/>
                </a:cubicBezTo>
                <a:cubicBezTo>
                  <a:pt x="300645" y="1045492"/>
                  <a:pt x="-91997" y="744698"/>
                  <a:pt x="19657" y="457361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47303" y="1271638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问藏书房" pitchFamily="2" charset="-122"/>
                <a:ea typeface="问藏书房" pitchFamily="2" charset="-122"/>
              </a:rPr>
              <a:t>04</a:t>
            </a:r>
            <a:endParaRPr lang="zh-CN" altLang="en-US" sz="6000" dirty="0">
              <a:solidFill>
                <a:schemeClr val="bg1"/>
              </a:solidFill>
              <a:latin typeface="问藏书房" pitchFamily="2" charset="-122"/>
              <a:ea typeface="问藏书房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0789" y="2722252"/>
            <a:ext cx="5278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31E1F"/>
                </a:solidFill>
                <a:effectLst>
                  <a:outerShdw blurRad="50800" dist="38100" algn="l" rotWithShape="0">
                    <a:schemeClr val="accent1">
                      <a:alpha val="40000"/>
                      <a:lumMod val="50000"/>
                    </a:schemeClr>
                  </a:outerShdw>
                </a:effectLst>
                <a:latin typeface="幼圆"/>
                <a:ea typeface="幼圆"/>
              </a:rPr>
              <a:t>总结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4835223" y="4033732"/>
            <a:ext cx="7377128" cy="2824268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139700" y="-495300"/>
            <a:ext cx="4711700" cy="4610100"/>
          </a:xfrm>
          <a:custGeom>
            <a:avLst/>
            <a:gdLst>
              <a:gd name="connsiteX0" fmla="*/ 0 w 4711700"/>
              <a:gd name="connsiteY0" fmla="*/ 4610100 h 4610100"/>
              <a:gd name="connsiteX1" fmla="*/ 876300 w 4711700"/>
              <a:gd name="connsiteY1" fmla="*/ 2832100 h 4610100"/>
              <a:gd name="connsiteX2" fmla="*/ 2476500 w 4711700"/>
              <a:gd name="connsiteY2" fmla="*/ 2184400 h 4610100"/>
              <a:gd name="connsiteX3" fmla="*/ 3035300 w 4711700"/>
              <a:gd name="connsiteY3" fmla="*/ 952500 h 4610100"/>
              <a:gd name="connsiteX4" fmla="*/ 4711700 w 4711700"/>
              <a:gd name="connsiteY4" fmla="*/ 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700" h="4610100">
                <a:moveTo>
                  <a:pt x="0" y="4610100"/>
                </a:moveTo>
                <a:cubicBezTo>
                  <a:pt x="231775" y="3923241"/>
                  <a:pt x="463550" y="3236383"/>
                  <a:pt x="876300" y="2832100"/>
                </a:cubicBezTo>
                <a:cubicBezTo>
                  <a:pt x="1289050" y="2427817"/>
                  <a:pt x="2116667" y="2497667"/>
                  <a:pt x="2476500" y="2184400"/>
                </a:cubicBezTo>
                <a:cubicBezTo>
                  <a:pt x="2836333" y="1871133"/>
                  <a:pt x="2662767" y="1316567"/>
                  <a:pt x="3035300" y="952500"/>
                </a:cubicBezTo>
                <a:cubicBezTo>
                  <a:pt x="3407833" y="588433"/>
                  <a:pt x="4059766" y="294216"/>
                  <a:pt x="47117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49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B7E9ED-51B4-E1A9-AAC4-54D6F475FEFF}"/>
              </a:ext>
            </a:extLst>
          </p:cNvPr>
          <p:cNvSpPr txBox="1"/>
          <p:nvPr/>
        </p:nvSpPr>
        <p:spPr>
          <a:xfrm>
            <a:off x="2336074" y="1904387"/>
            <a:ext cx="76417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华文楷体"/>
                <a:ea typeface="华文楷体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FangSong"/>
                <a:ea typeface="FangSong"/>
              </a:rPr>
              <a:t>豆瓣</a:t>
            </a:r>
            <a:r>
              <a:rPr lang="en-US" altLang="zh-CN" sz="2800" b="1" dirty="0">
                <a:solidFill>
                  <a:srgbClr val="404040"/>
                </a:solidFill>
                <a:latin typeface="FangSong"/>
                <a:ea typeface="FangSong"/>
              </a:rPr>
              <a:t>Top 250</a:t>
            </a:r>
            <a:r>
              <a:rPr lang="zh-CN" altLang="en-US" sz="2800" b="1" dirty="0">
                <a:solidFill>
                  <a:srgbClr val="404040"/>
                </a:solidFill>
                <a:latin typeface="FangSong"/>
                <a:ea typeface="FangSong"/>
              </a:rPr>
              <a:t>电影可视化网站通过</a:t>
            </a:r>
            <a:r>
              <a:rPr lang="en-US" altLang="zh-CN" sz="2800" b="1" dirty="0">
                <a:solidFill>
                  <a:srgbClr val="404040"/>
                </a:solidFill>
                <a:latin typeface="FangSong"/>
                <a:ea typeface="FangSong"/>
              </a:rPr>
              <a:t>Python</a:t>
            </a:r>
            <a:r>
              <a:rPr lang="zh-CN" altLang="en-US" sz="2800" b="1" dirty="0">
                <a:solidFill>
                  <a:srgbClr val="404040"/>
                </a:solidFill>
                <a:latin typeface="FangSong"/>
                <a:ea typeface="FangSong"/>
              </a:rPr>
              <a:t>、</a:t>
            </a:r>
            <a:r>
              <a:rPr lang="en-US" altLang="zh-CN" sz="2800" b="1" dirty="0" err="1">
                <a:solidFill>
                  <a:srgbClr val="404040"/>
                </a:solidFill>
                <a:latin typeface="FangSong"/>
                <a:ea typeface="FangSong"/>
              </a:rPr>
              <a:t>Echarts</a:t>
            </a:r>
            <a:r>
              <a:rPr lang="zh-CN" altLang="en-US" sz="2800" b="1" dirty="0">
                <a:solidFill>
                  <a:srgbClr val="404040"/>
                </a:solidFill>
                <a:latin typeface="FangSong"/>
                <a:ea typeface="FangSong"/>
              </a:rPr>
              <a:t>、</a:t>
            </a:r>
            <a:r>
              <a:rPr lang="en-US" altLang="zh-CN" sz="2800" b="1" dirty="0">
                <a:solidFill>
                  <a:srgbClr val="404040"/>
                </a:solidFill>
                <a:latin typeface="FangSong"/>
                <a:ea typeface="FangSong"/>
              </a:rPr>
              <a:t>Flask</a:t>
            </a:r>
            <a:r>
              <a:rPr lang="zh-CN" altLang="en-US" sz="2800" b="1" dirty="0">
                <a:solidFill>
                  <a:srgbClr val="404040"/>
                </a:solidFill>
                <a:latin typeface="FangSong"/>
                <a:ea typeface="FangSong"/>
              </a:rPr>
              <a:t>和</a:t>
            </a:r>
            <a:r>
              <a:rPr lang="en-US" altLang="zh-CN" sz="2800" b="1" dirty="0" err="1">
                <a:solidFill>
                  <a:srgbClr val="404040"/>
                </a:solidFill>
                <a:latin typeface="FangSong"/>
                <a:ea typeface="FangSong"/>
              </a:rPr>
              <a:t>WordCloud</a:t>
            </a:r>
            <a:r>
              <a:rPr lang="zh-CN" altLang="en-US" sz="2800" b="1" dirty="0">
                <a:solidFill>
                  <a:srgbClr val="404040"/>
                </a:solidFill>
                <a:latin typeface="FangSong"/>
                <a:ea typeface="FangSong"/>
              </a:rPr>
              <a:t>等技术，为用户提供了一个综合展示和交流电影信息的平台。</a:t>
            </a:r>
            <a:endParaRPr lang="en-US" altLang="zh-CN" sz="2800" b="1" dirty="0">
              <a:solidFill>
                <a:srgbClr val="404040"/>
              </a:solidFill>
              <a:latin typeface="FangSong"/>
              <a:ea typeface="FangSong"/>
            </a:endParaRPr>
          </a:p>
          <a:p>
            <a:endParaRPr lang="en-US" altLang="zh-CN" sz="2800" b="1" dirty="0">
              <a:solidFill>
                <a:srgbClr val="404040"/>
              </a:solidFill>
              <a:latin typeface="FangSong"/>
              <a:ea typeface="FangSong"/>
            </a:endParaRPr>
          </a:p>
          <a:p>
            <a:r>
              <a:rPr lang="en-US" altLang="zh-CN" sz="2800" b="1" dirty="0">
                <a:solidFill>
                  <a:srgbClr val="404040"/>
                </a:solidFill>
                <a:latin typeface="FangSong"/>
                <a:ea typeface="FangSong"/>
              </a:rPr>
              <a:t>	</a:t>
            </a:r>
            <a:r>
              <a:rPr lang="zh-CN" altLang="en-US" sz="2800" b="1" dirty="0">
                <a:solidFill>
                  <a:srgbClr val="404040"/>
                </a:solidFill>
                <a:latin typeface="FangSong"/>
                <a:ea typeface="FangSong"/>
              </a:rPr>
              <a:t>用户可以方便地浏览电影列表，深入了解电影详情，观察评分分布，生成词云图，以及分享个人观影体验。这个项目将为电影爱好者提供一个全面且有趣的互动体验。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77B2F-0086-6E17-773E-24D9EEA42329}"/>
              </a:ext>
            </a:extLst>
          </p:cNvPr>
          <p:cNvSpPr txBox="1"/>
          <p:nvPr/>
        </p:nvSpPr>
        <p:spPr>
          <a:xfrm>
            <a:off x="2076993" y="385745"/>
            <a:ext cx="6836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spc="300" dirty="0">
                <a:solidFill>
                  <a:srgbClr val="4A5A69"/>
                </a:solidFill>
                <a:latin typeface="华文新魏"/>
                <a:ea typeface="华文新魏"/>
                <a:cs typeface="+mn-ea"/>
              </a:rPr>
              <a:t>项目总结 </a:t>
            </a:r>
          </a:p>
        </p:txBody>
      </p:sp>
    </p:spTree>
    <p:extLst>
      <p:ext uri="{BB962C8B-B14F-4D97-AF65-F5344CB8AC3E}">
        <p14:creationId xmlns:p14="http://schemas.microsoft.com/office/powerpoint/2010/main" val="165985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22536" y="379876"/>
            <a:ext cx="342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ctr"/>
            <a:r>
              <a:rPr lang="zh-CN" altLang="en-US" sz="4800" b="1" spc="300" dirty="0">
                <a:solidFill>
                  <a:srgbClr val="4A5A69"/>
                </a:solidFill>
                <a:latin typeface="华文新魏"/>
                <a:ea typeface="华文新魏"/>
                <a:cs typeface="+mn-ea"/>
              </a:rPr>
              <a:t>个人总结</a:t>
            </a:r>
          </a:p>
        </p:txBody>
      </p:sp>
      <p:pic>
        <p:nvPicPr>
          <p:cNvPr id="4" name="Chart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22059" y="4275556"/>
            <a:ext cx="1660648" cy="1721165"/>
          </a:xfrm>
          <a:prstGeom prst="rect">
            <a:avLst/>
          </a:prstGeom>
        </p:spPr>
      </p:pic>
      <p:pic>
        <p:nvPicPr>
          <p:cNvPr id="7" name="Chart 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6254837" y="4275556"/>
            <a:ext cx="1660648" cy="1721165"/>
          </a:xfrm>
          <a:prstGeom prst="rect">
            <a:avLst/>
          </a:prstGeom>
        </p:spPr>
      </p:pic>
      <p:sp>
        <p:nvSpPr>
          <p:cNvPr id="8" name="TextBox 4"/>
          <p:cNvSpPr txBox="1"/>
          <p:nvPr/>
        </p:nvSpPr>
        <p:spPr>
          <a:xfrm>
            <a:off x="8006266" y="4114552"/>
            <a:ext cx="1740912" cy="450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ctr"/>
            <a:r>
              <a:rPr lang="zh-CN" sz="2400" b="1" i="0" strike="noStrike" spc="0">
                <a:solidFill>
                  <a:srgbClr val="2F5597"/>
                </a:solidFill>
                <a:latin typeface="华文楷体"/>
                <a:ea typeface="华文楷体"/>
              </a:rPr>
              <a:t>能力收获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2830830" y="4114552"/>
            <a:ext cx="1555750" cy="450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l"/>
            <a:r>
              <a:rPr lang="zh-CN" sz="2400" b="1" i="0" strike="noStrike" spc="0">
                <a:solidFill>
                  <a:srgbClr val="2F5597"/>
                </a:solidFill>
                <a:latin typeface="华文楷体"/>
                <a:ea typeface="华文楷体"/>
              </a:rPr>
              <a:t>项目收获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2830830" y="1756198"/>
            <a:ext cx="3092450" cy="4508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l"/>
            <a:r>
              <a:rPr lang="zh-CN" sz="2400" b="1" i="0" strike="noStrike" spc="0">
                <a:solidFill>
                  <a:srgbClr val="2F5597"/>
                </a:solidFill>
                <a:latin typeface="华文楷体"/>
                <a:ea typeface="华文楷体"/>
              </a:rPr>
              <a:t>知识收获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8164060" y="1756505"/>
            <a:ext cx="2527300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l"/>
            <a:r>
              <a:rPr lang="zh-CN" altLang="en-US" sz="2400" b="1" dirty="0">
                <a:solidFill>
                  <a:srgbClr val="2F5597"/>
                </a:solidFill>
                <a:latin typeface="华文楷体"/>
                <a:ea typeface="华文楷体"/>
              </a:rPr>
              <a:t>假期</a:t>
            </a:r>
            <a:r>
              <a:rPr lang="zh-CN" sz="2400" b="1" i="0" strike="noStrike" spc="0" dirty="0">
                <a:solidFill>
                  <a:srgbClr val="2F5597"/>
                </a:solidFill>
                <a:latin typeface="华文楷体"/>
                <a:ea typeface="华文楷体"/>
              </a:rPr>
              <a:t>收获</a:t>
            </a:r>
          </a:p>
        </p:txBody>
      </p:sp>
      <p:pic>
        <p:nvPicPr>
          <p:cNvPr id="12" name="Chart 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6466300" y="4477118"/>
            <a:ext cx="1243450" cy="1224136"/>
          </a:xfrm>
          <a:prstGeom prst="rect">
            <a:avLst/>
          </a:prstGeom>
        </p:spPr>
      </p:pic>
      <p:grpSp>
        <p:nvGrpSpPr>
          <p:cNvPr id="13" name="Group 14"/>
          <p:cNvGrpSpPr/>
          <p:nvPr/>
        </p:nvGrpSpPr>
        <p:grpSpPr>
          <a:xfrm>
            <a:off x="2830830" y="2266227"/>
            <a:ext cx="2952062" cy="954106"/>
            <a:chOff x="794640" y="3525185"/>
            <a:chExt cx="2068657" cy="510457"/>
          </a:xfrm>
        </p:grpSpPr>
        <p:sp>
          <p:nvSpPr>
            <p:cNvPr id="14" name="TextBox 10"/>
            <p:cNvSpPr txBox="1"/>
            <p:nvPr/>
          </p:nvSpPr>
          <p:spPr>
            <a:xfrm>
              <a:off x="803640" y="3579862"/>
              <a:ext cx="2059657" cy="271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endParaRPr lang="zh-CN" sz="1200">
                <a:solidFill>
                  <a:srgbClr val="404040"/>
                </a:solidFill>
              </a:endParaRP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794640" y="3525185"/>
              <a:ext cx="1935647" cy="5104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/>
              <a:r>
                <a:rPr lang="zh-CN" altLang="en-US" sz="1400" b="1" i="0" strike="noStrike" spc="0" dirty="0">
                  <a:solidFill>
                    <a:srgbClr val="404040"/>
                  </a:solidFill>
                  <a:latin typeface="FangSong"/>
                  <a:ea typeface="FangSong"/>
                </a:rPr>
                <a:t>通过</a:t>
              </a:r>
              <a:r>
                <a:rPr lang="en-US" altLang="zh-CN" sz="1400" b="1" i="0" strike="noStrike" spc="0" dirty="0">
                  <a:solidFill>
                    <a:srgbClr val="404040"/>
                  </a:solidFill>
                  <a:latin typeface="FangSong"/>
                  <a:ea typeface="FangSong"/>
                </a:rPr>
                <a:t>B</a:t>
              </a:r>
              <a:r>
                <a:rPr lang="zh-CN" altLang="en-US" sz="1400" b="1" i="0" strike="noStrike" spc="0" dirty="0">
                  <a:solidFill>
                    <a:srgbClr val="404040"/>
                  </a:solidFill>
                  <a:latin typeface="FangSong"/>
                  <a:ea typeface="FangSong"/>
                </a:rPr>
                <a:t>站教程，学习了</a:t>
              </a:r>
              <a:r>
                <a:rPr lang="en-US" altLang="zh-CN" sz="1400" b="1" i="0" strike="noStrike" spc="0" dirty="0">
                  <a:solidFill>
                    <a:srgbClr val="678F00"/>
                  </a:solidFill>
                  <a:latin typeface="FangSong"/>
                  <a:ea typeface="FangSong"/>
                </a:rPr>
                <a:t>Python</a:t>
              </a:r>
              <a:r>
                <a:rPr lang="zh-CN" altLang="en-US" sz="1400" b="1" dirty="0">
                  <a:solidFill>
                    <a:srgbClr val="678F00"/>
                  </a:solidFill>
                  <a:latin typeface="FangSong"/>
                  <a:ea typeface="FangSong"/>
                </a:rPr>
                <a:t>爬虫</a:t>
              </a:r>
              <a:r>
                <a:rPr lang="zh-CN" sz="1400" b="1" i="0" strike="noStrike" spc="0" dirty="0">
                  <a:solidFill>
                    <a:srgbClr val="678F00"/>
                  </a:solidFill>
                  <a:latin typeface="FangSong"/>
                  <a:ea typeface="FangSong"/>
                </a:rPr>
                <a:t>、</a:t>
              </a:r>
              <a:r>
                <a:rPr lang="en-US" sz="1400" b="1" i="0" strike="noStrike" spc="0" dirty="0">
                  <a:solidFill>
                    <a:srgbClr val="678F00"/>
                  </a:solidFill>
                  <a:latin typeface="FangSong"/>
                  <a:ea typeface="FangSong"/>
                </a:rPr>
                <a:t>SQL</a:t>
              </a:r>
              <a:r>
                <a:rPr lang="en-US" altLang="zh-CN" sz="1400" b="1" i="0" strike="noStrike" spc="0" dirty="0">
                  <a:solidFill>
                    <a:srgbClr val="678F00"/>
                  </a:solidFill>
                  <a:latin typeface="FangSong"/>
                  <a:ea typeface="FangSong"/>
                </a:rPr>
                <a:t>ite3</a:t>
              </a:r>
              <a:r>
                <a:rPr lang="zh-CN" sz="1400" b="1" i="0" strike="noStrike" spc="0" dirty="0">
                  <a:solidFill>
                    <a:srgbClr val="678F00"/>
                  </a:solidFill>
                  <a:latin typeface="FangSong"/>
                  <a:ea typeface="FangSong"/>
                </a:rPr>
                <a:t>、</a:t>
              </a:r>
              <a:r>
                <a:rPr lang="en-US" altLang="zh-CN" sz="1400" b="1" i="0" strike="noStrike" spc="0" dirty="0" err="1">
                  <a:solidFill>
                    <a:srgbClr val="678F00"/>
                  </a:solidFill>
                  <a:latin typeface="FangSong"/>
                  <a:ea typeface="FangSong"/>
                </a:rPr>
                <a:t>echarts</a:t>
              </a:r>
              <a:r>
                <a:rPr lang="zh-CN" altLang="en-US" sz="1400" b="1" dirty="0">
                  <a:solidFill>
                    <a:srgbClr val="678F00"/>
                  </a:solidFill>
                  <a:latin typeface="FangSong"/>
                  <a:ea typeface="FangSong"/>
                </a:rPr>
                <a:t>、</a:t>
              </a:r>
              <a:r>
                <a:rPr lang="en-US" altLang="zh-CN" sz="1400" b="1" i="0" strike="noStrike" spc="0" dirty="0">
                  <a:solidFill>
                    <a:srgbClr val="678F00"/>
                  </a:solidFill>
                  <a:latin typeface="FangSong"/>
                  <a:ea typeface="FangSong"/>
                </a:rPr>
                <a:t>flask</a:t>
              </a:r>
              <a:r>
                <a:rPr lang="zh-CN" altLang="en-US" sz="1400" b="1" dirty="0">
                  <a:solidFill>
                    <a:srgbClr val="678F00"/>
                  </a:solidFill>
                  <a:latin typeface="FangSong"/>
                  <a:ea typeface="FangSong"/>
                </a:rPr>
                <a:t>、</a:t>
              </a:r>
              <a:r>
                <a:rPr lang="en-US" altLang="zh-CN" sz="1400" b="1" dirty="0" err="1">
                  <a:solidFill>
                    <a:srgbClr val="678F00"/>
                  </a:solidFill>
                  <a:latin typeface="FangSong"/>
                  <a:ea typeface="FangSong"/>
                </a:rPr>
                <a:t>worldcloud</a:t>
              </a:r>
              <a:r>
                <a:rPr lang="zh-CN" sz="1400" b="1" i="0" strike="noStrike" spc="0" dirty="0">
                  <a:solidFill>
                    <a:srgbClr val="404040"/>
                  </a:solidFill>
                  <a:latin typeface="FangSong"/>
                  <a:ea typeface="FangSong"/>
                </a:rPr>
                <a:t>相关知识。项目驱动下，</a:t>
              </a:r>
              <a:r>
                <a:rPr lang="zh-CN" altLang="en-US" sz="1400" b="1" dirty="0">
                  <a:solidFill>
                    <a:srgbClr val="404040"/>
                  </a:solidFill>
                  <a:latin typeface="FangSong"/>
                  <a:ea typeface="FangSong"/>
                </a:rPr>
                <a:t>还</a:t>
              </a:r>
              <a:r>
                <a:rPr lang="zh-CN" sz="1400" b="1" i="0" strike="noStrike" spc="0" dirty="0">
                  <a:solidFill>
                    <a:srgbClr val="404040"/>
                  </a:solidFill>
                  <a:latin typeface="FangSong"/>
                  <a:ea typeface="FangSong"/>
                </a:rPr>
                <a:t>学习了其他</a:t>
              </a:r>
              <a:r>
                <a:rPr lang="zh-CN" altLang="en-US" sz="1400" b="1" i="0" strike="noStrike" spc="0" dirty="0">
                  <a:solidFill>
                    <a:srgbClr val="404040"/>
                  </a:solidFill>
                  <a:latin typeface="FangSong"/>
                  <a:ea typeface="FangSong"/>
                </a:rPr>
                <a:t>相关</a:t>
              </a:r>
              <a:r>
                <a:rPr lang="zh-CN" sz="1400" b="1" i="0" strike="noStrike" spc="0" dirty="0">
                  <a:solidFill>
                    <a:srgbClr val="404040"/>
                  </a:solidFill>
                  <a:latin typeface="FangSong"/>
                  <a:ea typeface="FangSong"/>
                </a:rPr>
                <a:t>知识。</a:t>
              </a:r>
            </a:p>
          </p:txBody>
        </p:sp>
      </p:grpSp>
      <p:sp>
        <p:nvSpPr>
          <p:cNvPr id="18" name="TextBox 14"/>
          <p:cNvSpPr txBox="1"/>
          <p:nvPr/>
        </p:nvSpPr>
        <p:spPr>
          <a:xfrm>
            <a:off x="8164059" y="2266227"/>
            <a:ext cx="35854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lvl="0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微软雅黑"/>
                <a:ea typeface="微软雅黑"/>
              </a:defRPr>
            </a:lvl9pPr>
          </a:lstStyle>
          <a:p>
            <a:pPr lvl="0" algn="just"/>
            <a:r>
              <a:rPr lang="zh-CN" sz="1400" b="1" i="0" strike="noStrike" spc="0" dirty="0">
                <a:solidFill>
                  <a:srgbClr val="404040"/>
                </a:solidFill>
                <a:latin typeface="FangSong"/>
                <a:ea typeface="FangSong"/>
              </a:rPr>
              <a:t>从最开始确定项目内容，到</a:t>
            </a:r>
            <a:r>
              <a:rPr lang="zh-CN" altLang="en-US" sz="1400" b="1" dirty="0">
                <a:solidFill>
                  <a:srgbClr val="404040"/>
                </a:solidFill>
                <a:latin typeface="FangSong"/>
                <a:ea typeface="FangSong"/>
              </a:rPr>
              <a:t>问题出现并且不断解决</a:t>
            </a:r>
            <a:r>
              <a:rPr lang="zh-CN" sz="1400" b="1" i="0" strike="noStrike" spc="0" dirty="0">
                <a:solidFill>
                  <a:srgbClr val="404040"/>
                </a:solidFill>
                <a:latin typeface="FangSong"/>
                <a:ea typeface="FangSong"/>
              </a:rPr>
              <a:t>，最后完成项目。</a:t>
            </a:r>
            <a:r>
              <a:rPr lang="zh-CN" altLang="en-US" sz="1400" b="1" i="0" strike="noStrike" spc="0" dirty="0">
                <a:solidFill>
                  <a:srgbClr val="404040"/>
                </a:solidFill>
                <a:latin typeface="FangSong"/>
                <a:ea typeface="FangSong"/>
              </a:rPr>
              <a:t>该项目贯穿我今年的暑假，督促提醒我在假期当中也要保持学习的习惯，坚持</a:t>
            </a:r>
            <a:r>
              <a:rPr lang="zh-CN" altLang="en-US" sz="1400" b="1" dirty="0">
                <a:solidFill>
                  <a:srgbClr val="678F00"/>
                </a:solidFill>
                <a:latin typeface="FangSong"/>
                <a:ea typeface="FangSong"/>
              </a:rPr>
              <a:t>学无止境</a:t>
            </a:r>
            <a:r>
              <a:rPr lang="zh-CN" altLang="en-US" sz="1400" b="1" i="0" strike="noStrike" spc="0" dirty="0">
                <a:solidFill>
                  <a:srgbClr val="404040"/>
                </a:solidFill>
                <a:latin typeface="FangSong"/>
                <a:ea typeface="FangSong"/>
              </a:rPr>
              <a:t>。</a:t>
            </a:r>
            <a:endParaRPr lang="zh-CN" sz="1400" b="1" i="0" strike="noStrike" spc="0" dirty="0">
              <a:solidFill>
                <a:srgbClr val="404040"/>
              </a:solidFill>
              <a:latin typeface="FangSong"/>
              <a:ea typeface="FangSong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2830830" y="4620014"/>
            <a:ext cx="3016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sz="1400" b="1" i="0" strike="noStrike" spc="0" dirty="0">
                <a:solidFill>
                  <a:srgbClr val="678F00"/>
                </a:solidFill>
                <a:latin typeface="FangSong"/>
                <a:ea typeface="FangSong"/>
              </a:rPr>
              <a:t>“纸上得来终觉浅，绝知此事要躬行。”</a:t>
            </a:r>
            <a:r>
              <a:rPr lang="zh-CN" sz="1400" b="1" i="0" strike="noStrike" spc="0" dirty="0">
                <a:solidFill>
                  <a:srgbClr val="404040"/>
                </a:solidFill>
                <a:latin typeface="FangSong"/>
                <a:ea typeface="FangSong"/>
              </a:rPr>
              <a:t>通过项目实操，我从实践中累积经验，锻炼自己。</a:t>
            </a:r>
          </a:p>
        </p:txBody>
      </p:sp>
      <p:sp>
        <p:nvSpPr>
          <p:cNvPr id="24" name="TextBox 20"/>
          <p:cNvSpPr txBox="1"/>
          <p:nvPr/>
        </p:nvSpPr>
        <p:spPr>
          <a:xfrm>
            <a:off x="8164060" y="4616111"/>
            <a:ext cx="3695700" cy="946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sz="1400" b="1" i="0" strike="noStrike" spc="0">
                <a:solidFill>
                  <a:srgbClr val="404040"/>
                </a:solidFill>
                <a:latin typeface="FangSong"/>
                <a:ea typeface="FangSong"/>
              </a:rPr>
              <a:t>编程能力</a:t>
            </a:r>
          </a:p>
          <a:p>
            <a:pPr lvl="0"/>
            <a:r>
              <a:rPr lang="zh-CN" sz="1400" b="1" i="0" strike="noStrike" spc="0">
                <a:solidFill>
                  <a:srgbClr val="404040"/>
                </a:solidFill>
                <a:latin typeface="FangSong"/>
                <a:ea typeface="FangSong"/>
              </a:rPr>
              <a:t>解决问题能力</a:t>
            </a:r>
          </a:p>
          <a:p>
            <a:pPr lvl="0"/>
            <a:r>
              <a:rPr lang="zh-CN" sz="1400" b="1" i="0" strike="noStrike" spc="0">
                <a:solidFill>
                  <a:srgbClr val="404040"/>
                </a:solidFill>
                <a:latin typeface="FangSong"/>
                <a:ea typeface="FangSong"/>
              </a:rPr>
              <a:t>文档归纳总结能力</a:t>
            </a:r>
          </a:p>
          <a:p>
            <a:pPr lvl="0"/>
            <a:r>
              <a:rPr lang="zh-CN" sz="1400" b="1" i="0" strike="noStrike" spc="0">
                <a:solidFill>
                  <a:srgbClr val="404040"/>
                </a:solidFill>
                <a:latin typeface="FangSong"/>
                <a:ea typeface="FangSong"/>
              </a:rPr>
              <a:t>表达沟通能力</a:t>
            </a:r>
          </a:p>
        </p:txBody>
      </p:sp>
      <p:pic>
        <p:nvPicPr>
          <p:cNvPr id="25" name="Chart 5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>
          <a:xfrm>
            <a:off x="922059" y="4316206"/>
            <a:ext cx="1660648" cy="1721165"/>
          </a:xfrm>
          <a:prstGeom prst="rect">
            <a:avLst/>
          </a:prstGeom>
        </p:spPr>
      </p:pic>
      <p:pic>
        <p:nvPicPr>
          <p:cNvPr id="26" name="Chart 10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1138083" y="4517768"/>
            <a:ext cx="1243450" cy="1224136"/>
          </a:xfrm>
          <a:prstGeom prst="rect">
            <a:avLst/>
          </a:prstGeom>
        </p:spPr>
      </p:pic>
      <p:pic>
        <p:nvPicPr>
          <p:cNvPr id="27" name="Chart 5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>
          <a:xfrm>
            <a:off x="6254837" y="1892265"/>
            <a:ext cx="1660648" cy="1721165"/>
          </a:xfrm>
          <a:prstGeom prst="rect">
            <a:avLst/>
          </a:prstGeom>
        </p:spPr>
      </p:pic>
      <p:pic>
        <p:nvPicPr>
          <p:cNvPr id="28" name="Chart 10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6470861" y="2093827"/>
            <a:ext cx="1243450" cy="1224136"/>
          </a:xfrm>
          <a:prstGeom prst="rect">
            <a:avLst/>
          </a:prstGeom>
        </p:spPr>
      </p:pic>
      <p:pic>
        <p:nvPicPr>
          <p:cNvPr id="29" name="Chart 5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/>
        </p:blipFill>
        <p:spPr>
          <a:xfrm>
            <a:off x="922059" y="1892265"/>
            <a:ext cx="1660648" cy="1721165"/>
          </a:xfrm>
          <a:prstGeom prst="rect">
            <a:avLst/>
          </a:prstGeom>
        </p:spPr>
      </p:pic>
      <p:pic>
        <p:nvPicPr>
          <p:cNvPr id="30" name="Chart 10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/>
        </p:blipFill>
        <p:spPr>
          <a:xfrm>
            <a:off x="1138083" y="2093827"/>
            <a:ext cx="1243450" cy="1224136"/>
          </a:xfrm>
          <a:prstGeom prst="rect">
            <a:avLst/>
          </a:prstGeom>
        </p:spPr>
      </p:pic>
      <p:pic>
        <p:nvPicPr>
          <p:cNvPr id="2" name="Chart 10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/>
        </p:blipFill>
        <p:spPr>
          <a:xfrm>
            <a:off x="6618700" y="4629518"/>
            <a:ext cx="1243450" cy="1224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/>
        </p:nvSpPr>
        <p:spPr>
          <a:xfrm>
            <a:off x="-5329" y="4894125"/>
            <a:ext cx="1870784" cy="1963875"/>
          </a:xfrm>
          <a:custGeom>
            <a:avLst/>
            <a:gdLst>
              <a:gd name="connsiteX0" fmla="*/ 1479381 w 1870784"/>
              <a:gd name="connsiteY0" fmla="*/ 9 h 1963875"/>
              <a:gd name="connsiteX1" fmla="*/ 1704975 w 1870784"/>
              <a:gd name="connsiteY1" fmla="*/ 49350 h 1963875"/>
              <a:gd name="connsiteX2" fmla="*/ 1638300 w 1870784"/>
              <a:gd name="connsiteY2" fmla="*/ 1630500 h 1963875"/>
              <a:gd name="connsiteX3" fmla="*/ 1283401 w 1870784"/>
              <a:gd name="connsiteY3" fmla="*/ 1947532 h 1963875"/>
              <a:gd name="connsiteX4" fmla="*/ 1248454 w 1870784"/>
              <a:gd name="connsiteY4" fmla="*/ 1963875 h 1963875"/>
              <a:gd name="connsiteX5" fmla="*/ 0 w 1870784"/>
              <a:gd name="connsiteY5" fmla="*/ 1963875 h 1963875"/>
              <a:gd name="connsiteX6" fmla="*/ 0 w 1870784"/>
              <a:gd name="connsiteY6" fmla="*/ 454716 h 1963875"/>
              <a:gd name="connsiteX7" fmla="*/ 66587 w 1870784"/>
              <a:gd name="connsiteY7" fmla="*/ 426904 h 1963875"/>
              <a:gd name="connsiteX8" fmla="*/ 1479381 w 1870784"/>
              <a:gd name="connsiteY8" fmla="*/ 9 h 196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0784" h="1963875">
                <a:moveTo>
                  <a:pt x="1479381" y="9"/>
                </a:moveTo>
                <a:cubicBezTo>
                  <a:pt x="1570035" y="414"/>
                  <a:pt x="1646337" y="15715"/>
                  <a:pt x="1704975" y="49350"/>
                </a:cubicBezTo>
                <a:cubicBezTo>
                  <a:pt x="2017712" y="228737"/>
                  <a:pt x="1825625" y="1268550"/>
                  <a:pt x="1638300" y="1630500"/>
                </a:cubicBezTo>
                <a:cubicBezTo>
                  <a:pt x="1568053" y="1766231"/>
                  <a:pt x="1434852" y="1867807"/>
                  <a:pt x="1283401" y="1947532"/>
                </a:cubicBezTo>
                <a:lnTo>
                  <a:pt x="1248454" y="1963875"/>
                </a:lnTo>
                <a:lnTo>
                  <a:pt x="0" y="1963875"/>
                </a:lnTo>
                <a:lnTo>
                  <a:pt x="0" y="454716"/>
                </a:lnTo>
                <a:lnTo>
                  <a:pt x="66587" y="426904"/>
                </a:lnTo>
                <a:cubicBezTo>
                  <a:pt x="621627" y="197308"/>
                  <a:pt x="1146981" y="-1477"/>
                  <a:pt x="1479381" y="9"/>
                </a:cubicBezTo>
                <a:close/>
              </a:path>
            </a:pathLst>
          </a:custGeom>
          <a:solidFill>
            <a:srgbClr val="C1CBD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7112847" y="0"/>
            <a:ext cx="5099504" cy="3303386"/>
          </a:xfrm>
          <a:custGeom>
            <a:avLst/>
            <a:gdLst>
              <a:gd name="connsiteX0" fmla="*/ 386040 w 5099504"/>
              <a:gd name="connsiteY0" fmla="*/ 0 h 3303386"/>
              <a:gd name="connsiteX1" fmla="*/ 5099504 w 5099504"/>
              <a:gd name="connsiteY1" fmla="*/ 0 h 3303386"/>
              <a:gd name="connsiteX2" fmla="*/ 5099504 w 5099504"/>
              <a:gd name="connsiteY2" fmla="*/ 3090957 h 3303386"/>
              <a:gd name="connsiteX3" fmla="*/ 5027206 w 5099504"/>
              <a:gd name="connsiteY3" fmla="*/ 3127209 h 3303386"/>
              <a:gd name="connsiteX4" fmla="*/ 4070804 w 5099504"/>
              <a:gd name="connsiteY4" fmla="*/ 3181350 h 3303386"/>
              <a:gd name="connsiteX5" fmla="*/ 3042104 w 5099504"/>
              <a:gd name="connsiteY5" fmla="*/ 1543050 h 3303386"/>
              <a:gd name="connsiteX6" fmla="*/ 394154 w 5099504"/>
              <a:gd name="connsiteY6" fmla="*/ 819150 h 3303386"/>
              <a:gd name="connsiteX7" fmla="*/ 89354 w 5099504"/>
              <a:gd name="connsiteY7" fmla="*/ 190500 h 3303386"/>
              <a:gd name="connsiteX8" fmla="*/ 358808 w 5099504"/>
              <a:gd name="connsiteY8" fmla="*/ 10721 h 330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9504" h="3303386">
                <a:moveTo>
                  <a:pt x="386040" y="0"/>
                </a:moveTo>
                <a:lnTo>
                  <a:pt x="5099504" y="0"/>
                </a:lnTo>
                <a:lnTo>
                  <a:pt x="5099504" y="3090957"/>
                </a:lnTo>
                <a:lnTo>
                  <a:pt x="5027206" y="3127209"/>
                </a:lnTo>
                <a:cubicBezTo>
                  <a:pt x="4703087" y="3285790"/>
                  <a:pt x="4380565" y="3402211"/>
                  <a:pt x="4070804" y="3181350"/>
                </a:cubicBezTo>
                <a:cubicBezTo>
                  <a:pt x="3716792" y="2928938"/>
                  <a:pt x="3654879" y="1936750"/>
                  <a:pt x="3042104" y="1543050"/>
                </a:cubicBezTo>
                <a:cubicBezTo>
                  <a:pt x="2429329" y="1149350"/>
                  <a:pt x="886279" y="1044575"/>
                  <a:pt x="394154" y="819150"/>
                </a:cubicBezTo>
                <a:cubicBezTo>
                  <a:pt x="-97971" y="593725"/>
                  <a:pt x="-37646" y="366713"/>
                  <a:pt x="89354" y="190500"/>
                </a:cubicBezTo>
                <a:cubicBezTo>
                  <a:pt x="136979" y="124421"/>
                  <a:pt x="232825" y="65373"/>
                  <a:pt x="358808" y="10721"/>
                </a:cubicBezTo>
                <a:close/>
              </a:path>
            </a:pathLst>
          </a:cu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636097" y="3838917"/>
            <a:ext cx="9555903" cy="3019083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-533400"/>
            <a:ext cx="361950" cy="361950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1353" y="-533400"/>
            <a:ext cx="361950" cy="361950"/>
          </a:xfrm>
          <a:prstGeom prst="rect">
            <a:avLst/>
          </a:prstGeom>
          <a:solidFill>
            <a:srgbClr val="9286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62706" y="-533400"/>
            <a:ext cx="361950" cy="361950"/>
          </a:xfrm>
          <a:prstGeom prst="rect">
            <a:avLst/>
          </a:prstGeom>
          <a:solidFill>
            <a:srgbClr val="C1CB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444059" y="-533400"/>
            <a:ext cx="361950" cy="361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" y="0"/>
            <a:ext cx="5938313" cy="3165318"/>
          </a:xfrm>
          <a:custGeom>
            <a:avLst/>
            <a:gdLst>
              <a:gd name="connsiteX0" fmla="*/ 0 w 5938313"/>
              <a:gd name="connsiteY0" fmla="*/ 0 h 3165318"/>
              <a:gd name="connsiteX1" fmla="*/ 5921904 w 5938313"/>
              <a:gd name="connsiteY1" fmla="*/ 0 h 3165318"/>
              <a:gd name="connsiteX2" fmla="*/ 5931666 w 5938313"/>
              <a:gd name="connsiteY2" fmla="*/ 86143 h 3165318"/>
              <a:gd name="connsiteX3" fmla="*/ 5781675 w 5938313"/>
              <a:gd name="connsiteY3" fmla="*/ 704850 h 3165318"/>
              <a:gd name="connsiteX4" fmla="*/ 4371975 w 5938313"/>
              <a:gd name="connsiteY4" fmla="*/ 1343025 h 3165318"/>
              <a:gd name="connsiteX5" fmla="*/ 2562225 w 5938313"/>
              <a:gd name="connsiteY5" fmla="*/ 742950 h 3165318"/>
              <a:gd name="connsiteX6" fmla="*/ 1019175 w 5938313"/>
              <a:gd name="connsiteY6" fmla="*/ 1476375 h 3165318"/>
              <a:gd name="connsiteX7" fmla="*/ 1295400 w 5938313"/>
              <a:gd name="connsiteY7" fmla="*/ 2657475 h 3165318"/>
              <a:gd name="connsiteX8" fmla="*/ 363253 w 5938313"/>
              <a:gd name="connsiteY8" fmla="*/ 3088890 h 3165318"/>
              <a:gd name="connsiteX9" fmla="*/ 0 w 5938313"/>
              <a:gd name="connsiteY9" fmla="*/ 3165318 h 316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38313" h="3165318">
                <a:moveTo>
                  <a:pt x="0" y="0"/>
                </a:moveTo>
                <a:lnTo>
                  <a:pt x="5921904" y="0"/>
                </a:lnTo>
                <a:lnTo>
                  <a:pt x="5931666" y="86143"/>
                </a:lnTo>
                <a:cubicBezTo>
                  <a:pt x="5949727" y="290984"/>
                  <a:pt x="5940425" y="544116"/>
                  <a:pt x="5781675" y="704850"/>
                </a:cubicBezTo>
                <a:cubicBezTo>
                  <a:pt x="5527675" y="962025"/>
                  <a:pt x="4908550" y="1336675"/>
                  <a:pt x="4371975" y="1343025"/>
                </a:cubicBezTo>
                <a:cubicBezTo>
                  <a:pt x="3835400" y="1349375"/>
                  <a:pt x="3121025" y="720725"/>
                  <a:pt x="2562225" y="742950"/>
                </a:cubicBezTo>
                <a:cubicBezTo>
                  <a:pt x="2003425" y="765175"/>
                  <a:pt x="1230312" y="1157288"/>
                  <a:pt x="1019175" y="1476375"/>
                </a:cubicBezTo>
                <a:cubicBezTo>
                  <a:pt x="808038" y="1795462"/>
                  <a:pt x="1477963" y="2373312"/>
                  <a:pt x="1295400" y="2657475"/>
                </a:cubicBezTo>
                <a:cubicBezTo>
                  <a:pt x="1158479" y="2870597"/>
                  <a:pt x="789831" y="2991296"/>
                  <a:pt x="363253" y="3088890"/>
                </a:cubicBezTo>
                <a:lnTo>
                  <a:pt x="0" y="3165318"/>
                </a:ln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887691" y="-419100"/>
            <a:ext cx="5364441" cy="3226133"/>
          </a:xfrm>
          <a:custGeom>
            <a:avLst/>
            <a:gdLst>
              <a:gd name="connsiteX0" fmla="*/ 68541 w 5364441"/>
              <a:gd name="connsiteY0" fmla="*/ 3105150 h 3226133"/>
              <a:gd name="connsiteX1" fmla="*/ 373341 w 5364441"/>
              <a:gd name="connsiteY1" fmla="*/ 3105150 h 3226133"/>
              <a:gd name="connsiteX2" fmla="*/ 2945091 w 5364441"/>
              <a:gd name="connsiteY2" fmla="*/ 1847850 h 3226133"/>
              <a:gd name="connsiteX3" fmla="*/ 4545291 w 5364441"/>
              <a:gd name="connsiteY3" fmla="*/ 1809750 h 3226133"/>
              <a:gd name="connsiteX4" fmla="*/ 5364441 w 5364441"/>
              <a:gd name="connsiteY4" fmla="*/ 0 h 322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441" h="3226133">
                <a:moveTo>
                  <a:pt x="68541" y="3105150"/>
                </a:moveTo>
                <a:cubicBezTo>
                  <a:pt x="-18772" y="3209925"/>
                  <a:pt x="-106084" y="3314700"/>
                  <a:pt x="373341" y="3105150"/>
                </a:cubicBezTo>
                <a:cubicBezTo>
                  <a:pt x="852766" y="2895600"/>
                  <a:pt x="2249766" y="2063750"/>
                  <a:pt x="2945091" y="1847850"/>
                </a:cubicBezTo>
                <a:cubicBezTo>
                  <a:pt x="3640416" y="1631950"/>
                  <a:pt x="4142066" y="2117725"/>
                  <a:pt x="4545291" y="1809750"/>
                </a:cubicBezTo>
                <a:cubicBezTo>
                  <a:pt x="4948516" y="1501775"/>
                  <a:pt x="5156478" y="750887"/>
                  <a:pt x="5364441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3295650" y="4598067"/>
            <a:ext cx="10382250" cy="2450433"/>
          </a:xfrm>
          <a:custGeom>
            <a:avLst/>
            <a:gdLst>
              <a:gd name="connsiteX0" fmla="*/ 10382250 w 10382250"/>
              <a:gd name="connsiteY0" fmla="*/ 869283 h 2450433"/>
              <a:gd name="connsiteX1" fmla="*/ 8972550 w 10382250"/>
              <a:gd name="connsiteY1" fmla="*/ 659733 h 2450433"/>
              <a:gd name="connsiteX2" fmla="*/ 4457700 w 10382250"/>
              <a:gd name="connsiteY2" fmla="*/ 69183 h 2450433"/>
              <a:gd name="connsiteX3" fmla="*/ 0 w 10382250"/>
              <a:gd name="connsiteY3" fmla="*/ 2450433 h 245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0" h="2450433">
                <a:moveTo>
                  <a:pt x="10382250" y="869283"/>
                </a:moveTo>
                <a:cubicBezTo>
                  <a:pt x="10171112" y="831183"/>
                  <a:pt x="8972550" y="659733"/>
                  <a:pt x="8972550" y="659733"/>
                </a:cubicBezTo>
                <a:cubicBezTo>
                  <a:pt x="7985125" y="526383"/>
                  <a:pt x="5953125" y="-229267"/>
                  <a:pt x="4457700" y="69183"/>
                </a:cubicBezTo>
                <a:cubicBezTo>
                  <a:pt x="2962275" y="367633"/>
                  <a:pt x="1481137" y="1409033"/>
                  <a:pt x="0" y="2450433"/>
                </a:cubicBezTo>
              </a:path>
            </a:pathLst>
          </a:custGeom>
          <a:noFill/>
          <a:ln w="25400">
            <a:solidFill>
              <a:srgbClr val="928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-514350" y="4331330"/>
            <a:ext cx="2998135" cy="3974470"/>
          </a:xfrm>
          <a:custGeom>
            <a:avLst/>
            <a:gdLst>
              <a:gd name="connsiteX0" fmla="*/ 0 w 2998135"/>
              <a:gd name="connsiteY0" fmla="*/ 469270 h 3974470"/>
              <a:gd name="connsiteX1" fmla="*/ 2266950 w 2998135"/>
              <a:gd name="connsiteY1" fmla="*/ 69220 h 3974470"/>
              <a:gd name="connsiteX2" fmla="*/ 2990850 w 2998135"/>
              <a:gd name="connsiteY2" fmla="*/ 1726570 h 3974470"/>
              <a:gd name="connsiteX3" fmla="*/ 1924050 w 2998135"/>
              <a:gd name="connsiteY3" fmla="*/ 3974470 h 3974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8135" h="3974470">
                <a:moveTo>
                  <a:pt x="0" y="469270"/>
                </a:moveTo>
                <a:cubicBezTo>
                  <a:pt x="884237" y="164470"/>
                  <a:pt x="1768475" y="-140330"/>
                  <a:pt x="2266950" y="69220"/>
                </a:cubicBezTo>
                <a:cubicBezTo>
                  <a:pt x="2765425" y="278770"/>
                  <a:pt x="3048000" y="1075695"/>
                  <a:pt x="2990850" y="1726570"/>
                </a:cubicBezTo>
                <a:cubicBezTo>
                  <a:pt x="2933700" y="2377445"/>
                  <a:pt x="2428875" y="3175957"/>
                  <a:pt x="1924050" y="397447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350201" y="-482600"/>
            <a:ext cx="4743499" cy="2806072"/>
          </a:xfrm>
          <a:custGeom>
            <a:avLst/>
            <a:gdLst>
              <a:gd name="connsiteX0" fmla="*/ 171499 w 4743499"/>
              <a:gd name="connsiteY0" fmla="*/ 0 h 2806072"/>
              <a:gd name="connsiteX1" fmla="*/ 107999 w 4743499"/>
              <a:gd name="connsiteY1" fmla="*/ 1943100 h 2806072"/>
              <a:gd name="connsiteX2" fmla="*/ 1428799 w 4743499"/>
              <a:gd name="connsiteY2" fmla="*/ 2781300 h 2806072"/>
              <a:gd name="connsiteX3" fmla="*/ 4743499 w 4743499"/>
              <a:gd name="connsiteY3" fmla="*/ 2501900 h 280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3499" h="2806072">
                <a:moveTo>
                  <a:pt x="171499" y="0"/>
                </a:moveTo>
                <a:cubicBezTo>
                  <a:pt x="34974" y="739775"/>
                  <a:pt x="-101551" y="1479550"/>
                  <a:pt x="107999" y="1943100"/>
                </a:cubicBezTo>
                <a:cubicBezTo>
                  <a:pt x="317549" y="2406650"/>
                  <a:pt x="656216" y="2688167"/>
                  <a:pt x="1428799" y="2781300"/>
                </a:cubicBezTo>
                <a:cubicBezTo>
                  <a:pt x="2201382" y="2874433"/>
                  <a:pt x="3472440" y="2688166"/>
                  <a:pt x="4743499" y="250190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924330" y="2389364"/>
            <a:ext cx="4027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7200" dirty="0">
                <a:solidFill>
                  <a:srgbClr val="4A5A69"/>
                </a:solidFill>
                <a:latin typeface="华文新魏"/>
                <a:ea typeface="华文新魏"/>
              </a:rPr>
              <a:t>感谢聆听</a:t>
            </a:r>
            <a:r>
              <a:rPr lang="en-US" altLang="zh-CN" sz="7200" dirty="0">
                <a:solidFill>
                  <a:srgbClr val="4A5A69"/>
                </a:solidFill>
                <a:latin typeface="Constantia"/>
                <a:ea typeface="华文新魏"/>
              </a:rPr>
              <a:t>!</a:t>
            </a:r>
            <a:endParaRPr lang="zh-CN" altLang="zh-CN" sz="7200" dirty="0">
              <a:solidFill>
                <a:srgbClr val="4A5A69"/>
              </a:solidFill>
              <a:latin typeface="Constantia"/>
              <a:ea typeface="华文新魏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CDD0F3-AB17-2FAB-9EFB-C0C1DBF3B8AA}"/>
              </a:ext>
            </a:extLst>
          </p:cNvPr>
          <p:cNvSpPr txBox="1"/>
          <p:nvPr/>
        </p:nvSpPr>
        <p:spPr>
          <a:xfrm>
            <a:off x="5938313" y="6260442"/>
            <a:ext cx="738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汇报人：邹可馨</a:t>
            </a:r>
          </a:p>
        </p:txBody>
      </p:sp>
    </p:spTree>
    <p:extLst>
      <p:ext uri="{BB962C8B-B14F-4D97-AF65-F5344CB8AC3E}">
        <p14:creationId xmlns:p14="http://schemas.microsoft.com/office/powerpoint/2010/main" val="358763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任意多边形 51"/>
          <p:cNvSpPr/>
          <p:nvPr/>
        </p:nvSpPr>
        <p:spPr>
          <a:xfrm>
            <a:off x="0" y="0"/>
            <a:ext cx="2950534" cy="1867004"/>
          </a:xfrm>
          <a:custGeom>
            <a:avLst/>
            <a:gdLst>
              <a:gd name="connsiteX0" fmla="*/ 0 w 2950534"/>
              <a:gd name="connsiteY0" fmla="*/ 0 h 1867004"/>
              <a:gd name="connsiteX1" fmla="*/ 2950534 w 2950534"/>
              <a:gd name="connsiteY1" fmla="*/ 0 h 1867004"/>
              <a:gd name="connsiteX2" fmla="*/ 2938438 w 2950534"/>
              <a:gd name="connsiteY2" fmla="*/ 59660 h 1867004"/>
              <a:gd name="connsiteX3" fmla="*/ 1337689 w 2950534"/>
              <a:gd name="connsiteY3" fmla="*/ 724710 h 1867004"/>
              <a:gd name="connsiteX4" fmla="*/ 144508 w 2950534"/>
              <a:gd name="connsiteY4" fmla="*/ 1851646 h 1867004"/>
              <a:gd name="connsiteX5" fmla="*/ 0 w 2950534"/>
              <a:gd name="connsiteY5" fmla="*/ 181806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0534" h="1867004">
                <a:moveTo>
                  <a:pt x="0" y="0"/>
                </a:moveTo>
                <a:lnTo>
                  <a:pt x="2950534" y="0"/>
                </a:lnTo>
                <a:lnTo>
                  <a:pt x="2938438" y="59660"/>
                </a:lnTo>
                <a:cubicBezTo>
                  <a:pt x="2791449" y="522078"/>
                  <a:pt x="2042936" y="124290"/>
                  <a:pt x="1337689" y="724710"/>
                </a:cubicBezTo>
                <a:cubicBezTo>
                  <a:pt x="632442" y="1325130"/>
                  <a:pt x="842714" y="1975726"/>
                  <a:pt x="144508" y="1851646"/>
                </a:cubicBezTo>
                <a:lnTo>
                  <a:pt x="0" y="1818066"/>
                </a:ln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5203804">
            <a:off x="757467" y="-347331"/>
            <a:ext cx="1241826" cy="2248624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711200"/>
              <a:gd name="connsiteY0" fmla="*/ 457220 h 914442"/>
              <a:gd name="connsiteX1" fmla="*/ 457200 w 711200"/>
              <a:gd name="connsiteY1" fmla="*/ 20 h 914442"/>
              <a:gd name="connsiteX2" fmla="*/ 711200 w 711200"/>
              <a:gd name="connsiteY2" fmla="*/ 471734 h 914442"/>
              <a:gd name="connsiteX3" fmla="*/ 457200 w 711200"/>
              <a:gd name="connsiteY3" fmla="*/ 914420 h 914442"/>
              <a:gd name="connsiteX4" fmla="*/ 0 w 711200"/>
              <a:gd name="connsiteY4" fmla="*/ 457220 h 914442"/>
              <a:gd name="connsiteX0" fmla="*/ 0 w 711200"/>
              <a:gd name="connsiteY0" fmla="*/ 457220 h 915011"/>
              <a:gd name="connsiteX1" fmla="*/ 457200 w 711200"/>
              <a:gd name="connsiteY1" fmla="*/ 20 h 915011"/>
              <a:gd name="connsiteX2" fmla="*/ 711200 w 711200"/>
              <a:gd name="connsiteY2" fmla="*/ 471734 h 915011"/>
              <a:gd name="connsiteX3" fmla="*/ 457200 w 711200"/>
              <a:gd name="connsiteY3" fmla="*/ 914420 h 915011"/>
              <a:gd name="connsiteX4" fmla="*/ 0 w 711200"/>
              <a:gd name="connsiteY4" fmla="*/ 457220 h 915011"/>
              <a:gd name="connsiteX0" fmla="*/ 1118 w 712318"/>
              <a:gd name="connsiteY0" fmla="*/ 428641 h 886248"/>
              <a:gd name="connsiteX1" fmla="*/ 575793 w 712318"/>
              <a:gd name="connsiteY1" fmla="*/ 16 h 886248"/>
              <a:gd name="connsiteX2" fmla="*/ 712318 w 712318"/>
              <a:gd name="connsiteY2" fmla="*/ 443155 h 886248"/>
              <a:gd name="connsiteX3" fmla="*/ 458318 w 712318"/>
              <a:gd name="connsiteY3" fmla="*/ 885841 h 886248"/>
              <a:gd name="connsiteX4" fmla="*/ 1118 w 712318"/>
              <a:gd name="connsiteY4" fmla="*/ 428641 h 886248"/>
              <a:gd name="connsiteX0" fmla="*/ 22253 w 733453"/>
              <a:gd name="connsiteY0" fmla="*/ 428655 h 886548"/>
              <a:gd name="connsiteX1" fmla="*/ 596928 w 733453"/>
              <a:gd name="connsiteY1" fmla="*/ 30 h 886548"/>
              <a:gd name="connsiteX2" fmla="*/ 733453 w 733453"/>
              <a:gd name="connsiteY2" fmla="*/ 443169 h 886548"/>
              <a:gd name="connsiteX3" fmla="*/ 479453 w 733453"/>
              <a:gd name="connsiteY3" fmla="*/ 885855 h 886548"/>
              <a:gd name="connsiteX4" fmla="*/ 22253 w 733453"/>
              <a:gd name="connsiteY4" fmla="*/ 428655 h 886548"/>
              <a:gd name="connsiteX0" fmla="*/ 16433 w 610144"/>
              <a:gd name="connsiteY0" fmla="*/ 428655 h 885877"/>
              <a:gd name="connsiteX1" fmla="*/ 591108 w 610144"/>
              <a:gd name="connsiteY1" fmla="*/ 30 h 885877"/>
              <a:gd name="connsiteX2" fmla="*/ 483158 w 610144"/>
              <a:gd name="connsiteY2" fmla="*/ 443169 h 885877"/>
              <a:gd name="connsiteX3" fmla="*/ 473633 w 610144"/>
              <a:gd name="connsiteY3" fmla="*/ 885855 h 885877"/>
              <a:gd name="connsiteX4" fmla="*/ 16433 w 610144"/>
              <a:gd name="connsiteY4" fmla="*/ 428655 h 885877"/>
              <a:gd name="connsiteX0" fmla="*/ 16433 w 618309"/>
              <a:gd name="connsiteY0" fmla="*/ 457361 h 914583"/>
              <a:gd name="connsiteX1" fmla="*/ 591108 w 618309"/>
              <a:gd name="connsiteY1" fmla="*/ 28736 h 914583"/>
              <a:gd name="connsiteX2" fmla="*/ 483158 w 618309"/>
              <a:gd name="connsiteY2" fmla="*/ 471875 h 914583"/>
              <a:gd name="connsiteX3" fmla="*/ 473633 w 618309"/>
              <a:gd name="connsiteY3" fmla="*/ 914561 h 914583"/>
              <a:gd name="connsiteX4" fmla="*/ 16433 w 618309"/>
              <a:gd name="connsiteY4" fmla="*/ 457361 h 914583"/>
              <a:gd name="connsiteX0" fmla="*/ 19657 w 621533"/>
              <a:gd name="connsiteY0" fmla="*/ 457361 h 946111"/>
              <a:gd name="connsiteX1" fmla="*/ 594332 w 621533"/>
              <a:gd name="connsiteY1" fmla="*/ 28736 h 946111"/>
              <a:gd name="connsiteX2" fmla="*/ 486382 w 621533"/>
              <a:gd name="connsiteY2" fmla="*/ 471875 h 946111"/>
              <a:gd name="connsiteX3" fmla="*/ 476857 w 621533"/>
              <a:gd name="connsiteY3" fmla="*/ 914561 h 946111"/>
              <a:gd name="connsiteX4" fmla="*/ 19657 w 621533"/>
              <a:gd name="connsiteY4" fmla="*/ 457361 h 94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533" h="946111">
                <a:moveTo>
                  <a:pt x="19657" y="457361"/>
                </a:moveTo>
                <a:cubicBezTo>
                  <a:pt x="131311" y="170024"/>
                  <a:pt x="494320" y="-87983"/>
                  <a:pt x="594332" y="28736"/>
                </a:cubicBezTo>
                <a:cubicBezTo>
                  <a:pt x="694344" y="145455"/>
                  <a:pt x="486382" y="219370"/>
                  <a:pt x="486382" y="471875"/>
                </a:cubicBezTo>
                <a:cubicBezTo>
                  <a:pt x="486382" y="724380"/>
                  <a:pt x="653069" y="783630"/>
                  <a:pt x="476857" y="914561"/>
                </a:cubicBezTo>
                <a:cubicBezTo>
                  <a:pt x="300645" y="1045492"/>
                  <a:pt x="-91997" y="744698"/>
                  <a:pt x="19657" y="457361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72035" y="576926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问藏书房" pitchFamily="2" charset="-122"/>
                <a:ea typeface="问藏书房" pitchFamily="2" charset="-122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问藏书房" pitchFamily="2" charset="-122"/>
              <a:ea typeface="问藏书房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695178" y="938936"/>
            <a:ext cx="4437440" cy="921065"/>
            <a:chOff x="2923690" y="1232739"/>
            <a:chExt cx="4437440" cy="921065"/>
          </a:xfrm>
        </p:grpSpPr>
        <p:sp>
          <p:nvSpPr>
            <p:cNvPr id="5" name="椭圆 4"/>
            <p:cNvSpPr/>
            <p:nvPr/>
          </p:nvSpPr>
          <p:spPr>
            <a:xfrm>
              <a:off x="2923690" y="1362694"/>
              <a:ext cx="614122" cy="614122"/>
            </a:xfrm>
            <a:prstGeom prst="ellipse">
              <a:avLst/>
            </a:prstGeom>
            <a:noFill/>
            <a:ln w="25400">
              <a:solidFill>
                <a:srgbClr val="C9B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"/>
            <p:cNvSpPr/>
            <p:nvPr/>
          </p:nvSpPr>
          <p:spPr>
            <a:xfrm rot="1664329">
              <a:off x="3219923" y="1232739"/>
              <a:ext cx="769428" cy="92106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711200"/>
                <a:gd name="connsiteY0" fmla="*/ 457220 h 914442"/>
                <a:gd name="connsiteX1" fmla="*/ 457200 w 711200"/>
                <a:gd name="connsiteY1" fmla="*/ 20 h 914442"/>
                <a:gd name="connsiteX2" fmla="*/ 711200 w 711200"/>
                <a:gd name="connsiteY2" fmla="*/ 471734 h 914442"/>
                <a:gd name="connsiteX3" fmla="*/ 457200 w 711200"/>
                <a:gd name="connsiteY3" fmla="*/ 914420 h 914442"/>
                <a:gd name="connsiteX4" fmla="*/ 0 w 711200"/>
                <a:gd name="connsiteY4" fmla="*/ 457220 h 914442"/>
                <a:gd name="connsiteX0" fmla="*/ 0 w 711200"/>
                <a:gd name="connsiteY0" fmla="*/ 457220 h 915011"/>
                <a:gd name="connsiteX1" fmla="*/ 457200 w 711200"/>
                <a:gd name="connsiteY1" fmla="*/ 20 h 915011"/>
                <a:gd name="connsiteX2" fmla="*/ 711200 w 711200"/>
                <a:gd name="connsiteY2" fmla="*/ 471734 h 915011"/>
                <a:gd name="connsiteX3" fmla="*/ 457200 w 711200"/>
                <a:gd name="connsiteY3" fmla="*/ 914420 h 915011"/>
                <a:gd name="connsiteX4" fmla="*/ 0 w 711200"/>
                <a:gd name="connsiteY4" fmla="*/ 457220 h 915011"/>
                <a:gd name="connsiteX0" fmla="*/ 1118 w 712318"/>
                <a:gd name="connsiteY0" fmla="*/ 428641 h 886248"/>
                <a:gd name="connsiteX1" fmla="*/ 575793 w 712318"/>
                <a:gd name="connsiteY1" fmla="*/ 16 h 886248"/>
                <a:gd name="connsiteX2" fmla="*/ 712318 w 712318"/>
                <a:gd name="connsiteY2" fmla="*/ 443155 h 886248"/>
                <a:gd name="connsiteX3" fmla="*/ 458318 w 712318"/>
                <a:gd name="connsiteY3" fmla="*/ 885841 h 886248"/>
                <a:gd name="connsiteX4" fmla="*/ 1118 w 712318"/>
                <a:gd name="connsiteY4" fmla="*/ 428641 h 886248"/>
                <a:gd name="connsiteX0" fmla="*/ 22253 w 733453"/>
                <a:gd name="connsiteY0" fmla="*/ 428655 h 886548"/>
                <a:gd name="connsiteX1" fmla="*/ 596928 w 733453"/>
                <a:gd name="connsiteY1" fmla="*/ 30 h 886548"/>
                <a:gd name="connsiteX2" fmla="*/ 733453 w 733453"/>
                <a:gd name="connsiteY2" fmla="*/ 443169 h 886548"/>
                <a:gd name="connsiteX3" fmla="*/ 479453 w 733453"/>
                <a:gd name="connsiteY3" fmla="*/ 885855 h 886548"/>
                <a:gd name="connsiteX4" fmla="*/ 22253 w 733453"/>
                <a:gd name="connsiteY4" fmla="*/ 428655 h 886548"/>
                <a:gd name="connsiteX0" fmla="*/ 16433 w 610144"/>
                <a:gd name="connsiteY0" fmla="*/ 428655 h 885877"/>
                <a:gd name="connsiteX1" fmla="*/ 591108 w 610144"/>
                <a:gd name="connsiteY1" fmla="*/ 30 h 885877"/>
                <a:gd name="connsiteX2" fmla="*/ 483158 w 610144"/>
                <a:gd name="connsiteY2" fmla="*/ 443169 h 885877"/>
                <a:gd name="connsiteX3" fmla="*/ 473633 w 610144"/>
                <a:gd name="connsiteY3" fmla="*/ 885855 h 885877"/>
                <a:gd name="connsiteX4" fmla="*/ 16433 w 610144"/>
                <a:gd name="connsiteY4" fmla="*/ 428655 h 885877"/>
                <a:gd name="connsiteX0" fmla="*/ 16433 w 618309"/>
                <a:gd name="connsiteY0" fmla="*/ 457361 h 914583"/>
                <a:gd name="connsiteX1" fmla="*/ 591108 w 618309"/>
                <a:gd name="connsiteY1" fmla="*/ 28736 h 914583"/>
                <a:gd name="connsiteX2" fmla="*/ 483158 w 618309"/>
                <a:gd name="connsiteY2" fmla="*/ 471875 h 914583"/>
                <a:gd name="connsiteX3" fmla="*/ 473633 w 618309"/>
                <a:gd name="connsiteY3" fmla="*/ 914561 h 914583"/>
                <a:gd name="connsiteX4" fmla="*/ 16433 w 618309"/>
                <a:gd name="connsiteY4" fmla="*/ 457361 h 914583"/>
                <a:gd name="connsiteX0" fmla="*/ 19657 w 621533"/>
                <a:gd name="connsiteY0" fmla="*/ 457361 h 946111"/>
                <a:gd name="connsiteX1" fmla="*/ 594332 w 621533"/>
                <a:gd name="connsiteY1" fmla="*/ 28736 h 946111"/>
                <a:gd name="connsiteX2" fmla="*/ 486382 w 621533"/>
                <a:gd name="connsiteY2" fmla="*/ 471875 h 946111"/>
                <a:gd name="connsiteX3" fmla="*/ 476857 w 621533"/>
                <a:gd name="connsiteY3" fmla="*/ 914561 h 946111"/>
                <a:gd name="connsiteX4" fmla="*/ 19657 w 621533"/>
                <a:gd name="connsiteY4" fmla="*/ 457361 h 94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533" h="946111">
                  <a:moveTo>
                    <a:pt x="19657" y="457361"/>
                  </a:moveTo>
                  <a:cubicBezTo>
                    <a:pt x="131311" y="170024"/>
                    <a:pt x="494320" y="-87983"/>
                    <a:pt x="594332" y="28736"/>
                  </a:cubicBezTo>
                  <a:cubicBezTo>
                    <a:pt x="694344" y="145455"/>
                    <a:pt x="486382" y="219370"/>
                    <a:pt x="486382" y="471875"/>
                  </a:cubicBezTo>
                  <a:cubicBezTo>
                    <a:pt x="486382" y="724380"/>
                    <a:pt x="653069" y="783630"/>
                    <a:pt x="476857" y="914561"/>
                  </a:cubicBezTo>
                  <a:cubicBezTo>
                    <a:pt x="300645" y="1045492"/>
                    <a:pt x="-91997" y="744698"/>
                    <a:pt x="19657" y="457361"/>
                  </a:cubicBezTo>
                  <a:close/>
                </a:path>
              </a:pathLst>
            </a:cu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4191421" y="1582422"/>
              <a:ext cx="316970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spc="300" dirty="0">
                  <a:solidFill>
                    <a:srgbClr val="231E1F"/>
                  </a:solidFill>
                  <a:effectLst>
                    <a:outerShdw blurRad="50800" dist="38100" algn="l" rotWithShape="0">
                      <a:schemeClr val="accent1">
                        <a:alpha val="40000"/>
                        <a:lumMod val="50000"/>
                      </a:schemeClr>
                    </a:outerShdw>
                  </a:effectLst>
                  <a:latin typeface="幼圆"/>
                  <a:ea typeface="幼圆"/>
                </a:rPr>
                <a:t>项目概况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410083" y="151928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1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695178" y="1942236"/>
            <a:ext cx="3048988" cy="921065"/>
            <a:chOff x="2923690" y="1232739"/>
            <a:chExt cx="3048988" cy="921065"/>
          </a:xfrm>
        </p:grpSpPr>
        <p:sp>
          <p:nvSpPr>
            <p:cNvPr id="35" name="椭圆 34"/>
            <p:cNvSpPr/>
            <p:nvPr/>
          </p:nvSpPr>
          <p:spPr>
            <a:xfrm>
              <a:off x="2923690" y="1362694"/>
              <a:ext cx="614122" cy="614122"/>
            </a:xfrm>
            <a:prstGeom prst="ellipse">
              <a:avLst/>
            </a:prstGeom>
            <a:noFill/>
            <a:ln w="25400">
              <a:solidFill>
                <a:srgbClr val="C9B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2"/>
            <p:cNvSpPr/>
            <p:nvPr/>
          </p:nvSpPr>
          <p:spPr>
            <a:xfrm rot="1664329">
              <a:off x="3219923" y="1232739"/>
              <a:ext cx="769428" cy="92106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711200"/>
                <a:gd name="connsiteY0" fmla="*/ 457220 h 914442"/>
                <a:gd name="connsiteX1" fmla="*/ 457200 w 711200"/>
                <a:gd name="connsiteY1" fmla="*/ 20 h 914442"/>
                <a:gd name="connsiteX2" fmla="*/ 711200 w 711200"/>
                <a:gd name="connsiteY2" fmla="*/ 471734 h 914442"/>
                <a:gd name="connsiteX3" fmla="*/ 457200 w 711200"/>
                <a:gd name="connsiteY3" fmla="*/ 914420 h 914442"/>
                <a:gd name="connsiteX4" fmla="*/ 0 w 711200"/>
                <a:gd name="connsiteY4" fmla="*/ 457220 h 914442"/>
                <a:gd name="connsiteX0" fmla="*/ 0 w 711200"/>
                <a:gd name="connsiteY0" fmla="*/ 457220 h 915011"/>
                <a:gd name="connsiteX1" fmla="*/ 457200 w 711200"/>
                <a:gd name="connsiteY1" fmla="*/ 20 h 915011"/>
                <a:gd name="connsiteX2" fmla="*/ 711200 w 711200"/>
                <a:gd name="connsiteY2" fmla="*/ 471734 h 915011"/>
                <a:gd name="connsiteX3" fmla="*/ 457200 w 711200"/>
                <a:gd name="connsiteY3" fmla="*/ 914420 h 915011"/>
                <a:gd name="connsiteX4" fmla="*/ 0 w 711200"/>
                <a:gd name="connsiteY4" fmla="*/ 457220 h 915011"/>
                <a:gd name="connsiteX0" fmla="*/ 1118 w 712318"/>
                <a:gd name="connsiteY0" fmla="*/ 428641 h 886248"/>
                <a:gd name="connsiteX1" fmla="*/ 575793 w 712318"/>
                <a:gd name="connsiteY1" fmla="*/ 16 h 886248"/>
                <a:gd name="connsiteX2" fmla="*/ 712318 w 712318"/>
                <a:gd name="connsiteY2" fmla="*/ 443155 h 886248"/>
                <a:gd name="connsiteX3" fmla="*/ 458318 w 712318"/>
                <a:gd name="connsiteY3" fmla="*/ 885841 h 886248"/>
                <a:gd name="connsiteX4" fmla="*/ 1118 w 712318"/>
                <a:gd name="connsiteY4" fmla="*/ 428641 h 886248"/>
                <a:gd name="connsiteX0" fmla="*/ 22253 w 733453"/>
                <a:gd name="connsiteY0" fmla="*/ 428655 h 886548"/>
                <a:gd name="connsiteX1" fmla="*/ 596928 w 733453"/>
                <a:gd name="connsiteY1" fmla="*/ 30 h 886548"/>
                <a:gd name="connsiteX2" fmla="*/ 733453 w 733453"/>
                <a:gd name="connsiteY2" fmla="*/ 443169 h 886548"/>
                <a:gd name="connsiteX3" fmla="*/ 479453 w 733453"/>
                <a:gd name="connsiteY3" fmla="*/ 885855 h 886548"/>
                <a:gd name="connsiteX4" fmla="*/ 22253 w 733453"/>
                <a:gd name="connsiteY4" fmla="*/ 428655 h 886548"/>
                <a:gd name="connsiteX0" fmla="*/ 16433 w 610144"/>
                <a:gd name="connsiteY0" fmla="*/ 428655 h 885877"/>
                <a:gd name="connsiteX1" fmla="*/ 591108 w 610144"/>
                <a:gd name="connsiteY1" fmla="*/ 30 h 885877"/>
                <a:gd name="connsiteX2" fmla="*/ 483158 w 610144"/>
                <a:gd name="connsiteY2" fmla="*/ 443169 h 885877"/>
                <a:gd name="connsiteX3" fmla="*/ 473633 w 610144"/>
                <a:gd name="connsiteY3" fmla="*/ 885855 h 885877"/>
                <a:gd name="connsiteX4" fmla="*/ 16433 w 610144"/>
                <a:gd name="connsiteY4" fmla="*/ 428655 h 885877"/>
                <a:gd name="connsiteX0" fmla="*/ 16433 w 618309"/>
                <a:gd name="connsiteY0" fmla="*/ 457361 h 914583"/>
                <a:gd name="connsiteX1" fmla="*/ 591108 w 618309"/>
                <a:gd name="connsiteY1" fmla="*/ 28736 h 914583"/>
                <a:gd name="connsiteX2" fmla="*/ 483158 w 618309"/>
                <a:gd name="connsiteY2" fmla="*/ 471875 h 914583"/>
                <a:gd name="connsiteX3" fmla="*/ 473633 w 618309"/>
                <a:gd name="connsiteY3" fmla="*/ 914561 h 914583"/>
                <a:gd name="connsiteX4" fmla="*/ 16433 w 618309"/>
                <a:gd name="connsiteY4" fmla="*/ 457361 h 914583"/>
                <a:gd name="connsiteX0" fmla="*/ 19657 w 621533"/>
                <a:gd name="connsiteY0" fmla="*/ 457361 h 946111"/>
                <a:gd name="connsiteX1" fmla="*/ 594332 w 621533"/>
                <a:gd name="connsiteY1" fmla="*/ 28736 h 946111"/>
                <a:gd name="connsiteX2" fmla="*/ 486382 w 621533"/>
                <a:gd name="connsiteY2" fmla="*/ 471875 h 946111"/>
                <a:gd name="connsiteX3" fmla="*/ 476857 w 621533"/>
                <a:gd name="connsiteY3" fmla="*/ 914561 h 946111"/>
                <a:gd name="connsiteX4" fmla="*/ 19657 w 621533"/>
                <a:gd name="connsiteY4" fmla="*/ 457361 h 94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533" h="946111">
                  <a:moveTo>
                    <a:pt x="19657" y="457361"/>
                  </a:moveTo>
                  <a:cubicBezTo>
                    <a:pt x="131311" y="170024"/>
                    <a:pt x="494320" y="-87983"/>
                    <a:pt x="594332" y="28736"/>
                  </a:cubicBezTo>
                  <a:cubicBezTo>
                    <a:pt x="694344" y="145455"/>
                    <a:pt x="486382" y="219370"/>
                    <a:pt x="486382" y="471875"/>
                  </a:cubicBezTo>
                  <a:cubicBezTo>
                    <a:pt x="486382" y="724380"/>
                    <a:pt x="653069" y="783630"/>
                    <a:pt x="476857" y="914561"/>
                  </a:cubicBezTo>
                  <a:cubicBezTo>
                    <a:pt x="300645" y="1045492"/>
                    <a:pt x="-91997" y="744698"/>
                    <a:pt x="19657" y="457361"/>
                  </a:cubicBezTo>
                  <a:close/>
                </a:path>
              </a:pathLst>
            </a:cu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4191421" y="1582422"/>
              <a:ext cx="17812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300" dirty="0">
                  <a:solidFill>
                    <a:srgbClr val="231E1F"/>
                  </a:solidFill>
                  <a:effectLst>
                    <a:outerShdw blurRad="50800" dist="38100" algn="l" rotWithShape="0">
                      <a:schemeClr val="accent1">
                        <a:alpha val="40000"/>
                        <a:lumMod val="50000"/>
                      </a:schemeClr>
                    </a:outerShdw>
                  </a:effectLst>
                  <a:latin typeface="幼圆"/>
                  <a:ea typeface="幼圆"/>
                </a:rPr>
                <a:t>项目演示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410083" y="151928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2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695178" y="2945536"/>
            <a:ext cx="3048988" cy="921065"/>
            <a:chOff x="2923690" y="1232739"/>
            <a:chExt cx="3048988" cy="921065"/>
          </a:xfrm>
        </p:grpSpPr>
        <p:sp>
          <p:nvSpPr>
            <p:cNvPr id="42" name="椭圆 41"/>
            <p:cNvSpPr/>
            <p:nvPr/>
          </p:nvSpPr>
          <p:spPr>
            <a:xfrm>
              <a:off x="2923690" y="1362694"/>
              <a:ext cx="614122" cy="614122"/>
            </a:xfrm>
            <a:prstGeom prst="ellipse">
              <a:avLst/>
            </a:prstGeom>
            <a:noFill/>
            <a:ln w="25400">
              <a:solidFill>
                <a:srgbClr val="C9B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2"/>
            <p:cNvSpPr/>
            <p:nvPr/>
          </p:nvSpPr>
          <p:spPr>
            <a:xfrm rot="1664329">
              <a:off x="3219923" y="1232739"/>
              <a:ext cx="769428" cy="92106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711200"/>
                <a:gd name="connsiteY0" fmla="*/ 457220 h 914442"/>
                <a:gd name="connsiteX1" fmla="*/ 457200 w 711200"/>
                <a:gd name="connsiteY1" fmla="*/ 20 h 914442"/>
                <a:gd name="connsiteX2" fmla="*/ 711200 w 711200"/>
                <a:gd name="connsiteY2" fmla="*/ 471734 h 914442"/>
                <a:gd name="connsiteX3" fmla="*/ 457200 w 711200"/>
                <a:gd name="connsiteY3" fmla="*/ 914420 h 914442"/>
                <a:gd name="connsiteX4" fmla="*/ 0 w 711200"/>
                <a:gd name="connsiteY4" fmla="*/ 457220 h 914442"/>
                <a:gd name="connsiteX0" fmla="*/ 0 w 711200"/>
                <a:gd name="connsiteY0" fmla="*/ 457220 h 915011"/>
                <a:gd name="connsiteX1" fmla="*/ 457200 w 711200"/>
                <a:gd name="connsiteY1" fmla="*/ 20 h 915011"/>
                <a:gd name="connsiteX2" fmla="*/ 711200 w 711200"/>
                <a:gd name="connsiteY2" fmla="*/ 471734 h 915011"/>
                <a:gd name="connsiteX3" fmla="*/ 457200 w 711200"/>
                <a:gd name="connsiteY3" fmla="*/ 914420 h 915011"/>
                <a:gd name="connsiteX4" fmla="*/ 0 w 711200"/>
                <a:gd name="connsiteY4" fmla="*/ 457220 h 915011"/>
                <a:gd name="connsiteX0" fmla="*/ 1118 w 712318"/>
                <a:gd name="connsiteY0" fmla="*/ 428641 h 886248"/>
                <a:gd name="connsiteX1" fmla="*/ 575793 w 712318"/>
                <a:gd name="connsiteY1" fmla="*/ 16 h 886248"/>
                <a:gd name="connsiteX2" fmla="*/ 712318 w 712318"/>
                <a:gd name="connsiteY2" fmla="*/ 443155 h 886248"/>
                <a:gd name="connsiteX3" fmla="*/ 458318 w 712318"/>
                <a:gd name="connsiteY3" fmla="*/ 885841 h 886248"/>
                <a:gd name="connsiteX4" fmla="*/ 1118 w 712318"/>
                <a:gd name="connsiteY4" fmla="*/ 428641 h 886248"/>
                <a:gd name="connsiteX0" fmla="*/ 22253 w 733453"/>
                <a:gd name="connsiteY0" fmla="*/ 428655 h 886548"/>
                <a:gd name="connsiteX1" fmla="*/ 596928 w 733453"/>
                <a:gd name="connsiteY1" fmla="*/ 30 h 886548"/>
                <a:gd name="connsiteX2" fmla="*/ 733453 w 733453"/>
                <a:gd name="connsiteY2" fmla="*/ 443169 h 886548"/>
                <a:gd name="connsiteX3" fmla="*/ 479453 w 733453"/>
                <a:gd name="connsiteY3" fmla="*/ 885855 h 886548"/>
                <a:gd name="connsiteX4" fmla="*/ 22253 w 733453"/>
                <a:gd name="connsiteY4" fmla="*/ 428655 h 886548"/>
                <a:gd name="connsiteX0" fmla="*/ 16433 w 610144"/>
                <a:gd name="connsiteY0" fmla="*/ 428655 h 885877"/>
                <a:gd name="connsiteX1" fmla="*/ 591108 w 610144"/>
                <a:gd name="connsiteY1" fmla="*/ 30 h 885877"/>
                <a:gd name="connsiteX2" fmla="*/ 483158 w 610144"/>
                <a:gd name="connsiteY2" fmla="*/ 443169 h 885877"/>
                <a:gd name="connsiteX3" fmla="*/ 473633 w 610144"/>
                <a:gd name="connsiteY3" fmla="*/ 885855 h 885877"/>
                <a:gd name="connsiteX4" fmla="*/ 16433 w 610144"/>
                <a:gd name="connsiteY4" fmla="*/ 428655 h 885877"/>
                <a:gd name="connsiteX0" fmla="*/ 16433 w 618309"/>
                <a:gd name="connsiteY0" fmla="*/ 457361 h 914583"/>
                <a:gd name="connsiteX1" fmla="*/ 591108 w 618309"/>
                <a:gd name="connsiteY1" fmla="*/ 28736 h 914583"/>
                <a:gd name="connsiteX2" fmla="*/ 483158 w 618309"/>
                <a:gd name="connsiteY2" fmla="*/ 471875 h 914583"/>
                <a:gd name="connsiteX3" fmla="*/ 473633 w 618309"/>
                <a:gd name="connsiteY3" fmla="*/ 914561 h 914583"/>
                <a:gd name="connsiteX4" fmla="*/ 16433 w 618309"/>
                <a:gd name="connsiteY4" fmla="*/ 457361 h 914583"/>
                <a:gd name="connsiteX0" fmla="*/ 19657 w 621533"/>
                <a:gd name="connsiteY0" fmla="*/ 457361 h 946111"/>
                <a:gd name="connsiteX1" fmla="*/ 594332 w 621533"/>
                <a:gd name="connsiteY1" fmla="*/ 28736 h 946111"/>
                <a:gd name="connsiteX2" fmla="*/ 486382 w 621533"/>
                <a:gd name="connsiteY2" fmla="*/ 471875 h 946111"/>
                <a:gd name="connsiteX3" fmla="*/ 476857 w 621533"/>
                <a:gd name="connsiteY3" fmla="*/ 914561 h 946111"/>
                <a:gd name="connsiteX4" fmla="*/ 19657 w 621533"/>
                <a:gd name="connsiteY4" fmla="*/ 457361 h 94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533" h="946111">
                  <a:moveTo>
                    <a:pt x="19657" y="457361"/>
                  </a:moveTo>
                  <a:cubicBezTo>
                    <a:pt x="131311" y="170024"/>
                    <a:pt x="494320" y="-87983"/>
                    <a:pt x="594332" y="28736"/>
                  </a:cubicBezTo>
                  <a:cubicBezTo>
                    <a:pt x="694344" y="145455"/>
                    <a:pt x="486382" y="219370"/>
                    <a:pt x="486382" y="471875"/>
                  </a:cubicBezTo>
                  <a:cubicBezTo>
                    <a:pt x="486382" y="724380"/>
                    <a:pt x="653069" y="783630"/>
                    <a:pt x="476857" y="914561"/>
                  </a:cubicBezTo>
                  <a:cubicBezTo>
                    <a:pt x="300645" y="1045492"/>
                    <a:pt x="-91997" y="744698"/>
                    <a:pt x="19657" y="457361"/>
                  </a:cubicBezTo>
                  <a:close/>
                </a:path>
              </a:pathLst>
            </a:cu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4191421" y="1582422"/>
              <a:ext cx="17812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300" dirty="0">
                  <a:solidFill>
                    <a:srgbClr val="231E1F"/>
                  </a:solidFill>
                  <a:effectLst>
                    <a:outerShdw blurRad="50800" dist="38100" algn="l" rotWithShape="0">
                      <a:schemeClr val="accent1">
                        <a:alpha val="40000"/>
                        <a:lumMod val="50000"/>
                      </a:schemeClr>
                    </a:outerShdw>
                  </a:effectLst>
                  <a:latin typeface="幼圆"/>
                  <a:ea typeface="幼圆"/>
                </a:rPr>
                <a:t>开发问题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410083" y="151928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3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95178" y="3948836"/>
            <a:ext cx="2250692" cy="921065"/>
            <a:chOff x="2923690" y="1232739"/>
            <a:chExt cx="2250692" cy="921065"/>
          </a:xfrm>
        </p:grpSpPr>
        <p:sp>
          <p:nvSpPr>
            <p:cNvPr id="47" name="椭圆 46"/>
            <p:cNvSpPr/>
            <p:nvPr/>
          </p:nvSpPr>
          <p:spPr>
            <a:xfrm>
              <a:off x="2923690" y="1362694"/>
              <a:ext cx="614122" cy="614122"/>
            </a:xfrm>
            <a:prstGeom prst="ellipse">
              <a:avLst/>
            </a:prstGeom>
            <a:noFill/>
            <a:ln w="25400">
              <a:solidFill>
                <a:srgbClr val="C9B5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2"/>
            <p:cNvSpPr/>
            <p:nvPr/>
          </p:nvSpPr>
          <p:spPr>
            <a:xfrm rot="1664329">
              <a:off x="3219923" y="1232739"/>
              <a:ext cx="769428" cy="921065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711200"/>
                <a:gd name="connsiteY0" fmla="*/ 457220 h 914442"/>
                <a:gd name="connsiteX1" fmla="*/ 457200 w 711200"/>
                <a:gd name="connsiteY1" fmla="*/ 20 h 914442"/>
                <a:gd name="connsiteX2" fmla="*/ 711200 w 711200"/>
                <a:gd name="connsiteY2" fmla="*/ 471734 h 914442"/>
                <a:gd name="connsiteX3" fmla="*/ 457200 w 711200"/>
                <a:gd name="connsiteY3" fmla="*/ 914420 h 914442"/>
                <a:gd name="connsiteX4" fmla="*/ 0 w 711200"/>
                <a:gd name="connsiteY4" fmla="*/ 457220 h 914442"/>
                <a:gd name="connsiteX0" fmla="*/ 0 w 711200"/>
                <a:gd name="connsiteY0" fmla="*/ 457220 h 915011"/>
                <a:gd name="connsiteX1" fmla="*/ 457200 w 711200"/>
                <a:gd name="connsiteY1" fmla="*/ 20 h 915011"/>
                <a:gd name="connsiteX2" fmla="*/ 711200 w 711200"/>
                <a:gd name="connsiteY2" fmla="*/ 471734 h 915011"/>
                <a:gd name="connsiteX3" fmla="*/ 457200 w 711200"/>
                <a:gd name="connsiteY3" fmla="*/ 914420 h 915011"/>
                <a:gd name="connsiteX4" fmla="*/ 0 w 711200"/>
                <a:gd name="connsiteY4" fmla="*/ 457220 h 915011"/>
                <a:gd name="connsiteX0" fmla="*/ 1118 w 712318"/>
                <a:gd name="connsiteY0" fmla="*/ 428641 h 886248"/>
                <a:gd name="connsiteX1" fmla="*/ 575793 w 712318"/>
                <a:gd name="connsiteY1" fmla="*/ 16 h 886248"/>
                <a:gd name="connsiteX2" fmla="*/ 712318 w 712318"/>
                <a:gd name="connsiteY2" fmla="*/ 443155 h 886248"/>
                <a:gd name="connsiteX3" fmla="*/ 458318 w 712318"/>
                <a:gd name="connsiteY3" fmla="*/ 885841 h 886248"/>
                <a:gd name="connsiteX4" fmla="*/ 1118 w 712318"/>
                <a:gd name="connsiteY4" fmla="*/ 428641 h 886248"/>
                <a:gd name="connsiteX0" fmla="*/ 22253 w 733453"/>
                <a:gd name="connsiteY0" fmla="*/ 428655 h 886548"/>
                <a:gd name="connsiteX1" fmla="*/ 596928 w 733453"/>
                <a:gd name="connsiteY1" fmla="*/ 30 h 886548"/>
                <a:gd name="connsiteX2" fmla="*/ 733453 w 733453"/>
                <a:gd name="connsiteY2" fmla="*/ 443169 h 886548"/>
                <a:gd name="connsiteX3" fmla="*/ 479453 w 733453"/>
                <a:gd name="connsiteY3" fmla="*/ 885855 h 886548"/>
                <a:gd name="connsiteX4" fmla="*/ 22253 w 733453"/>
                <a:gd name="connsiteY4" fmla="*/ 428655 h 886548"/>
                <a:gd name="connsiteX0" fmla="*/ 16433 w 610144"/>
                <a:gd name="connsiteY0" fmla="*/ 428655 h 885877"/>
                <a:gd name="connsiteX1" fmla="*/ 591108 w 610144"/>
                <a:gd name="connsiteY1" fmla="*/ 30 h 885877"/>
                <a:gd name="connsiteX2" fmla="*/ 483158 w 610144"/>
                <a:gd name="connsiteY2" fmla="*/ 443169 h 885877"/>
                <a:gd name="connsiteX3" fmla="*/ 473633 w 610144"/>
                <a:gd name="connsiteY3" fmla="*/ 885855 h 885877"/>
                <a:gd name="connsiteX4" fmla="*/ 16433 w 610144"/>
                <a:gd name="connsiteY4" fmla="*/ 428655 h 885877"/>
                <a:gd name="connsiteX0" fmla="*/ 16433 w 618309"/>
                <a:gd name="connsiteY0" fmla="*/ 457361 h 914583"/>
                <a:gd name="connsiteX1" fmla="*/ 591108 w 618309"/>
                <a:gd name="connsiteY1" fmla="*/ 28736 h 914583"/>
                <a:gd name="connsiteX2" fmla="*/ 483158 w 618309"/>
                <a:gd name="connsiteY2" fmla="*/ 471875 h 914583"/>
                <a:gd name="connsiteX3" fmla="*/ 473633 w 618309"/>
                <a:gd name="connsiteY3" fmla="*/ 914561 h 914583"/>
                <a:gd name="connsiteX4" fmla="*/ 16433 w 618309"/>
                <a:gd name="connsiteY4" fmla="*/ 457361 h 914583"/>
                <a:gd name="connsiteX0" fmla="*/ 19657 w 621533"/>
                <a:gd name="connsiteY0" fmla="*/ 457361 h 946111"/>
                <a:gd name="connsiteX1" fmla="*/ 594332 w 621533"/>
                <a:gd name="connsiteY1" fmla="*/ 28736 h 946111"/>
                <a:gd name="connsiteX2" fmla="*/ 486382 w 621533"/>
                <a:gd name="connsiteY2" fmla="*/ 471875 h 946111"/>
                <a:gd name="connsiteX3" fmla="*/ 476857 w 621533"/>
                <a:gd name="connsiteY3" fmla="*/ 914561 h 946111"/>
                <a:gd name="connsiteX4" fmla="*/ 19657 w 621533"/>
                <a:gd name="connsiteY4" fmla="*/ 457361 h 94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533" h="946111">
                  <a:moveTo>
                    <a:pt x="19657" y="457361"/>
                  </a:moveTo>
                  <a:cubicBezTo>
                    <a:pt x="131311" y="170024"/>
                    <a:pt x="494320" y="-87983"/>
                    <a:pt x="594332" y="28736"/>
                  </a:cubicBezTo>
                  <a:cubicBezTo>
                    <a:pt x="694344" y="145455"/>
                    <a:pt x="486382" y="219370"/>
                    <a:pt x="486382" y="471875"/>
                  </a:cubicBezTo>
                  <a:cubicBezTo>
                    <a:pt x="486382" y="724380"/>
                    <a:pt x="653069" y="783630"/>
                    <a:pt x="476857" y="914561"/>
                  </a:cubicBezTo>
                  <a:cubicBezTo>
                    <a:pt x="300645" y="1045492"/>
                    <a:pt x="-91997" y="744698"/>
                    <a:pt x="19657" y="457361"/>
                  </a:cubicBezTo>
                  <a:close/>
                </a:path>
              </a:pathLst>
            </a:cu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191421" y="1582422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spc="300" dirty="0">
                  <a:solidFill>
                    <a:srgbClr val="231E1F"/>
                  </a:solidFill>
                  <a:effectLst>
                    <a:outerShdw blurRad="50800" dist="38100" algn="l" rotWithShape="0">
                      <a:schemeClr val="accent1">
                        <a:alpha val="40000"/>
                        <a:lumMod val="50000"/>
                      </a:schemeClr>
                    </a:outerShdw>
                  </a:effectLst>
                  <a:latin typeface="幼圆"/>
                  <a:ea typeface="幼圆"/>
                </a:rPr>
                <a:t>总结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410083" y="1519283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</a:rPr>
                <a:t>4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任意多边形 50"/>
          <p:cNvSpPr/>
          <p:nvPr/>
        </p:nvSpPr>
        <p:spPr>
          <a:xfrm>
            <a:off x="2656448" y="3838917"/>
            <a:ext cx="9555903" cy="3019083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3669778" y="3109331"/>
            <a:ext cx="8928622" cy="3964569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noFill/>
          <a:ln w="25400">
            <a:solidFill>
              <a:srgbClr val="4A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F9BEE0-5782-486F-B599-31C665F351BC}"/>
              </a:ext>
            </a:extLst>
          </p:cNvPr>
          <p:cNvSpPr txBox="1"/>
          <p:nvPr/>
        </p:nvSpPr>
        <p:spPr>
          <a:xfrm>
            <a:off x="-100561058" y="-54332550"/>
            <a:ext cx="68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5-1-P-P-T-模  板 网   w w  w.5 1 p p t m   ob an.c o m</a:t>
            </a:r>
          </a:p>
        </p:txBody>
      </p:sp>
    </p:spTree>
    <p:extLst>
      <p:ext uri="{BB962C8B-B14F-4D97-AF65-F5344CB8AC3E}">
        <p14:creationId xmlns:p14="http://schemas.microsoft.com/office/powerpoint/2010/main" val="123296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1600200" y="1409700"/>
            <a:ext cx="10706100" cy="5638800"/>
          </a:xfrm>
          <a:custGeom>
            <a:avLst/>
            <a:gdLst>
              <a:gd name="connsiteX0" fmla="*/ 0 w 10706100"/>
              <a:gd name="connsiteY0" fmla="*/ 5638800 h 5638800"/>
              <a:gd name="connsiteX1" fmla="*/ 2844800 w 10706100"/>
              <a:gd name="connsiteY1" fmla="*/ 4686300 h 5638800"/>
              <a:gd name="connsiteX2" fmla="*/ 5549900 w 10706100"/>
              <a:gd name="connsiteY2" fmla="*/ 3022600 h 5638800"/>
              <a:gd name="connsiteX3" fmla="*/ 7721600 w 10706100"/>
              <a:gd name="connsiteY3" fmla="*/ 2425700 h 5638800"/>
              <a:gd name="connsiteX4" fmla="*/ 8394700 w 10706100"/>
              <a:gd name="connsiteY4" fmla="*/ 1143000 h 5638800"/>
              <a:gd name="connsiteX5" fmla="*/ 10706100 w 10706100"/>
              <a:gd name="connsiteY5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6100" h="5638800">
                <a:moveTo>
                  <a:pt x="0" y="5638800"/>
                </a:moveTo>
                <a:cubicBezTo>
                  <a:pt x="959908" y="5380566"/>
                  <a:pt x="1919817" y="5122333"/>
                  <a:pt x="2844800" y="4686300"/>
                </a:cubicBezTo>
                <a:cubicBezTo>
                  <a:pt x="3769783" y="4250267"/>
                  <a:pt x="4737100" y="3399367"/>
                  <a:pt x="5549900" y="3022600"/>
                </a:cubicBezTo>
                <a:cubicBezTo>
                  <a:pt x="6362700" y="2645833"/>
                  <a:pt x="7247467" y="2738967"/>
                  <a:pt x="7721600" y="2425700"/>
                </a:cubicBezTo>
                <a:cubicBezTo>
                  <a:pt x="8195733" y="2112433"/>
                  <a:pt x="7897283" y="1547283"/>
                  <a:pt x="8394700" y="1143000"/>
                </a:cubicBezTo>
                <a:cubicBezTo>
                  <a:pt x="8892117" y="738717"/>
                  <a:pt x="9799108" y="369358"/>
                  <a:pt x="107061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3669778" y="3109331"/>
            <a:ext cx="8928622" cy="3964569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4A5A69"/>
          </a:solidFill>
          <a:ln w="25400">
            <a:solidFill>
              <a:srgbClr val="4A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0" y="0"/>
            <a:ext cx="2950534" cy="1867004"/>
          </a:xfrm>
          <a:custGeom>
            <a:avLst/>
            <a:gdLst>
              <a:gd name="connsiteX0" fmla="*/ 0 w 2950534"/>
              <a:gd name="connsiteY0" fmla="*/ 0 h 1867004"/>
              <a:gd name="connsiteX1" fmla="*/ 2950534 w 2950534"/>
              <a:gd name="connsiteY1" fmla="*/ 0 h 1867004"/>
              <a:gd name="connsiteX2" fmla="*/ 2938438 w 2950534"/>
              <a:gd name="connsiteY2" fmla="*/ 59660 h 1867004"/>
              <a:gd name="connsiteX3" fmla="*/ 1337689 w 2950534"/>
              <a:gd name="connsiteY3" fmla="*/ 724710 h 1867004"/>
              <a:gd name="connsiteX4" fmla="*/ 144508 w 2950534"/>
              <a:gd name="connsiteY4" fmla="*/ 1851646 h 1867004"/>
              <a:gd name="connsiteX5" fmla="*/ 0 w 2950534"/>
              <a:gd name="connsiteY5" fmla="*/ 181806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0534" h="1867004">
                <a:moveTo>
                  <a:pt x="0" y="0"/>
                </a:moveTo>
                <a:lnTo>
                  <a:pt x="2950534" y="0"/>
                </a:lnTo>
                <a:lnTo>
                  <a:pt x="2938438" y="59660"/>
                </a:lnTo>
                <a:cubicBezTo>
                  <a:pt x="2791449" y="522078"/>
                  <a:pt x="2042936" y="124290"/>
                  <a:pt x="1337689" y="724710"/>
                </a:cubicBezTo>
                <a:cubicBezTo>
                  <a:pt x="632442" y="1325130"/>
                  <a:pt x="842714" y="1975726"/>
                  <a:pt x="144508" y="1851646"/>
                </a:cubicBezTo>
                <a:lnTo>
                  <a:pt x="0" y="1818066"/>
                </a:ln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5203804">
            <a:off x="5469167" y="485991"/>
            <a:ext cx="1241826" cy="2248624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711200"/>
              <a:gd name="connsiteY0" fmla="*/ 457220 h 914442"/>
              <a:gd name="connsiteX1" fmla="*/ 457200 w 711200"/>
              <a:gd name="connsiteY1" fmla="*/ 20 h 914442"/>
              <a:gd name="connsiteX2" fmla="*/ 711200 w 711200"/>
              <a:gd name="connsiteY2" fmla="*/ 471734 h 914442"/>
              <a:gd name="connsiteX3" fmla="*/ 457200 w 711200"/>
              <a:gd name="connsiteY3" fmla="*/ 914420 h 914442"/>
              <a:gd name="connsiteX4" fmla="*/ 0 w 711200"/>
              <a:gd name="connsiteY4" fmla="*/ 457220 h 914442"/>
              <a:gd name="connsiteX0" fmla="*/ 0 w 711200"/>
              <a:gd name="connsiteY0" fmla="*/ 457220 h 915011"/>
              <a:gd name="connsiteX1" fmla="*/ 457200 w 711200"/>
              <a:gd name="connsiteY1" fmla="*/ 20 h 915011"/>
              <a:gd name="connsiteX2" fmla="*/ 711200 w 711200"/>
              <a:gd name="connsiteY2" fmla="*/ 471734 h 915011"/>
              <a:gd name="connsiteX3" fmla="*/ 457200 w 711200"/>
              <a:gd name="connsiteY3" fmla="*/ 914420 h 915011"/>
              <a:gd name="connsiteX4" fmla="*/ 0 w 711200"/>
              <a:gd name="connsiteY4" fmla="*/ 457220 h 915011"/>
              <a:gd name="connsiteX0" fmla="*/ 1118 w 712318"/>
              <a:gd name="connsiteY0" fmla="*/ 428641 h 886248"/>
              <a:gd name="connsiteX1" fmla="*/ 575793 w 712318"/>
              <a:gd name="connsiteY1" fmla="*/ 16 h 886248"/>
              <a:gd name="connsiteX2" fmla="*/ 712318 w 712318"/>
              <a:gd name="connsiteY2" fmla="*/ 443155 h 886248"/>
              <a:gd name="connsiteX3" fmla="*/ 458318 w 712318"/>
              <a:gd name="connsiteY3" fmla="*/ 885841 h 886248"/>
              <a:gd name="connsiteX4" fmla="*/ 1118 w 712318"/>
              <a:gd name="connsiteY4" fmla="*/ 428641 h 886248"/>
              <a:gd name="connsiteX0" fmla="*/ 22253 w 733453"/>
              <a:gd name="connsiteY0" fmla="*/ 428655 h 886548"/>
              <a:gd name="connsiteX1" fmla="*/ 596928 w 733453"/>
              <a:gd name="connsiteY1" fmla="*/ 30 h 886548"/>
              <a:gd name="connsiteX2" fmla="*/ 733453 w 733453"/>
              <a:gd name="connsiteY2" fmla="*/ 443169 h 886548"/>
              <a:gd name="connsiteX3" fmla="*/ 479453 w 733453"/>
              <a:gd name="connsiteY3" fmla="*/ 885855 h 886548"/>
              <a:gd name="connsiteX4" fmla="*/ 22253 w 733453"/>
              <a:gd name="connsiteY4" fmla="*/ 428655 h 886548"/>
              <a:gd name="connsiteX0" fmla="*/ 16433 w 610144"/>
              <a:gd name="connsiteY0" fmla="*/ 428655 h 885877"/>
              <a:gd name="connsiteX1" fmla="*/ 591108 w 610144"/>
              <a:gd name="connsiteY1" fmla="*/ 30 h 885877"/>
              <a:gd name="connsiteX2" fmla="*/ 483158 w 610144"/>
              <a:gd name="connsiteY2" fmla="*/ 443169 h 885877"/>
              <a:gd name="connsiteX3" fmla="*/ 473633 w 610144"/>
              <a:gd name="connsiteY3" fmla="*/ 885855 h 885877"/>
              <a:gd name="connsiteX4" fmla="*/ 16433 w 610144"/>
              <a:gd name="connsiteY4" fmla="*/ 428655 h 885877"/>
              <a:gd name="connsiteX0" fmla="*/ 16433 w 618309"/>
              <a:gd name="connsiteY0" fmla="*/ 457361 h 914583"/>
              <a:gd name="connsiteX1" fmla="*/ 591108 w 618309"/>
              <a:gd name="connsiteY1" fmla="*/ 28736 h 914583"/>
              <a:gd name="connsiteX2" fmla="*/ 483158 w 618309"/>
              <a:gd name="connsiteY2" fmla="*/ 471875 h 914583"/>
              <a:gd name="connsiteX3" fmla="*/ 473633 w 618309"/>
              <a:gd name="connsiteY3" fmla="*/ 914561 h 914583"/>
              <a:gd name="connsiteX4" fmla="*/ 16433 w 618309"/>
              <a:gd name="connsiteY4" fmla="*/ 457361 h 914583"/>
              <a:gd name="connsiteX0" fmla="*/ 19657 w 621533"/>
              <a:gd name="connsiteY0" fmla="*/ 457361 h 946111"/>
              <a:gd name="connsiteX1" fmla="*/ 594332 w 621533"/>
              <a:gd name="connsiteY1" fmla="*/ 28736 h 946111"/>
              <a:gd name="connsiteX2" fmla="*/ 486382 w 621533"/>
              <a:gd name="connsiteY2" fmla="*/ 471875 h 946111"/>
              <a:gd name="connsiteX3" fmla="*/ 476857 w 621533"/>
              <a:gd name="connsiteY3" fmla="*/ 914561 h 946111"/>
              <a:gd name="connsiteX4" fmla="*/ 19657 w 621533"/>
              <a:gd name="connsiteY4" fmla="*/ 457361 h 94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533" h="946111">
                <a:moveTo>
                  <a:pt x="19657" y="457361"/>
                </a:moveTo>
                <a:cubicBezTo>
                  <a:pt x="131311" y="170024"/>
                  <a:pt x="494320" y="-87983"/>
                  <a:pt x="594332" y="28736"/>
                </a:cubicBezTo>
                <a:cubicBezTo>
                  <a:pt x="694344" y="145455"/>
                  <a:pt x="486382" y="219370"/>
                  <a:pt x="486382" y="471875"/>
                </a:cubicBezTo>
                <a:cubicBezTo>
                  <a:pt x="486382" y="724380"/>
                  <a:pt x="653069" y="783630"/>
                  <a:pt x="476857" y="914561"/>
                </a:cubicBezTo>
                <a:cubicBezTo>
                  <a:pt x="300645" y="1045492"/>
                  <a:pt x="-91997" y="744698"/>
                  <a:pt x="19657" y="457361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47303" y="1271638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问藏书房" pitchFamily="2" charset="-122"/>
                <a:ea typeface="问藏书房" pitchFamily="2" charset="-122"/>
              </a:rPr>
              <a:t>01</a:t>
            </a:r>
            <a:endParaRPr lang="zh-CN" altLang="en-US" sz="6000" dirty="0">
              <a:solidFill>
                <a:schemeClr val="bg1"/>
              </a:solidFill>
              <a:latin typeface="问藏书房" pitchFamily="2" charset="-122"/>
              <a:ea typeface="问藏书房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0789" y="2722252"/>
            <a:ext cx="5278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31E1F"/>
                </a:solidFill>
                <a:effectLst>
                  <a:outerShdw blurRad="50800" dist="38100" algn="l" rotWithShape="0">
                    <a:schemeClr val="accent1">
                      <a:alpha val="40000"/>
                      <a:lumMod val="50000"/>
                    </a:schemeClr>
                  </a:outerShdw>
                </a:effectLst>
                <a:latin typeface="幼圆"/>
                <a:ea typeface="幼圆"/>
              </a:rPr>
              <a:t>项目概况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4835223" y="4033732"/>
            <a:ext cx="7377128" cy="2824268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139700" y="-495300"/>
            <a:ext cx="4711700" cy="4610100"/>
          </a:xfrm>
          <a:custGeom>
            <a:avLst/>
            <a:gdLst>
              <a:gd name="connsiteX0" fmla="*/ 0 w 4711700"/>
              <a:gd name="connsiteY0" fmla="*/ 4610100 h 4610100"/>
              <a:gd name="connsiteX1" fmla="*/ 876300 w 4711700"/>
              <a:gd name="connsiteY1" fmla="*/ 2832100 h 4610100"/>
              <a:gd name="connsiteX2" fmla="*/ 2476500 w 4711700"/>
              <a:gd name="connsiteY2" fmla="*/ 2184400 h 4610100"/>
              <a:gd name="connsiteX3" fmla="*/ 3035300 w 4711700"/>
              <a:gd name="connsiteY3" fmla="*/ 952500 h 4610100"/>
              <a:gd name="connsiteX4" fmla="*/ 4711700 w 4711700"/>
              <a:gd name="connsiteY4" fmla="*/ 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700" h="4610100">
                <a:moveTo>
                  <a:pt x="0" y="4610100"/>
                </a:moveTo>
                <a:cubicBezTo>
                  <a:pt x="231775" y="3923241"/>
                  <a:pt x="463550" y="3236383"/>
                  <a:pt x="876300" y="2832100"/>
                </a:cubicBezTo>
                <a:cubicBezTo>
                  <a:pt x="1289050" y="2427817"/>
                  <a:pt x="2116667" y="2497667"/>
                  <a:pt x="2476500" y="2184400"/>
                </a:cubicBezTo>
                <a:cubicBezTo>
                  <a:pt x="2836333" y="1871133"/>
                  <a:pt x="2662767" y="1316567"/>
                  <a:pt x="3035300" y="952500"/>
                </a:cubicBezTo>
                <a:cubicBezTo>
                  <a:pt x="3407833" y="588433"/>
                  <a:pt x="4059766" y="294216"/>
                  <a:pt x="47117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8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B7E9ED-51B4-E1A9-AAC4-54D6F475FEFF}"/>
              </a:ext>
            </a:extLst>
          </p:cNvPr>
          <p:cNvSpPr txBox="1"/>
          <p:nvPr/>
        </p:nvSpPr>
        <p:spPr>
          <a:xfrm>
            <a:off x="2336074" y="1904387"/>
            <a:ext cx="76417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404040"/>
                </a:solidFill>
                <a:latin typeface="华文楷体"/>
                <a:ea typeface="华文楷体"/>
              </a:rPr>
              <a:t>	</a:t>
            </a:r>
            <a:r>
              <a:rPr lang="zh-CN" altLang="en-US" sz="2800" dirty="0">
                <a:solidFill>
                  <a:srgbClr val="404040"/>
                </a:solidFill>
                <a:latin typeface="华文楷体"/>
                <a:ea typeface="华文楷体"/>
              </a:rPr>
              <a:t>豆瓣</a:t>
            </a:r>
            <a:r>
              <a:rPr lang="en-US" altLang="zh-CN" sz="2800" dirty="0">
                <a:solidFill>
                  <a:srgbClr val="404040"/>
                </a:solidFill>
                <a:latin typeface="华文楷体"/>
                <a:ea typeface="华文楷体"/>
              </a:rPr>
              <a:t>Top 250</a:t>
            </a:r>
            <a:r>
              <a:rPr lang="zh-CN" altLang="en-US" sz="2800" dirty="0">
                <a:solidFill>
                  <a:srgbClr val="404040"/>
                </a:solidFill>
                <a:latin typeface="华文楷体"/>
                <a:ea typeface="华文楷体"/>
              </a:rPr>
              <a:t>电影可视化网站是一个基于</a:t>
            </a:r>
            <a:r>
              <a:rPr lang="en-US" altLang="zh-CN" sz="2800" b="1" dirty="0">
                <a:solidFill>
                  <a:srgbClr val="404040"/>
                </a:solidFill>
                <a:latin typeface="华文楷体"/>
                <a:ea typeface="华文楷体"/>
              </a:rPr>
              <a:t>Python</a:t>
            </a:r>
            <a:r>
              <a:rPr lang="zh-CN" altLang="en-US" sz="2800" b="1" dirty="0">
                <a:solidFill>
                  <a:srgbClr val="404040"/>
                </a:solidFill>
                <a:latin typeface="华文楷体"/>
                <a:ea typeface="华文楷体"/>
              </a:rPr>
              <a:t>、</a:t>
            </a:r>
            <a:r>
              <a:rPr lang="en-US" altLang="zh-CN" sz="2800" b="1" dirty="0" err="1">
                <a:solidFill>
                  <a:srgbClr val="404040"/>
                </a:solidFill>
                <a:latin typeface="华文楷体"/>
                <a:ea typeface="华文楷体"/>
              </a:rPr>
              <a:t>Echarts</a:t>
            </a:r>
            <a:r>
              <a:rPr lang="zh-CN" altLang="en-US" sz="2800" b="1" dirty="0">
                <a:solidFill>
                  <a:srgbClr val="404040"/>
                </a:solidFill>
                <a:latin typeface="华文楷体"/>
                <a:ea typeface="华文楷体"/>
              </a:rPr>
              <a:t>、</a:t>
            </a:r>
            <a:r>
              <a:rPr lang="en-US" altLang="zh-CN" sz="2800" b="1" dirty="0">
                <a:solidFill>
                  <a:srgbClr val="404040"/>
                </a:solidFill>
                <a:latin typeface="华文楷体"/>
                <a:ea typeface="华文楷体"/>
              </a:rPr>
              <a:t>Flask</a:t>
            </a:r>
            <a:r>
              <a:rPr lang="zh-CN" altLang="en-US" sz="2800" dirty="0">
                <a:solidFill>
                  <a:srgbClr val="404040"/>
                </a:solidFill>
                <a:latin typeface="华文楷体"/>
                <a:ea typeface="华文楷体"/>
              </a:rPr>
              <a:t>以及</a:t>
            </a:r>
            <a:r>
              <a:rPr lang="en-US" altLang="zh-CN" sz="2800" b="1" dirty="0" err="1">
                <a:solidFill>
                  <a:srgbClr val="404040"/>
                </a:solidFill>
                <a:latin typeface="华文楷体"/>
                <a:ea typeface="华文楷体"/>
              </a:rPr>
              <a:t>WordCloud</a:t>
            </a:r>
            <a:r>
              <a:rPr lang="zh-CN" altLang="en-US" sz="2800" dirty="0">
                <a:solidFill>
                  <a:srgbClr val="404040"/>
                </a:solidFill>
                <a:latin typeface="华文楷体"/>
                <a:ea typeface="华文楷体"/>
              </a:rPr>
              <a:t>等技术实现的网站，旨在通过爬取豆瓣电影数据，展示</a:t>
            </a:r>
            <a:r>
              <a:rPr lang="en-US" altLang="zh-CN" sz="2800" dirty="0">
                <a:solidFill>
                  <a:srgbClr val="404040"/>
                </a:solidFill>
                <a:latin typeface="华文楷体"/>
                <a:ea typeface="华文楷体"/>
              </a:rPr>
              <a:t>Top 250</a:t>
            </a:r>
            <a:r>
              <a:rPr lang="zh-CN" altLang="en-US" sz="2800" dirty="0">
                <a:solidFill>
                  <a:srgbClr val="404040"/>
                </a:solidFill>
                <a:latin typeface="华文楷体"/>
                <a:ea typeface="华文楷体"/>
              </a:rPr>
              <a:t>电影的详细信息，提供电影详情列表、跳转到电影页面、评分统计、一句话概况生成的词云图以及开发者个人简介的功能。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077B2F-0086-6E17-773E-24D9EEA42329}"/>
              </a:ext>
            </a:extLst>
          </p:cNvPr>
          <p:cNvSpPr txBox="1"/>
          <p:nvPr/>
        </p:nvSpPr>
        <p:spPr>
          <a:xfrm>
            <a:off x="2076993" y="385745"/>
            <a:ext cx="6836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spc="300" dirty="0">
                <a:solidFill>
                  <a:srgbClr val="4A5A69"/>
                </a:solidFill>
                <a:latin typeface="华文新魏"/>
                <a:ea typeface="华文新魏"/>
                <a:cs typeface="+mn-ea"/>
              </a:rPr>
              <a:t>项目描述 </a:t>
            </a:r>
          </a:p>
        </p:txBody>
      </p:sp>
    </p:spTree>
    <p:extLst>
      <p:ext uri="{BB962C8B-B14F-4D97-AF65-F5344CB8AC3E}">
        <p14:creationId xmlns:p14="http://schemas.microsoft.com/office/powerpoint/2010/main" val="217812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图表 35"/>
          <p:cNvGraphicFramePr/>
          <p:nvPr>
            <p:extLst>
              <p:ext uri="{D42A27DB-BD31-4B8C-83A1-F6EECF244321}">
                <p14:modId xmlns:p14="http://schemas.microsoft.com/office/powerpoint/2010/main" val="1115770514"/>
              </p:ext>
            </p:extLst>
          </p:nvPr>
        </p:nvGraphicFramePr>
        <p:xfrm>
          <a:off x="7763144" y="1344992"/>
          <a:ext cx="4147840" cy="4390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矩形 36"/>
          <p:cNvSpPr/>
          <p:nvPr/>
        </p:nvSpPr>
        <p:spPr>
          <a:xfrm>
            <a:off x="2110776" y="1747525"/>
            <a:ext cx="397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F5597"/>
                </a:solidFill>
                <a:sym typeface="+mn-lt"/>
              </a:rPr>
              <a:t>A.</a:t>
            </a:r>
            <a:endParaRPr lang="zh-CN" altLang="en-US" sz="2400" b="1" dirty="0">
              <a:solidFill>
                <a:srgbClr val="2F5597"/>
              </a:solidFill>
              <a:sym typeface="+mn-lt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146235" y="2231734"/>
            <a:ext cx="2145131" cy="1539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网站将展示豆瓣</a:t>
            </a:r>
            <a:r>
              <a:rPr lang="en-US" altLang="zh-CN" sz="1800" dirty="0">
                <a:solidFill>
                  <a:srgbClr val="404040"/>
                </a:solidFill>
                <a:latin typeface="华文楷体"/>
                <a:ea typeface="华文楷体"/>
              </a:rPr>
              <a:t>Top 250</a:t>
            </a: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电影的</a:t>
            </a:r>
            <a:r>
              <a:rPr lang="zh-CN" altLang="en-US" sz="1800" b="1" dirty="0">
                <a:solidFill>
                  <a:srgbClr val="548235"/>
                </a:solidFill>
                <a:latin typeface="华文楷体"/>
                <a:ea typeface="华文楷体"/>
              </a:rPr>
              <a:t>详细信息</a:t>
            </a: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，包括电影名称、导演、主演、上映日期、评分等信息，用户可以方便地浏览电影列表。</a:t>
            </a:r>
            <a:endParaRPr lang="en-US" altLang="zh-CN" sz="1800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39" name="TextBox 6"/>
          <p:cNvSpPr txBox="1"/>
          <p:nvPr/>
        </p:nvSpPr>
        <p:spPr>
          <a:xfrm>
            <a:off x="2495266" y="1748059"/>
            <a:ext cx="19463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F559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电影详情列表</a:t>
            </a:r>
            <a:endParaRPr lang="zh-CN" altLang="en-US" sz="2400" b="1" dirty="0">
              <a:solidFill>
                <a:srgbClr val="2F5597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137043" y="1787326"/>
            <a:ext cx="778714" cy="864350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27"/>
          <p:cNvSpPr txBox="1"/>
          <p:nvPr/>
        </p:nvSpPr>
        <p:spPr>
          <a:xfrm>
            <a:off x="1270016" y="2055765"/>
            <a:ext cx="5450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10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17293" y="1747525"/>
            <a:ext cx="397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F5597"/>
                </a:solidFill>
                <a:sym typeface="+mn-lt"/>
              </a:rPr>
              <a:t>B</a:t>
            </a:r>
            <a:r>
              <a:rPr lang="en-US" altLang="zh-CN" sz="2133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2133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5"/>
          <p:cNvSpPr txBox="1"/>
          <p:nvPr/>
        </p:nvSpPr>
        <p:spPr>
          <a:xfrm>
            <a:off x="5517292" y="2231734"/>
            <a:ext cx="2245851" cy="1539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用户可以点击电影列表中的电影，跳转到对应的电影</a:t>
            </a:r>
            <a:r>
              <a:rPr lang="zh-CN" altLang="en-US" sz="1800" b="1" dirty="0">
                <a:solidFill>
                  <a:srgbClr val="548235"/>
                </a:solidFill>
                <a:latin typeface="华文楷体"/>
                <a:ea typeface="华文楷体"/>
              </a:rPr>
              <a:t>详情页面</a:t>
            </a: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，查看更多关于电影的信息，如剧情简介、海报等。</a:t>
            </a:r>
            <a:endParaRPr lang="en-US" altLang="zh-CN" sz="1800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44" name="TextBox 6"/>
          <p:cNvSpPr txBox="1"/>
          <p:nvPr/>
        </p:nvSpPr>
        <p:spPr>
          <a:xfrm>
            <a:off x="5896475" y="1686433"/>
            <a:ext cx="18851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电影页面跳转</a:t>
            </a:r>
            <a:endParaRPr lang="zh-CN" altLang="en-US" sz="2400" b="1" dirty="0">
              <a:solidFill>
                <a:srgbClr val="2F5597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lt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4508100" y="1787326"/>
            <a:ext cx="778714" cy="864350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solidFill>
            <a:srgbClr val="C9B5A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27"/>
          <p:cNvSpPr txBox="1"/>
          <p:nvPr/>
        </p:nvSpPr>
        <p:spPr>
          <a:xfrm>
            <a:off x="4641073" y="2055765"/>
            <a:ext cx="5450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15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146236" y="4000034"/>
            <a:ext cx="397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zh-CN" sz="2400" b="1" dirty="0">
                <a:solidFill>
                  <a:srgbClr val="2F5597"/>
                </a:solidFill>
                <a:sym typeface="+mn-lt"/>
              </a:rPr>
              <a:t>C.</a:t>
            </a:r>
            <a:endParaRPr lang="zh-CN" altLang="en-US" sz="2400" b="1" dirty="0">
              <a:solidFill>
                <a:srgbClr val="2F5597"/>
              </a:solidFill>
              <a:sym typeface="+mn-lt"/>
            </a:endParaRPr>
          </a:p>
        </p:txBody>
      </p:sp>
      <p:sp>
        <p:nvSpPr>
          <p:cNvPr id="48" name="TextBox 5"/>
          <p:cNvSpPr txBox="1"/>
          <p:nvPr/>
        </p:nvSpPr>
        <p:spPr>
          <a:xfrm>
            <a:off x="2146235" y="4454234"/>
            <a:ext cx="2245851" cy="128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网站将根据豆瓣电影的评分数据，展示</a:t>
            </a:r>
            <a:r>
              <a:rPr lang="en-US" altLang="zh-CN" sz="1800" dirty="0">
                <a:solidFill>
                  <a:srgbClr val="404040"/>
                </a:solidFill>
                <a:latin typeface="华文楷体"/>
                <a:ea typeface="华文楷体"/>
              </a:rPr>
              <a:t>Top 250</a:t>
            </a: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电影的</a:t>
            </a:r>
            <a:r>
              <a:rPr lang="zh-CN" altLang="en-US" sz="1800" b="1" dirty="0">
                <a:solidFill>
                  <a:srgbClr val="548235"/>
                </a:solidFill>
                <a:latin typeface="华文楷体"/>
                <a:ea typeface="华文楷体"/>
              </a:rPr>
              <a:t>评分分布情况</a:t>
            </a: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，用户可以了解电影评分的整体分布。</a:t>
            </a:r>
            <a:endParaRPr lang="en-US" altLang="zh-CN" sz="1800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49" name="TextBox 6"/>
          <p:cNvSpPr txBox="1"/>
          <p:nvPr/>
        </p:nvSpPr>
        <p:spPr>
          <a:xfrm>
            <a:off x="2475416" y="3970025"/>
            <a:ext cx="14730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F559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评分统计</a:t>
            </a:r>
            <a:endParaRPr lang="zh-CN" altLang="en-US" sz="2400" b="1" dirty="0">
              <a:solidFill>
                <a:srgbClr val="2F5597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lt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1137043" y="4009826"/>
            <a:ext cx="778714" cy="864350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solidFill>
            <a:srgbClr val="92868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TextBox 27"/>
          <p:cNvSpPr txBox="1"/>
          <p:nvPr/>
        </p:nvSpPr>
        <p:spPr>
          <a:xfrm>
            <a:off x="1270016" y="4278265"/>
            <a:ext cx="5450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30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17293" y="3970025"/>
            <a:ext cx="397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2F5597"/>
                </a:solidFill>
                <a:sym typeface="+mn-lt"/>
              </a:rPr>
              <a:t>D</a:t>
            </a:r>
            <a:r>
              <a:rPr lang="en-US" altLang="zh-CN" sz="2133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.</a:t>
            </a:r>
            <a:endParaRPr lang="zh-CN" altLang="en-US" sz="2133" b="1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TextBox 5"/>
          <p:cNvSpPr txBox="1"/>
          <p:nvPr/>
        </p:nvSpPr>
        <p:spPr>
          <a:xfrm>
            <a:off x="5517292" y="4454234"/>
            <a:ext cx="2346571" cy="1282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>
              <a:lnSpc>
                <a:spcPts val="2000"/>
              </a:lnSpc>
            </a:pP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根据电影简介的一句话概况，网站将生成词云图，以直观形式展示电影</a:t>
            </a:r>
            <a:r>
              <a:rPr lang="zh-CN" altLang="en-US" sz="1800" b="1" dirty="0">
                <a:solidFill>
                  <a:srgbClr val="548235"/>
                </a:solidFill>
                <a:latin typeface="华文楷体"/>
                <a:ea typeface="华文楷体"/>
              </a:rPr>
              <a:t>关键词</a:t>
            </a:r>
            <a:r>
              <a:rPr lang="zh-CN" altLang="en-US" sz="1800" dirty="0">
                <a:solidFill>
                  <a:srgbClr val="404040"/>
                </a:solidFill>
                <a:latin typeface="华文楷体"/>
                <a:ea typeface="华文楷体"/>
              </a:rPr>
              <a:t>的频率和重要性。</a:t>
            </a:r>
            <a:endParaRPr lang="en-US" altLang="zh-CN" sz="1800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54" name="TextBox 6"/>
          <p:cNvSpPr txBox="1"/>
          <p:nvPr/>
        </p:nvSpPr>
        <p:spPr>
          <a:xfrm>
            <a:off x="5661936" y="3933975"/>
            <a:ext cx="14730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2F5597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词云图</a:t>
            </a:r>
            <a:endParaRPr lang="zh-CN" altLang="en-US" sz="2400" b="1" dirty="0">
              <a:solidFill>
                <a:srgbClr val="2F5597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+mn-lt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4508100" y="4009826"/>
            <a:ext cx="778714" cy="864350"/>
          </a:xfrm>
          <a:custGeom>
            <a:avLst/>
            <a:gdLst>
              <a:gd name="connsiteX0" fmla="*/ 1460180 w 2920360"/>
              <a:gd name="connsiteY0" fmla="*/ 0 h 3241526"/>
              <a:gd name="connsiteX1" fmla="*/ 1620290 w 2920360"/>
              <a:gd name="connsiteY1" fmla="*/ 42589 h 3241526"/>
              <a:gd name="connsiteX2" fmla="*/ 2760176 w 2920360"/>
              <a:gd name="connsiteY2" fmla="*/ 694444 h 3241526"/>
              <a:gd name="connsiteX3" fmla="*/ 2877272 w 2920360"/>
              <a:gd name="connsiteY3" fmla="*/ 810381 h 3241526"/>
              <a:gd name="connsiteX4" fmla="*/ 2920286 w 2920360"/>
              <a:gd name="connsiteY4" fmla="*/ 958261 h 3241526"/>
              <a:gd name="connsiteX5" fmla="*/ 2920286 w 2920360"/>
              <a:gd name="connsiteY5" fmla="*/ 2266702 h 3241526"/>
              <a:gd name="connsiteX6" fmla="*/ 2877272 w 2920360"/>
              <a:gd name="connsiteY6" fmla="*/ 2431145 h 3241526"/>
              <a:gd name="connsiteX7" fmla="*/ 2763761 w 2920360"/>
              <a:gd name="connsiteY7" fmla="*/ 2544716 h 3241526"/>
              <a:gd name="connsiteX8" fmla="*/ 1623875 w 2920360"/>
              <a:gd name="connsiteY8" fmla="*/ 3196571 h 3241526"/>
              <a:gd name="connsiteX9" fmla="*/ 1460180 w 2920360"/>
              <a:gd name="connsiteY9" fmla="*/ 3241526 h 3241526"/>
              <a:gd name="connsiteX10" fmla="*/ 1295291 w 2920360"/>
              <a:gd name="connsiteY10" fmla="*/ 3195388 h 3241526"/>
              <a:gd name="connsiteX11" fmla="*/ 155404 w 2920360"/>
              <a:gd name="connsiteY11" fmla="*/ 2544716 h 3241526"/>
              <a:gd name="connsiteX12" fmla="*/ 41893 w 2920360"/>
              <a:gd name="connsiteY12" fmla="*/ 2431145 h 3241526"/>
              <a:gd name="connsiteX13" fmla="*/ 74 w 2920360"/>
              <a:gd name="connsiteY13" fmla="*/ 2269068 h 3241526"/>
              <a:gd name="connsiteX14" fmla="*/ 74 w 2920360"/>
              <a:gd name="connsiteY14" fmla="*/ 965359 h 3241526"/>
              <a:gd name="connsiteX15" fmla="*/ 41893 w 2920360"/>
              <a:gd name="connsiteY15" fmla="*/ 810381 h 3241526"/>
              <a:gd name="connsiteX16" fmla="*/ 156599 w 2920360"/>
              <a:gd name="connsiteY16" fmla="*/ 696810 h 3241526"/>
              <a:gd name="connsiteX17" fmla="*/ 1301265 w 2920360"/>
              <a:gd name="connsiteY17" fmla="*/ 42589 h 3241526"/>
              <a:gd name="connsiteX18" fmla="*/ 1460180 w 2920360"/>
              <a:gd name="connsiteY18" fmla="*/ 0 h 324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20360" h="3241526">
                <a:moveTo>
                  <a:pt x="1460180" y="0"/>
                </a:moveTo>
                <a:cubicBezTo>
                  <a:pt x="1518728" y="0"/>
                  <a:pt x="1572496" y="15379"/>
                  <a:pt x="1620290" y="42589"/>
                </a:cubicBezTo>
                <a:lnTo>
                  <a:pt x="2760176" y="694444"/>
                </a:lnTo>
                <a:cubicBezTo>
                  <a:pt x="2806776" y="721653"/>
                  <a:pt x="2848595" y="760694"/>
                  <a:pt x="2877272" y="810381"/>
                </a:cubicBezTo>
                <a:cubicBezTo>
                  <a:pt x="2904753" y="856520"/>
                  <a:pt x="2919091" y="907391"/>
                  <a:pt x="2920286" y="958261"/>
                </a:cubicBezTo>
                <a:lnTo>
                  <a:pt x="2920286" y="2266702"/>
                </a:lnTo>
                <a:cubicBezTo>
                  <a:pt x="2921481" y="2322305"/>
                  <a:pt x="2908338" y="2379091"/>
                  <a:pt x="2877272" y="2431145"/>
                </a:cubicBezTo>
                <a:cubicBezTo>
                  <a:pt x="2849790" y="2479649"/>
                  <a:pt x="2810360" y="2518689"/>
                  <a:pt x="2763761" y="2544716"/>
                </a:cubicBezTo>
                <a:lnTo>
                  <a:pt x="1623875" y="3196571"/>
                </a:lnTo>
                <a:cubicBezTo>
                  <a:pt x="1576081" y="3224964"/>
                  <a:pt x="1519923" y="3241526"/>
                  <a:pt x="1460180" y="3241526"/>
                </a:cubicBezTo>
                <a:cubicBezTo>
                  <a:pt x="1399243" y="3241526"/>
                  <a:pt x="1343085" y="3224964"/>
                  <a:pt x="1295291" y="3195388"/>
                </a:cubicBezTo>
                <a:lnTo>
                  <a:pt x="155404" y="2544716"/>
                </a:lnTo>
                <a:cubicBezTo>
                  <a:pt x="110000" y="2517506"/>
                  <a:pt x="70570" y="2479649"/>
                  <a:pt x="41893" y="2431145"/>
                </a:cubicBezTo>
                <a:cubicBezTo>
                  <a:pt x="12022" y="2380274"/>
                  <a:pt x="-1121" y="2324671"/>
                  <a:pt x="74" y="2269068"/>
                </a:cubicBezTo>
                <a:lnTo>
                  <a:pt x="74" y="965359"/>
                </a:lnTo>
                <a:cubicBezTo>
                  <a:pt x="74" y="913306"/>
                  <a:pt x="13217" y="858886"/>
                  <a:pt x="41893" y="810381"/>
                </a:cubicBezTo>
                <a:cubicBezTo>
                  <a:pt x="70570" y="761877"/>
                  <a:pt x="110000" y="722836"/>
                  <a:pt x="156599" y="696810"/>
                </a:cubicBezTo>
                <a:lnTo>
                  <a:pt x="1301265" y="42589"/>
                </a:lnTo>
                <a:cubicBezTo>
                  <a:pt x="1347864" y="15379"/>
                  <a:pt x="1401633" y="0"/>
                  <a:pt x="1460180" y="0"/>
                </a:cubicBezTo>
                <a:close/>
              </a:path>
            </a:pathLst>
          </a:custGeom>
          <a:solidFill>
            <a:srgbClr val="4A5A6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TextBox 27"/>
          <p:cNvSpPr txBox="1"/>
          <p:nvPr/>
        </p:nvSpPr>
        <p:spPr>
          <a:xfrm>
            <a:off x="4641073" y="4278265"/>
            <a:ext cx="54502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55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KSO_Shape"/>
          <p:cNvSpPr>
            <a:spLocks/>
          </p:cNvSpPr>
          <p:nvPr/>
        </p:nvSpPr>
        <p:spPr bwMode="auto">
          <a:xfrm>
            <a:off x="9284615" y="2909327"/>
            <a:ext cx="1104898" cy="1060698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rgbClr val="4A5A69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15896" y="399098"/>
            <a:ext cx="28007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spc="300" dirty="0">
                <a:solidFill>
                  <a:srgbClr val="4A5A69"/>
                </a:solidFill>
                <a:latin typeface="华文新魏"/>
                <a:ea typeface="华文新魏"/>
                <a:cs typeface="+mn-ea"/>
                <a:sym typeface="+mn-lt"/>
              </a:rPr>
              <a:t>功能特点</a:t>
            </a:r>
          </a:p>
        </p:txBody>
      </p:sp>
    </p:spTree>
    <p:extLst>
      <p:ext uri="{BB962C8B-B14F-4D97-AF65-F5344CB8AC3E}">
        <p14:creationId xmlns:p14="http://schemas.microsoft.com/office/powerpoint/2010/main" val="1364655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529219" y="2004595"/>
            <a:ext cx="2919663" cy="2919663"/>
          </a:xfrm>
          <a:prstGeom prst="ellipse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63999" y="2822742"/>
            <a:ext cx="1283369" cy="1283369"/>
          </a:xfrm>
          <a:prstGeom prst="ellipse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79517" y="2927046"/>
            <a:ext cx="1934092" cy="1077218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spc="300" dirty="0">
                <a:solidFill>
                  <a:srgbClr val="B97E7B"/>
                </a:solidFill>
                <a:latin typeface="华文新魏"/>
                <a:ea typeface="华文新魏"/>
                <a:sym typeface="+mn-lt"/>
              </a:rPr>
              <a:t>开发</a:t>
            </a:r>
            <a:endParaRPr lang="en-US" altLang="zh-CN" sz="3200" b="1" spc="300" dirty="0">
              <a:solidFill>
                <a:srgbClr val="B97E7B"/>
              </a:solidFill>
              <a:latin typeface="华文新魏"/>
              <a:ea typeface="华文新魏"/>
              <a:sym typeface="+mn-lt"/>
            </a:endParaRPr>
          </a:p>
          <a:p>
            <a:pPr algn="ctr"/>
            <a:r>
              <a:rPr lang="zh-CN" altLang="en-US" sz="3200" b="1" spc="300" dirty="0">
                <a:solidFill>
                  <a:srgbClr val="B97E7B"/>
                </a:solidFill>
                <a:latin typeface="华文新魏"/>
                <a:ea typeface="华文新魏"/>
                <a:sym typeface="+mn-lt"/>
              </a:rPr>
              <a:t>技术</a:t>
            </a:r>
          </a:p>
        </p:txBody>
      </p:sp>
      <p:sp>
        <p:nvSpPr>
          <p:cNvPr id="50" name="AutoShape 112"/>
          <p:cNvSpPr/>
          <p:nvPr/>
        </p:nvSpPr>
        <p:spPr bwMode="auto">
          <a:xfrm>
            <a:off x="4458167" y="3116509"/>
            <a:ext cx="408787" cy="40698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347366" y="1523331"/>
            <a:ext cx="1283369" cy="1283369"/>
            <a:chOff x="2502566" y="1764631"/>
            <a:chExt cx="1283369" cy="128336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4" name="椭圆 3"/>
            <p:cNvSpPr/>
            <p:nvPr/>
          </p:nvSpPr>
          <p:spPr>
            <a:xfrm>
              <a:off x="2502566" y="1764631"/>
              <a:ext cx="1283369" cy="1283369"/>
            </a:xfrm>
            <a:prstGeom prst="ellipse">
              <a:avLst/>
            </a:prstGeom>
            <a:solidFill>
              <a:srgbClr val="C9B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cs typeface="+mn-ea"/>
                <a:sym typeface="+mn-lt"/>
              </a:endParaRPr>
            </a:p>
          </p:txBody>
        </p:sp>
        <p:sp>
          <p:nvSpPr>
            <p:cNvPr id="47" name="Freeform 158"/>
            <p:cNvSpPr>
              <a:spLocks noEditPoints="1"/>
            </p:cNvSpPr>
            <p:nvPr/>
          </p:nvSpPr>
          <p:spPr bwMode="auto">
            <a:xfrm>
              <a:off x="2932136" y="2037291"/>
              <a:ext cx="379364" cy="392700"/>
            </a:xfrm>
            <a:custGeom>
              <a:avLst/>
              <a:gdLst>
                <a:gd name="T0" fmla="*/ 107 w 108"/>
                <a:gd name="T1" fmla="*/ 7 h 112"/>
                <a:gd name="T2" fmla="*/ 108 w 108"/>
                <a:gd name="T3" fmla="*/ 4 h 112"/>
                <a:gd name="T4" fmla="*/ 105 w 108"/>
                <a:gd name="T5" fmla="*/ 0 h 112"/>
                <a:gd name="T6" fmla="*/ 104 w 108"/>
                <a:gd name="T7" fmla="*/ 0 h 112"/>
                <a:gd name="T8" fmla="*/ 4 w 108"/>
                <a:gd name="T9" fmla="*/ 0 h 112"/>
                <a:gd name="T10" fmla="*/ 1 w 108"/>
                <a:gd name="T11" fmla="*/ 1 h 112"/>
                <a:gd name="T12" fmla="*/ 1 w 108"/>
                <a:gd name="T13" fmla="*/ 7 h 112"/>
                <a:gd name="T14" fmla="*/ 52 w 108"/>
                <a:gd name="T15" fmla="*/ 70 h 112"/>
                <a:gd name="T16" fmla="*/ 52 w 108"/>
                <a:gd name="T17" fmla="*/ 104 h 112"/>
                <a:gd name="T18" fmla="*/ 36 w 108"/>
                <a:gd name="T19" fmla="*/ 104 h 112"/>
                <a:gd name="T20" fmla="*/ 32 w 108"/>
                <a:gd name="T21" fmla="*/ 108 h 112"/>
                <a:gd name="T22" fmla="*/ 36 w 108"/>
                <a:gd name="T23" fmla="*/ 112 h 112"/>
                <a:gd name="T24" fmla="*/ 76 w 108"/>
                <a:gd name="T25" fmla="*/ 112 h 112"/>
                <a:gd name="T26" fmla="*/ 80 w 108"/>
                <a:gd name="T27" fmla="*/ 108 h 112"/>
                <a:gd name="T28" fmla="*/ 76 w 108"/>
                <a:gd name="T29" fmla="*/ 104 h 112"/>
                <a:gd name="T30" fmla="*/ 60 w 108"/>
                <a:gd name="T31" fmla="*/ 104 h 112"/>
                <a:gd name="T32" fmla="*/ 60 w 108"/>
                <a:gd name="T33" fmla="*/ 69 h 112"/>
                <a:gd name="T34" fmla="*/ 107 w 108"/>
                <a:gd name="T35" fmla="*/ 7 h 112"/>
                <a:gd name="T36" fmla="*/ 56 w 108"/>
                <a:gd name="T37" fmla="*/ 62 h 112"/>
                <a:gd name="T38" fmla="*/ 12 w 108"/>
                <a:gd name="T39" fmla="*/ 8 h 112"/>
                <a:gd name="T40" fmla="*/ 96 w 108"/>
                <a:gd name="T41" fmla="*/ 8 h 112"/>
                <a:gd name="T42" fmla="*/ 56 w 108"/>
                <a:gd name="T43" fmla="*/ 6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12">
                  <a:moveTo>
                    <a:pt x="107" y="7"/>
                  </a:moveTo>
                  <a:cubicBezTo>
                    <a:pt x="107" y="6"/>
                    <a:pt x="108" y="5"/>
                    <a:pt x="108" y="4"/>
                  </a:cubicBezTo>
                  <a:cubicBezTo>
                    <a:pt x="108" y="2"/>
                    <a:pt x="107" y="1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3"/>
                    <a:pt x="0" y="5"/>
                    <a:pt x="1" y="7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4" y="104"/>
                    <a:pt x="32" y="106"/>
                    <a:pt x="32" y="108"/>
                  </a:cubicBezTo>
                  <a:cubicBezTo>
                    <a:pt x="32" y="110"/>
                    <a:pt x="34" y="112"/>
                    <a:pt x="3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8" y="112"/>
                    <a:pt x="80" y="110"/>
                    <a:pt x="80" y="108"/>
                  </a:cubicBezTo>
                  <a:cubicBezTo>
                    <a:pt x="80" y="106"/>
                    <a:pt x="78" y="104"/>
                    <a:pt x="76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69"/>
                    <a:pt x="60" y="69"/>
                    <a:pt x="60" y="69"/>
                  </a:cubicBezTo>
                  <a:lnTo>
                    <a:pt x="107" y="7"/>
                  </a:lnTo>
                  <a:close/>
                  <a:moveTo>
                    <a:pt x="56" y="62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56" y="6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30000"/>
                </a:lnSpc>
              </a:pPr>
              <a:endParaRPr lang="zh-CN" altLang="en-US" sz="36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854192" y="2535632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flask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694902" y="2822742"/>
            <a:ext cx="1283369" cy="1283369"/>
            <a:chOff x="3850102" y="3064042"/>
            <a:chExt cx="1283369" cy="128336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3850102" y="3064042"/>
              <a:ext cx="1283369" cy="1283369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cs typeface="+mn-ea"/>
                <a:sym typeface="+mn-lt"/>
              </a:endParaRPr>
            </a:p>
          </p:txBody>
        </p:sp>
        <p:sp>
          <p:nvSpPr>
            <p:cNvPr id="48" name="AutoShape 126"/>
            <p:cNvSpPr/>
            <p:nvPr/>
          </p:nvSpPr>
          <p:spPr bwMode="auto">
            <a:xfrm>
              <a:off x="4308928" y="3348604"/>
              <a:ext cx="407425" cy="40742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009596" y="3826936"/>
              <a:ext cx="10005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cs typeface="+mn-ea"/>
                  <a:sym typeface="+mn-lt"/>
                </a:rPr>
                <a:t>wordcloud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52"/>
          <p:cNvSpPr txBox="1"/>
          <p:nvPr/>
        </p:nvSpPr>
        <p:spPr>
          <a:xfrm>
            <a:off x="4328704" y="358563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Python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5347366" y="4282573"/>
            <a:ext cx="1283369" cy="1283369"/>
            <a:chOff x="2502566" y="4523873"/>
            <a:chExt cx="1283369" cy="1283369"/>
          </a:xfrm>
          <a:effectLst>
            <a:outerShdw blurRad="101600" dist="38100" dir="2700000" algn="tl" rotWithShape="0">
              <a:prstClr val="black">
                <a:alpha val="25000"/>
              </a:prstClr>
            </a:outerShdw>
          </a:effectLst>
        </p:grpSpPr>
        <p:sp>
          <p:nvSpPr>
            <p:cNvPr id="6" name="椭圆 5"/>
            <p:cNvSpPr/>
            <p:nvPr/>
          </p:nvSpPr>
          <p:spPr>
            <a:xfrm>
              <a:off x="2502566" y="4523873"/>
              <a:ext cx="1283369" cy="1283369"/>
            </a:xfrm>
            <a:prstGeom prst="ellipse">
              <a:avLst/>
            </a:prstGeom>
            <a:solidFill>
              <a:srgbClr val="C9B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cs typeface="+mn-ea"/>
                <a:sym typeface="+mn-lt"/>
              </a:endParaRPr>
            </a:p>
          </p:txBody>
        </p:sp>
        <p:sp>
          <p:nvSpPr>
            <p:cNvPr id="49" name="AutoShape 59"/>
            <p:cNvSpPr/>
            <p:nvPr/>
          </p:nvSpPr>
          <p:spPr bwMode="auto">
            <a:xfrm>
              <a:off x="2897239" y="4816764"/>
              <a:ext cx="408787" cy="40698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07361" y="5353820"/>
              <a:ext cx="702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cs typeface="+mn-ea"/>
                </a:rPr>
                <a:t>Echart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2015896" y="399098"/>
            <a:ext cx="3485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spc="300" dirty="0">
                <a:solidFill>
                  <a:srgbClr val="4A5A69"/>
                </a:solidFill>
                <a:latin typeface="华文新魏"/>
                <a:ea typeface="华文新魏"/>
                <a:cs typeface="+mn-ea"/>
                <a:sym typeface="+mn-lt"/>
              </a:rPr>
              <a:t>开发技术</a:t>
            </a:r>
            <a:endParaRPr lang="zh-CN" altLang="en-US" sz="4800" dirty="0">
              <a:latin typeface="问藏书房" pitchFamily="2" charset="-122"/>
              <a:ea typeface="问藏书房" pitchFamily="2" charset="-122"/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949438" y="259247"/>
            <a:ext cx="5082754" cy="2553282"/>
            <a:chOff x="2531891" y="1197436"/>
            <a:chExt cx="2288829" cy="2553282"/>
          </a:xfrm>
        </p:grpSpPr>
        <p:sp>
          <p:nvSpPr>
            <p:cNvPr id="2" name="矩形 1"/>
            <p:cNvSpPr/>
            <p:nvPr/>
          </p:nvSpPr>
          <p:spPr>
            <a:xfrm>
              <a:off x="2745479" y="1719393"/>
              <a:ext cx="2075241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Flask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是一个</a:t>
              </a:r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Python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编写的小而精的轻量级框架</a:t>
              </a:r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Web 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微框架，使用</a:t>
              </a:r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Python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语言快速实现网站搭建。</a:t>
              </a:r>
              <a:endParaRPr lang="en-US" altLang="zh-CN" b="1" dirty="0">
                <a:solidFill>
                  <a:srgbClr val="404040"/>
                </a:solidFill>
                <a:latin typeface="华文楷体"/>
                <a:ea typeface="华文楷体"/>
              </a:endParaRPr>
            </a:p>
            <a:p>
              <a:endParaRPr lang="en-US" altLang="zh-CN" b="1" dirty="0">
                <a:solidFill>
                  <a:srgbClr val="404040"/>
                </a:solidFill>
                <a:latin typeface="华文楷体"/>
                <a:ea typeface="华文楷体"/>
              </a:endParaRPr>
            </a:p>
            <a:p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使用</a:t>
              </a:r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Flask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框架构建网站后端，处理用户请求，提供电影列表、电影详情、评分统计等页面的数据和渲染。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785394" y="1261721"/>
              <a:ext cx="866911" cy="523220"/>
            </a:xfrm>
            <a:prstGeom prst="rect">
              <a:avLst/>
            </a:prstGeom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D4A7A2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华文楷体"/>
                  <a:ea typeface="华文楷体"/>
                </a:rPr>
                <a:t>搭建网站</a:t>
              </a:r>
            </a:p>
          </p:txBody>
        </p:sp>
        <p:sp>
          <p:nvSpPr>
            <p:cNvPr id="27" name="椭圆 26"/>
            <p:cNvSpPr/>
            <p:nvPr/>
          </p:nvSpPr>
          <p:spPr>
            <a:xfrm>
              <a:off x="2531891" y="1197436"/>
              <a:ext cx="233545" cy="523220"/>
            </a:xfrm>
            <a:prstGeom prst="ellipse">
              <a:avLst/>
            </a:prstGeom>
            <a:solidFill>
              <a:srgbClr val="C9B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258510" y="2981718"/>
            <a:ext cx="3933490" cy="2218666"/>
            <a:chOff x="2491479" y="1161642"/>
            <a:chExt cx="2928855" cy="2218666"/>
          </a:xfrm>
        </p:grpSpPr>
        <p:sp>
          <p:nvSpPr>
            <p:cNvPr id="46" name="矩形 45"/>
            <p:cNvSpPr/>
            <p:nvPr/>
          </p:nvSpPr>
          <p:spPr>
            <a:xfrm>
              <a:off x="2745479" y="1625982"/>
              <a:ext cx="267485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404040"/>
                  </a:solidFill>
                  <a:latin typeface="华文楷体"/>
                  <a:ea typeface="华文楷体"/>
                </a:rPr>
                <a:t>WordCloud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是</a:t>
              </a:r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Python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的第三方库，用于生成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词云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。词云以词语为基本单位，然后根据词语的出现频率确定词语的大小，将所有这些词放到一张图片里，就可以更只管和艺术的展示文本。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2836858" y="1161642"/>
              <a:ext cx="12069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华文楷体"/>
                  <a:ea typeface="华文楷体"/>
                  <a:sym typeface="+mn-lt"/>
                </a:rPr>
                <a:t>词云生成</a:t>
              </a:r>
            </a:p>
          </p:txBody>
        </p:sp>
        <p:sp>
          <p:nvSpPr>
            <p:cNvPr id="59" name="椭圆 58"/>
            <p:cNvSpPr/>
            <p:nvPr/>
          </p:nvSpPr>
          <p:spPr>
            <a:xfrm>
              <a:off x="2491479" y="1229331"/>
              <a:ext cx="318902" cy="421000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464527" y="5310973"/>
            <a:ext cx="5399924" cy="1708443"/>
            <a:chOff x="2547390" y="1211279"/>
            <a:chExt cx="2706791" cy="1708443"/>
          </a:xfrm>
        </p:grpSpPr>
        <p:sp>
          <p:nvSpPr>
            <p:cNvPr id="61" name="矩形 60"/>
            <p:cNvSpPr/>
            <p:nvPr/>
          </p:nvSpPr>
          <p:spPr>
            <a:xfrm>
              <a:off x="2745479" y="1719393"/>
              <a:ext cx="25087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 err="1">
                  <a:solidFill>
                    <a:srgbClr val="404040"/>
                  </a:solidFill>
                  <a:latin typeface="华文楷体"/>
                  <a:ea typeface="华文楷体"/>
                </a:rPr>
                <a:t>ECharts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是一款基于</a:t>
              </a:r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JavaScript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的数据可视化图表库。利用</a:t>
              </a:r>
              <a:r>
                <a:rPr lang="en-US" altLang="zh-CN" b="1" dirty="0" err="1">
                  <a:solidFill>
                    <a:srgbClr val="404040"/>
                  </a:solidFill>
                  <a:latin typeface="华文楷体"/>
                  <a:ea typeface="华文楷体"/>
                </a:rPr>
                <a:t>Echarts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库生成图表，展示电影评分统计数据，为用户提供直观的评分分布图表。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2771851" y="1214974"/>
              <a:ext cx="135298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D4A7A2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华文楷体"/>
                  <a:ea typeface="华文楷体"/>
                </a:rPr>
                <a:t>可视化图表</a:t>
              </a:r>
            </a:p>
          </p:txBody>
        </p:sp>
        <p:sp>
          <p:nvSpPr>
            <p:cNvPr id="63" name="椭圆 62"/>
            <p:cNvSpPr/>
            <p:nvPr/>
          </p:nvSpPr>
          <p:spPr>
            <a:xfrm>
              <a:off x="2547390" y="1211279"/>
              <a:ext cx="224461" cy="435356"/>
            </a:xfrm>
            <a:prstGeom prst="ellipse">
              <a:avLst/>
            </a:prstGeom>
            <a:solidFill>
              <a:srgbClr val="C9B5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59808" y="2391983"/>
            <a:ext cx="3904191" cy="2846233"/>
            <a:chOff x="2427080" y="1320514"/>
            <a:chExt cx="2827101" cy="2110584"/>
          </a:xfrm>
        </p:grpSpPr>
        <p:sp>
          <p:nvSpPr>
            <p:cNvPr id="65" name="矩形 64"/>
            <p:cNvSpPr/>
            <p:nvPr/>
          </p:nvSpPr>
          <p:spPr>
            <a:xfrm>
              <a:off x="2745479" y="1719393"/>
              <a:ext cx="2508702" cy="1711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Python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根据发起请求、获取响应内容、解析内容、保存数据的原理获取网络数据。</a:t>
              </a:r>
              <a:endParaRPr lang="en-US" altLang="zh-CN" b="1" dirty="0">
                <a:solidFill>
                  <a:srgbClr val="404040"/>
                </a:solidFill>
                <a:latin typeface="华文楷体"/>
                <a:ea typeface="华文楷体"/>
              </a:endParaRPr>
            </a:p>
            <a:p>
              <a:endParaRPr lang="en-US" altLang="zh-CN" b="1" dirty="0">
                <a:solidFill>
                  <a:srgbClr val="404040"/>
                </a:solidFill>
                <a:latin typeface="华文楷体"/>
                <a:ea typeface="华文楷体"/>
              </a:endParaRPr>
            </a:p>
            <a:p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使用</a:t>
              </a:r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Python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编写爬虫脚本，爬取豆瓣电影</a:t>
              </a:r>
              <a:r>
                <a:rPr lang="en-US" altLang="zh-CN" b="1" dirty="0">
                  <a:solidFill>
                    <a:srgbClr val="404040"/>
                  </a:solidFill>
                  <a:latin typeface="华文楷体"/>
                  <a:ea typeface="华文楷体"/>
                </a:rPr>
                <a:t>Top 250</a:t>
              </a:r>
              <a:r>
                <a:rPr lang="zh-CN" altLang="en-US" b="1" dirty="0">
                  <a:solidFill>
                    <a:srgbClr val="404040"/>
                  </a:solidFill>
                  <a:latin typeface="华文楷体"/>
                  <a:ea typeface="华文楷体"/>
                </a:rPr>
                <a:t>的相关数据，如电影名称、导演、演员、评分等。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2752377" y="1320514"/>
              <a:ext cx="839290" cy="3879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  <a:latin typeface="华文楷体"/>
                  <a:ea typeface="华文楷体"/>
                </a:rPr>
                <a:t>爬虫</a:t>
              </a:r>
            </a:p>
          </p:txBody>
        </p:sp>
        <p:sp>
          <p:nvSpPr>
            <p:cNvPr id="67" name="椭圆 66"/>
            <p:cNvSpPr/>
            <p:nvPr/>
          </p:nvSpPr>
          <p:spPr>
            <a:xfrm>
              <a:off x="2427080" y="1365698"/>
              <a:ext cx="318399" cy="342803"/>
            </a:xfrm>
            <a:prstGeom prst="ellipse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98764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57"/>
          <a:stretch>
            <a:fillRect/>
          </a:stretch>
        </p:blipFill>
        <p:spPr>
          <a:xfrm>
            <a:off x="1418827" y="1659634"/>
            <a:ext cx="9709296" cy="2334970"/>
          </a:xfrm>
          <a:custGeom>
            <a:avLst/>
            <a:gdLst>
              <a:gd name="connsiteX0" fmla="*/ 0 w 9709296"/>
              <a:gd name="connsiteY0" fmla="*/ 0 h 2334970"/>
              <a:gd name="connsiteX1" fmla="*/ 9709296 w 9709296"/>
              <a:gd name="connsiteY1" fmla="*/ 0 h 2334970"/>
              <a:gd name="connsiteX2" fmla="*/ 9709296 w 9709296"/>
              <a:gd name="connsiteY2" fmla="*/ 2334970 h 2334970"/>
              <a:gd name="connsiteX3" fmla="*/ 0 w 9709296"/>
              <a:gd name="connsiteY3" fmla="*/ 2334970 h 2334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9296" h="2334970">
                <a:moveTo>
                  <a:pt x="0" y="0"/>
                </a:moveTo>
                <a:lnTo>
                  <a:pt x="9709296" y="0"/>
                </a:lnTo>
                <a:lnTo>
                  <a:pt x="9709296" y="2334970"/>
                </a:lnTo>
                <a:lnTo>
                  <a:pt x="0" y="2334970"/>
                </a:lnTo>
                <a:close/>
              </a:path>
            </a:pathLst>
          </a:custGeom>
        </p:spPr>
      </p:pic>
      <p:sp>
        <p:nvSpPr>
          <p:cNvPr id="7" name="圆角矩形 6"/>
          <p:cNvSpPr/>
          <p:nvPr/>
        </p:nvSpPr>
        <p:spPr>
          <a:xfrm>
            <a:off x="2124221" y="1523391"/>
            <a:ext cx="1491175" cy="422031"/>
          </a:xfrm>
          <a:prstGeom prst="roundRect">
            <a:avLst>
              <a:gd name="adj" fmla="val 50000"/>
            </a:avLst>
          </a:prstGeom>
          <a:solidFill>
            <a:srgbClr val="4A5A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爬虫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2152683" y="2082648"/>
            <a:ext cx="2349843" cy="11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爬取豆瓣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</a:rPr>
              <a:t>Top 250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电影数据，并将数据存储到数据库中。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143156" y="1523391"/>
            <a:ext cx="1491175" cy="422031"/>
          </a:xfrm>
          <a:prstGeom prst="roundRect">
            <a:avLst>
              <a:gd name="adj" fmla="val 50000"/>
            </a:avLst>
          </a:prstGeom>
          <a:solidFill>
            <a:srgbClr val="C9B5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cs typeface="+mn-ea"/>
                <a:sym typeface="+mn-lt"/>
              </a:rPr>
              <a:t>Flask&amp;</a:t>
            </a:r>
            <a:r>
              <a:rPr lang="zh-CN" altLang="en-US" sz="1600" dirty="0">
                <a:cs typeface="+mn-ea"/>
                <a:sym typeface="+mn-lt"/>
              </a:rPr>
              <a:t>前端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5373190" y="1974126"/>
            <a:ext cx="5484968" cy="186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使用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</a:rPr>
              <a:t>Flask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搭建后端，编写路由处理函数，根据用户请求提供相应的数据和页面渲染。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rgbClr val="404040"/>
              </a:solidFill>
              <a:latin typeface="华文楷体"/>
              <a:ea typeface="华文楷体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使用开源的网站前端界面，实现电影列表、电影详情、评分统计、词云图展示和用户个人简介等页面。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24221" y="3869313"/>
            <a:ext cx="1491175" cy="422031"/>
          </a:xfrm>
          <a:prstGeom prst="roundRect">
            <a:avLst>
              <a:gd name="adj" fmla="val 50000"/>
            </a:avLst>
          </a:prstGeom>
          <a:solidFill>
            <a:srgbClr val="C9B5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数据可视化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1619991" y="4440373"/>
            <a:ext cx="3727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使用</a:t>
            </a:r>
            <a:r>
              <a:rPr lang="en-US" altLang="zh-CN" dirty="0" err="1">
                <a:solidFill>
                  <a:srgbClr val="404040"/>
                </a:solidFill>
                <a:latin typeface="华文楷体"/>
                <a:ea typeface="华文楷体"/>
              </a:rPr>
              <a:t>Echarts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生成电影评分统计图表，展示</a:t>
            </a:r>
            <a:r>
              <a:rPr lang="en-US" altLang="zh-CN" dirty="0">
                <a:solidFill>
                  <a:srgbClr val="404040"/>
                </a:solidFill>
                <a:latin typeface="华文楷体"/>
                <a:ea typeface="华文楷体"/>
              </a:rPr>
              <a:t>Top 250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电影的评分分布情况。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</a:endParaRPr>
          </a:p>
          <a:p>
            <a:endParaRPr lang="zh-CN" altLang="en-US" dirty="0">
              <a:solidFill>
                <a:srgbClr val="404040"/>
              </a:solidFill>
              <a:latin typeface="华文楷体"/>
              <a:ea typeface="华文楷体"/>
            </a:endParaRPr>
          </a:p>
          <a:p>
            <a:pPr algn="l"/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使用</a:t>
            </a:r>
            <a:r>
              <a:rPr lang="en-US" altLang="zh-CN" dirty="0" err="1">
                <a:solidFill>
                  <a:srgbClr val="404040"/>
                </a:solidFill>
                <a:latin typeface="华文楷体"/>
                <a:ea typeface="华文楷体"/>
              </a:rPr>
              <a:t>WordCloud</a:t>
            </a:r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生成词云图，根据用户输入的一句话概况展示电影关键词的词云图。</a:t>
            </a:r>
            <a:endParaRPr lang="en-US" altLang="zh-CN" dirty="0">
              <a:solidFill>
                <a:srgbClr val="404040"/>
              </a:solidFill>
              <a:latin typeface="华文楷体"/>
              <a:ea typeface="华文楷体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43157" y="3869313"/>
            <a:ext cx="1491175" cy="422031"/>
          </a:xfrm>
          <a:prstGeom prst="roundRect">
            <a:avLst>
              <a:gd name="adj" fmla="val 50000"/>
            </a:avLst>
          </a:prstGeom>
          <a:solidFill>
            <a:srgbClr val="4A5A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cs typeface="+mn-ea"/>
                <a:sym typeface="+mn-lt"/>
              </a:rPr>
              <a:t>测试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6435475" y="4516378"/>
            <a:ext cx="316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rgbClr val="404040"/>
                </a:solidFill>
                <a:latin typeface="华文楷体"/>
                <a:ea typeface="华文楷体"/>
              </a:rPr>
              <a:t>实现个人简介的和展示功能，进行整体测试和维护。</a:t>
            </a:r>
          </a:p>
        </p:txBody>
      </p:sp>
      <p:sp>
        <p:nvSpPr>
          <p:cNvPr id="28" name="矩形 27"/>
          <p:cNvSpPr/>
          <p:nvPr/>
        </p:nvSpPr>
        <p:spPr>
          <a:xfrm>
            <a:off x="2015896" y="399098"/>
            <a:ext cx="28007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spc="300" dirty="0">
                <a:solidFill>
                  <a:srgbClr val="4A5A69"/>
                </a:solidFill>
                <a:latin typeface="华文新魏"/>
                <a:ea typeface="华文新魏"/>
                <a:cs typeface="+mn-ea"/>
                <a:sym typeface="+mn-lt"/>
              </a:rPr>
              <a:t>开发流程</a:t>
            </a:r>
          </a:p>
        </p:txBody>
      </p:sp>
    </p:spTree>
    <p:extLst>
      <p:ext uri="{BB962C8B-B14F-4D97-AF65-F5344CB8AC3E}">
        <p14:creationId xmlns:p14="http://schemas.microsoft.com/office/powerpoint/2010/main" val="228381778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1600200" y="1409700"/>
            <a:ext cx="10706100" cy="5638800"/>
          </a:xfrm>
          <a:custGeom>
            <a:avLst/>
            <a:gdLst>
              <a:gd name="connsiteX0" fmla="*/ 0 w 10706100"/>
              <a:gd name="connsiteY0" fmla="*/ 5638800 h 5638800"/>
              <a:gd name="connsiteX1" fmla="*/ 2844800 w 10706100"/>
              <a:gd name="connsiteY1" fmla="*/ 4686300 h 5638800"/>
              <a:gd name="connsiteX2" fmla="*/ 5549900 w 10706100"/>
              <a:gd name="connsiteY2" fmla="*/ 3022600 h 5638800"/>
              <a:gd name="connsiteX3" fmla="*/ 7721600 w 10706100"/>
              <a:gd name="connsiteY3" fmla="*/ 2425700 h 5638800"/>
              <a:gd name="connsiteX4" fmla="*/ 8394700 w 10706100"/>
              <a:gd name="connsiteY4" fmla="*/ 1143000 h 5638800"/>
              <a:gd name="connsiteX5" fmla="*/ 10706100 w 10706100"/>
              <a:gd name="connsiteY5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6100" h="5638800">
                <a:moveTo>
                  <a:pt x="0" y="5638800"/>
                </a:moveTo>
                <a:cubicBezTo>
                  <a:pt x="959908" y="5380566"/>
                  <a:pt x="1919817" y="5122333"/>
                  <a:pt x="2844800" y="4686300"/>
                </a:cubicBezTo>
                <a:cubicBezTo>
                  <a:pt x="3769783" y="4250267"/>
                  <a:pt x="4737100" y="3399367"/>
                  <a:pt x="5549900" y="3022600"/>
                </a:cubicBezTo>
                <a:cubicBezTo>
                  <a:pt x="6362700" y="2645833"/>
                  <a:pt x="7247467" y="2738967"/>
                  <a:pt x="7721600" y="2425700"/>
                </a:cubicBezTo>
                <a:cubicBezTo>
                  <a:pt x="8195733" y="2112433"/>
                  <a:pt x="7897283" y="1547283"/>
                  <a:pt x="8394700" y="1143000"/>
                </a:cubicBezTo>
                <a:cubicBezTo>
                  <a:pt x="8892117" y="738717"/>
                  <a:pt x="9799108" y="369358"/>
                  <a:pt x="107061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3669778" y="3109331"/>
            <a:ext cx="8928622" cy="3964569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4A5A69"/>
          </a:solidFill>
          <a:ln w="25400">
            <a:solidFill>
              <a:srgbClr val="4A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0" y="0"/>
            <a:ext cx="2950534" cy="1867004"/>
          </a:xfrm>
          <a:custGeom>
            <a:avLst/>
            <a:gdLst>
              <a:gd name="connsiteX0" fmla="*/ 0 w 2950534"/>
              <a:gd name="connsiteY0" fmla="*/ 0 h 1867004"/>
              <a:gd name="connsiteX1" fmla="*/ 2950534 w 2950534"/>
              <a:gd name="connsiteY1" fmla="*/ 0 h 1867004"/>
              <a:gd name="connsiteX2" fmla="*/ 2938438 w 2950534"/>
              <a:gd name="connsiteY2" fmla="*/ 59660 h 1867004"/>
              <a:gd name="connsiteX3" fmla="*/ 1337689 w 2950534"/>
              <a:gd name="connsiteY3" fmla="*/ 724710 h 1867004"/>
              <a:gd name="connsiteX4" fmla="*/ 144508 w 2950534"/>
              <a:gd name="connsiteY4" fmla="*/ 1851646 h 1867004"/>
              <a:gd name="connsiteX5" fmla="*/ 0 w 2950534"/>
              <a:gd name="connsiteY5" fmla="*/ 181806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0534" h="1867004">
                <a:moveTo>
                  <a:pt x="0" y="0"/>
                </a:moveTo>
                <a:lnTo>
                  <a:pt x="2950534" y="0"/>
                </a:lnTo>
                <a:lnTo>
                  <a:pt x="2938438" y="59660"/>
                </a:lnTo>
                <a:cubicBezTo>
                  <a:pt x="2791449" y="522078"/>
                  <a:pt x="2042936" y="124290"/>
                  <a:pt x="1337689" y="724710"/>
                </a:cubicBezTo>
                <a:cubicBezTo>
                  <a:pt x="632442" y="1325130"/>
                  <a:pt x="842714" y="1975726"/>
                  <a:pt x="144508" y="1851646"/>
                </a:cubicBezTo>
                <a:lnTo>
                  <a:pt x="0" y="1818066"/>
                </a:ln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5203804">
            <a:off x="5469167" y="485991"/>
            <a:ext cx="1241826" cy="2248624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711200"/>
              <a:gd name="connsiteY0" fmla="*/ 457220 h 914442"/>
              <a:gd name="connsiteX1" fmla="*/ 457200 w 711200"/>
              <a:gd name="connsiteY1" fmla="*/ 20 h 914442"/>
              <a:gd name="connsiteX2" fmla="*/ 711200 w 711200"/>
              <a:gd name="connsiteY2" fmla="*/ 471734 h 914442"/>
              <a:gd name="connsiteX3" fmla="*/ 457200 w 711200"/>
              <a:gd name="connsiteY3" fmla="*/ 914420 h 914442"/>
              <a:gd name="connsiteX4" fmla="*/ 0 w 711200"/>
              <a:gd name="connsiteY4" fmla="*/ 457220 h 914442"/>
              <a:gd name="connsiteX0" fmla="*/ 0 w 711200"/>
              <a:gd name="connsiteY0" fmla="*/ 457220 h 915011"/>
              <a:gd name="connsiteX1" fmla="*/ 457200 w 711200"/>
              <a:gd name="connsiteY1" fmla="*/ 20 h 915011"/>
              <a:gd name="connsiteX2" fmla="*/ 711200 w 711200"/>
              <a:gd name="connsiteY2" fmla="*/ 471734 h 915011"/>
              <a:gd name="connsiteX3" fmla="*/ 457200 w 711200"/>
              <a:gd name="connsiteY3" fmla="*/ 914420 h 915011"/>
              <a:gd name="connsiteX4" fmla="*/ 0 w 711200"/>
              <a:gd name="connsiteY4" fmla="*/ 457220 h 915011"/>
              <a:gd name="connsiteX0" fmla="*/ 1118 w 712318"/>
              <a:gd name="connsiteY0" fmla="*/ 428641 h 886248"/>
              <a:gd name="connsiteX1" fmla="*/ 575793 w 712318"/>
              <a:gd name="connsiteY1" fmla="*/ 16 h 886248"/>
              <a:gd name="connsiteX2" fmla="*/ 712318 w 712318"/>
              <a:gd name="connsiteY2" fmla="*/ 443155 h 886248"/>
              <a:gd name="connsiteX3" fmla="*/ 458318 w 712318"/>
              <a:gd name="connsiteY3" fmla="*/ 885841 h 886248"/>
              <a:gd name="connsiteX4" fmla="*/ 1118 w 712318"/>
              <a:gd name="connsiteY4" fmla="*/ 428641 h 886248"/>
              <a:gd name="connsiteX0" fmla="*/ 22253 w 733453"/>
              <a:gd name="connsiteY0" fmla="*/ 428655 h 886548"/>
              <a:gd name="connsiteX1" fmla="*/ 596928 w 733453"/>
              <a:gd name="connsiteY1" fmla="*/ 30 h 886548"/>
              <a:gd name="connsiteX2" fmla="*/ 733453 w 733453"/>
              <a:gd name="connsiteY2" fmla="*/ 443169 h 886548"/>
              <a:gd name="connsiteX3" fmla="*/ 479453 w 733453"/>
              <a:gd name="connsiteY3" fmla="*/ 885855 h 886548"/>
              <a:gd name="connsiteX4" fmla="*/ 22253 w 733453"/>
              <a:gd name="connsiteY4" fmla="*/ 428655 h 886548"/>
              <a:gd name="connsiteX0" fmla="*/ 16433 w 610144"/>
              <a:gd name="connsiteY0" fmla="*/ 428655 h 885877"/>
              <a:gd name="connsiteX1" fmla="*/ 591108 w 610144"/>
              <a:gd name="connsiteY1" fmla="*/ 30 h 885877"/>
              <a:gd name="connsiteX2" fmla="*/ 483158 w 610144"/>
              <a:gd name="connsiteY2" fmla="*/ 443169 h 885877"/>
              <a:gd name="connsiteX3" fmla="*/ 473633 w 610144"/>
              <a:gd name="connsiteY3" fmla="*/ 885855 h 885877"/>
              <a:gd name="connsiteX4" fmla="*/ 16433 w 610144"/>
              <a:gd name="connsiteY4" fmla="*/ 428655 h 885877"/>
              <a:gd name="connsiteX0" fmla="*/ 16433 w 618309"/>
              <a:gd name="connsiteY0" fmla="*/ 457361 h 914583"/>
              <a:gd name="connsiteX1" fmla="*/ 591108 w 618309"/>
              <a:gd name="connsiteY1" fmla="*/ 28736 h 914583"/>
              <a:gd name="connsiteX2" fmla="*/ 483158 w 618309"/>
              <a:gd name="connsiteY2" fmla="*/ 471875 h 914583"/>
              <a:gd name="connsiteX3" fmla="*/ 473633 w 618309"/>
              <a:gd name="connsiteY3" fmla="*/ 914561 h 914583"/>
              <a:gd name="connsiteX4" fmla="*/ 16433 w 618309"/>
              <a:gd name="connsiteY4" fmla="*/ 457361 h 914583"/>
              <a:gd name="connsiteX0" fmla="*/ 19657 w 621533"/>
              <a:gd name="connsiteY0" fmla="*/ 457361 h 946111"/>
              <a:gd name="connsiteX1" fmla="*/ 594332 w 621533"/>
              <a:gd name="connsiteY1" fmla="*/ 28736 h 946111"/>
              <a:gd name="connsiteX2" fmla="*/ 486382 w 621533"/>
              <a:gd name="connsiteY2" fmla="*/ 471875 h 946111"/>
              <a:gd name="connsiteX3" fmla="*/ 476857 w 621533"/>
              <a:gd name="connsiteY3" fmla="*/ 914561 h 946111"/>
              <a:gd name="connsiteX4" fmla="*/ 19657 w 621533"/>
              <a:gd name="connsiteY4" fmla="*/ 457361 h 94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533" h="946111">
                <a:moveTo>
                  <a:pt x="19657" y="457361"/>
                </a:moveTo>
                <a:cubicBezTo>
                  <a:pt x="131311" y="170024"/>
                  <a:pt x="494320" y="-87983"/>
                  <a:pt x="594332" y="28736"/>
                </a:cubicBezTo>
                <a:cubicBezTo>
                  <a:pt x="694344" y="145455"/>
                  <a:pt x="486382" y="219370"/>
                  <a:pt x="486382" y="471875"/>
                </a:cubicBezTo>
                <a:cubicBezTo>
                  <a:pt x="486382" y="724380"/>
                  <a:pt x="653069" y="783630"/>
                  <a:pt x="476857" y="914561"/>
                </a:cubicBezTo>
                <a:cubicBezTo>
                  <a:pt x="300645" y="1045492"/>
                  <a:pt x="-91997" y="744698"/>
                  <a:pt x="19657" y="457361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47303" y="1271638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问藏书房" pitchFamily="2" charset="-122"/>
                <a:ea typeface="问藏书房" pitchFamily="2" charset="-122"/>
              </a:rPr>
              <a:t>02</a:t>
            </a:r>
            <a:endParaRPr lang="zh-CN" altLang="en-US" sz="6000" dirty="0">
              <a:solidFill>
                <a:schemeClr val="bg1"/>
              </a:solidFill>
              <a:latin typeface="问藏书房" pitchFamily="2" charset="-122"/>
              <a:ea typeface="问藏书房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0789" y="2722252"/>
            <a:ext cx="5278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31E1F"/>
                </a:solidFill>
                <a:effectLst>
                  <a:outerShdw blurRad="50800" dist="38100" algn="l" rotWithShape="0">
                    <a:schemeClr val="accent1">
                      <a:alpha val="40000"/>
                      <a:lumMod val="50000"/>
                    </a:schemeClr>
                  </a:outerShdw>
                </a:effectLst>
                <a:latin typeface="幼圆"/>
                <a:ea typeface="幼圆"/>
              </a:rPr>
              <a:t>项目演示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4835223" y="4033732"/>
            <a:ext cx="7377128" cy="2824268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139700" y="-495300"/>
            <a:ext cx="4711700" cy="4610100"/>
          </a:xfrm>
          <a:custGeom>
            <a:avLst/>
            <a:gdLst>
              <a:gd name="connsiteX0" fmla="*/ 0 w 4711700"/>
              <a:gd name="connsiteY0" fmla="*/ 4610100 h 4610100"/>
              <a:gd name="connsiteX1" fmla="*/ 876300 w 4711700"/>
              <a:gd name="connsiteY1" fmla="*/ 2832100 h 4610100"/>
              <a:gd name="connsiteX2" fmla="*/ 2476500 w 4711700"/>
              <a:gd name="connsiteY2" fmla="*/ 2184400 h 4610100"/>
              <a:gd name="connsiteX3" fmla="*/ 3035300 w 4711700"/>
              <a:gd name="connsiteY3" fmla="*/ 952500 h 4610100"/>
              <a:gd name="connsiteX4" fmla="*/ 4711700 w 4711700"/>
              <a:gd name="connsiteY4" fmla="*/ 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700" h="4610100">
                <a:moveTo>
                  <a:pt x="0" y="4610100"/>
                </a:moveTo>
                <a:cubicBezTo>
                  <a:pt x="231775" y="3923241"/>
                  <a:pt x="463550" y="3236383"/>
                  <a:pt x="876300" y="2832100"/>
                </a:cubicBezTo>
                <a:cubicBezTo>
                  <a:pt x="1289050" y="2427817"/>
                  <a:pt x="2116667" y="2497667"/>
                  <a:pt x="2476500" y="2184400"/>
                </a:cubicBezTo>
                <a:cubicBezTo>
                  <a:pt x="2836333" y="1871133"/>
                  <a:pt x="2662767" y="1316567"/>
                  <a:pt x="3035300" y="952500"/>
                </a:cubicBezTo>
                <a:cubicBezTo>
                  <a:pt x="3407833" y="588433"/>
                  <a:pt x="4059766" y="294216"/>
                  <a:pt x="47117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04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1600200" y="1409700"/>
            <a:ext cx="10706100" cy="5638800"/>
          </a:xfrm>
          <a:custGeom>
            <a:avLst/>
            <a:gdLst>
              <a:gd name="connsiteX0" fmla="*/ 0 w 10706100"/>
              <a:gd name="connsiteY0" fmla="*/ 5638800 h 5638800"/>
              <a:gd name="connsiteX1" fmla="*/ 2844800 w 10706100"/>
              <a:gd name="connsiteY1" fmla="*/ 4686300 h 5638800"/>
              <a:gd name="connsiteX2" fmla="*/ 5549900 w 10706100"/>
              <a:gd name="connsiteY2" fmla="*/ 3022600 h 5638800"/>
              <a:gd name="connsiteX3" fmla="*/ 7721600 w 10706100"/>
              <a:gd name="connsiteY3" fmla="*/ 2425700 h 5638800"/>
              <a:gd name="connsiteX4" fmla="*/ 8394700 w 10706100"/>
              <a:gd name="connsiteY4" fmla="*/ 1143000 h 5638800"/>
              <a:gd name="connsiteX5" fmla="*/ 10706100 w 10706100"/>
              <a:gd name="connsiteY5" fmla="*/ 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06100" h="5638800">
                <a:moveTo>
                  <a:pt x="0" y="5638800"/>
                </a:moveTo>
                <a:cubicBezTo>
                  <a:pt x="959908" y="5380566"/>
                  <a:pt x="1919817" y="5122333"/>
                  <a:pt x="2844800" y="4686300"/>
                </a:cubicBezTo>
                <a:cubicBezTo>
                  <a:pt x="3769783" y="4250267"/>
                  <a:pt x="4737100" y="3399367"/>
                  <a:pt x="5549900" y="3022600"/>
                </a:cubicBezTo>
                <a:cubicBezTo>
                  <a:pt x="6362700" y="2645833"/>
                  <a:pt x="7247467" y="2738967"/>
                  <a:pt x="7721600" y="2425700"/>
                </a:cubicBezTo>
                <a:cubicBezTo>
                  <a:pt x="8195733" y="2112433"/>
                  <a:pt x="7897283" y="1547283"/>
                  <a:pt x="8394700" y="1143000"/>
                </a:cubicBezTo>
                <a:cubicBezTo>
                  <a:pt x="8892117" y="738717"/>
                  <a:pt x="9799108" y="369358"/>
                  <a:pt x="107061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3669778" y="3109331"/>
            <a:ext cx="8928622" cy="3964569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4A5A69"/>
          </a:solidFill>
          <a:ln w="25400">
            <a:solidFill>
              <a:srgbClr val="4A5A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0" y="0"/>
            <a:ext cx="2950534" cy="1867004"/>
          </a:xfrm>
          <a:custGeom>
            <a:avLst/>
            <a:gdLst>
              <a:gd name="connsiteX0" fmla="*/ 0 w 2950534"/>
              <a:gd name="connsiteY0" fmla="*/ 0 h 1867004"/>
              <a:gd name="connsiteX1" fmla="*/ 2950534 w 2950534"/>
              <a:gd name="connsiteY1" fmla="*/ 0 h 1867004"/>
              <a:gd name="connsiteX2" fmla="*/ 2938438 w 2950534"/>
              <a:gd name="connsiteY2" fmla="*/ 59660 h 1867004"/>
              <a:gd name="connsiteX3" fmla="*/ 1337689 w 2950534"/>
              <a:gd name="connsiteY3" fmla="*/ 724710 h 1867004"/>
              <a:gd name="connsiteX4" fmla="*/ 144508 w 2950534"/>
              <a:gd name="connsiteY4" fmla="*/ 1851646 h 1867004"/>
              <a:gd name="connsiteX5" fmla="*/ 0 w 2950534"/>
              <a:gd name="connsiteY5" fmla="*/ 181806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0534" h="1867004">
                <a:moveTo>
                  <a:pt x="0" y="0"/>
                </a:moveTo>
                <a:lnTo>
                  <a:pt x="2950534" y="0"/>
                </a:lnTo>
                <a:lnTo>
                  <a:pt x="2938438" y="59660"/>
                </a:lnTo>
                <a:cubicBezTo>
                  <a:pt x="2791449" y="522078"/>
                  <a:pt x="2042936" y="124290"/>
                  <a:pt x="1337689" y="724710"/>
                </a:cubicBezTo>
                <a:cubicBezTo>
                  <a:pt x="632442" y="1325130"/>
                  <a:pt x="842714" y="1975726"/>
                  <a:pt x="144508" y="1851646"/>
                </a:cubicBezTo>
                <a:lnTo>
                  <a:pt x="0" y="1818066"/>
                </a:lnTo>
                <a:close/>
              </a:path>
            </a:pathLst>
          </a:custGeom>
          <a:solidFill>
            <a:srgbClr val="4A5A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 rot="15203804">
            <a:off x="5469167" y="485991"/>
            <a:ext cx="1241826" cy="2248624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0 w 711200"/>
              <a:gd name="connsiteY0" fmla="*/ 457220 h 914442"/>
              <a:gd name="connsiteX1" fmla="*/ 457200 w 711200"/>
              <a:gd name="connsiteY1" fmla="*/ 20 h 914442"/>
              <a:gd name="connsiteX2" fmla="*/ 711200 w 711200"/>
              <a:gd name="connsiteY2" fmla="*/ 471734 h 914442"/>
              <a:gd name="connsiteX3" fmla="*/ 457200 w 711200"/>
              <a:gd name="connsiteY3" fmla="*/ 914420 h 914442"/>
              <a:gd name="connsiteX4" fmla="*/ 0 w 711200"/>
              <a:gd name="connsiteY4" fmla="*/ 457220 h 914442"/>
              <a:gd name="connsiteX0" fmla="*/ 0 w 711200"/>
              <a:gd name="connsiteY0" fmla="*/ 457220 h 915011"/>
              <a:gd name="connsiteX1" fmla="*/ 457200 w 711200"/>
              <a:gd name="connsiteY1" fmla="*/ 20 h 915011"/>
              <a:gd name="connsiteX2" fmla="*/ 711200 w 711200"/>
              <a:gd name="connsiteY2" fmla="*/ 471734 h 915011"/>
              <a:gd name="connsiteX3" fmla="*/ 457200 w 711200"/>
              <a:gd name="connsiteY3" fmla="*/ 914420 h 915011"/>
              <a:gd name="connsiteX4" fmla="*/ 0 w 711200"/>
              <a:gd name="connsiteY4" fmla="*/ 457220 h 915011"/>
              <a:gd name="connsiteX0" fmla="*/ 1118 w 712318"/>
              <a:gd name="connsiteY0" fmla="*/ 428641 h 886248"/>
              <a:gd name="connsiteX1" fmla="*/ 575793 w 712318"/>
              <a:gd name="connsiteY1" fmla="*/ 16 h 886248"/>
              <a:gd name="connsiteX2" fmla="*/ 712318 w 712318"/>
              <a:gd name="connsiteY2" fmla="*/ 443155 h 886248"/>
              <a:gd name="connsiteX3" fmla="*/ 458318 w 712318"/>
              <a:gd name="connsiteY3" fmla="*/ 885841 h 886248"/>
              <a:gd name="connsiteX4" fmla="*/ 1118 w 712318"/>
              <a:gd name="connsiteY4" fmla="*/ 428641 h 886248"/>
              <a:gd name="connsiteX0" fmla="*/ 22253 w 733453"/>
              <a:gd name="connsiteY0" fmla="*/ 428655 h 886548"/>
              <a:gd name="connsiteX1" fmla="*/ 596928 w 733453"/>
              <a:gd name="connsiteY1" fmla="*/ 30 h 886548"/>
              <a:gd name="connsiteX2" fmla="*/ 733453 w 733453"/>
              <a:gd name="connsiteY2" fmla="*/ 443169 h 886548"/>
              <a:gd name="connsiteX3" fmla="*/ 479453 w 733453"/>
              <a:gd name="connsiteY3" fmla="*/ 885855 h 886548"/>
              <a:gd name="connsiteX4" fmla="*/ 22253 w 733453"/>
              <a:gd name="connsiteY4" fmla="*/ 428655 h 886548"/>
              <a:gd name="connsiteX0" fmla="*/ 16433 w 610144"/>
              <a:gd name="connsiteY0" fmla="*/ 428655 h 885877"/>
              <a:gd name="connsiteX1" fmla="*/ 591108 w 610144"/>
              <a:gd name="connsiteY1" fmla="*/ 30 h 885877"/>
              <a:gd name="connsiteX2" fmla="*/ 483158 w 610144"/>
              <a:gd name="connsiteY2" fmla="*/ 443169 h 885877"/>
              <a:gd name="connsiteX3" fmla="*/ 473633 w 610144"/>
              <a:gd name="connsiteY3" fmla="*/ 885855 h 885877"/>
              <a:gd name="connsiteX4" fmla="*/ 16433 w 610144"/>
              <a:gd name="connsiteY4" fmla="*/ 428655 h 885877"/>
              <a:gd name="connsiteX0" fmla="*/ 16433 w 618309"/>
              <a:gd name="connsiteY0" fmla="*/ 457361 h 914583"/>
              <a:gd name="connsiteX1" fmla="*/ 591108 w 618309"/>
              <a:gd name="connsiteY1" fmla="*/ 28736 h 914583"/>
              <a:gd name="connsiteX2" fmla="*/ 483158 w 618309"/>
              <a:gd name="connsiteY2" fmla="*/ 471875 h 914583"/>
              <a:gd name="connsiteX3" fmla="*/ 473633 w 618309"/>
              <a:gd name="connsiteY3" fmla="*/ 914561 h 914583"/>
              <a:gd name="connsiteX4" fmla="*/ 16433 w 618309"/>
              <a:gd name="connsiteY4" fmla="*/ 457361 h 914583"/>
              <a:gd name="connsiteX0" fmla="*/ 19657 w 621533"/>
              <a:gd name="connsiteY0" fmla="*/ 457361 h 946111"/>
              <a:gd name="connsiteX1" fmla="*/ 594332 w 621533"/>
              <a:gd name="connsiteY1" fmla="*/ 28736 h 946111"/>
              <a:gd name="connsiteX2" fmla="*/ 486382 w 621533"/>
              <a:gd name="connsiteY2" fmla="*/ 471875 h 946111"/>
              <a:gd name="connsiteX3" fmla="*/ 476857 w 621533"/>
              <a:gd name="connsiteY3" fmla="*/ 914561 h 946111"/>
              <a:gd name="connsiteX4" fmla="*/ 19657 w 621533"/>
              <a:gd name="connsiteY4" fmla="*/ 457361 h 94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533" h="946111">
                <a:moveTo>
                  <a:pt x="19657" y="457361"/>
                </a:moveTo>
                <a:cubicBezTo>
                  <a:pt x="131311" y="170024"/>
                  <a:pt x="494320" y="-87983"/>
                  <a:pt x="594332" y="28736"/>
                </a:cubicBezTo>
                <a:cubicBezTo>
                  <a:pt x="694344" y="145455"/>
                  <a:pt x="486382" y="219370"/>
                  <a:pt x="486382" y="471875"/>
                </a:cubicBezTo>
                <a:cubicBezTo>
                  <a:pt x="486382" y="724380"/>
                  <a:pt x="653069" y="783630"/>
                  <a:pt x="476857" y="914561"/>
                </a:cubicBezTo>
                <a:cubicBezTo>
                  <a:pt x="300645" y="1045492"/>
                  <a:pt x="-91997" y="744698"/>
                  <a:pt x="19657" y="457361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47303" y="1271638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问藏书房" pitchFamily="2" charset="-122"/>
                <a:ea typeface="问藏书房" pitchFamily="2" charset="-122"/>
              </a:rPr>
              <a:t>03</a:t>
            </a:r>
            <a:endParaRPr lang="zh-CN" altLang="en-US" sz="6000" dirty="0">
              <a:solidFill>
                <a:schemeClr val="bg1"/>
              </a:solidFill>
              <a:latin typeface="问藏书房" pitchFamily="2" charset="-122"/>
              <a:ea typeface="问藏书房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0789" y="2722252"/>
            <a:ext cx="5278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spc="300" dirty="0">
                <a:solidFill>
                  <a:srgbClr val="231E1F"/>
                </a:solidFill>
                <a:effectLst>
                  <a:outerShdw blurRad="50800" dist="38100" algn="l" rotWithShape="0">
                    <a:schemeClr val="accent1">
                      <a:alpha val="40000"/>
                      <a:lumMod val="50000"/>
                    </a:schemeClr>
                  </a:outerShdw>
                </a:effectLst>
                <a:latin typeface="幼圆"/>
                <a:ea typeface="幼圆"/>
              </a:rPr>
              <a:t>开发问题</a:t>
            </a:r>
          </a:p>
        </p:txBody>
      </p:sp>
      <p:sp>
        <p:nvSpPr>
          <p:cNvPr id="51" name="任意多边形 50"/>
          <p:cNvSpPr/>
          <p:nvPr/>
        </p:nvSpPr>
        <p:spPr>
          <a:xfrm>
            <a:off x="4835223" y="4033732"/>
            <a:ext cx="7377128" cy="2824268"/>
          </a:xfrm>
          <a:custGeom>
            <a:avLst/>
            <a:gdLst>
              <a:gd name="connsiteX0" fmla="*/ 7514675 w 9555903"/>
              <a:gd name="connsiteY0" fmla="*/ 14 h 3019083"/>
              <a:gd name="connsiteX1" fmla="*/ 9420315 w 9555903"/>
              <a:gd name="connsiteY1" fmla="*/ 277462 h 3019083"/>
              <a:gd name="connsiteX2" fmla="*/ 9555903 w 9555903"/>
              <a:gd name="connsiteY2" fmla="*/ 304494 h 3019083"/>
              <a:gd name="connsiteX3" fmla="*/ 9555903 w 9555903"/>
              <a:gd name="connsiteY3" fmla="*/ 3019083 h 3019083"/>
              <a:gd name="connsiteX4" fmla="*/ 0 w 9555903"/>
              <a:gd name="connsiteY4" fmla="*/ 3019083 h 3019083"/>
              <a:gd name="connsiteX5" fmla="*/ 6049 w 9555903"/>
              <a:gd name="connsiteY5" fmla="*/ 2795618 h 3019083"/>
              <a:gd name="connsiteX6" fmla="*/ 811953 w 9555903"/>
              <a:gd name="connsiteY6" fmla="*/ 1647483 h 3019083"/>
              <a:gd name="connsiteX7" fmla="*/ 5012478 w 9555903"/>
              <a:gd name="connsiteY7" fmla="*/ 1609383 h 3019083"/>
              <a:gd name="connsiteX8" fmla="*/ 7003203 w 9555903"/>
              <a:gd name="connsiteY8" fmla="*/ 56808 h 3019083"/>
              <a:gd name="connsiteX9" fmla="*/ 7514675 w 9555903"/>
              <a:gd name="connsiteY9" fmla="*/ 14 h 301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5903" h="3019083">
                <a:moveTo>
                  <a:pt x="7514675" y="14"/>
                </a:moveTo>
                <a:cubicBezTo>
                  <a:pt x="8141323" y="-1838"/>
                  <a:pt x="8919551" y="175135"/>
                  <a:pt x="9420315" y="277462"/>
                </a:cubicBezTo>
                <a:lnTo>
                  <a:pt x="9555903" y="304494"/>
                </a:lnTo>
                <a:lnTo>
                  <a:pt x="9555903" y="3019083"/>
                </a:lnTo>
                <a:lnTo>
                  <a:pt x="0" y="3019083"/>
                </a:lnTo>
                <a:lnTo>
                  <a:pt x="6049" y="2795618"/>
                </a:lnTo>
                <a:cubicBezTo>
                  <a:pt x="36261" y="2299053"/>
                  <a:pt x="185685" y="1859415"/>
                  <a:pt x="811953" y="1647483"/>
                </a:cubicBezTo>
                <a:cubicBezTo>
                  <a:pt x="1646978" y="1364908"/>
                  <a:pt x="3980603" y="1874496"/>
                  <a:pt x="5012478" y="1609383"/>
                </a:cubicBezTo>
                <a:cubicBezTo>
                  <a:pt x="6044353" y="1344270"/>
                  <a:pt x="6207866" y="267945"/>
                  <a:pt x="7003203" y="56808"/>
                </a:cubicBezTo>
                <a:cubicBezTo>
                  <a:pt x="7152329" y="17220"/>
                  <a:pt x="7326681" y="570"/>
                  <a:pt x="7514675" y="14"/>
                </a:cubicBezTo>
                <a:close/>
              </a:path>
            </a:pathLst>
          </a:custGeom>
          <a:solidFill>
            <a:srgbClr val="C9B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139700" y="-495300"/>
            <a:ext cx="4711700" cy="4610100"/>
          </a:xfrm>
          <a:custGeom>
            <a:avLst/>
            <a:gdLst>
              <a:gd name="connsiteX0" fmla="*/ 0 w 4711700"/>
              <a:gd name="connsiteY0" fmla="*/ 4610100 h 4610100"/>
              <a:gd name="connsiteX1" fmla="*/ 876300 w 4711700"/>
              <a:gd name="connsiteY1" fmla="*/ 2832100 h 4610100"/>
              <a:gd name="connsiteX2" fmla="*/ 2476500 w 4711700"/>
              <a:gd name="connsiteY2" fmla="*/ 2184400 h 4610100"/>
              <a:gd name="connsiteX3" fmla="*/ 3035300 w 4711700"/>
              <a:gd name="connsiteY3" fmla="*/ 952500 h 4610100"/>
              <a:gd name="connsiteX4" fmla="*/ 4711700 w 4711700"/>
              <a:gd name="connsiteY4" fmla="*/ 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700" h="4610100">
                <a:moveTo>
                  <a:pt x="0" y="4610100"/>
                </a:moveTo>
                <a:cubicBezTo>
                  <a:pt x="231775" y="3923241"/>
                  <a:pt x="463550" y="3236383"/>
                  <a:pt x="876300" y="2832100"/>
                </a:cubicBezTo>
                <a:cubicBezTo>
                  <a:pt x="1289050" y="2427817"/>
                  <a:pt x="2116667" y="2497667"/>
                  <a:pt x="2476500" y="2184400"/>
                </a:cubicBezTo>
                <a:cubicBezTo>
                  <a:pt x="2836333" y="1871133"/>
                  <a:pt x="2662767" y="1316567"/>
                  <a:pt x="3035300" y="952500"/>
                </a:cubicBezTo>
                <a:cubicBezTo>
                  <a:pt x="3407833" y="588433"/>
                  <a:pt x="4059766" y="294216"/>
                  <a:pt x="4711700" y="0"/>
                </a:cubicBezTo>
              </a:path>
            </a:pathLst>
          </a:custGeom>
          <a:noFill/>
          <a:ln w="25400">
            <a:solidFill>
              <a:srgbClr val="C9B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03698"/>
      </p:ext>
    </p:extLst>
  </p:cSld>
  <p:clrMapOvr>
    <a:masterClrMapping/>
  </p:clrMapOvr>
</p:sld>
</file>

<file path=ppt/theme/theme1.xml><?xml version="1.0" encoding="utf-8"?>
<a:theme xmlns:a="http://schemas.openxmlformats.org/drawingml/2006/main" name="51PPT模板网   www.51pptmoban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sdkcr0i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sdkcr0i">
      <a:majorFont>
        <a:latin typeface="Arial" panose="020F0302020204030204"/>
        <a:ea typeface="阿里巴巴普惠体 2.0 55 Regular"/>
        <a:cs typeface=""/>
      </a:majorFont>
      <a:minorFont>
        <a:latin typeface="Arial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1114</Words>
  <Application>Microsoft Office PowerPoint</Application>
  <PresentationFormat>宽屏</PresentationFormat>
  <Paragraphs>113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方正姚体</vt:lpstr>
      <vt:lpstr>仿宋</vt:lpstr>
      <vt:lpstr>华文楷体</vt:lpstr>
      <vt:lpstr>华文新魏</vt:lpstr>
      <vt:lpstr>隶书</vt:lpstr>
      <vt:lpstr>问藏书房</vt:lpstr>
      <vt:lpstr>幼圆</vt:lpstr>
      <vt:lpstr>Arial</vt:lpstr>
      <vt:lpstr>Calibri</vt:lpstr>
      <vt:lpstr>Constantia</vt:lpstr>
      <vt:lpstr>Corbel</vt:lpstr>
      <vt:lpstr>51PPT模板网   www.51pptmoban.com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莫兰迪</dc:title>
  <dc:creator>51PPT模板网</dc:creator>
  <cp:keywords>www.51pptmoban.com</cp:keywords>
  <dc:description>www.51pptmoban.com</dc:description>
  <cp:lastModifiedBy>zkx zkx</cp:lastModifiedBy>
  <cp:revision>374</cp:revision>
  <dcterms:created xsi:type="dcterms:W3CDTF">2021-04-15T07:04:59Z</dcterms:created>
  <dcterms:modified xsi:type="dcterms:W3CDTF">2023-08-17T17:41:52Z</dcterms:modified>
</cp:coreProperties>
</file>