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ss_data_analytics\projects\rock-and-roll-marathon-2-datasciencewarrior\RR_marathon_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ss_data_analytics\projects\rock-and-roll-marathon-2-datasciencewarrior\RR_marathon_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nss_data_analytics\projects\rock-and-roll-marathon-2-datasciencewarrior\RR_marathon_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User\Desktop\nss_data_analytics\projects\rock-and-roll-marathon-2-datasciencewarrior\RR_marathon_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Marathons 2016-2019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Analysis!$A$7</c:f>
              <c:strCache>
                <c:ptCount val="1"/>
                <c:pt idx="0">
                  <c:v>Mean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Analysis!$B$4:$E$4</c:f>
              <c:strCache>
                <c:ptCount val="4"/>
                <c:pt idx="0">
                  <c:v>2016M</c:v>
                </c:pt>
                <c:pt idx="1">
                  <c:v>2017M</c:v>
                </c:pt>
                <c:pt idx="2">
                  <c:v>2018M</c:v>
                </c:pt>
                <c:pt idx="3">
                  <c:v>2019M</c:v>
                </c:pt>
              </c:strCache>
            </c:strRef>
          </c:cat>
          <c:val>
            <c:numRef>
              <c:f>Analysis!$B$7:$E$7</c:f>
              <c:numCache>
                <c:formatCode>h:mm:ss;@</c:formatCode>
                <c:ptCount val="4"/>
                <c:pt idx="0">
                  <c:v>0.1998668863858778</c:v>
                </c:pt>
                <c:pt idx="1">
                  <c:v>0.20446649901625072</c:v>
                </c:pt>
                <c:pt idx="2">
                  <c:v>0.20026579034391487</c:v>
                </c:pt>
                <c:pt idx="3">
                  <c:v>0.19593882160707429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C1-4C64-8100-26E5961633D1}"/>
            </c:ext>
          </c:extLst>
        </c:ser>
        <c:ser>
          <c:idx val="3"/>
          <c:order val="1"/>
          <c:tx>
            <c:strRef>
              <c:f>Analysis!$A$8</c:f>
              <c:strCache>
                <c:ptCount val="1"/>
                <c:pt idx="0">
                  <c:v>Median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2"/>
              <c:layout>
                <c:manualLayout>
                  <c:x val="-8.5333333333334118E-3"/>
                  <c:y val="-6.22870950764075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C1-4C64-8100-26E5961633D1}"/>
                </c:ext>
              </c:extLst>
            </c:dLbl>
            <c:dLbl>
              <c:idx val="3"/>
              <c:layout>
                <c:manualLayout>
                  <c:x val="4.2666666666665099E-3"/>
                  <c:y val="-4.67153213073055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CC1-4C64-8100-26E5961633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Analysis!$B$4:$E$4</c:f>
              <c:strCache>
                <c:ptCount val="4"/>
                <c:pt idx="0">
                  <c:v>2016M</c:v>
                </c:pt>
                <c:pt idx="1">
                  <c:v>2017M</c:v>
                </c:pt>
                <c:pt idx="2">
                  <c:v>2018M</c:v>
                </c:pt>
                <c:pt idx="3">
                  <c:v>2019M</c:v>
                </c:pt>
              </c:strCache>
            </c:strRef>
          </c:cat>
          <c:val>
            <c:numRef>
              <c:f>Analysis!$B$8:$E$8</c:f>
              <c:numCache>
                <c:formatCode>h:mm:ss;@</c:formatCode>
                <c:ptCount val="4"/>
                <c:pt idx="0">
                  <c:v>0.19814236111111111</c:v>
                </c:pt>
                <c:pt idx="1">
                  <c:v>0.20711226851851852</c:v>
                </c:pt>
                <c:pt idx="2">
                  <c:v>0.20024884259259257</c:v>
                </c:pt>
                <c:pt idx="3">
                  <c:v>0.1957986111111111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C1-4C64-8100-26E5961633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78423248"/>
        <c:axId val="778424232"/>
      </c:lineChart>
      <c:catAx>
        <c:axId val="778423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h:mm:ss;@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424232"/>
        <c:crosses val="autoZero"/>
        <c:auto val="1"/>
        <c:lblAlgn val="ctr"/>
        <c:lblOffset val="100"/>
        <c:noMultiLvlLbl val="0"/>
      </c:catAx>
      <c:valAx>
        <c:axId val="77842423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42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Half-Marathons 2016-2019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Analysis!$A$13</c:f>
              <c:strCache>
                <c:ptCount val="1"/>
                <c:pt idx="0">
                  <c:v>Mean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3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Analysis!$B$10:$E$10</c:f>
              <c:strCache>
                <c:ptCount val="4"/>
                <c:pt idx="0">
                  <c:v>2016HM</c:v>
                </c:pt>
                <c:pt idx="1">
                  <c:v>2017HM</c:v>
                </c:pt>
                <c:pt idx="2">
                  <c:v>2018HM</c:v>
                </c:pt>
                <c:pt idx="3">
                  <c:v>2019HM</c:v>
                </c:pt>
              </c:strCache>
            </c:strRef>
          </c:cat>
          <c:val>
            <c:numRef>
              <c:f>Analysis!$B$13:$E$13</c:f>
              <c:numCache>
                <c:formatCode>h:mm:ss;@</c:formatCode>
                <c:ptCount val="4"/>
                <c:pt idx="0">
                  <c:v>0.10551566805475435</c:v>
                </c:pt>
                <c:pt idx="1">
                  <c:v>0.11388139408901438</c:v>
                </c:pt>
                <c:pt idx="2">
                  <c:v>0.10538803508282145</c:v>
                </c:pt>
                <c:pt idx="3">
                  <c:v>0.10563271323392288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7A-45DA-95EE-23630878A02E}"/>
            </c:ext>
          </c:extLst>
        </c:ser>
        <c:ser>
          <c:idx val="3"/>
          <c:order val="1"/>
          <c:tx>
            <c:strRef>
              <c:f>Analysis!$A$14</c:f>
              <c:strCache>
                <c:ptCount val="1"/>
                <c:pt idx="0">
                  <c:v>Median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Analysis!$B$10:$E$10</c:f>
              <c:strCache>
                <c:ptCount val="4"/>
                <c:pt idx="0">
                  <c:v>2016HM</c:v>
                </c:pt>
                <c:pt idx="1">
                  <c:v>2017HM</c:v>
                </c:pt>
                <c:pt idx="2">
                  <c:v>2018HM</c:v>
                </c:pt>
                <c:pt idx="3">
                  <c:v>2019HM</c:v>
                </c:pt>
              </c:strCache>
            </c:strRef>
          </c:cat>
          <c:val>
            <c:numRef>
              <c:f>Analysis!$B$14:$E$14</c:f>
              <c:numCache>
                <c:formatCode>h:mm:ss;@</c:formatCode>
                <c:ptCount val="4"/>
                <c:pt idx="0">
                  <c:v>0.10159722222222223</c:v>
                </c:pt>
                <c:pt idx="1">
                  <c:v>0.11081018518518519</c:v>
                </c:pt>
                <c:pt idx="2">
                  <c:v>0.10106481481481482</c:v>
                </c:pt>
                <c:pt idx="3">
                  <c:v>0.10146990740740741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7A-45DA-95EE-23630878A02E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94207016"/>
        <c:axId val="694208000"/>
      </c:lineChart>
      <c:catAx>
        <c:axId val="6942070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208000"/>
        <c:crosses val="autoZero"/>
        <c:auto val="1"/>
        <c:lblAlgn val="ctr"/>
        <c:lblOffset val="100"/>
        <c:noMultiLvlLbl val="0"/>
      </c:catAx>
      <c:valAx>
        <c:axId val="6942080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207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Who beat Oprah time in marathons(%)?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Analysis!$A$19</c:f>
              <c:strCache>
                <c:ptCount val="1"/>
                <c:pt idx="0">
                  <c:v>Percentage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Analysis!$B$17:$E$17</c:f>
              <c:strCache>
                <c:ptCount val="4"/>
                <c:pt idx="0">
                  <c:v>2016M</c:v>
                </c:pt>
                <c:pt idx="1">
                  <c:v>2017M</c:v>
                </c:pt>
                <c:pt idx="2">
                  <c:v>2018M</c:v>
                </c:pt>
                <c:pt idx="3">
                  <c:v>2019M</c:v>
                </c:pt>
              </c:strCache>
            </c:strRef>
          </c:cat>
          <c:val>
            <c:numRef>
              <c:f>Analysis!$B$19:$E$19</c:f>
              <c:numCache>
                <c:formatCode>0%</c:formatCode>
                <c:ptCount val="4"/>
                <c:pt idx="0">
                  <c:v>0.37228997289972898</c:v>
                </c:pt>
                <c:pt idx="1">
                  <c:v>0.24939172749391728</c:v>
                </c:pt>
                <c:pt idx="2">
                  <c:v>0.36</c:v>
                </c:pt>
                <c:pt idx="3">
                  <c:v>0.39199209095402865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CB-4C2A-826D-2904E17596E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77174912"/>
        <c:axId val="777177864"/>
      </c:lineChart>
      <c:catAx>
        <c:axId val="7771749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177864"/>
        <c:crosses val="autoZero"/>
        <c:auto val="1"/>
        <c:lblAlgn val="ctr"/>
        <c:lblOffset val="100"/>
        <c:noMultiLvlLbl val="0"/>
      </c:catAx>
      <c:valAx>
        <c:axId val="7771778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17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Analysis!$B$23:$B$27</cx:f>
        <cx:lvl ptCount="5" formatCode="h:mm:ss;@">
          <cx:pt idx="0">0.049479166666666664</cx:pt>
          <cx:pt idx="1">0.089097222222222217</cx:pt>
          <cx:pt idx="2">0.10159722222222223</cx:pt>
          <cx:pt idx="3">0.11818287037037038</cx:pt>
          <cx:pt idx="4">0.20464120370370367</cx:pt>
        </cx:lvl>
      </cx:numDim>
    </cx:data>
    <cx:data id="1">
      <cx:numDim type="val">
        <cx:f>Analysis!$C$23:$C$27</cx:f>
        <cx:lvl ptCount="5" formatCode="h:mm:ss;@">
          <cx:pt idx="0">0.049282407407407407</cx:pt>
          <cx:pt idx="1">0.096030092592592597</cx:pt>
          <cx:pt idx="2">0.11081018518518519</cx:pt>
          <cx:pt idx="3">0.12858796296296296</cx:pt>
          <cx:pt idx="4">0.26277777777777778</cx:pt>
        </cx:lvl>
      </cx:numDim>
    </cx:data>
    <cx:data id="2">
      <cx:numDim type="val">
        <cx:f>Analysis!$D$23:$D$27</cx:f>
        <cx:lvl ptCount="5" formatCode="h:mm:ss;@">
          <cx:pt idx="0">0.048206018518518523</cx:pt>
          <cx:pt idx="1">0.088437500000000002</cx:pt>
          <cx:pt idx="2">0.10106481481481482</cx:pt>
          <cx:pt idx="3">0.11893518518518519</cx:pt>
          <cx:pt idx="4">0.20006944444444444</cx:pt>
        </cx:lvl>
      </cx:numDim>
    </cx:data>
    <cx:data id="3">
      <cx:numDim type="val">
        <cx:f>Analysis!$E$23:$E$27</cx:f>
        <cx:lvl ptCount="5" formatCode="h:mm:ss;@">
          <cx:pt idx="0">0.048645833333333333</cx:pt>
          <cx:pt idx="1">0.088240740740740745</cx:pt>
          <cx:pt idx="2">0.10146990740740741</cx:pt>
          <cx:pt idx="3">0.11909722222222223</cx:pt>
          <cx:pt idx="4">0.21082175925925925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2000"/>
            </a:pPr>
            <a:r>
              <a:rPr lang="en-US" sz="2000" b="1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Quartiles Half Marathons 2016-2019 </a:t>
            </a:r>
          </a:p>
        </cx:rich>
      </cx:tx>
    </cx:title>
    <cx:plotArea>
      <cx:plotAreaRegion>
        <cx:series layoutId="boxWhisker" uniqueId="{00000007-9F27-42FD-A50C-C9CFF1490426}">
          <cx:tx>
            <cx:txData>
              <cx:v>2016HM</cx:v>
            </cx:txData>
          </cx:tx>
          <cx:dataId val="0"/>
          <cx:layoutPr>
            <cx:statistics quartileMethod="exclusive"/>
          </cx:layoutPr>
        </cx:series>
        <cx:series layoutId="boxWhisker" uniqueId="{00000008-9F27-42FD-A50C-C9CFF1490426}">
          <cx:tx>
            <cx:txData>
              <cx:v>2017HM</cx:v>
            </cx:txData>
          </cx:tx>
          <cx:dataId val="1"/>
          <cx:layoutPr>
            <cx:statistics quartileMethod="exclusive"/>
          </cx:layoutPr>
        </cx:series>
        <cx:series layoutId="boxWhisker" uniqueId="{00000009-9F27-42FD-A50C-C9CFF1490426}">
          <cx:tx>
            <cx:txData>
              <cx:v>2018HM</cx:v>
            </cx:txData>
          </cx:tx>
          <cx:dataId val="2"/>
          <cx:layoutPr>
            <cx:statistics quartileMethod="exclusive"/>
          </cx:layoutPr>
        </cx:series>
        <cx:series layoutId="boxWhisker" uniqueId="{0000000A-9F27-42FD-A50C-C9CFF1490426}">
          <cx:tx>
            <cx:txData>
              <cx:v>2019HM</cx:v>
            </cx:txData>
          </cx:tx>
          <cx:dataId val="3"/>
          <cx:layoutPr>
            <cx:statistics quartileMethod="exclusive"/>
          </cx:layoutPr>
        </cx:series>
      </cx:plotAreaRegion>
      <cx:axis id="0" hidden="1">
        <cx:catScaling gapWidth="1.5"/>
        <cx:title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/>
              </a:pPr>
              <a:endParaRPr lang="en-US" sz="1600" b="0" i="0" u="none" strike="noStrike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alibri" panose="020F0502020204030204"/>
              </a:endParaRPr>
            </a:p>
          </cx:txPr>
        </cx:title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404040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defRPr>
            </a:pPr>
            <a:endParaRPr lang="en-US" sz="1600"/>
          </a:p>
        </cx:txPr>
      </cx:axis>
      <cx:axis id="1">
        <cx:valScaling/>
        <cx:title>
          <cx:tx>
            <cx:txData>
              <cx:v>Time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600"/>
              </a:pPr>
              <a:r>
                <a:rPr lang="en-US" sz="1600" b="0" i="0" u="none" strike="noStrike" baseline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Calibri" panose="020F0502020204030204"/>
                </a:rPr>
                <a:t>Time</a:t>
              </a:r>
            </a:p>
          </cx:txPr>
        </cx:title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endParaRPr lang="en-US" sz="1600" b="0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endParaRPr>
          </a:p>
        </cx:txPr>
      </cx:axis>
    </cx:plotArea>
    <cx:legend pos="b" align="ctr" overlay="1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endParaRPr lang="en-US" sz="1600" b="0" i="0" u="none" strike="noStrike" baseline="0">
            <a:solidFill>
              <a:sysClr val="windowText" lastClr="000000">
                <a:lumMod val="75000"/>
                <a:lumOff val="2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5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5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05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74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9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5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9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CFBC-F4D0-4E32-A403-35C581BF27F1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D469-4AC5-4890-821B-9CF075FF0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2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E897-492E-4B59-B3C5-905DDC759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Nashville rock-and-roll marathon and Half-marathon race results (2016-2019)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AB57-5080-4FD0-9F83-89D442BE1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Presented by Lydia </a:t>
            </a:r>
            <a:r>
              <a:rPr lang="en-US" dirty="0" err="1"/>
              <a:t>tsang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2FDCF-C230-4254-BAAC-42CBF5E4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1521">
            <a:off x="3200400" y="3826277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6F62-431E-4EB4-8342-E484CD7F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findings from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A62F-0073-429D-95BC-4C968614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2017 is the slowest year and 2019 is the fastest year!</a:t>
            </a:r>
          </a:p>
          <a:p>
            <a:pPr lvl="1"/>
            <a:r>
              <a:rPr lang="en-US" dirty="0"/>
              <a:t>Look at mean and median in marathons and half-marathons </a:t>
            </a:r>
          </a:p>
          <a:p>
            <a:pPr lvl="1"/>
            <a:r>
              <a:rPr lang="en-US" dirty="0"/>
              <a:t>Who beat Oprah time in marathons(%)</a:t>
            </a:r>
          </a:p>
          <a:p>
            <a:pPr lvl="1"/>
            <a:r>
              <a:rPr lang="en-US" dirty="0"/>
              <a:t>Quartiles in half marathons</a:t>
            </a:r>
          </a:p>
          <a:p>
            <a:pPr lvl="1"/>
            <a:r>
              <a:rPr lang="en-US" dirty="0"/>
              <a:t>My hypothesis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6AAC31-61AB-4C86-B00A-854610060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387">
            <a:off x="6589232" y="3905417"/>
            <a:ext cx="3351015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5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8976F7-8EF0-4C8E-B1D7-E3944C16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Marathons (mean &amp; median)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US" sz="41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95C753-C90F-4ED8-A6B9-38AC6CB23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407133"/>
              </p:ext>
            </p:extLst>
          </p:nvPr>
        </p:nvGraphicFramePr>
        <p:xfrm>
          <a:off x="6421396" y="1136606"/>
          <a:ext cx="4635583" cy="4577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C42AE3-746D-46F4-AE34-D1757A8CC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4116">
            <a:off x="2758709" y="33769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16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9D3BA-F830-4E73-A72F-C8CF09AE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half-marathons (mean &amp; median)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E7A92A-E17E-4AAE-9F37-B3D6E65CC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124019"/>
              </p:ext>
            </p:extLst>
          </p:nvPr>
        </p:nvGraphicFramePr>
        <p:xfrm>
          <a:off x="6421396" y="1136606"/>
          <a:ext cx="4635583" cy="4577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10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17BF-2364-4C70-8366-37D40B37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1993BD7-3E4F-4913-9B97-43B1CCE815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18470288"/>
                  </p:ext>
                </p:extLst>
              </p:nvPr>
            </p:nvGraphicFramePr>
            <p:xfrm>
              <a:off x="1338470" y="331303"/>
              <a:ext cx="9708941" cy="61755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41993BD7-3E4F-4913-9B97-43B1CCE815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8470" y="331303"/>
                <a:ext cx="9708941" cy="61755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8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68A507-A7B1-40AF-9A88-64040C7F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Who beat Oprah time(04:29:20) in marathons(%)?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8749C3-1B25-4EB2-8F6B-FC887C22A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033276"/>
              </p:ext>
            </p:extLst>
          </p:nvPr>
        </p:nvGraphicFramePr>
        <p:xfrm>
          <a:off x="6421396" y="1136606"/>
          <a:ext cx="4635583" cy="4577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9B8E663-054C-4611-9D86-8DB3973CF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4884">
            <a:off x="1313743" y="3903240"/>
            <a:ext cx="4292216" cy="21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56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3212-8FCB-404A-BB0B-553E65B1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My Hypothesis for the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BD21-203D-42B5-8A38-DC27C6C3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607" y="2249487"/>
            <a:ext cx="2860013" cy="1478570"/>
          </a:xfrm>
        </p:spPr>
        <p:txBody>
          <a:bodyPr>
            <a:normAutofit fontScale="92500"/>
          </a:bodyPr>
          <a:lstStyle/>
          <a:p>
            <a:r>
              <a:rPr lang="en-US" dirty="0"/>
              <a:t>Air temperature would affect runners’ performance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4F504D-87D2-4430-BDA8-265824FC3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01318"/>
              </p:ext>
            </p:extLst>
          </p:nvPr>
        </p:nvGraphicFramePr>
        <p:xfrm>
          <a:off x="719380" y="1929396"/>
          <a:ext cx="7763437" cy="35973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1347">
                  <a:extLst>
                    <a:ext uri="{9D8B030D-6E8A-4147-A177-3AD203B41FA5}">
                      <a16:colId xmlns:a16="http://schemas.microsoft.com/office/drawing/2014/main" val="3683118797"/>
                    </a:ext>
                  </a:extLst>
                </a:gridCol>
                <a:gridCol w="1508698">
                  <a:extLst>
                    <a:ext uri="{9D8B030D-6E8A-4147-A177-3AD203B41FA5}">
                      <a16:colId xmlns:a16="http://schemas.microsoft.com/office/drawing/2014/main" val="3866749942"/>
                    </a:ext>
                  </a:extLst>
                </a:gridCol>
                <a:gridCol w="1508698">
                  <a:extLst>
                    <a:ext uri="{9D8B030D-6E8A-4147-A177-3AD203B41FA5}">
                      <a16:colId xmlns:a16="http://schemas.microsoft.com/office/drawing/2014/main" val="1729842838"/>
                    </a:ext>
                  </a:extLst>
                </a:gridCol>
                <a:gridCol w="1637347">
                  <a:extLst>
                    <a:ext uri="{9D8B030D-6E8A-4147-A177-3AD203B41FA5}">
                      <a16:colId xmlns:a16="http://schemas.microsoft.com/office/drawing/2014/main" val="3686654521"/>
                    </a:ext>
                  </a:extLst>
                </a:gridCol>
                <a:gridCol w="1637347">
                  <a:extLst>
                    <a:ext uri="{9D8B030D-6E8A-4147-A177-3AD203B41FA5}">
                      <a16:colId xmlns:a16="http://schemas.microsoft.com/office/drawing/2014/main" val="1867715182"/>
                    </a:ext>
                  </a:extLst>
                </a:gridCol>
              </a:tblGrid>
              <a:tr h="11730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Time (6am-12 pm)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04/30/16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04/29/17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04/28/18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04/27/19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782781"/>
                  </a:ext>
                </a:extLst>
              </a:tr>
              <a:tr h="11730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°F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64-70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73-84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50-72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45-72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17698"/>
                  </a:ext>
                </a:extLst>
              </a:tr>
              <a:tr h="6256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Humidity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87%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69%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52%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48%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19413"/>
                  </a:ext>
                </a:extLst>
              </a:tr>
              <a:tr h="6256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Wind mph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3.107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11.185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8.078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7.457</a:t>
                      </a:r>
                    </a:p>
                  </a:txBody>
                  <a:tcPr marL="180480" marR="93850" marT="93850" marB="938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651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52317B-A1DA-4266-B014-AEC86FCCDACF}"/>
              </a:ext>
            </a:extLst>
          </p:cNvPr>
          <p:cNvSpPr txBox="1"/>
          <p:nvPr/>
        </p:nvSpPr>
        <p:spPr>
          <a:xfrm>
            <a:off x="6094412" y="5593151"/>
            <a:ext cx="2487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timeanddate.com</a:t>
            </a:r>
          </a:p>
          <a:p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D19AAA-3E81-4601-B348-B2EAF6EB2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8492">
            <a:off x="8705213" y="3736832"/>
            <a:ext cx="2459575" cy="245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070A-A7F1-4689-AE18-CC47C57B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FB5D5-5382-4699-B193-A674FEC8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nci.nlm.nih.gov/</a:t>
            </a:r>
            <a:r>
              <a:rPr lang="en-US" dirty="0" err="1"/>
              <a:t>pmc</a:t>
            </a:r>
            <a:r>
              <a:rPr lang="en-US" dirty="0"/>
              <a:t>/articles/PMC3359364</a:t>
            </a:r>
          </a:p>
          <a:p>
            <a:r>
              <a:rPr lang="en-US" dirty="0"/>
              <a:t>timeanddate.com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CAEF-75DB-4D59-AFAB-70E7B9F0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everyone!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FBAC-E752-4070-9F4B-12E3A1A6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642149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Nashville rock-and-roll marathon and Half-marathon race results (2016-2019)</vt:lpstr>
      <vt:lpstr>What are the findings from the data?</vt:lpstr>
      <vt:lpstr>Marathons (mean &amp; median) </vt:lpstr>
      <vt:lpstr>half-marathons (mean &amp; median) </vt:lpstr>
      <vt:lpstr> </vt:lpstr>
      <vt:lpstr>Who beat Oprah time(04:29:20) in marathons(%)? </vt:lpstr>
      <vt:lpstr>My Hypothesis for the findings</vt:lpstr>
      <vt:lpstr>Reference</vt:lpstr>
      <vt:lpstr>Thank you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rock-and-roll marathon and Half-marathon race results (2016-2019)</dc:title>
  <dc:creator>User</dc:creator>
  <cp:lastModifiedBy>User</cp:lastModifiedBy>
  <cp:revision>6</cp:revision>
  <dcterms:created xsi:type="dcterms:W3CDTF">2020-07-17T17:24:48Z</dcterms:created>
  <dcterms:modified xsi:type="dcterms:W3CDTF">2020-07-18T17:25:37Z</dcterms:modified>
</cp:coreProperties>
</file>