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Ex1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ppt/theme/themeOverride1.xml" ContentType="application/vnd.openxmlformats-officedocument.themeOverride+xml"/>
  <Override PartName="/ppt/charts/chart3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nss_data_analytics\projects\rock-and-roll-marathon-2-datasciencewarrior\RR_marathon_L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nss_data_analytics\projects\rock-and-roll-marathon-2-datasciencewarrior\RR_marathon_L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nss_data_analytics\projects\rock-and-roll-marathon-2-datasciencewarrior\RR_marathon_L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file:///C:\Users\User\Desktop\nss_data_analytics\projects\rock-and-roll-marathon-2-datasciencewarrior\RR_marathon_LT.xlsx" TargetMode="External"/><Relationship Id="rId4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Marathons 2016-2019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2"/>
          <c:order val="0"/>
          <c:tx>
            <c:strRef>
              <c:f>Analysis!$A$7</c:f>
              <c:strCache>
                <c:ptCount val="1"/>
                <c:pt idx="0">
                  <c:v>Mean</c:v>
                </c:pt>
              </c:strCache>
            </c:strRef>
          </c:tx>
          <c:spPr>
            <a:ln w="22225" cap="rnd">
              <a:solidFill>
                <a:schemeClr val="accent3"/>
              </a:solidFill>
            </a:ln>
            <a:effectLst>
              <a:glow rad="139700">
                <a:schemeClr val="accent3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Analysis!$B$4:$E$4</c:f>
              <c:strCache>
                <c:ptCount val="4"/>
                <c:pt idx="0">
                  <c:v>2016M</c:v>
                </c:pt>
                <c:pt idx="1">
                  <c:v>2017M</c:v>
                </c:pt>
                <c:pt idx="2">
                  <c:v>2018M</c:v>
                </c:pt>
                <c:pt idx="3">
                  <c:v>2019M</c:v>
                </c:pt>
              </c:strCache>
            </c:strRef>
          </c:cat>
          <c:val>
            <c:numRef>
              <c:f>Analysis!$B$7:$E$7</c:f>
              <c:numCache>
                <c:formatCode>h:mm:ss;@</c:formatCode>
                <c:ptCount val="4"/>
                <c:pt idx="0">
                  <c:v>0.1998668863858778</c:v>
                </c:pt>
                <c:pt idx="1">
                  <c:v>0.20446649901625072</c:v>
                </c:pt>
                <c:pt idx="2">
                  <c:v>0.20026579034391487</c:v>
                </c:pt>
                <c:pt idx="3">
                  <c:v>0.19593882160707429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CC1-4C64-8100-26E5961633D1}"/>
            </c:ext>
          </c:extLst>
        </c:ser>
        <c:ser>
          <c:idx val="3"/>
          <c:order val="1"/>
          <c:tx>
            <c:strRef>
              <c:f>Analysis!$A$8</c:f>
              <c:strCache>
                <c:ptCount val="1"/>
                <c:pt idx="0">
                  <c:v>Median</c:v>
                </c:pt>
              </c:strCache>
            </c:strRef>
          </c:tx>
          <c:spPr>
            <a:ln w="22225" cap="rnd">
              <a:solidFill>
                <a:schemeClr val="accent4"/>
              </a:solidFill>
            </a:ln>
            <a:effectLst>
              <a:glow rad="139700">
                <a:schemeClr val="accent4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dLbls>
            <c:dLbl>
              <c:idx val="2"/>
              <c:layout>
                <c:manualLayout>
                  <c:x val="-8.5333333333334118E-3"/>
                  <c:y val="-6.228709507640751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CC1-4C64-8100-26E5961633D1}"/>
                </c:ext>
              </c:extLst>
            </c:dLbl>
            <c:dLbl>
              <c:idx val="3"/>
              <c:layout>
                <c:manualLayout>
                  <c:x val="4.2666666666665099E-3"/>
                  <c:y val="-4.671532130730558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6CC1-4C64-8100-26E5961633D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Analysis!$B$4:$E$4</c:f>
              <c:strCache>
                <c:ptCount val="4"/>
                <c:pt idx="0">
                  <c:v>2016M</c:v>
                </c:pt>
                <c:pt idx="1">
                  <c:v>2017M</c:v>
                </c:pt>
                <c:pt idx="2">
                  <c:v>2018M</c:v>
                </c:pt>
                <c:pt idx="3">
                  <c:v>2019M</c:v>
                </c:pt>
              </c:strCache>
            </c:strRef>
          </c:cat>
          <c:val>
            <c:numRef>
              <c:f>Analysis!$B$8:$E$8</c:f>
              <c:numCache>
                <c:formatCode>h:mm:ss;@</c:formatCode>
                <c:ptCount val="4"/>
                <c:pt idx="0">
                  <c:v>0.19814236111111111</c:v>
                </c:pt>
                <c:pt idx="1">
                  <c:v>0.20711226851851852</c:v>
                </c:pt>
                <c:pt idx="2">
                  <c:v>0.20024884259259257</c:v>
                </c:pt>
                <c:pt idx="3">
                  <c:v>0.1957986111111111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CC1-4C64-8100-26E5961633D1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778423248"/>
        <c:axId val="778424232"/>
      </c:lineChart>
      <c:catAx>
        <c:axId val="778423248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h:mm:ss;@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8424232"/>
        <c:crosses val="autoZero"/>
        <c:auto val="1"/>
        <c:lblAlgn val="ctr"/>
        <c:lblOffset val="100"/>
        <c:noMultiLvlLbl val="0"/>
      </c:catAx>
      <c:valAx>
        <c:axId val="778424232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h:mm:ss;@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84232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Half-Marathons 2016-2019</a:t>
            </a:r>
          </a:p>
          <a:p>
            <a:pPr>
              <a:defRPr/>
            </a:pP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2"/>
          <c:order val="0"/>
          <c:tx>
            <c:strRef>
              <c:f>Analysis!$A$13</c:f>
              <c:strCache>
                <c:ptCount val="1"/>
                <c:pt idx="0">
                  <c:v>Mean</c:v>
                </c:pt>
              </c:strCache>
            </c:strRef>
          </c:tx>
          <c:spPr>
            <a:ln w="22225" cap="rnd">
              <a:solidFill>
                <a:schemeClr val="accent3"/>
              </a:solidFill>
            </a:ln>
            <a:effectLst>
              <a:glow rad="139700">
                <a:schemeClr val="accent3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25400" cap="rnd">
                <a:solidFill>
                  <a:schemeClr val="accent3">
                    <a:alpha val="50000"/>
                  </a:schemeClr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Analysis!$B$10:$E$10</c:f>
              <c:strCache>
                <c:ptCount val="4"/>
                <c:pt idx="0">
                  <c:v>2016HM</c:v>
                </c:pt>
                <c:pt idx="1">
                  <c:v>2017HM</c:v>
                </c:pt>
                <c:pt idx="2">
                  <c:v>2018HM</c:v>
                </c:pt>
                <c:pt idx="3">
                  <c:v>2019HM</c:v>
                </c:pt>
              </c:strCache>
            </c:strRef>
          </c:cat>
          <c:val>
            <c:numRef>
              <c:f>Analysis!$B$13:$E$13</c:f>
              <c:numCache>
                <c:formatCode>h:mm:ss;@</c:formatCode>
                <c:ptCount val="4"/>
                <c:pt idx="0">
                  <c:v>0.10551566805475435</c:v>
                </c:pt>
                <c:pt idx="1">
                  <c:v>0.11388139408901438</c:v>
                </c:pt>
                <c:pt idx="2">
                  <c:v>0.10538803508282145</c:v>
                </c:pt>
                <c:pt idx="3">
                  <c:v>0.10563271323392288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D7A-45DA-95EE-23630878A02E}"/>
            </c:ext>
          </c:extLst>
        </c:ser>
        <c:ser>
          <c:idx val="3"/>
          <c:order val="1"/>
          <c:tx>
            <c:strRef>
              <c:f>Analysis!$A$14</c:f>
              <c:strCache>
                <c:ptCount val="1"/>
                <c:pt idx="0">
                  <c:v>Median</c:v>
                </c:pt>
              </c:strCache>
            </c:strRef>
          </c:tx>
          <c:spPr>
            <a:ln w="22225" cap="rnd">
              <a:solidFill>
                <a:schemeClr val="accent4"/>
              </a:solidFill>
            </a:ln>
            <a:effectLst>
              <a:glow rad="139700">
                <a:schemeClr val="accent4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Analysis!$B$10:$E$10</c:f>
              <c:strCache>
                <c:ptCount val="4"/>
                <c:pt idx="0">
                  <c:v>2016HM</c:v>
                </c:pt>
                <c:pt idx="1">
                  <c:v>2017HM</c:v>
                </c:pt>
                <c:pt idx="2">
                  <c:v>2018HM</c:v>
                </c:pt>
                <c:pt idx="3">
                  <c:v>2019HM</c:v>
                </c:pt>
              </c:strCache>
            </c:strRef>
          </c:cat>
          <c:val>
            <c:numRef>
              <c:f>Analysis!$B$14:$E$14</c:f>
              <c:numCache>
                <c:formatCode>h:mm:ss;@</c:formatCode>
                <c:ptCount val="4"/>
                <c:pt idx="0">
                  <c:v>0.10159722222222223</c:v>
                </c:pt>
                <c:pt idx="1">
                  <c:v>0.11081018518518519</c:v>
                </c:pt>
                <c:pt idx="2">
                  <c:v>0.10106481481481482</c:v>
                </c:pt>
                <c:pt idx="3">
                  <c:v>0.10146990740740741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D7A-45DA-95EE-23630878A02E}"/>
            </c:ext>
          </c:extLst>
        </c:ser>
        <c:dLbls>
          <c:dLblPos val="b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694207016"/>
        <c:axId val="694208000"/>
      </c:lineChart>
      <c:catAx>
        <c:axId val="694207016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4208000"/>
        <c:crosses val="autoZero"/>
        <c:auto val="1"/>
        <c:lblAlgn val="ctr"/>
        <c:lblOffset val="100"/>
        <c:noMultiLvlLbl val="0"/>
      </c:catAx>
      <c:valAx>
        <c:axId val="694208000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h:mm:ss;@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42070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Who beat Oprah time in marathons(%)?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Analysis!$A$19</c:f>
              <c:strCache>
                <c:ptCount val="1"/>
                <c:pt idx="0">
                  <c:v>Percentage</c:v>
                </c:pt>
              </c:strCache>
            </c:strRef>
          </c:tx>
          <c:spPr>
            <a:ln w="22225" cap="rnd">
              <a:solidFill>
                <a:schemeClr val="accent2"/>
              </a:solidFill>
            </a:ln>
            <a:effectLst>
              <a:glow rad="139700">
                <a:schemeClr val="accent2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25400" cap="rnd">
                <a:solidFill>
                  <a:schemeClr val="accent2">
                    <a:alpha val="50000"/>
                  </a:schemeClr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Analysis!$B$17:$E$17</c:f>
              <c:strCache>
                <c:ptCount val="4"/>
                <c:pt idx="0">
                  <c:v>2016M</c:v>
                </c:pt>
                <c:pt idx="1">
                  <c:v>2017M</c:v>
                </c:pt>
                <c:pt idx="2">
                  <c:v>2018M</c:v>
                </c:pt>
                <c:pt idx="3">
                  <c:v>2019M</c:v>
                </c:pt>
              </c:strCache>
            </c:strRef>
          </c:cat>
          <c:val>
            <c:numRef>
              <c:f>Analysis!$B$19:$E$19</c:f>
              <c:numCache>
                <c:formatCode>0%</c:formatCode>
                <c:ptCount val="4"/>
                <c:pt idx="0">
                  <c:v>0.37228997289972898</c:v>
                </c:pt>
                <c:pt idx="1">
                  <c:v>0.24939172749391728</c:v>
                </c:pt>
                <c:pt idx="2">
                  <c:v>0.36</c:v>
                </c:pt>
                <c:pt idx="3">
                  <c:v>0.39199209095402865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ECB-4C2A-826D-2904E17596E1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777174912"/>
        <c:axId val="777177864"/>
      </c:lineChart>
      <c:catAx>
        <c:axId val="777174912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7177864"/>
        <c:crosses val="autoZero"/>
        <c:auto val="1"/>
        <c:lblAlgn val="ctr"/>
        <c:lblOffset val="100"/>
        <c:noMultiLvlLbl val="0"/>
      </c:catAx>
      <c:valAx>
        <c:axId val="777177864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Percentage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71749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 dir="row">Analysis!$B$22:$E$22</cx:f>
        <cx:lvl ptCount="4">
          <cx:pt idx="0">2016HM</cx:pt>
          <cx:pt idx="1">2017HM</cx:pt>
          <cx:pt idx="2">2018HM</cx:pt>
          <cx:pt idx="3">2019HM</cx:pt>
        </cx:lvl>
      </cx:strDim>
      <cx:numDim type="val">
        <cx:f dir="row">Analysis!$B$23:$E$23</cx:f>
        <cx:lvl ptCount="4" formatCode="h:mm:ss;@">
          <cx:pt idx="0">0.089097222222222217</cx:pt>
          <cx:pt idx="1">0.096030092592592597</cx:pt>
          <cx:pt idx="2">0.088437500000000002</cx:pt>
          <cx:pt idx="3">0.088240740740740745</cx:pt>
        </cx:lvl>
      </cx:numDim>
    </cx:data>
    <cx:data id="1">
      <cx:strDim type="cat">
        <cx:f dir="row">Analysis!$B$22:$E$22</cx:f>
        <cx:lvl ptCount="4">
          <cx:pt idx="0">2016HM</cx:pt>
          <cx:pt idx="1">2017HM</cx:pt>
          <cx:pt idx="2">2018HM</cx:pt>
          <cx:pt idx="3">2019HM</cx:pt>
        </cx:lvl>
      </cx:strDim>
      <cx:numDim type="val">
        <cx:f dir="row">Analysis!$B$24:$E$24</cx:f>
        <cx:lvl ptCount="4" formatCode="h:mm:ss;@">
          <cx:pt idx="0">0.10159722222222223</cx:pt>
          <cx:pt idx="1">0.11081018518518519</cx:pt>
          <cx:pt idx="2">0.10106481481481482</cx:pt>
          <cx:pt idx="3">0.10146990740740741</cx:pt>
        </cx:lvl>
      </cx:numDim>
    </cx:data>
    <cx:data id="2">
      <cx:strDim type="cat">
        <cx:f dir="row">Analysis!$B$22:$E$22</cx:f>
        <cx:lvl ptCount="4">
          <cx:pt idx="0">2016HM</cx:pt>
          <cx:pt idx="1">2017HM</cx:pt>
          <cx:pt idx="2">2018HM</cx:pt>
          <cx:pt idx="3">2019HM</cx:pt>
        </cx:lvl>
      </cx:strDim>
      <cx:numDim type="val">
        <cx:f dir="row">Analysis!$B$25:$E$25</cx:f>
        <cx:lvl ptCount="4" formatCode="h:mm:ss;@">
          <cx:pt idx="0">0.11818287037037038</cx:pt>
          <cx:pt idx="1">0.12858796296296296</cx:pt>
          <cx:pt idx="2">0.11893518518518519</cx:pt>
          <cx:pt idx="3">0.11909722222222223</cx:pt>
        </cx:lvl>
      </cx:numDim>
    </cx:data>
  </cx:chartData>
  <cx:chart>
    <cx:title pos="t" align="ctr" overlay="0">
      <cx:tx>
        <cx:txData>
          <cx:v>Quartiles Half Marathons 2016-2019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 sz="2000" b="1">
              <a:effectLst/>
            </a:defRPr>
          </a:pPr>
          <a:r>
            <a:rPr lang="en-US" sz="2000" b="1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effectLst/>
              <a:latin typeface="Calibri" panose="020F0502020204030204"/>
            </a:rPr>
            <a:t>Quartiles Half Marathons 2016-2019</a:t>
          </a:r>
        </a:p>
      </cx:txPr>
    </cx:title>
    <cx:plotArea>
      <cx:plotAreaRegion>
        <cx:series layoutId="boxWhisker" uniqueId="{4EC18C4D-2FE8-434C-845E-DEAED360213F}" formatIdx="0">
          <cx:tx>
            <cx:txData>
              <cx:f>Analysis!$A$23</cx:f>
              <cx:v>Q1: 25%</cx:v>
            </cx:txData>
          </cx:tx>
          <cx:dataLabels pos="r">
            <cx:numFmt formatCode="h:mm:ss;@" sourceLinked="0"/>
            <cx:spPr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cx:spPr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1400" b="0">
                    <a:ln w="9525" cmpd="sng"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ysClr val="windowText" lastClr="000000"/>
                    </a:solidFill>
                    <a:effectLst/>
                  </a:defRPr>
                </a:pPr>
                <a:endParaRPr lang="en-US" sz="1400" b="0" i="0" u="none" strike="noStrike" baseline="0">
                  <a:ln w="9525" cmpd="sng">
                    <a:solidFill>
                      <a:schemeClr val="tx1">
                        <a:alpha val="0"/>
                      </a:schemeClr>
                    </a:solidFill>
                  </a:ln>
                  <a:solidFill>
                    <a:sysClr val="windowText" lastClr="000000"/>
                  </a:solidFill>
                  <a:effectLst/>
                  <a:latin typeface="Calibri" panose="020F0502020204030204"/>
                </a:endParaRPr>
              </a:p>
            </cx:txPr>
            <cx:visibility seriesName="0" categoryName="0" value="1"/>
            <cx:separator>, </cx:separator>
          </cx:dataLabels>
          <cx:dataId val="0"/>
          <cx:layoutPr>
            <cx:visibility meanLine="0" meanMarker="1" nonoutliers="0" outliers="1"/>
            <cx:statistics quartileMethod="exclusive"/>
          </cx:layoutPr>
        </cx:series>
        <cx:series layoutId="boxWhisker" uniqueId="{EBDCECE3-17AA-47AF-8890-350037025DB5}" formatIdx="1">
          <cx:tx>
            <cx:txData>
              <cx:f>Analysis!$A$24</cx:f>
              <cx:v>Q2: 50%</cx:v>
            </cx:txData>
          </cx:tx>
          <cx:dataLabels pos="r">
            <cx:spPr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cx:spPr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1400" b="0">
                    <a:ln>
                      <a:noFill/>
                    </a:ln>
                    <a:solidFill>
                      <a:schemeClr val="tx1"/>
                    </a:solidFill>
                  </a:defRPr>
                </a:pPr>
                <a:endParaRPr lang="en-US" sz="1400" b="0" i="0" u="none" strike="noStrike" baseline="0">
                  <a:ln>
                    <a:noFill/>
                  </a:ln>
                  <a:solidFill>
                    <a:schemeClr val="tx1"/>
                  </a:solidFill>
                  <a:latin typeface="Calibri" panose="020F0502020204030204"/>
                </a:endParaRPr>
              </a:p>
            </cx:txPr>
            <cx:visibility seriesName="0" categoryName="0" value="1"/>
            <cx:separator>, </cx:separator>
          </cx:dataLabels>
          <cx:dataId val="1"/>
          <cx:layoutPr>
            <cx:visibility meanLine="0" meanMarker="1" nonoutliers="0" outliers="1"/>
            <cx:statistics quartileMethod="exclusive"/>
          </cx:layoutPr>
        </cx:series>
        <cx:series layoutId="boxWhisker" uniqueId="{E779224D-984C-4C45-9F91-BC405DBD70E3}" formatIdx="2">
          <cx:tx>
            <cx:txData>
              <cx:f>Analysis!$A$25</cx:f>
              <cx:v>Q3: 75%</cx:v>
            </cx:txData>
          </cx:tx>
          <cx:dataLabels pos="r">
            <cx:spPr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cx:spPr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1400" b="0">
                    <a:solidFill>
                      <a:schemeClr val="tx1"/>
                    </a:solidFill>
                  </a:defRPr>
                </a:pPr>
                <a:endParaRPr lang="en-US" sz="1400" b="0" i="0" u="none" strike="noStrike" baseline="0">
                  <a:solidFill>
                    <a:schemeClr val="tx1"/>
                  </a:solidFill>
                  <a:latin typeface="Calibri" panose="020F0502020204030204"/>
                </a:endParaRPr>
              </a:p>
            </cx:txPr>
            <cx:visibility seriesName="0" categoryName="0" value="1"/>
            <cx:separator>, </cx:separator>
          </cx:dataLabels>
          <cx:dataId val="2"/>
          <cx:layoutPr>
            <cx:visibility meanLine="0" meanMarker="1" nonoutliers="0" outliers="1"/>
            <cx:statistics quartileMethod="exclusive"/>
          </cx:layoutPr>
        </cx:series>
      </cx:plotAreaRegion>
      <cx:axis id="0">
        <cx:catScaling gapWidth="0.860000014"/>
        <cx:title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 sz="1400" b="0"/>
              </a:pPr>
              <a:endParaRPr lang="en-US" sz="1400" b="0" i="0" u="none" strike="noStrike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/>
              </a:endParaRPr>
            </a:p>
          </cx:txPr>
        </cx:title>
        <cx:tickLabels/>
        <cx:numFmt formatCode="#,##0;-#,##0" sourceLinked="0"/>
        <cx:txPr>
          <a:bodyPr vertOverflow="overflow" horzOverflow="overflow" wrap="square" lIns="0" tIns="0" rIns="0" bIns="0"/>
          <a:lstStyle/>
          <a:p>
            <a:pPr algn="ctr" rtl="0">
              <a:defRPr sz="1400" b="0" i="0">
                <a:solidFill>
                  <a:srgbClr val="59595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pPr>
            <a:endParaRPr lang="en-US" sz="1400" b="0">
              <a:effectLst/>
            </a:endParaRPr>
          </a:p>
        </cx:txPr>
      </cx:axis>
      <cx:axis id="1">
        <cx:valScaling max="0.14000000000000001"/>
        <cx:title>
          <cx:tx>
            <cx:txData>
              <cx:v> Time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 sz="1400" b="0"/>
              </a:pPr>
              <a:r>
                <a:rPr lang="en-US" sz="1400" b="0" i="0" u="none" strike="noStrike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alibri" panose="020F0502020204030204"/>
                </a:rPr>
                <a:t> Time</a:t>
              </a:r>
            </a:p>
          </cx:txPr>
        </cx:title>
        <cx:majorGridlines/>
        <cx:tickLabels/>
        <cx:txPr>
          <a:bodyPr vertOverflow="overflow" horzOverflow="overflow" wrap="square" lIns="0" tIns="0" rIns="0" bIns="0"/>
          <a:lstStyle/>
          <a:p>
            <a:pPr algn="ctr" rtl="0">
              <a:defRPr sz="1400" b="0" i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pPr>
            <a:endParaRPr lang="en-US" sz="1400" b="0">
              <a:solidFill>
                <a:schemeClr val="tx1"/>
              </a:solidFill>
              <a:effectLst/>
            </a:endParaRPr>
          </a:p>
        </cx:txPr>
      </cx:axis>
    </cx:plotArea>
    <cx:legend pos="t" align="ctr" overlay="0">
      <cx:txPr>
        <a:bodyPr vertOverflow="overflow" horzOverflow="overflow" wrap="square" lIns="0" tIns="0" rIns="0" bIns="0"/>
        <a:lstStyle/>
        <a:p>
          <a:pPr algn="ctr" rtl="0">
            <a:defRPr sz="1400" b="0" i="0">
              <a:solidFill>
                <a:srgbClr val="595959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defRPr>
          </a:pPr>
          <a:endParaRPr lang="en-US" sz="1400" b="0"/>
        </a:p>
      </cx:txPr>
    </cx:legend>
  </cx:chart>
  <cx:spPr>
    <a:solidFill>
      <a:schemeClr val="tx2">
        <a:lumMod val="60000"/>
        <a:lumOff val="40000"/>
      </a:schemeClr>
    </a:solidFill>
    <a:ln>
      <a:noFill/>
    </a:ln>
  </cx:spPr>
  <cx:clrMapOvr bg1="lt1" tx1="dk1" bg2="lt2" tx2="dk2" accent1="accent1" accent2="accent2" accent3="accent3" accent4="accent4" accent5="accent5" accent6="accent6" hlink="hlink" folHlink="folHlink"/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1829CFBC-F4D0-4E32-A403-35C581BF27F1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7C5D469-4AC5-4890-821B-9CF075FF0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145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9CFBC-F4D0-4E32-A403-35C581BF27F1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5D469-4AC5-4890-821B-9CF075FF0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656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9CFBC-F4D0-4E32-A403-35C581BF27F1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5D469-4AC5-4890-821B-9CF075FF0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5655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9CFBC-F4D0-4E32-A403-35C581BF27F1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5D469-4AC5-4890-821B-9CF075FF0E25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990527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9CFBC-F4D0-4E32-A403-35C581BF27F1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5D469-4AC5-4890-821B-9CF075FF0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3442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9CFBC-F4D0-4E32-A403-35C581BF27F1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5D469-4AC5-4890-821B-9CF075FF0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0742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9CFBC-F4D0-4E32-A403-35C581BF27F1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5D469-4AC5-4890-821B-9CF075FF0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2954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9CFBC-F4D0-4E32-A403-35C581BF27F1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5D469-4AC5-4890-821B-9CF075FF0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1119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9CFBC-F4D0-4E32-A403-35C581BF27F1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5D469-4AC5-4890-821B-9CF075FF0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390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9CFBC-F4D0-4E32-A403-35C581BF27F1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5D469-4AC5-4890-821B-9CF075FF0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137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9CFBC-F4D0-4E32-A403-35C581BF27F1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5D469-4AC5-4890-821B-9CF075FF0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954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9CFBC-F4D0-4E32-A403-35C581BF27F1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5D469-4AC5-4890-821B-9CF075FF0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887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9CFBC-F4D0-4E32-A403-35C581BF27F1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5D469-4AC5-4890-821B-9CF075FF0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864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9CFBC-F4D0-4E32-A403-35C581BF27F1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5D469-4AC5-4890-821B-9CF075FF0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897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9CFBC-F4D0-4E32-A403-35C581BF27F1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5D469-4AC5-4890-821B-9CF075FF0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956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9CFBC-F4D0-4E32-A403-35C581BF27F1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5D469-4AC5-4890-821B-9CF075FF0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949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9CFBC-F4D0-4E32-A403-35C581BF27F1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5D469-4AC5-4890-821B-9CF075FF0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823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9CFBC-F4D0-4E32-A403-35C581BF27F1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5D469-4AC5-4890-821B-9CF075FF0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325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chart" Target="../charts/char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audio" Target="../media/audio5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8E897-492E-4B59-B3C5-905DDC759C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Nashville rock-and-roll marathon and Half-marathon race results (2016-2019)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97AB57-5080-4FD0-9F83-89D442BE1D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algn="r"/>
            <a:r>
              <a:rPr lang="en-US" dirty="0"/>
              <a:t>Presented by Lydia </a:t>
            </a:r>
            <a:r>
              <a:rPr lang="en-US" dirty="0" err="1"/>
              <a:t>tsang</a:t>
            </a:r>
            <a:endParaRPr lang="en-US" dirty="0"/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5772FDCF-C230-4254-BAAC-42CBF5E49B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31521">
            <a:off x="3200400" y="3826277"/>
            <a:ext cx="213360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598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D6F62-431E-4EB4-8342-E484CD7FB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findings from the data?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3A62F-0073-429D-95BC-4C9686143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general, 2017 is the slowest year and 2019 is the fastest year!</a:t>
            </a:r>
          </a:p>
          <a:p>
            <a:pPr lvl="1"/>
            <a:r>
              <a:rPr lang="en-US" dirty="0"/>
              <a:t>Look at mean and median in marathons and half-marathons </a:t>
            </a:r>
          </a:p>
          <a:p>
            <a:pPr lvl="1"/>
            <a:r>
              <a:rPr lang="en-US" dirty="0"/>
              <a:t>Who beat Oprah time in marathons(%)</a:t>
            </a:r>
          </a:p>
          <a:p>
            <a:pPr lvl="1"/>
            <a:r>
              <a:rPr lang="en-US" dirty="0"/>
              <a:t>Quartiles in half marathons</a:t>
            </a:r>
          </a:p>
          <a:p>
            <a:pPr lvl="1"/>
            <a:r>
              <a:rPr lang="en-US" dirty="0"/>
              <a:t>My hypothesis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FC6AAC31-61AB-4C86-B00A-8546100604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59387">
            <a:off x="6589232" y="3905417"/>
            <a:ext cx="3351015" cy="217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251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omb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678E285C-BE9E-45B7-A3EE-B9792DAE9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AB86F577-8905-4B21-8AF3-C1BB34337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D2F1CFF3-A579-4D24-B5F9-1C71BA6F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7601B50-7EB1-43FA-8360-4297BCD76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60BD8B7A-CD01-4638-A2C9-299AC68B9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>
              <a:extLst>
                <a:ext uri="{FF2B5EF4-FFF2-40B4-BE49-F238E27FC236}">
                  <a16:creationId xmlns:a16="http://schemas.microsoft.com/office/drawing/2014/main" id="{095B58F9-6C29-48BE-9DA6-385508052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0C84674F-2E8A-4B70-B801-00722CDD5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34F320BB-D6A9-45FE-8556-498B763B1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5493D54A-532A-46ED-AF63-A0A54818E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EAF2EDFA-9C0B-44E2-B4BB-312B58BCA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A3641113-CE35-42A4-B605-41BC06BF4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DA2E5B2C-BAC4-4440-9B7E-F3878319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D8A506DF-2E53-42C9-94BE-B98E32E0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12934FF8-5F70-40BF-BBB6-5EB941FB9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8EB3FB08-D01D-4E24-BE40-C16269DF6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D24E50D7-2753-4169-AD51-C106DA1B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DF94B7E0-D9B6-4096-94D0-18D3AC0EF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EBC05ADE-BBA2-4387-B005-3196E2E19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BBED1CEE-14D2-442F-AB08-401ABE3EF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4F6574C0-78E8-49EA-84BC-EE9D55707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65BCDB0B-615E-4CA1-AFD5-6B121CB7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40627863-B7FC-44D1-9E53-E728FFF67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52FD6F8C-3AF1-487E-91F4-6E55146F1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50323CF3-93CB-4E03-95C0-B180BB87A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EB47D82F-CF1B-47E6-9FA2-F3A9C5F94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0606708F-F2D4-4678-8ED2-39041BC64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D7EB95B4-15E4-433D-B36F-21FF341A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500A541B-4C75-497C-A489-097ED2996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5789326F-12A4-48B8-B0ED-A6A2AE0C2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>
              <a:extLst>
                <a:ext uri="{FF2B5EF4-FFF2-40B4-BE49-F238E27FC236}">
                  <a16:creationId xmlns:a16="http://schemas.microsoft.com/office/drawing/2014/main" id="{25FA672E-2B65-477F-AA75-6261CE652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>
              <a:extLst>
                <a:ext uri="{FF2B5EF4-FFF2-40B4-BE49-F238E27FC236}">
                  <a16:creationId xmlns:a16="http://schemas.microsoft.com/office/drawing/2014/main" id="{BB09AF8D-E68B-499C-B9F5-2F365813D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>
              <a:extLst>
                <a:ext uri="{FF2B5EF4-FFF2-40B4-BE49-F238E27FC236}">
                  <a16:creationId xmlns:a16="http://schemas.microsoft.com/office/drawing/2014/main" id="{7991AEAD-B5F3-47BA-9F1B-86C16A84A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>
              <a:extLst>
                <a:ext uri="{FF2B5EF4-FFF2-40B4-BE49-F238E27FC236}">
                  <a16:creationId xmlns:a16="http://schemas.microsoft.com/office/drawing/2014/main" id="{19A85F58-4C3A-4388-B55C-2329EEAEC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>
              <a:extLst>
                <a:ext uri="{FF2B5EF4-FFF2-40B4-BE49-F238E27FC236}">
                  <a16:creationId xmlns:a16="http://schemas.microsoft.com/office/drawing/2014/main" id="{05652F38-94D9-41B7-A699-7E8F0C78D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>
              <a:extLst>
                <a:ext uri="{FF2B5EF4-FFF2-40B4-BE49-F238E27FC236}">
                  <a16:creationId xmlns:a16="http://schemas.microsoft.com/office/drawing/2014/main" id="{3C043852-C250-4518-BB89-C91A34917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>
              <a:extLst>
                <a:ext uri="{FF2B5EF4-FFF2-40B4-BE49-F238E27FC236}">
                  <a16:creationId xmlns:a16="http://schemas.microsoft.com/office/drawing/2014/main" id="{0CAB9A07-ECF2-416C-8528-F75DACB13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>
              <a:extLst>
                <a:ext uri="{FF2B5EF4-FFF2-40B4-BE49-F238E27FC236}">
                  <a16:creationId xmlns:a16="http://schemas.microsoft.com/office/drawing/2014/main" id="{904A314C-A829-4AA6-92E2-529BCCF95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>
              <a:extLst>
                <a:ext uri="{FF2B5EF4-FFF2-40B4-BE49-F238E27FC236}">
                  <a16:creationId xmlns:a16="http://schemas.microsoft.com/office/drawing/2014/main" id="{244EE6BA-4569-43ED-9E2E-1FB66201B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>
              <a:extLst>
                <a:ext uri="{FF2B5EF4-FFF2-40B4-BE49-F238E27FC236}">
                  <a16:creationId xmlns:a16="http://schemas.microsoft.com/office/drawing/2014/main" id="{BEB8252E-FB2A-4BB5-BEC6-CA10FF6F7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>
              <a:extLst>
                <a:ext uri="{FF2B5EF4-FFF2-40B4-BE49-F238E27FC236}">
                  <a16:creationId xmlns:a16="http://schemas.microsoft.com/office/drawing/2014/main" id="{91414711-C3A4-4E96-854A-DDDEB2F2E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>
              <a:extLst>
                <a:ext uri="{FF2B5EF4-FFF2-40B4-BE49-F238E27FC236}">
                  <a16:creationId xmlns:a16="http://schemas.microsoft.com/office/drawing/2014/main" id="{86815BA8-3055-4B42-98C3-4202FD92E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>
              <a:extLst>
                <a:ext uri="{FF2B5EF4-FFF2-40B4-BE49-F238E27FC236}">
                  <a16:creationId xmlns:a16="http://schemas.microsoft.com/office/drawing/2014/main" id="{44457813-E991-44AE-9A83-B7488D1F3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>
              <a:extLst>
                <a:ext uri="{FF2B5EF4-FFF2-40B4-BE49-F238E27FC236}">
                  <a16:creationId xmlns:a16="http://schemas.microsoft.com/office/drawing/2014/main" id="{8CE1CF47-A73F-4560-8835-AE1DC51E5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>
              <a:extLst>
                <a:ext uri="{FF2B5EF4-FFF2-40B4-BE49-F238E27FC236}">
                  <a16:creationId xmlns:a16="http://schemas.microsoft.com/office/drawing/2014/main" id="{C2A935E4-AACC-4CB9-995E-D28617887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>
              <a:extLst>
                <a:ext uri="{FF2B5EF4-FFF2-40B4-BE49-F238E27FC236}">
                  <a16:creationId xmlns:a16="http://schemas.microsoft.com/office/drawing/2014/main" id="{93B5B778-8ACB-4004-932D-BD95997B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>
              <a:extLst>
                <a:ext uri="{FF2B5EF4-FFF2-40B4-BE49-F238E27FC236}">
                  <a16:creationId xmlns:a16="http://schemas.microsoft.com/office/drawing/2014/main" id="{1434AF34-0919-40AD-84B1-446D4FF2D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>
              <a:extLst>
                <a:ext uri="{FF2B5EF4-FFF2-40B4-BE49-F238E27FC236}">
                  <a16:creationId xmlns:a16="http://schemas.microsoft.com/office/drawing/2014/main" id="{29546CF3-6DDD-4073-AB7F-C6E722257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>
              <a:extLst>
                <a:ext uri="{FF2B5EF4-FFF2-40B4-BE49-F238E27FC236}">
                  <a16:creationId xmlns:a16="http://schemas.microsoft.com/office/drawing/2014/main" id="{289D46AB-128A-477F-B6C9-F40F115D6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>
              <a:extLst>
                <a:ext uri="{FF2B5EF4-FFF2-40B4-BE49-F238E27FC236}">
                  <a16:creationId xmlns:a16="http://schemas.microsoft.com/office/drawing/2014/main" id="{A7DA7E67-3368-44AD-AACD-EB64AE34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>
              <a:extLst>
                <a:ext uri="{FF2B5EF4-FFF2-40B4-BE49-F238E27FC236}">
                  <a16:creationId xmlns:a16="http://schemas.microsoft.com/office/drawing/2014/main" id="{78BB1152-AB85-4AD8-BBA1-07CEA1F50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>
              <a:extLst>
                <a:ext uri="{FF2B5EF4-FFF2-40B4-BE49-F238E27FC236}">
                  <a16:creationId xmlns:a16="http://schemas.microsoft.com/office/drawing/2014/main" id="{A982E7F2-DD68-4093-B9C5-3E42B475A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>
              <a:extLst>
                <a:ext uri="{FF2B5EF4-FFF2-40B4-BE49-F238E27FC236}">
                  <a16:creationId xmlns:a16="http://schemas.microsoft.com/office/drawing/2014/main" id="{A682E224-4CD6-420B-897A-B23D50B82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>
              <a:extLst>
                <a:ext uri="{FF2B5EF4-FFF2-40B4-BE49-F238E27FC236}">
                  <a16:creationId xmlns:a16="http://schemas.microsoft.com/office/drawing/2014/main" id="{31B90F10-06CD-480E-8D35-6E0FFFB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>
              <a:extLst>
                <a:ext uri="{FF2B5EF4-FFF2-40B4-BE49-F238E27FC236}">
                  <a16:creationId xmlns:a16="http://schemas.microsoft.com/office/drawing/2014/main" id="{7BC977DB-69B0-4D8D-B77C-E1127EC41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>
              <a:extLst>
                <a:ext uri="{FF2B5EF4-FFF2-40B4-BE49-F238E27FC236}">
                  <a16:creationId xmlns:a16="http://schemas.microsoft.com/office/drawing/2014/main" id="{24127454-3FCB-41D6-ACFB-81D7E05A7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>
              <a:extLst>
                <a:ext uri="{FF2B5EF4-FFF2-40B4-BE49-F238E27FC236}">
                  <a16:creationId xmlns:a16="http://schemas.microsoft.com/office/drawing/2014/main" id="{7AA80D42-B8A8-475B-ADBF-99719CE9F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34106153-7990-4956-BD26-A04A03006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9" name="Picture 2">
            <a:extLst>
              <a:ext uri="{FF2B5EF4-FFF2-40B4-BE49-F238E27FC236}">
                <a16:creationId xmlns:a16="http://schemas.microsoft.com/office/drawing/2014/main" id="{BDEA11A5-20BA-4650-A324-47C0465FF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374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1" name="Group 70">
            <a:extLst>
              <a:ext uri="{FF2B5EF4-FFF2-40B4-BE49-F238E27FC236}">
                <a16:creationId xmlns:a16="http://schemas.microsoft.com/office/drawing/2014/main" id="{866FCB64-0A37-46EB-8A9B-EC0C4C000A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2" name="Rectangle 5">
              <a:extLst>
                <a:ext uri="{FF2B5EF4-FFF2-40B4-BE49-F238E27FC236}">
                  <a16:creationId xmlns:a16="http://schemas.microsoft.com/office/drawing/2014/main" id="{8A162E18-5BEB-4E42-9B10-A1FDF6A0B8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3" name="Freeform 6">
              <a:extLst>
                <a:ext uri="{FF2B5EF4-FFF2-40B4-BE49-F238E27FC236}">
                  <a16:creationId xmlns:a16="http://schemas.microsoft.com/office/drawing/2014/main" id="{7BB781C9-EC32-45FE-ACE7-C24F128C4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7">
              <a:extLst>
                <a:ext uri="{FF2B5EF4-FFF2-40B4-BE49-F238E27FC236}">
                  <a16:creationId xmlns:a16="http://schemas.microsoft.com/office/drawing/2014/main" id="{927C5647-36E8-4A20-86D4-47831D50CF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Rectangle 8">
              <a:extLst>
                <a:ext uri="{FF2B5EF4-FFF2-40B4-BE49-F238E27FC236}">
                  <a16:creationId xmlns:a16="http://schemas.microsoft.com/office/drawing/2014/main" id="{62F2AF20-CBBE-4249-B9E2-D6B30191CF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6" name="Freeform 9">
              <a:extLst>
                <a:ext uri="{FF2B5EF4-FFF2-40B4-BE49-F238E27FC236}">
                  <a16:creationId xmlns:a16="http://schemas.microsoft.com/office/drawing/2014/main" id="{731C1229-F8A7-4B36-A52B-98A65EF86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0">
              <a:extLst>
                <a:ext uri="{FF2B5EF4-FFF2-40B4-BE49-F238E27FC236}">
                  <a16:creationId xmlns:a16="http://schemas.microsoft.com/office/drawing/2014/main" id="{609AC686-2DBB-4D82-866C-9FF222BDD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1">
              <a:extLst>
                <a:ext uri="{FF2B5EF4-FFF2-40B4-BE49-F238E27FC236}">
                  <a16:creationId xmlns:a16="http://schemas.microsoft.com/office/drawing/2014/main" id="{F899E6EB-BCDD-45D2-BF4B-9CA3A2798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2">
              <a:extLst>
                <a:ext uri="{FF2B5EF4-FFF2-40B4-BE49-F238E27FC236}">
                  <a16:creationId xmlns:a16="http://schemas.microsoft.com/office/drawing/2014/main" id="{BBD3AAC8-2330-4FAB-8E31-3D50AD954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3">
              <a:extLst>
                <a:ext uri="{FF2B5EF4-FFF2-40B4-BE49-F238E27FC236}">
                  <a16:creationId xmlns:a16="http://schemas.microsoft.com/office/drawing/2014/main" id="{6B54F723-A70A-4865-A560-7850498A1B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4">
              <a:extLst>
                <a:ext uri="{FF2B5EF4-FFF2-40B4-BE49-F238E27FC236}">
                  <a16:creationId xmlns:a16="http://schemas.microsoft.com/office/drawing/2014/main" id="{9B911CCD-C9A2-4DC8-A278-3C6FD76A76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5">
              <a:extLst>
                <a:ext uri="{FF2B5EF4-FFF2-40B4-BE49-F238E27FC236}">
                  <a16:creationId xmlns:a16="http://schemas.microsoft.com/office/drawing/2014/main" id="{D559B729-03FB-435D-89BF-AF57A801B3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6">
              <a:extLst>
                <a:ext uri="{FF2B5EF4-FFF2-40B4-BE49-F238E27FC236}">
                  <a16:creationId xmlns:a16="http://schemas.microsoft.com/office/drawing/2014/main" id="{D1C90213-0F60-4268-BE48-8221E6161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7">
              <a:extLst>
                <a:ext uri="{FF2B5EF4-FFF2-40B4-BE49-F238E27FC236}">
                  <a16:creationId xmlns:a16="http://schemas.microsoft.com/office/drawing/2014/main" id="{A7A6A293-A06F-48B8-865A-3F65287B85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8">
              <a:extLst>
                <a:ext uri="{FF2B5EF4-FFF2-40B4-BE49-F238E27FC236}">
                  <a16:creationId xmlns:a16="http://schemas.microsoft.com/office/drawing/2014/main" id="{8F6861B5-AAA4-4017-929E-1FD1CA106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9">
              <a:extLst>
                <a:ext uri="{FF2B5EF4-FFF2-40B4-BE49-F238E27FC236}">
                  <a16:creationId xmlns:a16="http://schemas.microsoft.com/office/drawing/2014/main" id="{D776D07C-2081-4DD3-A464-40F3CA41A3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0">
              <a:extLst>
                <a:ext uri="{FF2B5EF4-FFF2-40B4-BE49-F238E27FC236}">
                  <a16:creationId xmlns:a16="http://schemas.microsoft.com/office/drawing/2014/main" id="{BBC236D6-77E5-4B3C-92D7-D708B237D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1">
              <a:extLst>
                <a:ext uri="{FF2B5EF4-FFF2-40B4-BE49-F238E27FC236}">
                  <a16:creationId xmlns:a16="http://schemas.microsoft.com/office/drawing/2014/main" id="{8064714E-7ADE-4BD9-8981-34C135762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2">
              <a:extLst>
                <a:ext uri="{FF2B5EF4-FFF2-40B4-BE49-F238E27FC236}">
                  <a16:creationId xmlns:a16="http://schemas.microsoft.com/office/drawing/2014/main" id="{2FD1F23F-B1EE-46F5-B460-924E54A70D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3">
              <a:extLst>
                <a:ext uri="{FF2B5EF4-FFF2-40B4-BE49-F238E27FC236}">
                  <a16:creationId xmlns:a16="http://schemas.microsoft.com/office/drawing/2014/main" id="{9699361A-3AFF-4826-B99C-0354EAB07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4">
              <a:extLst>
                <a:ext uri="{FF2B5EF4-FFF2-40B4-BE49-F238E27FC236}">
                  <a16:creationId xmlns:a16="http://schemas.microsoft.com/office/drawing/2014/main" id="{B272F7B1-7BE2-4FC9-BB91-207EFD9E6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5">
              <a:extLst>
                <a:ext uri="{FF2B5EF4-FFF2-40B4-BE49-F238E27FC236}">
                  <a16:creationId xmlns:a16="http://schemas.microsoft.com/office/drawing/2014/main" id="{CDE59C1F-AFD9-4DD5-B04A-9EB2AAED5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6">
              <a:extLst>
                <a:ext uri="{FF2B5EF4-FFF2-40B4-BE49-F238E27FC236}">
                  <a16:creationId xmlns:a16="http://schemas.microsoft.com/office/drawing/2014/main" id="{1551E418-6CD4-4320-8224-F084039C53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7">
              <a:extLst>
                <a:ext uri="{FF2B5EF4-FFF2-40B4-BE49-F238E27FC236}">
                  <a16:creationId xmlns:a16="http://schemas.microsoft.com/office/drawing/2014/main" id="{1F27D4B1-EBD4-4BC9-AC2E-3AD616C847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8">
              <a:extLst>
                <a:ext uri="{FF2B5EF4-FFF2-40B4-BE49-F238E27FC236}">
                  <a16:creationId xmlns:a16="http://schemas.microsoft.com/office/drawing/2014/main" id="{C42B8D84-898A-4F76-A0F2-5699ED72BC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9">
              <a:extLst>
                <a:ext uri="{FF2B5EF4-FFF2-40B4-BE49-F238E27FC236}">
                  <a16:creationId xmlns:a16="http://schemas.microsoft.com/office/drawing/2014/main" id="{B440932E-7985-4BA6-9899-F22A64485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0">
              <a:extLst>
                <a:ext uri="{FF2B5EF4-FFF2-40B4-BE49-F238E27FC236}">
                  <a16:creationId xmlns:a16="http://schemas.microsoft.com/office/drawing/2014/main" id="{4B8CE969-CA1A-48CB-8588-4146F41F33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1">
              <a:extLst>
                <a:ext uri="{FF2B5EF4-FFF2-40B4-BE49-F238E27FC236}">
                  <a16:creationId xmlns:a16="http://schemas.microsoft.com/office/drawing/2014/main" id="{138A4875-4593-4894-89D5-DFCFF0EED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2">
              <a:extLst>
                <a:ext uri="{FF2B5EF4-FFF2-40B4-BE49-F238E27FC236}">
                  <a16:creationId xmlns:a16="http://schemas.microsoft.com/office/drawing/2014/main" id="{F079F26B-58E4-494E-A8BA-3F054F1F3B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Rectangle 33">
              <a:extLst>
                <a:ext uri="{FF2B5EF4-FFF2-40B4-BE49-F238E27FC236}">
                  <a16:creationId xmlns:a16="http://schemas.microsoft.com/office/drawing/2014/main" id="{04C9ECC5-BB4A-4417-B874-B75953F84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1" name="Freeform 34">
              <a:extLst>
                <a:ext uri="{FF2B5EF4-FFF2-40B4-BE49-F238E27FC236}">
                  <a16:creationId xmlns:a16="http://schemas.microsoft.com/office/drawing/2014/main" id="{4CCCF285-B51D-4A2F-8384-830A39171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5">
              <a:extLst>
                <a:ext uri="{FF2B5EF4-FFF2-40B4-BE49-F238E27FC236}">
                  <a16:creationId xmlns:a16="http://schemas.microsoft.com/office/drawing/2014/main" id="{BD6C6299-A09A-47DF-8A96-69D39FCA5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36">
              <a:extLst>
                <a:ext uri="{FF2B5EF4-FFF2-40B4-BE49-F238E27FC236}">
                  <a16:creationId xmlns:a16="http://schemas.microsoft.com/office/drawing/2014/main" id="{EE60C4B9-C404-42CD-8E94-70D4DC16A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37">
              <a:extLst>
                <a:ext uri="{FF2B5EF4-FFF2-40B4-BE49-F238E27FC236}">
                  <a16:creationId xmlns:a16="http://schemas.microsoft.com/office/drawing/2014/main" id="{52BD4447-C1EB-4798-8764-AB93EA9303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38">
              <a:extLst>
                <a:ext uri="{FF2B5EF4-FFF2-40B4-BE49-F238E27FC236}">
                  <a16:creationId xmlns:a16="http://schemas.microsoft.com/office/drawing/2014/main" id="{50411559-C414-4F7C-BC6C-69F87BC9C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39">
              <a:extLst>
                <a:ext uri="{FF2B5EF4-FFF2-40B4-BE49-F238E27FC236}">
                  <a16:creationId xmlns:a16="http://schemas.microsoft.com/office/drawing/2014/main" id="{64737770-BB27-41C0-95CB-529054508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40">
              <a:extLst>
                <a:ext uri="{FF2B5EF4-FFF2-40B4-BE49-F238E27FC236}">
                  <a16:creationId xmlns:a16="http://schemas.microsoft.com/office/drawing/2014/main" id="{28929FDB-16CF-4165-B32A-EB673EFB7C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41">
              <a:extLst>
                <a:ext uri="{FF2B5EF4-FFF2-40B4-BE49-F238E27FC236}">
                  <a16:creationId xmlns:a16="http://schemas.microsoft.com/office/drawing/2014/main" id="{D8C82883-237C-4209-9545-E832FEE3A8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2">
              <a:extLst>
                <a:ext uri="{FF2B5EF4-FFF2-40B4-BE49-F238E27FC236}">
                  <a16:creationId xmlns:a16="http://schemas.microsoft.com/office/drawing/2014/main" id="{F1A52653-BD09-4D65-B05C-2AF4A6473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3">
              <a:extLst>
                <a:ext uri="{FF2B5EF4-FFF2-40B4-BE49-F238E27FC236}">
                  <a16:creationId xmlns:a16="http://schemas.microsoft.com/office/drawing/2014/main" id="{30724E80-2FD3-4E4A-A3EA-18A4C8886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4">
              <a:extLst>
                <a:ext uri="{FF2B5EF4-FFF2-40B4-BE49-F238E27FC236}">
                  <a16:creationId xmlns:a16="http://schemas.microsoft.com/office/drawing/2014/main" id="{F1B978C7-7BC5-4F73-8B02-66A3CF67CE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Rectangle 45">
              <a:extLst>
                <a:ext uri="{FF2B5EF4-FFF2-40B4-BE49-F238E27FC236}">
                  <a16:creationId xmlns:a16="http://schemas.microsoft.com/office/drawing/2014/main" id="{799F0CED-DF8F-4350-A036-1981FBE596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3" name="Freeform 46">
              <a:extLst>
                <a:ext uri="{FF2B5EF4-FFF2-40B4-BE49-F238E27FC236}">
                  <a16:creationId xmlns:a16="http://schemas.microsoft.com/office/drawing/2014/main" id="{9F4DD366-0E86-4E99-9557-496E88B42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47">
              <a:extLst>
                <a:ext uri="{FF2B5EF4-FFF2-40B4-BE49-F238E27FC236}">
                  <a16:creationId xmlns:a16="http://schemas.microsoft.com/office/drawing/2014/main" id="{78BB3321-D5DC-4951-AB38-0C54E3D01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48">
              <a:extLst>
                <a:ext uri="{FF2B5EF4-FFF2-40B4-BE49-F238E27FC236}">
                  <a16:creationId xmlns:a16="http://schemas.microsoft.com/office/drawing/2014/main" id="{955E548C-7F86-45B2-A0D2-03EAC578D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49">
              <a:extLst>
                <a:ext uri="{FF2B5EF4-FFF2-40B4-BE49-F238E27FC236}">
                  <a16:creationId xmlns:a16="http://schemas.microsoft.com/office/drawing/2014/main" id="{0013F508-5E69-4911-AD93-4ABE3E7C5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0">
              <a:extLst>
                <a:ext uri="{FF2B5EF4-FFF2-40B4-BE49-F238E27FC236}">
                  <a16:creationId xmlns:a16="http://schemas.microsoft.com/office/drawing/2014/main" id="{A7F86768-93E0-4044-A62A-B11EB18FF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1">
              <a:extLst>
                <a:ext uri="{FF2B5EF4-FFF2-40B4-BE49-F238E27FC236}">
                  <a16:creationId xmlns:a16="http://schemas.microsoft.com/office/drawing/2014/main" id="{BA32A7B4-1DB2-4E4A-B86E-D8DB97B696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2">
              <a:extLst>
                <a:ext uri="{FF2B5EF4-FFF2-40B4-BE49-F238E27FC236}">
                  <a16:creationId xmlns:a16="http://schemas.microsoft.com/office/drawing/2014/main" id="{AB250BD5-076C-4428-B6AF-E9EAE4F65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3">
              <a:extLst>
                <a:ext uri="{FF2B5EF4-FFF2-40B4-BE49-F238E27FC236}">
                  <a16:creationId xmlns:a16="http://schemas.microsoft.com/office/drawing/2014/main" id="{027DA06A-045F-4711-9307-0508B6ACF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4">
              <a:extLst>
                <a:ext uri="{FF2B5EF4-FFF2-40B4-BE49-F238E27FC236}">
                  <a16:creationId xmlns:a16="http://schemas.microsoft.com/office/drawing/2014/main" id="{3EB0EDA8-385A-4B2B-97F0-5194F23EB5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55">
              <a:extLst>
                <a:ext uri="{FF2B5EF4-FFF2-40B4-BE49-F238E27FC236}">
                  <a16:creationId xmlns:a16="http://schemas.microsoft.com/office/drawing/2014/main" id="{D6FA258E-AF3F-47C9-9F4E-39ECFD7AC0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56">
              <a:extLst>
                <a:ext uri="{FF2B5EF4-FFF2-40B4-BE49-F238E27FC236}">
                  <a16:creationId xmlns:a16="http://schemas.microsoft.com/office/drawing/2014/main" id="{6E471E73-A9C0-4C68-BD8F-360F2ED7BD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57">
              <a:extLst>
                <a:ext uri="{FF2B5EF4-FFF2-40B4-BE49-F238E27FC236}">
                  <a16:creationId xmlns:a16="http://schemas.microsoft.com/office/drawing/2014/main" id="{C78C3110-8153-4163-B809-0B0C0C9E5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Freeform 58">
              <a:extLst>
                <a:ext uri="{FF2B5EF4-FFF2-40B4-BE49-F238E27FC236}">
                  <a16:creationId xmlns:a16="http://schemas.microsoft.com/office/drawing/2014/main" id="{DBC57B9F-0B9B-4EDE-B3B3-7C5D5DB399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E8976F7-8EF0-4C8E-B1D7-E3944C16D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6425" y="1113282"/>
            <a:ext cx="3734941" cy="23966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dirty="0">
                <a:solidFill>
                  <a:srgbClr val="FFFFFF"/>
                </a:solidFill>
              </a:rPr>
              <a:t>Marathons (mean &amp; median)</a:t>
            </a:r>
            <a:br>
              <a:rPr lang="en-US" sz="4100" dirty="0">
                <a:solidFill>
                  <a:srgbClr val="FFFFFF"/>
                </a:solidFill>
              </a:rPr>
            </a:br>
            <a:endParaRPr lang="en-US" sz="4100" dirty="0">
              <a:solidFill>
                <a:srgbClr val="FFFFFF"/>
              </a:solidFill>
            </a:endParaRPr>
          </a:p>
        </p:txBody>
      </p:sp>
      <p:sp useBgFill="1">
        <p:nvSpPr>
          <p:cNvPr id="127" name="Round Diagonal Corner Rectangle 6">
            <a:extLst>
              <a:ext uri="{FF2B5EF4-FFF2-40B4-BE49-F238E27FC236}">
                <a16:creationId xmlns:a16="http://schemas.microsoft.com/office/drawing/2014/main" id="{62B94F88-FD5B-4053-B143-DFF55CE44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808057"/>
            <a:ext cx="5286376" cy="5234394"/>
          </a:xfrm>
          <a:prstGeom prst="round2DiagRect">
            <a:avLst>
              <a:gd name="adj1" fmla="val 6185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295C753-C90F-4ED8-A6B9-38AC6CB234E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5407133"/>
              </p:ext>
            </p:extLst>
          </p:nvPr>
        </p:nvGraphicFramePr>
        <p:xfrm>
          <a:off x="6421396" y="1136606"/>
          <a:ext cx="4635583" cy="45772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92C42AE3-746D-46F4-AE34-D1757A8CC7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84116">
            <a:off x="2758709" y="337698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4161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678E285C-BE9E-45B7-A3EE-B9792DAE9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AB86F577-8905-4B21-8AF3-C1BB34337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D2F1CFF3-A579-4D24-B5F9-1C71BA6F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7601B50-7EB1-43FA-8360-4297BCD76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60BD8B7A-CD01-4638-A2C9-299AC68B9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>
              <a:extLst>
                <a:ext uri="{FF2B5EF4-FFF2-40B4-BE49-F238E27FC236}">
                  <a16:creationId xmlns:a16="http://schemas.microsoft.com/office/drawing/2014/main" id="{095B58F9-6C29-48BE-9DA6-385508052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0C84674F-2E8A-4B70-B801-00722CDD5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34F320BB-D6A9-45FE-8556-498B763B1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5493D54A-532A-46ED-AF63-A0A54818E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EAF2EDFA-9C0B-44E2-B4BB-312B58BCA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A3641113-CE35-42A4-B605-41BC06BF4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DA2E5B2C-BAC4-4440-9B7E-F3878319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D8A506DF-2E53-42C9-94BE-B98E32E0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12934FF8-5F70-40BF-BBB6-5EB941FB9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8EB3FB08-D01D-4E24-BE40-C16269DF6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D24E50D7-2753-4169-AD51-C106DA1B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DF94B7E0-D9B6-4096-94D0-18D3AC0EF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EBC05ADE-BBA2-4387-B005-3196E2E19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BBED1CEE-14D2-442F-AB08-401ABE3EF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4F6574C0-78E8-49EA-84BC-EE9D55707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65BCDB0B-615E-4CA1-AFD5-6B121CB7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40627863-B7FC-44D1-9E53-E728FFF67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52FD6F8C-3AF1-487E-91F4-6E55146F1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50323CF3-93CB-4E03-95C0-B180BB87A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EB47D82F-CF1B-47E6-9FA2-F3A9C5F94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0606708F-F2D4-4678-8ED2-39041BC64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D7EB95B4-15E4-433D-B36F-21FF341A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500A541B-4C75-497C-A489-097ED2996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5789326F-12A4-48B8-B0ED-A6A2AE0C2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>
              <a:extLst>
                <a:ext uri="{FF2B5EF4-FFF2-40B4-BE49-F238E27FC236}">
                  <a16:creationId xmlns:a16="http://schemas.microsoft.com/office/drawing/2014/main" id="{25FA672E-2B65-477F-AA75-6261CE652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>
              <a:extLst>
                <a:ext uri="{FF2B5EF4-FFF2-40B4-BE49-F238E27FC236}">
                  <a16:creationId xmlns:a16="http://schemas.microsoft.com/office/drawing/2014/main" id="{BB09AF8D-E68B-499C-B9F5-2F365813D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>
              <a:extLst>
                <a:ext uri="{FF2B5EF4-FFF2-40B4-BE49-F238E27FC236}">
                  <a16:creationId xmlns:a16="http://schemas.microsoft.com/office/drawing/2014/main" id="{7991AEAD-B5F3-47BA-9F1B-86C16A84A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>
              <a:extLst>
                <a:ext uri="{FF2B5EF4-FFF2-40B4-BE49-F238E27FC236}">
                  <a16:creationId xmlns:a16="http://schemas.microsoft.com/office/drawing/2014/main" id="{19A85F58-4C3A-4388-B55C-2329EEAEC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>
              <a:extLst>
                <a:ext uri="{FF2B5EF4-FFF2-40B4-BE49-F238E27FC236}">
                  <a16:creationId xmlns:a16="http://schemas.microsoft.com/office/drawing/2014/main" id="{05652F38-94D9-41B7-A699-7E8F0C78D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>
              <a:extLst>
                <a:ext uri="{FF2B5EF4-FFF2-40B4-BE49-F238E27FC236}">
                  <a16:creationId xmlns:a16="http://schemas.microsoft.com/office/drawing/2014/main" id="{3C043852-C250-4518-BB89-C91A34917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>
              <a:extLst>
                <a:ext uri="{FF2B5EF4-FFF2-40B4-BE49-F238E27FC236}">
                  <a16:creationId xmlns:a16="http://schemas.microsoft.com/office/drawing/2014/main" id="{0CAB9A07-ECF2-416C-8528-F75DACB13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>
              <a:extLst>
                <a:ext uri="{FF2B5EF4-FFF2-40B4-BE49-F238E27FC236}">
                  <a16:creationId xmlns:a16="http://schemas.microsoft.com/office/drawing/2014/main" id="{904A314C-A829-4AA6-92E2-529BCCF95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>
              <a:extLst>
                <a:ext uri="{FF2B5EF4-FFF2-40B4-BE49-F238E27FC236}">
                  <a16:creationId xmlns:a16="http://schemas.microsoft.com/office/drawing/2014/main" id="{244EE6BA-4569-43ED-9E2E-1FB66201B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>
              <a:extLst>
                <a:ext uri="{FF2B5EF4-FFF2-40B4-BE49-F238E27FC236}">
                  <a16:creationId xmlns:a16="http://schemas.microsoft.com/office/drawing/2014/main" id="{BEB8252E-FB2A-4BB5-BEC6-CA10FF6F7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>
              <a:extLst>
                <a:ext uri="{FF2B5EF4-FFF2-40B4-BE49-F238E27FC236}">
                  <a16:creationId xmlns:a16="http://schemas.microsoft.com/office/drawing/2014/main" id="{91414711-C3A4-4E96-854A-DDDEB2F2E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>
              <a:extLst>
                <a:ext uri="{FF2B5EF4-FFF2-40B4-BE49-F238E27FC236}">
                  <a16:creationId xmlns:a16="http://schemas.microsoft.com/office/drawing/2014/main" id="{86815BA8-3055-4B42-98C3-4202FD92E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>
              <a:extLst>
                <a:ext uri="{FF2B5EF4-FFF2-40B4-BE49-F238E27FC236}">
                  <a16:creationId xmlns:a16="http://schemas.microsoft.com/office/drawing/2014/main" id="{44457813-E991-44AE-9A83-B7488D1F3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>
              <a:extLst>
                <a:ext uri="{FF2B5EF4-FFF2-40B4-BE49-F238E27FC236}">
                  <a16:creationId xmlns:a16="http://schemas.microsoft.com/office/drawing/2014/main" id="{8CE1CF47-A73F-4560-8835-AE1DC51E5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>
              <a:extLst>
                <a:ext uri="{FF2B5EF4-FFF2-40B4-BE49-F238E27FC236}">
                  <a16:creationId xmlns:a16="http://schemas.microsoft.com/office/drawing/2014/main" id="{C2A935E4-AACC-4CB9-995E-D28617887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>
              <a:extLst>
                <a:ext uri="{FF2B5EF4-FFF2-40B4-BE49-F238E27FC236}">
                  <a16:creationId xmlns:a16="http://schemas.microsoft.com/office/drawing/2014/main" id="{93B5B778-8ACB-4004-932D-BD95997B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>
              <a:extLst>
                <a:ext uri="{FF2B5EF4-FFF2-40B4-BE49-F238E27FC236}">
                  <a16:creationId xmlns:a16="http://schemas.microsoft.com/office/drawing/2014/main" id="{1434AF34-0919-40AD-84B1-446D4FF2D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>
              <a:extLst>
                <a:ext uri="{FF2B5EF4-FFF2-40B4-BE49-F238E27FC236}">
                  <a16:creationId xmlns:a16="http://schemas.microsoft.com/office/drawing/2014/main" id="{29546CF3-6DDD-4073-AB7F-C6E722257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>
              <a:extLst>
                <a:ext uri="{FF2B5EF4-FFF2-40B4-BE49-F238E27FC236}">
                  <a16:creationId xmlns:a16="http://schemas.microsoft.com/office/drawing/2014/main" id="{289D46AB-128A-477F-B6C9-F40F115D6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>
              <a:extLst>
                <a:ext uri="{FF2B5EF4-FFF2-40B4-BE49-F238E27FC236}">
                  <a16:creationId xmlns:a16="http://schemas.microsoft.com/office/drawing/2014/main" id="{A7DA7E67-3368-44AD-AACD-EB64AE34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>
              <a:extLst>
                <a:ext uri="{FF2B5EF4-FFF2-40B4-BE49-F238E27FC236}">
                  <a16:creationId xmlns:a16="http://schemas.microsoft.com/office/drawing/2014/main" id="{78BB1152-AB85-4AD8-BBA1-07CEA1F50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>
              <a:extLst>
                <a:ext uri="{FF2B5EF4-FFF2-40B4-BE49-F238E27FC236}">
                  <a16:creationId xmlns:a16="http://schemas.microsoft.com/office/drawing/2014/main" id="{A982E7F2-DD68-4093-B9C5-3E42B475A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>
              <a:extLst>
                <a:ext uri="{FF2B5EF4-FFF2-40B4-BE49-F238E27FC236}">
                  <a16:creationId xmlns:a16="http://schemas.microsoft.com/office/drawing/2014/main" id="{A682E224-4CD6-420B-897A-B23D50B82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>
              <a:extLst>
                <a:ext uri="{FF2B5EF4-FFF2-40B4-BE49-F238E27FC236}">
                  <a16:creationId xmlns:a16="http://schemas.microsoft.com/office/drawing/2014/main" id="{31B90F10-06CD-480E-8D35-6E0FFFB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>
              <a:extLst>
                <a:ext uri="{FF2B5EF4-FFF2-40B4-BE49-F238E27FC236}">
                  <a16:creationId xmlns:a16="http://schemas.microsoft.com/office/drawing/2014/main" id="{7BC977DB-69B0-4D8D-B77C-E1127EC41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>
              <a:extLst>
                <a:ext uri="{FF2B5EF4-FFF2-40B4-BE49-F238E27FC236}">
                  <a16:creationId xmlns:a16="http://schemas.microsoft.com/office/drawing/2014/main" id="{24127454-3FCB-41D6-ACFB-81D7E05A7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>
              <a:extLst>
                <a:ext uri="{FF2B5EF4-FFF2-40B4-BE49-F238E27FC236}">
                  <a16:creationId xmlns:a16="http://schemas.microsoft.com/office/drawing/2014/main" id="{7AA80D42-B8A8-475B-ADBF-99719CE9F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34106153-7990-4956-BD26-A04A03006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9" name="Picture 2">
            <a:extLst>
              <a:ext uri="{FF2B5EF4-FFF2-40B4-BE49-F238E27FC236}">
                <a16:creationId xmlns:a16="http://schemas.microsoft.com/office/drawing/2014/main" id="{BDEA11A5-20BA-4650-A324-47C0465FF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374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1" name="Group 70">
            <a:extLst>
              <a:ext uri="{FF2B5EF4-FFF2-40B4-BE49-F238E27FC236}">
                <a16:creationId xmlns:a16="http://schemas.microsoft.com/office/drawing/2014/main" id="{866FCB64-0A37-46EB-8A9B-EC0C4C000A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2" name="Rectangle 5">
              <a:extLst>
                <a:ext uri="{FF2B5EF4-FFF2-40B4-BE49-F238E27FC236}">
                  <a16:creationId xmlns:a16="http://schemas.microsoft.com/office/drawing/2014/main" id="{8A162E18-5BEB-4E42-9B10-A1FDF6A0B8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3" name="Freeform 6">
              <a:extLst>
                <a:ext uri="{FF2B5EF4-FFF2-40B4-BE49-F238E27FC236}">
                  <a16:creationId xmlns:a16="http://schemas.microsoft.com/office/drawing/2014/main" id="{7BB781C9-EC32-45FE-ACE7-C24F128C4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7">
              <a:extLst>
                <a:ext uri="{FF2B5EF4-FFF2-40B4-BE49-F238E27FC236}">
                  <a16:creationId xmlns:a16="http://schemas.microsoft.com/office/drawing/2014/main" id="{927C5647-36E8-4A20-86D4-47831D50CF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Rectangle 8">
              <a:extLst>
                <a:ext uri="{FF2B5EF4-FFF2-40B4-BE49-F238E27FC236}">
                  <a16:creationId xmlns:a16="http://schemas.microsoft.com/office/drawing/2014/main" id="{62F2AF20-CBBE-4249-B9E2-D6B30191CF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6" name="Freeform 9">
              <a:extLst>
                <a:ext uri="{FF2B5EF4-FFF2-40B4-BE49-F238E27FC236}">
                  <a16:creationId xmlns:a16="http://schemas.microsoft.com/office/drawing/2014/main" id="{731C1229-F8A7-4B36-A52B-98A65EF86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0">
              <a:extLst>
                <a:ext uri="{FF2B5EF4-FFF2-40B4-BE49-F238E27FC236}">
                  <a16:creationId xmlns:a16="http://schemas.microsoft.com/office/drawing/2014/main" id="{609AC686-2DBB-4D82-866C-9FF222BDD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1">
              <a:extLst>
                <a:ext uri="{FF2B5EF4-FFF2-40B4-BE49-F238E27FC236}">
                  <a16:creationId xmlns:a16="http://schemas.microsoft.com/office/drawing/2014/main" id="{F899E6EB-BCDD-45D2-BF4B-9CA3A2798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2">
              <a:extLst>
                <a:ext uri="{FF2B5EF4-FFF2-40B4-BE49-F238E27FC236}">
                  <a16:creationId xmlns:a16="http://schemas.microsoft.com/office/drawing/2014/main" id="{BBD3AAC8-2330-4FAB-8E31-3D50AD954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3">
              <a:extLst>
                <a:ext uri="{FF2B5EF4-FFF2-40B4-BE49-F238E27FC236}">
                  <a16:creationId xmlns:a16="http://schemas.microsoft.com/office/drawing/2014/main" id="{6B54F723-A70A-4865-A560-7850498A1B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4">
              <a:extLst>
                <a:ext uri="{FF2B5EF4-FFF2-40B4-BE49-F238E27FC236}">
                  <a16:creationId xmlns:a16="http://schemas.microsoft.com/office/drawing/2014/main" id="{9B911CCD-C9A2-4DC8-A278-3C6FD76A76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5">
              <a:extLst>
                <a:ext uri="{FF2B5EF4-FFF2-40B4-BE49-F238E27FC236}">
                  <a16:creationId xmlns:a16="http://schemas.microsoft.com/office/drawing/2014/main" id="{D559B729-03FB-435D-89BF-AF57A801B3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6">
              <a:extLst>
                <a:ext uri="{FF2B5EF4-FFF2-40B4-BE49-F238E27FC236}">
                  <a16:creationId xmlns:a16="http://schemas.microsoft.com/office/drawing/2014/main" id="{D1C90213-0F60-4268-BE48-8221E6161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7">
              <a:extLst>
                <a:ext uri="{FF2B5EF4-FFF2-40B4-BE49-F238E27FC236}">
                  <a16:creationId xmlns:a16="http://schemas.microsoft.com/office/drawing/2014/main" id="{A7A6A293-A06F-48B8-865A-3F65287B85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8">
              <a:extLst>
                <a:ext uri="{FF2B5EF4-FFF2-40B4-BE49-F238E27FC236}">
                  <a16:creationId xmlns:a16="http://schemas.microsoft.com/office/drawing/2014/main" id="{8F6861B5-AAA4-4017-929E-1FD1CA106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9">
              <a:extLst>
                <a:ext uri="{FF2B5EF4-FFF2-40B4-BE49-F238E27FC236}">
                  <a16:creationId xmlns:a16="http://schemas.microsoft.com/office/drawing/2014/main" id="{D776D07C-2081-4DD3-A464-40F3CA41A3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0">
              <a:extLst>
                <a:ext uri="{FF2B5EF4-FFF2-40B4-BE49-F238E27FC236}">
                  <a16:creationId xmlns:a16="http://schemas.microsoft.com/office/drawing/2014/main" id="{BBC236D6-77E5-4B3C-92D7-D708B237D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1">
              <a:extLst>
                <a:ext uri="{FF2B5EF4-FFF2-40B4-BE49-F238E27FC236}">
                  <a16:creationId xmlns:a16="http://schemas.microsoft.com/office/drawing/2014/main" id="{8064714E-7ADE-4BD9-8981-34C135762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2">
              <a:extLst>
                <a:ext uri="{FF2B5EF4-FFF2-40B4-BE49-F238E27FC236}">
                  <a16:creationId xmlns:a16="http://schemas.microsoft.com/office/drawing/2014/main" id="{2FD1F23F-B1EE-46F5-B460-924E54A70D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3">
              <a:extLst>
                <a:ext uri="{FF2B5EF4-FFF2-40B4-BE49-F238E27FC236}">
                  <a16:creationId xmlns:a16="http://schemas.microsoft.com/office/drawing/2014/main" id="{9699361A-3AFF-4826-B99C-0354EAB07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4">
              <a:extLst>
                <a:ext uri="{FF2B5EF4-FFF2-40B4-BE49-F238E27FC236}">
                  <a16:creationId xmlns:a16="http://schemas.microsoft.com/office/drawing/2014/main" id="{B272F7B1-7BE2-4FC9-BB91-207EFD9E6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5">
              <a:extLst>
                <a:ext uri="{FF2B5EF4-FFF2-40B4-BE49-F238E27FC236}">
                  <a16:creationId xmlns:a16="http://schemas.microsoft.com/office/drawing/2014/main" id="{CDE59C1F-AFD9-4DD5-B04A-9EB2AAED5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6">
              <a:extLst>
                <a:ext uri="{FF2B5EF4-FFF2-40B4-BE49-F238E27FC236}">
                  <a16:creationId xmlns:a16="http://schemas.microsoft.com/office/drawing/2014/main" id="{1551E418-6CD4-4320-8224-F084039C53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7">
              <a:extLst>
                <a:ext uri="{FF2B5EF4-FFF2-40B4-BE49-F238E27FC236}">
                  <a16:creationId xmlns:a16="http://schemas.microsoft.com/office/drawing/2014/main" id="{1F27D4B1-EBD4-4BC9-AC2E-3AD616C847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8">
              <a:extLst>
                <a:ext uri="{FF2B5EF4-FFF2-40B4-BE49-F238E27FC236}">
                  <a16:creationId xmlns:a16="http://schemas.microsoft.com/office/drawing/2014/main" id="{C42B8D84-898A-4F76-A0F2-5699ED72BC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9">
              <a:extLst>
                <a:ext uri="{FF2B5EF4-FFF2-40B4-BE49-F238E27FC236}">
                  <a16:creationId xmlns:a16="http://schemas.microsoft.com/office/drawing/2014/main" id="{B440932E-7985-4BA6-9899-F22A64485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0">
              <a:extLst>
                <a:ext uri="{FF2B5EF4-FFF2-40B4-BE49-F238E27FC236}">
                  <a16:creationId xmlns:a16="http://schemas.microsoft.com/office/drawing/2014/main" id="{4B8CE969-CA1A-48CB-8588-4146F41F33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1">
              <a:extLst>
                <a:ext uri="{FF2B5EF4-FFF2-40B4-BE49-F238E27FC236}">
                  <a16:creationId xmlns:a16="http://schemas.microsoft.com/office/drawing/2014/main" id="{138A4875-4593-4894-89D5-DFCFF0EED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2">
              <a:extLst>
                <a:ext uri="{FF2B5EF4-FFF2-40B4-BE49-F238E27FC236}">
                  <a16:creationId xmlns:a16="http://schemas.microsoft.com/office/drawing/2014/main" id="{F079F26B-58E4-494E-A8BA-3F054F1F3B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Rectangle 33">
              <a:extLst>
                <a:ext uri="{FF2B5EF4-FFF2-40B4-BE49-F238E27FC236}">
                  <a16:creationId xmlns:a16="http://schemas.microsoft.com/office/drawing/2014/main" id="{04C9ECC5-BB4A-4417-B874-B75953F84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1" name="Freeform 34">
              <a:extLst>
                <a:ext uri="{FF2B5EF4-FFF2-40B4-BE49-F238E27FC236}">
                  <a16:creationId xmlns:a16="http://schemas.microsoft.com/office/drawing/2014/main" id="{4CCCF285-B51D-4A2F-8384-830A39171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5">
              <a:extLst>
                <a:ext uri="{FF2B5EF4-FFF2-40B4-BE49-F238E27FC236}">
                  <a16:creationId xmlns:a16="http://schemas.microsoft.com/office/drawing/2014/main" id="{BD6C6299-A09A-47DF-8A96-69D39FCA5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36">
              <a:extLst>
                <a:ext uri="{FF2B5EF4-FFF2-40B4-BE49-F238E27FC236}">
                  <a16:creationId xmlns:a16="http://schemas.microsoft.com/office/drawing/2014/main" id="{EE60C4B9-C404-42CD-8E94-70D4DC16A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37">
              <a:extLst>
                <a:ext uri="{FF2B5EF4-FFF2-40B4-BE49-F238E27FC236}">
                  <a16:creationId xmlns:a16="http://schemas.microsoft.com/office/drawing/2014/main" id="{52BD4447-C1EB-4798-8764-AB93EA9303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38">
              <a:extLst>
                <a:ext uri="{FF2B5EF4-FFF2-40B4-BE49-F238E27FC236}">
                  <a16:creationId xmlns:a16="http://schemas.microsoft.com/office/drawing/2014/main" id="{50411559-C414-4F7C-BC6C-69F87BC9C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39">
              <a:extLst>
                <a:ext uri="{FF2B5EF4-FFF2-40B4-BE49-F238E27FC236}">
                  <a16:creationId xmlns:a16="http://schemas.microsoft.com/office/drawing/2014/main" id="{64737770-BB27-41C0-95CB-529054508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40">
              <a:extLst>
                <a:ext uri="{FF2B5EF4-FFF2-40B4-BE49-F238E27FC236}">
                  <a16:creationId xmlns:a16="http://schemas.microsoft.com/office/drawing/2014/main" id="{28929FDB-16CF-4165-B32A-EB673EFB7C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41">
              <a:extLst>
                <a:ext uri="{FF2B5EF4-FFF2-40B4-BE49-F238E27FC236}">
                  <a16:creationId xmlns:a16="http://schemas.microsoft.com/office/drawing/2014/main" id="{D8C82883-237C-4209-9545-E832FEE3A8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2">
              <a:extLst>
                <a:ext uri="{FF2B5EF4-FFF2-40B4-BE49-F238E27FC236}">
                  <a16:creationId xmlns:a16="http://schemas.microsoft.com/office/drawing/2014/main" id="{F1A52653-BD09-4D65-B05C-2AF4A6473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3">
              <a:extLst>
                <a:ext uri="{FF2B5EF4-FFF2-40B4-BE49-F238E27FC236}">
                  <a16:creationId xmlns:a16="http://schemas.microsoft.com/office/drawing/2014/main" id="{30724E80-2FD3-4E4A-A3EA-18A4C8886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4">
              <a:extLst>
                <a:ext uri="{FF2B5EF4-FFF2-40B4-BE49-F238E27FC236}">
                  <a16:creationId xmlns:a16="http://schemas.microsoft.com/office/drawing/2014/main" id="{F1B978C7-7BC5-4F73-8B02-66A3CF67CE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Rectangle 45">
              <a:extLst>
                <a:ext uri="{FF2B5EF4-FFF2-40B4-BE49-F238E27FC236}">
                  <a16:creationId xmlns:a16="http://schemas.microsoft.com/office/drawing/2014/main" id="{799F0CED-DF8F-4350-A036-1981FBE596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3" name="Freeform 46">
              <a:extLst>
                <a:ext uri="{FF2B5EF4-FFF2-40B4-BE49-F238E27FC236}">
                  <a16:creationId xmlns:a16="http://schemas.microsoft.com/office/drawing/2014/main" id="{9F4DD366-0E86-4E99-9557-496E88B42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47">
              <a:extLst>
                <a:ext uri="{FF2B5EF4-FFF2-40B4-BE49-F238E27FC236}">
                  <a16:creationId xmlns:a16="http://schemas.microsoft.com/office/drawing/2014/main" id="{78BB3321-D5DC-4951-AB38-0C54E3D01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48">
              <a:extLst>
                <a:ext uri="{FF2B5EF4-FFF2-40B4-BE49-F238E27FC236}">
                  <a16:creationId xmlns:a16="http://schemas.microsoft.com/office/drawing/2014/main" id="{955E548C-7F86-45B2-A0D2-03EAC578D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49">
              <a:extLst>
                <a:ext uri="{FF2B5EF4-FFF2-40B4-BE49-F238E27FC236}">
                  <a16:creationId xmlns:a16="http://schemas.microsoft.com/office/drawing/2014/main" id="{0013F508-5E69-4911-AD93-4ABE3E7C5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0">
              <a:extLst>
                <a:ext uri="{FF2B5EF4-FFF2-40B4-BE49-F238E27FC236}">
                  <a16:creationId xmlns:a16="http://schemas.microsoft.com/office/drawing/2014/main" id="{A7F86768-93E0-4044-A62A-B11EB18FF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1">
              <a:extLst>
                <a:ext uri="{FF2B5EF4-FFF2-40B4-BE49-F238E27FC236}">
                  <a16:creationId xmlns:a16="http://schemas.microsoft.com/office/drawing/2014/main" id="{BA32A7B4-1DB2-4E4A-B86E-D8DB97B696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2">
              <a:extLst>
                <a:ext uri="{FF2B5EF4-FFF2-40B4-BE49-F238E27FC236}">
                  <a16:creationId xmlns:a16="http://schemas.microsoft.com/office/drawing/2014/main" id="{AB250BD5-076C-4428-B6AF-E9EAE4F65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3">
              <a:extLst>
                <a:ext uri="{FF2B5EF4-FFF2-40B4-BE49-F238E27FC236}">
                  <a16:creationId xmlns:a16="http://schemas.microsoft.com/office/drawing/2014/main" id="{027DA06A-045F-4711-9307-0508B6ACF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4">
              <a:extLst>
                <a:ext uri="{FF2B5EF4-FFF2-40B4-BE49-F238E27FC236}">
                  <a16:creationId xmlns:a16="http://schemas.microsoft.com/office/drawing/2014/main" id="{3EB0EDA8-385A-4B2B-97F0-5194F23EB5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55">
              <a:extLst>
                <a:ext uri="{FF2B5EF4-FFF2-40B4-BE49-F238E27FC236}">
                  <a16:creationId xmlns:a16="http://schemas.microsoft.com/office/drawing/2014/main" id="{D6FA258E-AF3F-47C9-9F4E-39ECFD7AC0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56">
              <a:extLst>
                <a:ext uri="{FF2B5EF4-FFF2-40B4-BE49-F238E27FC236}">
                  <a16:creationId xmlns:a16="http://schemas.microsoft.com/office/drawing/2014/main" id="{6E471E73-A9C0-4C68-BD8F-360F2ED7BD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57">
              <a:extLst>
                <a:ext uri="{FF2B5EF4-FFF2-40B4-BE49-F238E27FC236}">
                  <a16:creationId xmlns:a16="http://schemas.microsoft.com/office/drawing/2014/main" id="{C78C3110-8153-4163-B809-0B0C0C9E5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58">
              <a:extLst>
                <a:ext uri="{FF2B5EF4-FFF2-40B4-BE49-F238E27FC236}">
                  <a16:creationId xmlns:a16="http://schemas.microsoft.com/office/drawing/2014/main" id="{DBC57B9F-0B9B-4EDE-B3B3-7C5D5DB399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389D3BA-F830-4E73-A72F-C8CF09AEB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6425" y="1113282"/>
            <a:ext cx="3734941" cy="23966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 dirty="0">
                <a:solidFill>
                  <a:srgbClr val="FFFFFF"/>
                </a:solidFill>
              </a:rPr>
              <a:t>half-marathons (mean &amp; median)</a:t>
            </a:r>
            <a:br>
              <a:rPr lang="en-US" sz="3700" dirty="0">
                <a:solidFill>
                  <a:srgbClr val="FFFFFF"/>
                </a:solidFill>
              </a:rPr>
            </a:br>
            <a:endParaRPr lang="en-US" sz="3700" dirty="0">
              <a:solidFill>
                <a:srgbClr val="FFFFFF"/>
              </a:solidFill>
            </a:endParaRPr>
          </a:p>
        </p:txBody>
      </p:sp>
      <p:sp useBgFill="1">
        <p:nvSpPr>
          <p:cNvPr id="127" name="Round Diagonal Corner Rectangle 6">
            <a:extLst>
              <a:ext uri="{FF2B5EF4-FFF2-40B4-BE49-F238E27FC236}">
                <a16:creationId xmlns:a16="http://schemas.microsoft.com/office/drawing/2014/main" id="{62B94F88-FD5B-4053-B143-DFF55CE44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808057"/>
            <a:ext cx="5286376" cy="5234394"/>
          </a:xfrm>
          <a:prstGeom prst="round2DiagRect">
            <a:avLst>
              <a:gd name="adj1" fmla="val 6185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8E7A92A-E17E-4AAE-9F37-B3D6E65CCBE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4124019"/>
              </p:ext>
            </p:extLst>
          </p:nvPr>
        </p:nvGraphicFramePr>
        <p:xfrm>
          <a:off x="6421396" y="1136606"/>
          <a:ext cx="4635583" cy="45772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81037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217BF-2364-4C70-8366-37D40B378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9" name="Chart 8">
                <a:extLst>
                  <a:ext uri="{FF2B5EF4-FFF2-40B4-BE49-F238E27FC236}">
                    <a16:creationId xmlns:a16="http://schemas.microsoft.com/office/drawing/2014/main" id="{92D8764E-1D16-4022-85A9-053637A30DB4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102064683"/>
                  </p:ext>
                </p:extLst>
              </p:nvPr>
            </p:nvGraphicFramePr>
            <p:xfrm>
              <a:off x="1000539" y="618519"/>
              <a:ext cx="10046872" cy="576903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9" name="Chart 8">
                <a:extLst>
                  <a:ext uri="{FF2B5EF4-FFF2-40B4-BE49-F238E27FC236}">
                    <a16:creationId xmlns:a16="http://schemas.microsoft.com/office/drawing/2014/main" id="{92D8764E-1D16-4022-85A9-053637A30DB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00539" y="618519"/>
                <a:ext cx="10046872" cy="576903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72852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678E285C-BE9E-45B7-A3EE-B9792DAE9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AB86F577-8905-4B21-8AF3-C1BB34337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D2F1CFF3-A579-4D24-B5F9-1C71BA6F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7601B50-7EB1-43FA-8360-4297BCD76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60BD8B7A-CD01-4638-A2C9-299AC68B9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>
              <a:extLst>
                <a:ext uri="{FF2B5EF4-FFF2-40B4-BE49-F238E27FC236}">
                  <a16:creationId xmlns:a16="http://schemas.microsoft.com/office/drawing/2014/main" id="{095B58F9-6C29-48BE-9DA6-385508052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0C84674F-2E8A-4B70-B801-00722CDD5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34F320BB-D6A9-45FE-8556-498B763B1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5493D54A-532A-46ED-AF63-A0A54818E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EAF2EDFA-9C0B-44E2-B4BB-312B58BCA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A3641113-CE35-42A4-B605-41BC06BF4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DA2E5B2C-BAC4-4440-9B7E-F3878319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D8A506DF-2E53-42C9-94BE-B98E32E0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12934FF8-5F70-40BF-BBB6-5EB941FB9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8EB3FB08-D01D-4E24-BE40-C16269DF6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D24E50D7-2753-4169-AD51-C106DA1B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DF94B7E0-D9B6-4096-94D0-18D3AC0EF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EBC05ADE-BBA2-4387-B005-3196E2E19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BBED1CEE-14D2-442F-AB08-401ABE3EF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4F6574C0-78E8-49EA-84BC-EE9D55707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65BCDB0B-615E-4CA1-AFD5-6B121CB7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40627863-B7FC-44D1-9E53-E728FFF67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52FD6F8C-3AF1-487E-91F4-6E55146F1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50323CF3-93CB-4E03-95C0-B180BB87A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EB47D82F-CF1B-47E6-9FA2-F3A9C5F94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0606708F-F2D4-4678-8ED2-39041BC64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D7EB95B4-15E4-433D-B36F-21FF341A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500A541B-4C75-497C-A489-097ED2996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5789326F-12A4-48B8-B0ED-A6A2AE0C2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>
              <a:extLst>
                <a:ext uri="{FF2B5EF4-FFF2-40B4-BE49-F238E27FC236}">
                  <a16:creationId xmlns:a16="http://schemas.microsoft.com/office/drawing/2014/main" id="{25FA672E-2B65-477F-AA75-6261CE652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>
              <a:extLst>
                <a:ext uri="{FF2B5EF4-FFF2-40B4-BE49-F238E27FC236}">
                  <a16:creationId xmlns:a16="http://schemas.microsoft.com/office/drawing/2014/main" id="{BB09AF8D-E68B-499C-B9F5-2F365813D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>
              <a:extLst>
                <a:ext uri="{FF2B5EF4-FFF2-40B4-BE49-F238E27FC236}">
                  <a16:creationId xmlns:a16="http://schemas.microsoft.com/office/drawing/2014/main" id="{7991AEAD-B5F3-47BA-9F1B-86C16A84A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>
              <a:extLst>
                <a:ext uri="{FF2B5EF4-FFF2-40B4-BE49-F238E27FC236}">
                  <a16:creationId xmlns:a16="http://schemas.microsoft.com/office/drawing/2014/main" id="{19A85F58-4C3A-4388-B55C-2329EEAEC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>
              <a:extLst>
                <a:ext uri="{FF2B5EF4-FFF2-40B4-BE49-F238E27FC236}">
                  <a16:creationId xmlns:a16="http://schemas.microsoft.com/office/drawing/2014/main" id="{05652F38-94D9-41B7-A699-7E8F0C78D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>
              <a:extLst>
                <a:ext uri="{FF2B5EF4-FFF2-40B4-BE49-F238E27FC236}">
                  <a16:creationId xmlns:a16="http://schemas.microsoft.com/office/drawing/2014/main" id="{3C043852-C250-4518-BB89-C91A34917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>
              <a:extLst>
                <a:ext uri="{FF2B5EF4-FFF2-40B4-BE49-F238E27FC236}">
                  <a16:creationId xmlns:a16="http://schemas.microsoft.com/office/drawing/2014/main" id="{0CAB9A07-ECF2-416C-8528-F75DACB13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>
              <a:extLst>
                <a:ext uri="{FF2B5EF4-FFF2-40B4-BE49-F238E27FC236}">
                  <a16:creationId xmlns:a16="http://schemas.microsoft.com/office/drawing/2014/main" id="{904A314C-A829-4AA6-92E2-529BCCF95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>
              <a:extLst>
                <a:ext uri="{FF2B5EF4-FFF2-40B4-BE49-F238E27FC236}">
                  <a16:creationId xmlns:a16="http://schemas.microsoft.com/office/drawing/2014/main" id="{244EE6BA-4569-43ED-9E2E-1FB66201B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>
              <a:extLst>
                <a:ext uri="{FF2B5EF4-FFF2-40B4-BE49-F238E27FC236}">
                  <a16:creationId xmlns:a16="http://schemas.microsoft.com/office/drawing/2014/main" id="{BEB8252E-FB2A-4BB5-BEC6-CA10FF6F7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>
              <a:extLst>
                <a:ext uri="{FF2B5EF4-FFF2-40B4-BE49-F238E27FC236}">
                  <a16:creationId xmlns:a16="http://schemas.microsoft.com/office/drawing/2014/main" id="{91414711-C3A4-4E96-854A-DDDEB2F2E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>
              <a:extLst>
                <a:ext uri="{FF2B5EF4-FFF2-40B4-BE49-F238E27FC236}">
                  <a16:creationId xmlns:a16="http://schemas.microsoft.com/office/drawing/2014/main" id="{86815BA8-3055-4B42-98C3-4202FD92E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>
              <a:extLst>
                <a:ext uri="{FF2B5EF4-FFF2-40B4-BE49-F238E27FC236}">
                  <a16:creationId xmlns:a16="http://schemas.microsoft.com/office/drawing/2014/main" id="{44457813-E991-44AE-9A83-B7488D1F3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>
              <a:extLst>
                <a:ext uri="{FF2B5EF4-FFF2-40B4-BE49-F238E27FC236}">
                  <a16:creationId xmlns:a16="http://schemas.microsoft.com/office/drawing/2014/main" id="{8CE1CF47-A73F-4560-8835-AE1DC51E5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>
              <a:extLst>
                <a:ext uri="{FF2B5EF4-FFF2-40B4-BE49-F238E27FC236}">
                  <a16:creationId xmlns:a16="http://schemas.microsoft.com/office/drawing/2014/main" id="{C2A935E4-AACC-4CB9-995E-D28617887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>
              <a:extLst>
                <a:ext uri="{FF2B5EF4-FFF2-40B4-BE49-F238E27FC236}">
                  <a16:creationId xmlns:a16="http://schemas.microsoft.com/office/drawing/2014/main" id="{93B5B778-8ACB-4004-932D-BD95997B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>
              <a:extLst>
                <a:ext uri="{FF2B5EF4-FFF2-40B4-BE49-F238E27FC236}">
                  <a16:creationId xmlns:a16="http://schemas.microsoft.com/office/drawing/2014/main" id="{1434AF34-0919-40AD-84B1-446D4FF2D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>
              <a:extLst>
                <a:ext uri="{FF2B5EF4-FFF2-40B4-BE49-F238E27FC236}">
                  <a16:creationId xmlns:a16="http://schemas.microsoft.com/office/drawing/2014/main" id="{29546CF3-6DDD-4073-AB7F-C6E722257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>
              <a:extLst>
                <a:ext uri="{FF2B5EF4-FFF2-40B4-BE49-F238E27FC236}">
                  <a16:creationId xmlns:a16="http://schemas.microsoft.com/office/drawing/2014/main" id="{289D46AB-128A-477F-B6C9-F40F115D6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>
              <a:extLst>
                <a:ext uri="{FF2B5EF4-FFF2-40B4-BE49-F238E27FC236}">
                  <a16:creationId xmlns:a16="http://schemas.microsoft.com/office/drawing/2014/main" id="{A7DA7E67-3368-44AD-AACD-EB64AE34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>
              <a:extLst>
                <a:ext uri="{FF2B5EF4-FFF2-40B4-BE49-F238E27FC236}">
                  <a16:creationId xmlns:a16="http://schemas.microsoft.com/office/drawing/2014/main" id="{78BB1152-AB85-4AD8-BBA1-07CEA1F50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>
              <a:extLst>
                <a:ext uri="{FF2B5EF4-FFF2-40B4-BE49-F238E27FC236}">
                  <a16:creationId xmlns:a16="http://schemas.microsoft.com/office/drawing/2014/main" id="{A982E7F2-DD68-4093-B9C5-3E42B475A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>
              <a:extLst>
                <a:ext uri="{FF2B5EF4-FFF2-40B4-BE49-F238E27FC236}">
                  <a16:creationId xmlns:a16="http://schemas.microsoft.com/office/drawing/2014/main" id="{A682E224-4CD6-420B-897A-B23D50B82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>
              <a:extLst>
                <a:ext uri="{FF2B5EF4-FFF2-40B4-BE49-F238E27FC236}">
                  <a16:creationId xmlns:a16="http://schemas.microsoft.com/office/drawing/2014/main" id="{31B90F10-06CD-480E-8D35-6E0FFFB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>
              <a:extLst>
                <a:ext uri="{FF2B5EF4-FFF2-40B4-BE49-F238E27FC236}">
                  <a16:creationId xmlns:a16="http://schemas.microsoft.com/office/drawing/2014/main" id="{7BC977DB-69B0-4D8D-B77C-E1127EC41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>
              <a:extLst>
                <a:ext uri="{FF2B5EF4-FFF2-40B4-BE49-F238E27FC236}">
                  <a16:creationId xmlns:a16="http://schemas.microsoft.com/office/drawing/2014/main" id="{24127454-3FCB-41D6-ACFB-81D7E05A7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>
              <a:extLst>
                <a:ext uri="{FF2B5EF4-FFF2-40B4-BE49-F238E27FC236}">
                  <a16:creationId xmlns:a16="http://schemas.microsoft.com/office/drawing/2014/main" id="{7AA80D42-B8A8-475B-ADBF-99719CE9F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34106153-7990-4956-BD26-A04A03006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9" name="Picture 2">
            <a:extLst>
              <a:ext uri="{FF2B5EF4-FFF2-40B4-BE49-F238E27FC236}">
                <a16:creationId xmlns:a16="http://schemas.microsoft.com/office/drawing/2014/main" id="{BDEA11A5-20BA-4650-A324-47C0465FF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374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1" name="Group 70">
            <a:extLst>
              <a:ext uri="{FF2B5EF4-FFF2-40B4-BE49-F238E27FC236}">
                <a16:creationId xmlns:a16="http://schemas.microsoft.com/office/drawing/2014/main" id="{866FCB64-0A37-46EB-8A9B-EC0C4C000A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2" name="Rectangle 5">
              <a:extLst>
                <a:ext uri="{FF2B5EF4-FFF2-40B4-BE49-F238E27FC236}">
                  <a16:creationId xmlns:a16="http://schemas.microsoft.com/office/drawing/2014/main" id="{8A162E18-5BEB-4E42-9B10-A1FDF6A0B8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3" name="Freeform 6">
              <a:extLst>
                <a:ext uri="{FF2B5EF4-FFF2-40B4-BE49-F238E27FC236}">
                  <a16:creationId xmlns:a16="http://schemas.microsoft.com/office/drawing/2014/main" id="{7BB781C9-EC32-45FE-ACE7-C24F128C4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7">
              <a:extLst>
                <a:ext uri="{FF2B5EF4-FFF2-40B4-BE49-F238E27FC236}">
                  <a16:creationId xmlns:a16="http://schemas.microsoft.com/office/drawing/2014/main" id="{927C5647-36E8-4A20-86D4-47831D50CF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Rectangle 8">
              <a:extLst>
                <a:ext uri="{FF2B5EF4-FFF2-40B4-BE49-F238E27FC236}">
                  <a16:creationId xmlns:a16="http://schemas.microsoft.com/office/drawing/2014/main" id="{62F2AF20-CBBE-4249-B9E2-D6B30191CF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6" name="Freeform 9">
              <a:extLst>
                <a:ext uri="{FF2B5EF4-FFF2-40B4-BE49-F238E27FC236}">
                  <a16:creationId xmlns:a16="http://schemas.microsoft.com/office/drawing/2014/main" id="{731C1229-F8A7-4B36-A52B-98A65EF86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0">
              <a:extLst>
                <a:ext uri="{FF2B5EF4-FFF2-40B4-BE49-F238E27FC236}">
                  <a16:creationId xmlns:a16="http://schemas.microsoft.com/office/drawing/2014/main" id="{609AC686-2DBB-4D82-866C-9FF222BDD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1">
              <a:extLst>
                <a:ext uri="{FF2B5EF4-FFF2-40B4-BE49-F238E27FC236}">
                  <a16:creationId xmlns:a16="http://schemas.microsoft.com/office/drawing/2014/main" id="{F899E6EB-BCDD-45D2-BF4B-9CA3A2798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2">
              <a:extLst>
                <a:ext uri="{FF2B5EF4-FFF2-40B4-BE49-F238E27FC236}">
                  <a16:creationId xmlns:a16="http://schemas.microsoft.com/office/drawing/2014/main" id="{BBD3AAC8-2330-4FAB-8E31-3D50AD954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3">
              <a:extLst>
                <a:ext uri="{FF2B5EF4-FFF2-40B4-BE49-F238E27FC236}">
                  <a16:creationId xmlns:a16="http://schemas.microsoft.com/office/drawing/2014/main" id="{6B54F723-A70A-4865-A560-7850498A1B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4">
              <a:extLst>
                <a:ext uri="{FF2B5EF4-FFF2-40B4-BE49-F238E27FC236}">
                  <a16:creationId xmlns:a16="http://schemas.microsoft.com/office/drawing/2014/main" id="{9B911CCD-C9A2-4DC8-A278-3C6FD76A76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5">
              <a:extLst>
                <a:ext uri="{FF2B5EF4-FFF2-40B4-BE49-F238E27FC236}">
                  <a16:creationId xmlns:a16="http://schemas.microsoft.com/office/drawing/2014/main" id="{D559B729-03FB-435D-89BF-AF57A801B3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6">
              <a:extLst>
                <a:ext uri="{FF2B5EF4-FFF2-40B4-BE49-F238E27FC236}">
                  <a16:creationId xmlns:a16="http://schemas.microsoft.com/office/drawing/2014/main" id="{D1C90213-0F60-4268-BE48-8221E6161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7">
              <a:extLst>
                <a:ext uri="{FF2B5EF4-FFF2-40B4-BE49-F238E27FC236}">
                  <a16:creationId xmlns:a16="http://schemas.microsoft.com/office/drawing/2014/main" id="{A7A6A293-A06F-48B8-865A-3F65287B85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8">
              <a:extLst>
                <a:ext uri="{FF2B5EF4-FFF2-40B4-BE49-F238E27FC236}">
                  <a16:creationId xmlns:a16="http://schemas.microsoft.com/office/drawing/2014/main" id="{8F6861B5-AAA4-4017-929E-1FD1CA106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9">
              <a:extLst>
                <a:ext uri="{FF2B5EF4-FFF2-40B4-BE49-F238E27FC236}">
                  <a16:creationId xmlns:a16="http://schemas.microsoft.com/office/drawing/2014/main" id="{D776D07C-2081-4DD3-A464-40F3CA41A3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0">
              <a:extLst>
                <a:ext uri="{FF2B5EF4-FFF2-40B4-BE49-F238E27FC236}">
                  <a16:creationId xmlns:a16="http://schemas.microsoft.com/office/drawing/2014/main" id="{BBC236D6-77E5-4B3C-92D7-D708B237D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1">
              <a:extLst>
                <a:ext uri="{FF2B5EF4-FFF2-40B4-BE49-F238E27FC236}">
                  <a16:creationId xmlns:a16="http://schemas.microsoft.com/office/drawing/2014/main" id="{8064714E-7ADE-4BD9-8981-34C135762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2">
              <a:extLst>
                <a:ext uri="{FF2B5EF4-FFF2-40B4-BE49-F238E27FC236}">
                  <a16:creationId xmlns:a16="http://schemas.microsoft.com/office/drawing/2014/main" id="{2FD1F23F-B1EE-46F5-B460-924E54A70D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3">
              <a:extLst>
                <a:ext uri="{FF2B5EF4-FFF2-40B4-BE49-F238E27FC236}">
                  <a16:creationId xmlns:a16="http://schemas.microsoft.com/office/drawing/2014/main" id="{9699361A-3AFF-4826-B99C-0354EAB07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4">
              <a:extLst>
                <a:ext uri="{FF2B5EF4-FFF2-40B4-BE49-F238E27FC236}">
                  <a16:creationId xmlns:a16="http://schemas.microsoft.com/office/drawing/2014/main" id="{B272F7B1-7BE2-4FC9-BB91-207EFD9E6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5">
              <a:extLst>
                <a:ext uri="{FF2B5EF4-FFF2-40B4-BE49-F238E27FC236}">
                  <a16:creationId xmlns:a16="http://schemas.microsoft.com/office/drawing/2014/main" id="{CDE59C1F-AFD9-4DD5-B04A-9EB2AAED5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6">
              <a:extLst>
                <a:ext uri="{FF2B5EF4-FFF2-40B4-BE49-F238E27FC236}">
                  <a16:creationId xmlns:a16="http://schemas.microsoft.com/office/drawing/2014/main" id="{1551E418-6CD4-4320-8224-F084039C53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7">
              <a:extLst>
                <a:ext uri="{FF2B5EF4-FFF2-40B4-BE49-F238E27FC236}">
                  <a16:creationId xmlns:a16="http://schemas.microsoft.com/office/drawing/2014/main" id="{1F27D4B1-EBD4-4BC9-AC2E-3AD616C847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8">
              <a:extLst>
                <a:ext uri="{FF2B5EF4-FFF2-40B4-BE49-F238E27FC236}">
                  <a16:creationId xmlns:a16="http://schemas.microsoft.com/office/drawing/2014/main" id="{C42B8D84-898A-4F76-A0F2-5699ED72BC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9">
              <a:extLst>
                <a:ext uri="{FF2B5EF4-FFF2-40B4-BE49-F238E27FC236}">
                  <a16:creationId xmlns:a16="http://schemas.microsoft.com/office/drawing/2014/main" id="{B440932E-7985-4BA6-9899-F22A64485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0">
              <a:extLst>
                <a:ext uri="{FF2B5EF4-FFF2-40B4-BE49-F238E27FC236}">
                  <a16:creationId xmlns:a16="http://schemas.microsoft.com/office/drawing/2014/main" id="{4B8CE969-CA1A-48CB-8588-4146F41F33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1">
              <a:extLst>
                <a:ext uri="{FF2B5EF4-FFF2-40B4-BE49-F238E27FC236}">
                  <a16:creationId xmlns:a16="http://schemas.microsoft.com/office/drawing/2014/main" id="{138A4875-4593-4894-89D5-DFCFF0EED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2">
              <a:extLst>
                <a:ext uri="{FF2B5EF4-FFF2-40B4-BE49-F238E27FC236}">
                  <a16:creationId xmlns:a16="http://schemas.microsoft.com/office/drawing/2014/main" id="{F079F26B-58E4-494E-A8BA-3F054F1F3B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Rectangle 33">
              <a:extLst>
                <a:ext uri="{FF2B5EF4-FFF2-40B4-BE49-F238E27FC236}">
                  <a16:creationId xmlns:a16="http://schemas.microsoft.com/office/drawing/2014/main" id="{04C9ECC5-BB4A-4417-B874-B75953F84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1" name="Freeform 34">
              <a:extLst>
                <a:ext uri="{FF2B5EF4-FFF2-40B4-BE49-F238E27FC236}">
                  <a16:creationId xmlns:a16="http://schemas.microsoft.com/office/drawing/2014/main" id="{4CCCF285-B51D-4A2F-8384-830A39171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5">
              <a:extLst>
                <a:ext uri="{FF2B5EF4-FFF2-40B4-BE49-F238E27FC236}">
                  <a16:creationId xmlns:a16="http://schemas.microsoft.com/office/drawing/2014/main" id="{BD6C6299-A09A-47DF-8A96-69D39FCA5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36">
              <a:extLst>
                <a:ext uri="{FF2B5EF4-FFF2-40B4-BE49-F238E27FC236}">
                  <a16:creationId xmlns:a16="http://schemas.microsoft.com/office/drawing/2014/main" id="{EE60C4B9-C404-42CD-8E94-70D4DC16A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37">
              <a:extLst>
                <a:ext uri="{FF2B5EF4-FFF2-40B4-BE49-F238E27FC236}">
                  <a16:creationId xmlns:a16="http://schemas.microsoft.com/office/drawing/2014/main" id="{52BD4447-C1EB-4798-8764-AB93EA9303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38">
              <a:extLst>
                <a:ext uri="{FF2B5EF4-FFF2-40B4-BE49-F238E27FC236}">
                  <a16:creationId xmlns:a16="http://schemas.microsoft.com/office/drawing/2014/main" id="{50411559-C414-4F7C-BC6C-69F87BC9C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39">
              <a:extLst>
                <a:ext uri="{FF2B5EF4-FFF2-40B4-BE49-F238E27FC236}">
                  <a16:creationId xmlns:a16="http://schemas.microsoft.com/office/drawing/2014/main" id="{64737770-BB27-41C0-95CB-529054508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40">
              <a:extLst>
                <a:ext uri="{FF2B5EF4-FFF2-40B4-BE49-F238E27FC236}">
                  <a16:creationId xmlns:a16="http://schemas.microsoft.com/office/drawing/2014/main" id="{28929FDB-16CF-4165-B32A-EB673EFB7C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41">
              <a:extLst>
                <a:ext uri="{FF2B5EF4-FFF2-40B4-BE49-F238E27FC236}">
                  <a16:creationId xmlns:a16="http://schemas.microsoft.com/office/drawing/2014/main" id="{D8C82883-237C-4209-9545-E832FEE3A8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2">
              <a:extLst>
                <a:ext uri="{FF2B5EF4-FFF2-40B4-BE49-F238E27FC236}">
                  <a16:creationId xmlns:a16="http://schemas.microsoft.com/office/drawing/2014/main" id="{F1A52653-BD09-4D65-B05C-2AF4A6473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3">
              <a:extLst>
                <a:ext uri="{FF2B5EF4-FFF2-40B4-BE49-F238E27FC236}">
                  <a16:creationId xmlns:a16="http://schemas.microsoft.com/office/drawing/2014/main" id="{30724E80-2FD3-4E4A-A3EA-18A4C8886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4">
              <a:extLst>
                <a:ext uri="{FF2B5EF4-FFF2-40B4-BE49-F238E27FC236}">
                  <a16:creationId xmlns:a16="http://schemas.microsoft.com/office/drawing/2014/main" id="{F1B978C7-7BC5-4F73-8B02-66A3CF67CE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Rectangle 45">
              <a:extLst>
                <a:ext uri="{FF2B5EF4-FFF2-40B4-BE49-F238E27FC236}">
                  <a16:creationId xmlns:a16="http://schemas.microsoft.com/office/drawing/2014/main" id="{799F0CED-DF8F-4350-A036-1981FBE596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3" name="Freeform 46">
              <a:extLst>
                <a:ext uri="{FF2B5EF4-FFF2-40B4-BE49-F238E27FC236}">
                  <a16:creationId xmlns:a16="http://schemas.microsoft.com/office/drawing/2014/main" id="{9F4DD366-0E86-4E99-9557-496E88B42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47">
              <a:extLst>
                <a:ext uri="{FF2B5EF4-FFF2-40B4-BE49-F238E27FC236}">
                  <a16:creationId xmlns:a16="http://schemas.microsoft.com/office/drawing/2014/main" id="{78BB3321-D5DC-4951-AB38-0C54E3D01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48">
              <a:extLst>
                <a:ext uri="{FF2B5EF4-FFF2-40B4-BE49-F238E27FC236}">
                  <a16:creationId xmlns:a16="http://schemas.microsoft.com/office/drawing/2014/main" id="{955E548C-7F86-45B2-A0D2-03EAC578D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49">
              <a:extLst>
                <a:ext uri="{FF2B5EF4-FFF2-40B4-BE49-F238E27FC236}">
                  <a16:creationId xmlns:a16="http://schemas.microsoft.com/office/drawing/2014/main" id="{0013F508-5E69-4911-AD93-4ABE3E7C5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0">
              <a:extLst>
                <a:ext uri="{FF2B5EF4-FFF2-40B4-BE49-F238E27FC236}">
                  <a16:creationId xmlns:a16="http://schemas.microsoft.com/office/drawing/2014/main" id="{A7F86768-93E0-4044-A62A-B11EB18FF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1">
              <a:extLst>
                <a:ext uri="{FF2B5EF4-FFF2-40B4-BE49-F238E27FC236}">
                  <a16:creationId xmlns:a16="http://schemas.microsoft.com/office/drawing/2014/main" id="{BA32A7B4-1DB2-4E4A-B86E-D8DB97B696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2">
              <a:extLst>
                <a:ext uri="{FF2B5EF4-FFF2-40B4-BE49-F238E27FC236}">
                  <a16:creationId xmlns:a16="http://schemas.microsoft.com/office/drawing/2014/main" id="{AB250BD5-076C-4428-B6AF-E9EAE4F65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3">
              <a:extLst>
                <a:ext uri="{FF2B5EF4-FFF2-40B4-BE49-F238E27FC236}">
                  <a16:creationId xmlns:a16="http://schemas.microsoft.com/office/drawing/2014/main" id="{027DA06A-045F-4711-9307-0508B6ACF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4">
              <a:extLst>
                <a:ext uri="{FF2B5EF4-FFF2-40B4-BE49-F238E27FC236}">
                  <a16:creationId xmlns:a16="http://schemas.microsoft.com/office/drawing/2014/main" id="{3EB0EDA8-385A-4B2B-97F0-5194F23EB5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55">
              <a:extLst>
                <a:ext uri="{FF2B5EF4-FFF2-40B4-BE49-F238E27FC236}">
                  <a16:creationId xmlns:a16="http://schemas.microsoft.com/office/drawing/2014/main" id="{D6FA258E-AF3F-47C9-9F4E-39ECFD7AC0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56">
              <a:extLst>
                <a:ext uri="{FF2B5EF4-FFF2-40B4-BE49-F238E27FC236}">
                  <a16:creationId xmlns:a16="http://schemas.microsoft.com/office/drawing/2014/main" id="{6E471E73-A9C0-4C68-BD8F-360F2ED7BD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57">
              <a:extLst>
                <a:ext uri="{FF2B5EF4-FFF2-40B4-BE49-F238E27FC236}">
                  <a16:creationId xmlns:a16="http://schemas.microsoft.com/office/drawing/2014/main" id="{C78C3110-8153-4163-B809-0B0C0C9E5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58">
              <a:extLst>
                <a:ext uri="{FF2B5EF4-FFF2-40B4-BE49-F238E27FC236}">
                  <a16:creationId xmlns:a16="http://schemas.microsoft.com/office/drawing/2014/main" id="{DBC57B9F-0B9B-4EDE-B3B3-7C5D5DB399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E68A507-A7B1-40AF-9A88-64040C7FD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6425" y="1113282"/>
            <a:ext cx="3734941" cy="239668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700" dirty="0">
                <a:solidFill>
                  <a:srgbClr val="FFFFFF"/>
                </a:solidFill>
              </a:rPr>
              <a:t>Who beat Oprah time(04:29:20) in marathons(%)?</a:t>
            </a:r>
            <a:br>
              <a:rPr lang="en-US" sz="3700" dirty="0">
                <a:solidFill>
                  <a:srgbClr val="FFFFFF"/>
                </a:solidFill>
              </a:rPr>
            </a:br>
            <a:endParaRPr lang="en-US" sz="3700" dirty="0">
              <a:solidFill>
                <a:srgbClr val="FFFFFF"/>
              </a:solidFill>
            </a:endParaRPr>
          </a:p>
        </p:txBody>
      </p:sp>
      <p:sp useBgFill="1">
        <p:nvSpPr>
          <p:cNvPr id="127" name="Round Diagonal Corner Rectangle 6">
            <a:extLst>
              <a:ext uri="{FF2B5EF4-FFF2-40B4-BE49-F238E27FC236}">
                <a16:creationId xmlns:a16="http://schemas.microsoft.com/office/drawing/2014/main" id="{62B94F88-FD5B-4053-B143-DFF55CE44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808057"/>
            <a:ext cx="5286376" cy="5234394"/>
          </a:xfrm>
          <a:prstGeom prst="round2DiagRect">
            <a:avLst>
              <a:gd name="adj1" fmla="val 6185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B8749C3-1B25-4EB2-8F6B-FC887C22A0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4033276"/>
              </p:ext>
            </p:extLst>
          </p:nvPr>
        </p:nvGraphicFramePr>
        <p:xfrm>
          <a:off x="6421396" y="1136606"/>
          <a:ext cx="4635583" cy="45772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19B8E663-054C-4611-9D86-8DB3973CF3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04884">
            <a:off x="1313743" y="3903240"/>
            <a:ext cx="4292216" cy="2146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5569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drumroll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33212-8FCB-404A-BB0B-553E65B1C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/>
              <a:t>My Hypothesis for the findings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3BD21-203D-42B5-8A38-DC27C6C38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2607" y="2249487"/>
            <a:ext cx="2860013" cy="1478570"/>
          </a:xfrm>
        </p:spPr>
        <p:txBody>
          <a:bodyPr>
            <a:normAutofit fontScale="92500"/>
          </a:bodyPr>
          <a:lstStyle/>
          <a:p>
            <a:r>
              <a:rPr lang="en-US" dirty="0"/>
              <a:t>Air temperature would affect runners’ performance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C4F504D-87D2-4430-BDA8-265824FC38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9601318"/>
              </p:ext>
            </p:extLst>
          </p:nvPr>
        </p:nvGraphicFramePr>
        <p:xfrm>
          <a:off x="719380" y="1929396"/>
          <a:ext cx="7763437" cy="359732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471347">
                  <a:extLst>
                    <a:ext uri="{9D8B030D-6E8A-4147-A177-3AD203B41FA5}">
                      <a16:colId xmlns:a16="http://schemas.microsoft.com/office/drawing/2014/main" val="3683118797"/>
                    </a:ext>
                  </a:extLst>
                </a:gridCol>
                <a:gridCol w="1508698">
                  <a:extLst>
                    <a:ext uri="{9D8B030D-6E8A-4147-A177-3AD203B41FA5}">
                      <a16:colId xmlns:a16="http://schemas.microsoft.com/office/drawing/2014/main" val="3866749942"/>
                    </a:ext>
                  </a:extLst>
                </a:gridCol>
                <a:gridCol w="1508698">
                  <a:extLst>
                    <a:ext uri="{9D8B030D-6E8A-4147-A177-3AD203B41FA5}">
                      <a16:colId xmlns:a16="http://schemas.microsoft.com/office/drawing/2014/main" val="1729842838"/>
                    </a:ext>
                  </a:extLst>
                </a:gridCol>
                <a:gridCol w="1637347">
                  <a:extLst>
                    <a:ext uri="{9D8B030D-6E8A-4147-A177-3AD203B41FA5}">
                      <a16:colId xmlns:a16="http://schemas.microsoft.com/office/drawing/2014/main" val="3686654521"/>
                    </a:ext>
                  </a:extLst>
                </a:gridCol>
                <a:gridCol w="1637347">
                  <a:extLst>
                    <a:ext uri="{9D8B030D-6E8A-4147-A177-3AD203B41FA5}">
                      <a16:colId xmlns:a16="http://schemas.microsoft.com/office/drawing/2014/main" val="1867715182"/>
                    </a:ext>
                  </a:extLst>
                </a:gridCol>
              </a:tblGrid>
              <a:tr h="11730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Time (6am-12 pm)</a:t>
                      </a:r>
                    </a:p>
                  </a:txBody>
                  <a:tcPr marL="180480" marR="93850" marT="93850" marB="9385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04/30/16</a:t>
                      </a:r>
                    </a:p>
                  </a:txBody>
                  <a:tcPr marL="180480" marR="93850" marT="93850" marB="9385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</a:rPr>
                        <a:t>04/29/17</a:t>
                      </a:r>
                    </a:p>
                  </a:txBody>
                  <a:tcPr marL="180480" marR="93850" marT="93850" marB="9385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04/28/18</a:t>
                      </a:r>
                    </a:p>
                  </a:txBody>
                  <a:tcPr marL="180480" marR="93850" marT="93850" marB="9385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04/27/19</a:t>
                      </a:r>
                    </a:p>
                  </a:txBody>
                  <a:tcPr marL="180480" marR="93850" marT="93850" marB="9385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6782781"/>
                  </a:ext>
                </a:extLst>
              </a:tr>
              <a:tr h="11730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°F</a:t>
                      </a:r>
                      <a:endParaRPr 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80480" marR="93850" marT="93850" marB="9385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64-70</a:t>
                      </a:r>
                    </a:p>
                  </a:txBody>
                  <a:tcPr marL="180480" marR="93850" marT="93850" marB="9385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</a:rPr>
                        <a:t>73-84</a:t>
                      </a:r>
                    </a:p>
                  </a:txBody>
                  <a:tcPr marL="180480" marR="93850" marT="93850" marB="9385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50-72</a:t>
                      </a:r>
                    </a:p>
                  </a:txBody>
                  <a:tcPr marL="180480" marR="93850" marT="93850" marB="9385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45-72</a:t>
                      </a:r>
                    </a:p>
                  </a:txBody>
                  <a:tcPr marL="180480" marR="93850" marT="93850" marB="9385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9717698"/>
                  </a:ext>
                </a:extLst>
              </a:tr>
              <a:tr h="6256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Humidity</a:t>
                      </a:r>
                    </a:p>
                  </a:txBody>
                  <a:tcPr marL="180480" marR="93850" marT="93850" marB="9385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87%</a:t>
                      </a:r>
                    </a:p>
                  </a:txBody>
                  <a:tcPr marL="180480" marR="93850" marT="93850" marB="9385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</a:rPr>
                        <a:t>69%</a:t>
                      </a:r>
                    </a:p>
                  </a:txBody>
                  <a:tcPr marL="180480" marR="93850" marT="93850" marB="9385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52%</a:t>
                      </a:r>
                    </a:p>
                  </a:txBody>
                  <a:tcPr marL="180480" marR="93850" marT="93850" marB="9385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48%</a:t>
                      </a:r>
                    </a:p>
                  </a:txBody>
                  <a:tcPr marL="180480" marR="93850" marT="93850" marB="9385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919413"/>
                  </a:ext>
                </a:extLst>
              </a:tr>
              <a:tr h="6256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Wind mph</a:t>
                      </a:r>
                    </a:p>
                  </a:txBody>
                  <a:tcPr marL="180480" marR="93850" marT="93850" marB="9385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3.107</a:t>
                      </a:r>
                    </a:p>
                  </a:txBody>
                  <a:tcPr marL="180480" marR="93850" marT="93850" marB="9385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</a:rPr>
                        <a:t>11.185</a:t>
                      </a:r>
                    </a:p>
                  </a:txBody>
                  <a:tcPr marL="180480" marR="93850" marT="93850" marB="9385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8.078</a:t>
                      </a:r>
                    </a:p>
                  </a:txBody>
                  <a:tcPr marL="180480" marR="93850" marT="93850" marB="9385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7.457</a:t>
                      </a:r>
                    </a:p>
                  </a:txBody>
                  <a:tcPr marL="180480" marR="93850" marT="93850" marB="9385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16518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952317B-A1DA-4266-B014-AEC86FCCDACF}"/>
              </a:ext>
            </a:extLst>
          </p:cNvPr>
          <p:cNvSpPr txBox="1"/>
          <p:nvPr/>
        </p:nvSpPr>
        <p:spPr>
          <a:xfrm>
            <a:off x="6094412" y="5593151"/>
            <a:ext cx="2487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timeanddate.com</a:t>
            </a:r>
          </a:p>
          <a:p>
            <a:endParaRPr lang="en-US" dirty="0"/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FED19AAA-3E81-4601-B348-B2EAF6EB2D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28492">
            <a:off x="8705213" y="3736832"/>
            <a:ext cx="2459575" cy="245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850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voltag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F070A-A7F1-4689-AE18-CC47C57BE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FB5D5-5382-4699-B193-A674FEC85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nci.nlm.nih.gov/</a:t>
            </a:r>
            <a:r>
              <a:rPr lang="en-US" dirty="0" err="1"/>
              <a:t>pmc</a:t>
            </a:r>
            <a:r>
              <a:rPr lang="en-US" dirty="0"/>
              <a:t>/articles/PMC3359364</a:t>
            </a:r>
          </a:p>
          <a:p>
            <a:r>
              <a:rPr lang="en-US" dirty="0"/>
              <a:t>timeanddate.com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70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0CAEF-75DB-4D59-AFAB-70E7B9F08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everyone!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CFBAC-E752-4070-9F4B-12E3A1A69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800" dirty="0"/>
              <a:t>Questions???</a:t>
            </a:r>
          </a:p>
        </p:txBody>
      </p:sp>
    </p:spTree>
    <p:extLst>
      <p:ext uri="{BB962C8B-B14F-4D97-AF65-F5344CB8AC3E}">
        <p14:creationId xmlns:p14="http://schemas.microsoft.com/office/powerpoint/2010/main" val="6421491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173</Words>
  <Application>Microsoft Office PowerPoint</Application>
  <PresentationFormat>Widescreen</PresentationFormat>
  <Paragraphs>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Tw Cen MT</vt:lpstr>
      <vt:lpstr>Circuit</vt:lpstr>
      <vt:lpstr>Nashville rock-and-roll marathon and Half-marathon race results (2016-2019)</vt:lpstr>
      <vt:lpstr>What are the findings from the data?</vt:lpstr>
      <vt:lpstr>Marathons (mean &amp; median) </vt:lpstr>
      <vt:lpstr>half-marathons (mean &amp; median) </vt:lpstr>
      <vt:lpstr> </vt:lpstr>
      <vt:lpstr>Who beat Oprah time(04:29:20) in marathons(%)? </vt:lpstr>
      <vt:lpstr>My Hypothesis for the findings</vt:lpstr>
      <vt:lpstr>Reference</vt:lpstr>
      <vt:lpstr>Thank you everyone!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Nashville rock-and-roll marathon and Half-marathon race results (2016-2019)</dc:title>
  <dc:creator>User</dc:creator>
  <cp:lastModifiedBy>User</cp:lastModifiedBy>
  <cp:revision>5</cp:revision>
  <dcterms:created xsi:type="dcterms:W3CDTF">2020-07-17T17:24:48Z</dcterms:created>
  <dcterms:modified xsi:type="dcterms:W3CDTF">2020-07-17T17:58:48Z</dcterms:modified>
</cp:coreProperties>
</file>