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Bruno\Desktop\Mercado%20futebol%20chin&#234;s.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Bruno\Desktop\Mercado%20futebol%20chin&#234;s.xlsx" TargetMode="External"/></Relationships>
</file>

<file path=ppt/charts/chart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Plan1!$B$2:$B$16</cx:f>
        <cx:lvl ptCount="15" formatCode="Geral">
          <cx:pt idx="0">238</cx:pt>
          <cx:pt idx="1">271</cx:pt>
          <cx:pt idx="2">253</cx:pt>
          <cx:pt idx="3">152</cx:pt>
          <cx:pt idx="4">176</cx:pt>
          <cx:pt idx="5">183</cx:pt>
          <cx:pt idx="6">189</cx:pt>
          <cx:pt idx="7">195</cx:pt>
          <cx:pt idx="8">228</cx:pt>
          <cx:pt idx="9">232</cx:pt>
          <cx:pt idx="10">198</cx:pt>
          <cx:pt idx="11">192</cx:pt>
          <cx:pt idx="12">182</cx:pt>
          <cx:pt idx="13">157</cx:pt>
          <cx:pt idx="14">104</cx:pt>
        </cx:lvl>
      </cx:numDim>
    </cx:data>
  </cx:chartData>
  <cx:chart>
    <cx:title pos="t" align="ctr" overlay="0">
      <cx:tx>
        <cx:rich>
          <a:bodyPr spcFirstLastPara="1" vertOverflow="ellipsis" wrap="square" lIns="0" tIns="0" rIns="0" bIns="0" anchor="ctr" anchorCtr="1"/>
          <a:lstStyle/>
          <a:p>
            <a:pPr algn="ctr">
              <a:defRPr/>
            </a:pPr>
            <a:r>
              <a:rPr lang="pt-BR"/>
              <a:t>REFORÇOS</a:t>
            </a:r>
          </a:p>
        </cx:rich>
      </cx:tx>
    </cx:title>
    <cx:plotArea>
      <cx:plotAreaRegion>
        <cx:series layoutId="clusteredColumn" uniqueId="{318FB5FC-E3ED-4BCF-9F3B-536B3B2AC26C}">
          <cx:dataId val="0"/>
          <cx:layoutPr>
            <cx:binning intervalClosed="r"/>
          </cx:layoutPr>
        </cx:series>
      </cx:plotAreaRegion>
      <cx:axis id="0">
        <cx:catScaling gapWidth="0"/>
        <cx:tickLabels/>
      </cx:axis>
      <cx:axis id="1">
        <cx:valScaling/>
        <cx:majorGridlines/>
        <cx:tickLabels/>
      </cx:axis>
    </cx:plotArea>
  </cx:chart>
</cx:chartSpace>
</file>

<file path=ppt/charts/chart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Plan1!$C$2:$C$16</cx:f>
        <cx:lvl ptCount="15" formatCode="#,##0\ [$€-x-euro1];[Vermelho]\-#,##0\ [$€-x-euro1]">
          <cx:pt idx="0">9120001</cx:pt>
          <cx:pt idx="1">27117743</cx:pt>
          <cx:pt idx="2">70130724</cx:pt>
          <cx:pt idx="3">164294066</cx:pt>
          <cx:pt idx="4">291598138</cx:pt>
          <cx:pt idx="5">194929300</cx:pt>
          <cx:pt idx="6">543150300</cx:pt>
          <cx:pt idx="7">418394760</cx:pt>
          <cx:pt idx="8">146599100</cx:pt>
          <cx:pt idx="9">102402750</cx:pt>
          <cx:pt idx="10">63867500</cx:pt>
          <cx:pt idx="11">47975325</cx:pt>
          <cx:pt idx="12">24505000</cx:pt>
          <cx:pt idx="13">2681175</cx:pt>
          <cx:pt idx="14">6572280</cx:pt>
        </cx:lvl>
      </cx:numDim>
    </cx:data>
  </cx:chartData>
  <cx:chart>
    <cx:title pos="t" align="ctr" overlay="0">
      <cx:tx>
        <cx:rich>
          <a:bodyPr spcFirstLastPara="1" vertOverflow="ellipsis" wrap="square" lIns="0" tIns="0" rIns="0" bIns="0" anchor="ctr" anchorCtr="1"/>
          <a:lstStyle/>
          <a:p>
            <a:pPr algn="ctr">
              <a:defRPr/>
            </a:pPr>
            <a:r>
              <a:rPr lang="pt-BR"/>
              <a:t>DESPESAS</a:t>
            </a:r>
          </a:p>
        </cx:rich>
      </cx:tx>
    </cx:title>
    <cx:plotArea>
      <cx:plotAreaRegion>
        <cx:series layoutId="clusteredColumn" uniqueId="{B4968E6A-DCE5-419B-8B22-5FD868981A7C}">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446C117F-5CCF-4837-BE5F-2B92066CAFAF}"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84EB90BD-B6CE-46B7-997F-7313B992CCDC}"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CDB9D11F-B188-461D-B23F-39381795C052}"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52E6D8D9-55A2-4063-B0F3-121F44549695}"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3" name="Date Placeholder 2"/>
          <p:cNvSpPr>
            <a:spLocks noGrp="1"/>
          </p:cNvSpPr>
          <p:nvPr>
            <p:ph type="dt" sz="half" idx="10"/>
          </p:nvPr>
        </p:nvSpPr>
        <p:spPr/>
        <p:txBody>
          <a:bodyPr/>
          <a:lstStyle/>
          <a:p>
            <a:fld id="{D4B24536-994D-4021-A283-9F449C0DB509}"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3" name="Date Placeholder 2"/>
          <p:cNvSpPr>
            <a:spLocks noGrp="1"/>
          </p:cNvSpPr>
          <p:nvPr>
            <p:ph type="dt" sz="half" idx="10"/>
          </p:nvPr>
        </p:nvSpPr>
        <p:spPr/>
        <p:txBody>
          <a:bodyPr/>
          <a:lstStyle/>
          <a:p>
            <a:fld id="{3CBBBB78-C96F-47B7-AB17-D852CA960AC9}"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5/29/2023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pt-BR" smtClean="0"/>
              <a:t>Clique para editar o título mestre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30578ACC-22D6-47C1-A373-4FD133E34F3C}"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680322" y="3030008"/>
            <a:ext cx="4698355" cy="2906179"/>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5594123" y="3030008"/>
            <a:ext cx="4700059" cy="2906179"/>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pt-BR" smtClean="0"/>
              <a:t>Clique para editar o título mestre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331444B-B92B-4E27-8C94-BB93EAF5CB18}"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363EFA5E-FA76-400D-B3DC-F0BA90E6D107}"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5/29/2023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Reforços e Despesas da </a:t>
            </a:r>
            <a:r>
              <a:rPr lang="pt-BR" dirty="0" err="1" smtClean="0"/>
              <a:t>Chinese</a:t>
            </a:r>
            <a:r>
              <a:rPr lang="pt-BR" dirty="0" smtClean="0"/>
              <a:t> </a:t>
            </a:r>
            <a:r>
              <a:rPr lang="pt-BR" dirty="0" err="1" smtClean="0"/>
              <a:t>Super</a:t>
            </a:r>
            <a:r>
              <a:rPr lang="pt-BR" dirty="0" smtClean="0"/>
              <a:t> </a:t>
            </a:r>
            <a:r>
              <a:rPr lang="pt-BR" dirty="0" err="1" smtClean="0"/>
              <a:t>League</a:t>
            </a:r>
            <a:endParaRPr lang="pt-BR" dirty="0"/>
          </a:p>
        </p:txBody>
      </p:sp>
      <p:sp>
        <p:nvSpPr>
          <p:cNvPr id="3" name="Subtítulo 2"/>
          <p:cNvSpPr>
            <a:spLocks noGrp="1"/>
          </p:cNvSpPr>
          <p:nvPr>
            <p:ph type="subTitle" idx="1"/>
          </p:nvPr>
        </p:nvSpPr>
        <p:spPr/>
        <p:txBody>
          <a:bodyPr/>
          <a:lstStyle/>
          <a:p>
            <a:endParaRPr lang="pt-BR" dirty="0"/>
          </a:p>
        </p:txBody>
      </p:sp>
    </p:spTree>
    <p:extLst>
      <p:ext uri="{BB962C8B-B14F-4D97-AF65-F5344CB8AC3E}">
        <p14:creationId xmlns:p14="http://schemas.microsoft.com/office/powerpoint/2010/main" val="162522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Por que o mercado da </a:t>
            </a:r>
            <a:r>
              <a:rPr lang="pt-BR" dirty="0" err="1" smtClean="0"/>
              <a:t>Chinese</a:t>
            </a:r>
            <a:r>
              <a:rPr lang="pt-BR" dirty="0" smtClean="0"/>
              <a:t> </a:t>
            </a:r>
            <a:r>
              <a:rPr lang="pt-BR" dirty="0" err="1" smtClean="0"/>
              <a:t>Super</a:t>
            </a:r>
            <a:r>
              <a:rPr lang="pt-BR" dirty="0" smtClean="0"/>
              <a:t> </a:t>
            </a:r>
            <a:r>
              <a:rPr lang="pt-BR" dirty="0" err="1" smtClean="0"/>
              <a:t>League</a:t>
            </a:r>
            <a:r>
              <a:rPr lang="pt-BR" dirty="0" smtClean="0"/>
              <a:t>?</a:t>
            </a:r>
            <a:endParaRPr lang="pt-BR" dirty="0"/>
          </a:p>
        </p:txBody>
      </p:sp>
      <p:sp>
        <p:nvSpPr>
          <p:cNvPr id="3" name="Espaço Reservado para Conteúdo 2"/>
          <p:cNvSpPr>
            <a:spLocks noGrp="1"/>
          </p:cNvSpPr>
          <p:nvPr>
            <p:ph idx="1"/>
          </p:nvPr>
        </p:nvSpPr>
        <p:spPr/>
        <p:txBody>
          <a:bodyPr/>
          <a:lstStyle/>
          <a:p>
            <a:r>
              <a:rPr lang="pt-BR" dirty="0" smtClean="0"/>
              <a:t>O crescimento </a:t>
            </a:r>
            <a:r>
              <a:rPr lang="pt-BR" dirty="0"/>
              <a:t>dos gastos em contratações do futebol chinês está inserido em um grande plano maior para transformar o futebol do país em uma </a:t>
            </a:r>
            <a:r>
              <a:rPr lang="pt-BR" dirty="0" smtClean="0"/>
              <a:t>potência. A meta do Partido Comunista da China, através do </a:t>
            </a:r>
            <a:r>
              <a:rPr lang="pt-BR" dirty="0"/>
              <a:t>Plano de Desenvolvimento do Futebol Chinês (PDFC</a:t>
            </a:r>
            <a:r>
              <a:rPr lang="pt-BR" dirty="0" smtClean="0"/>
              <a:t>), é transformar a seleção chinesa em uma superpotência do futebol até o ano de 2050.</a:t>
            </a:r>
          </a:p>
          <a:p>
            <a:r>
              <a:rPr lang="pt-BR" dirty="0" smtClean="0"/>
              <a:t>Os gastos em contratações de jogadores da CSL se tornaram, no ano de 2017, os maiores do mundo, ultrapassando a gigante Premier </a:t>
            </a:r>
            <a:r>
              <a:rPr lang="pt-BR" dirty="0" err="1" smtClean="0"/>
              <a:t>League</a:t>
            </a:r>
            <a:r>
              <a:rPr lang="pt-BR" dirty="0" smtClean="0"/>
              <a:t>.</a:t>
            </a:r>
            <a:endParaRPr lang="pt-BR" dirty="0"/>
          </a:p>
        </p:txBody>
      </p:sp>
    </p:spTree>
    <p:extLst>
      <p:ext uri="{BB962C8B-B14F-4D97-AF65-F5344CB8AC3E}">
        <p14:creationId xmlns:p14="http://schemas.microsoft.com/office/powerpoint/2010/main" val="10681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Reforços e Despesas ao longo das temporadas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5386" y="2422622"/>
            <a:ext cx="5230259" cy="3143720"/>
          </a:xfr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348" y="2422622"/>
            <a:ext cx="5222234" cy="3138896"/>
          </a:xfrm>
          <a:prstGeom prst="rect">
            <a:avLst/>
          </a:prstGeom>
        </p:spPr>
      </p:pic>
    </p:spTree>
    <p:extLst>
      <p:ext uri="{BB962C8B-B14F-4D97-AF65-F5344CB8AC3E}">
        <p14:creationId xmlns:p14="http://schemas.microsoft.com/office/powerpoint/2010/main" val="107336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Reforços e Despesas ao longo das temporadas</a:t>
            </a:r>
          </a:p>
        </p:txBody>
      </p:sp>
      <p:sp>
        <p:nvSpPr>
          <p:cNvPr id="3" name="Espaço Reservado para Conteúdo 2"/>
          <p:cNvSpPr>
            <a:spLocks noGrp="1"/>
          </p:cNvSpPr>
          <p:nvPr>
            <p:ph idx="1"/>
          </p:nvPr>
        </p:nvSpPr>
        <p:spPr/>
        <p:txBody>
          <a:bodyPr>
            <a:normAutofit fontScale="92500" lnSpcReduction="10000"/>
          </a:bodyPr>
          <a:lstStyle/>
          <a:p>
            <a:r>
              <a:rPr lang="pt-BR" dirty="0" smtClean="0"/>
              <a:t>A principal causa do aumento dos gastos em contratações na CSL foi o </a:t>
            </a:r>
            <a:r>
              <a:rPr lang="pt-BR" dirty="0"/>
              <a:t>Plano de Desenvolvimento do Futebol Chinês (</a:t>
            </a:r>
            <a:r>
              <a:rPr lang="pt-BR" dirty="0" smtClean="0"/>
              <a:t>PDFC), de 2016. Por meio dessa planificação, o PCC acreditou que a contratação de grandes estrelas do futebol mundial através da oferta de grandes salários e altos preços de transferências, os olhos do futebol mundial se voltariam ao futebol chinês. </a:t>
            </a:r>
          </a:p>
          <a:p>
            <a:r>
              <a:rPr lang="pt-BR" dirty="0" smtClean="0"/>
              <a:t>A partir disso, quando a atenção mundial já estivesse voltada para a China, era hora de iniciar uma substituição de jogadores. Ao invés de contratar grandes estrelas internacionais, agora era necessário produzir grandes craques. Um meio para fazer com que os investimentos se voltassem ao futebol interno da China foram uma série de legislações restritivas à contratações internacionais por parte dos clubes.</a:t>
            </a:r>
            <a:endParaRPr lang="pt-BR" dirty="0"/>
          </a:p>
        </p:txBody>
      </p:sp>
    </p:spTree>
    <p:extLst>
      <p:ext uri="{BB962C8B-B14F-4D97-AF65-F5344CB8AC3E}">
        <p14:creationId xmlns:p14="http://schemas.microsoft.com/office/powerpoint/2010/main" val="212007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Reforços e Despesas ao longo das temporadas</a:t>
            </a:r>
          </a:p>
        </p:txBody>
      </p:sp>
      <p:sp>
        <p:nvSpPr>
          <p:cNvPr id="3" name="Espaço Reservado para Conteúdo 2"/>
          <p:cNvSpPr>
            <a:spLocks noGrp="1"/>
          </p:cNvSpPr>
          <p:nvPr>
            <p:ph idx="1"/>
          </p:nvPr>
        </p:nvSpPr>
        <p:spPr>
          <a:xfrm>
            <a:off x="680321" y="2046331"/>
            <a:ext cx="9613861" cy="1407813"/>
          </a:xfrm>
        </p:spPr>
        <p:txBody>
          <a:bodyPr>
            <a:normAutofit lnSpcReduction="10000"/>
          </a:bodyPr>
          <a:lstStyle/>
          <a:p>
            <a:r>
              <a:rPr lang="pt-BR" dirty="0" smtClean="0"/>
              <a:t>Durante o ano de 2017, é instituída uma taxação de 100% sobre a contratação de jogadores estrangeiros que ultrapassassem os 5,9 mi de euros. Durante o ano de 2020, é instituído o teto salarial anual para jogadores, tanto estrangeiros quanto chineses.</a:t>
            </a:r>
          </a:p>
          <a:p>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935" y="3280199"/>
            <a:ext cx="5516631" cy="3265556"/>
          </a:xfrm>
          <a:prstGeom prst="rect">
            <a:avLst/>
          </a:prstGeom>
        </p:spPr>
      </p:pic>
    </p:spTree>
    <p:extLst>
      <p:ext uri="{BB962C8B-B14F-4D97-AF65-F5344CB8AC3E}">
        <p14:creationId xmlns:p14="http://schemas.microsoft.com/office/powerpoint/2010/main" val="1696792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Reforços e Despesas ao longo das temporadas</a:t>
            </a:r>
          </a:p>
        </p:txBody>
      </p:sp>
      <p:sp>
        <p:nvSpPr>
          <p:cNvPr id="3" name="Espaço Reservado para Conteúdo 2"/>
          <p:cNvSpPr>
            <a:spLocks noGrp="1"/>
          </p:cNvSpPr>
          <p:nvPr>
            <p:ph idx="1"/>
          </p:nvPr>
        </p:nvSpPr>
        <p:spPr>
          <a:xfrm>
            <a:off x="104503" y="1968136"/>
            <a:ext cx="4833257" cy="4458789"/>
          </a:xfrm>
        </p:spPr>
        <p:txBody>
          <a:bodyPr/>
          <a:lstStyle/>
          <a:p>
            <a:pPr marL="3657600" lvl="8" indent="0">
              <a:buNone/>
            </a:pPr>
            <a:endParaRPr lang="pt-BR" dirty="0"/>
          </a:p>
        </p:txBody>
      </p:sp>
      <mc:AlternateContent xmlns:mc="http://schemas.openxmlformats.org/markup-compatibility/2006">
        <mc:Choice xmlns:cx="http://schemas.microsoft.com/office/drawing/2014/chartex" Requires="cx">
          <p:graphicFrame>
            <p:nvGraphicFramePr>
              <p:cNvPr id="4" name="Gráfico 3"/>
              <p:cNvGraphicFramePr/>
              <p:nvPr>
                <p:extLst>
                  <p:ext uri="{D42A27DB-BD31-4B8C-83A1-F6EECF244321}">
                    <p14:modId xmlns:p14="http://schemas.microsoft.com/office/powerpoint/2010/main" val="909048495"/>
                  </p:ext>
                </p:extLst>
              </p:nvPr>
            </p:nvGraphicFramePr>
            <p:xfrm>
              <a:off x="104503" y="1968135"/>
              <a:ext cx="4728754" cy="2307772"/>
            </p:xfrm>
            <a:graphic>
              <a:graphicData uri="http://schemas.microsoft.com/office/drawing/2014/chartex">
                <c:chart xmlns:c="http://schemas.openxmlformats.org/drawingml/2006/chart" xmlns:r="http://schemas.openxmlformats.org/officeDocument/2006/relationships" r:id="rId2"/>
              </a:graphicData>
            </a:graphic>
          </p:graphicFrame>
        </mc:Choice>
        <mc:Fallback>
          <p:pic>
            <p:nvPicPr>
              <p:cNvPr id="4" name="Gráfico 3"/>
              <p:cNvPicPr>
                <a:picLocks noGrp="1" noRot="1" noChangeAspect="1" noMove="1" noResize="1" noEditPoints="1" noAdjustHandles="1" noChangeArrowheads="1" noChangeShapeType="1"/>
              </p:cNvPicPr>
              <p:nvPr/>
            </p:nvPicPr>
            <p:blipFill>
              <a:blip r:embed="rId3"/>
              <a:stretch>
                <a:fillRect/>
              </a:stretch>
            </p:blipFill>
            <p:spPr>
              <a:xfrm>
                <a:off x="104503" y="1968135"/>
                <a:ext cx="4728754" cy="2307772"/>
              </a:xfrm>
              <a:prstGeom prst="rect">
                <a:avLst/>
              </a:prstGeom>
            </p:spPr>
          </p:pic>
        </mc:Fallback>
      </mc:AlternateContent>
      <mc:AlternateContent xmlns:mc="http://schemas.openxmlformats.org/markup-compatibility/2006">
        <mc:Choice xmlns:cx="http://schemas.microsoft.com/office/drawing/2014/chartex" Requires="cx">
          <p:graphicFrame>
            <p:nvGraphicFramePr>
              <p:cNvPr id="5" name="Gráfico 4"/>
              <p:cNvGraphicFramePr/>
              <p:nvPr>
                <p:extLst>
                  <p:ext uri="{D42A27DB-BD31-4B8C-83A1-F6EECF244321}">
                    <p14:modId xmlns:p14="http://schemas.microsoft.com/office/powerpoint/2010/main" val="1804612117"/>
                  </p:ext>
                </p:extLst>
              </p:nvPr>
            </p:nvGraphicFramePr>
            <p:xfrm>
              <a:off x="0" y="4105819"/>
              <a:ext cx="4728754" cy="2321107"/>
            </p:xfrm>
            <a:graphic>
              <a:graphicData uri="http://schemas.microsoft.com/office/drawing/2014/chartex">
                <c:chart xmlns:c="http://schemas.openxmlformats.org/drawingml/2006/chart" xmlns:r="http://schemas.openxmlformats.org/officeDocument/2006/relationships" r:id="rId4"/>
              </a:graphicData>
            </a:graphic>
          </p:graphicFrame>
        </mc:Choice>
        <mc:Fallback>
          <p:pic>
            <p:nvPicPr>
              <p:cNvPr id="5" name="Gráfico 4"/>
              <p:cNvPicPr>
                <a:picLocks noGrp="1" noRot="1" noChangeAspect="1" noMove="1" noResize="1" noEditPoints="1" noAdjustHandles="1" noChangeArrowheads="1" noChangeShapeType="1"/>
              </p:cNvPicPr>
              <p:nvPr/>
            </p:nvPicPr>
            <p:blipFill>
              <a:blip r:embed="rId5"/>
              <a:stretch>
                <a:fillRect/>
              </a:stretch>
            </p:blipFill>
            <p:spPr>
              <a:xfrm>
                <a:off x="0" y="4105819"/>
                <a:ext cx="4728754" cy="2321107"/>
              </a:xfrm>
              <a:prstGeom prst="rect">
                <a:avLst/>
              </a:prstGeom>
            </p:spPr>
          </p:pic>
        </mc:Fallback>
      </mc:AlternateContent>
      <p:sp>
        <p:nvSpPr>
          <p:cNvPr id="6" name="CaixaDeTexto 5"/>
          <p:cNvSpPr txBox="1"/>
          <p:nvPr/>
        </p:nvSpPr>
        <p:spPr>
          <a:xfrm>
            <a:off x="5164182" y="2264229"/>
            <a:ext cx="6601098" cy="1754326"/>
          </a:xfrm>
          <a:prstGeom prst="rect">
            <a:avLst/>
          </a:prstGeom>
          <a:noFill/>
        </p:spPr>
        <p:txBody>
          <a:bodyPr wrap="square" rtlCol="0">
            <a:spAutoFit/>
          </a:bodyPr>
          <a:lstStyle/>
          <a:p>
            <a:pPr marL="0" lvl="8"/>
            <a:r>
              <a:rPr lang="pt-BR" dirty="0"/>
              <a:t>Os reforços da CSL concentraram-se entre 165 a 226, no período analisado</a:t>
            </a:r>
            <a:r>
              <a:rPr lang="pt-BR" dirty="0" smtClean="0"/>
              <a:t>. </a:t>
            </a:r>
          </a:p>
          <a:p>
            <a:pPr marL="0" lvl="8"/>
            <a:r>
              <a:rPr lang="pt-BR" dirty="0" smtClean="0"/>
              <a:t>Enquanto isso, os valores gastos nesses contratações, ao longo das 15 temporadas, concentrou-se entre 2mi de euros aproximadamente a 232 mi de euros aproximadamente.</a:t>
            </a:r>
            <a:endParaRPr lang="pt-BR" dirty="0"/>
          </a:p>
          <a:p>
            <a:endParaRPr lang="pt-BR" dirty="0"/>
          </a:p>
        </p:txBody>
      </p:sp>
    </p:spTree>
    <p:extLst>
      <p:ext uri="{BB962C8B-B14F-4D97-AF65-F5344CB8AC3E}">
        <p14:creationId xmlns:p14="http://schemas.microsoft.com/office/powerpoint/2010/main" val="2515034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Conclusões </a:t>
            </a:r>
            <a:endParaRPr lang="pt-BR" dirty="0"/>
          </a:p>
        </p:txBody>
      </p:sp>
      <p:sp>
        <p:nvSpPr>
          <p:cNvPr id="3" name="Espaço Reservado para Conteúdo 2"/>
          <p:cNvSpPr>
            <a:spLocks noGrp="1"/>
          </p:cNvSpPr>
          <p:nvPr>
            <p:ph idx="1"/>
          </p:nvPr>
        </p:nvSpPr>
        <p:spPr>
          <a:xfrm>
            <a:off x="680321" y="3129353"/>
            <a:ext cx="9534833" cy="3375950"/>
          </a:xfrm>
        </p:spPr>
        <p:txBody>
          <a:bodyPr>
            <a:normAutofit fontScale="92500" lnSpcReduction="20000"/>
          </a:bodyPr>
          <a:lstStyle/>
          <a:p>
            <a:r>
              <a:rPr lang="pt-BR" dirty="0" smtClean="0"/>
              <a:t>Apesar de, com as legislações restritivas, diminuírem os valores destinados a contratações no mercado internacional de jogadores, o futebol da China segue contratando jogadores ao longo do mundo. É visível, como na temporada 2022/2023, que por mais que tenham sido bruscamente reduzidos os valores monetários, o país, ainda assim, contratou  mais jogadores do que no ano em que se tornaram os maiores consumidores mundiais de jogadores de futebol, temporadas 2016/17 e 2017/18.</a:t>
            </a:r>
          </a:p>
          <a:p>
            <a:r>
              <a:rPr lang="pt-BR" dirty="0" smtClean="0"/>
              <a:t>Além disso, é interessante notar que </a:t>
            </a:r>
            <a:r>
              <a:rPr lang="pt-BR" dirty="0"/>
              <a:t>Outros fatores para a redução dos gastos em contratações que foram excluídos da </a:t>
            </a:r>
            <a:r>
              <a:rPr lang="pt-BR" dirty="0" smtClean="0"/>
              <a:t>análise, como a redução do crescimento do PIB chinês e, também a eminência da pandemia de Covid-19.</a:t>
            </a:r>
            <a:endParaRPr lang="pt-BR" dirty="0"/>
          </a:p>
        </p:txBody>
      </p:sp>
      <p:pic>
        <p:nvPicPr>
          <p:cNvPr id="1030" name="Picture 6" descr="https://f.i.uol.com.br/fotografia/2023/04/12/16813245946436fa326db11_1681324594_3x2_l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6423" y="-1"/>
            <a:ext cx="4345577" cy="2898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053161"/>
      </p:ext>
    </p:extLst>
  </p:cSld>
  <p:clrMapOvr>
    <a:masterClrMapping/>
  </p:clrMapOvr>
</p:sld>
</file>

<file path=ppt/theme/theme1.xml><?xml version="1.0" encoding="utf-8"?>
<a:theme xmlns:a="http://schemas.openxmlformats.org/drawingml/2006/main" name="Berlim">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TM04033917[[fn=Berlim]]</Template>
  <TotalTime>48</TotalTime>
  <Words>478</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7</vt:i4>
      </vt:variant>
    </vt:vector>
  </HeadingPairs>
  <TitlesOfParts>
    <vt:vector size="10" baseType="lpstr">
      <vt:lpstr>Arial</vt:lpstr>
      <vt:lpstr>Trebuchet MS</vt:lpstr>
      <vt:lpstr>Berlim</vt:lpstr>
      <vt:lpstr>Reforços e Despesas da Chinese Super League</vt:lpstr>
      <vt:lpstr>Por que o mercado da Chinese Super League?</vt:lpstr>
      <vt:lpstr>Reforços e Despesas ao longo das temporadas</vt:lpstr>
      <vt:lpstr>Reforços e Despesas ao longo das temporadas</vt:lpstr>
      <vt:lpstr>Reforços e Despesas ao longo das temporadas</vt:lpstr>
      <vt:lpstr>Reforços e Despesas ao longo das temporadas</vt:lpstr>
      <vt:lpstr>Conclusões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Reforços e Despesas da Chinese Super League</dc:title>
  <dc:creator>Bruno</dc:creator>
  <cp:lastModifiedBy>Bruno</cp:lastModifiedBy>
  <cp:revision>7</cp:revision>
  <dcterms:created xsi:type="dcterms:W3CDTF">2023-05-29T18:25:59Z</dcterms:created>
  <dcterms:modified xsi:type="dcterms:W3CDTF">2023-05-29T19:14:41Z</dcterms:modified>
</cp:coreProperties>
</file>