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9"/>
  </p:notesMasterIdLst>
  <p:sldIdLst>
    <p:sldId id="335" r:id="rId3"/>
    <p:sldId id="336" r:id="rId4"/>
    <p:sldId id="337" r:id="rId5"/>
    <p:sldId id="339" r:id="rId6"/>
    <p:sldId id="338" r:id="rId7"/>
    <p:sldId id="299" r:id="rId8"/>
    <p:sldId id="340" r:id="rId9"/>
    <p:sldId id="341" r:id="rId10"/>
    <p:sldId id="342" r:id="rId11"/>
    <p:sldId id="345" r:id="rId12"/>
    <p:sldId id="258" r:id="rId13"/>
    <p:sldId id="256" r:id="rId14"/>
    <p:sldId id="343" r:id="rId15"/>
    <p:sldId id="260" r:id="rId16"/>
    <p:sldId id="333" r:id="rId17"/>
    <p:sldId id="330" r:id="rId18"/>
    <p:sldId id="261" r:id="rId19"/>
    <p:sldId id="263" r:id="rId20"/>
    <p:sldId id="264" r:id="rId21"/>
    <p:sldId id="268" r:id="rId22"/>
    <p:sldId id="267" r:id="rId23"/>
    <p:sldId id="266" r:id="rId24"/>
    <p:sldId id="271" r:id="rId25"/>
    <p:sldId id="272" r:id="rId26"/>
    <p:sldId id="273" r:id="rId27"/>
    <p:sldId id="274" r:id="rId28"/>
    <p:sldId id="316" r:id="rId29"/>
    <p:sldId id="275" r:id="rId30"/>
    <p:sldId id="317" r:id="rId31"/>
    <p:sldId id="318" r:id="rId32"/>
    <p:sldId id="319" r:id="rId33"/>
    <p:sldId id="320" r:id="rId34"/>
    <p:sldId id="328" r:id="rId35"/>
    <p:sldId id="334" r:id="rId36"/>
    <p:sldId id="344" r:id="rId37"/>
    <p:sldId id="280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0A2"/>
    <a:srgbClr val="476AB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6021" autoAdjust="0"/>
  </p:normalViewPr>
  <p:slideViewPr>
    <p:cSldViewPr snapToGrid="0">
      <p:cViewPr varScale="1">
        <p:scale>
          <a:sx n="101" d="100"/>
          <a:sy n="101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91C74-6111-46D8-81BE-7574AEA0A19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CD19-2C3C-45EF-BA43-9EE3BA6B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0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9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80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24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63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48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47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30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baseline="0" dirty="0"/>
              <a:t> … förlåtande</a:t>
            </a:r>
            <a:endParaRPr lang="sv-SE" dirty="0"/>
          </a:p>
          <a:p>
            <a:endParaRPr lang="sv-SE" dirty="0"/>
          </a:p>
          <a:p>
            <a:r>
              <a:rPr lang="sv-SE" dirty="0"/>
              <a:t>Förklara att </a:t>
            </a:r>
            <a:r>
              <a:rPr lang="sv-SE" dirty="0" err="1"/>
              <a:t>javascript</a:t>
            </a:r>
            <a:r>
              <a:rPr lang="sv-SE" dirty="0"/>
              <a:t> är ett JIT kompilerat</a:t>
            </a:r>
            <a:r>
              <a:rPr lang="sv-SE" baseline="0" dirty="0"/>
              <a:t> språk</a:t>
            </a:r>
            <a:endParaRPr lang="sv-SE" dirty="0"/>
          </a:p>
          <a:p>
            <a:r>
              <a:rPr lang="sv-SE" dirty="0"/>
              <a:t>var a = 2;</a:t>
            </a:r>
          </a:p>
          <a:p>
            <a:r>
              <a:rPr lang="sv-SE" dirty="0"/>
              <a:t>console.log(a);</a:t>
            </a:r>
          </a:p>
          <a:p>
            <a:r>
              <a:rPr lang="sv-SE" dirty="0"/>
              <a:t>3();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4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83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4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34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67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57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4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4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4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1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676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741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6385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965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28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647788" y="289511"/>
            <a:ext cx="6277292" cy="89966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624241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295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694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65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7580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9306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37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2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59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398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26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25625"/>
            <a:ext cx="1197543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19299"/>
            <a:ext cx="10515600" cy="415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743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430002" y="6477875"/>
            <a:ext cx="761998" cy="380126"/>
          </a:xfrm>
          <a:prstGeom prst="rect">
            <a:avLst/>
          </a:prstGeom>
        </p:spPr>
        <p:txBody>
          <a:bodyPr/>
          <a:lstStyle/>
          <a:p>
            <a:pPr defTabSz="914367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14367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4175" y="1181101"/>
            <a:ext cx="11234738" cy="2055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313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lide full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14300"/>
            <a:ext cx="11975431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0" y="457200"/>
            <a:ext cx="11290300" cy="6019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1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5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2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60C446-6CB1-44A3-A74E-6FB4AF0231F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A142A-D24A-413B-90C5-E160E7C0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0545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>
                <a:solidFill>
                  <a:srgbClr val="476AB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STOCKHOLM</a:t>
            </a:r>
            <a:endParaRPr lang="sv-SE" dirty="0">
              <a:solidFill>
                <a:srgbClr val="476AB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#4 – Device Management</a:t>
            </a:r>
            <a:endParaRPr lang="sv-SE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4982"/>
            <a:ext cx="9182100" cy="2457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4807526"/>
            <a:ext cx="996820" cy="1019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35" y="5827262"/>
            <a:ext cx="382555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microServiceBus.com</a:t>
            </a:r>
          </a:p>
        </p:txBody>
      </p:sp>
      <p:cxnSp>
        <p:nvCxnSpPr>
          <p:cNvPr id="8" name="Connector: Elbow 7"/>
          <p:cNvCxnSpPr>
            <a:cxnSpLocks/>
            <a:stCxn id="4" idx="3"/>
          </p:cNvCxnSpPr>
          <p:nvPr/>
        </p:nvCxnSpPr>
        <p:spPr>
          <a:xfrm flipV="1">
            <a:off x="2444621" y="4371994"/>
            <a:ext cx="2808315" cy="945400"/>
          </a:xfrm>
          <a:prstGeom prst="bentConnector3">
            <a:avLst>
              <a:gd name="adj1" fmla="val 99880"/>
            </a:avLst>
          </a:prstGeom>
          <a:ln>
            <a:solidFill>
              <a:srgbClr val="2350A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681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have installed…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034" y="1842753"/>
            <a:ext cx="927009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… Node.js</a:t>
            </a:r>
          </a:p>
          <a:p>
            <a:r>
              <a:rPr lang="en-US" sz="3200" dirty="0"/>
              <a:t>… Visual Studio Code</a:t>
            </a:r>
          </a:p>
          <a:p>
            <a:r>
              <a:rPr lang="en-US" sz="3200" dirty="0"/>
              <a:t>… Putty</a:t>
            </a:r>
          </a:p>
          <a:p>
            <a:endParaRPr lang="en-US" sz="3200" dirty="0"/>
          </a:p>
          <a:p>
            <a:r>
              <a:rPr lang="en-US" sz="3200" dirty="0"/>
              <a:t>… Azure Account</a:t>
            </a:r>
          </a:p>
          <a:p>
            <a:r>
              <a:rPr lang="sv-SE" sz="3200" dirty="0"/>
              <a:t>… Power BI </a:t>
            </a:r>
            <a:r>
              <a:rPr lang="sv-SE" sz="3200" dirty="0" err="1"/>
              <a:t>Account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8266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Azure Portal and Azure IoT Hub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01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Node.js &amp; JavaScript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764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JavaScript?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06214" y="4239196"/>
            <a:ext cx="10515600" cy="223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IoT Developers are not easy to find</a:t>
            </a:r>
          </a:p>
          <a:p>
            <a:r>
              <a:rPr lang="en-US" dirty="0"/>
              <a:t>Node.js / JavaScript is the fastest growing developer platform today</a:t>
            </a:r>
          </a:p>
        </p:txBody>
      </p:sp>
      <p:pic>
        <p:nvPicPr>
          <p:cNvPr id="8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556000"/>
            <a:ext cx="10414000" cy="249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Node.js® is a JavaScript runtime built on Chrome's V8 JavaScript engine. </a:t>
            </a:r>
          </a:p>
          <a:p>
            <a:pPr marL="0" indent="0">
              <a:buNone/>
            </a:pPr>
            <a:r>
              <a:rPr lang="en-US" dirty="0"/>
              <a:t>Node.js uses an single threaded, event-driven, non-blocking I/O model that makes it lightweight and efficient. </a:t>
            </a:r>
          </a:p>
          <a:p>
            <a:pPr marL="0" indent="0">
              <a:buNone/>
            </a:pPr>
            <a:r>
              <a:rPr lang="en-US" dirty="0"/>
              <a:t>Node.js is platform independent.</a:t>
            </a:r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9" y="1690688"/>
            <a:ext cx="2337392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7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77586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77586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250152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585223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87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805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854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4854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4854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4854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4854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4854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5142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8191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58191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58191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8191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58191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58191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100101" y="3905967"/>
            <a:ext cx="1737784" cy="1723372"/>
            <a:chOff x="8444352" y="3569310"/>
            <a:chExt cx="1737784" cy="1723372"/>
          </a:xfrm>
        </p:grpSpPr>
        <p:grpSp>
          <p:nvGrpSpPr>
            <p:cNvPr id="35" name="Group 34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8" name="Arrow: Circular 7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ircular 33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37" name="Arrow: Right 36"/>
          <p:cNvSpPr/>
          <p:nvPr/>
        </p:nvSpPr>
        <p:spPr>
          <a:xfrm>
            <a:off x="7806226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9362060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/>
          <p:cNvSpPr/>
          <p:nvPr/>
        </p:nvSpPr>
        <p:spPr>
          <a:xfrm rot="10800000">
            <a:off x="7806226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0806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43" name="Arrow: Right 42"/>
          <p:cNvSpPr/>
          <p:nvPr/>
        </p:nvSpPr>
        <p:spPr>
          <a:xfrm rot="10800000">
            <a:off x="9362060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4999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45" name="Arrow: Right 44"/>
          <p:cNvSpPr/>
          <p:nvPr/>
        </p:nvSpPr>
        <p:spPr>
          <a:xfrm rot="5400000">
            <a:off x="289004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 rot="16200000">
            <a:off x="2298875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/>
          <p:cNvSpPr/>
          <p:nvPr/>
        </p:nvSpPr>
        <p:spPr>
          <a:xfrm>
            <a:off x="3091371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/>
          <p:cNvSpPr/>
          <p:nvPr/>
        </p:nvSpPr>
        <p:spPr>
          <a:xfrm rot="10800000">
            <a:off x="3075951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77674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3995728"/>
            <a:ext cx="9781623" cy="205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 err="1"/>
              <a:t>untyped</a:t>
            </a:r>
            <a:r>
              <a:rPr lang="en-US" dirty="0"/>
              <a:t>, and </a:t>
            </a:r>
            <a:r>
              <a:rPr lang="en-US" b="1" dirty="0"/>
              <a:t>interpreted</a:t>
            </a:r>
            <a:r>
              <a:rPr lang="en-US" dirty="0"/>
              <a:t> programming language. It has been standardized in the ECMAScript language specification</a:t>
            </a:r>
            <a:endParaRPr lang="sv-SE" dirty="0"/>
          </a:p>
        </p:txBody>
      </p:sp>
      <p:pic>
        <p:nvPicPr>
          <p:cNvPr id="2050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30463" y="4236099"/>
            <a:ext cx="1735494" cy="9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75" y="1854200"/>
            <a:ext cx="8515350" cy="4351338"/>
          </a:xfrm>
        </p:spPr>
        <p:txBody>
          <a:bodyPr/>
          <a:lstStyle/>
          <a:p>
            <a:r>
              <a:rPr lang="sv-SE" sz="3200" dirty="0" err="1"/>
              <a:t>Values</a:t>
            </a:r>
            <a:r>
              <a:rPr lang="sv-SE" sz="3200" dirty="0"/>
              <a:t> and </a:t>
            </a:r>
            <a:r>
              <a:rPr lang="sv-SE" sz="3200" dirty="0" err="1"/>
              <a:t>Types</a:t>
            </a:r>
            <a:endParaRPr lang="sv-SE" sz="3200" dirty="0"/>
          </a:p>
          <a:p>
            <a:r>
              <a:rPr lang="sv-SE" sz="3200" dirty="0"/>
              <a:t>Operators</a:t>
            </a:r>
          </a:p>
          <a:p>
            <a:r>
              <a:rPr lang="sv-SE" sz="3200" dirty="0" err="1"/>
              <a:t>Variables</a:t>
            </a:r>
            <a:r>
              <a:rPr lang="sv-SE" sz="3200" dirty="0"/>
              <a:t> and Blocks</a:t>
            </a:r>
          </a:p>
          <a:p>
            <a:r>
              <a:rPr lang="sv-SE" sz="3200" dirty="0" err="1"/>
              <a:t>Conditional</a:t>
            </a:r>
            <a:r>
              <a:rPr lang="sv-SE" sz="3200" dirty="0"/>
              <a:t> </a:t>
            </a:r>
            <a:r>
              <a:rPr lang="sv-SE" sz="3200" dirty="0" err="1"/>
              <a:t>statemets</a:t>
            </a:r>
            <a:endParaRPr lang="sv-SE" sz="3200" dirty="0"/>
          </a:p>
          <a:p>
            <a:r>
              <a:rPr lang="sv-SE" sz="3200" dirty="0"/>
              <a:t>Loops</a:t>
            </a:r>
          </a:p>
          <a:p>
            <a:r>
              <a:rPr lang="sv-SE" sz="3200" dirty="0" err="1"/>
              <a:t>Functions</a:t>
            </a:r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8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5625"/>
            <a:ext cx="10286999" cy="4351338"/>
          </a:xfrm>
        </p:spPr>
        <p:txBody>
          <a:bodyPr>
            <a:normAutofit/>
          </a:bodyPr>
          <a:lstStyle/>
          <a:p>
            <a:r>
              <a:rPr lang="en-US" dirty="0"/>
              <a:t>Primitive values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Objects (Functions)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Structured data</a:t>
            </a:r>
          </a:p>
          <a:p>
            <a:pPr lvl="1"/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6620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3149"/>
            <a:ext cx="10515600" cy="3833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4800" dirty="0"/>
              <a:t>Microsoft</a:t>
            </a:r>
          </a:p>
          <a:p>
            <a:pPr marL="0" indent="0" algn="ctr">
              <a:buNone/>
            </a:pPr>
            <a:r>
              <a:rPr lang="sv-SE" sz="4800" dirty="0"/>
              <a:t>XLENT Integration &amp; Services</a:t>
            </a:r>
          </a:p>
          <a:p>
            <a:pPr marL="0" indent="0" algn="ctr">
              <a:buNone/>
            </a:pPr>
            <a:r>
              <a:rPr lang="sv-SE" sz="4800" dirty="0"/>
              <a:t>AXIANS</a:t>
            </a:r>
          </a:p>
        </p:txBody>
      </p:sp>
    </p:spTree>
    <p:extLst>
      <p:ext uri="{BB962C8B-B14F-4D97-AF65-F5344CB8AC3E}">
        <p14:creationId xmlns:p14="http://schemas.microsoft.com/office/powerpoint/2010/main" val="2428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sv-SE" dirty="0"/>
              <a:t>EQUAL</a:t>
            </a:r>
          </a:p>
          <a:p>
            <a:pPr marL="457200" lvl="1" indent="0">
              <a:buNone/>
            </a:pPr>
            <a:r>
              <a:rPr lang="sv-SE" dirty="0"/>
              <a:t>a = 1;</a:t>
            </a:r>
          </a:p>
          <a:p>
            <a:pPr marL="457200" lvl="1" indent="0">
              <a:buNone/>
            </a:pPr>
            <a:r>
              <a:rPr lang="sv-SE" dirty="0"/>
              <a:t>a = a + 2;</a:t>
            </a:r>
          </a:p>
          <a:p>
            <a:pPr marL="457200" lvl="1" indent="0">
              <a:buNone/>
            </a:pPr>
            <a:r>
              <a:rPr lang="sv-SE" dirty="0"/>
              <a:t>a += 2;</a:t>
            </a:r>
          </a:p>
          <a:p>
            <a:r>
              <a:rPr lang="sv-SE" dirty="0"/>
              <a:t>EQUALITY</a:t>
            </a:r>
          </a:p>
          <a:p>
            <a:pPr marL="457200" lvl="1" indent="0">
              <a:buNone/>
            </a:pPr>
            <a:r>
              <a:rPr lang="sv-SE" dirty="0"/>
              <a:t>a == b	(</a:t>
            </a:r>
            <a:r>
              <a:rPr lang="sv-SE" dirty="0" err="1"/>
              <a:t>loose-equals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=== b 	(</a:t>
            </a:r>
            <a:r>
              <a:rPr lang="sv-SE" dirty="0" err="1"/>
              <a:t>strict-equals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 b	(</a:t>
            </a:r>
            <a:r>
              <a:rPr lang="sv-SE" dirty="0" err="1"/>
              <a:t>loose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!== b	(</a:t>
            </a:r>
            <a:r>
              <a:rPr lang="sv-SE" dirty="0" err="1"/>
              <a:t>strict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1411" y="1690688"/>
            <a:ext cx="5033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”</a:t>
            </a:r>
            <a:r>
              <a:rPr lang="sv-SE" dirty="0" err="1"/>
              <a:t>falsy</a:t>
            </a:r>
            <a:r>
              <a:rPr lang="sv-SE" dirty="0"/>
              <a:t>” </a:t>
            </a:r>
            <a:r>
              <a:rPr lang="sv-SE" dirty="0" err="1"/>
              <a:t>values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0</a:t>
            </a:r>
          </a:p>
          <a:p>
            <a:pPr lvl="1"/>
            <a:r>
              <a:rPr lang="sv-SE" dirty="0"/>
              <a:t>-0</a:t>
            </a:r>
          </a:p>
          <a:p>
            <a:pPr lvl="1"/>
            <a:r>
              <a:rPr lang="sv-SE" dirty="0"/>
              <a:t>””</a:t>
            </a:r>
          </a:p>
          <a:p>
            <a:pPr lvl="1"/>
            <a:r>
              <a:rPr lang="sv-SE" dirty="0" err="1"/>
              <a:t>false</a:t>
            </a:r>
            <a:endParaRPr lang="sv-SE" dirty="0"/>
          </a:p>
          <a:p>
            <a:pPr lvl="1"/>
            <a:r>
              <a:rPr lang="sv-SE" dirty="0" err="1"/>
              <a:t>null</a:t>
            </a:r>
            <a:endParaRPr lang="sv-SE" dirty="0"/>
          </a:p>
          <a:p>
            <a:pPr lvl="1"/>
            <a:r>
              <a:rPr lang="sv-SE" dirty="0" err="1"/>
              <a:t>undefined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if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error</a:t>
            </a:r>
            <a:r>
              <a:rPr lang="sv-SE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handle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error</a:t>
            </a:r>
            <a:endParaRPr lang="sv-SE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8" y="2141068"/>
            <a:ext cx="7579895" cy="32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180073" y="2995405"/>
            <a:ext cx="3534942" cy="1494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 = 12;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 = a +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 </a:t>
            </a:r>
            <a:r>
              <a:rPr lang="sv-SE" sz="2400" dirty="0" err="1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hours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endParaRPr lang="en-US" sz="2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290"/>
            <a:ext cx="10515600" cy="354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data: JSON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id: 1,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'Jim'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'Morrison'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>ions:</a:t>
            </a:r>
          </a:p>
          <a:p>
            <a:r>
              <a:rPr lang="en-US" dirty="0"/>
              <a:t>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[user1, user2, user3, user4];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3646"/>
            <a:ext cx="8149390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95" y="1833646"/>
            <a:ext cx="7335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x+y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5; a &lt; 10; a++)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console.log(a);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4" y="1823871"/>
            <a:ext cx="69903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for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(a = 5; a &lt; 10; a++)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while</a:t>
            </a:r>
          </a:p>
          <a:p>
            <a:pPr marL="457200" lvl="1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	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foreach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726" y="1907590"/>
            <a:ext cx="700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-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4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42457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232" y="1825625"/>
            <a:ext cx="7523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bar(y)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(bar(40));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callbacks….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23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/>
              <a:t>Accept this…</a:t>
            </a:r>
          </a:p>
        </p:txBody>
      </p:sp>
    </p:spTree>
    <p:extLst>
      <p:ext uri="{BB962C8B-B14F-4D97-AF65-F5344CB8AC3E}">
        <p14:creationId xmlns:p14="http://schemas.microsoft.com/office/powerpoint/2010/main" val="271225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bar()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1" y="2276475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052" y="1409700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2782" y="2364298"/>
            <a:ext cx="4388718" cy="156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50" y="3965406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bar();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70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836 -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4219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0352 -0.2935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16:00 – Start</a:t>
            </a:r>
          </a:p>
          <a:p>
            <a:r>
              <a:rPr lang="sv-SE" dirty="0"/>
              <a:t>16:10 – </a:t>
            </a:r>
            <a:r>
              <a:rPr lang="sv-SE" dirty="0" err="1"/>
              <a:t>What</a:t>
            </a:r>
            <a:r>
              <a:rPr lang="sv-SE" dirty="0"/>
              <a:t> is Azure IoT</a:t>
            </a:r>
          </a:p>
          <a:p>
            <a:r>
              <a:rPr lang="sv-SE" dirty="0"/>
              <a:t>16:30 – </a:t>
            </a:r>
            <a:r>
              <a:rPr lang="sv-SE" dirty="0" err="1"/>
              <a:t>What</a:t>
            </a:r>
            <a:r>
              <a:rPr lang="sv-SE" dirty="0"/>
              <a:t> is Node.js</a:t>
            </a:r>
          </a:p>
          <a:p>
            <a:r>
              <a:rPr lang="sv-SE" dirty="0"/>
              <a:t>17:00 – Start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labs</a:t>
            </a:r>
            <a:endParaRPr lang="sv-SE" dirty="0"/>
          </a:p>
          <a:p>
            <a:endParaRPr lang="sv-SE" dirty="0"/>
          </a:p>
          <a:p>
            <a:r>
              <a:rPr lang="sv-SE" dirty="0"/>
              <a:t>19:00 Pizza &amp; Beer</a:t>
            </a:r>
          </a:p>
        </p:txBody>
      </p:sp>
    </p:spTree>
    <p:extLst>
      <p:ext uri="{BB962C8B-B14F-4D97-AF65-F5344CB8AC3E}">
        <p14:creationId xmlns:p14="http://schemas.microsoft.com/office/powerpoint/2010/main" val="207266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467" y="468673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!==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(do(1));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9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42950"/>
            <a:ext cx="10515600" cy="2705100"/>
          </a:xfrm>
        </p:spPr>
        <p:txBody>
          <a:bodyPr/>
          <a:lstStyle/>
          <a:p>
            <a:r>
              <a:rPr lang="en-US" dirty="0"/>
              <a:t>let’s take a deep breath…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5" y="2790825"/>
            <a:ext cx="10515600" cy="270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dirty="0"/>
              <a:t>…anonymous callbacks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0893" y="2901642"/>
            <a:ext cx="5187216" cy="2808923"/>
            <a:chOff x="2952750" y="2906077"/>
            <a:chExt cx="5187216" cy="2808923"/>
          </a:xfrm>
        </p:grpSpPr>
        <p:sp>
          <p:nvSpPr>
            <p:cNvPr id="3" name="Rectangle 2"/>
            <p:cNvSpPr/>
            <p:nvPr/>
          </p:nvSpPr>
          <p:spPr>
            <a:xfrm>
              <a:off x="2952750" y="2906077"/>
              <a:ext cx="5187216" cy="28089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1352" y="2977585"/>
              <a:ext cx="3930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foo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 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5075" y="1306286"/>
            <a:ext cx="5035138" cy="3028109"/>
            <a:chOff x="2755075" y="1306286"/>
            <a:chExt cx="5035138" cy="3028109"/>
          </a:xfrm>
        </p:grpSpPr>
        <p:sp>
          <p:nvSpPr>
            <p:cNvPr id="8" name="Rectangle 7"/>
            <p:cNvSpPr/>
            <p:nvPr/>
          </p:nvSpPr>
          <p:spPr>
            <a:xfrm>
              <a:off x="2755075" y="1306286"/>
              <a:ext cx="5035138" cy="166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7620" y="3052814"/>
              <a:ext cx="866235" cy="47076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207665" y="3935413"/>
              <a:ext cx="866235" cy="39898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88875" y="2064882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sendEvent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Unable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:"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Successfully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submitted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readings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the IoT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hub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3477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70050" y="2520446"/>
            <a:ext cx="4432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sv-SE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Do </a:t>
            </a:r>
            <a:r>
              <a:rPr lang="sv-SE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something</a:t>
            </a:r>
            <a:endParaRPr lang="sv-SE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}, 2000);</a:t>
            </a:r>
          </a:p>
        </p:txBody>
      </p:sp>
    </p:spTree>
    <p:extLst>
      <p:ext uri="{BB962C8B-B14F-4D97-AF65-F5344CB8AC3E}">
        <p14:creationId xmlns:p14="http://schemas.microsoft.com/office/powerpoint/2010/main" val="3435304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pic>
        <p:nvPicPr>
          <p:cNvPr id="8194" name="Picture 2" descr="Image result for np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2025225"/>
            <a:ext cx="3847170" cy="14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132" y="4189874"/>
            <a:ext cx="908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npm is the default package manager for the JavaScript runtime environment Node.js and allows users to consume and distribute JavaScript modules that are available on the registry.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4612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3" y="2307364"/>
            <a:ext cx="10515600" cy="1325563"/>
          </a:xfrm>
        </p:spPr>
        <p:txBody>
          <a:bodyPr/>
          <a:lstStyle/>
          <a:p>
            <a:r>
              <a:rPr lang="en-US" dirty="0"/>
              <a:t>Let’s start…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3860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</p:spTree>
    <p:extLst>
      <p:ext uri="{BB962C8B-B14F-4D97-AF65-F5344CB8AC3E}">
        <p14:creationId xmlns:p14="http://schemas.microsoft.com/office/powerpoint/2010/main" val="22458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help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sz="3600" b="1" dirty="0"/>
              <a:t>Mikael Håkansson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Haseeb Abdul </a:t>
            </a:r>
            <a:r>
              <a:rPr lang="sv-SE" sz="3600" dirty="0"/>
              <a:t>– Microsoft</a:t>
            </a:r>
          </a:p>
          <a:p>
            <a:r>
              <a:rPr lang="sv-SE" sz="3600" b="1" dirty="0"/>
              <a:t>Noemi Lindqvist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Emil Hamalao </a:t>
            </a:r>
            <a:r>
              <a:rPr lang="sv-SE" sz="3600" dirty="0"/>
              <a:t>– XLENT Integration &amp; Services</a:t>
            </a:r>
          </a:p>
          <a:p>
            <a:endParaRPr lang="sv-SE" sz="3600" dirty="0"/>
          </a:p>
          <a:p>
            <a:r>
              <a:rPr lang="sv-SE" sz="3600" dirty="0"/>
              <a:t>… and YOU!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3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Bootcamp</a:t>
            </a:r>
            <a:r>
              <a:rPr lang="sv-SE" dirty="0"/>
              <a:t>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431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  <p:pic>
        <p:nvPicPr>
          <p:cNvPr id="1032" name="Picture 8" descr="Image result for twitt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84822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29275" y="4943475"/>
            <a:ext cx="2495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/>
              <a:t>#</a:t>
            </a:r>
            <a:r>
              <a:rPr lang="sv-SE" sz="4400" dirty="0" err="1"/>
              <a:t>AzureIoT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174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Setup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Laptop</a:t>
            </a:r>
          </a:p>
          <a:p>
            <a:r>
              <a:rPr lang="en-US" dirty="0"/>
              <a:t>Raspberry PI 3 Model B</a:t>
            </a:r>
          </a:p>
          <a:p>
            <a:r>
              <a:rPr lang="en-US" dirty="0"/>
              <a:t>Texas Instrument TI Sensor Tag</a:t>
            </a:r>
          </a:p>
          <a:p>
            <a:pPr lvl="1"/>
            <a:r>
              <a:rPr lang="sv-SE" b="1" dirty="0" err="1"/>
              <a:t>Temperature</a:t>
            </a:r>
            <a:endParaRPr lang="sv-SE" b="1" dirty="0"/>
          </a:p>
          <a:p>
            <a:pPr lvl="1"/>
            <a:r>
              <a:rPr lang="sv-SE" dirty="0"/>
              <a:t>Accelerometer</a:t>
            </a:r>
          </a:p>
          <a:p>
            <a:pPr lvl="1"/>
            <a:r>
              <a:rPr lang="sv-SE" dirty="0" err="1"/>
              <a:t>Gyroscope</a:t>
            </a:r>
            <a:endParaRPr lang="sv-SE" dirty="0"/>
          </a:p>
          <a:p>
            <a:pPr lvl="1"/>
            <a:r>
              <a:rPr lang="sv-SE" dirty="0"/>
              <a:t>Magnetometer</a:t>
            </a:r>
          </a:p>
          <a:p>
            <a:pPr lvl="1"/>
            <a:r>
              <a:rPr lang="sv-SE" dirty="0" err="1"/>
              <a:t>Humidity</a:t>
            </a:r>
            <a:r>
              <a:rPr lang="sv-SE" dirty="0"/>
              <a:t> (relative </a:t>
            </a:r>
            <a:r>
              <a:rPr lang="sv-SE" dirty="0" err="1"/>
              <a:t>humidity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Barometer (</a:t>
            </a:r>
            <a:r>
              <a:rPr lang="sv-SE" dirty="0" err="1"/>
              <a:t>pressure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Optical</a:t>
            </a:r>
            <a:r>
              <a:rPr lang="sv-SE" dirty="0"/>
              <a:t> </a:t>
            </a:r>
            <a:r>
              <a:rPr lang="sv-SE" dirty="0" err="1"/>
              <a:t>light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 (LUX)</a:t>
            </a:r>
          </a:p>
          <a:p>
            <a:endParaRPr lang="en-US" dirty="0"/>
          </a:p>
          <a:p>
            <a:r>
              <a:rPr lang="en-US" dirty="0"/>
              <a:t>Create a local Bootcamp folder e.g. ”</a:t>
            </a:r>
            <a:r>
              <a:rPr lang="en-US" i="1" dirty="0"/>
              <a:t>C:\IOTBOOTCAMP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48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#1 - Submitting telemetry data to the cloud</a:t>
            </a:r>
            <a:endParaRPr lang="sv-SE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4982"/>
            <a:ext cx="9182100" cy="24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57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68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#2 - Receiving notifications from IoT Hub</a:t>
            </a:r>
            <a:endParaRPr lang="sv-SE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1900166"/>
            <a:ext cx="10490200" cy="45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735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93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#3 - Manage your device with device twins</a:t>
            </a:r>
            <a:endParaRPr lang="sv-S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33" y="2156282"/>
            <a:ext cx="8433667" cy="25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38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18941</TotalTime>
  <Words>1173</Words>
  <Application>Microsoft Office PowerPoint</Application>
  <PresentationFormat>Widescreen</PresentationFormat>
  <Paragraphs>299</Paragraphs>
  <Slides>36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Avenir LT Pro 45 Book</vt:lpstr>
      <vt:lpstr>Calibri</vt:lpstr>
      <vt:lpstr>Consolas</vt:lpstr>
      <vt:lpstr>Segoe UI</vt:lpstr>
      <vt:lpstr>Segoe UI Light</vt:lpstr>
      <vt:lpstr>Office Theme</vt:lpstr>
      <vt:lpstr>1_5-30629_Build_Template_WHITE</vt:lpstr>
      <vt:lpstr>PowerPoint Presentation</vt:lpstr>
      <vt:lpstr>Sponsorer</vt:lpstr>
      <vt:lpstr>Agenda</vt:lpstr>
      <vt:lpstr>We are here to help</vt:lpstr>
      <vt:lpstr>Bootcamp Content</vt:lpstr>
      <vt:lpstr>Setup of this bootcamp</vt:lpstr>
      <vt:lpstr>LABS</vt:lpstr>
      <vt:lpstr>LABS</vt:lpstr>
      <vt:lpstr>LABS</vt:lpstr>
      <vt:lpstr>LABS</vt:lpstr>
      <vt:lpstr>You should have installed…</vt:lpstr>
      <vt:lpstr>Introduction to Azure Portal and Azure IoT Hub</vt:lpstr>
      <vt:lpstr>Introduction to Node.js &amp; JavaScript</vt:lpstr>
      <vt:lpstr>Why is JavaScript?</vt:lpstr>
      <vt:lpstr>What is Node.js?</vt:lpstr>
      <vt:lpstr>What is Node.js?</vt:lpstr>
      <vt:lpstr>What is JavaScript?</vt:lpstr>
      <vt:lpstr>JavaScript Syntax</vt:lpstr>
      <vt:lpstr>JavaScript – Values and Types</vt:lpstr>
      <vt:lpstr>JavaScript - Operators</vt:lpstr>
      <vt:lpstr>JavaScript – Values and Types</vt:lpstr>
      <vt:lpstr>JavaScript – Values and Types</vt:lpstr>
      <vt:lpstr>JavaScript - Variables and Blocks</vt:lpstr>
      <vt:lpstr>JavaScript - Loops</vt:lpstr>
      <vt:lpstr>JavaScript - Functions</vt:lpstr>
      <vt:lpstr>JavaScript - Functions</vt:lpstr>
      <vt:lpstr>Time for callbacks….</vt:lpstr>
      <vt:lpstr>PowerPoint Presentation</vt:lpstr>
      <vt:lpstr>PowerPoint Presentation</vt:lpstr>
      <vt:lpstr>PowerPoint Presentation</vt:lpstr>
      <vt:lpstr>let’s take a deep breath… </vt:lpstr>
      <vt:lpstr>PowerPoint Presentation</vt:lpstr>
      <vt:lpstr>Samples</vt:lpstr>
      <vt:lpstr>Samples</vt:lpstr>
      <vt:lpstr>Node Package Manager (NPM)</vt:lpstr>
      <vt:lpstr>Let’s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Håkansson</dc:creator>
  <cp:lastModifiedBy>Mikael Håkansson</cp:lastModifiedBy>
  <cp:revision>102</cp:revision>
  <dcterms:created xsi:type="dcterms:W3CDTF">2016-10-05T06:37:59Z</dcterms:created>
  <dcterms:modified xsi:type="dcterms:W3CDTF">2017-06-07T20:19:51Z</dcterms:modified>
</cp:coreProperties>
</file>