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58" r:id="rId6"/>
  </p:sldMasterIdLst>
  <p:notesMasterIdLst>
    <p:notesMasterId r:id="rId35"/>
  </p:notesMasterIdLst>
  <p:handoutMasterIdLst>
    <p:handoutMasterId r:id="rId36"/>
  </p:handoutMasterIdLst>
  <p:sldIdLst>
    <p:sldId id="1396" r:id="rId7"/>
    <p:sldId id="1397" r:id="rId8"/>
    <p:sldId id="1394" r:id="rId9"/>
    <p:sldId id="1404" r:id="rId10"/>
    <p:sldId id="1416" r:id="rId11"/>
    <p:sldId id="1366" r:id="rId12"/>
    <p:sldId id="1368" r:id="rId13"/>
    <p:sldId id="1413" r:id="rId14"/>
    <p:sldId id="1419" r:id="rId15"/>
    <p:sldId id="1418" r:id="rId16"/>
    <p:sldId id="1405" r:id="rId17"/>
    <p:sldId id="1406" r:id="rId18"/>
    <p:sldId id="1407" r:id="rId19"/>
    <p:sldId id="1408" r:id="rId20"/>
    <p:sldId id="1409" r:id="rId21"/>
    <p:sldId id="1410" r:id="rId22"/>
    <p:sldId id="1411" r:id="rId23"/>
    <p:sldId id="1370" r:id="rId24"/>
    <p:sldId id="1415" r:id="rId25"/>
    <p:sldId id="1412" r:id="rId26"/>
    <p:sldId id="1372" r:id="rId27"/>
    <p:sldId id="1393" r:id="rId28"/>
    <p:sldId id="1400" r:id="rId29"/>
    <p:sldId id="1398" r:id="rId30"/>
    <p:sldId id="1399" r:id="rId31"/>
    <p:sldId id="1420" r:id="rId32"/>
    <p:sldId id="1417" r:id="rId33"/>
    <p:sldId id="1326" r:id="rId34"/>
  </p:sldIdLst>
  <p:sldSz cx="12436475" cy="6994525"/>
  <p:notesSz cx="7315200" cy="9601200"/>
  <p:defaultTex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 Sandhu" initials="BS" lastIdx="9" clrIdx="0">
    <p:extLst>
      <p:ext uri="{19B8F6BF-5375-455C-9EA6-DF929625EA0E}">
        <p15:presenceInfo xmlns:p15="http://schemas.microsoft.com/office/powerpoint/2012/main" userId="S-1-5-21-124525095-708259637-1543119021-9154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3C"/>
    <a:srgbClr val="00188F"/>
    <a:srgbClr val="002050"/>
    <a:srgbClr val="505050"/>
    <a:srgbClr val="59B4D9"/>
    <a:srgbClr val="B9D80A"/>
    <a:srgbClr val="3E3E3E"/>
    <a:srgbClr val="7B7A7A"/>
    <a:srgbClr val="7AC3E1"/>
    <a:srgbClr val="FFD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94" autoAdjust="0"/>
  </p:normalViewPr>
  <p:slideViewPr>
    <p:cSldViewPr>
      <p:cViewPr varScale="1">
        <p:scale>
          <a:sx n="94" d="100"/>
          <a:sy n="94" d="100"/>
        </p:scale>
        <p:origin x="360" y="6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3852" y="96"/>
      </p:cViewPr>
      <p:guideLst>
        <p:guide orient="horz" pos="3024"/>
        <p:guide pos="2304"/>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668"/>
            <a:ext cx="3169920" cy="480061"/>
          </a:xfrm>
          <a:prstGeom prst="rect">
            <a:avLst/>
          </a:prstGeom>
        </p:spPr>
        <p:txBody>
          <a:bodyPr vert="horz" lIns="96661" tIns="48331" rIns="96661" bIns="48331" rtlCol="0"/>
          <a:lstStyle>
            <a:lvl1pPr algn="l" defTabSz="986002" eaLnBrk="1" fontAlgn="auto" hangingPunct="1">
              <a:spcBef>
                <a:spcPts val="0"/>
              </a:spcBef>
              <a:spcAft>
                <a:spcPts val="0"/>
              </a:spcAft>
              <a:defRPr sz="1300">
                <a:latin typeface="Segoe UI" pitchFamily="34" charset="0"/>
                <a:ea typeface="+mn-ea"/>
                <a:cs typeface="+mn-cs"/>
              </a:defRPr>
            </a:lvl1pPr>
          </a:lstStyle>
          <a:p>
            <a:pPr>
              <a:defRPr/>
            </a:pPr>
            <a:endParaRPr lang="en-US"/>
          </a:p>
        </p:txBody>
      </p:sp>
      <p:sp>
        <p:nvSpPr>
          <p:cNvPr id="7" name="Date Placeholder 6"/>
          <p:cNvSpPr>
            <a:spLocks noGrp="1"/>
          </p:cNvSpPr>
          <p:nvPr>
            <p:ph type="dt" sz="quarter"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vl1pPr>
          </a:lstStyle>
          <a:p>
            <a:pPr>
              <a:defRPr/>
            </a:pPr>
            <a:fld id="{B74FFB76-0B8A-4C65-A0EF-520F6A661B81}" type="datetime8">
              <a:rPr lang="en-US" altLang="en-US"/>
              <a:pPr>
                <a:defRPr/>
              </a:pPr>
              <a:t>6/7/2017 2:00 PM</a:t>
            </a:fld>
            <a:endParaRPr lang="en-US" altLang="en-US"/>
          </a:p>
        </p:txBody>
      </p:sp>
      <p:sp>
        <p:nvSpPr>
          <p:cNvPr id="8" name="Footer Placeholder 7"/>
          <p:cNvSpPr>
            <a:spLocks noGrp="1"/>
          </p:cNvSpPr>
          <p:nvPr>
            <p:ph type="ftr" sz="quarter" idx="2"/>
          </p:nvPr>
        </p:nvSpPr>
        <p:spPr>
          <a:xfrm>
            <a:off x="0" y="9119474"/>
            <a:ext cx="6180667" cy="348376"/>
          </a:xfrm>
          <a:prstGeom prst="rect">
            <a:avLst/>
          </a:prstGeom>
        </p:spPr>
        <p:txBody>
          <a:bodyPr vert="horz" wrap="square" lIns="96661" tIns="48331" rIns="96661" bIns="48331" numCol="1" anchor="b" anchorCtr="0" compatLnSpc="1">
            <a:prstTxWarp prst="textNoShape">
              <a:avLst/>
            </a:prstTxWarp>
          </a:bodyPr>
          <a:lstStyle>
            <a:lvl1pPr marL="421215" defTabSz="964935"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6168814" y="9119474"/>
            <a:ext cx="1144693"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7DBAE618-56C7-4732-A3DF-8554701DB396}" type="slidenum">
              <a:rPr lang="en-US" altLang="en-US"/>
              <a:pPr>
                <a:defRPr/>
              </a:pPr>
              <a:t>‹#›</a:t>
            </a:fld>
            <a:endParaRPr lang="en-US" altLang="en-US"/>
          </a:p>
        </p:txBody>
      </p:sp>
    </p:spTree>
    <p:extLst>
      <p:ext uri="{BB962C8B-B14F-4D97-AF65-F5344CB8AC3E}">
        <p14:creationId xmlns:p14="http://schemas.microsoft.com/office/powerpoint/2010/main" val="4418683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169920" cy="480060"/>
          </a:xfrm>
          <a:prstGeom prst="rect">
            <a:avLst/>
          </a:prstGeom>
        </p:spPr>
        <p:txBody>
          <a:bodyPr vert="horz" lIns="96661" tIns="48331" rIns="96661" bIns="48331" rtlCol="0"/>
          <a:lstStyle>
            <a:lvl1pPr algn="l" defTabSz="986002" eaLnBrk="1" fontAlgn="auto" hangingPunct="1">
              <a:spcBef>
                <a:spcPts val="0"/>
              </a:spcBef>
              <a:spcAft>
                <a:spcPts val="0"/>
              </a:spcAft>
              <a:defRPr sz="1300">
                <a:latin typeface="Segoe UI" pitchFamily="34" charset="0"/>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10" name="Footer Placeholder 9"/>
          <p:cNvSpPr>
            <a:spLocks noGrp="1"/>
          </p:cNvSpPr>
          <p:nvPr>
            <p:ph type="ftr" sz="quarter" idx="4"/>
          </p:nvPr>
        </p:nvSpPr>
        <p:spPr>
          <a:xfrm>
            <a:off x="1" y="9121140"/>
            <a:ext cx="6316133" cy="373380"/>
          </a:xfrm>
          <a:prstGeom prst="rect">
            <a:avLst/>
          </a:prstGeom>
        </p:spPr>
        <p:txBody>
          <a:bodyPr vert="horz" wrap="square" lIns="96661" tIns="48331" rIns="96661" bIns="48331" numCol="1" anchor="b" anchorCtr="0" compatLnSpc="1">
            <a:prstTxWarp prst="textNoShape">
              <a:avLst/>
            </a:prstTxWarp>
          </a:bodyPr>
          <a:lstStyle>
            <a:lvl1pPr marL="604133" defTabSz="964935"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vl1pPr>
          </a:lstStyle>
          <a:p>
            <a:pPr>
              <a:defRPr/>
            </a:pPr>
            <a:fld id="{DE598D99-56EC-44B0-A1F1-DED5A5FDAEC8}" type="datetime8">
              <a:rPr lang="en-US" altLang="en-US"/>
              <a:pPr>
                <a:defRPr/>
              </a:pPr>
              <a:t>6/7/2017 1:57 PM</a:t>
            </a:fld>
            <a:endParaRPr lang="en-US" altLang="en-US"/>
          </a:p>
        </p:txBody>
      </p:sp>
      <p:sp>
        <p:nvSpPr>
          <p:cNvPr id="12" name="Notes Placeholder 11"/>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6302586" y="9119474"/>
            <a:ext cx="1010921"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AE0CBDBD-C344-44AE-A370-0846076D6E08}" type="slidenum">
              <a:rPr lang="en-US" altLang="en-US"/>
              <a:pPr>
                <a:defRPr/>
              </a:pPr>
              <a:t>‹#›</a:t>
            </a:fld>
            <a:endParaRPr lang="en-US" altLang="en-US"/>
          </a:p>
        </p:txBody>
      </p:sp>
    </p:spTree>
    <p:extLst>
      <p:ext uri="{BB962C8B-B14F-4D97-AF65-F5344CB8AC3E}">
        <p14:creationId xmlns:p14="http://schemas.microsoft.com/office/powerpoint/2010/main" val="1837190840"/>
      </p:ext>
    </p:extLst>
  </p:cSld>
  <p:clrMap bg1="lt1" tx1="dk1" bg2="lt2" tx2="dk2" accent1="accent1" accent2="accent2" accent3="accent3" accent4="accent4" accent5="accent5" accent6="accent6" hlink="hlink" folHlink="folHlink"/>
  <p:hf/>
  <p:notesStyle>
    <a:lvl1pPr algn="l" defTabSz="931863" rtl="0" eaLnBrk="0" fontAlgn="base" hangingPunct="0">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ＭＳ Ｐゴシック" charset="0"/>
      </a:defRPr>
    </a:lvl1pPr>
    <a:lvl2pPr marL="215900" indent="-107950"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dirty="0">
                <a:ea typeface="ＭＳ Ｐゴシック" charset="0"/>
              </a:rPr>
              <a:t>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a:t>
            </a:fld>
            <a:endParaRPr lang="en-US" altLang="en-US"/>
          </a:p>
        </p:txBody>
      </p:sp>
    </p:spTree>
    <p:extLst>
      <p:ext uri="{BB962C8B-B14F-4D97-AF65-F5344CB8AC3E}">
        <p14:creationId xmlns:p14="http://schemas.microsoft.com/office/powerpoint/2010/main" val="2886773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140658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11</a:t>
            </a:fld>
            <a:endParaRPr lang="en-US" altLang="en-US"/>
          </a:p>
        </p:txBody>
      </p:sp>
    </p:spTree>
    <p:extLst>
      <p:ext uri="{BB962C8B-B14F-4D97-AF65-F5344CB8AC3E}">
        <p14:creationId xmlns:p14="http://schemas.microsoft.com/office/powerpoint/2010/main" val="382455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12</a:t>
            </a:fld>
            <a:endParaRPr lang="en-US" altLang="en-US"/>
          </a:p>
        </p:txBody>
      </p:sp>
    </p:spTree>
    <p:extLst>
      <p:ext uri="{BB962C8B-B14F-4D97-AF65-F5344CB8AC3E}">
        <p14:creationId xmlns:p14="http://schemas.microsoft.com/office/powerpoint/2010/main" val="2330278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S PGothic" panose="020B0600070205080204" pitchFamily="34" charset="-128"/>
                <a:cs typeface="ＭＳ Ｐゴシック" charset="0"/>
              </a:rPr>
              <a:t>Reboot</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 - The back-end app informs the device through a direct method that it has initiated a reboot. The device uses the reported properties to update the reboot status of the device.</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13</a:t>
            </a:fld>
            <a:endParaRPr lang="en-US" altLang="en-US"/>
          </a:p>
        </p:txBody>
      </p:sp>
    </p:spTree>
    <p:extLst>
      <p:ext uri="{BB962C8B-B14F-4D97-AF65-F5344CB8AC3E}">
        <p14:creationId xmlns:p14="http://schemas.microsoft.com/office/powerpoint/2010/main" val="2204773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S PGothic" panose="020B0600070205080204" pitchFamily="34" charset="-128"/>
                <a:cs typeface="ＭＳ Ｐゴシック" charset="0"/>
              </a:rPr>
              <a:t>Factory Reset</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 - The back-end app informs the device through a direct method that it has initiated a factory reset. The device uses the reported properties to update the factory reset status of the device.</a:t>
            </a:r>
          </a:p>
          <a:p>
            <a:br>
              <a:rPr lang="en-US" dirty="0"/>
            </a:b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14</a:t>
            </a:fld>
            <a:endParaRPr lang="en-US" altLang="en-US"/>
          </a:p>
        </p:txBody>
      </p:sp>
    </p:spTree>
    <p:extLst>
      <p:ext uri="{BB962C8B-B14F-4D97-AF65-F5344CB8AC3E}">
        <p14:creationId xmlns:p14="http://schemas.microsoft.com/office/powerpoint/2010/main" val="3115651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S PGothic" panose="020B0600070205080204" pitchFamily="34" charset="-128"/>
                <a:cs typeface="ＭＳ Ｐゴシック" charset="0"/>
              </a:rPr>
              <a:t>Configuration</a:t>
            </a:r>
            <a:r>
              <a:rPr lang="en-US" sz="900" b="0" i="0" kern="1200" dirty="0">
                <a:solidFill>
                  <a:schemeClr val="tx1"/>
                </a:solidFill>
                <a:effectLst/>
                <a:latin typeface="Segoe UI Light" pitchFamily="34" charset="0"/>
                <a:ea typeface="MS PGothic" panose="020B0600070205080204" pitchFamily="34" charset="-128"/>
                <a:cs typeface="ＭＳ Ｐゴシック" charset="0"/>
              </a:rPr>
              <a:t> - The back-end app uses the desired properties to configure software running on the device. The device uses the reported properties to update configuration status of the device.</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15</a:t>
            </a:fld>
            <a:endParaRPr lang="en-US" altLang="en-US"/>
          </a:p>
        </p:txBody>
      </p:sp>
    </p:spTree>
    <p:extLst>
      <p:ext uri="{BB962C8B-B14F-4D97-AF65-F5344CB8AC3E}">
        <p14:creationId xmlns:p14="http://schemas.microsoft.com/office/powerpoint/2010/main" val="3109860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16</a:t>
            </a:fld>
            <a:endParaRPr lang="en-US" altLang="en-US"/>
          </a:p>
        </p:txBody>
      </p:sp>
    </p:spTree>
    <p:extLst>
      <p:ext uri="{BB962C8B-B14F-4D97-AF65-F5344CB8AC3E}">
        <p14:creationId xmlns:p14="http://schemas.microsoft.com/office/powerpoint/2010/main" val="343229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17</a:t>
            </a:fld>
            <a:endParaRPr lang="en-US" altLang="en-US"/>
          </a:p>
        </p:txBody>
      </p:sp>
    </p:spTree>
    <p:extLst>
      <p:ext uri="{BB962C8B-B14F-4D97-AF65-F5344CB8AC3E}">
        <p14:creationId xmlns:p14="http://schemas.microsoft.com/office/powerpoint/2010/main" val="262540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When you provision an IoT Hub from the Azure</a:t>
            </a:r>
            <a:r>
              <a:rPr lang="en-US" baseline="0" dirty="0"/>
              <a:t> Management portal, you will create your own instance of IoT Hub.  This instance</a:t>
            </a:r>
            <a:r>
              <a:rPr lang="en-US" dirty="0"/>
              <a:t> exposes a set of conceptual endpoints to access its functionalities.</a:t>
            </a:r>
          </a:p>
          <a:p>
            <a:endParaRPr lang="en-US" dirty="0"/>
          </a:p>
          <a:p>
            <a:r>
              <a:rPr lang="en-US" dirty="0"/>
              <a:t>There</a:t>
            </a:r>
            <a:r>
              <a:rPr lang="en-US" baseline="0" dirty="0"/>
              <a:t> are two endpoints for each device: one to send D2C </a:t>
            </a:r>
            <a:r>
              <a:rPr lang="en-US" baseline="0" dirty="0" err="1"/>
              <a:t>msgs</a:t>
            </a:r>
            <a:r>
              <a:rPr lang="en-US" baseline="0" dirty="0"/>
              <a:t>, one to receive C2D </a:t>
            </a:r>
            <a:r>
              <a:rPr lang="en-US" baseline="0" dirty="0" err="1"/>
              <a:t>msgs</a:t>
            </a:r>
            <a:r>
              <a:rPr lang="en-US" baseline="0" dirty="0"/>
              <a:t>.</a:t>
            </a:r>
          </a:p>
          <a:p>
            <a:r>
              <a:rPr lang="en-US" baseline="0" dirty="0"/>
              <a:t>Devices can connect two both endpoints over the same connection.</a:t>
            </a:r>
          </a:p>
          <a:p>
            <a:endParaRPr lang="en-US" baseline="0" dirty="0"/>
          </a:p>
          <a:p>
            <a:r>
              <a:rPr lang="en-US" baseline="0" dirty="0"/>
              <a:t>Field Gateways and Cloud Gateways are able to represent multiple devices by simultaneously connecting to D2C and C2D endpoints for many devices at the same time.</a:t>
            </a:r>
          </a:p>
          <a:p>
            <a:endParaRPr lang="en-US" baseline="0" dirty="0"/>
          </a:p>
          <a:p>
            <a:r>
              <a:rPr lang="en-US" baseline="0" dirty="0"/>
              <a:t>On the app back-end side, the D2C receive endpoint is used by the event processing pipeline (ASA, Storm, custom, …), and by the device runtime logic component, which handles requests and command responses that come from devices.</a:t>
            </a:r>
          </a:p>
          <a:p>
            <a:r>
              <a:rPr lang="en-US" baseline="0" dirty="0"/>
              <a:t>The device runtime logic component also uses the C2D send endpoint to send notifications and commands to devices.</a:t>
            </a:r>
          </a:p>
          <a:p>
            <a:r>
              <a:rPr lang="en-US" baseline="0" dirty="0"/>
              <a:t>It also uses the </a:t>
            </a:r>
            <a:r>
              <a:rPr lang="en-US" baseline="0" dirty="0" err="1"/>
              <a:t>msg</a:t>
            </a:r>
            <a:r>
              <a:rPr lang="en-US" baseline="0" dirty="0"/>
              <a:t> feedback and monitoring endpoint. This is critical for IoT solutions where devices are reachable only through IoT Hub. In these very common scenarios, any problem on the connectivity between device and IoT Hub cannot just be reported as errors back to the device, but also to the app back-end in the form of events on this feedback endpoint. This makes possible the kind of monitoring that is required to achieve high operability of an IoT solution.</a:t>
            </a:r>
          </a:p>
          <a:p>
            <a:endParaRPr lang="en-US" baseline="0" dirty="0"/>
          </a:p>
          <a:p>
            <a:r>
              <a:rPr lang="en-US" baseline="0" dirty="0"/>
              <a:t>In addition to these runtime endpoint, IoT Hub also has a device identity management endpoint that is used by your solution’s device provisioning and mgmt component.</a:t>
            </a:r>
          </a:p>
          <a:p>
            <a:endParaRPr lang="en-US" baseline="0" dirty="0"/>
          </a:p>
          <a:p>
            <a:r>
              <a:rPr lang="en-US" baseline="0" dirty="0"/>
              <a:t>Finally, an IoT Hub Manage endpoint is used to set security, functional, performance parameters.</a:t>
            </a:r>
          </a:p>
        </p:txBody>
      </p:sp>
      <p:sp>
        <p:nvSpPr>
          <p:cNvPr id="4" name="Header Placeholder 3"/>
          <p:cNvSpPr>
            <a:spLocks noGrp="1"/>
          </p:cNvSpPr>
          <p:nvPr>
            <p:ph type="hdr" sz="quarter" idx="10"/>
          </p:nvPr>
        </p:nvSpPr>
        <p:spPr/>
        <p:txBody>
          <a:bodyPr/>
          <a:lstStyle/>
          <a:p>
            <a:pPr>
              <a:defRPr/>
            </a:pPr>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6/7/2017 1:57 PM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18</a:t>
            </a:fld>
            <a:endParaRPr lang="en-US" dirty="0">
              <a:solidFill>
                <a:prstClr val="black"/>
              </a:solidFill>
              <a:ea typeface="+mn-ea"/>
            </a:endParaRPr>
          </a:p>
        </p:txBody>
      </p:sp>
    </p:spTree>
    <p:extLst>
      <p:ext uri="{BB962C8B-B14F-4D97-AF65-F5344CB8AC3E}">
        <p14:creationId xmlns:p14="http://schemas.microsoft.com/office/powerpoint/2010/main" val="382754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19</a:t>
            </a:fld>
            <a:endParaRPr lang="en-US" altLang="en-US"/>
          </a:p>
        </p:txBody>
      </p:sp>
    </p:spTree>
    <p:extLst>
      <p:ext uri="{BB962C8B-B14F-4D97-AF65-F5344CB8AC3E}">
        <p14:creationId xmlns:p14="http://schemas.microsoft.com/office/powerpoint/2010/main" val="294887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Microsoft Azure IoT Suite offers a solution to three key pillars;</a:t>
            </a:r>
          </a:p>
          <a:p>
            <a:endParaRPr lang="en-US" baseline="0" dirty="0"/>
          </a:p>
          <a:p>
            <a:pPr marL="242910" indent="-242910">
              <a:buFont typeface="Arial" panose="020B0604020202020204" pitchFamily="34" charset="0"/>
              <a:buAutoNum type="arabicParenR"/>
            </a:pPr>
            <a:r>
              <a:rPr lang="en-US" baseline="0" dirty="0"/>
              <a:t>Connect and scale with efficiency</a:t>
            </a:r>
          </a:p>
          <a:p>
            <a:pPr marL="728729" lvl="1" indent="-242910">
              <a:buFont typeface="Arial" panose="020B0604020202020204" pitchFamily="34" charset="0"/>
              <a:buAutoNum type="alphaLcParenR"/>
            </a:pPr>
            <a:r>
              <a:rPr lang="en-US" baseline="0" dirty="0"/>
              <a:t>Preconfigured solutions offer quick start-up provisioning to the most common IoT scenario requirements. </a:t>
            </a:r>
          </a:p>
          <a:p>
            <a:pPr marL="728729" lvl="1" indent="-242910">
              <a:buFont typeface="Arial" panose="020B0604020202020204" pitchFamily="34" charset="0"/>
              <a:buAutoNum type="alphaLcParenR"/>
            </a:pPr>
            <a:r>
              <a:rPr lang="en-US" baseline="0" dirty="0"/>
              <a:t>Heterogeneous agents libraries, documentation and SDK’s allow for OS selection and cross platform, multi language support. Easily flash devices and create custom agents using open source libraries. </a:t>
            </a:r>
          </a:p>
          <a:p>
            <a:pPr marL="728729" lvl="1" indent="-242910">
              <a:buFont typeface="Arial" panose="020B0604020202020204" pitchFamily="34" charset="0"/>
              <a:buAutoNum type="alphaLcParenR"/>
            </a:pPr>
            <a:r>
              <a:rPr lang="en-US" baseline="0" dirty="0"/>
              <a:t>Connect and control devices easily, handling device authentication and secure two way communication. </a:t>
            </a:r>
          </a:p>
          <a:p>
            <a:pPr marL="242910" indent="-242910">
              <a:buFont typeface="Arial" panose="020B0604020202020204" pitchFamily="34" charset="0"/>
              <a:buAutoNum type="arabicParenR"/>
            </a:pPr>
            <a:endParaRPr lang="en-US" baseline="0" dirty="0"/>
          </a:p>
          <a:p>
            <a:pPr marL="242910" indent="-242910">
              <a:buFont typeface="Arial" panose="020B0604020202020204" pitchFamily="34" charset="0"/>
              <a:buAutoNum type="arabicParenR"/>
            </a:pPr>
            <a:r>
              <a:rPr lang="en-US" baseline="0" dirty="0"/>
              <a:t>Analyze and act on new data</a:t>
            </a:r>
          </a:p>
          <a:p>
            <a:pPr marL="728729" lvl="1" indent="-242910">
              <a:buFont typeface="Arial" panose="020B0604020202020204" pitchFamily="34" charset="0"/>
              <a:buAutoNum type="alphaLcParenR"/>
            </a:pPr>
            <a:r>
              <a:rPr lang="en-US" baseline="0" dirty="0"/>
              <a:t>Set thresholds, alert limits and values and alarm jobs while processing big data. </a:t>
            </a:r>
          </a:p>
          <a:p>
            <a:pPr marL="728729" lvl="1" indent="-242910">
              <a:buFont typeface="Arial" panose="020B0604020202020204" pitchFamily="34" charset="0"/>
              <a:buAutoNum type="alphaLcParenR"/>
            </a:pPr>
            <a:r>
              <a:rPr lang="en-US" baseline="0" dirty="0"/>
              <a:t>Implement predictive analytics and algorithms across historical and real time data for a variety of purposes. </a:t>
            </a:r>
          </a:p>
          <a:p>
            <a:pPr marL="728729" lvl="1" indent="-242910">
              <a:buFont typeface="Arial" panose="020B0604020202020204" pitchFamily="34" charset="0"/>
              <a:buAutoNum type="alphaLcParenR"/>
            </a:pPr>
            <a:r>
              <a:rPr lang="en-US" baseline="0" dirty="0"/>
              <a:t>Visualize big data on dashboards or create reports for business decision makers. </a:t>
            </a:r>
          </a:p>
          <a:p>
            <a:pPr marL="728729" lvl="1" indent="-242910">
              <a:buFont typeface="Arial" panose="020B0604020202020204" pitchFamily="34" charset="0"/>
              <a:buAutoNum type="arabicParenR"/>
            </a:pPr>
            <a:endParaRPr lang="en-US" baseline="0" dirty="0"/>
          </a:p>
          <a:p>
            <a:pPr marL="242910" indent="-242910">
              <a:buFont typeface="Arial" panose="020B0604020202020204" pitchFamily="34" charset="0"/>
              <a:buAutoNum type="arabicParenR"/>
            </a:pPr>
            <a:r>
              <a:rPr lang="en-US" baseline="0" dirty="0"/>
              <a:t>Integrate and transform business processes </a:t>
            </a:r>
          </a:p>
          <a:p>
            <a:pPr marL="728729" lvl="1" indent="-242910">
              <a:buFont typeface="Arial" panose="020B0604020202020204" pitchFamily="34" charset="0"/>
              <a:buAutoNum type="alphaLcParenR"/>
            </a:pPr>
            <a:r>
              <a:rPr lang="en-US" baseline="0" dirty="0"/>
              <a:t>Integrate alarms, real time processes and elevate attention within new or existing line of business applications.</a:t>
            </a:r>
          </a:p>
          <a:p>
            <a:pPr marL="728729" lvl="1" indent="-242910">
              <a:buFont typeface="Arial" panose="020B0604020202020204" pitchFamily="34" charset="0"/>
              <a:buAutoNum type="alphaLcParenR"/>
            </a:pPr>
            <a:r>
              <a:rPr lang="en-US" baseline="0" dirty="0"/>
              <a:t>Broadcast notifications and commands to devices or personnel; utilize geographic or other custom features to target audiences. </a:t>
            </a:r>
          </a:p>
          <a:p>
            <a:pPr marL="485819" lvl="1" indent="0">
              <a:buNone/>
            </a:pPr>
            <a:r>
              <a:rPr lang="en-US" baseline="0" dirty="0"/>
              <a:t>c) Make dashboards and data available but control security and access to devices, thresholds and alert configurations.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71318"/>
            <a:r>
              <a:rPr lang="en-US">
                <a:gradFill>
                  <a:gsLst>
                    <a:gs pos="0">
                      <a:prstClr val="black"/>
                    </a:gs>
                    <a:gs pos="100000">
                      <a:prstClr val="black"/>
                    </a:gs>
                  </a:gsLst>
                  <a:lin ang="5400000" scaled="0"/>
                </a:gradFill>
                <a:ea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6/7/2017 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928938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5072">
              <a:spcAft>
                <a:spcPts val="357"/>
              </a:spcAft>
              <a:defRPr/>
            </a:pPr>
            <a:r>
              <a:rPr lang="en-US" dirty="0"/>
              <a:t>IoT Hub provides a vast variety of SDKs for devices</a:t>
            </a:r>
            <a:r>
              <a:rPr lang="en-US" baseline="0" dirty="0"/>
              <a:t> and services.  There are 2 different flavors – ones that are device facing and target at device and field gateways. These provide the best variety for platforms and languages.  The there are ones that are service facing and targeted at application back ends and cloud gateways and support many languages.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20</a:t>
            </a:fld>
            <a:endParaRPr lang="en-US" altLang="en-US"/>
          </a:p>
        </p:txBody>
      </p:sp>
    </p:spTree>
    <p:extLst>
      <p:ext uri="{BB962C8B-B14F-4D97-AF65-F5344CB8AC3E}">
        <p14:creationId xmlns:p14="http://schemas.microsoft.com/office/powerpoint/2010/main" val="1779246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6/7/2017 1:57 PM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21</a:t>
            </a:fld>
            <a:endParaRPr lang="en-US" dirty="0">
              <a:solidFill>
                <a:prstClr val="black"/>
              </a:solidFill>
              <a:ea typeface="+mn-ea"/>
            </a:endParaRPr>
          </a:p>
        </p:txBody>
      </p:sp>
    </p:spTree>
    <p:extLst>
      <p:ext uri="{BB962C8B-B14F-4D97-AF65-F5344CB8AC3E}">
        <p14:creationId xmlns:p14="http://schemas.microsoft.com/office/powerpoint/2010/main" val="135605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IoT Hub supports millions</a:t>
            </a:r>
            <a:r>
              <a:rPr lang="en-US" baseline="0" dirty="0"/>
              <a:t> of simultaneously connected devices.  It supports per device authentication and identities which makes sure that your device connectivity is secured.  It supports high throughput device to cloud messaging and reliable cloud to device messaging and it was extensive support on the device and service SDKs.  </a:t>
            </a:r>
          </a:p>
          <a:p>
            <a:endParaRPr lang="en-US" baseline="0" dirty="0"/>
          </a:p>
          <a:p>
            <a:r>
              <a:rPr lang="en-US" baseline="0" dirty="0"/>
              <a:t>You can try Azure IoT Hub for free now on Azure.com.</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p>
            <a:pPr>
              <a:defRPr/>
            </a:pPr>
            <a:r>
              <a:rPr lang="en-US" altLang="en-US">
                <a:solidFill>
                  <a:prstClr val="black"/>
                </a:solidFill>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85072">
              <a:defRPr/>
            </a:pPr>
            <a:fld id="{DE598D99-56EC-44B0-A1F1-DED5A5FDAEC8}" type="datetime8">
              <a:rPr lang="en-US" altLang="en-US">
                <a:solidFill>
                  <a:prstClr val="black"/>
                </a:solidFill>
              </a:rPr>
              <a:pPr defTabSz="985072">
                <a:defRPr/>
              </a:pPr>
              <a:t>6/7/2017 1:57 PM</a:t>
            </a:fld>
            <a:endParaRPr lang="en-US" altLang="en-US">
              <a:solidFill>
                <a:prstClr val="black"/>
              </a:solidFill>
            </a:endParaRPr>
          </a:p>
        </p:txBody>
      </p:sp>
      <p:sp>
        <p:nvSpPr>
          <p:cNvPr id="7" name="Slide Number Placeholder 6"/>
          <p:cNvSpPr>
            <a:spLocks noGrp="1"/>
          </p:cNvSpPr>
          <p:nvPr>
            <p:ph type="sldNum" sz="quarter" idx="13"/>
          </p:nvPr>
        </p:nvSpPr>
        <p:spPr/>
        <p:txBody>
          <a:bodyPr/>
          <a:lstStyle/>
          <a:p>
            <a:pPr defTabSz="985072">
              <a:defRPr/>
            </a:pPr>
            <a:fld id="{AE0CBDBD-C344-44AE-A370-0846076D6E08}" type="slidenum">
              <a:rPr lang="en-US" altLang="en-US">
                <a:solidFill>
                  <a:prstClr val="black"/>
                </a:solidFill>
              </a:rPr>
              <a:pPr defTabSz="985072">
                <a:defRPr/>
              </a:pPr>
              <a:t>22</a:t>
            </a:fld>
            <a:endParaRPr lang="en-US" altLang="en-US">
              <a:solidFill>
                <a:prstClr val="black"/>
              </a:solidFill>
            </a:endParaRPr>
          </a:p>
        </p:txBody>
      </p:sp>
    </p:spTree>
    <p:extLst>
      <p:ext uri="{BB962C8B-B14F-4D97-AF65-F5344CB8AC3E}">
        <p14:creationId xmlns:p14="http://schemas.microsoft.com/office/powerpoint/2010/main" val="1409376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dirty="0">
                <a:ea typeface="ＭＳ Ｐゴシック" charset="0"/>
              </a:rPr>
              <a:t>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23</a:t>
            </a:fld>
            <a:endParaRPr lang="en-US" altLang="en-US"/>
          </a:p>
        </p:txBody>
      </p:sp>
    </p:spTree>
    <p:extLst>
      <p:ext uri="{BB962C8B-B14F-4D97-AF65-F5344CB8AC3E}">
        <p14:creationId xmlns:p14="http://schemas.microsoft.com/office/powerpoint/2010/main" val="1354100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How does it work? As mentioned; the solution is a combination of multiple back-end components. This architecture diagram shows the individual Microsoft products and services that are utilized. </a:t>
            </a:r>
          </a:p>
          <a:p>
            <a:endParaRPr lang="en-US" baseline="0"/>
          </a:p>
          <a:p>
            <a:r>
              <a:rPr lang="en-US" baseline="0"/>
              <a:t>Reference Architecture for Remote Monitoring solution, what products are used and why? -&gt;</a:t>
            </a:r>
          </a:p>
          <a:p>
            <a:endParaRPr lang="en-US" baseline="0"/>
          </a:p>
          <a:p>
            <a:pPr marL="182183" indent="-182183">
              <a:buFontTx/>
              <a:buChar char="-"/>
            </a:pPr>
            <a:r>
              <a:rPr lang="en-US" baseline="0"/>
              <a:t>Provision simulated devices with a C# device emulator running </a:t>
            </a:r>
            <a:r>
              <a:rPr lang="en-US" baseline="0" err="1"/>
              <a:t>.Net</a:t>
            </a:r>
            <a:r>
              <a:rPr lang="en-US" baseline="0"/>
              <a:t>. Create agents for Linux, iOS, Android and other platforms with C and Java language support. </a:t>
            </a:r>
          </a:p>
          <a:p>
            <a:pPr marL="182183" indent="-182183">
              <a:buFontTx/>
              <a:buChar char="-"/>
            </a:pPr>
            <a:endParaRPr lang="en-US" baseline="0"/>
          </a:p>
          <a:p>
            <a:pPr marL="182183" indent="-182183">
              <a:buFontTx/>
              <a:buChar char="-"/>
            </a:pPr>
            <a:r>
              <a:rPr lang="en-US" baseline="0"/>
              <a:t>IoT Hub manages the two way communication between cloud and device and creates a secure command and control channel. </a:t>
            </a:r>
          </a:p>
          <a:p>
            <a:pPr marL="182183" indent="-182183">
              <a:buFontTx/>
              <a:buChar char="-"/>
            </a:pPr>
            <a:endParaRPr lang="en-US" baseline="0"/>
          </a:p>
          <a:p>
            <a:pPr marL="182183" indent="-182183">
              <a:buFontTx/>
              <a:buChar char="-"/>
            </a:pPr>
            <a:r>
              <a:rPr lang="en-US" baseline="0"/>
              <a:t>Azure Stream Analytics creates and manages jobs to recognize threshold values or detect alarm triggers, sending this information where it needs to be escalated. </a:t>
            </a:r>
          </a:p>
          <a:p>
            <a:pPr marL="182183" indent="-182183">
              <a:buFontTx/>
              <a:buChar char="-"/>
            </a:pPr>
            <a:endParaRPr lang="en-US" baseline="0"/>
          </a:p>
          <a:p>
            <a:pPr marL="182183" indent="-182183">
              <a:buFontTx/>
              <a:buChar char="-"/>
            </a:pPr>
            <a:r>
              <a:rPr lang="en-US" baseline="0"/>
              <a:t>Event Hub is queried by a web job running an event processor host to determine </a:t>
            </a:r>
            <a:r>
              <a:rPr lang="en-US" i="1" baseline="0"/>
              <a:t>where</a:t>
            </a:r>
            <a:r>
              <a:rPr lang="en-US" i="0" baseline="0"/>
              <a:t> and alarm or alert needs to be pushed – such as sending an alert to dashboard for a human operator to take action. </a:t>
            </a:r>
          </a:p>
          <a:p>
            <a:pPr marL="182183" indent="-182183">
              <a:buFontTx/>
              <a:buChar char="-"/>
            </a:pPr>
            <a:endParaRPr lang="en-US" i="0" baseline="0"/>
          </a:p>
          <a:p>
            <a:pPr marL="182183" indent="-182183">
              <a:buFontTx/>
              <a:buChar char="-"/>
            </a:pPr>
            <a:r>
              <a:rPr lang="en-US" i="0" baseline="0"/>
              <a:t>Logic Apps are used to create more complex work loads and integrate into line of business and other proprietary applications. </a:t>
            </a:r>
          </a:p>
          <a:p>
            <a:pPr marL="182183" indent="-182183">
              <a:buFontTx/>
              <a:buChar char="-"/>
            </a:pPr>
            <a:endParaRPr lang="en-US" i="0" baseline="0"/>
          </a:p>
          <a:p>
            <a:pPr marL="182183" indent="-182183">
              <a:buFontTx/>
              <a:buChar char="-"/>
            </a:pPr>
            <a:r>
              <a:rPr lang="en-US" i="0" baseline="0"/>
              <a:t>Document DB stores all the metadata and device properties for each connected device. </a:t>
            </a:r>
          </a:p>
          <a:p>
            <a:pPr marL="182183" indent="-182183">
              <a:buFontTx/>
              <a:buChar char="-"/>
            </a:pPr>
            <a:endParaRPr lang="en-US" i="0" baseline="0"/>
          </a:p>
          <a:p>
            <a:pPr marL="182183" indent="-182183">
              <a:buFontTx/>
              <a:buChar char="-"/>
            </a:pPr>
            <a:r>
              <a:rPr lang="en-US" i="0" baseline="0"/>
              <a:t>Blobs store telemetry information and telemetry data. Other tools such as Azure Machine Learning and </a:t>
            </a:r>
            <a:r>
              <a:rPr lang="en-US" i="0" baseline="0" err="1"/>
              <a:t>PowerBI</a:t>
            </a:r>
            <a:r>
              <a:rPr lang="en-US" i="0" baseline="0"/>
              <a:t> can access this information for data visualization or processing advanced analytics. </a:t>
            </a:r>
          </a:p>
          <a:p>
            <a:pPr marL="182183" indent="-182183">
              <a:buFontTx/>
              <a:buChar char="-"/>
            </a:pPr>
            <a:endParaRPr lang="en-US" i="0" baseline="0"/>
          </a:p>
          <a:p>
            <a:pPr marL="182183" indent="-182183">
              <a:buFontTx/>
              <a:buChar char="-"/>
            </a:pPr>
            <a:r>
              <a:rPr lang="en-US" i="0" baseline="0" err="1"/>
              <a:t>Webapp</a:t>
            </a:r>
            <a:r>
              <a:rPr lang="en-US" i="0" baseline="0"/>
              <a:t> – Dashboard code is available in </a:t>
            </a:r>
            <a:r>
              <a:rPr lang="en-US" i="0" baseline="0" err="1"/>
              <a:t>Github</a:t>
            </a:r>
            <a:r>
              <a:rPr lang="en-US" i="0" baseline="0"/>
              <a:t> allowing it to be fully customized by the user to align with a scenario or be relevant for an enterprise application. </a:t>
            </a:r>
          </a:p>
          <a:p>
            <a:pPr marL="182183" indent="-182183">
              <a:buFontTx/>
              <a:buChar char="-"/>
            </a:pPr>
            <a:endParaRPr lang="en-US" i="0" baseline="0"/>
          </a:p>
          <a:p>
            <a:pPr marL="182183" indent="-182183">
              <a:buFontTx/>
              <a:buChar char="-"/>
            </a:pPr>
            <a:r>
              <a:rPr lang="en-US" i="0" baseline="0"/>
              <a:t>Azure Active Directory controls user ID’s and access, allowing the service to be shared with relevant decision makers within the business but restrict access to certain controls or devices. </a:t>
            </a:r>
          </a:p>
          <a:p>
            <a:pPr marL="182183" indent="-182183">
              <a:buFontTx/>
              <a:buChar char="-"/>
            </a:pPr>
            <a:endParaRPr lang="en-US" i="0" baseline="0"/>
          </a:p>
          <a:p>
            <a:pPr marL="182183" indent="-182183">
              <a:buFontTx/>
              <a:buChar char="-"/>
            </a:pPr>
            <a:r>
              <a:rPr lang="en-US" i="0" baseline="0" err="1"/>
              <a:t>PowerBI</a:t>
            </a:r>
            <a:r>
              <a:rPr lang="en-US" i="0" baseline="0"/>
              <a:t> is used for both open-source embedded components within the dashboard and also for complex external analytics of trends and patterns across all stored data. </a:t>
            </a:r>
            <a:endParaRPr lang="en-US" baseline="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71318"/>
            <a:r>
              <a:rPr lang="en-US">
                <a:gradFill>
                  <a:gsLst>
                    <a:gs pos="0">
                      <a:prstClr val="black"/>
                    </a:gs>
                    <a:gs pos="100000">
                      <a:prstClr val="black"/>
                    </a:gs>
                  </a:gsLst>
                  <a:lin ang="5400000" scaled="0"/>
                </a:gradFill>
                <a:ea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6/7/2017 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93998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How does it work? As mentioned; the solution is a combination of multiple back-end components. This architecture diagram shows the individual Microsoft products and services that are utilized. </a:t>
            </a:r>
          </a:p>
          <a:p>
            <a:endParaRPr lang="en-US" baseline="0"/>
          </a:p>
          <a:p>
            <a:r>
              <a:rPr lang="en-US" baseline="0"/>
              <a:t>Reference Architecture for Remote Monitoring solution, what products are used and why? -&gt;</a:t>
            </a:r>
          </a:p>
          <a:p>
            <a:endParaRPr lang="en-US" baseline="0"/>
          </a:p>
          <a:p>
            <a:pPr marL="182183" indent="-182183">
              <a:buFontTx/>
              <a:buChar char="-"/>
            </a:pPr>
            <a:r>
              <a:rPr lang="en-US" baseline="0"/>
              <a:t>Provision simulated devices with a C# device emulator running </a:t>
            </a:r>
            <a:r>
              <a:rPr lang="en-US" baseline="0" err="1"/>
              <a:t>.Net</a:t>
            </a:r>
            <a:r>
              <a:rPr lang="en-US" baseline="0"/>
              <a:t>. Create agents for Linux, iOS, Android and other platforms with C and Java language support. </a:t>
            </a:r>
          </a:p>
          <a:p>
            <a:pPr marL="182183" indent="-182183">
              <a:buFontTx/>
              <a:buChar char="-"/>
            </a:pPr>
            <a:endParaRPr lang="en-US" baseline="0"/>
          </a:p>
          <a:p>
            <a:pPr marL="182183" indent="-182183">
              <a:buFontTx/>
              <a:buChar char="-"/>
            </a:pPr>
            <a:r>
              <a:rPr lang="en-US" baseline="0"/>
              <a:t>IoT Hub manages the two way communication between cloud and device and creates a secure command and control channel. </a:t>
            </a:r>
          </a:p>
          <a:p>
            <a:pPr marL="182183" indent="-182183">
              <a:buFontTx/>
              <a:buChar char="-"/>
            </a:pPr>
            <a:endParaRPr lang="en-US" baseline="0"/>
          </a:p>
          <a:p>
            <a:pPr marL="182183" indent="-182183">
              <a:buFontTx/>
              <a:buChar char="-"/>
            </a:pPr>
            <a:r>
              <a:rPr lang="en-US" baseline="0"/>
              <a:t>Azure Stream Analytics creates and manages jobs to recognize threshold values or detect alarm triggers, sending this information where it needs to be escalated. </a:t>
            </a:r>
          </a:p>
          <a:p>
            <a:pPr marL="182183" indent="-182183">
              <a:buFontTx/>
              <a:buChar char="-"/>
            </a:pPr>
            <a:endParaRPr lang="en-US" baseline="0"/>
          </a:p>
          <a:p>
            <a:pPr marL="182183" indent="-182183">
              <a:buFontTx/>
              <a:buChar char="-"/>
            </a:pPr>
            <a:r>
              <a:rPr lang="en-US" baseline="0"/>
              <a:t>Event Hub is queried by a web job running an event processor host to determine </a:t>
            </a:r>
            <a:r>
              <a:rPr lang="en-US" i="1" baseline="0"/>
              <a:t>where</a:t>
            </a:r>
            <a:r>
              <a:rPr lang="en-US" i="0" baseline="0"/>
              <a:t> and alarm or alert needs to be pushed – such as sending an alert to dashboard for a human operator to take action. </a:t>
            </a:r>
          </a:p>
          <a:p>
            <a:pPr marL="182183" indent="-182183">
              <a:buFontTx/>
              <a:buChar char="-"/>
            </a:pPr>
            <a:endParaRPr lang="en-US" i="0" baseline="0"/>
          </a:p>
          <a:p>
            <a:pPr marL="182183" indent="-182183">
              <a:buFontTx/>
              <a:buChar char="-"/>
            </a:pPr>
            <a:r>
              <a:rPr lang="en-US" i="0" baseline="0"/>
              <a:t>Logic Apps are used to create more complex work loads and integrate into line of business and other proprietary applications. </a:t>
            </a:r>
          </a:p>
          <a:p>
            <a:pPr marL="182183" indent="-182183">
              <a:buFontTx/>
              <a:buChar char="-"/>
            </a:pPr>
            <a:endParaRPr lang="en-US" i="0" baseline="0"/>
          </a:p>
          <a:p>
            <a:pPr marL="182183" indent="-182183">
              <a:buFontTx/>
              <a:buChar char="-"/>
            </a:pPr>
            <a:r>
              <a:rPr lang="en-US" i="0" baseline="0"/>
              <a:t>Document DB stores all the metadata and device properties for each connected device. </a:t>
            </a:r>
          </a:p>
          <a:p>
            <a:pPr marL="182183" indent="-182183">
              <a:buFontTx/>
              <a:buChar char="-"/>
            </a:pPr>
            <a:endParaRPr lang="en-US" i="0" baseline="0"/>
          </a:p>
          <a:p>
            <a:pPr marL="182183" indent="-182183">
              <a:buFontTx/>
              <a:buChar char="-"/>
            </a:pPr>
            <a:r>
              <a:rPr lang="en-US" i="0" baseline="0"/>
              <a:t>Blobs store telemetry information and telemetry data. Other tools such as Azure Machine Learning and </a:t>
            </a:r>
            <a:r>
              <a:rPr lang="en-US" i="0" baseline="0" err="1"/>
              <a:t>PowerBI</a:t>
            </a:r>
            <a:r>
              <a:rPr lang="en-US" i="0" baseline="0"/>
              <a:t> can access this information for data visualization or processing advanced analytics. </a:t>
            </a:r>
          </a:p>
          <a:p>
            <a:pPr marL="182183" indent="-182183">
              <a:buFontTx/>
              <a:buChar char="-"/>
            </a:pPr>
            <a:endParaRPr lang="en-US" i="0" baseline="0"/>
          </a:p>
          <a:p>
            <a:pPr marL="182183" indent="-182183">
              <a:buFontTx/>
              <a:buChar char="-"/>
            </a:pPr>
            <a:r>
              <a:rPr lang="en-US" i="0" baseline="0" err="1"/>
              <a:t>Webapp</a:t>
            </a:r>
            <a:r>
              <a:rPr lang="en-US" i="0" baseline="0"/>
              <a:t> – Dashboard code is available in </a:t>
            </a:r>
            <a:r>
              <a:rPr lang="en-US" i="0" baseline="0" err="1"/>
              <a:t>Github</a:t>
            </a:r>
            <a:r>
              <a:rPr lang="en-US" i="0" baseline="0"/>
              <a:t> allowing it to be fully customized by the user to align with a scenario or be relevant for an enterprise application. </a:t>
            </a:r>
          </a:p>
          <a:p>
            <a:pPr marL="182183" indent="-182183">
              <a:buFontTx/>
              <a:buChar char="-"/>
            </a:pPr>
            <a:endParaRPr lang="en-US" i="0" baseline="0"/>
          </a:p>
          <a:p>
            <a:pPr marL="182183" indent="-182183">
              <a:buFontTx/>
              <a:buChar char="-"/>
            </a:pPr>
            <a:r>
              <a:rPr lang="en-US" i="0" baseline="0"/>
              <a:t>Azure Active Directory controls user ID’s and access, allowing the service to be shared with relevant decision makers within the business but restrict access to certain controls or devices. </a:t>
            </a:r>
          </a:p>
          <a:p>
            <a:pPr marL="182183" indent="-182183">
              <a:buFontTx/>
              <a:buChar char="-"/>
            </a:pPr>
            <a:endParaRPr lang="en-US" i="0" baseline="0"/>
          </a:p>
          <a:p>
            <a:pPr marL="182183" indent="-182183">
              <a:buFontTx/>
              <a:buChar char="-"/>
            </a:pPr>
            <a:r>
              <a:rPr lang="en-US" i="0" baseline="0" err="1"/>
              <a:t>PowerBI</a:t>
            </a:r>
            <a:r>
              <a:rPr lang="en-US" i="0" baseline="0"/>
              <a:t> is used for both open-source embedded components within the dashboard and also for complex external analytics of trends and patterns across all stored data. </a:t>
            </a:r>
            <a:endParaRPr lang="en-US" baseline="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71318"/>
            <a:r>
              <a:rPr lang="en-US">
                <a:gradFill>
                  <a:gsLst>
                    <a:gs pos="0">
                      <a:prstClr val="black"/>
                    </a:gs>
                    <a:gs pos="100000">
                      <a:prstClr val="black"/>
                    </a:gs>
                  </a:gsLst>
                  <a:lin ang="5400000" scaled="0"/>
                </a:gradFill>
                <a:ea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6/7/2017 1:57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591784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defTabSz="985072" fontAlgn="base">
              <a:lnSpc>
                <a:spcPct val="100000"/>
              </a:lnSpc>
              <a:spcBef>
                <a:spcPct val="0"/>
              </a:spcBef>
              <a:spcAft>
                <a:spcPct val="0"/>
              </a:spcAft>
            </a:pPr>
            <a:endParaRPr lang="en-US" altLang="en-US" sz="1300">
              <a:solidFill>
                <a:srgbClr val="000000"/>
              </a:solidFill>
              <a:latin typeface="Segoe UI" panose="020B0502040204020203" pitchFamily="34" charset="0"/>
            </a:endParaRPr>
          </a:p>
        </p:txBody>
      </p:sp>
      <p:sp>
        <p:nvSpPr>
          <p:cNvPr id="86021"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32DFE749-7D71-48C8-92C6-82258BA5A740}" type="datetime8">
              <a:rPr lang="en-US" altLang="en-US" sz="1300">
                <a:solidFill>
                  <a:srgbClr val="000000"/>
                </a:solidFill>
                <a:latin typeface="Segoe UI" panose="020B0502040204020203" pitchFamily="34" charset="0"/>
              </a:rPr>
              <a:pPr>
                <a:lnSpc>
                  <a:spcPct val="100000"/>
                </a:lnSpc>
                <a:spcBef>
                  <a:spcPct val="0"/>
                </a:spcBef>
                <a:spcAft>
                  <a:spcPct val="0"/>
                </a:spcAft>
              </a:pPr>
              <a:t>6/7/2017 1:57 PM</a:t>
            </a:fld>
            <a:endParaRPr lang="en-US" altLang="en-US" sz="1300">
              <a:solidFill>
                <a:srgbClr val="000000"/>
              </a:solidFill>
              <a:latin typeface="Segoe UI" panose="020B0502040204020203" pitchFamily="34" charset="0"/>
            </a:endParaRPr>
          </a:p>
        </p:txBody>
      </p:sp>
      <p:sp>
        <p:nvSpPr>
          <p:cNvPr id="86022"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719287C1-FF2B-4D7D-ADFA-DB38F7CA58B6}" type="slidenum">
              <a:rPr lang="en-US" altLang="en-US" sz="1300">
                <a:solidFill>
                  <a:srgbClr val="000000"/>
                </a:solidFill>
                <a:latin typeface="Segoe UI" panose="020B0502040204020203" pitchFamily="34" charset="0"/>
              </a:rPr>
              <a:pPr>
                <a:lnSpc>
                  <a:spcPct val="100000"/>
                </a:lnSpc>
                <a:spcBef>
                  <a:spcPct val="0"/>
                </a:spcBef>
                <a:spcAft>
                  <a:spcPct val="0"/>
                </a:spcAft>
              </a:pPr>
              <a:t>28</a:t>
            </a:fld>
            <a:endParaRPr lang="en-US" altLang="en-US" sz="1300">
              <a:solidFill>
                <a:srgbClr val="000000"/>
              </a:solidFill>
              <a:latin typeface="Segoe UI" panose="020B0502040204020203" pitchFamily="34" charset="0"/>
            </a:endParaRPr>
          </a:p>
        </p:txBody>
      </p:sp>
      <p:sp>
        <p:nvSpPr>
          <p:cNvPr id="6" name="Footer Placeholder 5"/>
          <p:cNvSpPr>
            <a:spLocks noGrp="1"/>
          </p:cNvSpPr>
          <p:nvPr>
            <p:ph type="ftr" sz="quarter" idx="4"/>
          </p:nvPr>
        </p:nvSpPr>
        <p:spPr>
          <a:xfrm>
            <a:off x="0" y="9121140"/>
            <a:ext cx="6315456" cy="373762"/>
          </a:xfrm>
        </p:spPr>
        <p:txBody>
          <a:bodyPr rtlCol="0"/>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69775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dirty="0">
                <a:ea typeface="ＭＳ Ｐゴシック" charset="0"/>
              </a:rPr>
              <a:t>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3</a:t>
            </a:fld>
            <a:endParaRPr lang="en-US" altLang="en-US"/>
          </a:p>
        </p:txBody>
      </p:sp>
    </p:spTree>
    <p:extLst>
      <p:ext uri="{BB962C8B-B14F-4D97-AF65-F5344CB8AC3E}">
        <p14:creationId xmlns:p14="http://schemas.microsoft.com/office/powerpoint/2010/main" val="2963699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Microsoft Azure IoT Hub provides capabilities for securely connecting, provisioning, updating and sending commands to devices.  IoT Hub enables companies to control millions of IoT assets running on a broad set of operating systems and protocols to jumpstart their Internet of Things projects.   </a:t>
            </a:r>
          </a:p>
          <a:p>
            <a:pPr lvl="1"/>
            <a:r>
              <a:rPr lang="en-US" dirty="0"/>
              <a:t>IoT Hub enables companies to:</a:t>
            </a:r>
          </a:p>
          <a:p>
            <a:pPr marL="664546" lvl="1" indent="-181240"/>
            <a:r>
              <a:rPr lang="en-US" dirty="0"/>
              <a:t>Establish reliable bi-directional communication with IoT assets, even if they are intermittently connected, so companies can analyze incoming telemetry data and send commands and notifications as needed. </a:t>
            </a:r>
          </a:p>
          <a:p>
            <a:pPr marL="664546" lvl="1" indent="-181240"/>
            <a:r>
              <a:rPr lang="en-US" dirty="0"/>
              <a:t>Enhance security of IoT solutions by leveraging per-device authentication to communicate with devices with the appropriate credentials. </a:t>
            </a:r>
          </a:p>
          <a:p>
            <a:pPr marL="664546" lvl="1" indent="-181240"/>
            <a:r>
              <a:rPr lang="en-US" dirty="0"/>
              <a:t>Revoke access rights to specific devices, if needed, to maintain the integrity of the system.  </a:t>
            </a:r>
          </a:p>
          <a:p>
            <a:endParaRPr lang="en-US" dirty="0"/>
          </a:p>
        </p:txBody>
      </p:sp>
      <p:sp>
        <p:nvSpPr>
          <p:cNvPr id="4" name="Slide Number Placeholder 3"/>
          <p:cNvSpPr>
            <a:spLocks noGrp="1"/>
          </p:cNvSpPr>
          <p:nvPr>
            <p:ph type="sldNum" sz="quarter" idx="10"/>
          </p:nvPr>
        </p:nvSpPr>
        <p:spPr/>
        <p:txBody>
          <a:bodyPr/>
          <a:lstStyle/>
          <a:p>
            <a:fld id="{49015862-6663-4E96-82D9-691832C5BE93}" type="slidenum">
              <a:rPr lang="en-US" smtClean="0"/>
              <a:t>4</a:t>
            </a:fld>
            <a:endParaRPr lang="en-US"/>
          </a:p>
        </p:txBody>
      </p:sp>
    </p:spTree>
    <p:extLst>
      <p:ext uri="{BB962C8B-B14F-4D97-AF65-F5344CB8AC3E}">
        <p14:creationId xmlns:p14="http://schemas.microsoft.com/office/powerpoint/2010/main" val="3710735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Microsoft Azure IoT Hub provides capabilities for securely connecting, provisioning, updating and sending commands to devices.  IoT Hub enables companies to control millions of IoT assets running on a broad set of operating systems and protocols to jumpstart their Internet of Things projects.   </a:t>
            </a:r>
          </a:p>
          <a:p>
            <a:pPr lvl="1"/>
            <a:r>
              <a:rPr lang="en-US" dirty="0"/>
              <a:t>IoT Hub enables companies to:</a:t>
            </a:r>
          </a:p>
          <a:p>
            <a:pPr marL="664546" lvl="1" indent="-181240"/>
            <a:r>
              <a:rPr lang="en-US" dirty="0"/>
              <a:t>Establish reliable bi-directional communication with IoT assets, even if they are intermittently connected, so companies can analyze incoming telemetry data and send commands and notifications as needed. </a:t>
            </a:r>
          </a:p>
          <a:p>
            <a:pPr marL="664546" lvl="1" indent="-181240"/>
            <a:r>
              <a:rPr lang="en-US" dirty="0"/>
              <a:t>Enhance security of IoT solutions by leveraging per-device authentication to communicate with devices with the appropriate credentials. </a:t>
            </a:r>
          </a:p>
          <a:p>
            <a:pPr marL="664546" lvl="1" indent="-181240"/>
            <a:r>
              <a:rPr lang="en-US" dirty="0"/>
              <a:t>Revoke access rights to specific devices, if needed, to maintain the integrity of the system.  </a:t>
            </a:r>
          </a:p>
          <a:p>
            <a:endParaRPr lang="en-US" dirty="0"/>
          </a:p>
        </p:txBody>
      </p:sp>
      <p:sp>
        <p:nvSpPr>
          <p:cNvPr id="4" name="Slide Number Placeholder 3"/>
          <p:cNvSpPr>
            <a:spLocks noGrp="1"/>
          </p:cNvSpPr>
          <p:nvPr>
            <p:ph type="sldNum" sz="quarter" idx="10"/>
          </p:nvPr>
        </p:nvSpPr>
        <p:spPr/>
        <p:txBody>
          <a:bodyPr/>
          <a:lstStyle/>
          <a:p>
            <a:fld id="{49015862-6663-4E96-82D9-691832C5BE93}" type="slidenum">
              <a:rPr lang="en-US" smtClean="0"/>
              <a:t>5</a:t>
            </a:fld>
            <a:endParaRPr lang="en-US"/>
          </a:p>
        </p:txBody>
      </p:sp>
    </p:spTree>
    <p:extLst>
      <p:ext uri="{BB962C8B-B14F-4D97-AF65-F5344CB8AC3E}">
        <p14:creationId xmlns:p14="http://schemas.microsoft.com/office/powerpoint/2010/main" val="66718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Connecting your</a:t>
            </a:r>
            <a:r>
              <a:rPr lang="en-US" baseline="0" dirty="0"/>
              <a:t> devices is the 1</a:t>
            </a:r>
            <a:r>
              <a:rPr lang="en-US" baseline="30000" dirty="0"/>
              <a:t>st</a:t>
            </a:r>
            <a:r>
              <a:rPr lang="en-US" baseline="0" dirty="0"/>
              <a:t> challenge that you have when creating an IoT solution.  There is a vast variety of devices you may want to connect.  Some are internet capable and in that case you can connect them directly to Azure service (</a:t>
            </a:r>
            <a:r>
              <a:rPr lang="en-US" baseline="0" dirty="0" err="1"/>
              <a:t>eg</a:t>
            </a:r>
            <a:r>
              <a:rPr lang="en-US" baseline="0" dirty="0"/>
              <a:t>: IoT Hub) or you can use your own Cloud protocol gateway in case the device you are trying to connect does not have a protocol supported by IoT Hub (at this time AMQP or HTP).  However, some devices are not internet capable and those devices need a field gateway to connect to the cloud.  This gateway can do many things – not only connectivity and protocol translation but on the application back end side, one of the most important use cases is telemetry.  You usually want to have an event processing and insight pipeline and IoT Hub will allow you to get a feed from the devices and events easily.</a:t>
            </a:r>
          </a:p>
          <a:p>
            <a:endParaRPr lang="en-US" baseline="0" dirty="0"/>
          </a:p>
          <a:p>
            <a:r>
              <a:rPr lang="en-US" baseline="0" dirty="0"/>
              <a:t>The 2</a:t>
            </a:r>
            <a:r>
              <a:rPr lang="en-US" baseline="30000" dirty="0"/>
              <a:t>nd</a:t>
            </a:r>
            <a:r>
              <a:rPr lang="en-US" baseline="0" dirty="0"/>
              <a:t> big component that IoT solutions have with cloud is device big logic that takes care of interactive scenarios of your solutions – think about opening your car door or adjusting your home thermostat from your smart phone or sending a command to a device to update a piece of firmware.  </a:t>
            </a:r>
          </a:p>
          <a:p>
            <a:endParaRPr lang="en-US" baseline="0" dirty="0"/>
          </a:p>
          <a:p>
            <a:r>
              <a:rPr lang="en-US" baseline="0" dirty="0"/>
              <a:t>Finally IoT Hub has to know which devices have to connect and which devices are present for IoT solution. For this purpose it has to interact with the visioning and management component which is the component that makes sure that the devices are on-boarded and de-provisioned correctly from your own IoT solutions.</a:t>
            </a:r>
          </a:p>
          <a:p>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6/7/2017 1:57 PM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6</a:t>
            </a:fld>
            <a:endParaRPr lang="en-US" dirty="0">
              <a:solidFill>
                <a:prstClr val="black"/>
              </a:solidFill>
              <a:ea typeface="+mn-ea"/>
            </a:endParaRPr>
          </a:p>
        </p:txBody>
      </p:sp>
    </p:spTree>
    <p:extLst>
      <p:ext uri="{BB962C8B-B14F-4D97-AF65-F5344CB8AC3E}">
        <p14:creationId xmlns:p14="http://schemas.microsoft.com/office/powerpoint/2010/main" val="190184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might be wondering why you need IoT Hub in the first place.  After all there are service in Azure that allows you to perform the device to cloud messaging – for instance using service bus.  </a:t>
            </a:r>
          </a:p>
          <a:p>
            <a:r>
              <a:rPr lang="en-US" baseline="0" dirty="0"/>
              <a:t>IoT Hub in addition to communication patterns adds other value propositions to your IoT solutions.  It scales up to millions of simultaneously connected devices you do not have to scale those services on your own.  These communication patterns will scale with you just by increasing the # of units in your IoT deployment.</a:t>
            </a:r>
          </a:p>
          <a:p>
            <a:endParaRPr lang="en-US" baseline="0" dirty="0"/>
          </a:p>
          <a:p>
            <a:r>
              <a:rPr lang="en-US" baseline="0" dirty="0"/>
              <a:t>IoT Hub supports per device authentication and security. Per device authentication is fundamental because you want to have fine grain control on which devices access your solution and you want to make sure that you are sending commands to the right devices.  This per device authentication and per device identity is embedded and designed into the communication pattern in the device to cloud messaging and cloud to device messaging.</a:t>
            </a:r>
          </a:p>
          <a:p>
            <a:endParaRPr lang="en-US" baseline="0" dirty="0"/>
          </a:p>
          <a:p>
            <a:r>
              <a:rPr lang="en-US" baseline="0" dirty="0"/>
              <a:t>There is also service facing monitoring.  IoT solutions usually have the problem that devices cannot be reached without a cloud connection.  Mostly it requires someone physically going to the device location to deliver maintenance on it.  Since this is the case, it is very important to have monitoring on the status of each and every piece of communication.  </a:t>
            </a:r>
          </a:p>
          <a:p>
            <a:endParaRPr lang="en-US" baseline="0" dirty="0"/>
          </a:p>
          <a:p>
            <a:r>
              <a:rPr lang="en-US" baseline="0" dirty="0"/>
              <a:t>Finally, IoT Hub supports many IoT protocols and is designed to support constrained devices,  where device is retrained in networking resources, power resources or computational resources.  </a:t>
            </a:r>
          </a:p>
          <a:p>
            <a:endParaRPr lang="en-US" baseline="0" dirty="0"/>
          </a:p>
          <a:p>
            <a:r>
              <a:rPr lang="en-US" baseline="0" dirty="0"/>
              <a:t>Of course, your IoT solution might need different communication patterns.  You can thinking about uploading or downloading files or using real time proxy strategy like an HTP or WEB API.  These patterns while they are not currently supported in IoT Hub do benefit from IoT Hub in many ways and we do provide guidance on how to implement them.</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6/7/2017 1:57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7</a:t>
            </a:fld>
            <a:endParaRPr lang="en-US" altLang="en-US"/>
          </a:p>
        </p:txBody>
      </p:sp>
    </p:spTree>
    <p:extLst>
      <p:ext uri="{BB962C8B-B14F-4D97-AF65-F5344CB8AC3E}">
        <p14:creationId xmlns:p14="http://schemas.microsoft.com/office/powerpoint/2010/main" val="56001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54344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00724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394861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11939339" cy="1845753"/>
          </a:xfrm>
        </p:spPr>
        <p:txBody>
          <a:bodyPr/>
          <a:lstStyle>
            <a:lvl1pPr marL="0" indent="0">
              <a:buFontTx/>
              <a:buNone/>
              <a:defRPr sz="3672">
                <a:solidFill>
                  <a:srgbClr val="00BCF2"/>
                </a:solidFill>
              </a:defRPr>
            </a:lvl1pPr>
            <a:lvl2pPr marL="0" indent="0">
              <a:spcAft>
                <a:spcPts val="612"/>
              </a:spcAft>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81290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54456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ARK BAND - side text">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p:nvPr>
        </p:nvSpPr>
        <p:spPr>
          <a:xfrm>
            <a:off x="6383677"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49805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74640" y="1593198"/>
            <a:ext cx="11887200" cy="2091598"/>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5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16150" y="1593197"/>
            <a:ext cx="11887200" cy="2146998"/>
          </a:xfrm>
        </p:spPr>
        <p:txBody>
          <a:bodyPr>
            <a:spAutoFit/>
          </a:bodyPr>
          <a:lstStyle>
            <a:lvl1pPr>
              <a:defRPr sz="399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6591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6" y="1593197"/>
            <a:ext cx="11887200" cy="2146998"/>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70071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54166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86330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73895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p:cNvSpPr>
            <a:spLocks noGrp="1"/>
          </p:cNvSpPr>
          <p:nvPr>
            <p:ph type="body" sz="quarter" idx="10"/>
          </p:nvPr>
        </p:nvSpPr>
        <p:spPr>
          <a:xfrm>
            <a:off x="274641"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6702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24950421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89235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08499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458" y="2125664"/>
            <a:ext cx="11521382"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Tree>
    <p:extLst>
      <p:ext uri="{BB962C8B-B14F-4D97-AF65-F5344CB8AC3E}">
        <p14:creationId xmlns:p14="http://schemas.microsoft.com/office/powerpoint/2010/main" val="213173597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96" y="2125664"/>
            <a:ext cx="11399943"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
        <p:nvSpPr>
          <p:cNvPr id="4" name="Text Placeholder 3"/>
          <p:cNvSpPr>
            <a:spLocks noGrp="1"/>
          </p:cNvSpPr>
          <p:nvPr>
            <p:ph type="body" sz="quarter" idx="10"/>
          </p:nvPr>
        </p:nvSpPr>
        <p:spPr>
          <a:xfrm>
            <a:off x="731896" y="4229100"/>
            <a:ext cx="10698103" cy="928459"/>
          </a:xfrm>
        </p:spPr>
        <p:txBody>
          <a:bodyPr/>
          <a:lstStyle>
            <a:lvl1pPr marL="0" indent="0">
              <a:buNone/>
              <a:defRPr sz="3200"/>
            </a:lvl1pPr>
            <a:lvl2pPr marL="0" indent="0">
              <a:buNone/>
              <a:defRPr sz="1800"/>
            </a:lvl2pPr>
            <a:lvl3pPr marL="0" indent="0">
              <a:buNone/>
              <a:defRPr sz="1600"/>
            </a:lvl3pPr>
            <a:lvl4pPr marL="0" indent="0">
              <a:buNone/>
              <a:defRPr sz="1400"/>
            </a:lvl4pPr>
            <a:lvl5pPr marL="0" indent="0">
              <a:buNone/>
              <a:defRPr sz="14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342662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792898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0162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564804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472985"/>
          </a:xfrm>
          <a:prstGeom prst="rect">
            <a:avLst/>
          </a:prstGeom>
        </p:spPr>
        <p:txBody>
          <a:bodyPr/>
          <a:lstStyle>
            <a:lvl1pPr marL="290401" indent="-290401">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6983857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3214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199">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1623153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8 pt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56"/>
            </a:lvl1pPr>
          </a:lstStyle>
          <a:p>
            <a:r>
              <a:rPr lang="en-US"/>
              <a:t>Click to edit Master title style</a:t>
            </a:r>
            <a:endParaRPr lang="en-US" dirty="0"/>
          </a:p>
        </p:txBody>
      </p:sp>
    </p:spTree>
    <p:extLst>
      <p:ext uri="{BB962C8B-B14F-4D97-AF65-F5344CB8AC3E}">
        <p14:creationId xmlns:p14="http://schemas.microsoft.com/office/powerpoint/2010/main" val="3856877070"/>
      </p:ext>
    </p:extLst>
  </p:cSld>
  <p:clrMapOvr>
    <a:masterClrMapping/>
  </p:clrMapOvr>
  <p:transition>
    <p:fade/>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2"/>
          <p:cNvSpPr/>
          <p:nvPr userDrawn="1"/>
        </p:nvSpPr>
        <p:spPr bwMode="auto">
          <a:xfrm>
            <a:off x="518748" y="3646608"/>
            <a:ext cx="11416646" cy="3137431"/>
          </a:xfrm>
          <a:prstGeom prst="rect">
            <a:avLst/>
          </a:prstGeom>
          <a:solidFill>
            <a:schemeClr val="tx2"/>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2343878" y="1832622"/>
            <a:ext cx="9591516" cy="1772472"/>
          </a:xfrm>
          <a:prstGeom prst="rect">
            <a:avLst/>
          </a:prstGeom>
          <a:solidFill>
            <a:schemeClr val="tx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518748" y="1869342"/>
            <a:ext cx="1825130" cy="1617905"/>
          </a:xfrm>
          <a:prstGeom prst="rect">
            <a:avLst/>
          </a:prstGeom>
          <a:solidFill>
            <a:schemeClr val="accent1">
              <a:lumMod val="7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59" name="Straight Connector 58"/>
          <p:cNvCxnSpPr/>
          <p:nvPr userDrawn="1"/>
        </p:nvCxnSpPr>
        <p:spPr>
          <a:xfrm>
            <a:off x="5415931" y="2036381"/>
            <a:ext cx="0" cy="1340144"/>
          </a:xfrm>
          <a:prstGeom prst="line">
            <a:avLst/>
          </a:prstGeom>
          <a:ln w="6350">
            <a:gradFill>
              <a:gsLst>
                <a:gs pos="0">
                  <a:srgbClr val="002050">
                    <a:alpha val="59000"/>
                  </a:srgbClr>
                </a:gs>
                <a:gs pos="100000">
                  <a:srgbClr val="002050"/>
                </a:gs>
              </a:gsLst>
              <a:lin ang="5400000" scaled="1"/>
            </a:gradFill>
          </a:ln>
        </p:spPr>
        <p:style>
          <a:lnRef idx="1">
            <a:schemeClr val="accent1"/>
          </a:lnRef>
          <a:fillRef idx="0">
            <a:schemeClr val="accent1"/>
          </a:fillRef>
          <a:effectRef idx="0">
            <a:schemeClr val="accent1"/>
          </a:effectRef>
          <a:fontRef idx="minor">
            <a:schemeClr val="tx1"/>
          </a:fontRef>
        </p:style>
      </p:cxnSp>
      <p:sp>
        <p:nvSpPr>
          <p:cNvPr id="60" name="Isosceles Triangle 59"/>
          <p:cNvSpPr/>
          <p:nvPr userDrawn="1"/>
        </p:nvSpPr>
        <p:spPr bwMode="auto">
          <a:xfrm rot="5400000">
            <a:off x="-130578" y="2525892"/>
            <a:ext cx="1735752"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845114" y="2146135"/>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2526159" y="2269787"/>
            <a:ext cx="2712628" cy="904043"/>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5565153" y="2580552"/>
            <a:ext cx="6116681" cy="282513"/>
          </a:xfrm>
        </p:spPr>
        <p:txBody>
          <a:bodyPr lIns="0" tIns="0" rIns="0" bIns="0" anchor="ctr"/>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9" name="Text Placeholder 7"/>
          <p:cNvSpPr>
            <a:spLocks noGrp="1"/>
          </p:cNvSpPr>
          <p:nvPr>
            <p:ph type="body" sz="quarter" idx="13"/>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1935093476"/>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28 pt headlin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p:spPr>
        <p:txBody>
          <a:bodyPr/>
          <a:lstStyle>
            <a:lvl1pPr>
              <a:defRPr sz="2856"/>
            </a:lvl1pPr>
          </a:lstStyle>
          <a:p>
            <a:r>
              <a:rPr lang="en-US"/>
              <a:t>Click to edit Master title style</a:t>
            </a:r>
            <a:endParaRPr lang="en-US" dirty="0"/>
          </a:p>
        </p:txBody>
      </p:sp>
      <p:sp>
        <p:nvSpPr>
          <p:cNvPr id="6" name="Text Placeholder 5"/>
          <p:cNvSpPr>
            <a:spLocks noGrp="1"/>
          </p:cNvSpPr>
          <p:nvPr>
            <p:ph type="body" sz="quarter" idx="10"/>
          </p:nvPr>
        </p:nvSpPr>
        <p:spPr>
          <a:xfrm>
            <a:off x="5876559" y="1942924"/>
            <a:ext cx="6287644" cy="1349537"/>
          </a:xfrm>
        </p:spPr>
        <p:txBody>
          <a:bodyPr/>
          <a:lstStyle>
            <a:lvl1pPr marL="0" indent="0">
              <a:spcBef>
                <a:spcPts val="1224"/>
              </a:spcBef>
              <a:buNone/>
              <a:defRPr sz="1632">
                <a:solidFill>
                  <a:schemeClr val="tx1"/>
                </a:solidFill>
                <a:latin typeface="Segoe Semibold" panose="020B0702040504020203" pitchFamily="34" charset="0"/>
              </a:defRPr>
            </a:lvl1pPr>
            <a:lvl2pPr marL="0" indent="0">
              <a:spcBef>
                <a:spcPts val="612"/>
              </a:spcBef>
              <a:buNone/>
              <a:defRPr sz="1428">
                <a:solidFill>
                  <a:schemeClr val="tx1"/>
                </a:solidFill>
              </a:defRPr>
            </a:lvl2pPr>
            <a:lvl3pPr marL="351343" indent="-228292">
              <a:defRPr sz="1224">
                <a:solidFill>
                  <a:schemeClr val="tx1"/>
                </a:solidFill>
              </a:defRPr>
            </a:lvl3pPr>
            <a:lvl4pPr marL="519729" indent="-168385">
              <a:defRPr sz="1122">
                <a:solidFill>
                  <a:schemeClr val="tx1"/>
                </a:solidFill>
              </a:defRPr>
            </a:lvl4pPr>
            <a:lvl5pPr marL="994122" indent="-228292">
              <a:defRPr sz="1122">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1"/>
          </p:nvPr>
        </p:nvSpPr>
        <p:spPr>
          <a:xfrm>
            <a:off x="274639" y="1504812"/>
            <a:ext cx="5134487" cy="510683"/>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vl2pPr marL="0" indent="0">
              <a:buNone/>
              <a:defRPr sz="1428">
                <a:solidFill>
                  <a:schemeClr val="accent1"/>
                </a:solidFill>
                <a:latin typeface="+mn-lt"/>
              </a:defRPr>
            </a:lvl2pPr>
          </a:lstStyle>
          <a:p>
            <a:pPr lvl="0" fontAlgn="base">
              <a:spcBef>
                <a:spcPts val="612"/>
              </a:spcBef>
              <a:spcAft>
                <a:spcPct val="0"/>
              </a:spcAft>
            </a:pPr>
            <a:r>
              <a:rPr lang="en-US" dirty="0"/>
              <a:t>Click to edit Master text styles</a:t>
            </a:r>
          </a:p>
          <a:p>
            <a:pPr lvl="1" fontAlgn="base">
              <a:spcBef>
                <a:spcPts val="612"/>
              </a:spcBef>
              <a:spcAft>
                <a:spcPct val="0"/>
              </a:spcAft>
            </a:pPr>
            <a:r>
              <a:rPr lang="en-US" dirty="0"/>
              <a:t>VNVN</a:t>
            </a:r>
          </a:p>
        </p:txBody>
      </p:sp>
      <p:sp>
        <p:nvSpPr>
          <p:cNvPr id="12" name="Text Placeholder 8"/>
          <p:cNvSpPr>
            <a:spLocks noGrp="1"/>
          </p:cNvSpPr>
          <p:nvPr>
            <p:ph type="body" sz="quarter" idx="12"/>
          </p:nvPr>
        </p:nvSpPr>
        <p:spPr>
          <a:xfrm>
            <a:off x="5876558" y="1504811"/>
            <a:ext cx="6342926" cy="230524"/>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stStyle>
          <a:p>
            <a:pPr lvl="0" fontAlgn="base">
              <a:spcBef>
                <a:spcPts val="612"/>
              </a:spcBef>
              <a:spcAft>
                <a:spcPct val="0"/>
              </a:spcAft>
            </a:pPr>
            <a:r>
              <a:rPr lang="en-US" dirty="0"/>
              <a:t>Click to edit Master text styles</a:t>
            </a:r>
          </a:p>
        </p:txBody>
      </p:sp>
    </p:spTree>
    <p:extLst>
      <p:ext uri="{BB962C8B-B14F-4D97-AF65-F5344CB8AC3E}">
        <p14:creationId xmlns:p14="http://schemas.microsoft.com/office/powerpoint/2010/main" val="1308642036"/>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mp; Non-bulleted text">
    <p:spTree>
      <p:nvGrpSpPr>
        <p:cNvPr id="1" name=""/>
        <p:cNvGrpSpPr/>
        <p:nvPr/>
      </p:nvGrpSpPr>
      <p:grpSpPr>
        <a:xfrm>
          <a:off x="0" y="0"/>
          <a:ext cx="0" cy="0"/>
          <a:chOff x="0" y="0"/>
          <a:chExt cx="0" cy="0"/>
        </a:xfrm>
      </p:grpSpPr>
      <p:sp>
        <p:nvSpPr>
          <p:cNvPr id="3" name="Rectangle 2"/>
          <p:cNvSpPr/>
          <p:nvPr userDrawn="1"/>
        </p:nvSpPr>
        <p:spPr bwMode="auto">
          <a:xfrm>
            <a:off x="0" y="3646608"/>
            <a:ext cx="12436475" cy="3347917"/>
          </a:xfrm>
          <a:prstGeom prst="rect">
            <a:avLst/>
          </a:prstGeom>
          <a:solidFill>
            <a:schemeClr val="tx1">
              <a:lumMod val="95000"/>
            </a:schemeClr>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1841529" y="1832622"/>
            <a:ext cx="10594946" cy="1772472"/>
          </a:xfrm>
          <a:prstGeom prst="rect">
            <a:avLst/>
          </a:prstGeom>
          <a:solidFill>
            <a:schemeClr val="tx1">
              <a:lumMod val="9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8199" y="1832622"/>
            <a:ext cx="1825130" cy="1772471"/>
          </a:xfrm>
          <a:prstGeom prst="rect">
            <a:avLst/>
          </a:prstGeom>
          <a:solidFill>
            <a:schemeClr val="bg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srgbClr val="FFFFFF"/>
              </a:solidFill>
              <a:effectLst/>
              <a:uLnTx/>
              <a:uFillTx/>
              <a:latin typeface="Segoe UI"/>
              <a:ea typeface="+mn-ea"/>
              <a:cs typeface="+mn-cs"/>
            </a:endParaRPr>
          </a:p>
        </p:txBody>
      </p:sp>
      <p:sp>
        <p:nvSpPr>
          <p:cNvPr id="60" name="Isosceles Triangle 59"/>
          <p:cNvSpPr/>
          <p:nvPr userDrawn="1"/>
        </p:nvSpPr>
        <p:spPr bwMode="auto">
          <a:xfrm rot="5400000">
            <a:off x="-644510" y="2522280"/>
            <a:ext cx="1728527"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450065" y="2218573"/>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1977807" y="1992562"/>
            <a:ext cx="9704027" cy="452021"/>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1977807" y="2580552"/>
            <a:ext cx="9704027" cy="282513"/>
          </a:xfrm>
        </p:spPr>
        <p:txBody>
          <a:bodyPr lIns="0" tIns="0" rIns="0" bIns="0" anchor="t" anchorCtr="0"/>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54800393"/>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090307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ark Band -side conten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5" y="3577471"/>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schemeClr val="tx1"/>
                </a:solidFill>
                <a:latin typeface="Segoe UI Light"/>
                <a:ea typeface="+mn-ea"/>
                <a:cs typeface="+mn-cs"/>
              </a:defRPr>
            </a:lvl1pPr>
            <a:lvl2pPr marL="699447" indent="0">
              <a:defRPr lang="en-US" sz="1836" smtClean="0">
                <a:solidFill>
                  <a:schemeClr val="tx1"/>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
        <p:nvSpPr>
          <p:cNvPr id="5" name="Text Placeholder 7"/>
          <p:cNvSpPr>
            <a:spLocks noGrp="1"/>
          </p:cNvSpPr>
          <p:nvPr>
            <p:ph type="body" sz="quarter" idx="11"/>
          </p:nvPr>
        </p:nvSpPr>
        <p:spPr>
          <a:xfrm>
            <a:off x="280146" y="1073466"/>
            <a:ext cx="11939339" cy="591774"/>
          </a:xfrm>
        </p:spPr>
        <p:txBody>
          <a:bodyPr vert="horz" wrap="square" lIns="146304" tIns="91440" rIns="146304" bIns="91440" rtlCol="0">
            <a:spAutoFit/>
          </a:bodyPr>
          <a:lstStyle>
            <a:lvl1pPr>
              <a:defRPr lang="en-US" sz="2856" dirty="0" smtClean="0">
                <a:solidFill>
                  <a:srgbClr val="0070C0"/>
                </a:solidFill>
              </a:defRPr>
            </a:lvl1pPr>
          </a:lstStyle>
          <a:p>
            <a:pPr marL="0" lvl="0" indent="0">
              <a:buNone/>
            </a:pPr>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21999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280145" y="3096137"/>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prstClr val="white"/>
                </a:solidFill>
                <a:latin typeface="Segoe UI Light"/>
                <a:ea typeface="+mn-ea"/>
                <a:cs typeface="+mn-cs"/>
              </a:defRPr>
            </a:lvl1pPr>
            <a:lvl2pPr marL="699447" indent="0">
              <a:defRPr lang="en-US" sz="1836" smtClean="0">
                <a:solidFill>
                  <a:schemeClr val="bg1">
                    <a:lumMod val="85000"/>
                  </a:schemeClr>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Tree>
    <p:extLst>
      <p:ext uri="{BB962C8B-B14F-4D97-AF65-F5344CB8AC3E}">
        <p14:creationId xmlns:p14="http://schemas.microsoft.com/office/powerpoint/2010/main" val="22161396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376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band + sub ">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91774"/>
          </a:xfrm>
        </p:spPr>
        <p:txBody>
          <a:bodyPr vert="horz" wrap="square" lIns="146304" tIns="91440" rIns="146304" bIns="91440" rtlCol="0">
            <a:spAutoFit/>
          </a:bodyPr>
          <a:lstStyle>
            <a:lvl1pPr marL="0" indent="0">
              <a:buNone/>
              <a:defRPr lang="en-US" sz="2856" dirty="0" smtClean="0">
                <a:solidFill>
                  <a:srgbClr val="0070C0"/>
                </a:solidFill>
              </a:defRPr>
            </a:lvl1pPr>
          </a:lstStyle>
          <a:p>
            <a:pPr marL="342768" lvl="0" indent="-342768"/>
            <a:r>
              <a:rPr lang="en-US" dirty="0"/>
              <a:t>Click to edit Master text styles</a:t>
            </a:r>
          </a:p>
        </p:txBody>
      </p:sp>
    </p:spTree>
    <p:extLst>
      <p:ext uri="{BB962C8B-B14F-4D97-AF65-F5344CB8AC3E}">
        <p14:creationId xmlns:p14="http://schemas.microsoft.com/office/powerpoint/2010/main" val="21063598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2" y="1585893"/>
            <a:ext cx="11887198" cy="215305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2"/>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3783491338"/>
      </p:ext>
    </p:extLst>
  </p:cSld>
  <p:clrMap bg1="dk1" tx1="lt1" bg2="dk2" tx2="lt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 id="2147484870" r:id="rId12"/>
    <p:sldLayoutId id="2147484871" r:id="rId13"/>
    <p:sldLayoutId id="2147484872" r:id="rId14"/>
    <p:sldLayoutId id="2147484873" r:id="rId15"/>
    <p:sldLayoutId id="2147484874" r:id="rId16"/>
    <p:sldLayoutId id="2147484875" r:id="rId17"/>
    <p:sldLayoutId id="2147484876" r:id="rId18"/>
    <p:sldLayoutId id="2147484877" r:id="rId19"/>
    <p:sldLayoutId id="2147484878" r:id="rId20"/>
    <p:sldLayoutId id="2147484879" r:id="rId21"/>
    <p:sldLayoutId id="2147484880" r:id="rId22"/>
    <p:sldLayoutId id="2147484881" r:id="rId23"/>
    <p:sldLayoutId id="2147484882" r:id="rId24"/>
    <p:sldLayoutId id="2147484884" r:id="rId25"/>
    <p:sldLayoutId id="2147484885" r:id="rId26"/>
    <p:sldLayoutId id="2147484886" r:id="rId27"/>
    <p:sldLayoutId id="2147484888" r:id="rId28"/>
    <p:sldLayoutId id="2147484889" r:id="rId29"/>
    <p:sldLayoutId id="2147484890" r:id="rId30"/>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ts val="1836"/>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ts val="372"/>
        </a:spcBef>
        <a:spcAft>
          <a:spcPts val="612"/>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20">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guide id="27" orient="horz" pos="98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Layout" Target="../slideLayouts/slideLayout5.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emf"/><Relationship Id="rId18" Type="http://schemas.openxmlformats.org/officeDocument/2006/relationships/image" Target="../media/image36.png"/><Relationship Id="rId3" Type="http://schemas.openxmlformats.org/officeDocument/2006/relationships/image" Target="../media/image21.png"/><Relationship Id="rId21" Type="http://schemas.openxmlformats.org/officeDocument/2006/relationships/image" Target="../media/image38.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20.xml"/><Relationship Id="rId16" Type="http://schemas.openxmlformats.org/officeDocument/2006/relationships/image" Target="../media/image34.png"/><Relationship Id="rId20" Type="http://schemas.openxmlformats.org/officeDocument/2006/relationships/image" Target="../media/image37.png"/><Relationship Id="rId1" Type="http://schemas.openxmlformats.org/officeDocument/2006/relationships/slideLayout" Target="../slideLayouts/slideLayout8.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emf"/><Relationship Id="rId19" Type="http://schemas.openxmlformats.org/officeDocument/2006/relationships/image" Target="../media/image7.png"/><Relationship Id="rId4" Type="http://schemas.openxmlformats.org/officeDocument/2006/relationships/image" Target="../media/image22.png"/><Relationship Id="rId9" Type="http://schemas.openxmlformats.org/officeDocument/2006/relationships/image" Target="../media/image27.emf"/><Relationship Id="rId14" Type="http://schemas.openxmlformats.org/officeDocument/2006/relationships/image" Target="../media/image32.emf"/><Relationship Id="rId22"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30.xml"/><Relationship Id="rId7"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s/_rels/slide2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image" Target="../media/image59.png"/><Relationship Id="rId26" Type="http://schemas.openxmlformats.org/officeDocument/2006/relationships/image" Target="../media/image67.png"/><Relationship Id="rId39" Type="http://schemas.openxmlformats.org/officeDocument/2006/relationships/image" Target="../media/image79.png"/><Relationship Id="rId21" Type="http://schemas.openxmlformats.org/officeDocument/2006/relationships/image" Target="../media/image62.png"/><Relationship Id="rId34" Type="http://schemas.openxmlformats.org/officeDocument/2006/relationships/image" Target="../media/image74.png"/><Relationship Id="rId42" Type="http://schemas.openxmlformats.org/officeDocument/2006/relationships/image" Target="../media/image82.png"/><Relationship Id="rId47" Type="http://schemas.openxmlformats.org/officeDocument/2006/relationships/image" Target="../media/image86.png"/><Relationship Id="rId50" Type="http://schemas.openxmlformats.org/officeDocument/2006/relationships/image" Target="../media/image89.png"/><Relationship Id="rId55" Type="http://schemas.openxmlformats.org/officeDocument/2006/relationships/image" Target="../media/image94.png"/><Relationship Id="rId63" Type="http://schemas.openxmlformats.org/officeDocument/2006/relationships/image" Target="../media/image101.png"/><Relationship Id="rId68" Type="http://schemas.openxmlformats.org/officeDocument/2006/relationships/image" Target="../media/image105.png"/><Relationship Id="rId7" Type="http://schemas.openxmlformats.org/officeDocument/2006/relationships/image" Target="../media/image48.png"/><Relationship Id="rId2" Type="http://schemas.openxmlformats.org/officeDocument/2006/relationships/image" Target="../media/image15.png"/><Relationship Id="rId16" Type="http://schemas.openxmlformats.org/officeDocument/2006/relationships/image" Target="../media/image57.png"/><Relationship Id="rId29" Type="http://schemas.openxmlformats.org/officeDocument/2006/relationships/image" Target="../media/image70.png"/><Relationship Id="rId1" Type="http://schemas.openxmlformats.org/officeDocument/2006/relationships/slideLayout" Target="../slideLayouts/slideLayout20.xml"/><Relationship Id="rId6" Type="http://schemas.openxmlformats.org/officeDocument/2006/relationships/image" Target="../media/image47.png"/><Relationship Id="rId11" Type="http://schemas.openxmlformats.org/officeDocument/2006/relationships/image" Target="../media/image52.png"/><Relationship Id="rId24" Type="http://schemas.openxmlformats.org/officeDocument/2006/relationships/image" Target="../media/image65.png"/><Relationship Id="rId32" Type="http://schemas.openxmlformats.org/officeDocument/2006/relationships/image" Target="../media/image14.png"/><Relationship Id="rId37" Type="http://schemas.openxmlformats.org/officeDocument/2006/relationships/image" Target="../media/image77.png"/><Relationship Id="rId40" Type="http://schemas.openxmlformats.org/officeDocument/2006/relationships/image" Target="../media/image80.png"/><Relationship Id="rId45" Type="http://schemas.openxmlformats.org/officeDocument/2006/relationships/image" Target="../media/image85.png"/><Relationship Id="rId53" Type="http://schemas.openxmlformats.org/officeDocument/2006/relationships/image" Target="../media/image92.png"/><Relationship Id="rId58" Type="http://schemas.openxmlformats.org/officeDocument/2006/relationships/image" Target="../media/image97.png"/><Relationship Id="rId66" Type="http://schemas.openxmlformats.org/officeDocument/2006/relationships/image" Target="../media/image104.png"/><Relationship Id="rId5" Type="http://schemas.openxmlformats.org/officeDocument/2006/relationships/image" Target="../media/image46.png"/><Relationship Id="rId15" Type="http://schemas.openxmlformats.org/officeDocument/2006/relationships/image" Target="../media/image56.png"/><Relationship Id="rId23" Type="http://schemas.openxmlformats.org/officeDocument/2006/relationships/image" Target="../media/image64.png"/><Relationship Id="rId28" Type="http://schemas.openxmlformats.org/officeDocument/2006/relationships/image" Target="../media/image69.png"/><Relationship Id="rId36" Type="http://schemas.openxmlformats.org/officeDocument/2006/relationships/image" Target="../media/image76.png"/><Relationship Id="rId49" Type="http://schemas.openxmlformats.org/officeDocument/2006/relationships/image" Target="../media/image88.png"/><Relationship Id="rId57" Type="http://schemas.openxmlformats.org/officeDocument/2006/relationships/image" Target="../media/image96.png"/><Relationship Id="rId61" Type="http://schemas.openxmlformats.org/officeDocument/2006/relationships/image" Target="../media/image100.png"/><Relationship Id="rId10" Type="http://schemas.openxmlformats.org/officeDocument/2006/relationships/image" Target="../media/image51.png"/><Relationship Id="rId19" Type="http://schemas.openxmlformats.org/officeDocument/2006/relationships/image" Target="../media/image60.png"/><Relationship Id="rId31" Type="http://schemas.openxmlformats.org/officeDocument/2006/relationships/image" Target="../media/image72.png"/><Relationship Id="rId44" Type="http://schemas.openxmlformats.org/officeDocument/2006/relationships/image" Target="../media/image84.png"/><Relationship Id="rId52" Type="http://schemas.openxmlformats.org/officeDocument/2006/relationships/image" Target="../media/image91.png"/><Relationship Id="rId60" Type="http://schemas.openxmlformats.org/officeDocument/2006/relationships/image" Target="../media/image99.png"/><Relationship Id="rId65" Type="http://schemas.openxmlformats.org/officeDocument/2006/relationships/image" Target="../media/image103.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3.png"/><Relationship Id="rId27" Type="http://schemas.openxmlformats.org/officeDocument/2006/relationships/image" Target="../media/image68.png"/><Relationship Id="rId30" Type="http://schemas.openxmlformats.org/officeDocument/2006/relationships/image" Target="../media/image71.png"/><Relationship Id="rId35" Type="http://schemas.openxmlformats.org/officeDocument/2006/relationships/image" Target="../media/image75.png"/><Relationship Id="rId43" Type="http://schemas.openxmlformats.org/officeDocument/2006/relationships/image" Target="../media/image83.png"/><Relationship Id="rId48" Type="http://schemas.openxmlformats.org/officeDocument/2006/relationships/image" Target="../media/image87.png"/><Relationship Id="rId56" Type="http://schemas.openxmlformats.org/officeDocument/2006/relationships/image" Target="../media/image95.png"/><Relationship Id="rId64" Type="http://schemas.openxmlformats.org/officeDocument/2006/relationships/image" Target="../media/image102.png"/><Relationship Id="rId69" Type="http://schemas.openxmlformats.org/officeDocument/2006/relationships/image" Target="../media/image8.png"/><Relationship Id="rId8" Type="http://schemas.openxmlformats.org/officeDocument/2006/relationships/image" Target="../media/image49.png"/><Relationship Id="rId51" Type="http://schemas.openxmlformats.org/officeDocument/2006/relationships/image" Target="../media/image90.png"/><Relationship Id="rId3" Type="http://schemas.openxmlformats.org/officeDocument/2006/relationships/image" Target="../media/image44.png"/><Relationship Id="rId12" Type="http://schemas.openxmlformats.org/officeDocument/2006/relationships/image" Target="../media/image53.png"/><Relationship Id="rId17" Type="http://schemas.openxmlformats.org/officeDocument/2006/relationships/image" Target="../media/image58.png"/><Relationship Id="rId25" Type="http://schemas.openxmlformats.org/officeDocument/2006/relationships/image" Target="../media/image66.png"/><Relationship Id="rId33" Type="http://schemas.openxmlformats.org/officeDocument/2006/relationships/image" Target="../media/image73.png"/><Relationship Id="rId38" Type="http://schemas.openxmlformats.org/officeDocument/2006/relationships/image" Target="../media/image78.png"/><Relationship Id="rId46" Type="http://schemas.openxmlformats.org/officeDocument/2006/relationships/image" Target="../media/image12.png"/><Relationship Id="rId59" Type="http://schemas.openxmlformats.org/officeDocument/2006/relationships/image" Target="../media/image98.png"/><Relationship Id="rId67" Type="http://schemas.openxmlformats.org/officeDocument/2006/relationships/image" Target="../media/image13.png"/><Relationship Id="rId20" Type="http://schemas.openxmlformats.org/officeDocument/2006/relationships/image" Target="../media/image61.png"/><Relationship Id="rId41" Type="http://schemas.openxmlformats.org/officeDocument/2006/relationships/image" Target="../media/image81.png"/><Relationship Id="rId54" Type="http://schemas.openxmlformats.org/officeDocument/2006/relationships/image" Target="../media/image93.png"/><Relationship Id="rId62" Type="http://schemas.openxmlformats.org/officeDocument/2006/relationships/image" Target="../media/image10.png"/><Relationship Id="rId70"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3.png"/><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image" Target="../media/image9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12.xml"/><Relationship Id="rId7"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 y="-1059209"/>
            <a:ext cx="12434711" cy="8283430"/>
          </a:xfrm>
          <a:prstGeom prst="rect">
            <a:avLst/>
          </a:prstGeom>
        </p:spPr>
      </p:pic>
      <p:sp>
        <p:nvSpPr>
          <p:cNvPr id="5" name="Rectangle 4"/>
          <p:cNvSpPr/>
          <p:nvPr/>
        </p:nvSpPr>
        <p:spPr>
          <a:xfrm>
            <a:off x="458019" y="2943811"/>
            <a:ext cx="6948926" cy="1102085"/>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t"/>
          <a:lstStyle/>
          <a:p>
            <a:r>
              <a:rPr lang="en-US" sz="4400" dirty="0">
                <a:solidFill>
                  <a:srgbClr val="FFFFFF"/>
                </a:solidFill>
                <a:latin typeface="+mj-lt"/>
              </a:rPr>
              <a:t>Overview of Azure IoT Suite</a:t>
            </a:r>
          </a:p>
          <a:p>
            <a:endParaRPr lang="en-US" sz="4400" dirty="0">
              <a:solidFill>
                <a:srgbClr val="FFFFFF"/>
              </a:solidFill>
              <a:latin typeface="+mj-lt"/>
              <a:cs typeface="Segoe UI Light" panose="020B0502040204020203"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458018" y="477661"/>
            <a:ext cx="1552711" cy="332660"/>
          </a:xfrm>
          <a:prstGeom prst="rect">
            <a:avLst/>
          </a:prstGeom>
        </p:spPr>
      </p:pic>
    </p:spTree>
    <p:extLst>
      <p:ext uri="{BB962C8B-B14F-4D97-AF65-F5344CB8AC3E}">
        <p14:creationId xmlns:p14="http://schemas.microsoft.com/office/powerpoint/2010/main" val="4109949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037" y="19395"/>
            <a:ext cx="11887200" cy="917575"/>
          </a:xfrm>
        </p:spPr>
        <p:txBody>
          <a:bodyPr/>
          <a:lstStyle/>
          <a:p>
            <a:r>
              <a:rPr lang="sv-SE" dirty="0"/>
              <a:t>Information Exchange Patterns</a:t>
            </a:r>
            <a:br>
              <a:rPr lang="sv-SE" dirty="0"/>
            </a:br>
            <a:r>
              <a:rPr lang="sv-SE" sz="4000" dirty="0">
                <a:solidFill>
                  <a:schemeClr val="tx2"/>
                </a:solidFill>
              </a:rPr>
              <a:t>Basics of IoT Communication</a:t>
            </a:r>
            <a:endParaRPr lang="en-IN" sz="4000" dirty="0">
              <a:solidFill>
                <a:schemeClr val="tx2"/>
              </a:solidFill>
            </a:endParaRPr>
          </a:p>
        </p:txBody>
      </p:sp>
      <p:grpSp>
        <p:nvGrpSpPr>
          <p:cNvPr id="10" name="Group 9">
            <a:extLst>
              <a:ext uri="{FF2B5EF4-FFF2-40B4-BE49-F238E27FC236}">
                <a16:creationId xmlns:a16="http://schemas.microsoft.com/office/drawing/2014/main" id="{D640C5BC-F69B-4C92-805F-F3396CCB485E}"/>
              </a:ext>
            </a:extLst>
          </p:cNvPr>
          <p:cNvGrpSpPr/>
          <p:nvPr/>
        </p:nvGrpSpPr>
        <p:grpSpPr>
          <a:xfrm>
            <a:off x="199155" y="1975428"/>
            <a:ext cx="3045531" cy="4439607"/>
            <a:chOff x="199155" y="1975428"/>
            <a:chExt cx="3045531" cy="4439607"/>
          </a:xfrm>
        </p:grpSpPr>
        <p:grpSp>
          <p:nvGrpSpPr>
            <p:cNvPr id="3" name="Group 2"/>
            <p:cNvGrpSpPr/>
            <p:nvPr/>
          </p:nvGrpSpPr>
          <p:grpSpPr>
            <a:xfrm>
              <a:off x="199155" y="4968721"/>
              <a:ext cx="3045531" cy="1446314"/>
              <a:chOff x="199155" y="4968721"/>
              <a:chExt cx="3045531" cy="1446314"/>
            </a:xfrm>
          </p:grpSpPr>
          <p:sp>
            <p:nvSpPr>
              <p:cNvPr id="31" name="TextBox 30"/>
              <p:cNvSpPr txBox="1"/>
              <p:nvPr/>
            </p:nvSpPr>
            <p:spPr>
              <a:xfrm>
                <a:off x="1213309" y="4968721"/>
                <a:ext cx="1073051"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Events</a:t>
                </a:r>
              </a:p>
            </p:txBody>
          </p:sp>
          <p:sp>
            <p:nvSpPr>
              <p:cNvPr id="32" name="TextBox 31"/>
              <p:cNvSpPr txBox="1"/>
              <p:nvPr/>
            </p:nvSpPr>
            <p:spPr>
              <a:xfrm>
                <a:off x="199155" y="5371672"/>
                <a:ext cx="3045531" cy="1043363"/>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Massive stream of information. Managed outside the </a:t>
                </a:r>
                <a:r>
                  <a:rPr lang="en-GB" kern="0" dirty="0" err="1">
                    <a:gradFill>
                      <a:gsLst>
                        <a:gs pos="2917">
                          <a:srgbClr val="FFFFFF"/>
                        </a:gs>
                        <a:gs pos="30000">
                          <a:srgbClr val="FFFFFF"/>
                        </a:gs>
                      </a:gsLst>
                      <a:lin ang="5400000" scaled="0"/>
                    </a:gradFill>
                  </a:rPr>
                  <a:t>IoT</a:t>
                </a:r>
                <a:r>
                  <a:rPr lang="en-GB" kern="0" dirty="0">
                    <a:gradFill>
                      <a:gsLst>
                        <a:gs pos="2917">
                          <a:srgbClr val="FFFFFF"/>
                        </a:gs>
                        <a:gs pos="30000">
                          <a:srgbClr val="FFFFFF"/>
                        </a:gs>
                      </a:gsLst>
                      <a:lin ang="5400000" scaled="0"/>
                    </a:gradFill>
                  </a:rPr>
                  <a:t> Hub</a:t>
                </a:r>
              </a:p>
            </p:txBody>
          </p:sp>
        </p:grpSp>
        <p:sp>
          <p:nvSpPr>
            <p:cNvPr id="54" name="Frame 5"/>
            <p:cNvSpPr>
              <a:spLocks noChangeAspect="1"/>
            </p:cNvSpPr>
            <p:nvPr/>
          </p:nvSpPr>
          <p:spPr bwMode="auto">
            <a:xfrm>
              <a:off x="1352574"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1312878" y="4245762"/>
              <a:ext cx="818085" cy="818085"/>
            </a:xfrm>
            <a:prstGeom prst="rect">
              <a:avLst/>
            </a:prstGeom>
          </p:spPr>
        </p:pic>
        <p:sp>
          <p:nvSpPr>
            <p:cNvPr id="9" name="Striped Right Arrow 8"/>
            <p:cNvSpPr/>
            <p:nvPr/>
          </p:nvSpPr>
          <p:spPr bwMode="auto">
            <a:xfrm rot="5400000">
              <a:off x="1045709"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grpSp>
        <p:nvGrpSpPr>
          <p:cNvPr id="11" name="Group 10">
            <a:extLst>
              <a:ext uri="{FF2B5EF4-FFF2-40B4-BE49-F238E27FC236}">
                <a16:creationId xmlns:a16="http://schemas.microsoft.com/office/drawing/2014/main" id="{881DF0A5-53C7-4DCA-AAFD-1A2F8AA2A9FA}"/>
              </a:ext>
            </a:extLst>
          </p:cNvPr>
          <p:cNvGrpSpPr/>
          <p:nvPr/>
        </p:nvGrpSpPr>
        <p:grpSpPr>
          <a:xfrm>
            <a:off x="3117576" y="1983152"/>
            <a:ext cx="3045531" cy="4439607"/>
            <a:chOff x="3117576" y="1983152"/>
            <a:chExt cx="3045531" cy="4439607"/>
          </a:xfrm>
        </p:grpSpPr>
        <p:grpSp>
          <p:nvGrpSpPr>
            <p:cNvPr id="6" name="Group 5"/>
            <p:cNvGrpSpPr/>
            <p:nvPr/>
          </p:nvGrpSpPr>
          <p:grpSpPr>
            <a:xfrm>
              <a:off x="3117576" y="4976445"/>
              <a:ext cx="3045531" cy="1446314"/>
              <a:chOff x="9268706" y="4968721"/>
              <a:chExt cx="3045531" cy="1446314"/>
            </a:xfrm>
          </p:grpSpPr>
          <p:sp>
            <p:nvSpPr>
              <p:cNvPr id="50" name="TextBox 49"/>
              <p:cNvSpPr txBox="1"/>
              <p:nvPr/>
            </p:nvSpPr>
            <p:spPr>
              <a:xfrm>
                <a:off x="10043128" y="4968721"/>
                <a:ext cx="1531510"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Messaging</a:t>
                </a:r>
              </a:p>
            </p:txBody>
          </p:sp>
          <p:sp>
            <p:nvSpPr>
              <p:cNvPr id="51" name="TextBox 50"/>
              <p:cNvSpPr txBox="1"/>
              <p:nvPr/>
            </p:nvSpPr>
            <p:spPr>
              <a:xfrm>
                <a:off x="9268706" y="5371672"/>
                <a:ext cx="3045531" cy="1043363"/>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C2D communication using a pub</a:t>
                </a:r>
                <a:r>
                  <a:rPr lang="sv-SE" kern="0" dirty="0">
                    <a:gradFill>
                      <a:gsLst>
                        <a:gs pos="2917">
                          <a:srgbClr val="FFFFFF"/>
                        </a:gs>
                        <a:gs pos="30000">
                          <a:srgbClr val="FFFFFF"/>
                        </a:gs>
                      </a:gsLst>
                      <a:lin ang="5400000" scaled="0"/>
                    </a:gradFill>
                  </a:rPr>
                  <a:t>/</a:t>
                </a:r>
                <a:r>
                  <a:rPr lang="sv-SE" kern="0" dirty="0" err="1">
                    <a:gradFill>
                      <a:gsLst>
                        <a:gs pos="2917">
                          <a:srgbClr val="FFFFFF"/>
                        </a:gs>
                        <a:gs pos="30000">
                          <a:srgbClr val="FFFFFF"/>
                        </a:gs>
                      </a:gsLst>
                      <a:lin ang="5400000" scaled="0"/>
                    </a:gradFill>
                  </a:rPr>
                  <a:t>sub</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pattern</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using</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topics</a:t>
                </a:r>
                <a:r>
                  <a:rPr lang="sv-SE" kern="0" dirty="0">
                    <a:gradFill>
                      <a:gsLst>
                        <a:gs pos="2917">
                          <a:srgbClr val="FFFFFF"/>
                        </a:gs>
                        <a:gs pos="30000">
                          <a:srgbClr val="FFFFFF"/>
                        </a:gs>
                      </a:gsLst>
                      <a:lin ang="5400000" scaled="0"/>
                    </a:gradFill>
                  </a:rPr>
                  <a:t> &amp; </a:t>
                </a:r>
                <a:r>
                  <a:rPr lang="sv-SE" kern="0" dirty="0" err="1">
                    <a:gradFill>
                      <a:gsLst>
                        <a:gs pos="2917">
                          <a:srgbClr val="FFFFFF"/>
                        </a:gs>
                        <a:gs pos="30000">
                          <a:srgbClr val="FFFFFF"/>
                        </a:gs>
                      </a:gsLst>
                      <a:lin ang="5400000" scaled="0"/>
                    </a:gradFill>
                  </a:rPr>
                  <a:t>subscriptions</a:t>
                </a:r>
                <a:endParaRPr lang="en-GB" kern="0" dirty="0">
                  <a:gradFill>
                    <a:gsLst>
                      <a:gs pos="2917">
                        <a:srgbClr val="FFFFFF"/>
                      </a:gs>
                      <a:gs pos="30000">
                        <a:srgbClr val="FFFFFF"/>
                      </a:gs>
                    </a:gsLst>
                    <a:lin ang="5400000" scaled="0"/>
                  </a:gradFill>
                </a:endParaRPr>
              </a:p>
            </p:txBody>
          </p:sp>
        </p:grpSp>
        <p:sp>
          <p:nvSpPr>
            <p:cNvPr id="57" name="Frame 5"/>
            <p:cNvSpPr>
              <a:spLocks noChangeAspect="1"/>
            </p:cNvSpPr>
            <p:nvPr/>
          </p:nvSpPr>
          <p:spPr bwMode="auto">
            <a:xfrm>
              <a:off x="4270995" y="1983152"/>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pic>
          <p:nvPicPr>
            <p:cNvPr id="61" name="Picture 60"/>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4231299" y="4253486"/>
              <a:ext cx="818085" cy="818085"/>
            </a:xfrm>
            <a:prstGeom prst="rect">
              <a:avLst/>
            </a:prstGeom>
          </p:spPr>
        </p:pic>
        <p:sp>
          <p:nvSpPr>
            <p:cNvPr id="64" name="Striped Right Arrow 63"/>
            <p:cNvSpPr/>
            <p:nvPr/>
          </p:nvSpPr>
          <p:spPr bwMode="auto">
            <a:xfrm rot="16200000">
              <a:off x="3964130" y="3236472"/>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grpSp>
        <p:nvGrpSpPr>
          <p:cNvPr id="12" name="Group 11">
            <a:extLst>
              <a:ext uri="{FF2B5EF4-FFF2-40B4-BE49-F238E27FC236}">
                <a16:creationId xmlns:a16="http://schemas.microsoft.com/office/drawing/2014/main" id="{197C109B-949E-4286-8ADA-1D9C5CC2DE3C}"/>
              </a:ext>
            </a:extLst>
          </p:cNvPr>
          <p:cNvGrpSpPr/>
          <p:nvPr/>
        </p:nvGrpSpPr>
        <p:grpSpPr>
          <a:xfrm>
            <a:off x="6296906" y="1975428"/>
            <a:ext cx="3045531" cy="4938205"/>
            <a:chOff x="6296906" y="1975428"/>
            <a:chExt cx="3045531" cy="4938205"/>
          </a:xfrm>
        </p:grpSpPr>
        <p:grpSp>
          <p:nvGrpSpPr>
            <p:cNvPr id="5" name="Group 4"/>
            <p:cNvGrpSpPr/>
            <p:nvPr/>
          </p:nvGrpSpPr>
          <p:grpSpPr>
            <a:xfrm>
              <a:off x="6296906" y="4968721"/>
              <a:ext cx="3045531" cy="1944912"/>
              <a:chOff x="6296906" y="4968721"/>
              <a:chExt cx="3045531" cy="1944912"/>
            </a:xfrm>
          </p:grpSpPr>
          <p:sp>
            <p:nvSpPr>
              <p:cNvPr id="44" name="TextBox 43"/>
              <p:cNvSpPr txBox="1"/>
              <p:nvPr/>
            </p:nvSpPr>
            <p:spPr>
              <a:xfrm>
                <a:off x="7155431" y="4968721"/>
                <a:ext cx="1329531"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Methods</a:t>
                </a:r>
              </a:p>
            </p:txBody>
          </p:sp>
          <p:sp>
            <p:nvSpPr>
              <p:cNvPr id="45" name="TextBox 44"/>
              <p:cNvSpPr txBox="1"/>
              <p:nvPr/>
            </p:nvSpPr>
            <p:spPr>
              <a:xfrm>
                <a:off x="6296906" y="5371672"/>
                <a:ext cx="3045531" cy="1541961"/>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Devices exposes methods that can called from a external applications using a request/response pattern</a:t>
                </a:r>
              </a:p>
            </p:txBody>
          </p:sp>
        </p:grpSp>
        <p:sp>
          <p:nvSpPr>
            <p:cNvPr id="55" name="Frame 5"/>
            <p:cNvSpPr>
              <a:spLocks noChangeAspect="1"/>
            </p:cNvSpPr>
            <p:nvPr/>
          </p:nvSpPr>
          <p:spPr bwMode="auto">
            <a:xfrm>
              <a:off x="74503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7410629" y="4245762"/>
              <a:ext cx="818085" cy="818085"/>
            </a:xfrm>
            <a:prstGeom prst="rect">
              <a:avLst/>
            </a:prstGeom>
          </p:spPr>
        </p:pic>
        <p:sp>
          <p:nvSpPr>
            <p:cNvPr id="66" name="Striped Right Arrow 65"/>
            <p:cNvSpPr/>
            <p:nvPr/>
          </p:nvSpPr>
          <p:spPr bwMode="auto">
            <a:xfrm rot="5400000">
              <a:off x="7237250" y="2947985"/>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5" name="Striped Right Arrow 64"/>
            <p:cNvSpPr/>
            <p:nvPr/>
          </p:nvSpPr>
          <p:spPr bwMode="auto">
            <a:xfrm rot="16200000">
              <a:off x="7268142" y="3280504"/>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grpSp>
        <p:nvGrpSpPr>
          <p:cNvPr id="8" name="Group 7">
            <a:extLst>
              <a:ext uri="{FF2B5EF4-FFF2-40B4-BE49-F238E27FC236}">
                <a16:creationId xmlns:a16="http://schemas.microsoft.com/office/drawing/2014/main" id="{2426117D-E826-4F5D-A5DA-BA630D003218}"/>
              </a:ext>
            </a:extLst>
          </p:cNvPr>
          <p:cNvGrpSpPr/>
          <p:nvPr/>
        </p:nvGrpSpPr>
        <p:grpSpPr>
          <a:xfrm>
            <a:off x="9394585" y="1983152"/>
            <a:ext cx="3045531" cy="4688906"/>
            <a:chOff x="-4755105" y="1485604"/>
            <a:chExt cx="3045531" cy="4688906"/>
          </a:xfrm>
        </p:grpSpPr>
        <p:grpSp>
          <p:nvGrpSpPr>
            <p:cNvPr id="4" name="Group 3"/>
            <p:cNvGrpSpPr/>
            <p:nvPr/>
          </p:nvGrpSpPr>
          <p:grpSpPr>
            <a:xfrm>
              <a:off x="-4755105" y="4478897"/>
              <a:ext cx="3045531" cy="1695613"/>
              <a:chOff x="3172706" y="4968721"/>
              <a:chExt cx="3045531" cy="1695613"/>
            </a:xfrm>
          </p:grpSpPr>
          <p:sp>
            <p:nvSpPr>
              <p:cNvPr id="37" name="TextBox 36"/>
              <p:cNvSpPr txBox="1"/>
              <p:nvPr/>
            </p:nvSpPr>
            <p:spPr>
              <a:xfrm>
                <a:off x="4227481" y="4968721"/>
                <a:ext cx="927177"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State</a:t>
                </a:r>
              </a:p>
            </p:txBody>
          </p:sp>
          <p:sp>
            <p:nvSpPr>
              <p:cNvPr id="38" name="TextBox 37"/>
              <p:cNvSpPr txBox="1"/>
              <p:nvPr/>
            </p:nvSpPr>
            <p:spPr>
              <a:xfrm>
                <a:off x="3172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Device state is exchanged using device-twin configuration stored in the </a:t>
                </a:r>
                <a:r>
                  <a:rPr lang="en-GB" kern="0" dirty="0" err="1">
                    <a:gradFill>
                      <a:gsLst>
                        <a:gs pos="2917">
                          <a:srgbClr val="FFFFFF"/>
                        </a:gs>
                        <a:gs pos="30000">
                          <a:srgbClr val="FFFFFF"/>
                        </a:gs>
                      </a:gsLst>
                      <a:lin ang="5400000" scaled="0"/>
                    </a:gradFill>
                  </a:rPr>
                  <a:t>IoT</a:t>
                </a:r>
                <a:r>
                  <a:rPr lang="en-GB" kern="0" dirty="0">
                    <a:gradFill>
                      <a:gsLst>
                        <a:gs pos="2917">
                          <a:srgbClr val="FFFFFF"/>
                        </a:gs>
                        <a:gs pos="30000">
                          <a:srgbClr val="FFFFFF"/>
                        </a:gs>
                      </a:gsLst>
                      <a:lin ang="5400000" scaled="0"/>
                    </a:gradFill>
                  </a:rPr>
                  <a:t> Hub.</a:t>
                </a:r>
              </a:p>
            </p:txBody>
          </p:sp>
        </p:grpSp>
        <p:sp>
          <p:nvSpPr>
            <p:cNvPr id="56" name="Frame 5"/>
            <p:cNvSpPr>
              <a:spLocks noChangeAspect="1"/>
            </p:cNvSpPr>
            <p:nvPr/>
          </p:nvSpPr>
          <p:spPr bwMode="auto">
            <a:xfrm>
              <a:off x="-3601686" y="1485604"/>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pic>
          <p:nvPicPr>
            <p:cNvPr id="59" name="Picture 58"/>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3641382" y="3755938"/>
              <a:ext cx="818085" cy="818085"/>
            </a:xfrm>
            <a:prstGeom prst="rect">
              <a:avLst/>
            </a:prstGeom>
          </p:spPr>
        </p:pic>
        <p:sp>
          <p:nvSpPr>
            <p:cNvPr id="7" name="Arrow: Up-Down 6">
              <a:extLst>
                <a:ext uri="{FF2B5EF4-FFF2-40B4-BE49-F238E27FC236}">
                  <a16:creationId xmlns:a16="http://schemas.microsoft.com/office/drawing/2014/main" id="{B358D53D-3822-401B-A839-4BCB4D9FE937}"/>
                </a:ext>
              </a:extLst>
            </p:cNvPr>
            <p:cNvSpPr/>
            <p:nvPr/>
          </p:nvSpPr>
          <p:spPr bwMode="auto">
            <a:xfrm>
              <a:off x="-3497792" y="2352401"/>
              <a:ext cx="522099" cy="1352422"/>
            </a:xfrm>
            <a:prstGeom prst="upDownArrow">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a:endParaRPr lang="sv-SE" sz="2000" dirty="0">
                <a:gradFill>
                  <a:gsLst>
                    <a:gs pos="16814">
                      <a:srgbClr val="FFFFFF"/>
                    </a:gs>
                    <a:gs pos="46000">
                      <a:srgbClr val="FFFFFF"/>
                    </a:gs>
                  </a:gsLst>
                  <a:lin ang="5400000" scaled="0"/>
                </a:gradFill>
              </a:endParaRPr>
            </a:p>
          </p:txBody>
        </p:sp>
      </p:grpSp>
    </p:spTree>
    <p:extLst>
      <p:ext uri="{BB962C8B-B14F-4D97-AF65-F5344CB8AC3E}">
        <p14:creationId xmlns:p14="http://schemas.microsoft.com/office/powerpoint/2010/main" val="2844577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Management – Device Twins</a:t>
            </a:r>
          </a:p>
        </p:txBody>
      </p:sp>
      <p:sp>
        <p:nvSpPr>
          <p:cNvPr id="4" name="Text Placeholder 3"/>
          <p:cNvSpPr>
            <a:spLocks noGrp="1"/>
          </p:cNvSpPr>
          <p:nvPr>
            <p:ph type="body" sz="quarter" idx="10"/>
          </p:nvPr>
        </p:nvSpPr>
        <p:spPr>
          <a:xfrm>
            <a:off x="466367" y="1792347"/>
            <a:ext cx="11786844" cy="4881336"/>
          </a:xfrm>
        </p:spPr>
        <p:txBody>
          <a:bodyPr/>
          <a:lstStyle/>
          <a:p>
            <a:r>
              <a:rPr lang="en-US" sz="2800" dirty="0"/>
              <a:t>JSON documents to store device state information (metadata, configurations, and conditions). </a:t>
            </a:r>
          </a:p>
          <a:p>
            <a:r>
              <a:rPr lang="en-US" sz="2800" dirty="0"/>
              <a:t>Use device twins to:</a:t>
            </a:r>
          </a:p>
          <a:p>
            <a:pPr marL="457200" indent="-457200">
              <a:buFont typeface="Arial" panose="020B0604020202020204" pitchFamily="34" charset="0"/>
              <a:buChar char="•"/>
            </a:pPr>
            <a:r>
              <a:rPr lang="en-US" sz="2400" dirty="0"/>
              <a:t>Store device metadata from your solution back end.</a:t>
            </a:r>
          </a:p>
          <a:p>
            <a:pPr marL="457200" indent="-457200">
              <a:buFont typeface="Arial" panose="020B0604020202020204" pitchFamily="34" charset="0"/>
              <a:buChar char="•"/>
            </a:pPr>
            <a:r>
              <a:rPr lang="en-US" sz="2400" dirty="0"/>
              <a:t>Report current state information such as available capabilities and conditions (for example, the connectivity method used) from your device app.</a:t>
            </a:r>
          </a:p>
          <a:p>
            <a:pPr marL="457200" indent="-457200">
              <a:buFont typeface="Arial" panose="020B0604020202020204" pitchFamily="34" charset="0"/>
              <a:buChar char="•"/>
            </a:pPr>
            <a:r>
              <a:rPr lang="en-US" sz="2400" dirty="0"/>
              <a:t>Synchronize the state of long-running workflows (such as firmware and configuration updates) between a device app and a back-end app.</a:t>
            </a:r>
          </a:p>
          <a:p>
            <a:pPr marL="457200" indent="-457200">
              <a:buFont typeface="Arial" panose="020B0604020202020204" pitchFamily="34" charset="0"/>
              <a:buChar char="•"/>
            </a:pPr>
            <a:r>
              <a:rPr lang="en-US" sz="2400" dirty="0"/>
              <a:t>Query your device metadata, configuration, or state.</a:t>
            </a:r>
            <a:endParaRPr lang="en-US" sz="2800" dirty="0"/>
          </a:p>
        </p:txBody>
      </p:sp>
    </p:spTree>
    <p:extLst>
      <p:ext uri="{BB962C8B-B14F-4D97-AF65-F5344CB8AC3E}">
        <p14:creationId xmlns:p14="http://schemas.microsoft.com/office/powerpoint/2010/main" val="24088018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Management – Device Twins</a:t>
            </a:r>
          </a:p>
        </p:txBody>
      </p:sp>
      <p:sp>
        <p:nvSpPr>
          <p:cNvPr id="4" name="Text Placeholder 3"/>
          <p:cNvSpPr>
            <a:spLocks noGrp="1"/>
          </p:cNvSpPr>
          <p:nvPr>
            <p:ph type="body" sz="quarter" idx="10"/>
          </p:nvPr>
        </p:nvSpPr>
        <p:spPr>
          <a:xfrm>
            <a:off x="466367" y="1792347"/>
            <a:ext cx="6940577" cy="4653582"/>
          </a:xfrm>
        </p:spPr>
        <p:txBody>
          <a:bodyPr/>
          <a:lstStyle/>
          <a:p>
            <a:r>
              <a:rPr lang="en-US" sz="3200" dirty="0"/>
              <a:t>Device twins contain:</a:t>
            </a:r>
          </a:p>
          <a:p>
            <a:pPr marL="457200" indent="-457200">
              <a:buFont typeface="Arial" panose="020B0604020202020204" pitchFamily="34" charset="0"/>
              <a:buChar char="•"/>
            </a:pPr>
            <a:r>
              <a:rPr lang="en-US" sz="2800" i="1" dirty="0"/>
              <a:t>tags</a:t>
            </a:r>
            <a:r>
              <a:rPr lang="en-US" sz="2800" dirty="0"/>
              <a:t>, device metadata accessible only by the solution back end;</a:t>
            </a:r>
          </a:p>
          <a:p>
            <a:pPr marL="457200" indent="-457200">
              <a:buFont typeface="Arial" panose="020B0604020202020204" pitchFamily="34" charset="0"/>
              <a:buChar char="•"/>
            </a:pPr>
            <a:r>
              <a:rPr lang="en-US" sz="2800" i="1" dirty="0"/>
              <a:t>desired properties</a:t>
            </a:r>
            <a:r>
              <a:rPr lang="en-US" sz="2800" dirty="0"/>
              <a:t>, modifiable by the solution back end and observable by the device app</a:t>
            </a:r>
          </a:p>
          <a:p>
            <a:pPr marL="457200" indent="-457200">
              <a:buFont typeface="Arial" panose="020B0604020202020204" pitchFamily="34" charset="0"/>
              <a:buChar char="•"/>
            </a:pPr>
            <a:r>
              <a:rPr lang="en-US" sz="2800" i="1" dirty="0"/>
              <a:t>reported properties</a:t>
            </a:r>
            <a:r>
              <a:rPr lang="en-US" sz="2800" dirty="0"/>
              <a:t>, modifiable by the device app and readable by the solution back end. </a:t>
            </a:r>
            <a:endParaRPr lang="en-US" sz="3200" dirty="0"/>
          </a:p>
        </p:txBody>
      </p:sp>
      <p:pic>
        <p:nvPicPr>
          <p:cNvPr id="136194" name="Picture 2" descr="https://docs.microsoft.com/en-us/azure/includes/media/iot-hub-selector-twin-get-started/tw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505" y="2674311"/>
            <a:ext cx="4960647" cy="253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4004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Management Patterns - Reboot</a:t>
            </a:r>
          </a:p>
        </p:txBody>
      </p:sp>
      <p:pic>
        <p:nvPicPr>
          <p:cNvPr id="137218" name="Picture 2" descr="Device management reboot pattern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19" y="2016125"/>
            <a:ext cx="8573129" cy="394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4437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Management Patterns – Factory Reset</a:t>
            </a:r>
          </a:p>
        </p:txBody>
      </p:sp>
      <p:pic>
        <p:nvPicPr>
          <p:cNvPr id="138242" name="Picture 2" descr="Device management factory reset pattern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804" y="1949450"/>
            <a:ext cx="8873505" cy="410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9658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Management Patterns – Configuration</a:t>
            </a:r>
          </a:p>
        </p:txBody>
      </p:sp>
      <p:pic>
        <p:nvPicPr>
          <p:cNvPr id="139266" name="Picture 2" descr="Device management configuration pattern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82" y="1844675"/>
            <a:ext cx="8292209" cy="421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3039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Patterns – Device to Cloud</a:t>
            </a:r>
          </a:p>
        </p:txBody>
      </p:sp>
      <p:graphicFrame>
        <p:nvGraphicFramePr>
          <p:cNvPr id="5" name="Table 4"/>
          <p:cNvGraphicFramePr>
            <a:graphicFrameLocks noGrp="1"/>
          </p:cNvGraphicFramePr>
          <p:nvPr>
            <p:extLst>
              <p:ext uri="{D42A27DB-BD31-4B8C-83A1-F6EECF244321}">
                <p14:modId xmlns:p14="http://schemas.microsoft.com/office/powerpoint/2010/main" val="4123349143"/>
              </p:ext>
            </p:extLst>
          </p:nvPr>
        </p:nvGraphicFramePr>
        <p:xfrm>
          <a:off x="274637" y="1851359"/>
          <a:ext cx="11704256" cy="4690995"/>
        </p:xfrm>
        <a:graphic>
          <a:graphicData uri="http://schemas.openxmlformats.org/drawingml/2006/table">
            <a:tbl>
              <a:tblPr firstRow="1" bandRow="1">
                <a:tableStyleId>{5C22544A-7EE6-4342-B048-85BDC9FD1C3A}</a:tableStyleId>
              </a:tblPr>
              <a:tblGrid>
                <a:gridCol w="2926064">
                  <a:extLst>
                    <a:ext uri="{9D8B030D-6E8A-4147-A177-3AD203B41FA5}">
                      <a16:colId xmlns:a16="http://schemas.microsoft.com/office/drawing/2014/main" val="4273456223"/>
                    </a:ext>
                  </a:extLst>
                </a:gridCol>
                <a:gridCol w="2926064">
                  <a:extLst>
                    <a:ext uri="{9D8B030D-6E8A-4147-A177-3AD203B41FA5}">
                      <a16:colId xmlns:a16="http://schemas.microsoft.com/office/drawing/2014/main" val="597986686"/>
                    </a:ext>
                  </a:extLst>
                </a:gridCol>
                <a:gridCol w="2926064">
                  <a:extLst>
                    <a:ext uri="{9D8B030D-6E8A-4147-A177-3AD203B41FA5}">
                      <a16:colId xmlns:a16="http://schemas.microsoft.com/office/drawing/2014/main" val="1703921178"/>
                    </a:ext>
                  </a:extLst>
                </a:gridCol>
                <a:gridCol w="2926064">
                  <a:extLst>
                    <a:ext uri="{9D8B030D-6E8A-4147-A177-3AD203B41FA5}">
                      <a16:colId xmlns:a16="http://schemas.microsoft.com/office/drawing/2014/main" val="457693584"/>
                    </a:ext>
                  </a:extLst>
                </a:gridCol>
              </a:tblGrid>
              <a:tr h="776369">
                <a:tc>
                  <a:txBody>
                    <a:bodyPr/>
                    <a:lstStyle/>
                    <a:p>
                      <a:endParaRPr lang="sv-SE" dirty="0"/>
                    </a:p>
                  </a:txBody>
                  <a:tcPr/>
                </a:tc>
                <a:tc>
                  <a:txBody>
                    <a:bodyPr/>
                    <a:lstStyle/>
                    <a:p>
                      <a:r>
                        <a:rPr lang="sv-SE" dirty="0"/>
                        <a:t>Device to Cloud Messages</a:t>
                      </a:r>
                    </a:p>
                  </a:txBody>
                  <a:tcPr/>
                </a:tc>
                <a:tc>
                  <a:txBody>
                    <a:bodyPr/>
                    <a:lstStyle/>
                    <a:p>
                      <a:r>
                        <a:rPr lang="sv-SE" dirty="0"/>
                        <a:t>Reported Properties</a:t>
                      </a:r>
                    </a:p>
                  </a:txBody>
                  <a:tcPr/>
                </a:tc>
                <a:tc>
                  <a:txBody>
                    <a:bodyPr/>
                    <a:lstStyle/>
                    <a:p>
                      <a:r>
                        <a:rPr lang="sv-SE" dirty="0"/>
                        <a:t>File Uploads</a:t>
                      </a:r>
                    </a:p>
                  </a:txBody>
                  <a:tcPr/>
                </a:tc>
                <a:extLst>
                  <a:ext uri="{0D108BD9-81ED-4DB2-BD59-A6C34878D82A}">
                    <a16:rowId xmlns:a16="http://schemas.microsoft.com/office/drawing/2014/main" val="2385533983"/>
                  </a:ext>
                </a:extLst>
              </a:tr>
              <a:tr h="1121434">
                <a:tc>
                  <a:txBody>
                    <a:bodyPr/>
                    <a:lstStyle/>
                    <a:p>
                      <a:r>
                        <a:rPr lang="sv-SE" dirty="0"/>
                        <a:t>Scenario</a:t>
                      </a:r>
                    </a:p>
                  </a:txBody>
                  <a:tcPr/>
                </a:tc>
                <a:tc>
                  <a:txBody>
                    <a:bodyPr/>
                    <a:lstStyle/>
                    <a:p>
                      <a:r>
                        <a:rPr lang="sv-SE" dirty="0"/>
                        <a:t>Telemetry time-series, alerts</a:t>
                      </a:r>
                    </a:p>
                  </a:txBody>
                  <a:tcPr/>
                </a:tc>
                <a:tc>
                  <a:txBody>
                    <a:bodyPr/>
                    <a:lstStyle/>
                    <a:p>
                      <a:r>
                        <a:rPr lang="sv-SE" dirty="0"/>
                        <a:t>Available capabilities, state</a:t>
                      </a:r>
                      <a:r>
                        <a:rPr lang="sv-SE" baseline="0" dirty="0"/>
                        <a:t> (e.g. Wifi or cellular), long-runnign workflows (updates)</a:t>
                      </a:r>
                      <a:endParaRPr lang="sv-SE" dirty="0"/>
                    </a:p>
                  </a:txBody>
                  <a:tcPr/>
                </a:tc>
                <a:tc>
                  <a:txBody>
                    <a:bodyPr/>
                    <a:lstStyle/>
                    <a:p>
                      <a:r>
                        <a:rPr lang="sv-SE" dirty="0"/>
                        <a:t>Media</a:t>
                      </a:r>
                      <a:r>
                        <a:rPr lang="sv-SE" baseline="0" dirty="0"/>
                        <a:t> files</a:t>
                      </a:r>
                      <a:endParaRPr lang="sv-SE" dirty="0"/>
                    </a:p>
                  </a:txBody>
                  <a:tcPr/>
                </a:tc>
                <a:extLst>
                  <a:ext uri="{0D108BD9-81ED-4DB2-BD59-A6C34878D82A}">
                    <a16:rowId xmlns:a16="http://schemas.microsoft.com/office/drawing/2014/main" val="3435151854"/>
                  </a:ext>
                </a:extLst>
              </a:tr>
              <a:tr h="862642">
                <a:tc>
                  <a:txBody>
                    <a:bodyPr/>
                    <a:lstStyle/>
                    <a:p>
                      <a:r>
                        <a:rPr lang="sv-SE" dirty="0"/>
                        <a:t>Storage</a:t>
                      </a:r>
                      <a:r>
                        <a:rPr lang="sv-SE" baseline="0" dirty="0"/>
                        <a:t> and Retrieval</a:t>
                      </a:r>
                      <a:endParaRPr lang="sv-SE" dirty="0"/>
                    </a:p>
                  </a:txBody>
                  <a:tcPr/>
                </a:tc>
                <a:tc>
                  <a:txBody>
                    <a:bodyPr/>
                    <a:lstStyle/>
                    <a:p>
                      <a:r>
                        <a:rPr lang="sv-SE" dirty="0"/>
                        <a:t>Temporarily stored by IOT Hub (7 days), Squential read</a:t>
                      </a:r>
                    </a:p>
                  </a:txBody>
                  <a:tcPr/>
                </a:tc>
                <a:tc>
                  <a:txBody>
                    <a:bodyPr/>
                    <a:lstStyle/>
                    <a:p>
                      <a:r>
                        <a:rPr lang="sv-SE" dirty="0"/>
                        <a:t>Stored in device</a:t>
                      </a:r>
                      <a:r>
                        <a:rPr lang="sv-SE" baseline="0" dirty="0"/>
                        <a:t> twins, retrieved using queries</a:t>
                      </a:r>
                      <a:endParaRPr lang="sv-SE" dirty="0"/>
                    </a:p>
                  </a:txBody>
                  <a:tcPr/>
                </a:tc>
                <a:tc>
                  <a:txBody>
                    <a:bodyPr/>
                    <a:lstStyle/>
                    <a:p>
                      <a:r>
                        <a:rPr lang="sv-SE" dirty="0"/>
                        <a:t>Azure</a:t>
                      </a:r>
                      <a:r>
                        <a:rPr lang="sv-SE" baseline="0" dirty="0"/>
                        <a:t> storage account</a:t>
                      </a:r>
                      <a:endParaRPr lang="sv-SE" dirty="0"/>
                    </a:p>
                  </a:txBody>
                  <a:tcPr/>
                </a:tc>
                <a:extLst>
                  <a:ext uri="{0D108BD9-81ED-4DB2-BD59-A6C34878D82A}">
                    <a16:rowId xmlns:a16="http://schemas.microsoft.com/office/drawing/2014/main" val="3398154563"/>
                  </a:ext>
                </a:extLst>
              </a:tr>
              <a:tr h="517558">
                <a:tc>
                  <a:txBody>
                    <a:bodyPr/>
                    <a:lstStyle/>
                    <a:p>
                      <a:r>
                        <a:rPr lang="sv-SE" dirty="0"/>
                        <a:t>Size</a:t>
                      </a:r>
                    </a:p>
                  </a:txBody>
                  <a:tcPr/>
                </a:tc>
                <a:tc>
                  <a:txBody>
                    <a:bodyPr/>
                    <a:lstStyle/>
                    <a:p>
                      <a:r>
                        <a:rPr lang="sv-SE" dirty="0"/>
                        <a:t>256 KB</a:t>
                      </a:r>
                    </a:p>
                  </a:txBody>
                  <a:tcPr/>
                </a:tc>
                <a:tc>
                  <a:txBody>
                    <a:bodyPr/>
                    <a:lstStyle/>
                    <a:p>
                      <a:r>
                        <a:rPr lang="sv-SE" dirty="0"/>
                        <a:t>8 KB</a:t>
                      </a:r>
                    </a:p>
                  </a:txBody>
                  <a:tcPr/>
                </a:tc>
                <a:tc>
                  <a:txBody>
                    <a:bodyPr/>
                    <a:lstStyle/>
                    <a:p>
                      <a:r>
                        <a:rPr lang="sv-SE" dirty="0"/>
                        <a:t>Azure Blob Storage</a:t>
                      </a:r>
                    </a:p>
                  </a:txBody>
                  <a:tcPr/>
                </a:tc>
                <a:extLst>
                  <a:ext uri="{0D108BD9-81ED-4DB2-BD59-A6C34878D82A}">
                    <a16:rowId xmlns:a16="http://schemas.microsoft.com/office/drawing/2014/main" val="2762866165"/>
                  </a:ext>
                </a:extLst>
              </a:tr>
              <a:tr h="517579">
                <a:tc>
                  <a:txBody>
                    <a:bodyPr/>
                    <a:lstStyle/>
                    <a:p>
                      <a:r>
                        <a:rPr lang="sv-SE" dirty="0"/>
                        <a:t>Frequency</a:t>
                      </a:r>
                    </a:p>
                  </a:txBody>
                  <a:tcPr/>
                </a:tc>
                <a:tc>
                  <a:txBody>
                    <a:bodyPr/>
                    <a:lstStyle/>
                    <a:p>
                      <a:r>
                        <a:rPr lang="sv-SE" dirty="0"/>
                        <a:t>High</a:t>
                      </a:r>
                    </a:p>
                  </a:txBody>
                  <a:tcPr/>
                </a:tc>
                <a:tc>
                  <a:txBody>
                    <a:bodyPr/>
                    <a:lstStyle/>
                    <a:p>
                      <a:r>
                        <a:rPr lang="sv-SE" dirty="0"/>
                        <a:t>Medium</a:t>
                      </a:r>
                    </a:p>
                  </a:txBody>
                  <a:tcPr/>
                </a:tc>
                <a:tc>
                  <a:txBody>
                    <a:bodyPr/>
                    <a:lstStyle/>
                    <a:p>
                      <a:r>
                        <a:rPr lang="sv-SE" dirty="0"/>
                        <a:t>Low</a:t>
                      </a:r>
                    </a:p>
                  </a:txBody>
                  <a:tcPr/>
                </a:tc>
                <a:extLst>
                  <a:ext uri="{0D108BD9-81ED-4DB2-BD59-A6C34878D82A}">
                    <a16:rowId xmlns:a16="http://schemas.microsoft.com/office/drawing/2014/main" val="4158861336"/>
                  </a:ext>
                </a:extLst>
              </a:tr>
              <a:tr h="776369">
                <a:tc>
                  <a:txBody>
                    <a:bodyPr/>
                    <a:lstStyle/>
                    <a:p>
                      <a:r>
                        <a:rPr lang="sv-SE" dirty="0"/>
                        <a:t>Protocol</a:t>
                      </a:r>
                    </a:p>
                  </a:txBody>
                  <a:tcPr/>
                </a:tc>
                <a:tc>
                  <a:txBody>
                    <a:bodyPr/>
                    <a:lstStyle/>
                    <a:p>
                      <a:r>
                        <a:rPr lang="sv-SE" dirty="0"/>
                        <a:t>All protocols</a:t>
                      </a:r>
                    </a:p>
                  </a:txBody>
                  <a:tcPr/>
                </a:tc>
                <a:tc>
                  <a:txBody>
                    <a:bodyPr/>
                    <a:lstStyle/>
                    <a:p>
                      <a:r>
                        <a:rPr lang="sv-SE" dirty="0"/>
                        <a:t>MQTT</a:t>
                      </a:r>
                    </a:p>
                  </a:txBody>
                  <a:tcPr/>
                </a:tc>
                <a:tc>
                  <a:txBody>
                    <a:bodyPr/>
                    <a:lstStyle/>
                    <a:p>
                      <a:r>
                        <a:rPr lang="sv-SE" dirty="0"/>
                        <a:t>All Protocols</a:t>
                      </a:r>
                    </a:p>
                  </a:txBody>
                  <a:tcPr/>
                </a:tc>
                <a:extLst>
                  <a:ext uri="{0D108BD9-81ED-4DB2-BD59-A6C34878D82A}">
                    <a16:rowId xmlns:a16="http://schemas.microsoft.com/office/drawing/2014/main" val="944323335"/>
                  </a:ext>
                </a:extLst>
              </a:tr>
            </a:tbl>
          </a:graphicData>
        </a:graphic>
      </p:graphicFrame>
    </p:spTree>
    <p:extLst>
      <p:ext uri="{BB962C8B-B14F-4D97-AF65-F5344CB8AC3E}">
        <p14:creationId xmlns:p14="http://schemas.microsoft.com/office/powerpoint/2010/main" val="41080577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Patterns – Cloud to Device</a:t>
            </a:r>
          </a:p>
        </p:txBody>
      </p:sp>
      <p:graphicFrame>
        <p:nvGraphicFramePr>
          <p:cNvPr id="5" name="Table 4"/>
          <p:cNvGraphicFramePr>
            <a:graphicFrameLocks noGrp="1"/>
          </p:cNvGraphicFramePr>
          <p:nvPr>
            <p:extLst>
              <p:ext uri="{D42A27DB-BD31-4B8C-83A1-F6EECF244321}">
                <p14:modId xmlns:p14="http://schemas.microsoft.com/office/powerpoint/2010/main" val="611263960"/>
              </p:ext>
            </p:extLst>
          </p:nvPr>
        </p:nvGraphicFramePr>
        <p:xfrm>
          <a:off x="274637" y="1302726"/>
          <a:ext cx="11704256" cy="5622637"/>
        </p:xfrm>
        <a:graphic>
          <a:graphicData uri="http://schemas.openxmlformats.org/drawingml/2006/table">
            <a:tbl>
              <a:tblPr firstRow="1" bandRow="1">
                <a:tableStyleId>{5C22544A-7EE6-4342-B048-85BDC9FD1C3A}</a:tableStyleId>
              </a:tblPr>
              <a:tblGrid>
                <a:gridCol w="2926064">
                  <a:extLst>
                    <a:ext uri="{9D8B030D-6E8A-4147-A177-3AD203B41FA5}">
                      <a16:colId xmlns:a16="http://schemas.microsoft.com/office/drawing/2014/main" val="4273456223"/>
                    </a:ext>
                  </a:extLst>
                </a:gridCol>
                <a:gridCol w="2926064">
                  <a:extLst>
                    <a:ext uri="{9D8B030D-6E8A-4147-A177-3AD203B41FA5}">
                      <a16:colId xmlns:a16="http://schemas.microsoft.com/office/drawing/2014/main" val="597986686"/>
                    </a:ext>
                  </a:extLst>
                </a:gridCol>
                <a:gridCol w="2926064">
                  <a:extLst>
                    <a:ext uri="{9D8B030D-6E8A-4147-A177-3AD203B41FA5}">
                      <a16:colId xmlns:a16="http://schemas.microsoft.com/office/drawing/2014/main" val="1703921178"/>
                    </a:ext>
                  </a:extLst>
                </a:gridCol>
                <a:gridCol w="2926064">
                  <a:extLst>
                    <a:ext uri="{9D8B030D-6E8A-4147-A177-3AD203B41FA5}">
                      <a16:colId xmlns:a16="http://schemas.microsoft.com/office/drawing/2014/main" val="457693584"/>
                    </a:ext>
                  </a:extLst>
                </a:gridCol>
              </a:tblGrid>
              <a:tr h="776369">
                <a:tc>
                  <a:txBody>
                    <a:bodyPr/>
                    <a:lstStyle/>
                    <a:p>
                      <a:endParaRPr lang="sv-SE" dirty="0"/>
                    </a:p>
                  </a:txBody>
                  <a:tcPr/>
                </a:tc>
                <a:tc>
                  <a:txBody>
                    <a:bodyPr/>
                    <a:lstStyle/>
                    <a:p>
                      <a:r>
                        <a:rPr lang="sv-SE" dirty="0"/>
                        <a:t>Direct Methods</a:t>
                      </a:r>
                    </a:p>
                  </a:txBody>
                  <a:tcPr/>
                </a:tc>
                <a:tc>
                  <a:txBody>
                    <a:bodyPr/>
                    <a:lstStyle/>
                    <a:p>
                      <a:r>
                        <a:rPr lang="sv-SE" dirty="0"/>
                        <a:t>Desired Properties</a:t>
                      </a:r>
                    </a:p>
                  </a:txBody>
                  <a:tcPr/>
                </a:tc>
                <a:tc>
                  <a:txBody>
                    <a:bodyPr/>
                    <a:lstStyle/>
                    <a:p>
                      <a:r>
                        <a:rPr lang="sv-SE" dirty="0"/>
                        <a:t>Cloud to Device messages</a:t>
                      </a:r>
                    </a:p>
                  </a:txBody>
                  <a:tcPr/>
                </a:tc>
                <a:extLst>
                  <a:ext uri="{0D108BD9-81ED-4DB2-BD59-A6C34878D82A}">
                    <a16:rowId xmlns:a16="http://schemas.microsoft.com/office/drawing/2014/main" val="2385533983"/>
                  </a:ext>
                </a:extLst>
              </a:tr>
              <a:tr h="1121434">
                <a:tc>
                  <a:txBody>
                    <a:bodyPr/>
                    <a:lstStyle/>
                    <a:p>
                      <a:r>
                        <a:rPr lang="sv-SE" dirty="0"/>
                        <a:t>Scenario</a:t>
                      </a:r>
                    </a:p>
                  </a:txBody>
                  <a:tcPr/>
                </a:tc>
                <a:tc>
                  <a:txBody>
                    <a:bodyPr/>
                    <a:lstStyle/>
                    <a:p>
                      <a:r>
                        <a:rPr lang="sv-SE" dirty="0"/>
                        <a:t>Immediate</a:t>
                      </a:r>
                      <a:r>
                        <a:rPr lang="sv-SE" baseline="0" dirty="0"/>
                        <a:t> confirmation (turn on/off a sensor)</a:t>
                      </a:r>
                      <a:endParaRPr lang="sv-SE" dirty="0"/>
                    </a:p>
                  </a:txBody>
                  <a:tcPr/>
                </a:tc>
                <a:tc>
                  <a:txBody>
                    <a:bodyPr/>
                    <a:lstStyle/>
                    <a:p>
                      <a:r>
                        <a:rPr lang="sv-SE" dirty="0"/>
                        <a:t>Long running commands to put device in certain state (change interval)</a:t>
                      </a:r>
                    </a:p>
                  </a:txBody>
                  <a:tcPr/>
                </a:tc>
                <a:tc>
                  <a:txBody>
                    <a:bodyPr/>
                    <a:lstStyle/>
                    <a:p>
                      <a:r>
                        <a:rPr lang="sv-SE" dirty="0"/>
                        <a:t>One</a:t>
                      </a:r>
                      <a:r>
                        <a:rPr lang="sv-SE" baseline="0" dirty="0"/>
                        <a:t> way notification to device app</a:t>
                      </a:r>
                      <a:endParaRPr lang="sv-SE" dirty="0"/>
                    </a:p>
                  </a:txBody>
                  <a:tcPr/>
                </a:tc>
                <a:extLst>
                  <a:ext uri="{0D108BD9-81ED-4DB2-BD59-A6C34878D82A}">
                    <a16:rowId xmlns:a16="http://schemas.microsoft.com/office/drawing/2014/main" val="3435151854"/>
                  </a:ext>
                </a:extLst>
              </a:tr>
              <a:tr h="862642">
                <a:tc>
                  <a:txBody>
                    <a:bodyPr/>
                    <a:lstStyle/>
                    <a:p>
                      <a:r>
                        <a:rPr lang="sv-SE" dirty="0"/>
                        <a:t>Data flow</a:t>
                      </a:r>
                    </a:p>
                  </a:txBody>
                  <a:tcPr/>
                </a:tc>
                <a:tc>
                  <a:txBody>
                    <a:bodyPr/>
                    <a:lstStyle/>
                    <a:p>
                      <a:r>
                        <a:rPr lang="sv-SE" dirty="0"/>
                        <a:t>Two-way (from device app to solution backend)</a:t>
                      </a:r>
                    </a:p>
                  </a:txBody>
                  <a:tcPr/>
                </a:tc>
                <a:tc>
                  <a:txBody>
                    <a:bodyPr/>
                    <a:lstStyle/>
                    <a:p>
                      <a:r>
                        <a:rPr lang="sv-SE" dirty="0"/>
                        <a:t>One-way</a:t>
                      </a:r>
                      <a:r>
                        <a:rPr lang="sv-SE" baseline="0" dirty="0"/>
                        <a:t> (device app receives notification with property change)</a:t>
                      </a:r>
                      <a:endParaRPr lang="sv-SE" dirty="0"/>
                    </a:p>
                  </a:txBody>
                  <a:tcPr/>
                </a:tc>
                <a:tc>
                  <a:txBody>
                    <a:bodyPr/>
                    <a:lstStyle/>
                    <a:p>
                      <a:r>
                        <a:rPr lang="sv-SE" dirty="0"/>
                        <a:t>One-way (device app receieves</a:t>
                      </a:r>
                      <a:r>
                        <a:rPr lang="sv-SE" baseline="0" dirty="0"/>
                        <a:t> the message)</a:t>
                      </a:r>
                      <a:endParaRPr lang="sv-SE" dirty="0"/>
                    </a:p>
                  </a:txBody>
                  <a:tcPr/>
                </a:tc>
                <a:extLst>
                  <a:ext uri="{0D108BD9-81ED-4DB2-BD59-A6C34878D82A}">
                    <a16:rowId xmlns:a16="http://schemas.microsoft.com/office/drawing/2014/main" val="3398154563"/>
                  </a:ext>
                </a:extLst>
              </a:tr>
              <a:tr h="517558">
                <a:tc>
                  <a:txBody>
                    <a:bodyPr/>
                    <a:lstStyle/>
                    <a:p>
                      <a:r>
                        <a:rPr lang="sv-SE" dirty="0"/>
                        <a:t>Durability</a:t>
                      </a:r>
                    </a:p>
                  </a:txBody>
                  <a:tcPr/>
                </a:tc>
                <a:tc>
                  <a:txBody>
                    <a:bodyPr/>
                    <a:lstStyle/>
                    <a:p>
                      <a:r>
                        <a:rPr lang="sv-SE" dirty="0"/>
                        <a:t>Disconnected devices missed</a:t>
                      </a:r>
                    </a:p>
                  </a:txBody>
                  <a:tcPr/>
                </a:tc>
                <a:tc>
                  <a:txBody>
                    <a:bodyPr/>
                    <a:lstStyle/>
                    <a:p>
                      <a:r>
                        <a:rPr lang="sv-SE" dirty="0"/>
                        <a:t>Preserved in device twin</a:t>
                      </a:r>
                      <a:r>
                        <a:rPr lang="sv-SE" baseline="0" dirty="0"/>
                        <a:t> (disconnected device reads upon reconnection)</a:t>
                      </a:r>
                      <a:endParaRPr lang="sv-SE" dirty="0"/>
                    </a:p>
                  </a:txBody>
                  <a:tcPr/>
                </a:tc>
                <a:tc>
                  <a:txBody>
                    <a:bodyPr/>
                    <a:lstStyle/>
                    <a:p>
                      <a:r>
                        <a:rPr lang="sv-SE" dirty="0"/>
                        <a:t>48 hours</a:t>
                      </a:r>
                    </a:p>
                  </a:txBody>
                  <a:tcPr/>
                </a:tc>
                <a:extLst>
                  <a:ext uri="{0D108BD9-81ED-4DB2-BD59-A6C34878D82A}">
                    <a16:rowId xmlns:a16="http://schemas.microsoft.com/office/drawing/2014/main" val="2762866165"/>
                  </a:ext>
                </a:extLst>
              </a:tr>
              <a:tr h="517579">
                <a:tc>
                  <a:txBody>
                    <a:bodyPr/>
                    <a:lstStyle/>
                    <a:p>
                      <a:r>
                        <a:rPr lang="sv-SE" dirty="0"/>
                        <a:t>Target</a:t>
                      </a:r>
                    </a:p>
                  </a:txBody>
                  <a:tcPr/>
                </a:tc>
                <a:tc>
                  <a:txBody>
                    <a:bodyPr/>
                    <a:lstStyle/>
                    <a:p>
                      <a:r>
                        <a:rPr lang="sv-SE" dirty="0"/>
                        <a:t>Single</a:t>
                      </a:r>
                      <a:r>
                        <a:rPr lang="sv-SE" baseline="0" dirty="0"/>
                        <a:t> device (deviceId), Jobs for broadcast</a:t>
                      </a:r>
                      <a:endParaRPr lang="sv-SE" dirty="0"/>
                    </a:p>
                  </a:txBody>
                  <a:tcPr/>
                </a:tc>
                <a:tc>
                  <a:txBody>
                    <a:bodyPr/>
                    <a:lstStyle/>
                    <a:p>
                      <a:pPr marL="0" marR="0" lvl="0" indent="0" algn="l" defTabSz="932384" rtl="0" eaLnBrk="1" fontAlgn="auto" latinLnBrk="0" hangingPunct="1">
                        <a:lnSpc>
                          <a:spcPct val="100000"/>
                        </a:lnSpc>
                        <a:spcBef>
                          <a:spcPts val="0"/>
                        </a:spcBef>
                        <a:spcAft>
                          <a:spcPts val="0"/>
                        </a:spcAft>
                        <a:buClrTx/>
                        <a:buSzTx/>
                        <a:buFontTx/>
                        <a:buNone/>
                        <a:tabLst/>
                        <a:defRPr/>
                      </a:pPr>
                      <a:r>
                        <a:rPr lang="sv-SE" dirty="0"/>
                        <a:t>Single</a:t>
                      </a:r>
                      <a:r>
                        <a:rPr lang="sv-SE" baseline="0" dirty="0"/>
                        <a:t> device (deviceId), Jobs for broadcast</a:t>
                      </a:r>
                      <a:endParaRPr lang="sv-SE" dirty="0"/>
                    </a:p>
                  </a:txBody>
                  <a:tcPr/>
                </a:tc>
                <a:tc>
                  <a:txBody>
                    <a:bodyPr/>
                    <a:lstStyle/>
                    <a:p>
                      <a:r>
                        <a:rPr lang="sv-SE" dirty="0"/>
                        <a:t>Single device (deviceId)</a:t>
                      </a:r>
                    </a:p>
                  </a:txBody>
                  <a:tcPr/>
                </a:tc>
                <a:extLst>
                  <a:ext uri="{0D108BD9-81ED-4DB2-BD59-A6C34878D82A}">
                    <a16:rowId xmlns:a16="http://schemas.microsoft.com/office/drawing/2014/main" val="4158861336"/>
                  </a:ext>
                </a:extLst>
              </a:tr>
              <a:tr h="479585">
                <a:tc>
                  <a:txBody>
                    <a:bodyPr/>
                    <a:lstStyle/>
                    <a:p>
                      <a:r>
                        <a:rPr lang="sv-SE" dirty="0"/>
                        <a:t>Frequency</a:t>
                      </a:r>
                    </a:p>
                  </a:txBody>
                  <a:tcPr/>
                </a:tc>
                <a:tc>
                  <a:txBody>
                    <a:bodyPr/>
                    <a:lstStyle/>
                    <a:p>
                      <a:r>
                        <a:rPr lang="sv-SE" dirty="0"/>
                        <a:t>High</a:t>
                      </a:r>
                    </a:p>
                  </a:txBody>
                  <a:tcPr/>
                </a:tc>
                <a:tc>
                  <a:txBody>
                    <a:bodyPr/>
                    <a:lstStyle/>
                    <a:p>
                      <a:r>
                        <a:rPr lang="sv-SE" dirty="0"/>
                        <a:t>Medium</a:t>
                      </a:r>
                    </a:p>
                  </a:txBody>
                  <a:tcPr/>
                </a:tc>
                <a:tc>
                  <a:txBody>
                    <a:bodyPr/>
                    <a:lstStyle/>
                    <a:p>
                      <a:r>
                        <a:rPr lang="sv-SE" dirty="0"/>
                        <a:t>Low</a:t>
                      </a:r>
                    </a:p>
                  </a:txBody>
                  <a:tcPr/>
                </a:tc>
                <a:extLst>
                  <a:ext uri="{0D108BD9-81ED-4DB2-BD59-A6C34878D82A}">
                    <a16:rowId xmlns:a16="http://schemas.microsoft.com/office/drawing/2014/main" val="944323335"/>
                  </a:ext>
                </a:extLst>
              </a:tr>
              <a:tr h="776369">
                <a:tc>
                  <a:txBody>
                    <a:bodyPr/>
                    <a:lstStyle/>
                    <a:p>
                      <a:r>
                        <a:rPr lang="sv-SE" dirty="0"/>
                        <a:t>Size</a:t>
                      </a:r>
                    </a:p>
                  </a:txBody>
                  <a:tcPr/>
                </a:tc>
                <a:tc>
                  <a:txBody>
                    <a:bodyPr/>
                    <a:lstStyle/>
                    <a:p>
                      <a:r>
                        <a:rPr lang="sv-SE" dirty="0"/>
                        <a:t>8 KB (request &amp; response)</a:t>
                      </a:r>
                    </a:p>
                  </a:txBody>
                  <a:tcPr/>
                </a:tc>
                <a:tc>
                  <a:txBody>
                    <a:bodyPr/>
                    <a:lstStyle/>
                    <a:p>
                      <a:r>
                        <a:rPr lang="sv-SE" dirty="0"/>
                        <a:t>8 KB</a:t>
                      </a:r>
                    </a:p>
                  </a:txBody>
                  <a:tcPr/>
                </a:tc>
                <a:tc>
                  <a:txBody>
                    <a:bodyPr/>
                    <a:lstStyle/>
                    <a:p>
                      <a:r>
                        <a:rPr lang="sv-SE" dirty="0"/>
                        <a:t>64 KB</a:t>
                      </a:r>
                    </a:p>
                  </a:txBody>
                  <a:tcPr/>
                </a:tc>
                <a:extLst>
                  <a:ext uri="{0D108BD9-81ED-4DB2-BD59-A6C34878D82A}">
                    <a16:rowId xmlns:a16="http://schemas.microsoft.com/office/drawing/2014/main" val="3878237865"/>
                  </a:ext>
                </a:extLst>
              </a:tr>
            </a:tbl>
          </a:graphicData>
        </a:graphic>
      </p:graphicFrame>
    </p:spTree>
    <p:extLst>
      <p:ext uri="{BB962C8B-B14F-4D97-AF65-F5344CB8AC3E}">
        <p14:creationId xmlns:p14="http://schemas.microsoft.com/office/powerpoint/2010/main" val="2734224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IoT Hub endpoints</a:t>
            </a:r>
          </a:p>
        </p:txBody>
      </p:sp>
      <p:sp>
        <p:nvSpPr>
          <p:cNvPr id="19" name="device"/>
          <p:cNvSpPr/>
          <p:nvPr/>
        </p:nvSpPr>
        <p:spPr bwMode="auto">
          <a:xfrm>
            <a:off x="1097653" y="2930880"/>
            <a:ext cx="1340612" cy="1371566"/>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a:t>
            </a:r>
          </a:p>
        </p:txBody>
      </p:sp>
      <p:sp>
        <p:nvSpPr>
          <p:cNvPr id="25" name="Event processing"/>
          <p:cNvSpPr/>
          <p:nvPr/>
        </p:nvSpPr>
        <p:spPr>
          <a:xfrm>
            <a:off x="9071468" y="2400150"/>
            <a:ext cx="2889425" cy="76201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Event processing</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(hot and cold path)</a:t>
            </a:r>
          </a:p>
        </p:txBody>
      </p:sp>
      <p:sp>
        <p:nvSpPr>
          <p:cNvPr id="27" name="Device provisioning"/>
          <p:cNvSpPr/>
          <p:nvPr/>
        </p:nvSpPr>
        <p:spPr>
          <a:xfrm>
            <a:off x="9071468" y="5188642"/>
            <a:ext cx="2889425" cy="78718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 provisioning </a:t>
            </a:r>
            <a:br>
              <a:rPr lang="en-US" sz="1400" dirty="0">
                <a:solidFill>
                  <a:schemeClr val="tx1"/>
                </a:solidFill>
                <a:latin typeface="Segoe UI Semibold" panose="020B0702040204020203" pitchFamily="34" charset="0"/>
                <a:ea typeface="Segoe UI" pitchFamily="34" charset="0"/>
                <a:cs typeface="Segoe UI" pitchFamily="34" charset="0"/>
              </a:rPr>
            </a:br>
            <a:r>
              <a:rPr lang="en-US" sz="1400" dirty="0">
                <a:solidFill>
                  <a:schemeClr val="tx1"/>
                </a:solidFill>
                <a:latin typeface="Segoe UI Semibold" panose="020B0702040204020203" pitchFamily="34" charset="0"/>
                <a:ea typeface="Segoe UI" pitchFamily="34" charset="0"/>
                <a:cs typeface="Segoe UI" pitchFamily="34" charset="0"/>
              </a:rPr>
              <a:t>and management</a:t>
            </a:r>
          </a:p>
        </p:txBody>
      </p:sp>
      <p:sp>
        <p:nvSpPr>
          <p:cNvPr id="7" name="IoT Hub"/>
          <p:cNvSpPr/>
          <p:nvPr/>
        </p:nvSpPr>
        <p:spPr bwMode="auto">
          <a:xfrm>
            <a:off x="3639983" y="2308724"/>
            <a:ext cx="4205598"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Your IoT Hub</a:t>
            </a:r>
          </a:p>
        </p:txBody>
      </p:sp>
      <p:grpSp>
        <p:nvGrpSpPr>
          <p:cNvPr id="11" name="Device … 1"/>
          <p:cNvGrpSpPr/>
          <p:nvPr/>
        </p:nvGrpSpPr>
        <p:grpSpPr>
          <a:xfrm>
            <a:off x="3548558" y="2857280"/>
            <a:ext cx="1371391" cy="1554243"/>
            <a:chOff x="1829165" y="3680140"/>
            <a:chExt cx="1371585" cy="1554464"/>
          </a:xfrm>
        </p:grpSpPr>
        <p:sp>
          <p:nvSpPr>
            <p:cNvPr id="8" name="Rectangle 7"/>
            <p:cNvSpPr/>
            <p:nvPr/>
          </p:nvSpPr>
          <p:spPr bwMode="auto">
            <a:xfrm>
              <a:off x="1829165" y="3680140"/>
              <a:ext cx="1371585" cy="1554464"/>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id</a:t>
              </a:r>
            </a:p>
          </p:txBody>
        </p:sp>
        <p:sp>
          <p:nvSpPr>
            <p:cNvPr id="9" name="Rectangle 8"/>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C2D queue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endpoint</a:t>
              </a:r>
            </a:p>
          </p:txBody>
        </p:sp>
        <p:sp>
          <p:nvSpPr>
            <p:cNvPr id="10" name="Rectangle 9"/>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D2C send endpoint</a:t>
              </a:r>
            </a:p>
          </p:txBody>
        </p:sp>
      </p:grpSp>
      <p:sp>
        <p:nvSpPr>
          <p:cNvPr id="12" name="Device … 2"/>
          <p:cNvSpPr/>
          <p:nvPr/>
        </p:nvSpPr>
        <p:spPr bwMode="auto">
          <a:xfrm>
            <a:off x="3548558" y="4594375"/>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3" name="Device …3"/>
          <p:cNvSpPr/>
          <p:nvPr/>
        </p:nvSpPr>
        <p:spPr bwMode="auto">
          <a:xfrm>
            <a:off x="3548558" y="5076571"/>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4" name="Device …4"/>
          <p:cNvSpPr/>
          <p:nvPr/>
        </p:nvSpPr>
        <p:spPr bwMode="auto">
          <a:xfrm>
            <a:off x="3548555" y="5517635"/>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a:t>
            </a:r>
          </a:p>
        </p:txBody>
      </p:sp>
      <p:sp>
        <p:nvSpPr>
          <p:cNvPr id="15" name="D2C receive endpoint"/>
          <p:cNvSpPr/>
          <p:nvPr/>
        </p:nvSpPr>
        <p:spPr bwMode="auto">
          <a:xfrm>
            <a:off x="6565617" y="2857280"/>
            <a:ext cx="1371391" cy="85567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D2C receive endpoint</a:t>
            </a:r>
          </a:p>
        </p:txBody>
      </p:sp>
      <p:sp>
        <p:nvSpPr>
          <p:cNvPr id="16" name="C2D send endpoint"/>
          <p:cNvSpPr/>
          <p:nvPr/>
        </p:nvSpPr>
        <p:spPr bwMode="auto">
          <a:xfrm>
            <a:off x="6565617" y="3771539"/>
            <a:ext cx="1371391" cy="59338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C2D send endpoint</a:t>
            </a:r>
          </a:p>
        </p:txBody>
      </p:sp>
      <p:sp>
        <p:nvSpPr>
          <p:cNvPr id="17" name="Msg feedback"/>
          <p:cNvSpPr/>
          <p:nvPr/>
        </p:nvSpPr>
        <p:spPr bwMode="auto">
          <a:xfrm>
            <a:off x="6565616" y="4411524"/>
            <a:ext cx="1371391" cy="777118"/>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err="1">
                <a:solidFill>
                  <a:schemeClr val="tx1"/>
                </a:solidFill>
                <a:latin typeface="Segoe UI Semibold" panose="020B0702040204020203" pitchFamily="34" charset="0"/>
                <a:ea typeface="Segoe UI" pitchFamily="34" charset="0"/>
                <a:cs typeface="Segoe UI" pitchFamily="34" charset="0"/>
              </a:rPr>
              <a:t>Msg</a:t>
            </a:r>
            <a:r>
              <a:rPr lang="en-US" sz="1100" dirty="0">
                <a:solidFill>
                  <a:schemeClr val="tx1"/>
                </a:solidFill>
                <a:latin typeface="Segoe UI Semibold" panose="020B0702040204020203" pitchFamily="34" charset="0"/>
                <a:ea typeface="Segoe UI" pitchFamily="34" charset="0"/>
                <a:cs typeface="Segoe UI" pitchFamily="34" charset="0"/>
              </a:rPr>
              <a:t> feedback </a:t>
            </a:r>
            <a:br>
              <a:rPr lang="en-US" sz="1100" dirty="0">
                <a:solidFill>
                  <a:schemeClr val="tx1"/>
                </a:solidFill>
                <a:latin typeface="Segoe UI Semibold" panose="020B0702040204020203" pitchFamily="34" charset="0"/>
                <a:ea typeface="Segoe UI" pitchFamily="34" charset="0"/>
                <a:cs typeface="Segoe UI" pitchFamily="34" charset="0"/>
              </a:rPr>
            </a:br>
            <a:r>
              <a:rPr lang="en-US" sz="1100" dirty="0">
                <a:solidFill>
                  <a:schemeClr val="tx1"/>
                </a:solidFill>
                <a:latin typeface="Segoe UI Semibold" panose="020B0702040204020203" pitchFamily="34" charset="0"/>
                <a:ea typeface="Segoe UI" pitchFamily="34" charset="0"/>
                <a:cs typeface="Segoe UI" pitchFamily="34" charset="0"/>
              </a:rPr>
              <a:t>and monitoring endpoint</a:t>
            </a:r>
          </a:p>
        </p:txBody>
      </p:sp>
      <p:sp>
        <p:nvSpPr>
          <p:cNvPr id="28" name="Device identity management"/>
          <p:cNvSpPr/>
          <p:nvPr/>
        </p:nvSpPr>
        <p:spPr bwMode="auto">
          <a:xfrm>
            <a:off x="6565615" y="5259423"/>
            <a:ext cx="1371391" cy="64165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Device identity management</a:t>
            </a:r>
          </a:p>
        </p:txBody>
      </p:sp>
      <p:sp>
        <p:nvSpPr>
          <p:cNvPr id="29" name="IoT Hub management"/>
          <p:cNvSpPr/>
          <p:nvPr/>
        </p:nvSpPr>
        <p:spPr bwMode="auto">
          <a:xfrm>
            <a:off x="5059305" y="5442276"/>
            <a:ext cx="1371391" cy="64165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latin typeface="Segoe UI Semibold" panose="020B0702040204020203" pitchFamily="34" charset="0"/>
                <a:ea typeface="Segoe UI" pitchFamily="34" charset="0"/>
                <a:cs typeface="Segoe UI" pitchFamily="34" charset="0"/>
              </a:rPr>
              <a:t>IoT Hub management</a:t>
            </a:r>
          </a:p>
        </p:txBody>
      </p:sp>
      <p:cxnSp>
        <p:nvCxnSpPr>
          <p:cNvPr id="90" name="Straight Arrow Connector 89"/>
          <p:cNvCxnSpPr/>
          <p:nvPr/>
        </p:nvCxnSpPr>
        <p:spPr>
          <a:xfrm>
            <a:off x="2524485" y="3174869"/>
            <a:ext cx="950582" cy="0"/>
          </a:xfrm>
          <a:prstGeom prst="straightConnector1">
            <a:avLst/>
          </a:prstGeom>
          <a:ln w="38100">
            <a:solidFill>
              <a:srgbClr val="777777"/>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31" name="Event processing"/>
          <p:cNvGrpSpPr/>
          <p:nvPr/>
        </p:nvGrpSpPr>
        <p:grpSpPr>
          <a:xfrm>
            <a:off x="11247383" y="2484601"/>
            <a:ext cx="548634" cy="555461"/>
            <a:chOff x="3876323" y="2412935"/>
            <a:chExt cx="981584" cy="1503227"/>
          </a:xfrm>
        </p:grpSpPr>
        <p:grpSp>
          <p:nvGrpSpPr>
            <p:cNvPr id="32" name="Group 31"/>
            <p:cNvGrpSpPr/>
            <p:nvPr/>
          </p:nvGrpSpPr>
          <p:grpSpPr>
            <a:xfrm>
              <a:off x="4075337" y="2655193"/>
              <a:ext cx="640701" cy="978962"/>
              <a:chOff x="3978978" y="2691315"/>
              <a:chExt cx="745467" cy="1374671"/>
            </a:xfrm>
          </p:grpSpPr>
          <p:sp>
            <p:nvSpPr>
              <p:cNvPr id="35" name="Rectangle 34"/>
              <p:cNvSpPr/>
              <p:nvPr>
                <p:custDataLst>
                  <p:tags r:id="rId7"/>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6" name="Rectangle 35"/>
              <p:cNvSpPr/>
              <p:nvPr>
                <p:custDataLst>
                  <p:tags r:id="rId8"/>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7" name="Rectangle 36"/>
              <p:cNvSpPr/>
              <p:nvPr>
                <p:custDataLst>
                  <p:tags r:id="rId9"/>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8" name="Rectangle 37"/>
              <p:cNvSpPr/>
              <p:nvPr>
                <p:custDataLst>
                  <p:tags r:id="rId10"/>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39" name="Rectangle 38"/>
              <p:cNvSpPr/>
              <p:nvPr>
                <p:custDataLst>
                  <p:tags r:id="rId11"/>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40" name="Rectangle 39"/>
              <p:cNvSpPr/>
              <p:nvPr>
                <p:custDataLst>
                  <p:tags r:id="rId12"/>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33" name="Freeform 32"/>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34" name="Freeform 33"/>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cxnSp>
        <p:nvCxnSpPr>
          <p:cNvPr id="53" name="Straight Arrow Connector 52"/>
          <p:cNvCxnSpPr/>
          <p:nvPr/>
        </p:nvCxnSpPr>
        <p:spPr>
          <a:xfrm>
            <a:off x="2524485" y="3712950"/>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2524485" y="4788547"/>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2524485" y="5279246"/>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2524485" y="5763103"/>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8047017" y="3131506"/>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8047017" y="3539704"/>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a:off x="8047017" y="4149056"/>
            <a:ext cx="950582" cy="0"/>
          </a:xfrm>
          <a:prstGeom prst="straightConnector1">
            <a:avLst/>
          </a:prstGeom>
          <a:ln w="38100">
            <a:solidFill>
              <a:srgbClr val="777777"/>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8047017" y="4715800"/>
            <a:ext cx="950582"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H="1">
            <a:off x="8047017" y="5719740"/>
            <a:ext cx="950582"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47" name="Device … 2"/>
          <p:cNvGrpSpPr/>
          <p:nvPr/>
        </p:nvGrpSpPr>
        <p:grpSpPr>
          <a:xfrm>
            <a:off x="4596994" y="4619455"/>
            <a:ext cx="190516" cy="315544"/>
            <a:chOff x="4593735" y="4663834"/>
            <a:chExt cx="152594" cy="252735"/>
          </a:xfrm>
        </p:grpSpPr>
        <p:sp>
          <p:nvSpPr>
            <p:cNvPr id="73"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4"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62" name="device"/>
          <p:cNvGrpSpPr/>
          <p:nvPr/>
        </p:nvGrpSpPr>
        <p:grpSpPr>
          <a:xfrm>
            <a:off x="1293353" y="3131506"/>
            <a:ext cx="914361" cy="878094"/>
            <a:chOff x="1293353" y="3131506"/>
            <a:chExt cx="914361" cy="878094"/>
          </a:xfrm>
        </p:grpSpPr>
        <p:grpSp>
          <p:nvGrpSpPr>
            <p:cNvPr id="67" name="Group 66"/>
            <p:cNvGrpSpPr/>
            <p:nvPr/>
          </p:nvGrpSpPr>
          <p:grpSpPr>
            <a:xfrm>
              <a:off x="1293353" y="3201595"/>
              <a:ext cx="349840" cy="579424"/>
              <a:chOff x="1763317" y="5394932"/>
              <a:chExt cx="349840" cy="579424"/>
            </a:xfrm>
          </p:grpSpPr>
          <p:sp>
            <p:nvSpPr>
              <p:cNvPr id="68" name="Freeform 13"/>
              <p:cNvSpPr>
                <a:spLocks noEditPoints="1"/>
              </p:cNvSpPr>
              <p:nvPr/>
            </p:nvSpPr>
            <p:spPr bwMode="auto">
              <a:xfrm>
                <a:off x="1763317" y="5394932"/>
                <a:ext cx="294924" cy="198821"/>
              </a:xfrm>
              <a:prstGeom prst="frame">
                <a:avLst/>
              </a:prstGeom>
              <a:solidFill>
                <a:srgbClr val="86BE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69" name="Freeform 15"/>
              <p:cNvSpPr>
                <a:spLocks/>
              </p:cNvSpPr>
              <p:nvPr/>
            </p:nvSpPr>
            <p:spPr bwMode="auto">
              <a:xfrm>
                <a:off x="1763317" y="5438764"/>
                <a:ext cx="349840" cy="535592"/>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5" name="Group 44"/>
            <p:cNvGrpSpPr/>
            <p:nvPr/>
          </p:nvGrpSpPr>
          <p:grpSpPr>
            <a:xfrm>
              <a:off x="1643194" y="3542295"/>
              <a:ext cx="564520" cy="467305"/>
              <a:chOff x="517516" y="3589298"/>
              <a:chExt cx="1770439" cy="1465554"/>
            </a:xfrm>
          </p:grpSpPr>
          <p:sp>
            <p:nvSpPr>
              <p:cNvPr id="77"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8"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44"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6" name="Group 45"/>
            <p:cNvGrpSpPr/>
            <p:nvPr/>
          </p:nvGrpSpPr>
          <p:grpSpPr>
            <a:xfrm>
              <a:off x="1783977" y="3131506"/>
              <a:ext cx="423736" cy="255258"/>
              <a:chOff x="1783977" y="3232718"/>
              <a:chExt cx="423736" cy="255258"/>
            </a:xfrm>
          </p:grpSpPr>
          <p:sp>
            <p:nvSpPr>
              <p:cNvPr id="70"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84"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nvGrpSpPr>
          <p:cNvPr id="85" name="Device …4"/>
          <p:cNvGrpSpPr/>
          <p:nvPr/>
        </p:nvGrpSpPr>
        <p:grpSpPr>
          <a:xfrm>
            <a:off x="4424918" y="5532835"/>
            <a:ext cx="407905" cy="337660"/>
            <a:chOff x="517516" y="3589298"/>
            <a:chExt cx="1770439" cy="1465554"/>
          </a:xfrm>
        </p:grpSpPr>
        <p:sp>
          <p:nvSpPr>
            <p:cNvPr id="86"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87"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88"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9" name="Device …3"/>
          <p:cNvGrpSpPr/>
          <p:nvPr/>
        </p:nvGrpSpPr>
        <p:grpSpPr>
          <a:xfrm>
            <a:off x="4463793" y="5139648"/>
            <a:ext cx="339700" cy="204635"/>
            <a:chOff x="1783977" y="3232718"/>
            <a:chExt cx="423736" cy="255258"/>
          </a:xfrm>
        </p:grpSpPr>
        <p:sp>
          <p:nvSpPr>
            <p:cNvPr id="96"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97"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sp>
        <p:nvSpPr>
          <p:cNvPr id="98" name="Device … 1"/>
          <p:cNvSpPr>
            <a:spLocks noEditPoints="1"/>
          </p:cNvSpPr>
          <p:nvPr/>
        </p:nvSpPr>
        <p:spPr bwMode="black">
          <a:xfrm>
            <a:off x="4490052" y="4067659"/>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52" name="IoT Hub management"/>
          <p:cNvGrpSpPr/>
          <p:nvPr/>
        </p:nvGrpSpPr>
        <p:grpSpPr>
          <a:xfrm>
            <a:off x="5940450" y="5470954"/>
            <a:ext cx="425518" cy="375193"/>
            <a:chOff x="5940450" y="5470954"/>
            <a:chExt cx="425518" cy="375193"/>
          </a:xfrm>
        </p:grpSpPr>
        <p:sp>
          <p:nvSpPr>
            <p:cNvPr id="102" name="Freeform 101"/>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1" name="Group 50"/>
            <p:cNvGrpSpPr/>
            <p:nvPr/>
          </p:nvGrpSpPr>
          <p:grpSpPr>
            <a:xfrm>
              <a:off x="6032077" y="5601867"/>
              <a:ext cx="258584" cy="74058"/>
              <a:chOff x="5993561" y="5590711"/>
              <a:chExt cx="371622" cy="106432"/>
            </a:xfrm>
          </p:grpSpPr>
          <p:sp>
            <p:nvSpPr>
              <p:cNvPr id="49" name="Rectangle 4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6" name="Group 105"/>
            <p:cNvGrpSpPr/>
            <p:nvPr/>
          </p:nvGrpSpPr>
          <p:grpSpPr>
            <a:xfrm>
              <a:off x="6032077" y="5697143"/>
              <a:ext cx="258584" cy="74058"/>
              <a:chOff x="5993561" y="5590711"/>
              <a:chExt cx="371622" cy="106432"/>
            </a:xfrm>
          </p:grpSpPr>
          <p:sp>
            <p:nvSpPr>
              <p:cNvPr id="107" name="Rectangle 106"/>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10" name="Device identity management"/>
          <p:cNvSpPr>
            <a:spLocks noEditPoints="1"/>
          </p:cNvSpPr>
          <p:nvPr/>
        </p:nvSpPr>
        <p:spPr bwMode="black">
          <a:xfrm>
            <a:off x="7589838" y="5322323"/>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2" name="Device provisioning"/>
          <p:cNvSpPr>
            <a:spLocks noChangeAspect="1" noEditPoints="1"/>
          </p:cNvSpPr>
          <p:nvPr/>
        </p:nvSpPr>
        <p:spPr bwMode="auto">
          <a:xfrm>
            <a:off x="11126432" y="5279246"/>
            <a:ext cx="729188" cy="591249"/>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113" name="C2D send endpoint"/>
          <p:cNvGrpSpPr>
            <a:grpSpLocks noChangeAspect="1"/>
          </p:cNvGrpSpPr>
          <p:nvPr/>
        </p:nvGrpSpPr>
        <p:grpSpPr bwMode="auto">
          <a:xfrm>
            <a:off x="7614352" y="3861260"/>
            <a:ext cx="184628" cy="186405"/>
            <a:chOff x="8096" y="-1886"/>
            <a:chExt cx="935" cy="944"/>
          </a:xfrm>
          <a:solidFill>
            <a:schemeClr val="bg1"/>
          </a:solidFill>
        </p:grpSpPr>
        <p:sp>
          <p:nvSpPr>
            <p:cNvPr id="114"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116"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sp>
        <p:nvSpPr>
          <p:cNvPr id="26" name="Device business logic,"/>
          <p:cNvSpPr/>
          <p:nvPr/>
        </p:nvSpPr>
        <p:spPr>
          <a:xfrm>
            <a:off x="9071468" y="3287646"/>
            <a:ext cx="2887291" cy="178892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Device business logic,</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Connectivity monitoring</a:t>
            </a:r>
          </a:p>
        </p:txBody>
      </p:sp>
      <p:sp>
        <p:nvSpPr>
          <p:cNvPr id="118" name="D2C receive endpoint"/>
          <p:cNvSpPr>
            <a:spLocks noChangeAspect="1"/>
          </p:cNvSpPr>
          <p:nvPr/>
        </p:nvSpPr>
        <p:spPr>
          <a:xfrm>
            <a:off x="7505337" y="2998406"/>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120" name="feedback icon"/>
          <p:cNvGrpSpPr/>
          <p:nvPr/>
        </p:nvGrpSpPr>
        <p:grpSpPr>
          <a:xfrm>
            <a:off x="7580583" y="4468856"/>
            <a:ext cx="284977" cy="271173"/>
            <a:chOff x="11209667" y="1326560"/>
            <a:chExt cx="1287867" cy="1225483"/>
          </a:xfrm>
        </p:grpSpPr>
        <p:grpSp>
          <p:nvGrpSpPr>
            <p:cNvPr id="121" name="Group 120"/>
            <p:cNvGrpSpPr/>
            <p:nvPr/>
          </p:nvGrpSpPr>
          <p:grpSpPr>
            <a:xfrm>
              <a:off x="11209667" y="1326560"/>
              <a:ext cx="901749" cy="772996"/>
              <a:chOff x="11148003" y="2486796"/>
              <a:chExt cx="1527631" cy="1309513"/>
            </a:xfrm>
          </p:grpSpPr>
          <p:sp>
            <p:nvSpPr>
              <p:cNvPr id="128" name="Round Same Side Corner Rectangle 127"/>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9" name="Round Same Side Corner Rectangle 128"/>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22" name="Group 121"/>
            <p:cNvGrpSpPr/>
            <p:nvPr/>
          </p:nvGrpSpPr>
          <p:grpSpPr>
            <a:xfrm>
              <a:off x="11403194" y="1550235"/>
              <a:ext cx="900814" cy="772996"/>
              <a:chOff x="11148003" y="2486796"/>
              <a:chExt cx="1526047" cy="1309513"/>
            </a:xfrm>
          </p:grpSpPr>
          <p:sp>
            <p:nvSpPr>
              <p:cNvPr id="126" name="Round Same Side Corner Rectangle 125"/>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7" name="Round Same Side Corner Rectangle 126"/>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23" name="Group 122"/>
            <p:cNvGrpSpPr/>
            <p:nvPr/>
          </p:nvGrpSpPr>
          <p:grpSpPr>
            <a:xfrm>
              <a:off x="11595785" y="1779047"/>
              <a:ext cx="901749" cy="772996"/>
              <a:chOff x="11148003" y="2486796"/>
              <a:chExt cx="1527631" cy="1309513"/>
            </a:xfrm>
          </p:grpSpPr>
          <p:sp>
            <p:nvSpPr>
              <p:cNvPr id="124" name="Round Same Side Corner Rectangle 123"/>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25" name="Round Same Side Corner Rectangle 124"/>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nvGrpSpPr>
          <p:cNvPr id="2" name="Group 1"/>
          <p:cNvGrpSpPr/>
          <p:nvPr/>
        </p:nvGrpSpPr>
        <p:grpSpPr>
          <a:xfrm>
            <a:off x="1098343" y="4421413"/>
            <a:ext cx="1338081" cy="1554418"/>
            <a:chOff x="1098343" y="4421413"/>
            <a:chExt cx="1338081" cy="1554418"/>
          </a:xfrm>
        </p:grpSpPr>
        <p:sp>
          <p:nvSpPr>
            <p:cNvPr id="92" name="Field GW /"/>
            <p:cNvSpPr/>
            <p:nvPr/>
          </p:nvSpPr>
          <p:spPr bwMode="auto">
            <a:xfrm>
              <a:off x="1098343" y="4421413"/>
              <a:ext cx="1338081" cy="1554418"/>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Field GW /</a:t>
              </a:r>
            </a:p>
            <a:p>
              <a:pPr defTabSz="913748" eaLnBrk="1" hangingPunct="1">
                <a:lnSpc>
                  <a:spcPct val="90000"/>
                </a:lnSpc>
                <a:spcAft>
                  <a:spcPts val="0"/>
                </a:spcAft>
              </a:pPr>
              <a:r>
                <a:rPr lang="en-US" sz="1400" dirty="0">
                  <a:solidFill>
                    <a:schemeClr val="tx1"/>
                  </a:solidFill>
                  <a:latin typeface="Segoe UI Semibold" panose="020B0702040204020203" pitchFamily="34" charset="0"/>
                  <a:ea typeface="Segoe UI" pitchFamily="34" charset="0"/>
                  <a:cs typeface="Segoe UI" pitchFamily="34" charset="0"/>
                </a:rPr>
                <a:t>Cloud GW</a:t>
              </a:r>
            </a:p>
          </p:txBody>
        </p:sp>
        <p:grpSp>
          <p:nvGrpSpPr>
            <p:cNvPr id="99" name="Group 98"/>
            <p:cNvGrpSpPr/>
            <p:nvPr/>
          </p:nvGrpSpPr>
          <p:grpSpPr>
            <a:xfrm>
              <a:off x="1145995" y="4483229"/>
              <a:ext cx="782946" cy="489587"/>
              <a:chOff x="7966852" y="2699664"/>
              <a:chExt cx="782946" cy="489587"/>
            </a:xfrm>
          </p:grpSpPr>
          <p:sp>
            <p:nvSpPr>
              <p:cNvPr id="100" name="Freeform 99"/>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01" name="Group 100"/>
              <p:cNvGrpSpPr/>
              <p:nvPr/>
            </p:nvGrpSpPr>
            <p:grpSpPr>
              <a:xfrm>
                <a:off x="8188271" y="2851116"/>
                <a:ext cx="257445" cy="288170"/>
                <a:chOff x="3876323" y="2412935"/>
                <a:chExt cx="981584" cy="1503227"/>
              </a:xfrm>
            </p:grpSpPr>
            <p:grpSp>
              <p:nvGrpSpPr>
                <p:cNvPr id="103" name="Group 102"/>
                <p:cNvGrpSpPr/>
                <p:nvPr/>
              </p:nvGrpSpPr>
              <p:grpSpPr>
                <a:xfrm>
                  <a:off x="4075337" y="2655193"/>
                  <a:ext cx="640701" cy="978962"/>
                  <a:chOff x="3978978" y="2691315"/>
                  <a:chExt cx="745467" cy="1374671"/>
                </a:xfrm>
              </p:grpSpPr>
              <p:sp>
                <p:nvSpPr>
                  <p:cNvPr id="131" name="Rectangle 130"/>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2" name="Rectangle 131"/>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3" name="Rectangle 132"/>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19" name="Freeform 118"/>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0" name="Freeform 129"/>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79" name="Field GW /"/>
            <p:cNvGrpSpPr/>
            <p:nvPr/>
          </p:nvGrpSpPr>
          <p:grpSpPr>
            <a:xfrm>
              <a:off x="1473310" y="4886209"/>
              <a:ext cx="839338" cy="496998"/>
              <a:chOff x="1263807" y="4532991"/>
              <a:chExt cx="987273" cy="617355"/>
            </a:xfrm>
          </p:grpSpPr>
          <p:sp>
            <p:nvSpPr>
              <p:cNvPr id="43" name="Freeform 42"/>
              <p:cNvSpPr>
                <a:spLocks noChangeAspect="1"/>
              </p:cNvSpPr>
              <p:nvPr/>
            </p:nvSpPr>
            <p:spPr bwMode="auto">
              <a:xfrm>
                <a:off x="1263807" y="4532991"/>
                <a:ext cx="987273" cy="617355"/>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sp>
            <p:nvSpPr>
              <p:cNvPr id="41" name="Frame 5"/>
              <p:cNvSpPr>
                <a:spLocks noChangeAspect="1"/>
              </p:cNvSpPr>
              <p:nvPr/>
            </p:nvSpPr>
            <p:spPr bwMode="auto">
              <a:xfrm>
                <a:off x="1614525" y="4728221"/>
                <a:ext cx="305716" cy="305634"/>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11" name="Group 110"/>
          <p:cNvGrpSpPr/>
          <p:nvPr/>
        </p:nvGrpSpPr>
        <p:grpSpPr>
          <a:xfrm>
            <a:off x="10426747" y="3498074"/>
            <a:ext cx="1428873" cy="804372"/>
            <a:chOff x="7650446" y="2688141"/>
            <a:chExt cx="1802656" cy="1014790"/>
          </a:xfrm>
        </p:grpSpPr>
        <p:grpSp>
          <p:nvGrpSpPr>
            <p:cNvPr id="137" name="Group 136"/>
            <p:cNvGrpSpPr/>
            <p:nvPr/>
          </p:nvGrpSpPr>
          <p:grpSpPr>
            <a:xfrm>
              <a:off x="9072476" y="2927577"/>
              <a:ext cx="380626" cy="116486"/>
              <a:chOff x="9320007" y="2938754"/>
              <a:chExt cx="380626" cy="116486"/>
            </a:xfrm>
          </p:grpSpPr>
          <p:sp>
            <p:nvSpPr>
              <p:cNvPr id="183" name="TextBox 182"/>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4" name="TextBox 183"/>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85" name="TextBox 184"/>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6" name="TextBox 185"/>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88" name="TextBox 187"/>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89" name="TextBox 188"/>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138" name="Oval 137"/>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139"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40" name="Oval 139"/>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141" name="Freeform 140"/>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142" name="Group 141"/>
            <p:cNvGrpSpPr/>
            <p:nvPr/>
          </p:nvGrpSpPr>
          <p:grpSpPr>
            <a:xfrm>
              <a:off x="8270672" y="2767517"/>
              <a:ext cx="318885" cy="479652"/>
              <a:chOff x="7112065" y="1311128"/>
              <a:chExt cx="1047313" cy="1575323"/>
            </a:xfrm>
          </p:grpSpPr>
          <p:sp>
            <p:nvSpPr>
              <p:cNvPr id="179"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180" name="Group 179"/>
              <p:cNvGrpSpPr/>
              <p:nvPr/>
            </p:nvGrpSpPr>
            <p:grpSpPr>
              <a:xfrm>
                <a:off x="7112065" y="1318671"/>
                <a:ext cx="564776" cy="1567780"/>
                <a:chOff x="7237831" y="1331389"/>
                <a:chExt cx="564776" cy="1567780"/>
              </a:xfrm>
            </p:grpSpPr>
            <p:sp>
              <p:nvSpPr>
                <p:cNvPr id="181"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82" name="Donut 181"/>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143" name="Group 142"/>
            <p:cNvGrpSpPr/>
            <p:nvPr/>
          </p:nvGrpSpPr>
          <p:grpSpPr>
            <a:xfrm>
              <a:off x="8421098" y="2926394"/>
              <a:ext cx="622292" cy="776537"/>
              <a:chOff x="8467245" y="2757788"/>
              <a:chExt cx="622292" cy="776537"/>
            </a:xfrm>
          </p:grpSpPr>
          <p:grpSp>
            <p:nvGrpSpPr>
              <p:cNvPr id="160" name="Group 159"/>
              <p:cNvGrpSpPr/>
              <p:nvPr/>
            </p:nvGrpSpPr>
            <p:grpSpPr>
              <a:xfrm>
                <a:off x="8822263" y="2821623"/>
                <a:ext cx="171962" cy="482437"/>
                <a:chOff x="7237831" y="1331389"/>
                <a:chExt cx="564776" cy="1546282"/>
              </a:xfrm>
            </p:grpSpPr>
            <p:sp>
              <p:nvSpPr>
                <p:cNvPr id="177"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178" name="Oval 177"/>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161" name="Oval 160"/>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162" name="Group 161"/>
              <p:cNvGrpSpPr/>
              <p:nvPr/>
            </p:nvGrpSpPr>
            <p:grpSpPr>
              <a:xfrm>
                <a:off x="8596999" y="2798236"/>
                <a:ext cx="377713" cy="446059"/>
                <a:chOff x="3761989" y="1519463"/>
                <a:chExt cx="1533392" cy="1810864"/>
              </a:xfrm>
            </p:grpSpPr>
            <p:sp>
              <p:nvSpPr>
                <p:cNvPr id="165" name="TextBox 164"/>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66" name="TextBox 165"/>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67" name="TextBox 166"/>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68" name="TextBox 167"/>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69" name="TextBox 168"/>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0" name="TextBox 169"/>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1" name="TextBox 170"/>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72" name="TextBox 171"/>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3" name="TextBox 172"/>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4" name="TextBox 173"/>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75" name="TextBox 174"/>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76" name="TextBox 175"/>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63" name="Donut 162"/>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64" name="Rounded Rectangle 163"/>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144" name="TextBox 143"/>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5" name="TextBox 144"/>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46" name="TextBox 145"/>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47" name="TextBox 146"/>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8" name="TextBox 147"/>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49" name="TextBox 148"/>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0" name="TextBox 149"/>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1" name="TextBox 150"/>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2" name="TextBox 151"/>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3" name="TextBox 152"/>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4" name="TextBox 153"/>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5" name="TextBox 154"/>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6" name="TextBox 155"/>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7" name="TextBox 156"/>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58" name="TextBox 157"/>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59" name="TextBox 158"/>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
        <p:nvSpPr>
          <p:cNvPr id="190" name="Freeform 189"/>
          <p:cNvSpPr>
            <a:spLocks noChangeAspect="1"/>
          </p:cNvSpPr>
          <p:nvPr/>
        </p:nvSpPr>
        <p:spPr bwMode="auto">
          <a:xfrm rot="5280000">
            <a:off x="5370675" y="3586941"/>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414178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fade">
                                      <p:cBhvr>
                                        <p:cTn id="34" dur="500"/>
                                        <p:tgtEl>
                                          <p:spTgt spid="8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par>
                                <p:cTn id="46" presetID="10" presetClass="entr" presetSubtype="0"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10"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0" presetClass="entr" presetSubtype="0" fill="hold"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500"/>
                                        <p:tgtEl>
                                          <p:spTgt spid="118"/>
                                        </p:tgtEl>
                                      </p:cBhvr>
                                    </p:animEffect>
                                  </p:childTnLst>
                                </p:cTn>
                              </p:par>
                              <p:par>
                                <p:cTn id="66" presetID="10" presetClass="entr" presetSubtype="0" fill="hold"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par>
                                <p:cTn id="80" presetID="10" presetClass="entr" presetSubtype="0"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par>
                                <p:cTn id="83" presetID="10" presetClass="entr" presetSubtype="0" fill="hold" nodeType="withEffect">
                                  <p:stCondLst>
                                    <p:cond delay="0"/>
                                  </p:stCondLst>
                                  <p:childTnLst>
                                    <p:set>
                                      <p:cBhvr>
                                        <p:cTn id="84" dur="1" fill="hold">
                                          <p:stCondLst>
                                            <p:cond delay="0"/>
                                          </p:stCondLst>
                                        </p:cTn>
                                        <p:tgtEl>
                                          <p:spTgt spid="113"/>
                                        </p:tgtEl>
                                        <p:attrNameLst>
                                          <p:attrName>style.visibility</p:attrName>
                                        </p:attrNameLst>
                                      </p:cBhvr>
                                      <p:to>
                                        <p:strVal val="visible"/>
                                      </p:to>
                                    </p:set>
                                    <p:animEffect transition="in" filter="fade">
                                      <p:cBhvr>
                                        <p:cTn id="85" dur="500"/>
                                        <p:tgtEl>
                                          <p:spTgt spid="11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fade">
                                      <p:cBhvr>
                                        <p:cTn id="90" dur="500"/>
                                        <p:tgtEl>
                                          <p:spTgt spid="11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500"/>
                                        <p:tgtEl>
                                          <p:spTgt spid="17"/>
                                        </p:tgtEl>
                                      </p:cBhvr>
                                    </p:animEffect>
                                  </p:childTnLst>
                                </p:cTn>
                              </p:par>
                              <p:par>
                                <p:cTn id="99" presetID="10" presetClass="entr" presetSubtype="0" fill="hold" nodeType="withEffect">
                                  <p:stCondLst>
                                    <p:cond delay="0"/>
                                  </p:stCondLst>
                                  <p:childTnLst>
                                    <p:set>
                                      <p:cBhvr>
                                        <p:cTn id="100" dur="1" fill="hold">
                                          <p:stCondLst>
                                            <p:cond delay="0"/>
                                          </p:stCondLst>
                                        </p:cTn>
                                        <p:tgtEl>
                                          <p:spTgt spid="120"/>
                                        </p:tgtEl>
                                        <p:attrNameLst>
                                          <p:attrName>style.visibility</p:attrName>
                                        </p:attrNameLst>
                                      </p:cBhvr>
                                      <p:to>
                                        <p:strVal val="visible"/>
                                      </p:to>
                                    </p:set>
                                    <p:animEffect transition="in" filter="fade">
                                      <p:cBhvr>
                                        <p:cTn id="101" dur="500"/>
                                        <p:tgtEl>
                                          <p:spTgt spid="120"/>
                                        </p:tgtEl>
                                      </p:cBhvr>
                                    </p:animEffect>
                                  </p:childTnLst>
                                </p:cTn>
                              </p:par>
                              <p:par>
                                <p:cTn id="102" presetID="10" presetClass="entr" presetSubtype="0" fill="hold"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500"/>
                                        <p:tgtEl>
                                          <p:spTgt spid="2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12"/>
                                        </p:tgtEl>
                                        <p:attrNameLst>
                                          <p:attrName>style.visibility</p:attrName>
                                        </p:attrNameLst>
                                      </p:cBhvr>
                                      <p:to>
                                        <p:strVal val="visible"/>
                                      </p:to>
                                    </p:set>
                                    <p:animEffect transition="in" filter="fade">
                                      <p:cBhvr>
                                        <p:cTn id="112" dur="500"/>
                                        <p:tgtEl>
                                          <p:spTgt spid="11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0"/>
                                        </p:tgtEl>
                                        <p:attrNameLst>
                                          <p:attrName>style.visibility</p:attrName>
                                        </p:attrNameLst>
                                      </p:cBhvr>
                                      <p:to>
                                        <p:strVal val="visible"/>
                                      </p:to>
                                    </p:set>
                                    <p:animEffect transition="in" filter="fade">
                                      <p:cBhvr>
                                        <p:cTn id="118" dur="500"/>
                                        <p:tgtEl>
                                          <p:spTgt spid="110"/>
                                        </p:tgtEl>
                                      </p:cBhvr>
                                    </p:animEffect>
                                  </p:childTnLst>
                                </p:cTn>
                              </p:par>
                              <p:par>
                                <p:cTn id="119" presetID="10" presetClass="entr" presetSubtype="0"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fade">
                                      <p:cBhvr>
                                        <p:cTn id="121" dur="500"/>
                                        <p:tgtEl>
                                          <p:spTgt spid="6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par>
                                <p:cTn id="127" presetID="10" presetClass="entr" presetSubtype="0" fill="hold" nodeType="withEffect">
                                  <p:stCondLst>
                                    <p:cond delay="0"/>
                                  </p:stCondLst>
                                  <p:childTnLst>
                                    <p:set>
                                      <p:cBhvr>
                                        <p:cTn id="128" dur="1" fill="hold">
                                          <p:stCondLst>
                                            <p:cond delay="0"/>
                                          </p:stCondLst>
                                        </p:cTn>
                                        <p:tgtEl>
                                          <p:spTgt spid="52"/>
                                        </p:tgtEl>
                                        <p:attrNameLst>
                                          <p:attrName>style.visibility</p:attrName>
                                        </p:attrNameLst>
                                      </p:cBhvr>
                                      <p:to>
                                        <p:strVal val="visible"/>
                                      </p:to>
                                    </p:set>
                                    <p:animEffect transition="in" filter="fade">
                                      <p:cBhvr>
                                        <p:cTn id="1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7" grpId="0" animBg="1"/>
      <p:bldP spid="12" grpId="0" animBg="1"/>
      <p:bldP spid="13" grpId="0" animBg="1"/>
      <p:bldP spid="14" grpId="0" animBg="1"/>
      <p:bldP spid="15" grpId="0" animBg="1"/>
      <p:bldP spid="16" grpId="0" animBg="1"/>
      <p:bldP spid="17" grpId="0" animBg="1"/>
      <p:bldP spid="28" grpId="0" animBg="1"/>
      <p:bldP spid="29" grpId="0" animBg="1"/>
      <p:bldP spid="98" grpId="0" animBg="1"/>
      <p:bldP spid="110" grpId="0" animBg="1"/>
      <p:bldP spid="112" grpId="0" animBg="1"/>
      <p:bldP spid="26" grpId="0" animBg="1"/>
      <p:bldP spid="1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SDKs</a:t>
            </a:r>
          </a:p>
        </p:txBody>
      </p:sp>
      <p:sp>
        <p:nvSpPr>
          <p:cNvPr id="4" name="Text Placeholder 3"/>
          <p:cNvSpPr>
            <a:spLocks noGrp="1"/>
          </p:cNvSpPr>
          <p:nvPr>
            <p:ph type="body" sz="quarter" idx="10"/>
          </p:nvPr>
        </p:nvSpPr>
        <p:spPr>
          <a:xfrm>
            <a:off x="466367" y="1489959"/>
            <a:ext cx="5763944" cy="5321200"/>
          </a:xfrm>
        </p:spPr>
        <p:txBody>
          <a:bodyPr/>
          <a:lstStyle/>
          <a:p>
            <a:r>
              <a:rPr lang="en-US" dirty="0"/>
              <a:t>Device-facing</a:t>
            </a:r>
          </a:p>
          <a:p>
            <a:pPr lvl="1"/>
            <a:r>
              <a:rPr lang="en-US" dirty="0"/>
              <a:t>For devices and field gateway</a:t>
            </a:r>
          </a:p>
          <a:p>
            <a:r>
              <a:rPr lang="en-US" sz="3200" dirty="0"/>
              <a:t>Platforms</a:t>
            </a:r>
          </a:p>
          <a:p>
            <a:pPr lvl="1"/>
            <a:r>
              <a:rPr lang="en-US" dirty="0"/>
              <a:t>RTOS (</a:t>
            </a:r>
            <a:r>
              <a:rPr lang="en-US" dirty="0" err="1"/>
              <a:t>FreeRTOS</a:t>
            </a:r>
            <a:r>
              <a:rPr lang="en-US" dirty="0"/>
              <a:t>)</a:t>
            </a:r>
          </a:p>
          <a:p>
            <a:pPr lvl="1"/>
            <a:r>
              <a:rPr lang="en-US" dirty="0"/>
              <a:t>Linux</a:t>
            </a:r>
            <a:br>
              <a:rPr lang="en-US" dirty="0"/>
            </a:br>
            <a:r>
              <a:rPr lang="en-US" dirty="0"/>
              <a:t>(Ubuntu, </a:t>
            </a:r>
            <a:r>
              <a:rPr lang="en-US" dirty="0" err="1"/>
              <a:t>Debian</a:t>
            </a:r>
            <a:r>
              <a:rPr lang="en-US" dirty="0"/>
              <a:t>, Fedora, </a:t>
            </a:r>
            <a:r>
              <a:rPr lang="en-US" dirty="0" err="1"/>
              <a:t>Raspbian</a:t>
            </a:r>
            <a:r>
              <a:rPr lang="en-US" dirty="0"/>
              <a:t>, Angstrom)</a:t>
            </a:r>
          </a:p>
          <a:p>
            <a:pPr lvl="1"/>
            <a:r>
              <a:rPr lang="en-US" dirty="0"/>
              <a:t>Windows 7/8/10</a:t>
            </a:r>
          </a:p>
          <a:p>
            <a:pPr lvl="1"/>
            <a:r>
              <a:rPr lang="en-US" dirty="0"/>
              <a:t>ARM </a:t>
            </a:r>
            <a:r>
              <a:rPr lang="en-US" dirty="0" err="1"/>
              <a:t>mbed</a:t>
            </a:r>
            <a:endParaRPr lang="en-US" dirty="0"/>
          </a:p>
          <a:p>
            <a:pPr lvl="1"/>
            <a:r>
              <a:rPr lang="en-US" dirty="0"/>
              <a:t>Android</a:t>
            </a:r>
          </a:p>
          <a:p>
            <a:r>
              <a:rPr lang="en-US" sz="3200" dirty="0"/>
              <a:t>Languages</a:t>
            </a:r>
          </a:p>
          <a:p>
            <a:pPr lvl="1"/>
            <a:r>
              <a:rPr lang="en-US" dirty="0"/>
              <a:t>C/C++, Java, C#, JavaScript, Python</a:t>
            </a:r>
          </a:p>
        </p:txBody>
      </p:sp>
      <p:sp>
        <p:nvSpPr>
          <p:cNvPr id="5" name="Text Placeholder 4"/>
          <p:cNvSpPr>
            <a:spLocks noGrp="1"/>
          </p:cNvSpPr>
          <p:nvPr>
            <p:ph type="body" sz="quarter" idx="11"/>
          </p:nvPr>
        </p:nvSpPr>
        <p:spPr>
          <a:xfrm>
            <a:off x="6794334" y="1489959"/>
            <a:ext cx="5641755" cy="3110852"/>
          </a:xfrm>
        </p:spPr>
        <p:txBody>
          <a:bodyPr/>
          <a:lstStyle/>
          <a:p>
            <a:r>
              <a:rPr lang="en-US" dirty="0"/>
              <a:t>Service-facing</a:t>
            </a:r>
          </a:p>
          <a:p>
            <a:pPr lvl="1"/>
            <a:r>
              <a:rPr lang="en-US" dirty="0"/>
              <a:t>For back-ends and cloud gateway</a:t>
            </a:r>
          </a:p>
          <a:p>
            <a:r>
              <a:rPr lang="en-US" sz="3200" dirty="0"/>
              <a:t>Languages</a:t>
            </a:r>
            <a:endParaRPr lang="en-US" dirty="0"/>
          </a:p>
          <a:p>
            <a:pPr lvl="1"/>
            <a:r>
              <a:rPr lang="en-US" dirty="0"/>
              <a:t>.NET C#</a:t>
            </a:r>
          </a:p>
          <a:p>
            <a:pPr lvl="1"/>
            <a:r>
              <a:rPr lang="en-US" dirty="0"/>
              <a:t>Java</a:t>
            </a:r>
          </a:p>
          <a:p>
            <a:pPr lvl="1"/>
            <a:r>
              <a:rPr lang="en-US" dirty="0"/>
              <a:t>Node</a:t>
            </a:r>
          </a:p>
        </p:txBody>
      </p:sp>
    </p:spTree>
    <p:extLst>
      <p:ext uri="{BB962C8B-B14F-4D97-AF65-F5344CB8AC3E}">
        <p14:creationId xmlns:p14="http://schemas.microsoft.com/office/powerpoint/2010/main" val="1345420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Elements of Azure IoT Suite </a:t>
            </a:r>
          </a:p>
        </p:txBody>
      </p:sp>
      <p:grpSp>
        <p:nvGrpSpPr>
          <p:cNvPr id="45" name="Group 44">
            <a:extLst>
              <a:ext uri="{FF2B5EF4-FFF2-40B4-BE49-F238E27FC236}">
                <a16:creationId xmlns:a16="http://schemas.microsoft.com/office/drawing/2014/main" id="{E478FB29-E1DE-4420-B2C0-90156BF81B25}"/>
              </a:ext>
            </a:extLst>
          </p:cNvPr>
          <p:cNvGrpSpPr/>
          <p:nvPr/>
        </p:nvGrpSpPr>
        <p:grpSpPr>
          <a:xfrm>
            <a:off x="4110813" y="2916611"/>
            <a:ext cx="1941718" cy="2155768"/>
            <a:chOff x="4110813" y="2916611"/>
            <a:chExt cx="1941718" cy="2155768"/>
          </a:xfrm>
        </p:grpSpPr>
        <p:sp>
          <p:nvSpPr>
            <p:cNvPr id="47" name="Rektangel 13">
              <a:extLst>
                <a:ext uri="{FF2B5EF4-FFF2-40B4-BE49-F238E27FC236}">
                  <a16:creationId xmlns:a16="http://schemas.microsoft.com/office/drawing/2014/main" id="{49886F72-3C7D-4EEA-91A5-7B5AA644A5C9}"/>
                </a:ext>
              </a:extLst>
            </p:cNvPr>
            <p:cNvSpPr/>
            <p:nvPr/>
          </p:nvSpPr>
          <p:spPr bwMode="auto">
            <a:xfrm>
              <a:off x="4110813" y="2916611"/>
              <a:ext cx="1941718" cy="2155768"/>
            </a:xfrm>
            <a:prstGeom prst="rect">
              <a:avLst/>
            </a:prstGeom>
            <a:solidFill>
              <a:srgbClr val="00188F"/>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Transport</a:t>
              </a:r>
              <a:endPar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48" name="Likbent triangel 10">
              <a:extLst>
                <a:ext uri="{FF2B5EF4-FFF2-40B4-BE49-F238E27FC236}">
                  <a16:creationId xmlns:a16="http://schemas.microsoft.com/office/drawing/2014/main" id="{54E2E18E-5878-4E38-BA6B-291EE16E4227}"/>
                </a:ext>
              </a:extLst>
            </p:cNvPr>
            <p:cNvSpPr/>
            <p:nvPr/>
          </p:nvSpPr>
          <p:spPr bwMode="auto">
            <a:xfrm rot="5400000">
              <a:off x="4042234" y="3932978"/>
              <a:ext cx="399011" cy="261852"/>
            </a:xfrm>
            <a:prstGeom prst="triangle">
              <a:avLst/>
            </a:prstGeom>
            <a:solidFill>
              <a:schemeClr val="accent1">
                <a:lumMod val="75000"/>
              </a:schemeClr>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91440" tIns="91440" rIns="34294" bIns="34294" numCol="1" spcCol="0" rtlCol="0" fromWordArt="0" anchor="ctr" anchorCtr="0" forceAA="0" compatLnSpc="1">
              <a:prstTxWarp prst="textNoShape">
                <a:avLst/>
              </a:prstTxWarp>
              <a:noAutofit/>
            </a:bodyPr>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grpSp>
        <p:nvGrpSpPr>
          <p:cNvPr id="49" name="Group 48">
            <a:extLst>
              <a:ext uri="{FF2B5EF4-FFF2-40B4-BE49-F238E27FC236}">
                <a16:creationId xmlns:a16="http://schemas.microsoft.com/office/drawing/2014/main" id="{E99A614D-8DF7-416E-BE3E-7DE242484DE8}"/>
              </a:ext>
            </a:extLst>
          </p:cNvPr>
          <p:cNvGrpSpPr/>
          <p:nvPr/>
        </p:nvGrpSpPr>
        <p:grpSpPr>
          <a:xfrm>
            <a:off x="10006619" y="2917302"/>
            <a:ext cx="2012374" cy="2149269"/>
            <a:chOff x="10006619" y="2917302"/>
            <a:chExt cx="2012374" cy="2149269"/>
          </a:xfrm>
          <a:solidFill>
            <a:srgbClr val="00183C"/>
          </a:solidFill>
        </p:grpSpPr>
        <p:sp>
          <p:nvSpPr>
            <p:cNvPr id="50" name="Rektangel 23">
              <a:extLst>
                <a:ext uri="{FF2B5EF4-FFF2-40B4-BE49-F238E27FC236}">
                  <a16:creationId xmlns:a16="http://schemas.microsoft.com/office/drawing/2014/main" id="{9D5BDDB4-A992-45DF-A8A0-4BFC0D41A98F}"/>
                </a:ext>
              </a:extLst>
            </p:cNvPr>
            <p:cNvSpPr/>
            <p:nvPr/>
          </p:nvSpPr>
          <p:spPr bwMode="auto">
            <a:xfrm>
              <a:off x="10006621" y="2917302"/>
              <a:ext cx="2012372" cy="720000"/>
            </a:xfrm>
            <a:prstGeom prst="rect">
              <a:avLst/>
            </a:prstGeom>
            <a:grp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REPORTS</a:t>
              </a:r>
            </a:p>
          </p:txBody>
        </p:sp>
        <p:sp>
          <p:nvSpPr>
            <p:cNvPr id="57" name="Rektangel 26">
              <a:extLst>
                <a:ext uri="{FF2B5EF4-FFF2-40B4-BE49-F238E27FC236}">
                  <a16:creationId xmlns:a16="http://schemas.microsoft.com/office/drawing/2014/main" id="{17B554B8-3CFC-4B0E-8F09-E7160C646051}"/>
                </a:ext>
              </a:extLst>
            </p:cNvPr>
            <p:cNvSpPr/>
            <p:nvPr/>
          </p:nvSpPr>
          <p:spPr bwMode="auto">
            <a:xfrm>
              <a:off x="10006621" y="3637912"/>
              <a:ext cx="2012372" cy="720000"/>
            </a:xfrm>
            <a:prstGeom prst="rect">
              <a:avLst/>
            </a:prstGeom>
            <a:grp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SQL</a:t>
              </a:r>
              <a:r>
                <a:rPr lang="en-US" sz="2000" kern="0" dirty="0">
                  <a:gradFill>
                    <a:gsLst>
                      <a:gs pos="0">
                        <a:srgbClr val="FFFFFF"/>
                      </a:gs>
                      <a:gs pos="100000">
                        <a:srgbClr val="FFFFFF"/>
                      </a:gs>
                    </a:gsLst>
                    <a:lin ang="5400000" scaled="0"/>
                  </a:gradFill>
                  <a:latin typeface="Segoe UI Light"/>
                  <a:ea typeface="Segoe UI" pitchFamily="34" charset="0"/>
                  <a:cs typeface="Segoe UI" pitchFamily="34" charset="0"/>
                </a:rPr>
                <a:t> / NOSQL</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58" name="Rektangel 27">
              <a:extLst>
                <a:ext uri="{FF2B5EF4-FFF2-40B4-BE49-F238E27FC236}">
                  <a16:creationId xmlns:a16="http://schemas.microsoft.com/office/drawing/2014/main" id="{32CE18C2-6142-4D7E-9227-0477785CAA35}"/>
                </a:ext>
              </a:extLst>
            </p:cNvPr>
            <p:cNvSpPr/>
            <p:nvPr/>
          </p:nvSpPr>
          <p:spPr bwMode="auto">
            <a:xfrm>
              <a:off x="10006621" y="4346571"/>
              <a:ext cx="2012372" cy="720000"/>
            </a:xfrm>
            <a:prstGeom prst="rect">
              <a:avLst/>
            </a:prstGeom>
            <a:grp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ERP / LOB</a:t>
              </a:r>
            </a:p>
          </p:txBody>
        </p:sp>
        <p:sp>
          <p:nvSpPr>
            <p:cNvPr id="63" name="Likbent triangel 28">
              <a:extLst>
                <a:ext uri="{FF2B5EF4-FFF2-40B4-BE49-F238E27FC236}">
                  <a16:creationId xmlns:a16="http://schemas.microsoft.com/office/drawing/2014/main" id="{2550D5DA-D078-4912-9818-CDC32B359736}"/>
                </a:ext>
              </a:extLst>
            </p:cNvPr>
            <p:cNvSpPr/>
            <p:nvPr/>
          </p:nvSpPr>
          <p:spPr bwMode="auto">
            <a:xfrm rot="5400000">
              <a:off x="9938041" y="3183955"/>
              <a:ext cx="399011" cy="261852"/>
            </a:xfrm>
            <a:prstGeom prst="triangle">
              <a:avLst/>
            </a:prstGeom>
            <a:grpFill/>
            <a:ln w="9525" cap="flat" cmpd="sng" algn="ctr">
              <a:solidFill>
                <a:srgbClr val="FFFFFF"/>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Likbent triangel 29">
              <a:extLst>
                <a:ext uri="{FF2B5EF4-FFF2-40B4-BE49-F238E27FC236}">
                  <a16:creationId xmlns:a16="http://schemas.microsoft.com/office/drawing/2014/main" id="{B2882268-AC92-49BC-B923-5CBE05A93809}"/>
                </a:ext>
              </a:extLst>
            </p:cNvPr>
            <p:cNvSpPr/>
            <p:nvPr/>
          </p:nvSpPr>
          <p:spPr bwMode="auto">
            <a:xfrm rot="5400000">
              <a:off x="9938040" y="3866986"/>
              <a:ext cx="399011" cy="261852"/>
            </a:xfrm>
            <a:prstGeom prst="triangle">
              <a:avLst/>
            </a:prstGeom>
            <a:grpFill/>
            <a:ln w="9525" cap="flat" cmpd="sng" algn="ctr">
              <a:solidFill>
                <a:srgbClr val="FFFFFF"/>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Likbent triangel 30">
              <a:extLst>
                <a:ext uri="{FF2B5EF4-FFF2-40B4-BE49-F238E27FC236}">
                  <a16:creationId xmlns:a16="http://schemas.microsoft.com/office/drawing/2014/main" id="{9BC2441A-D77C-484A-A90F-5C038C58CC60}"/>
                </a:ext>
              </a:extLst>
            </p:cNvPr>
            <p:cNvSpPr/>
            <p:nvPr/>
          </p:nvSpPr>
          <p:spPr bwMode="auto">
            <a:xfrm rot="5400000">
              <a:off x="9938039" y="4550017"/>
              <a:ext cx="399011" cy="261852"/>
            </a:xfrm>
            <a:prstGeom prst="triangle">
              <a:avLst/>
            </a:prstGeom>
            <a:grpFill/>
            <a:ln w="9525" cap="flat" cmpd="sng" algn="ctr">
              <a:solidFill>
                <a:srgbClr val="FFFFFF"/>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6" name="Rektangel 9">
            <a:extLst>
              <a:ext uri="{FF2B5EF4-FFF2-40B4-BE49-F238E27FC236}">
                <a16:creationId xmlns:a16="http://schemas.microsoft.com/office/drawing/2014/main" id="{100FF559-A57F-4805-B99F-522FA0411818}"/>
              </a:ext>
            </a:extLst>
          </p:cNvPr>
          <p:cNvSpPr/>
          <p:nvPr/>
        </p:nvSpPr>
        <p:spPr bwMode="auto">
          <a:xfrm>
            <a:off x="1750119" y="2914706"/>
            <a:ext cx="2360696" cy="2157673"/>
          </a:xfrm>
          <a:prstGeom prst="rect">
            <a:avLst/>
          </a:prstGeom>
          <a:solidFill>
            <a:schemeClr val="accent1">
              <a:lumMod val="75000"/>
            </a:schemeClr>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GATEWAY/ DEVICE</a:t>
            </a:r>
          </a:p>
        </p:txBody>
      </p:sp>
      <p:sp>
        <p:nvSpPr>
          <p:cNvPr id="67" name="Rektangel 34">
            <a:extLst>
              <a:ext uri="{FF2B5EF4-FFF2-40B4-BE49-F238E27FC236}">
                <a16:creationId xmlns:a16="http://schemas.microsoft.com/office/drawing/2014/main" id="{95B18D59-130C-4BFE-8D2A-F89261DF8745}"/>
              </a:ext>
            </a:extLst>
          </p:cNvPr>
          <p:cNvSpPr/>
          <p:nvPr/>
        </p:nvSpPr>
        <p:spPr bwMode="auto">
          <a:xfrm>
            <a:off x="86072" y="2914707"/>
            <a:ext cx="1664046" cy="2159392"/>
          </a:xfrm>
          <a:prstGeom prst="rect">
            <a:avLst/>
          </a:prstGeom>
          <a:solidFill>
            <a:srgbClr val="00183C"/>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Sensor</a:t>
            </a:r>
          </a:p>
          <a:p>
            <a:pPr marL="0" marR="0" lvl="0" indent="0" algn="ctr" defTabSz="932406" eaLnBrk="1" fontAlgn="auto" latinLnBrk="0" hangingPunct="1">
              <a:lnSpc>
                <a:spcPct val="100000"/>
              </a:lnSpc>
              <a:spcBef>
                <a:spcPts val="0"/>
              </a:spcBef>
              <a:spcAft>
                <a:spcPts val="0"/>
              </a:spcAft>
              <a:buClrTx/>
              <a:buSzTx/>
              <a:buFontTx/>
              <a:buNone/>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endParaRPr kumimoji="0" lang="en-US" sz="8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nvGrpSpPr>
          <p:cNvPr id="68" name="Group 67">
            <a:extLst>
              <a:ext uri="{FF2B5EF4-FFF2-40B4-BE49-F238E27FC236}">
                <a16:creationId xmlns:a16="http://schemas.microsoft.com/office/drawing/2014/main" id="{30B6BB13-276A-402A-9EEC-E6D504408325}"/>
              </a:ext>
            </a:extLst>
          </p:cNvPr>
          <p:cNvGrpSpPr/>
          <p:nvPr/>
        </p:nvGrpSpPr>
        <p:grpSpPr>
          <a:xfrm>
            <a:off x="8064895" y="2918331"/>
            <a:ext cx="1941721" cy="2155768"/>
            <a:chOff x="8064900" y="2914706"/>
            <a:chExt cx="1941721" cy="2155768"/>
          </a:xfrm>
          <a:solidFill>
            <a:srgbClr val="00183C"/>
          </a:solidFill>
        </p:grpSpPr>
        <p:sp>
          <p:nvSpPr>
            <p:cNvPr id="69" name="Rektangel 22">
              <a:extLst>
                <a:ext uri="{FF2B5EF4-FFF2-40B4-BE49-F238E27FC236}">
                  <a16:creationId xmlns:a16="http://schemas.microsoft.com/office/drawing/2014/main" id="{98FF4704-2608-47CD-931F-B8965325AF0D}"/>
                </a:ext>
              </a:extLst>
            </p:cNvPr>
            <p:cNvSpPr/>
            <p:nvPr/>
          </p:nvSpPr>
          <p:spPr bwMode="auto">
            <a:xfrm>
              <a:off x="8064903" y="2914706"/>
              <a:ext cx="1941718" cy="2155768"/>
            </a:xfrm>
            <a:prstGeom prst="rect">
              <a:avLst/>
            </a:prstGeom>
            <a:grp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lvl="0" algn="ctr" defTabSz="932406">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RULES &amp; ROUTING</a:t>
              </a:r>
              <a:endParaRPr lang="en-US" sz="800"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2" name="Likbent triangel 18">
              <a:extLst>
                <a:ext uri="{FF2B5EF4-FFF2-40B4-BE49-F238E27FC236}">
                  <a16:creationId xmlns:a16="http://schemas.microsoft.com/office/drawing/2014/main" id="{79B5AABC-2835-4FB5-9357-D2A6C0A8C082}"/>
                </a:ext>
              </a:extLst>
            </p:cNvPr>
            <p:cNvSpPr/>
            <p:nvPr/>
          </p:nvSpPr>
          <p:spPr bwMode="auto">
            <a:xfrm rot="5400000">
              <a:off x="7996322" y="3326532"/>
              <a:ext cx="399011" cy="261852"/>
            </a:xfrm>
            <a:prstGeom prst="triangle">
              <a:avLst/>
            </a:prstGeom>
            <a:grp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91440" tIns="91440" rIns="34294" bIns="34294" numCol="1" spcCol="0" rtlCol="0" fromWordArt="0" anchor="ctr" anchorCtr="0" forceAA="0" compatLnSpc="1">
              <a:prstTxWarp prst="textNoShape">
                <a:avLst/>
              </a:prstTxWarp>
              <a:noAutofit/>
            </a:bodyPr>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73" name="Likbent triangel 20">
              <a:extLst>
                <a:ext uri="{FF2B5EF4-FFF2-40B4-BE49-F238E27FC236}">
                  <a16:creationId xmlns:a16="http://schemas.microsoft.com/office/drawing/2014/main" id="{9C0B9D76-E9B2-4F99-8BA1-94BA93A264A9}"/>
                </a:ext>
              </a:extLst>
            </p:cNvPr>
            <p:cNvSpPr/>
            <p:nvPr/>
          </p:nvSpPr>
          <p:spPr bwMode="auto">
            <a:xfrm rot="5400000">
              <a:off x="7996320" y="4396796"/>
              <a:ext cx="399011" cy="261852"/>
            </a:xfrm>
            <a:prstGeom prst="triangle">
              <a:avLst/>
            </a:prstGeom>
            <a:grp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91440" tIns="91440" rIns="34294" bIns="34294" numCol="1" spcCol="0" rtlCol="0" fromWordArt="0" anchor="ctr" anchorCtr="0" forceAA="0" compatLnSpc="1">
              <a:prstTxWarp prst="textNoShape">
                <a:avLst/>
              </a:prstTxWarp>
              <a:noAutofit/>
            </a:bodyPr>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grpSp>
        <p:nvGrpSpPr>
          <p:cNvPr id="74" name="Group 73">
            <a:extLst>
              <a:ext uri="{FF2B5EF4-FFF2-40B4-BE49-F238E27FC236}">
                <a16:creationId xmlns:a16="http://schemas.microsoft.com/office/drawing/2014/main" id="{43CE634B-1CBD-435F-871E-D90771E404E6}"/>
              </a:ext>
            </a:extLst>
          </p:cNvPr>
          <p:cNvGrpSpPr/>
          <p:nvPr/>
        </p:nvGrpSpPr>
        <p:grpSpPr>
          <a:xfrm>
            <a:off x="6052527" y="2918841"/>
            <a:ext cx="2012372" cy="1085505"/>
            <a:chOff x="6052531" y="2916610"/>
            <a:chExt cx="2012372" cy="1085505"/>
          </a:xfrm>
        </p:grpSpPr>
        <p:sp>
          <p:nvSpPr>
            <p:cNvPr id="75" name="Rektangel 17">
              <a:extLst>
                <a:ext uri="{FF2B5EF4-FFF2-40B4-BE49-F238E27FC236}">
                  <a16:creationId xmlns:a16="http://schemas.microsoft.com/office/drawing/2014/main" id="{6CE1AEFC-8AD0-4137-A16A-B45FBA731716}"/>
                </a:ext>
              </a:extLst>
            </p:cNvPr>
            <p:cNvSpPr/>
            <p:nvPr/>
          </p:nvSpPr>
          <p:spPr bwMode="auto">
            <a:xfrm>
              <a:off x="6052531" y="2916610"/>
              <a:ext cx="2012372" cy="1085505"/>
            </a:xfrm>
            <a:prstGeom prst="rect">
              <a:avLst/>
            </a:prstGeom>
            <a:solidFill>
              <a:srgbClr val="00188F"/>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SECURITY</a:t>
              </a:r>
            </a:p>
          </p:txBody>
        </p:sp>
        <p:sp>
          <p:nvSpPr>
            <p:cNvPr id="76" name="Likbent triangel 14">
              <a:extLst>
                <a:ext uri="{FF2B5EF4-FFF2-40B4-BE49-F238E27FC236}">
                  <a16:creationId xmlns:a16="http://schemas.microsoft.com/office/drawing/2014/main" id="{983FFBFF-4E7E-45BA-AC5A-EEC95B4A1E14}"/>
                </a:ext>
              </a:extLst>
            </p:cNvPr>
            <p:cNvSpPr/>
            <p:nvPr/>
          </p:nvSpPr>
          <p:spPr bwMode="auto">
            <a:xfrm rot="5400000">
              <a:off x="5983951" y="3387319"/>
              <a:ext cx="399011" cy="261852"/>
            </a:xfrm>
            <a:prstGeom prst="triangle">
              <a:avLst/>
            </a:prstGeom>
            <a:solidFill>
              <a:srgbClr val="00188F"/>
            </a:solidFill>
            <a:ln w="9525" cap="flat" cmpd="sng" algn="ctr">
              <a:solidFill>
                <a:srgbClr val="FFFFFF"/>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7" name="Group 76">
            <a:extLst>
              <a:ext uri="{FF2B5EF4-FFF2-40B4-BE49-F238E27FC236}">
                <a16:creationId xmlns:a16="http://schemas.microsoft.com/office/drawing/2014/main" id="{8AA7EF51-0E2A-4B6D-AD0D-C5F11540CD58}"/>
              </a:ext>
            </a:extLst>
          </p:cNvPr>
          <p:cNvGrpSpPr/>
          <p:nvPr/>
        </p:nvGrpSpPr>
        <p:grpSpPr>
          <a:xfrm>
            <a:off x="6052929" y="4002425"/>
            <a:ext cx="2012372" cy="1070264"/>
            <a:chOff x="6233504" y="5927004"/>
            <a:chExt cx="2012372" cy="1070264"/>
          </a:xfrm>
          <a:solidFill>
            <a:srgbClr val="00188F"/>
          </a:solidFill>
        </p:grpSpPr>
        <p:sp>
          <p:nvSpPr>
            <p:cNvPr id="78" name="Rektangel 19">
              <a:extLst>
                <a:ext uri="{FF2B5EF4-FFF2-40B4-BE49-F238E27FC236}">
                  <a16:creationId xmlns:a16="http://schemas.microsoft.com/office/drawing/2014/main" id="{77557929-2AAD-45F3-8A95-B6A899E36022}"/>
                </a:ext>
              </a:extLst>
            </p:cNvPr>
            <p:cNvSpPr/>
            <p:nvPr/>
          </p:nvSpPr>
          <p:spPr bwMode="auto">
            <a:xfrm>
              <a:off x="6233504" y="5927004"/>
              <a:ext cx="2012372" cy="1070264"/>
            </a:xfrm>
            <a:prstGeom prst="rect">
              <a:avLst/>
            </a:prstGeom>
            <a:grp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marL="0" marR="0" lvl="0" indent="0" algn="ctr" defTabSz="932406"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DEVICE MGMT</a:t>
              </a:r>
            </a:p>
          </p:txBody>
        </p:sp>
        <p:sp>
          <p:nvSpPr>
            <p:cNvPr id="79" name="Likbent triangel 21">
              <a:extLst>
                <a:ext uri="{FF2B5EF4-FFF2-40B4-BE49-F238E27FC236}">
                  <a16:creationId xmlns:a16="http://schemas.microsoft.com/office/drawing/2014/main" id="{0780B8D5-3B51-4DBF-9A92-3ACEA8F19C85}"/>
                </a:ext>
              </a:extLst>
            </p:cNvPr>
            <p:cNvSpPr/>
            <p:nvPr/>
          </p:nvSpPr>
          <p:spPr bwMode="auto">
            <a:xfrm rot="5400000">
              <a:off x="6164926" y="6331210"/>
              <a:ext cx="399011" cy="261852"/>
            </a:xfrm>
            <a:prstGeom prst="triangle">
              <a:avLst/>
            </a:prstGeom>
            <a:grpFill/>
            <a:ln w="9525" cap="flat" cmpd="sng" algn="ctr">
              <a:solidFill>
                <a:srgbClr val="FFFFFF"/>
              </a:solidFill>
              <a:prstDash val="solid"/>
              <a:headEnd type="none" w="med" len="med"/>
              <a:tailEnd type="none" w="med" len="med"/>
            </a:ln>
            <a:effectLst/>
          </p:spPr>
          <p:txBody>
            <a:bodyPr lIns="91440" tIns="91440" rIns="34294" bIns="34294" rtlCol="0" anchor="b" anchorCtr="0"/>
            <a:lstStyle/>
            <a:p>
              <a:pPr marL="0" marR="0" lvl="0" indent="0" algn="ctr" defTabSz="93240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3" name="Group 82">
            <a:extLst>
              <a:ext uri="{FF2B5EF4-FFF2-40B4-BE49-F238E27FC236}">
                <a16:creationId xmlns:a16="http://schemas.microsoft.com/office/drawing/2014/main" id="{CA3BDC7B-E1E1-4C76-8EB6-4C28DB8C541A}"/>
              </a:ext>
            </a:extLst>
          </p:cNvPr>
          <p:cNvGrpSpPr/>
          <p:nvPr/>
        </p:nvGrpSpPr>
        <p:grpSpPr>
          <a:xfrm>
            <a:off x="3297201" y="4499349"/>
            <a:ext cx="813611" cy="544765"/>
            <a:chOff x="3297201" y="4499349"/>
            <a:chExt cx="813611" cy="544765"/>
          </a:xfrm>
        </p:grpSpPr>
        <p:sp>
          <p:nvSpPr>
            <p:cNvPr id="84" name="Rektangel 36">
              <a:extLst>
                <a:ext uri="{FF2B5EF4-FFF2-40B4-BE49-F238E27FC236}">
                  <a16:creationId xmlns:a16="http://schemas.microsoft.com/office/drawing/2014/main" id="{D04A9CAC-DD01-404E-80E9-3C0718CEA1DB}"/>
                </a:ext>
              </a:extLst>
            </p:cNvPr>
            <p:cNvSpPr/>
            <p:nvPr/>
          </p:nvSpPr>
          <p:spPr bwMode="auto">
            <a:xfrm>
              <a:off x="3297203" y="4559372"/>
              <a:ext cx="813609" cy="409922"/>
            </a:xfrm>
            <a:prstGeom prst="rect">
              <a:avLst/>
            </a:prstGeom>
            <a:solidFill>
              <a:srgbClr val="00188F"/>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algn="ctr" defTabSz="932406"/>
              <a:endParaRPr lang="en-US" sz="2400" kern="0" dirty="0">
                <a:gradFill>
                  <a:gsLst>
                    <a:gs pos="0">
                      <a:srgbClr val="FFFFFF"/>
                    </a:gs>
                    <a:gs pos="100000">
                      <a:srgbClr val="FFFFFF"/>
                    </a:gs>
                  </a:gsLst>
                  <a:lin ang="5400000" scaled="0"/>
                </a:gradFill>
                <a:latin typeface="Segoe UI Light"/>
                <a:cs typeface="Segoe UI" pitchFamily="34" charset="0"/>
              </a:endParaRPr>
            </a:p>
          </p:txBody>
        </p:sp>
        <p:sp>
          <p:nvSpPr>
            <p:cNvPr id="85" name="textruta 37">
              <a:extLst>
                <a:ext uri="{FF2B5EF4-FFF2-40B4-BE49-F238E27FC236}">
                  <a16:creationId xmlns:a16="http://schemas.microsoft.com/office/drawing/2014/main" id="{5C6E8AFA-3377-4113-9404-E6894B460D35}"/>
                </a:ext>
              </a:extLst>
            </p:cNvPr>
            <p:cNvSpPr txBox="1"/>
            <p:nvPr/>
          </p:nvSpPr>
          <p:spPr>
            <a:xfrm>
              <a:off x="3297201" y="4499349"/>
              <a:ext cx="813607"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rPr>
                <a:t>SDK</a:t>
              </a:r>
            </a:p>
          </p:txBody>
        </p:sp>
      </p:grpSp>
      <p:sp>
        <p:nvSpPr>
          <p:cNvPr id="86" name="Likbent triangel 10">
            <a:extLst>
              <a:ext uri="{FF2B5EF4-FFF2-40B4-BE49-F238E27FC236}">
                <a16:creationId xmlns:a16="http://schemas.microsoft.com/office/drawing/2014/main" id="{B12BDBD8-547B-4107-9ACF-66DB31C90001}"/>
              </a:ext>
            </a:extLst>
          </p:cNvPr>
          <p:cNvSpPr/>
          <p:nvPr/>
        </p:nvSpPr>
        <p:spPr bwMode="auto">
          <a:xfrm rot="5400000">
            <a:off x="1685524" y="3895988"/>
            <a:ext cx="399011" cy="261852"/>
          </a:xfrm>
          <a:prstGeom prst="triangle">
            <a:avLst/>
          </a:prstGeom>
          <a:solidFill>
            <a:srgbClr val="00183C"/>
          </a:solidFill>
          <a:ln w="9525" cap="flat" cmpd="sng" algn="ctr">
            <a:solidFill>
              <a:srgbClr val="FFFFFF"/>
            </a:solidFill>
            <a:prstDash val="solid"/>
            <a:headEnd type="none" w="med" len="med"/>
            <a:tailEnd type="none" w="med" len="med"/>
          </a:ln>
          <a:effectLst/>
        </p:spPr>
        <p:txBody>
          <a:bodyPr lIns="91440" tIns="91440" rIns="34294" bIns="34294" rtlCol="0" anchor="ctr" anchorCtr="0"/>
          <a:lstStyle/>
          <a:p>
            <a:pPr algn="ctr" defTabSz="932406"/>
            <a:endParaRPr lang="en-US" sz="2400" kern="0" dirty="0">
              <a:gradFill>
                <a:gsLst>
                  <a:gs pos="0">
                    <a:srgbClr val="FFFFFF"/>
                  </a:gs>
                  <a:gs pos="100000">
                    <a:srgbClr val="FFFFFF"/>
                  </a:gs>
                </a:gsLst>
                <a:lin ang="5400000" scaled="0"/>
              </a:gradFill>
              <a:latin typeface="Segoe UI Light"/>
              <a:cs typeface="Segoe UI" pitchFamily="34" charset="0"/>
            </a:endParaRPr>
          </a:p>
        </p:txBody>
      </p:sp>
      <p:grpSp>
        <p:nvGrpSpPr>
          <p:cNvPr id="6" name="Group 5">
            <a:extLst>
              <a:ext uri="{FF2B5EF4-FFF2-40B4-BE49-F238E27FC236}">
                <a16:creationId xmlns:a16="http://schemas.microsoft.com/office/drawing/2014/main" id="{744A0533-9F88-456A-B185-0F3F683B92B7}"/>
              </a:ext>
            </a:extLst>
          </p:cNvPr>
          <p:cNvGrpSpPr/>
          <p:nvPr/>
        </p:nvGrpSpPr>
        <p:grpSpPr>
          <a:xfrm>
            <a:off x="3428732" y="1851360"/>
            <a:ext cx="4636161" cy="977677"/>
            <a:chOff x="3428732" y="1851360"/>
            <a:chExt cx="4636161" cy="977677"/>
          </a:xfrm>
        </p:grpSpPr>
        <p:sp>
          <p:nvSpPr>
            <p:cNvPr id="4" name="Right Brace 3">
              <a:extLst>
                <a:ext uri="{FF2B5EF4-FFF2-40B4-BE49-F238E27FC236}">
                  <a16:creationId xmlns:a16="http://schemas.microsoft.com/office/drawing/2014/main" id="{AE33621E-F0F0-4F8E-8E03-CC78F67895E0}"/>
                </a:ext>
              </a:extLst>
            </p:cNvPr>
            <p:cNvSpPr/>
            <p:nvPr/>
          </p:nvSpPr>
          <p:spPr>
            <a:xfrm rot="16200000">
              <a:off x="5601071" y="365214"/>
              <a:ext cx="291484" cy="4636161"/>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Box 4">
              <a:extLst>
                <a:ext uri="{FF2B5EF4-FFF2-40B4-BE49-F238E27FC236}">
                  <a16:creationId xmlns:a16="http://schemas.microsoft.com/office/drawing/2014/main" id="{CB60471D-78A2-4108-B51E-A8DB8F004D31}"/>
                </a:ext>
              </a:extLst>
            </p:cNvPr>
            <p:cNvSpPr txBox="1"/>
            <p:nvPr/>
          </p:nvSpPr>
          <p:spPr>
            <a:xfrm>
              <a:off x="4510132" y="1851360"/>
              <a:ext cx="2473306"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AZURE IoT </a:t>
              </a:r>
              <a:r>
                <a:rPr lang="sv-SE" sz="2400" dirty="0" err="1">
                  <a:gradFill>
                    <a:gsLst>
                      <a:gs pos="2917">
                        <a:schemeClr val="tx1"/>
                      </a:gs>
                      <a:gs pos="30000">
                        <a:schemeClr val="tx1"/>
                      </a:gs>
                    </a:gsLst>
                    <a:lin ang="5400000" scaled="0"/>
                  </a:gradFill>
                </a:rPr>
                <a:t>Hub</a:t>
              </a:r>
              <a:endParaRPr lang="sv-SE" sz="2400" dirty="0">
                <a:gradFill>
                  <a:gsLst>
                    <a:gs pos="2917">
                      <a:schemeClr val="tx1"/>
                    </a:gs>
                    <a:gs pos="30000">
                      <a:schemeClr val="tx1"/>
                    </a:gs>
                  </a:gsLst>
                  <a:lin ang="5400000" scaled="0"/>
                </a:gradFill>
              </a:endParaRPr>
            </a:p>
          </p:txBody>
        </p:sp>
      </p:grpSp>
      <p:grpSp>
        <p:nvGrpSpPr>
          <p:cNvPr id="7" name="Group 6">
            <a:extLst>
              <a:ext uri="{FF2B5EF4-FFF2-40B4-BE49-F238E27FC236}">
                <a16:creationId xmlns:a16="http://schemas.microsoft.com/office/drawing/2014/main" id="{DCB1D402-6C8A-436B-BA4A-08AA4F42010D}"/>
              </a:ext>
            </a:extLst>
          </p:cNvPr>
          <p:cNvGrpSpPr/>
          <p:nvPr/>
        </p:nvGrpSpPr>
        <p:grpSpPr>
          <a:xfrm>
            <a:off x="3319416" y="5400313"/>
            <a:ext cx="8699578" cy="878202"/>
            <a:chOff x="3319416" y="5400313"/>
            <a:chExt cx="8699578" cy="878202"/>
          </a:xfrm>
        </p:grpSpPr>
        <p:sp>
          <p:nvSpPr>
            <p:cNvPr id="90" name="Right Brace 89">
              <a:extLst>
                <a:ext uri="{FF2B5EF4-FFF2-40B4-BE49-F238E27FC236}">
                  <a16:creationId xmlns:a16="http://schemas.microsoft.com/office/drawing/2014/main" id="{2752F0F2-87EE-4ED5-B147-3E44325389A7}"/>
                </a:ext>
              </a:extLst>
            </p:cNvPr>
            <p:cNvSpPr/>
            <p:nvPr/>
          </p:nvSpPr>
          <p:spPr>
            <a:xfrm rot="5400000">
              <a:off x="7523463" y="1196266"/>
              <a:ext cx="291484" cy="8699578"/>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1" name="TextBox 90">
              <a:extLst>
                <a:ext uri="{FF2B5EF4-FFF2-40B4-BE49-F238E27FC236}">
                  <a16:creationId xmlns:a16="http://schemas.microsoft.com/office/drawing/2014/main" id="{6F6EA082-2E1C-4CA8-8177-AC1A00735236}"/>
                </a:ext>
              </a:extLst>
            </p:cNvPr>
            <p:cNvSpPr txBox="1"/>
            <p:nvPr/>
          </p:nvSpPr>
          <p:spPr>
            <a:xfrm>
              <a:off x="6432552" y="5650651"/>
              <a:ext cx="2575064"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AZURE IoT </a:t>
              </a:r>
              <a:r>
                <a:rPr lang="sv-SE" sz="2400" dirty="0" err="1">
                  <a:gradFill>
                    <a:gsLst>
                      <a:gs pos="2917">
                        <a:schemeClr val="tx1"/>
                      </a:gs>
                      <a:gs pos="30000">
                        <a:schemeClr val="tx1"/>
                      </a:gs>
                    </a:gsLst>
                    <a:lin ang="5400000" scaled="0"/>
                  </a:gradFill>
                </a:rPr>
                <a:t>Suite</a:t>
              </a:r>
              <a:endParaRPr lang="sv-SE" sz="24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65017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500"/>
                                        <p:tgtEl>
                                          <p:spTgt spid="8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Services</a:t>
            </a:r>
          </a:p>
        </p:txBody>
      </p:sp>
      <p:graphicFrame>
        <p:nvGraphicFramePr>
          <p:cNvPr id="9" name="Table 8">
            <a:extLst>
              <a:ext uri="{FF2B5EF4-FFF2-40B4-BE49-F238E27FC236}">
                <a16:creationId xmlns:a16="http://schemas.microsoft.com/office/drawing/2014/main" id="{D0B7E8C4-925D-466B-8BBD-75106294F682}"/>
              </a:ext>
            </a:extLst>
          </p:cNvPr>
          <p:cNvGraphicFramePr>
            <a:graphicFrameLocks noGrp="1"/>
          </p:cNvGraphicFramePr>
          <p:nvPr>
            <p:extLst>
              <p:ext uri="{D42A27DB-BD31-4B8C-83A1-F6EECF244321}">
                <p14:modId xmlns:p14="http://schemas.microsoft.com/office/powerpoint/2010/main" val="2887757416"/>
              </p:ext>
            </p:extLst>
          </p:nvPr>
        </p:nvGraphicFramePr>
        <p:xfrm>
          <a:off x="731897" y="1851360"/>
          <a:ext cx="10994494" cy="4804341"/>
        </p:xfrm>
        <a:graphic>
          <a:graphicData uri="http://schemas.openxmlformats.org/drawingml/2006/table">
            <a:tbl>
              <a:tblPr firstRow="1" bandRow="1">
                <a:tableStyleId>{5C22544A-7EE6-4342-B048-85BDC9FD1C3A}</a:tableStyleId>
              </a:tblPr>
              <a:tblGrid>
                <a:gridCol w="1537494">
                  <a:extLst>
                    <a:ext uri="{9D8B030D-6E8A-4147-A177-3AD203B41FA5}">
                      <a16:colId xmlns:a16="http://schemas.microsoft.com/office/drawing/2014/main" val="20000"/>
                    </a:ext>
                  </a:extLst>
                </a:gridCol>
                <a:gridCol w="2364250">
                  <a:extLst>
                    <a:ext uri="{9D8B030D-6E8A-4147-A177-3AD203B41FA5}">
                      <a16:colId xmlns:a16="http://schemas.microsoft.com/office/drawing/2014/main" val="20001"/>
                    </a:ext>
                  </a:extLst>
                </a:gridCol>
                <a:gridCol w="2364250">
                  <a:extLst>
                    <a:ext uri="{9D8B030D-6E8A-4147-A177-3AD203B41FA5}">
                      <a16:colId xmlns:a16="http://schemas.microsoft.com/office/drawing/2014/main" val="20002"/>
                    </a:ext>
                  </a:extLst>
                </a:gridCol>
                <a:gridCol w="2364250">
                  <a:extLst>
                    <a:ext uri="{9D8B030D-6E8A-4147-A177-3AD203B41FA5}">
                      <a16:colId xmlns:a16="http://schemas.microsoft.com/office/drawing/2014/main" val="20003"/>
                    </a:ext>
                  </a:extLst>
                </a:gridCol>
                <a:gridCol w="2364250">
                  <a:extLst>
                    <a:ext uri="{9D8B030D-6E8A-4147-A177-3AD203B41FA5}">
                      <a16:colId xmlns:a16="http://schemas.microsoft.com/office/drawing/2014/main" val="20004"/>
                    </a:ext>
                  </a:extLst>
                </a:gridCol>
              </a:tblGrid>
              <a:tr h="479554">
                <a:tc>
                  <a:txBody>
                    <a:bodyPr/>
                    <a:lstStyle/>
                    <a:p>
                      <a:r>
                        <a:rPr lang="en-GB" sz="1600" b="0" dirty="0">
                          <a:solidFill>
                            <a:schemeClr val="tx1"/>
                          </a:solidFill>
                          <a:latin typeface="Segoe UI Semibold" panose="020B0702040204020203" pitchFamily="34" charset="0"/>
                        </a:rPr>
                        <a:t>Devices</a:t>
                      </a:r>
                      <a:endParaRPr lang="en-US" sz="1600" b="0" dirty="0">
                        <a:solidFill>
                          <a:schemeClr val="tx1"/>
                        </a:solidFill>
                        <a:latin typeface="Segoe UI Semibold" panose="020B0702040204020203" pitchFamily="34" charset="0"/>
                      </a:endParaRPr>
                    </a:p>
                  </a:txBody>
                  <a:tcPr marL="86165" marR="86165" marT="43083" marB="43083"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latin typeface="Segoe UI Semibold" panose="020B0702040204020203" pitchFamily="34" charset="0"/>
                        </a:rPr>
                        <a:t>Device Connectivity</a:t>
                      </a:r>
                      <a:endParaRPr lang="en-GB" sz="1600" b="0" dirty="0">
                        <a:solidFill>
                          <a:schemeClr val="tx1"/>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GB" sz="1600" b="0" dirty="0">
                          <a:solidFill>
                            <a:schemeClr val="tx1"/>
                          </a:solidFill>
                          <a:latin typeface="Segoe UI Semibold" panose="020B0702040204020203" pitchFamily="34" charset="0"/>
                        </a:rPr>
                        <a:t>Storage</a:t>
                      </a:r>
                      <a:endParaRPr lang="en-US" sz="1600" b="0" dirty="0">
                        <a:solidFill>
                          <a:schemeClr val="tx1"/>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GB" sz="1600" b="0" dirty="0">
                          <a:solidFill>
                            <a:schemeClr val="tx1"/>
                          </a:solidFill>
                          <a:latin typeface="Segoe UI Semibold" panose="020B0702040204020203" pitchFamily="34" charset="0"/>
                        </a:rPr>
                        <a:t>Analytics</a:t>
                      </a:r>
                      <a:endParaRPr lang="en-US" sz="1600" b="0" dirty="0">
                        <a:solidFill>
                          <a:schemeClr val="tx1"/>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Segoe UI Semibold" panose="020B0702040204020203" pitchFamily="34" charset="0"/>
                          <a:ea typeface="+mn-ea"/>
                          <a:cs typeface="+mn-cs"/>
                        </a:rPr>
                        <a:t>Presentation &amp; Action</a:t>
                      </a:r>
                    </a:p>
                  </a:txBody>
                  <a:tcPr marL="86165" marR="86165"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Event Hubs </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SQL Database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Machine Learning</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App</a:t>
                      </a:r>
                      <a:r>
                        <a:rPr lang="en-US" sz="1600" kern="0" baseline="0" dirty="0">
                          <a:solidFill>
                            <a:srgbClr val="FFFFFF"/>
                          </a:solidFill>
                        </a:rPr>
                        <a:t> Service</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1"/>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Service Bus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Table/Blob Storage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Stream Analytics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Power BI</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2"/>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DocumentDB</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err="1">
                          <a:solidFill>
                            <a:srgbClr val="FFFFFF"/>
                          </a:solidFill>
                        </a:rPr>
                        <a:t>HDInsight</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Notification Hubs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3"/>
                  </a:ext>
                </a:extLst>
              </a:tr>
              <a:tr h="957795">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Data Factory</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Mobile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4"/>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BizTalk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5"/>
                  </a:ext>
                </a:extLst>
              </a:tr>
            </a:tbl>
          </a:graphicData>
        </a:graphic>
      </p:graphicFrame>
      <p:grpSp>
        <p:nvGrpSpPr>
          <p:cNvPr id="10" name="Group 9">
            <a:extLst>
              <a:ext uri="{FF2B5EF4-FFF2-40B4-BE49-F238E27FC236}">
                <a16:creationId xmlns:a16="http://schemas.microsoft.com/office/drawing/2014/main" id="{41CB24E6-241C-4256-B01D-D4C4E2984E46}"/>
              </a:ext>
            </a:extLst>
          </p:cNvPr>
          <p:cNvGrpSpPr>
            <a:grpSpLocks noChangeAspect="1"/>
          </p:cNvGrpSpPr>
          <p:nvPr/>
        </p:nvGrpSpPr>
        <p:grpSpPr>
          <a:xfrm>
            <a:off x="991004" y="2577598"/>
            <a:ext cx="857276" cy="527895"/>
            <a:chOff x="5893817" y="-2363993"/>
            <a:chExt cx="1589176" cy="978587"/>
          </a:xfrm>
        </p:grpSpPr>
        <p:pic>
          <p:nvPicPr>
            <p:cNvPr id="11" name="Picture 10">
              <a:extLst>
                <a:ext uri="{FF2B5EF4-FFF2-40B4-BE49-F238E27FC236}">
                  <a16:creationId xmlns:a16="http://schemas.microsoft.com/office/drawing/2014/main" id="{621EB4E6-73B1-4352-A9FF-3C4C291544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12" name="Group 11">
              <a:extLst>
                <a:ext uri="{FF2B5EF4-FFF2-40B4-BE49-F238E27FC236}">
                  <a16:creationId xmlns:a16="http://schemas.microsoft.com/office/drawing/2014/main" id="{9CBD5C9D-70A3-4EDF-BB43-0848326E0E0D}"/>
                </a:ext>
              </a:extLst>
            </p:cNvPr>
            <p:cNvGrpSpPr>
              <a:grpSpLocks noChangeAspect="1"/>
            </p:cNvGrpSpPr>
            <p:nvPr/>
          </p:nvGrpSpPr>
          <p:grpSpPr>
            <a:xfrm>
              <a:off x="6051365" y="-2363989"/>
              <a:ext cx="1149652" cy="978583"/>
              <a:chOff x="2475317" y="-6877877"/>
              <a:chExt cx="1493848" cy="1271229"/>
            </a:xfrm>
          </p:grpSpPr>
          <p:sp>
            <p:nvSpPr>
              <p:cNvPr id="17" name="Round Same Side Corner Rectangle 11">
                <a:extLst>
                  <a:ext uri="{FF2B5EF4-FFF2-40B4-BE49-F238E27FC236}">
                    <a16:creationId xmlns:a16="http://schemas.microsoft.com/office/drawing/2014/main" id="{F5583D2C-B6F6-4BBF-9C8C-6FE546229F1B}"/>
                  </a:ext>
                </a:extLst>
              </p:cNvPr>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sp>
            <p:nvSpPr>
              <p:cNvPr id="18" name="Trapezoid 12">
                <a:extLst>
                  <a:ext uri="{FF2B5EF4-FFF2-40B4-BE49-F238E27FC236}">
                    <a16:creationId xmlns:a16="http://schemas.microsoft.com/office/drawing/2014/main" id="{E601F91C-7F45-446B-9698-80D12F69A3C6}"/>
                  </a:ext>
                </a:extLst>
              </p:cNvPr>
              <p:cNvSpPr/>
              <p:nvPr/>
            </p:nvSpPr>
            <p:spPr>
              <a:xfrm>
                <a:off x="3302775" y="-5690773"/>
                <a:ext cx="666390" cy="84125"/>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grpSp>
        <p:sp>
          <p:nvSpPr>
            <p:cNvPr id="13" name="Rounded Rectangle 6">
              <a:extLst>
                <a:ext uri="{FF2B5EF4-FFF2-40B4-BE49-F238E27FC236}">
                  <a16:creationId xmlns:a16="http://schemas.microsoft.com/office/drawing/2014/main" id="{3F22981D-2D86-488E-AD30-0BE0ECE47B82}"/>
                </a:ext>
              </a:extLst>
            </p:cNvPr>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68548" tIns="34273" rIns="68548" bIns="34273" numCol="1" rtlCol="0" anchor="ctr" anchorCtr="0" compatLnSpc="1">
              <a:prstTxWarp prst="textNoShape">
                <a:avLst/>
              </a:prstTxWarp>
            </a:bodyPr>
            <a:lstStyle/>
            <a:p>
              <a:pPr algn="ctr" defTabSz="616560">
                <a:defRPr/>
              </a:pPr>
              <a:endParaRPr lang="en-US" sz="1350" kern="0" dirty="0">
                <a:solidFill>
                  <a:srgbClr val="000000"/>
                </a:solidFill>
                <a:latin typeface="Segoe UI Light" panose="020B0502040204020203" pitchFamily="34" charset="0"/>
                <a:sym typeface="Segoe UI Light" panose="020B0502040204020203" pitchFamily="34" charset="0"/>
              </a:endParaRPr>
            </a:p>
          </p:txBody>
        </p:sp>
        <p:pic>
          <p:nvPicPr>
            <p:cNvPr id="14" name="Picture 2" descr="\\MAGNUM\Projects\Microsoft\Cloud Power FY12\Design\ICONS_PNG\Next_Gen_Application.png">
              <a:extLst>
                <a:ext uri="{FF2B5EF4-FFF2-40B4-BE49-F238E27FC236}">
                  <a16:creationId xmlns:a16="http://schemas.microsoft.com/office/drawing/2014/main" id="{1B7500D4-6610-4EFD-A093-261BC3217783}"/>
                </a:ext>
              </a:extLst>
            </p:cNvPr>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15" name="Picture 24" descr="E:\Eric Suchiang FD\Icons\Metro Icon\Metro icons ALL WHITE\cctv.png">
              <a:extLst>
                <a:ext uri="{FF2B5EF4-FFF2-40B4-BE49-F238E27FC236}">
                  <a16:creationId xmlns:a16="http://schemas.microsoft.com/office/drawing/2014/main" id="{0ED784F4-642F-4A54-8560-BDFF66901A8A}"/>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48">
              <a:extLst>
                <a:ext uri="{FF2B5EF4-FFF2-40B4-BE49-F238E27FC236}">
                  <a16:creationId xmlns:a16="http://schemas.microsoft.com/office/drawing/2014/main" id="{8B93CDCD-F993-4627-9443-04FFFAE7C347}"/>
                </a:ext>
              </a:extLst>
            </p:cNvPr>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67201" tIns="33601" rIns="67201" bIns="33601" numCol="1" rtlCol="0" anchor="ctr" anchorCtr="0" compatLnSpc="1">
              <a:prstTxWarp prst="textNoShape">
                <a:avLst/>
              </a:prstTxWarp>
            </a:bodyPr>
            <a:lstStyle/>
            <a:p>
              <a:pPr algn="ctr" defTabSz="671355" fontAlgn="base">
                <a:spcBef>
                  <a:spcPct val="0"/>
                </a:spcBef>
                <a:spcAft>
                  <a:spcPct val="0"/>
                </a:spcAft>
                <a:defRPr/>
              </a:pPr>
              <a:endParaRPr lang="en-US" sz="1275" kern="0" dirty="0">
                <a:solidFill>
                  <a:srgbClr val="000000"/>
                </a:solidFill>
              </a:endParaRPr>
            </a:p>
          </p:txBody>
        </p:sp>
      </p:grpSp>
      <p:grpSp>
        <p:nvGrpSpPr>
          <p:cNvPr id="19" name="Group 18">
            <a:extLst>
              <a:ext uri="{FF2B5EF4-FFF2-40B4-BE49-F238E27FC236}">
                <a16:creationId xmlns:a16="http://schemas.microsoft.com/office/drawing/2014/main" id="{8DD919E4-F457-4302-8132-851FE0FF2906}"/>
              </a:ext>
            </a:extLst>
          </p:cNvPr>
          <p:cNvGrpSpPr>
            <a:grpSpLocks noChangeAspect="1"/>
          </p:cNvGrpSpPr>
          <p:nvPr/>
        </p:nvGrpSpPr>
        <p:grpSpPr>
          <a:xfrm>
            <a:off x="1121733" y="3315968"/>
            <a:ext cx="695399" cy="516592"/>
            <a:chOff x="5630249" y="-855090"/>
            <a:chExt cx="1258953" cy="935238"/>
          </a:xfrm>
          <a:solidFill>
            <a:schemeClr val="bg1"/>
          </a:solidFill>
        </p:grpSpPr>
        <p:sp>
          <p:nvSpPr>
            <p:cNvPr id="20" name="Freeform 239">
              <a:extLst>
                <a:ext uri="{FF2B5EF4-FFF2-40B4-BE49-F238E27FC236}">
                  <a16:creationId xmlns:a16="http://schemas.microsoft.com/office/drawing/2014/main" id="{ACF6B309-0A67-4344-9F09-27AD64A913A2}"/>
                </a:ext>
              </a:extLst>
            </p:cNvPr>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solidFill>
              <a:schemeClr val="tx1"/>
            </a:solidFill>
            <a:ln>
              <a:noFill/>
            </a:ln>
            <a:extLst/>
          </p:spPr>
          <p:txBody>
            <a:bodyPr vert="horz" wrap="square" lIns="68551" tIns="34275" rIns="68551" bIns="34275" numCol="1" anchor="t" anchorCtr="0" compatLnSpc="1">
              <a:prstTxWarp prst="textNoShape">
                <a:avLst/>
              </a:prstTxWarp>
            </a:bodyPr>
            <a:lstStyle/>
            <a:p>
              <a:pPr algn="ctr" defTabSz="698840">
                <a:defRPr/>
              </a:pPr>
              <a:endParaRPr lang="en-US" sz="1350" kern="0" dirty="0">
                <a:solidFill>
                  <a:srgbClr val="000000"/>
                </a:solidFill>
              </a:endParaRPr>
            </a:p>
          </p:txBody>
        </p:sp>
        <p:sp>
          <p:nvSpPr>
            <p:cNvPr id="21" name="Round Same Side Corner Rectangle 26">
              <a:extLst>
                <a:ext uri="{FF2B5EF4-FFF2-40B4-BE49-F238E27FC236}">
                  <a16:creationId xmlns:a16="http://schemas.microsoft.com/office/drawing/2014/main" id="{B92FC539-E62E-45B4-92B1-B33D955D5636}"/>
                </a:ext>
              </a:extLst>
            </p:cNvPr>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750" kern="0" dirty="0" err="1">
                <a:solidFill>
                  <a:srgbClr val="000000"/>
                </a:solidFill>
                <a:ea typeface="Segoe UI" pitchFamily="34" charset="0"/>
                <a:cs typeface="Segoe UI" pitchFamily="34" charset="0"/>
              </a:endParaRPr>
            </a:p>
          </p:txBody>
        </p:sp>
        <p:pic>
          <p:nvPicPr>
            <p:cNvPr id="22" name="Picture 3" descr="C:\Users\chrisw\Desktop\Kinect Hand.png">
              <a:extLst>
                <a:ext uri="{FF2B5EF4-FFF2-40B4-BE49-F238E27FC236}">
                  <a16:creationId xmlns:a16="http://schemas.microsoft.com/office/drawing/2014/main" id="{678C0FDE-3032-4609-B539-44D796E0B0A3}"/>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noFill/>
            <a:extLst/>
          </p:spPr>
        </p:pic>
        <p:sp>
          <p:nvSpPr>
            <p:cNvPr id="23" name="Freeform 362">
              <a:extLst>
                <a:ext uri="{FF2B5EF4-FFF2-40B4-BE49-F238E27FC236}">
                  <a16:creationId xmlns:a16="http://schemas.microsoft.com/office/drawing/2014/main" id="{72C74A64-12C4-41D4-92C8-F99921F14A72}"/>
                </a:ext>
              </a:extLst>
            </p:cNvPr>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tx1"/>
            </a:solidFill>
            <a:ln w="0">
              <a:noFill/>
              <a:prstDash val="solid"/>
              <a:round/>
              <a:headEnd/>
              <a:tailEnd/>
            </a:ln>
          </p:spPr>
          <p:txBody>
            <a:bodyPr vert="horz" wrap="square" lIns="67203" tIns="33602" rIns="67203" bIns="33602" numCol="1" anchor="t" anchorCtr="0" compatLnSpc="1">
              <a:prstTxWarp prst="textNoShape">
                <a:avLst/>
              </a:prstTxWarp>
            </a:bodyPr>
            <a:lstStyle/>
            <a:p>
              <a:pPr algn="ctr" defTabSz="671576">
                <a:defRPr/>
              </a:pPr>
              <a:endParaRPr lang="en-US" sz="1275" kern="0">
                <a:solidFill>
                  <a:srgbClr val="000000"/>
                </a:solidFill>
              </a:endParaRPr>
            </a:p>
          </p:txBody>
        </p:sp>
        <p:sp>
          <p:nvSpPr>
            <p:cNvPr id="24" name="handheld">
              <a:extLst>
                <a:ext uri="{FF2B5EF4-FFF2-40B4-BE49-F238E27FC236}">
                  <a16:creationId xmlns:a16="http://schemas.microsoft.com/office/drawing/2014/main" id="{2EAE454E-6B00-42B8-91FB-72FBC6D17DE1}"/>
                </a:ext>
              </a:extLst>
            </p:cNvPr>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68551" tIns="34275" rIns="822610" bIns="34275" numCol="1" spcCol="0" rtlCol="0" fromWordArt="0" anchor="b" anchorCtr="0" forceAA="0" compatLnSpc="1">
              <a:prstTxWarp prst="textNoShape">
                <a:avLst/>
              </a:prstTxWarp>
              <a:noAutofit/>
            </a:bodyPr>
            <a:lstStyle/>
            <a:p>
              <a:pPr defTabSz="684846" fontAlgn="base">
                <a:spcBef>
                  <a:spcPct val="0"/>
                </a:spcBef>
                <a:spcAft>
                  <a:spcPct val="0"/>
                </a:spcAft>
                <a:defRPr/>
              </a:pPr>
              <a:endParaRPr lang="en-US" sz="1650" kern="0" spc="-38" dirty="0" err="1">
                <a:solidFill>
                  <a:srgbClr val="000000"/>
                </a:solidFill>
                <a:latin typeface="Segoe UI Light"/>
                <a:ea typeface="Segoe UI" pitchFamily="34" charset="0"/>
                <a:cs typeface="Segoe UI" pitchFamily="34" charset="0"/>
              </a:endParaRPr>
            </a:p>
          </p:txBody>
        </p:sp>
        <p:sp>
          <p:nvSpPr>
            <p:cNvPr id="25" name="Freeform 86">
              <a:extLst>
                <a:ext uri="{FF2B5EF4-FFF2-40B4-BE49-F238E27FC236}">
                  <a16:creationId xmlns:a16="http://schemas.microsoft.com/office/drawing/2014/main" id="{1EE25ACF-A3CC-4C42-9A91-18C821E6DD07}"/>
                </a:ext>
              </a:extLst>
            </p:cNvPr>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1" tIns="34275" rIns="68551" bIns="34275" numCol="1" anchor="t" anchorCtr="0" compatLnSpc="1">
              <a:prstTxWarp prst="textNoShape">
                <a:avLst/>
              </a:prstTxWarp>
            </a:bodyPr>
            <a:lstStyle/>
            <a:p>
              <a:pPr defTabSz="698813"/>
              <a:endParaRPr lang="en-US" sz="1575">
                <a:solidFill>
                  <a:srgbClr val="000000"/>
                </a:solidFill>
              </a:endParaRPr>
            </a:p>
          </p:txBody>
        </p:sp>
      </p:grpSp>
      <p:grpSp>
        <p:nvGrpSpPr>
          <p:cNvPr id="26" name="Group 25">
            <a:extLst>
              <a:ext uri="{FF2B5EF4-FFF2-40B4-BE49-F238E27FC236}">
                <a16:creationId xmlns:a16="http://schemas.microsoft.com/office/drawing/2014/main" id="{BACD5E2F-0EC7-461A-85EA-7852D0F1CB5D}"/>
              </a:ext>
            </a:extLst>
          </p:cNvPr>
          <p:cNvGrpSpPr/>
          <p:nvPr/>
        </p:nvGrpSpPr>
        <p:grpSpPr>
          <a:xfrm>
            <a:off x="1444172" y="4292562"/>
            <a:ext cx="552282" cy="335680"/>
            <a:chOff x="2012636" y="-279971"/>
            <a:chExt cx="734842" cy="447764"/>
          </a:xfrm>
          <a:solidFill>
            <a:schemeClr val="bg1"/>
          </a:solidFill>
        </p:grpSpPr>
        <p:sp>
          <p:nvSpPr>
            <p:cNvPr id="27" name="Donut 100">
              <a:extLst>
                <a:ext uri="{FF2B5EF4-FFF2-40B4-BE49-F238E27FC236}">
                  <a16:creationId xmlns:a16="http://schemas.microsoft.com/office/drawing/2014/main" id="{5E372BAB-F78A-4325-9A8B-4410A9162D21}"/>
                </a:ext>
              </a:extLst>
            </p:cNvPr>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1350" kern="0" spc="-38" dirty="0" err="1">
                <a:solidFill>
                  <a:srgbClr val="000000"/>
                </a:solidFill>
                <a:ea typeface="Segoe UI" pitchFamily="34" charset="0"/>
                <a:cs typeface="Segoe UI" pitchFamily="34" charset="0"/>
              </a:endParaRPr>
            </a:p>
          </p:txBody>
        </p:sp>
        <p:sp>
          <p:nvSpPr>
            <p:cNvPr id="28" name="Frame 5">
              <a:extLst>
                <a:ext uri="{FF2B5EF4-FFF2-40B4-BE49-F238E27FC236}">
                  <a16:creationId xmlns:a16="http://schemas.microsoft.com/office/drawing/2014/main" id="{8B28B732-D114-4982-99B7-2DE43F273D81}"/>
                </a:ext>
              </a:extLst>
            </p:cNvPr>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82261" tIns="41131" rIns="41131" bIns="82261" numCol="1" spcCol="0" rtlCol="0" fromWordArt="0" anchor="b" anchorCtr="0" forceAA="0" compatLnSpc="1">
              <a:prstTxWarp prst="textNoShape">
                <a:avLst/>
              </a:prstTxWarp>
              <a:noAutofit/>
            </a:bodyPr>
            <a:lstStyle/>
            <a:p>
              <a:pPr algn="ctr" defTabSz="821816" fontAlgn="base">
                <a:spcBef>
                  <a:spcPct val="0"/>
                </a:spcBef>
                <a:spcAft>
                  <a:spcPct val="0"/>
                </a:spcAft>
                <a:defRPr/>
              </a:pPr>
              <a:endParaRPr lang="en-US" kern="0" spc="-45" dirty="0" err="1">
                <a:solidFill>
                  <a:srgbClr val="000000"/>
                </a:solidFill>
                <a:ea typeface="Segoe UI" pitchFamily="34" charset="0"/>
                <a:cs typeface="Segoe UI" pitchFamily="34" charset="0"/>
              </a:endParaRPr>
            </a:p>
          </p:txBody>
        </p:sp>
      </p:grpSp>
      <p:pic>
        <p:nvPicPr>
          <p:cNvPr id="29" name="Picture 28">
            <a:extLst>
              <a:ext uri="{FF2B5EF4-FFF2-40B4-BE49-F238E27FC236}">
                <a16:creationId xmlns:a16="http://schemas.microsoft.com/office/drawing/2014/main" id="{97D7ED18-5472-456E-95F3-0292BE5C1EB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67368" y="4239971"/>
            <a:ext cx="479992" cy="479992"/>
          </a:xfrm>
          <a:prstGeom prst="rect">
            <a:avLst/>
          </a:prstGeom>
        </p:spPr>
      </p:pic>
      <p:pic>
        <p:nvPicPr>
          <p:cNvPr id="30" name="Picture 2" descr="C:\Users\mitchellg\AppData\Local\Microsoft\Windows\Temporary Internet Files\Content.Outlook\DRES7FCJ\Storage_white (2).png">
            <a:extLst>
              <a:ext uri="{FF2B5EF4-FFF2-40B4-BE49-F238E27FC236}">
                <a16:creationId xmlns:a16="http://schemas.microsoft.com/office/drawing/2014/main" id="{66FF8BD2-5CBE-4111-AA0F-D0F63F74DA81}"/>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2403486" y="4296274"/>
            <a:ext cx="472432" cy="472432"/>
          </a:xfrm>
          <a:prstGeom prst="rect">
            <a:avLst/>
          </a:prstGeom>
          <a:noFill/>
        </p:spPr>
      </p:pic>
      <p:pic>
        <p:nvPicPr>
          <p:cNvPr id="31" name="Picture 3">
            <a:extLst>
              <a:ext uri="{FF2B5EF4-FFF2-40B4-BE49-F238E27FC236}">
                <a16:creationId xmlns:a16="http://schemas.microsoft.com/office/drawing/2014/main" id="{FC88186A-D858-436E-ADB1-612A0789AEE2}"/>
              </a:ext>
            </a:extLst>
          </p:cNvPr>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4765432" y="2586947"/>
            <a:ext cx="423739" cy="44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a:extLst>
              <a:ext uri="{FF2B5EF4-FFF2-40B4-BE49-F238E27FC236}">
                <a16:creationId xmlns:a16="http://schemas.microsoft.com/office/drawing/2014/main" id="{F09A7D87-C0C6-4234-B9A1-F46089C3C93F}"/>
              </a:ext>
            </a:extLst>
          </p:cNvPr>
          <p:cNvPicPr>
            <a:picLocks noChangeAspect="1"/>
          </p:cNvPicPr>
          <p:nvPr/>
        </p:nvPicPr>
        <p:blipFill>
          <a:blip r:embed="rId10">
            <a:biLevel thresh="25000"/>
            <a:extLst>
              <a:ext uri="{28A0092B-C50C-407E-A947-70E740481C1C}">
                <a14:useLocalDpi xmlns:a14="http://schemas.microsoft.com/office/drawing/2010/main"/>
              </a:ext>
            </a:extLst>
          </a:blip>
          <a:srcRect/>
          <a:stretch>
            <a:fillRect/>
          </a:stretch>
        </p:blipFill>
        <p:spPr bwMode="auto">
          <a:xfrm>
            <a:off x="4751471" y="3495925"/>
            <a:ext cx="451665" cy="39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a:extLst>
              <a:ext uri="{FF2B5EF4-FFF2-40B4-BE49-F238E27FC236}">
                <a16:creationId xmlns:a16="http://schemas.microsoft.com/office/drawing/2014/main" id="{ECC186FF-356A-46CE-9C92-DEF27AA0685E}"/>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81139" y="4122184"/>
            <a:ext cx="792325" cy="792325"/>
          </a:xfrm>
          <a:prstGeom prst="rect">
            <a:avLst/>
          </a:prstGeom>
        </p:spPr>
      </p:pic>
      <p:sp>
        <p:nvSpPr>
          <p:cNvPr id="34" name="TextBox 33">
            <a:extLst>
              <a:ext uri="{FF2B5EF4-FFF2-40B4-BE49-F238E27FC236}">
                <a16:creationId xmlns:a16="http://schemas.microsoft.com/office/drawing/2014/main" id="{78FAF3E6-3403-4229-9037-637DDD798306}"/>
              </a:ext>
            </a:extLst>
          </p:cNvPr>
          <p:cNvSpPr txBox="1"/>
          <p:nvPr/>
        </p:nvSpPr>
        <p:spPr>
          <a:xfrm>
            <a:off x="4806634" y="4460403"/>
            <a:ext cx="364848" cy="240136"/>
          </a:xfrm>
          <a:prstGeom prst="rect">
            <a:avLst/>
          </a:prstGeom>
          <a:noFill/>
          <a:ln>
            <a:noFill/>
            <a:headEnd type="none" w="med" len="med"/>
            <a:tailEnd type="none" w="med" len="med"/>
          </a:ln>
        </p:spPr>
        <p:txBody>
          <a:bodyPr wrap="square" lIns="0" tIns="0" rIns="0" bIns="0" rtlCol="0">
            <a:spAutoFit/>
          </a:bodyPr>
          <a:lstStyle/>
          <a:p>
            <a:pPr algn="ctr" defTabSz="699385"/>
            <a:r>
              <a:rPr lang="en-US" sz="1530" spc="-30" dirty="0">
                <a:solidFill>
                  <a:srgbClr val="4668C5"/>
                </a:solidFill>
                <a:ea typeface="Segoe UI" pitchFamily="34" charset="0"/>
                <a:cs typeface="Segoe UI" pitchFamily="34" charset="0"/>
              </a:rPr>
              <a:t>{  }</a:t>
            </a:r>
          </a:p>
        </p:txBody>
      </p:sp>
      <p:pic>
        <p:nvPicPr>
          <p:cNvPr id="35" name="Picture 2" descr="C:\Users\mitchellg\AppData\Local\Microsoft\Windows\Temporary Internet Files\Content.Outlook\DRES7FCJ\Storage_white (2).png">
            <a:extLst>
              <a:ext uri="{FF2B5EF4-FFF2-40B4-BE49-F238E27FC236}">
                <a16:creationId xmlns:a16="http://schemas.microsoft.com/office/drawing/2014/main" id="{88296BE9-CDF7-4868-8EE2-6C6BC4BF77AC}"/>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4741089" y="5216262"/>
            <a:ext cx="472432" cy="472432"/>
          </a:xfrm>
          <a:prstGeom prst="rect">
            <a:avLst/>
          </a:prstGeom>
          <a:noFill/>
        </p:spPr>
      </p:pic>
      <p:pic>
        <p:nvPicPr>
          <p:cNvPr id="36" name="Picture 35">
            <a:extLst>
              <a:ext uri="{FF2B5EF4-FFF2-40B4-BE49-F238E27FC236}">
                <a16:creationId xmlns:a16="http://schemas.microsoft.com/office/drawing/2014/main" id="{91662F2C-6C22-4C25-BD34-5C6B2F9E2BDC}"/>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999293" y="2422120"/>
            <a:ext cx="753850" cy="753850"/>
          </a:xfrm>
          <a:prstGeom prst="rect">
            <a:avLst/>
          </a:prstGeom>
        </p:spPr>
      </p:pic>
      <p:pic>
        <p:nvPicPr>
          <p:cNvPr id="37" name="Picture 11">
            <a:extLst>
              <a:ext uri="{FF2B5EF4-FFF2-40B4-BE49-F238E27FC236}">
                <a16:creationId xmlns:a16="http://schemas.microsoft.com/office/drawing/2014/main" id="{E9C4B82F-C1D3-41F1-B768-D973DED17B25}"/>
              </a:ext>
            </a:extLst>
          </p:cNvPr>
          <p:cNvPicPr>
            <a:picLocks noChangeAspect="1"/>
          </p:cNvPicPr>
          <p:nvPr/>
        </p:nvPicPr>
        <p:blipFill>
          <a:blip r:embed="rId13">
            <a:biLevel thresh="25000"/>
            <a:extLst>
              <a:ext uri="{28A0092B-C50C-407E-A947-70E740481C1C}">
                <a14:useLocalDpi xmlns:a14="http://schemas.microsoft.com/office/drawing/2010/main"/>
              </a:ext>
            </a:extLst>
          </a:blip>
          <a:srcRect/>
          <a:stretch>
            <a:fillRect/>
          </a:stretch>
        </p:blipFill>
        <p:spPr bwMode="auto">
          <a:xfrm>
            <a:off x="9546356" y="2597268"/>
            <a:ext cx="429810"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73">
            <a:extLst>
              <a:ext uri="{FF2B5EF4-FFF2-40B4-BE49-F238E27FC236}">
                <a16:creationId xmlns:a16="http://schemas.microsoft.com/office/drawing/2014/main" id="{7726DA44-0A53-4B2D-95D0-DDBF9B900FE5}"/>
              </a:ext>
            </a:extLst>
          </p:cNvPr>
          <p:cNvPicPr>
            <a:picLocks noChangeAspect="1"/>
          </p:cNvPicPr>
          <p:nvPr/>
        </p:nvPicPr>
        <p:blipFill>
          <a:blip r:embed="rId14">
            <a:biLevel thresh="25000"/>
            <a:extLst>
              <a:ext uri="{28A0092B-C50C-407E-A947-70E740481C1C}">
                <a14:useLocalDpi xmlns:a14="http://schemas.microsoft.com/office/drawing/2010/main"/>
              </a:ext>
            </a:extLst>
          </a:blip>
          <a:srcRect/>
          <a:stretch>
            <a:fillRect/>
          </a:stretch>
        </p:blipFill>
        <p:spPr bwMode="auto">
          <a:xfrm>
            <a:off x="9622238" y="5227895"/>
            <a:ext cx="278041" cy="4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a:extLst>
              <a:ext uri="{FF2B5EF4-FFF2-40B4-BE49-F238E27FC236}">
                <a16:creationId xmlns:a16="http://schemas.microsoft.com/office/drawing/2014/main" id="{15797A9F-1EE6-4A46-9FBA-3EB760374550}"/>
              </a:ext>
            </a:extLst>
          </p:cNvPr>
          <p:cNvPicPr>
            <a:picLocks noChangeAspect="1"/>
          </p:cNvPicPr>
          <p:nvPr/>
        </p:nvPicPr>
        <p:blipFill>
          <a:blip r:embed="rId15" cstate="screen">
            <a:biLevel thresh="25000"/>
            <a:extLst>
              <a:ext uri="{28A0092B-C50C-407E-A947-70E740481C1C}">
                <a14:useLocalDpi xmlns:a14="http://schemas.microsoft.com/office/drawing/2010/main"/>
              </a:ext>
            </a:extLst>
          </a:blip>
          <a:stretch>
            <a:fillRect/>
          </a:stretch>
        </p:blipFill>
        <p:spPr>
          <a:xfrm>
            <a:off x="9586075" y="4379616"/>
            <a:ext cx="373876" cy="373876"/>
          </a:xfrm>
          <a:prstGeom prst="rect">
            <a:avLst/>
          </a:prstGeom>
        </p:spPr>
      </p:pic>
      <p:pic>
        <p:nvPicPr>
          <p:cNvPr id="40" name="Picture 39">
            <a:extLst>
              <a:ext uri="{FF2B5EF4-FFF2-40B4-BE49-F238E27FC236}">
                <a16:creationId xmlns:a16="http://schemas.microsoft.com/office/drawing/2014/main" id="{2A7C847A-2583-4DB1-8934-44EE0738ED93}"/>
              </a:ext>
            </a:extLst>
          </p:cNvPr>
          <p:cNvPicPr>
            <a:picLocks noChangeAspect="1"/>
          </p:cNvPicPr>
          <p:nvPr/>
        </p:nvPicPr>
        <p:blipFill rotWithShape="1">
          <a:blip r:embed="rId16" cstate="screen">
            <a:extLst>
              <a:ext uri="{28A0092B-C50C-407E-A947-70E740481C1C}">
                <a14:useLocalDpi xmlns:a14="http://schemas.microsoft.com/office/drawing/2010/main"/>
              </a:ext>
            </a:extLst>
          </a:blip>
          <a:srcRect t="-1" r="-9452" b="-4026"/>
          <a:stretch/>
        </p:blipFill>
        <p:spPr>
          <a:xfrm>
            <a:off x="9567104" y="3489832"/>
            <a:ext cx="392849" cy="381240"/>
          </a:xfrm>
          <a:prstGeom prst="rect">
            <a:avLst/>
          </a:prstGeom>
        </p:spPr>
      </p:pic>
      <p:pic>
        <p:nvPicPr>
          <p:cNvPr id="41" name="Picture 40">
            <a:extLst>
              <a:ext uri="{FF2B5EF4-FFF2-40B4-BE49-F238E27FC236}">
                <a16:creationId xmlns:a16="http://schemas.microsoft.com/office/drawing/2014/main" id="{B094AED5-209D-4312-8867-19C39E6A3FA6}"/>
              </a:ext>
            </a:extLst>
          </p:cNvPr>
          <p:cNvPicPr>
            <a:picLocks noChangeAspect="1"/>
          </p:cNvPicPr>
          <p:nvPr/>
        </p:nvPicPr>
        <p:blipFill>
          <a:blip r:embed="rId17" cstate="screen">
            <a:biLevel thresh="25000"/>
            <a:extLst>
              <a:ext uri="{28A0092B-C50C-407E-A947-70E740481C1C}">
                <a14:useLocalDpi xmlns:a14="http://schemas.microsoft.com/office/drawing/2010/main"/>
              </a:ext>
            </a:extLst>
          </a:blip>
          <a:stretch>
            <a:fillRect/>
          </a:stretch>
        </p:blipFill>
        <p:spPr>
          <a:xfrm>
            <a:off x="7136458" y="5170033"/>
            <a:ext cx="479521" cy="479521"/>
          </a:xfrm>
          <a:prstGeom prst="rect">
            <a:avLst/>
          </a:prstGeom>
        </p:spPr>
      </p:pic>
      <p:pic>
        <p:nvPicPr>
          <p:cNvPr id="42" name="Picture 41">
            <a:extLst>
              <a:ext uri="{FF2B5EF4-FFF2-40B4-BE49-F238E27FC236}">
                <a16:creationId xmlns:a16="http://schemas.microsoft.com/office/drawing/2014/main" id="{84B9B24C-EB22-4206-A92B-11C84E35B6B9}"/>
              </a:ext>
            </a:extLst>
          </p:cNvPr>
          <p:cNvPicPr>
            <a:picLocks noChangeAspect="1"/>
          </p:cNvPicPr>
          <p:nvPr/>
        </p:nvPicPr>
        <p:blipFill>
          <a:blip r:embed="rId18" cstate="screen">
            <a:biLevel thresh="25000"/>
            <a:extLst>
              <a:ext uri="{28A0092B-C50C-407E-A947-70E740481C1C}">
                <a14:useLocalDpi xmlns:a14="http://schemas.microsoft.com/office/drawing/2010/main"/>
              </a:ext>
            </a:extLst>
          </a:blip>
          <a:stretch>
            <a:fillRect/>
          </a:stretch>
        </p:blipFill>
        <p:spPr>
          <a:xfrm>
            <a:off x="2500940" y="3488623"/>
            <a:ext cx="406778" cy="406778"/>
          </a:xfrm>
          <a:prstGeom prst="rect">
            <a:avLst/>
          </a:prstGeom>
        </p:spPr>
      </p:pic>
      <p:pic>
        <p:nvPicPr>
          <p:cNvPr id="43" name="Picture 42">
            <a:extLst>
              <a:ext uri="{FF2B5EF4-FFF2-40B4-BE49-F238E27FC236}">
                <a16:creationId xmlns:a16="http://schemas.microsoft.com/office/drawing/2014/main" id="{81DCF33F-68EB-4552-B4B8-D84546C01FBF}"/>
              </a:ext>
            </a:extLst>
          </p:cNvPr>
          <p:cNvPicPr>
            <a:picLocks noChangeAspect="1"/>
          </p:cNvPicPr>
          <p:nvPr/>
        </p:nvPicPr>
        <p:blipFill>
          <a:blip r:embed="rId19" cstate="screen">
            <a:biLevel thresh="25000"/>
            <a:extLst>
              <a:ext uri="{28A0092B-C50C-407E-A947-70E740481C1C}">
                <a14:useLocalDpi xmlns:a14="http://schemas.microsoft.com/office/drawing/2010/main"/>
              </a:ext>
            </a:extLst>
          </a:blip>
          <a:stretch>
            <a:fillRect/>
          </a:stretch>
        </p:blipFill>
        <p:spPr>
          <a:xfrm>
            <a:off x="9546354" y="6087722"/>
            <a:ext cx="488038" cy="488038"/>
          </a:xfrm>
          <a:prstGeom prst="rect">
            <a:avLst/>
          </a:prstGeom>
        </p:spPr>
      </p:pic>
      <p:pic>
        <p:nvPicPr>
          <p:cNvPr id="44" name="Picture 43">
            <a:extLst>
              <a:ext uri="{FF2B5EF4-FFF2-40B4-BE49-F238E27FC236}">
                <a16:creationId xmlns:a16="http://schemas.microsoft.com/office/drawing/2014/main" id="{F16979C0-6871-434C-9672-17673E6310CA}"/>
              </a:ext>
            </a:extLst>
          </p:cNvPr>
          <p:cNvPicPr>
            <a:picLocks noChangeAspect="1"/>
          </p:cNvPicPr>
          <p:nvPr/>
        </p:nvPicPr>
        <p:blipFill>
          <a:blip r:embed="rId20"/>
          <a:stretch>
            <a:fillRect/>
          </a:stretch>
        </p:blipFill>
        <p:spPr>
          <a:xfrm>
            <a:off x="7111309" y="3382186"/>
            <a:ext cx="529819" cy="529819"/>
          </a:xfrm>
          <a:prstGeom prst="rect">
            <a:avLst/>
          </a:prstGeom>
        </p:spPr>
      </p:pic>
      <p:pic>
        <p:nvPicPr>
          <p:cNvPr id="45" name="Picture 44">
            <a:extLst>
              <a:ext uri="{FF2B5EF4-FFF2-40B4-BE49-F238E27FC236}">
                <a16:creationId xmlns:a16="http://schemas.microsoft.com/office/drawing/2014/main" id="{CB7E46EA-7A28-4E7E-872E-F196B2D4EFF6}"/>
              </a:ext>
            </a:extLst>
          </p:cNvPr>
          <p:cNvPicPr>
            <a:picLocks noChangeAspect="1"/>
          </p:cNvPicPr>
          <p:nvPr/>
        </p:nvPicPr>
        <p:blipFill>
          <a:blip r:embed="rId21"/>
          <a:stretch>
            <a:fillRect/>
          </a:stretch>
        </p:blipFill>
        <p:spPr>
          <a:xfrm>
            <a:off x="2335186" y="2577598"/>
            <a:ext cx="557267" cy="557267"/>
          </a:xfrm>
          <a:prstGeom prst="rect">
            <a:avLst/>
          </a:prstGeom>
        </p:spPr>
      </p:pic>
      <p:pic>
        <p:nvPicPr>
          <p:cNvPr id="46" name="Picture 45">
            <a:extLst>
              <a:ext uri="{FF2B5EF4-FFF2-40B4-BE49-F238E27FC236}">
                <a16:creationId xmlns:a16="http://schemas.microsoft.com/office/drawing/2014/main" id="{09956F61-1C67-486D-BC37-D41BE84CC02A}"/>
              </a:ext>
            </a:extLst>
          </p:cNvPr>
          <p:cNvPicPr>
            <a:picLocks noChangeAspect="1"/>
          </p:cNvPicPr>
          <p:nvPr/>
        </p:nvPicPr>
        <p:blipFill>
          <a:blip r:embed="rId22"/>
          <a:stretch>
            <a:fillRect/>
          </a:stretch>
        </p:blipFill>
        <p:spPr>
          <a:xfrm>
            <a:off x="7070913" y="4162475"/>
            <a:ext cx="610610" cy="610610"/>
          </a:xfrm>
          <a:prstGeom prst="rect">
            <a:avLst/>
          </a:prstGeom>
        </p:spPr>
      </p:pic>
      <p:sp>
        <p:nvSpPr>
          <p:cNvPr id="47" name="Rectangle 46">
            <a:extLst>
              <a:ext uri="{FF2B5EF4-FFF2-40B4-BE49-F238E27FC236}">
                <a16:creationId xmlns:a16="http://schemas.microsoft.com/office/drawing/2014/main" id="{C71F563E-6889-4176-962E-0A671370310A}"/>
              </a:ext>
            </a:extLst>
          </p:cNvPr>
          <p:cNvSpPr/>
          <p:nvPr/>
        </p:nvSpPr>
        <p:spPr bwMode="auto">
          <a:xfrm>
            <a:off x="666543" y="4873767"/>
            <a:ext cx="3962400" cy="1930594"/>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8" name="Rectangle 47">
            <a:extLst>
              <a:ext uri="{FF2B5EF4-FFF2-40B4-BE49-F238E27FC236}">
                <a16:creationId xmlns:a16="http://schemas.microsoft.com/office/drawing/2014/main" id="{4703800D-1CF1-4CE3-A2E7-F7F82DACDF09}"/>
              </a:ext>
            </a:extLst>
          </p:cNvPr>
          <p:cNvSpPr/>
          <p:nvPr/>
        </p:nvSpPr>
        <p:spPr bwMode="auto">
          <a:xfrm>
            <a:off x="4019343" y="5830528"/>
            <a:ext cx="3922146" cy="1127637"/>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23410647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1+#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1+#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1+#ppt_w/2"/>
                                          </p:val>
                                        </p:tav>
                                        <p:tav tm="100000">
                                          <p:val>
                                            <p:strVal val="#ppt_x"/>
                                          </p:val>
                                        </p:tav>
                                      </p:tavLst>
                                    </p:anim>
                                    <p:anim calcmode="lin" valueType="num">
                                      <p:cBhvr additive="base">
                                        <p:cTn id="28" dur="500" fill="hold"/>
                                        <p:tgtEl>
                                          <p:spTgt spid="3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1+#ppt_w/2"/>
                                          </p:val>
                                        </p:tav>
                                        <p:tav tm="100000">
                                          <p:val>
                                            <p:strVal val="#ppt_x"/>
                                          </p:val>
                                        </p:tav>
                                      </p:tavLst>
                                    </p:anim>
                                    <p:anim calcmode="lin" valueType="num">
                                      <p:cBhvr additive="base">
                                        <p:cTn id="36" dur="500" fill="hold"/>
                                        <p:tgtEl>
                                          <p:spTgt spid="3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1+#ppt_w/2"/>
                                          </p:val>
                                        </p:tav>
                                        <p:tav tm="100000">
                                          <p:val>
                                            <p:strVal val="#ppt_x"/>
                                          </p:val>
                                        </p:tav>
                                      </p:tavLst>
                                    </p:anim>
                                    <p:anim calcmode="lin" valueType="num">
                                      <p:cBhvr additive="base">
                                        <p:cTn id="40" dur="500" fill="hold"/>
                                        <p:tgtEl>
                                          <p:spTgt spid="38"/>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1+#ppt_w/2"/>
                                          </p:val>
                                        </p:tav>
                                        <p:tav tm="100000">
                                          <p:val>
                                            <p:strVal val="#ppt_x"/>
                                          </p:val>
                                        </p:tav>
                                      </p:tavLst>
                                    </p:anim>
                                    <p:anim calcmode="lin" valueType="num">
                                      <p:cBhvr additive="base">
                                        <p:cTn id="44" dur="500" fill="hold"/>
                                        <p:tgtEl>
                                          <p:spTgt spid="3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1+#ppt_w/2"/>
                                          </p:val>
                                        </p:tav>
                                        <p:tav tm="100000">
                                          <p:val>
                                            <p:strVal val="#ppt_x"/>
                                          </p:val>
                                        </p:tav>
                                      </p:tavLst>
                                    </p:anim>
                                    <p:anim calcmode="lin" valueType="num">
                                      <p:cBhvr additive="base">
                                        <p:cTn id="48" dur="500" fill="hold"/>
                                        <p:tgtEl>
                                          <p:spTgt spid="40"/>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1+#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1+#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1+#ppt_w/2"/>
                                          </p:val>
                                        </p:tav>
                                        <p:tav tm="100000">
                                          <p:val>
                                            <p:strVal val="#ppt_x"/>
                                          </p:val>
                                        </p:tav>
                                      </p:tavLst>
                                    </p:anim>
                                    <p:anim calcmode="lin" valueType="num">
                                      <p:cBhvr additive="base">
                                        <p:cTn id="68" dur="500" fill="hold"/>
                                        <p:tgtEl>
                                          <p:spTgt spid="33"/>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500" fill="hold"/>
                                        <p:tgtEl>
                                          <p:spTgt spid="41"/>
                                        </p:tgtEl>
                                        <p:attrNameLst>
                                          <p:attrName>ppt_x</p:attrName>
                                        </p:attrNameLst>
                                      </p:cBhvr>
                                      <p:tavLst>
                                        <p:tav tm="0">
                                          <p:val>
                                            <p:strVal val="1+#ppt_w/2"/>
                                          </p:val>
                                        </p:tav>
                                        <p:tav tm="100000">
                                          <p:val>
                                            <p:strVal val="#ppt_x"/>
                                          </p:val>
                                        </p:tav>
                                      </p:tavLst>
                                    </p:anim>
                                    <p:anim calcmode="lin" valueType="num">
                                      <p:cBhvr additive="base">
                                        <p:cTn id="72" dur="500" fill="hold"/>
                                        <p:tgtEl>
                                          <p:spTgt spid="4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500" fill="hold"/>
                                        <p:tgtEl>
                                          <p:spTgt spid="42"/>
                                        </p:tgtEl>
                                        <p:attrNameLst>
                                          <p:attrName>ppt_x</p:attrName>
                                        </p:attrNameLst>
                                      </p:cBhvr>
                                      <p:tavLst>
                                        <p:tav tm="0">
                                          <p:val>
                                            <p:strVal val="1+#ppt_w/2"/>
                                          </p:val>
                                        </p:tav>
                                        <p:tav tm="100000">
                                          <p:val>
                                            <p:strVal val="#ppt_x"/>
                                          </p:val>
                                        </p:tav>
                                      </p:tavLst>
                                    </p:anim>
                                    <p:anim calcmode="lin" valueType="num">
                                      <p:cBhvr additive="base">
                                        <p:cTn id="76" dur="500" fill="hold"/>
                                        <p:tgtEl>
                                          <p:spTgt spid="42"/>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additive="base">
                                        <p:cTn id="79" dur="500" fill="hold"/>
                                        <p:tgtEl>
                                          <p:spTgt spid="43"/>
                                        </p:tgtEl>
                                        <p:attrNameLst>
                                          <p:attrName>ppt_x</p:attrName>
                                        </p:attrNameLst>
                                      </p:cBhvr>
                                      <p:tavLst>
                                        <p:tav tm="0">
                                          <p:val>
                                            <p:strVal val="1+#ppt_w/2"/>
                                          </p:val>
                                        </p:tav>
                                        <p:tav tm="100000">
                                          <p:val>
                                            <p:strVal val="#ppt_x"/>
                                          </p:val>
                                        </p:tav>
                                      </p:tavLst>
                                    </p:anim>
                                    <p:anim calcmode="lin" valueType="num">
                                      <p:cBhvr additive="base">
                                        <p:cTn id="80" dur="500" fill="hold"/>
                                        <p:tgtEl>
                                          <p:spTgt spid="43"/>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 calcmode="lin" valueType="num">
                                      <p:cBhvr additive="base">
                                        <p:cTn id="83" dur="500" fill="hold"/>
                                        <p:tgtEl>
                                          <p:spTgt spid="45"/>
                                        </p:tgtEl>
                                        <p:attrNameLst>
                                          <p:attrName>ppt_x</p:attrName>
                                        </p:attrNameLst>
                                      </p:cBhvr>
                                      <p:tavLst>
                                        <p:tav tm="0">
                                          <p:val>
                                            <p:strVal val="1+#ppt_w/2"/>
                                          </p:val>
                                        </p:tav>
                                        <p:tav tm="100000">
                                          <p:val>
                                            <p:strVal val="#ppt_x"/>
                                          </p:val>
                                        </p:tav>
                                      </p:tavLst>
                                    </p:anim>
                                    <p:anim calcmode="lin" valueType="num">
                                      <p:cBhvr additive="base">
                                        <p:cTn id="84" dur="500" fill="hold"/>
                                        <p:tgtEl>
                                          <p:spTgt spid="45"/>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1+#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fill="hold"/>
                                        <p:tgtEl>
                                          <p:spTgt spid="46"/>
                                        </p:tgtEl>
                                        <p:attrNameLst>
                                          <p:attrName>ppt_x</p:attrName>
                                        </p:attrNameLst>
                                      </p:cBhvr>
                                      <p:tavLst>
                                        <p:tav tm="0">
                                          <p:val>
                                            <p:strVal val="1+#ppt_w/2"/>
                                          </p:val>
                                        </p:tav>
                                        <p:tav tm="100000">
                                          <p:val>
                                            <p:strVal val="#ppt_x"/>
                                          </p:val>
                                        </p:tav>
                                      </p:tavLst>
                                    </p:anim>
                                    <p:anim calcmode="lin" valueType="num">
                                      <p:cBhvr additive="base">
                                        <p:cTn id="92"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a:t>
            </a:r>
          </a:p>
        </p:txBody>
      </p:sp>
      <p:sp>
        <p:nvSpPr>
          <p:cNvPr id="88" name="Text Placeholder 87"/>
          <p:cNvSpPr>
            <a:spLocks noGrp="1"/>
          </p:cNvSpPr>
          <p:nvPr>
            <p:ph type="body" sz="quarter" idx="10"/>
          </p:nvPr>
        </p:nvSpPr>
        <p:spPr>
          <a:xfrm>
            <a:off x="280146" y="1593198"/>
            <a:ext cx="6250543" cy="5409686"/>
          </a:xfrm>
        </p:spPr>
        <p:txBody>
          <a:bodyPr/>
          <a:lstStyle/>
          <a:p>
            <a:r>
              <a:rPr lang="en-US" sz="3200" dirty="0"/>
              <a:t>Simulated wind turbine</a:t>
            </a:r>
          </a:p>
          <a:p>
            <a:pPr lvl="1"/>
            <a:r>
              <a:rPr lang="en-US" sz="1600" dirty="0"/>
              <a:t>Emits telemetry every second</a:t>
            </a:r>
          </a:p>
          <a:p>
            <a:pPr lvl="1"/>
            <a:r>
              <a:rPr lang="en-US" sz="1600" dirty="0"/>
              <a:t>State machine (Starting </a:t>
            </a:r>
            <a:r>
              <a:rPr lang="en-US" sz="1600" dirty="0">
                <a:sym typeface="Wingdings" panose="05000000000000000000" pitchFamily="2" charset="2"/>
              </a:rPr>
              <a:t> Started  Stopping  Stopped)</a:t>
            </a:r>
            <a:endParaRPr lang="en-US" sz="1600" dirty="0"/>
          </a:p>
          <a:p>
            <a:r>
              <a:rPr lang="en-US" sz="3200" dirty="0">
                <a:solidFill>
                  <a:schemeClr val="accent4"/>
                </a:solidFill>
              </a:rPr>
              <a:t>Provision device</a:t>
            </a:r>
          </a:p>
          <a:p>
            <a:pPr lvl="1"/>
            <a:r>
              <a:rPr lang="en-US" sz="1600" dirty="0"/>
              <a:t>Device registry to query devices and track provisioning</a:t>
            </a:r>
          </a:p>
          <a:p>
            <a:pPr lvl="1"/>
            <a:r>
              <a:rPr lang="en-US" sz="1600" dirty="0"/>
              <a:t>Device identity and key stored in IoT hub</a:t>
            </a:r>
          </a:p>
          <a:p>
            <a:r>
              <a:rPr lang="en-US" sz="3200" dirty="0">
                <a:solidFill>
                  <a:schemeClr val="accent5"/>
                </a:solidFill>
              </a:rPr>
              <a:t>Device emits telemetry</a:t>
            </a:r>
          </a:p>
          <a:p>
            <a:pPr lvl="1"/>
            <a:r>
              <a:rPr lang="en-US" sz="1600" dirty="0"/>
              <a:t>Event processor receives telemetry and updates portal visualization</a:t>
            </a:r>
          </a:p>
          <a:p>
            <a:r>
              <a:rPr lang="en-US" sz="3200" dirty="0">
                <a:solidFill>
                  <a:schemeClr val="accent6"/>
                </a:solidFill>
              </a:rPr>
              <a:t>Send commands</a:t>
            </a:r>
          </a:p>
          <a:p>
            <a:pPr lvl="1"/>
            <a:r>
              <a:rPr lang="en-US" sz="1600" dirty="0"/>
              <a:t>Portal sends commands to devices</a:t>
            </a:r>
          </a:p>
          <a:p>
            <a:pPr lvl="1"/>
            <a:r>
              <a:rPr lang="en-US" sz="1600" dirty="0"/>
              <a:t>Command lifecycle is stored in device registry</a:t>
            </a:r>
          </a:p>
        </p:txBody>
      </p:sp>
      <p:grpSp>
        <p:nvGrpSpPr>
          <p:cNvPr id="3" name="IoT Hub"/>
          <p:cNvGrpSpPr/>
          <p:nvPr/>
        </p:nvGrpSpPr>
        <p:grpSpPr>
          <a:xfrm>
            <a:off x="7154069" y="1991540"/>
            <a:ext cx="3121330" cy="3667107"/>
            <a:chOff x="7154069" y="1991540"/>
            <a:chExt cx="3121330" cy="3667107"/>
          </a:xfrm>
        </p:grpSpPr>
        <p:sp>
          <p:nvSpPr>
            <p:cNvPr id="35" name="IoT Hub"/>
            <p:cNvSpPr/>
            <p:nvPr/>
          </p:nvSpPr>
          <p:spPr bwMode="auto">
            <a:xfrm>
              <a:off x="7154069" y="1991540"/>
              <a:ext cx="3121330"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36" name="Device … 1"/>
            <p:cNvGrpSpPr/>
            <p:nvPr/>
          </p:nvGrpSpPr>
          <p:grpSpPr>
            <a:xfrm>
              <a:off x="7285441" y="2540096"/>
              <a:ext cx="1371391" cy="1554243"/>
              <a:chOff x="1829165" y="3680140"/>
              <a:chExt cx="1371585" cy="1554464"/>
            </a:xfrm>
          </p:grpSpPr>
          <p:sp>
            <p:nvSpPr>
              <p:cNvPr id="37" name="Rectangle 36"/>
              <p:cNvSpPr/>
              <p:nvPr/>
            </p:nvSpPr>
            <p:spPr bwMode="auto">
              <a:xfrm>
                <a:off x="1829165" y="3680140"/>
                <a:ext cx="1371585" cy="1554464"/>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Device id</a:t>
                </a:r>
              </a:p>
            </p:txBody>
          </p:sp>
          <p:sp>
            <p:nvSpPr>
              <p:cNvPr id="39" name="Rectangle 38"/>
              <p:cNvSpPr/>
              <p:nvPr/>
            </p:nvSpPr>
            <p:spPr bwMode="auto">
              <a:xfrm>
                <a:off x="2012042" y="4329847"/>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C2D queue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endpoint</a:t>
                </a:r>
              </a:p>
            </p:txBody>
          </p:sp>
          <p:sp>
            <p:nvSpPr>
              <p:cNvPr id="40" name="Rectangle 39"/>
              <p:cNvSpPr/>
              <p:nvPr/>
            </p:nvSpPr>
            <p:spPr bwMode="auto">
              <a:xfrm>
                <a:off x="2012041" y="3781213"/>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D2C send endpoint</a:t>
                </a:r>
              </a:p>
            </p:txBody>
          </p:sp>
        </p:grpSp>
        <p:sp>
          <p:nvSpPr>
            <p:cNvPr id="41" name="Device … 2"/>
            <p:cNvSpPr/>
            <p:nvPr/>
          </p:nvSpPr>
          <p:spPr bwMode="auto">
            <a:xfrm>
              <a:off x="7285441" y="4277191"/>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Device …</a:t>
              </a:r>
            </a:p>
          </p:txBody>
        </p:sp>
        <p:sp>
          <p:nvSpPr>
            <p:cNvPr id="42" name="Device …3"/>
            <p:cNvSpPr/>
            <p:nvPr/>
          </p:nvSpPr>
          <p:spPr bwMode="auto">
            <a:xfrm>
              <a:off x="7285441" y="4759387"/>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Device …</a:t>
              </a:r>
            </a:p>
          </p:txBody>
        </p:sp>
        <p:sp>
          <p:nvSpPr>
            <p:cNvPr id="43" name="Device …4"/>
            <p:cNvSpPr/>
            <p:nvPr/>
          </p:nvSpPr>
          <p:spPr bwMode="auto">
            <a:xfrm>
              <a:off x="7285438" y="5200451"/>
              <a:ext cx="1371391" cy="36570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Device …</a:t>
              </a:r>
            </a:p>
          </p:txBody>
        </p:sp>
        <p:sp>
          <p:nvSpPr>
            <p:cNvPr id="44" name="D2C receive endpoint"/>
            <p:cNvSpPr/>
            <p:nvPr/>
          </p:nvSpPr>
          <p:spPr bwMode="auto">
            <a:xfrm>
              <a:off x="8760566" y="2529309"/>
              <a:ext cx="1371391" cy="85567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D2C receive endpoint</a:t>
              </a:r>
            </a:p>
          </p:txBody>
        </p:sp>
        <p:sp>
          <p:nvSpPr>
            <p:cNvPr id="45" name="C2D send endpoint"/>
            <p:cNvSpPr/>
            <p:nvPr/>
          </p:nvSpPr>
          <p:spPr bwMode="auto">
            <a:xfrm>
              <a:off x="8760566" y="3443568"/>
              <a:ext cx="1371391" cy="593382"/>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C2D send endpoint</a:t>
              </a:r>
            </a:p>
          </p:txBody>
        </p:sp>
        <p:sp>
          <p:nvSpPr>
            <p:cNvPr id="48" name="IoT Hub management"/>
            <p:cNvSpPr/>
            <p:nvPr/>
          </p:nvSpPr>
          <p:spPr bwMode="auto">
            <a:xfrm>
              <a:off x="8760563" y="4840246"/>
              <a:ext cx="1371391" cy="72591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IoT Hub management</a:t>
              </a:r>
            </a:p>
          </p:txBody>
        </p:sp>
        <p:grpSp>
          <p:nvGrpSpPr>
            <p:cNvPr id="49" name="Device … 2"/>
            <p:cNvGrpSpPr/>
            <p:nvPr/>
          </p:nvGrpSpPr>
          <p:grpSpPr>
            <a:xfrm>
              <a:off x="8333877" y="4302271"/>
              <a:ext cx="190516" cy="315544"/>
              <a:chOff x="4593735" y="4663834"/>
              <a:chExt cx="152594" cy="252735"/>
            </a:xfrm>
          </p:grpSpPr>
          <p:sp>
            <p:nvSpPr>
              <p:cNvPr id="50"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51"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52" name="Device …4"/>
            <p:cNvGrpSpPr/>
            <p:nvPr/>
          </p:nvGrpSpPr>
          <p:grpSpPr>
            <a:xfrm>
              <a:off x="8161801" y="5215651"/>
              <a:ext cx="407905" cy="337660"/>
              <a:chOff x="517516" y="3589298"/>
              <a:chExt cx="1770439" cy="1465554"/>
            </a:xfrm>
          </p:grpSpPr>
          <p:sp>
            <p:nvSpPr>
              <p:cNvPr id="53"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54"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black"/>
                  </a:solidFill>
                  <a:effectLst/>
                  <a:uLnTx/>
                  <a:uFillTx/>
                  <a:latin typeface="Segoe UI"/>
                  <a:ea typeface="+mn-ea"/>
                  <a:cs typeface="+mn-cs"/>
                </a:endParaRPr>
              </a:p>
            </p:txBody>
          </p:sp>
          <p:sp>
            <p:nvSpPr>
              <p:cNvPr id="55"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7" name="Device …3"/>
            <p:cNvGrpSpPr/>
            <p:nvPr/>
          </p:nvGrpSpPr>
          <p:grpSpPr>
            <a:xfrm>
              <a:off x="8200676" y="4822464"/>
              <a:ext cx="339700" cy="204635"/>
              <a:chOff x="1783977" y="3232718"/>
              <a:chExt cx="423736" cy="255258"/>
            </a:xfrm>
          </p:grpSpPr>
          <p:sp>
            <p:nvSpPr>
              <p:cNvPr id="58"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59"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sp>
          <p:nvSpPr>
            <p:cNvPr id="61" name="Device … 1"/>
            <p:cNvSpPr>
              <a:spLocks noEditPoints="1"/>
            </p:cNvSpPr>
            <p:nvPr/>
          </p:nvSpPr>
          <p:spPr bwMode="black">
            <a:xfrm>
              <a:off x="8226935" y="3762665"/>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nvGrpSpPr>
            <p:cNvPr id="62" name="IoT Hub management"/>
            <p:cNvGrpSpPr/>
            <p:nvPr/>
          </p:nvGrpSpPr>
          <p:grpSpPr>
            <a:xfrm>
              <a:off x="9578879" y="4896097"/>
              <a:ext cx="425518" cy="375193"/>
              <a:chOff x="5940450" y="5470954"/>
              <a:chExt cx="425518" cy="375193"/>
            </a:xfrm>
          </p:grpSpPr>
          <p:sp>
            <p:nvSpPr>
              <p:cNvPr id="63" name="Freeform 62"/>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4" name="Group 63"/>
              <p:cNvGrpSpPr/>
              <p:nvPr/>
            </p:nvGrpSpPr>
            <p:grpSpPr>
              <a:xfrm>
                <a:off x="6032077" y="5601867"/>
                <a:ext cx="258584" cy="74058"/>
                <a:chOff x="5993561" y="5590711"/>
                <a:chExt cx="371622" cy="106432"/>
              </a:xfrm>
            </p:grpSpPr>
            <p:sp>
              <p:nvSpPr>
                <p:cNvPr id="69" name="Rectangle 6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69"/>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Rectangle 70"/>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5" name="Group 64"/>
              <p:cNvGrpSpPr/>
              <p:nvPr/>
            </p:nvGrpSpPr>
            <p:grpSpPr>
              <a:xfrm>
                <a:off x="6032077" y="5697143"/>
                <a:ext cx="258584" cy="74058"/>
                <a:chOff x="5993561" y="5590711"/>
                <a:chExt cx="371622" cy="106432"/>
              </a:xfrm>
            </p:grpSpPr>
            <p:sp>
              <p:nvSpPr>
                <p:cNvPr id="66" name="Rectangle 65"/>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 name="Rectangle 66"/>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67"/>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75" name="C2D send endpoint"/>
            <p:cNvGrpSpPr>
              <a:grpSpLocks noChangeAspect="1"/>
            </p:cNvGrpSpPr>
            <p:nvPr/>
          </p:nvGrpSpPr>
          <p:grpSpPr bwMode="auto">
            <a:xfrm>
              <a:off x="9809301" y="3533289"/>
              <a:ext cx="184628" cy="186405"/>
              <a:chOff x="8096" y="-1886"/>
              <a:chExt cx="935" cy="944"/>
            </a:xfrm>
            <a:solidFill>
              <a:schemeClr val="bg1"/>
            </a:solidFill>
          </p:grpSpPr>
          <p:sp>
            <p:nvSpPr>
              <p:cNvPr id="76"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7"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78"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sp>
          <p:nvSpPr>
            <p:cNvPr id="79" name="D2C receive endpoint"/>
            <p:cNvSpPr>
              <a:spLocks noChangeAspect="1"/>
            </p:cNvSpPr>
            <p:nvPr/>
          </p:nvSpPr>
          <p:spPr>
            <a:xfrm>
              <a:off x="9700286" y="2670435"/>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2" name="device"/>
          <p:cNvGrpSpPr/>
          <p:nvPr/>
        </p:nvGrpSpPr>
        <p:grpSpPr>
          <a:xfrm>
            <a:off x="5522966" y="2632209"/>
            <a:ext cx="1491583" cy="2078100"/>
            <a:chOff x="4957920" y="3763411"/>
            <a:chExt cx="1491583" cy="2078100"/>
          </a:xfrm>
          <a:solidFill>
            <a:schemeClr val="tx1"/>
          </a:solidFill>
        </p:grpSpPr>
        <p:sp>
          <p:nvSpPr>
            <p:cNvPr id="110" name="Rectangle 53"/>
            <p:cNvSpPr/>
            <p:nvPr/>
          </p:nvSpPr>
          <p:spPr bwMode="auto">
            <a:xfrm>
              <a:off x="5702130" y="4669454"/>
              <a:ext cx="94234" cy="1172057"/>
            </a:xfrm>
            <a:custGeom>
              <a:avLst/>
              <a:gdLst>
                <a:gd name="connsiteX0" fmla="*/ 0 w 484745"/>
                <a:gd name="connsiteY0" fmla="*/ 0 h 4160950"/>
                <a:gd name="connsiteX1" fmla="*/ 484745 w 484745"/>
                <a:gd name="connsiteY1" fmla="*/ 0 h 4160950"/>
                <a:gd name="connsiteX2" fmla="*/ 484745 w 484745"/>
                <a:gd name="connsiteY2" fmla="*/ 4160950 h 4160950"/>
                <a:gd name="connsiteX3" fmla="*/ 0 w 484745"/>
                <a:gd name="connsiteY3" fmla="*/ 4160950 h 4160950"/>
                <a:gd name="connsiteX4" fmla="*/ 0 w 484745"/>
                <a:gd name="connsiteY4" fmla="*/ 0 h 4160950"/>
                <a:gd name="connsiteX0" fmla="*/ 0 w 484745"/>
                <a:gd name="connsiteY0" fmla="*/ 0 h 4160950"/>
                <a:gd name="connsiteX1" fmla="*/ 400339 w 484745"/>
                <a:gd name="connsiteY1" fmla="*/ 0 h 4160950"/>
                <a:gd name="connsiteX2" fmla="*/ 484745 w 484745"/>
                <a:gd name="connsiteY2" fmla="*/ 4160950 h 4160950"/>
                <a:gd name="connsiteX3" fmla="*/ 0 w 484745"/>
                <a:gd name="connsiteY3" fmla="*/ 4160950 h 4160950"/>
                <a:gd name="connsiteX4" fmla="*/ 0 w 484745"/>
                <a:gd name="connsiteY4" fmla="*/ 0 h 4160950"/>
                <a:gd name="connsiteX0" fmla="*/ 70339 w 484745"/>
                <a:gd name="connsiteY0" fmla="*/ 0 h 4160950"/>
                <a:gd name="connsiteX1" fmla="*/ 400339 w 484745"/>
                <a:gd name="connsiteY1" fmla="*/ 0 h 4160950"/>
                <a:gd name="connsiteX2" fmla="*/ 484745 w 484745"/>
                <a:gd name="connsiteY2" fmla="*/ 4160950 h 4160950"/>
                <a:gd name="connsiteX3" fmla="*/ 0 w 484745"/>
                <a:gd name="connsiteY3" fmla="*/ 4160950 h 4160950"/>
                <a:gd name="connsiteX4" fmla="*/ 70339 w 484745"/>
                <a:gd name="connsiteY4" fmla="*/ 0 h 4160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745" h="4160950">
                  <a:moveTo>
                    <a:pt x="70339" y="0"/>
                  </a:moveTo>
                  <a:lnTo>
                    <a:pt x="400339" y="0"/>
                  </a:lnTo>
                  <a:lnTo>
                    <a:pt x="484745" y="4160950"/>
                  </a:lnTo>
                  <a:lnTo>
                    <a:pt x="0" y="4160950"/>
                  </a:lnTo>
                  <a:lnTo>
                    <a:pt x="703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nvGrpSpPr>
            <p:cNvPr id="10" name="Group 9"/>
            <p:cNvGrpSpPr/>
            <p:nvPr/>
          </p:nvGrpSpPr>
          <p:grpSpPr>
            <a:xfrm>
              <a:off x="4957920" y="3763411"/>
              <a:ext cx="1491583" cy="1157753"/>
              <a:chOff x="4957920" y="3763411"/>
              <a:chExt cx="1491583" cy="1157753"/>
            </a:xfrm>
            <a:grpFill/>
          </p:grpSpPr>
          <p:sp>
            <p:nvSpPr>
              <p:cNvPr id="112" name="Oval 111"/>
              <p:cNvSpPr/>
              <p:nvPr/>
            </p:nvSpPr>
            <p:spPr bwMode="auto">
              <a:xfrm rot="780000">
                <a:off x="5672307" y="4479792"/>
                <a:ext cx="164892" cy="16484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13" name="Isosceles Triangle 112"/>
              <p:cNvSpPr/>
              <p:nvPr/>
            </p:nvSpPr>
            <p:spPr bwMode="auto">
              <a:xfrm rot="15180000">
                <a:off x="5269407" y="4336640"/>
                <a:ext cx="89260" cy="712234"/>
              </a:xfrm>
              <a:prstGeom prst="triangl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14" name="Isosceles Triangle 113"/>
              <p:cNvSpPr/>
              <p:nvPr/>
            </p:nvSpPr>
            <p:spPr bwMode="auto">
              <a:xfrm rot="780000">
                <a:off x="5821938" y="3763411"/>
                <a:ext cx="89285" cy="712037"/>
              </a:xfrm>
              <a:prstGeom prst="triangl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15" name="Isosceles Triangle 114"/>
              <p:cNvSpPr/>
              <p:nvPr/>
            </p:nvSpPr>
            <p:spPr bwMode="auto">
              <a:xfrm rot="7980000">
                <a:off x="6048756" y="4520418"/>
                <a:ext cx="89261" cy="712232"/>
              </a:xfrm>
              <a:prstGeom prst="triangl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84" name="Group 83"/>
            <p:cNvGrpSpPr/>
            <p:nvPr/>
          </p:nvGrpSpPr>
          <p:grpSpPr>
            <a:xfrm rot="15009823">
              <a:off x="5437362" y="4267287"/>
              <a:ext cx="184979" cy="299223"/>
              <a:chOff x="10804232" y="5827621"/>
              <a:chExt cx="81972" cy="132564"/>
            </a:xfrm>
            <a:grpFill/>
          </p:grpSpPr>
          <p:sp>
            <p:nvSpPr>
              <p:cNvPr id="95" name="Freeform 76"/>
              <p:cNvSpPr>
                <a:spLocks/>
              </p:cNvSpPr>
              <p:nvPr/>
            </p:nvSpPr>
            <p:spPr bwMode="auto">
              <a:xfrm rot="9000000" flipH="1">
                <a:off x="10804232" y="5896125"/>
                <a:ext cx="21996" cy="52582"/>
              </a:xfrm>
              <a:custGeom>
                <a:avLst/>
                <a:gdLst>
                  <a:gd name="T0" fmla="*/ 53 w 53"/>
                  <a:gd name="T1" fmla="*/ 71 h 142"/>
                  <a:gd name="T2" fmla="*/ 53 w 53"/>
                  <a:gd name="T3" fmla="*/ 71 h 142"/>
                  <a:gd name="T4" fmla="*/ 53 w 53"/>
                  <a:gd name="T5" fmla="*/ 58 h 142"/>
                  <a:gd name="T6" fmla="*/ 49 w 53"/>
                  <a:gd name="T7" fmla="*/ 45 h 142"/>
                  <a:gd name="T8" fmla="*/ 44 w 53"/>
                  <a:gd name="T9" fmla="*/ 33 h 142"/>
                  <a:gd name="T10" fmla="*/ 37 w 53"/>
                  <a:gd name="T11" fmla="*/ 23 h 142"/>
                  <a:gd name="T12" fmla="*/ 29 w 53"/>
                  <a:gd name="T13" fmla="*/ 14 h 142"/>
                  <a:gd name="T14" fmla="*/ 20 w 53"/>
                  <a:gd name="T15" fmla="*/ 7 h 142"/>
                  <a:gd name="T16" fmla="*/ 10 w 53"/>
                  <a:gd name="T17" fmla="*/ 2 h 142"/>
                  <a:gd name="T18" fmla="*/ 0 w 53"/>
                  <a:gd name="T19" fmla="*/ 0 h 142"/>
                  <a:gd name="T20" fmla="*/ 0 w 53"/>
                  <a:gd name="T21" fmla="*/ 0 h 142"/>
                  <a:gd name="T22" fmla="*/ 8 w 53"/>
                  <a:gd name="T23" fmla="*/ 6 h 142"/>
                  <a:gd name="T24" fmla="*/ 13 w 53"/>
                  <a:gd name="T25" fmla="*/ 15 h 142"/>
                  <a:gd name="T26" fmla="*/ 18 w 53"/>
                  <a:gd name="T27" fmla="*/ 23 h 142"/>
                  <a:gd name="T28" fmla="*/ 22 w 53"/>
                  <a:gd name="T29" fmla="*/ 32 h 142"/>
                  <a:gd name="T30" fmla="*/ 26 w 53"/>
                  <a:gd name="T31" fmla="*/ 41 h 142"/>
                  <a:gd name="T32" fmla="*/ 28 w 53"/>
                  <a:gd name="T33" fmla="*/ 51 h 142"/>
                  <a:gd name="T34" fmla="*/ 29 w 53"/>
                  <a:gd name="T35" fmla="*/ 60 h 142"/>
                  <a:gd name="T36" fmla="*/ 29 w 53"/>
                  <a:gd name="T37" fmla="*/ 71 h 142"/>
                  <a:gd name="T38" fmla="*/ 29 w 53"/>
                  <a:gd name="T39" fmla="*/ 81 h 142"/>
                  <a:gd name="T40" fmla="*/ 28 w 53"/>
                  <a:gd name="T41" fmla="*/ 90 h 142"/>
                  <a:gd name="T42" fmla="*/ 26 w 53"/>
                  <a:gd name="T43" fmla="*/ 100 h 142"/>
                  <a:gd name="T44" fmla="*/ 23 w 53"/>
                  <a:gd name="T45" fmla="*/ 109 h 142"/>
                  <a:gd name="T46" fmla="*/ 18 w 53"/>
                  <a:gd name="T47" fmla="*/ 118 h 142"/>
                  <a:gd name="T48" fmla="*/ 14 w 53"/>
                  <a:gd name="T49" fmla="*/ 126 h 142"/>
                  <a:gd name="T50" fmla="*/ 8 w 53"/>
                  <a:gd name="T51" fmla="*/ 134 h 142"/>
                  <a:gd name="T52" fmla="*/ 1 w 53"/>
                  <a:gd name="T53" fmla="*/ 142 h 142"/>
                  <a:gd name="T54" fmla="*/ 1 w 53"/>
                  <a:gd name="T55" fmla="*/ 142 h 142"/>
                  <a:gd name="T56" fmla="*/ 10 w 53"/>
                  <a:gd name="T57" fmla="*/ 139 h 142"/>
                  <a:gd name="T58" fmla="*/ 20 w 53"/>
                  <a:gd name="T59" fmla="*/ 134 h 142"/>
                  <a:gd name="T60" fmla="*/ 29 w 53"/>
                  <a:gd name="T61" fmla="*/ 126 h 142"/>
                  <a:gd name="T62" fmla="*/ 37 w 53"/>
                  <a:gd name="T63" fmla="*/ 117 h 142"/>
                  <a:gd name="T64" fmla="*/ 44 w 53"/>
                  <a:gd name="T65" fmla="*/ 108 h 142"/>
                  <a:gd name="T66" fmla="*/ 49 w 53"/>
                  <a:gd name="T67" fmla="*/ 96 h 142"/>
                  <a:gd name="T68" fmla="*/ 53 w 53"/>
                  <a:gd name="T69" fmla="*/ 84 h 142"/>
                  <a:gd name="T70" fmla="*/ 53 w 53"/>
                  <a:gd name="T71"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 h="142">
                    <a:moveTo>
                      <a:pt x="53" y="71"/>
                    </a:moveTo>
                    <a:lnTo>
                      <a:pt x="53" y="71"/>
                    </a:lnTo>
                    <a:lnTo>
                      <a:pt x="53" y="58"/>
                    </a:lnTo>
                    <a:lnTo>
                      <a:pt x="49" y="45"/>
                    </a:lnTo>
                    <a:lnTo>
                      <a:pt x="44" y="33"/>
                    </a:lnTo>
                    <a:lnTo>
                      <a:pt x="37" y="23"/>
                    </a:lnTo>
                    <a:lnTo>
                      <a:pt x="29" y="14"/>
                    </a:lnTo>
                    <a:lnTo>
                      <a:pt x="20" y="7"/>
                    </a:lnTo>
                    <a:lnTo>
                      <a:pt x="10" y="2"/>
                    </a:lnTo>
                    <a:lnTo>
                      <a:pt x="0" y="0"/>
                    </a:lnTo>
                    <a:lnTo>
                      <a:pt x="0" y="0"/>
                    </a:lnTo>
                    <a:lnTo>
                      <a:pt x="8" y="6"/>
                    </a:lnTo>
                    <a:lnTo>
                      <a:pt x="13" y="15"/>
                    </a:lnTo>
                    <a:lnTo>
                      <a:pt x="18" y="23"/>
                    </a:lnTo>
                    <a:lnTo>
                      <a:pt x="22" y="32"/>
                    </a:lnTo>
                    <a:lnTo>
                      <a:pt x="26" y="41"/>
                    </a:lnTo>
                    <a:lnTo>
                      <a:pt x="28" y="51"/>
                    </a:lnTo>
                    <a:lnTo>
                      <a:pt x="29" y="60"/>
                    </a:lnTo>
                    <a:lnTo>
                      <a:pt x="29" y="71"/>
                    </a:lnTo>
                    <a:lnTo>
                      <a:pt x="29" y="81"/>
                    </a:lnTo>
                    <a:lnTo>
                      <a:pt x="28" y="90"/>
                    </a:lnTo>
                    <a:lnTo>
                      <a:pt x="26" y="100"/>
                    </a:lnTo>
                    <a:lnTo>
                      <a:pt x="23" y="109"/>
                    </a:lnTo>
                    <a:lnTo>
                      <a:pt x="18" y="118"/>
                    </a:lnTo>
                    <a:lnTo>
                      <a:pt x="14" y="126"/>
                    </a:lnTo>
                    <a:lnTo>
                      <a:pt x="8" y="134"/>
                    </a:lnTo>
                    <a:lnTo>
                      <a:pt x="1" y="142"/>
                    </a:lnTo>
                    <a:lnTo>
                      <a:pt x="1" y="142"/>
                    </a:lnTo>
                    <a:lnTo>
                      <a:pt x="10" y="139"/>
                    </a:lnTo>
                    <a:lnTo>
                      <a:pt x="20" y="134"/>
                    </a:lnTo>
                    <a:lnTo>
                      <a:pt x="29" y="126"/>
                    </a:lnTo>
                    <a:lnTo>
                      <a:pt x="37" y="117"/>
                    </a:lnTo>
                    <a:lnTo>
                      <a:pt x="44" y="108"/>
                    </a:lnTo>
                    <a:lnTo>
                      <a:pt x="49" y="96"/>
                    </a:lnTo>
                    <a:lnTo>
                      <a:pt x="53" y="84"/>
                    </a:lnTo>
                    <a:lnTo>
                      <a:pt x="53" y="7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96" name="Freeform 78"/>
              <p:cNvSpPr>
                <a:spLocks/>
              </p:cNvSpPr>
              <p:nvPr/>
            </p:nvSpPr>
            <p:spPr bwMode="auto">
              <a:xfrm rot="9000000" flipH="1">
                <a:off x="10820402" y="5864243"/>
                <a:ext cx="33401" cy="91091"/>
              </a:xfrm>
              <a:custGeom>
                <a:avLst/>
                <a:gdLst>
                  <a:gd name="T0" fmla="*/ 1 w 81"/>
                  <a:gd name="T1" fmla="*/ 245 h 245"/>
                  <a:gd name="T2" fmla="*/ 1 w 81"/>
                  <a:gd name="T3" fmla="*/ 245 h 245"/>
                  <a:gd name="T4" fmla="*/ 16 w 81"/>
                  <a:gd name="T5" fmla="*/ 238 h 245"/>
                  <a:gd name="T6" fmla="*/ 31 w 81"/>
                  <a:gd name="T7" fmla="*/ 227 h 245"/>
                  <a:gd name="T8" fmla="*/ 43 w 81"/>
                  <a:gd name="T9" fmla="*/ 216 h 245"/>
                  <a:gd name="T10" fmla="*/ 56 w 81"/>
                  <a:gd name="T11" fmla="*/ 200 h 245"/>
                  <a:gd name="T12" fmla="*/ 67 w 81"/>
                  <a:gd name="T13" fmla="*/ 183 h 245"/>
                  <a:gd name="T14" fmla="*/ 71 w 81"/>
                  <a:gd name="T15" fmla="*/ 174 h 245"/>
                  <a:gd name="T16" fmla="*/ 74 w 81"/>
                  <a:gd name="T17" fmla="*/ 164 h 245"/>
                  <a:gd name="T18" fmla="*/ 77 w 81"/>
                  <a:gd name="T19" fmla="*/ 155 h 245"/>
                  <a:gd name="T20" fmla="*/ 80 w 81"/>
                  <a:gd name="T21" fmla="*/ 145 h 245"/>
                  <a:gd name="T22" fmla="*/ 81 w 81"/>
                  <a:gd name="T23" fmla="*/ 133 h 245"/>
                  <a:gd name="T24" fmla="*/ 81 w 81"/>
                  <a:gd name="T25" fmla="*/ 123 h 245"/>
                  <a:gd name="T26" fmla="*/ 81 w 81"/>
                  <a:gd name="T27" fmla="*/ 123 h 245"/>
                  <a:gd name="T28" fmla="*/ 81 w 81"/>
                  <a:gd name="T29" fmla="*/ 111 h 245"/>
                  <a:gd name="T30" fmla="*/ 80 w 81"/>
                  <a:gd name="T31" fmla="*/ 101 h 245"/>
                  <a:gd name="T32" fmla="*/ 77 w 81"/>
                  <a:gd name="T33" fmla="*/ 89 h 245"/>
                  <a:gd name="T34" fmla="*/ 74 w 81"/>
                  <a:gd name="T35" fmla="*/ 80 h 245"/>
                  <a:gd name="T36" fmla="*/ 71 w 81"/>
                  <a:gd name="T37" fmla="*/ 70 h 245"/>
                  <a:gd name="T38" fmla="*/ 67 w 81"/>
                  <a:gd name="T39" fmla="*/ 61 h 245"/>
                  <a:gd name="T40" fmla="*/ 56 w 81"/>
                  <a:gd name="T41" fmla="*/ 44 h 245"/>
                  <a:gd name="T42" fmla="*/ 43 w 81"/>
                  <a:gd name="T43" fmla="*/ 30 h 245"/>
                  <a:gd name="T44" fmla="*/ 29 w 81"/>
                  <a:gd name="T45" fmla="*/ 17 h 245"/>
                  <a:gd name="T46" fmla="*/ 15 w 81"/>
                  <a:gd name="T47" fmla="*/ 6 h 245"/>
                  <a:gd name="T48" fmla="*/ 0 w 81"/>
                  <a:gd name="T49" fmla="*/ 0 h 245"/>
                  <a:gd name="T50" fmla="*/ 0 w 81"/>
                  <a:gd name="T51" fmla="*/ 0 h 245"/>
                  <a:gd name="T52" fmla="*/ 11 w 81"/>
                  <a:gd name="T53" fmla="*/ 13 h 245"/>
                  <a:gd name="T54" fmla="*/ 23 w 81"/>
                  <a:gd name="T55" fmla="*/ 26 h 245"/>
                  <a:gd name="T56" fmla="*/ 32 w 81"/>
                  <a:gd name="T57" fmla="*/ 41 h 245"/>
                  <a:gd name="T58" fmla="*/ 40 w 81"/>
                  <a:gd name="T59" fmla="*/ 56 h 245"/>
                  <a:gd name="T60" fmla="*/ 46 w 81"/>
                  <a:gd name="T61" fmla="*/ 72 h 245"/>
                  <a:gd name="T62" fmla="*/ 50 w 81"/>
                  <a:gd name="T63" fmla="*/ 88 h 245"/>
                  <a:gd name="T64" fmla="*/ 54 w 81"/>
                  <a:gd name="T65" fmla="*/ 105 h 245"/>
                  <a:gd name="T66" fmla="*/ 54 w 81"/>
                  <a:gd name="T67" fmla="*/ 123 h 245"/>
                  <a:gd name="T68" fmla="*/ 54 w 81"/>
                  <a:gd name="T69" fmla="*/ 123 h 245"/>
                  <a:gd name="T70" fmla="*/ 54 w 81"/>
                  <a:gd name="T71" fmla="*/ 139 h 245"/>
                  <a:gd name="T72" fmla="*/ 51 w 81"/>
                  <a:gd name="T73" fmla="*/ 156 h 245"/>
                  <a:gd name="T74" fmla="*/ 46 w 81"/>
                  <a:gd name="T75" fmla="*/ 172 h 245"/>
                  <a:gd name="T76" fmla="*/ 40 w 81"/>
                  <a:gd name="T77" fmla="*/ 189 h 245"/>
                  <a:gd name="T78" fmla="*/ 32 w 81"/>
                  <a:gd name="T79" fmla="*/ 204 h 245"/>
                  <a:gd name="T80" fmla="*/ 23 w 81"/>
                  <a:gd name="T81" fmla="*/ 218 h 245"/>
                  <a:gd name="T82" fmla="*/ 12 w 81"/>
                  <a:gd name="T83" fmla="*/ 232 h 245"/>
                  <a:gd name="T84" fmla="*/ 1 w 81"/>
                  <a:gd name="T85"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1" h="245">
                    <a:moveTo>
                      <a:pt x="1" y="245"/>
                    </a:moveTo>
                    <a:lnTo>
                      <a:pt x="1" y="245"/>
                    </a:lnTo>
                    <a:lnTo>
                      <a:pt x="16" y="238"/>
                    </a:lnTo>
                    <a:lnTo>
                      <a:pt x="31" y="227"/>
                    </a:lnTo>
                    <a:lnTo>
                      <a:pt x="43" y="216"/>
                    </a:lnTo>
                    <a:lnTo>
                      <a:pt x="56" y="200"/>
                    </a:lnTo>
                    <a:lnTo>
                      <a:pt x="67" y="183"/>
                    </a:lnTo>
                    <a:lnTo>
                      <a:pt x="71" y="174"/>
                    </a:lnTo>
                    <a:lnTo>
                      <a:pt x="74" y="164"/>
                    </a:lnTo>
                    <a:lnTo>
                      <a:pt x="77" y="155"/>
                    </a:lnTo>
                    <a:lnTo>
                      <a:pt x="80" y="145"/>
                    </a:lnTo>
                    <a:lnTo>
                      <a:pt x="81" y="133"/>
                    </a:lnTo>
                    <a:lnTo>
                      <a:pt x="81" y="123"/>
                    </a:lnTo>
                    <a:lnTo>
                      <a:pt x="81" y="123"/>
                    </a:lnTo>
                    <a:lnTo>
                      <a:pt x="81" y="111"/>
                    </a:lnTo>
                    <a:lnTo>
                      <a:pt x="80" y="101"/>
                    </a:lnTo>
                    <a:lnTo>
                      <a:pt x="77" y="89"/>
                    </a:lnTo>
                    <a:lnTo>
                      <a:pt x="74" y="80"/>
                    </a:lnTo>
                    <a:lnTo>
                      <a:pt x="71" y="70"/>
                    </a:lnTo>
                    <a:lnTo>
                      <a:pt x="67" y="61"/>
                    </a:lnTo>
                    <a:lnTo>
                      <a:pt x="56" y="44"/>
                    </a:lnTo>
                    <a:lnTo>
                      <a:pt x="43" y="30"/>
                    </a:lnTo>
                    <a:lnTo>
                      <a:pt x="29" y="17"/>
                    </a:lnTo>
                    <a:lnTo>
                      <a:pt x="15" y="6"/>
                    </a:lnTo>
                    <a:lnTo>
                      <a:pt x="0" y="0"/>
                    </a:lnTo>
                    <a:lnTo>
                      <a:pt x="0" y="0"/>
                    </a:lnTo>
                    <a:lnTo>
                      <a:pt x="11" y="13"/>
                    </a:lnTo>
                    <a:lnTo>
                      <a:pt x="23" y="26"/>
                    </a:lnTo>
                    <a:lnTo>
                      <a:pt x="32" y="41"/>
                    </a:lnTo>
                    <a:lnTo>
                      <a:pt x="40" y="56"/>
                    </a:lnTo>
                    <a:lnTo>
                      <a:pt x="46" y="72"/>
                    </a:lnTo>
                    <a:lnTo>
                      <a:pt x="50" y="88"/>
                    </a:lnTo>
                    <a:lnTo>
                      <a:pt x="54" y="105"/>
                    </a:lnTo>
                    <a:lnTo>
                      <a:pt x="54" y="123"/>
                    </a:lnTo>
                    <a:lnTo>
                      <a:pt x="54" y="123"/>
                    </a:lnTo>
                    <a:lnTo>
                      <a:pt x="54" y="139"/>
                    </a:lnTo>
                    <a:lnTo>
                      <a:pt x="51" y="156"/>
                    </a:lnTo>
                    <a:lnTo>
                      <a:pt x="46" y="172"/>
                    </a:lnTo>
                    <a:lnTo>
                      <a:pt x="40" y="189"/>
                    </a:lnTo>
                    <a:lnTo>
                      <a:pt x="32" y="204"/>
                    </a:lnTo>
                    <a:lnTo>
                      <a:pt x="23" y="218"/>
                    </a:lnTo>
                    <a:lnTo>
                      <a:pt x="12" y="232"/>
                    </a:lnTo>
                    <a:lnTo>
                      <a:pt x="1" y="245"/>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sp>
            <p:nvSpPr>
              <p:cNvPr id="97" name="Freeform 80"/>
              <p:cNvSpPr>
                <a:spLocks/>
              </p:cNvSpPr>
              <p:nvPr/>
            </p:nvSpPr>
            <p:spPr bwMode="auto">
              <a:xfrm rot="9000000" flipH="1">
                <a:off x="10843028" y="5827621"/>
                <a:ext cx="43176" cy="132564"/>
              </a:xfrm>
              <a:custGeom>
                <a:avLst/>
                <a:gdLst>
                  <a:gd name="T0" fmla="*/ 0 w 106"/>
                  <a:gd name="T1" fmla="*/ 0 h 358"/>
                  <a:gd name="T2" fmla="*/ 0 w 106"/>
                  <a:gd name="T3" fmla="*/ 0 h 358"/>
                  <a:gd name="T4" fmla="*/ 17 w 106"/>
                  <a:gd name="T5" fmla="*/ 18 h 358"/>
                  <a:gd name="T6" fmla="*/ 31 w 106"/>
                  <a:gd name="T7" fmla="*/ 38 h 358"/>
                  <a:gd name="T8" fmla="*/ 44 w 106"/>
                  <a:gd name="T9" fmla="*/ 60 h 358"/>
                  <a:gd name="T10" fmla="*/ 55 w 106"/>
                  <a:gd name="T11" fmla="*/ 82 h 358"/>
                  <a:gd name="T12" fmla="*/ 64 w 106"/>
                  <a:gd name="T13" fmla="*/ 106 h 358"/>
                  <a:gd name="T14" fmla="*/ 70 w 106"/>
                  <a:gd name="T15" fmla="*/ 129 h 358"/>
                  <a:gd name="T16" fmla="*/ 74 w 106"/>
                  <a:gd name="T17" fmla="*/ 154 h 358"/>
                  <a:gd name="T18" fmla="*/ 75 w 106"/>
                  <a:gd name="T19" fmla="*/ 180 h 358"/>
                  <a:gd name="T20" fmla="*/ 75 w 106"/>
                  <a:gd name="T21" fmla="*/ 180 h 358"/>
                  <a:gd name="T22" fmla="*/ 74 w 106"/>
                  <a:gd name="T23" fmla="*/ 204 h 358"/>
                  <a:gd name="T24" fmla="*/ 70 w 106"/>
                  <a:gd name="T25" fmla="*/ 229 h 358"/>
                  <a:gd name="T26" fmla="*/ 64 w 106"/>
                  <a:gd name="T27" fmla="*/ 252 h 358"/>
                  <a:gd name="T28" fmla="*/ 56 w 106"/>
                  <a:gd name="T29" fmla="*/ 277 h 358"/>
                  <a:gd name="T30" fmla="*/ 46 w 106"/>
                  <a:gd name="T31" fmla="*/ 298 h 358"/>
                  <a:gd name="T32" fmla="*/ 33 w 106"/>
                  <a:gd name="T33" fmla="*/ 319 h 358"/>
                  <a:gd name="T34" fmla="*/ 19 w 106"/>
                  <a:gd name="T35" fmla="*/ 340 h 358"/>
                  <a:gd name="T36" fmla="*/ 2 w 106"/>
                  <a:gd name="T37" fmla="*/ 358 h 358"/>
                  <a:gd name="T38" fmla="*/ 2 w 106"/>
                  <a:gd name="T39" fmla="*/ 358 h 358"/>
                  <a:gd name="T40" fmla="*/ 12 w 106"/>
                  <a:gd name="T41" fmla="*/ 353 h 358"/>
                  <a:gd name="T42" fmla="*/ 21 w 106"/>
                  <a:gd name="T43" fmla="*/ 346 h 358"/>
                  <a:gd name="T44" fmla="*/ 31 w 106"/>
                  <a:gd name="T45" fmla="*/ 340 h 358"/>
                  <a:gd name="T46" fmla="*/ 40 w 106"/>
                  <a:gd name="T47" fmla="*/ 331 h 358"/>
                  <a:gd name="T48" fmla="*/ 50 w 106"/>
                  <a:gd name="T49" fmla="*/ 322 h 358"/>
                  <a:gd name="T50" fmla="*/ 59 w 106"/>
                  <a:gd name="T51" fmla="*/ 313 h 358"/>
                  <a:gd name="T52" fmla="*/ 66 w 106"/>
                  <a:gd name="T53" fmla="*/ 301 h 358"/>
                  <a:gd name="T54" fmla="*/ 74 w 106"/>
                  <a:gd name="T55" fmla="*/ 291 h 358"/>
                  <a:gd name="T56" fmla="*/ 82 w 106"/>
                  <a:gd name="T57" fmla="*/ 278 h 358"/>
                  <a:gd name="T58" fmla="*/ 87 w 106"/>
                  <a:gd name="T59" fmla="*/ 265 h 358"/>
                  <a:gd name="T60" fmla="*/ 93 w 106"/>
                  <a:gd name="T61" fmla="*/ 252 h 358"/>
                  <a:gd name="T62" fmla="*/ 97 w 106"/>
                  <a:gd name="T63" fmla="*/ 239 h 358"/>
                  <a:gd name="T64" fmla="*/ 101 w 106"/>
                  <a:gd name="T65" fmla="*/ 224 h 358"/>
                  <a:gd name="T66" fmla="*/ 104 w 106"/>
                  <a:gd name="T67" fmla="*/ 209 h 358"/>
                  <a:gd name="T68" fmla="*/ 105 w 106"/>
                  <a:gd name="T69" fmla="*/ 194 h 358"/>
                  <a:gd name="T70" fmla="*/ 106 w 106"/>
                  <a:gd name="T71" fmla="*/ 178 h 358"/>
                  <a:gd name="T72" fmla="*/ 106 w 106"/>
                  <a:gd name="T73" fmla="*/ 178 h 358"/>
                  <a:gd name="T74" fmla="*/ 105 w 106"/>
                  <a:gd name="T75" fmla="*/ 163 h 358"/>
                  <a:gd name="T76" fmla="*/ 104 w 106"/>
                  <a:gd name="T77" fmla="*/ 149 h 358"/>
                  <a:gd name="T78" fmla="*/ 101 w 106"/>
                  <a:gd name="T79" fmla="*/ 133 h 358"/>
                  <a:gd name="T80" fmla="*/ 97 w 106"/>
                  <a:gd name="T81" fmla="*/ 119 h 358"/>
                  <a:gd name="T82" fmla="*/ 92 w 106"/>
                  <a:gd name="T83" fmla="*/ 106 h 358"/>
                  <a:gd name="T84" fmla="*/ 87 w 106"/>
                  <a:gd name="T85" fmla="*/ 92 h 358"/>
                  <a:gd name="T86" fmla="*/ 81 w 106"/>
                  <a:gd name="T87" fmla="*/ 80 h 358"/>
                  <a:gd name="T88" fmla="*/ 74 w 106"/>
                  <a:gd name="T89" fmla="*/ 67 h 358"/>
                  <a:gd name="T90" fmla="*/ 66 w 106"/>
                  <a:gd name="T91" fmla="*/ 56 h 358"/>
                  <a:gd name="T92" fmla="*/ 57 w 106"/>
                  <a:gd name="T93" fmla="*/ 45 h 358"/>
                  <a:gd name="T94" fmla="*/ 50 w 106"/>
                  <a:gd name="T95" fmla="*/ 36 h 358"/>
                  <a:gd name="T96" fmla="*/ 40 w 106"/>
                  <a:gd name="T97" fmla="*/ 27 h 358"/>
                  <a:gd name="T98" fmla="*/ 30 w 106"/>
                  <a:gd name="T99" fmla="*/ 18 h 358"/>
                  <a:gd name="T100" fmla="*/ 20 w 106"/>
                  <a:gd name="T101" fmla="*/ 12 h 358"/>
                  <a:gd name="T102" fmla="*/ 11 w 106"/>
                  <a:gd name="T103" fmla="*/ 5 h 358"/>
                  <a:gd name="T104" fmla="*/ 0 w 106"/>
                  <a:gd name="T10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 h="358">
                    <a:moveTo>
                      <a:pt x="0" y="0"/>
                    </a:moveTo>
                    <a:lnTo>
                      <a:pt x="0" y="0"/>
                    </a:lnTo>
                    <a:lnTo>
                      <a:pt x="17" y="18"/>
                    </a:lnTo>
                    <a:lnTo>
                      <a:pt x="31" y="38"/>
                    </a:lnTo>
                    <a:lnTo>
                      <a:pt x="44" y="60"/>
                    </a:lnTo>
                    <a:lnTo>
                      <a:pt x="55" y="82"/>
                    </a:lnTo>
                    <a:lnTo>
                      <a:pt x="64" y="106"/>
                    </a:lnTo>
                    <a:lnTo>
                      <a:pt x="70" y="129"/>
                    </a:lnTo>
                    <a:lnTo>
                      <a:pt x="74" y="154"/>
                    </a:lnTo>
                    <a:lnTo>
                      <a:pt x="75" y="180"/>
                    </a:lnTo>
                    <a:lnTo>
                      <a:pt x="75" y="180"/>
                    </a:lnTo>
                    <a:lnTo>
                      <a:pt x="74" y="204"/>
                    </a:lnTo>
                    <a:lnTo>
                      <a:pt x="70" y="229"/>
                    </a:lnTo>
                    <a:lnTo>
                      <a:pt x="64" y="252"/>
                    </a:lnTo>
                    <a:lnTo>
                      <a:pt x="56" y="277"/>
                    </a:lnTo>
                    <a:lnTo>
                      <a:pt x="46" y="298"/>
                    </a:lnTo>
                    <a:lnTo>
                      <a:pt x="33" y="319"/>
                    </a:lnTo>
                    <a:lnTo>
                      <a:pt x="19" y="340"/>
                    </a:lnTo>
                    <a:lnTo>
                      <a:pt x="2" y="358"/>
                    </a:lnTo>
                    <a:lnTo>
                      <a:pt x="2" y="358"/>
                    </a:lnTo>
                    <a:lnTo>
                      <a:pt x="12" y="353"/>
                    </a:lnTo>
                    <a:lnTo>
                      <a:pt x="21" y="346"/>
                    </a:lnTo>
                    <a:lnTo>
                      <a:pt x="31" y="340"/>
                    </a:lnTo>
                    <a:lnTo>
                      <a:pt x="40" y="331"/>
                    </a:lnTo>
                    <a:lnTo>
                      <a:pt x="50" y="322"/>
                    </a:lnTo>
                    <a:lnTo>
                      <a:pt x="59" y="313"/>
                    </a:lnTo>
                    <a:lnTo>
                      <a:pt x="66" y="301"/>
                    </a:lnTo>
                    <a:lnTo>
                      <a:pt x="74" y="291"/>
                    </a:lnTo>
                    <a:lnTo>
                      <a:pt x="82" y="278"/>
                    </a:lnTo>
                    <a:lnTo>
                      <a:pt x="87" y="265"/>
                    </a:lnTo>
                    <a:lnTo>
                      <a:pt x="93" y="252"/>
                    </a:lnTo>
                    <a:lnTo>
                      <a:pt x="97" y="239"/>
                    </a:lnTo>
                    <a:lnTo>
                      <a:pt x="101" y="224"/>
                    </a:lnTo>
                    <a:lnTo>
                      <a:pt x="104" y="209"/>
                    </a:lnTo>
                    <a:lnTo>
                      <a:pt x="105" y="194"/>
                    </a:lnTo>
                    <a:lnTo>
                      <a:pt x="106" y="178"/>
                    </a:lnTo>
                    <a:lnTo>
                      <a:pt x="106" y="178"/>
                    </a:lnTo>
                    <a:lnTo>
                      <a:pt x="105" y="163"/>
                    </a:lnTo>
                    <a:lnTo>
                      <a:pt x="104" y="149"/>
                    </a:lnTo>
                    <a:lnTo>
                      <a:pt x="101" y="133"/>
                    </a:lnTo>
                    <a:lnTo>
                      <a:pt x="97" y="119"/>
                    </a:lnTo>
                    <a:lnTo>
                      <a:pt x="92" y="106"/>
                    </a:lnTo>
                    <a:lnTo>
                      <a:pt x="87" y="92"/>
                    </a:lnTo>
                    <a:lnTo>
                      <a:pt x="81" y="80"/>
                    </a:lnTo>
                    <a:lnTo>
                      <a:pt x="74" y="67"/>
                    </a:lnTo>
                    <a:lnTo>
                      <a:pt x="66" y="56"/>
                    </a:lnTo>
                    <a:lnTo>
                      <a:pt x="57" y="45"/>
                    </a:lnTo>
                    <a:lnTo>
                      <a:pt x="50" y="36"/>
                    </a:lnTo>
                    <a:lnTo>
                      <a:pt x="40" y="27"/>
                    </a:lnTo>
                    <a:lnTo>
                      <a:pt x="30" y="18"/>
                    </a:lnTo>
                    <a:lnTo>
                      <a:pt x="20" y="12"/>
                    </a:lnTo>
                    <a:lnTo>
                      <a:pt x="11" y="5"/>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Segoe UI"/>
                  <a:ea typeface="+mn-ea"/>
                  <a:cs typeface="+mn-cs"/>
                </a:endParaRPr>
              </a:p>
            </p:txBody>
          </p:sp>
        </p:grpSp>
      </p:grpSp>
      <p:cxnSp>
        <p:nvCxnSpPr>
          <p:cNvPr id="116" name="Straight Arrow Connector 115"/>
          <p:cNvCxnSpPr/>
          <p:nvPr/>
        </p:nvCxnSpPr>
        <p:spPr>
          <a:xfrm flipH="1">
            <a:off x="6517709" y="3485885"/>
            <a:ext cx="950582" cy="0"/>
          </a:xfrm>
          <a:prstGeom prst="straightConnector1">
            <a:avLst/>
          </a:prstGeom>
          <a:ln w="38100">
            <a:solidFill>
              <a:schemeClr val="accent3"/>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6517709" y="2993007"/>
            <a:ext cx="950582" cy="0"/>
          </a:xfrm>
          <a:prstGeom prst="straightConnector1">
            <a:avLst/>
          </a:prstGeom>
          <a:ln w="38100">
            <a:solidFill>
              <a:srgbClr val="777777"/>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0031529" y="2182252"/>
            <a:ext cx="432152" cy="0"/>
          </a:xfrm>
          <a:prstGeom prst="straightConnector1">
            <a:avLst/>
          </a:prstGeom>
          <a:ln w="38100">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20" idx="1"/>
          </p:cNvCxnSpPr>
          <p:nvPr/>
        </p:nvCxnSpPr>
        <p:spPr>
          <a:xfrm flipH="1">
            <a:off x="10066788" y="5149961"/>
            <a:ext cx="349028" cy="0"/>
          </a:xfrm>
          <a:prstGeom prst="straightConnector1">
            <a:avLst/>
          </a:prstGeom>
          <a:ln w="38100">
            <a:solidFill>
              <a:schemeClr val="accent4"/>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120" idx="1"/>
          </p:cNvCxnSpPr>
          <p:nvPr/>
        </p:nvCxnSpPr>
        <p:spPr>
          <a:xfrm flipH="1" flipV="1">
            <a:off x="10074606" y="4094281"/>
            <a:ext cx="341210" cy="1055680"/>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1717337" y="2725566"/>
            <a:ext cx="0" cy="368703"/>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0517176" y="2725566"/>
            <a:ext cx="1400" cy="1892249"/>
          </a:xfrm>
          <a:prstGeom prst="straightConnector1">
            <a:avLst/>
          </a:prstGeom>
          <a:ln w="38100">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11031704" y="4190940"/>
            <a:ext cx="0" cy="418072"/>
          </a:xfrm>
          <a:prstGeom prst="straightConnector1">
            <a:avLst/>
          </a:prstGeom>
          <a:ln w="38100">
            <a:solidFill>
              <a:schemeClr val="accent4"/>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V="1">
            <a:off x="11641218" y="4190942"/>
            <a:ext cx="0" cy="418070"/>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4" name="Event Processor"/>
          <p:cNvGrpSpPr/>
          <p:nvPr/>
        </p:nvGrpSpPr>
        <p:grpSpPr>
          <a:xfrm>
            <a:off x="10463681" y="1942799"/>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6" name="Command store"/>
          <p:cNvGrpSpPr/>
          <p:nvPr/>
        </p:nvGrpSpPr>
        <p:grpSpPr>
          <a:xfrm>
            <a:off x="11358270" y="3165977"/>
            <a:ext cx="876589" cy="967237"/>
            <a:chOff x="11358270" y="3165977"/>
            <a:chExt cx="876589" cy="967237"/>
          </a:xfrm>
        </p:grpSpPr>
        <p:sp>
          <p:nvSpPr>
            <p:cNvPr id="127" name="Command store"/>
            <p:cNvSpPr/>
            <p:nvPr/>
          </p:nvSpPr>
          <p:spPr>
            <a:xfrm>
              <a:off x="11358270" y="3165977"/>
              <a:ext cx="876589"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Command store</a:t>
              </a:r>
            </a:p>
          </p:txBody>
        </p:sp>
        <p:grpSp>
          <p:nvGrpSpPr>
            <p:cNvPr id="145" name="Group 144"/>
            <p:cNvGrpSpPr>
              <a:grpSpLocks noChangeAspect="1"/>
            </p:cNvGrpSpPr>
            <p:nvPr/>
          </p:nvGrpSpPr>
          <p:grpSpPr>
            <a:xfrm>
              <a:off x="11680944" y="3356931"/>
              <a:ext cx="218481" cy="289300"/>
              <a:chOff x="784225" y="4300538"/>
              <a:chExt cx="460376" cy="609600"/>
            </a:xfrm>
          </p:grpSpPr>
          <p:sp>
            <p:nvSpPr>
              <p:cNvPr id="146" name="Freeform 6"/>
              <p:cNvSpPr>
                <a:spLocks/>
              </p:cNvSpPr>
              <p:nvPr/>
            </p:nvSpPr>
            <p:spPr bwMode="auto">
              <a:xfrm>
                <a:off x="784225"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3999C6"/>
              </a:solidFill>
              <a:ln w="0">
                <a:solidFill>
                  <a:srgbClr val="3999C6"/>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7" name="Freeform 7"/>
              <p:cNvSpPr>
                <a:spLocks/>
              </p:cNvSpPr>
              <p:nvPr/>
            </p:nvSpPr>
            <p:spPr bwMode="auto">
              <a:xfrm>
                <a:off x="1011238" y="4383088"/>
                <a:ext cx="233363" cy="527050"/>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rgbClr val="5AB4D9"/>
              </a:solidFill>
              <a:ln w="0">
                <a:solidFill>
                  <a:srgbClr val="5AB4D9"/>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8" name="Freeform 8"/>
              <p:cNvSpPr>
                <a:spLocks/>
              </p:cNvSpPr>
              <p:nvPr/>
            </p:nvSpPr>
            <p:spPr bwMode="auto">
              <a:xfrm>
                <a:off x="784225" y="4300538"/>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9"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8BBF0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0" name="Freeform 10"/>
              <p:cNvSpPr>
                <a:spLocks/>
              </p:cNvSpPr>
              <p:nvPr/>
            </p:nvSpPr>
            <p:spPr bwMode="auto">
              <a:xfrm>
                <a:off x="831850" y="4324351"/>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grpSp>
        <p:nvGrpSpPr>
          <p:cNvPr id="5" name="Device registry"/>
          <p:cNvGrpSpPr/>
          <p:nvPr/>
        </p:nvGrpSpPr>
        <p:grpSpPr>
          <a:xfrm>
            <a:off x="10560420" y="3171232"/>
            <a:ext cx="747684" cy="967237"/>
            <a:chOff x="10560420" y="3171232"/>
            <a:chExt cx="747684" cy="967237"/>
          </a:xfrm>
        </p:grpSpPr>
        <p:sp>
          <p:nvSpPr>
            <p:cNvPr id="119" name="Rectangle 118"/>
            <p:cNvSpPr/>
            <p:nvPr/>
          </p:nvSpPr>
          <p:spPr>
            <a:xfrm>
              <a:off x="10560420" y="3171232"/>
              <a:ext cx="747684"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Device registry</a:t>
              </a:r>
            </a:p>
          </p:txBody>
        </p:sp>
        <p:grpSp>
          <p:nvGrpSpPr>
            <p:cNvPr id="160" name="Group 159"/>
            <p:cNvGrpSpPr/>
            <p:nvPr/>
          </p:nvGrpSpPr>
          <p:grpSpPr>
            <a:xfrm>
              <a:off x="10802079" y="3295670"/>
              <a:ext cx="377464" cy="359180"/>
              <a:chOff x="11209667" y="1326560"/>
              <a:chExt cx="1287867" cy="1225483"/>
            </a:xfrm>
          </p:grpSpPr>
          <p:grpSp>
            <p:nvGrpSpPr>
              <p:cNvPr id="154" name="Group 153"/>
              <p:cNvGrpSpPr/>
              <p:nvPr/>
            </p:nvGrpSpPr>
            <p:grpSpPr>
              <a:xfrm>
                <a:off x="11209667" y="1326560"/>
                <a:ext cx="901749" cy="772996"/>
                <a:chOff x="11148003" y="2486796"/>
                <a:chExt cx="1527631" cy="1309513"/>
              </a:xfrm>
            </p:grpSpPr>
            <p:sp>
              <p:nvSpPr>
                <p:cNvPr id="155" name="Round Same Side Corner Rectangle 154"/>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56" name="Round Same Side Corner Rectangle 155"/>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57" name="Group 156"/>
              <p:cNvGrpSpPr/>
              <p:nvPr/>
            </p:nvGrpSpPr>
            <p:grpSpPr>
              <a:xfrm>
                <a:off x="11403194" y="1550235"/>
                <a:ext cx="900814" cy="772996"/>
                <a:chOff x="11148003" y="2486796"/>
                <a:chExt cx="1526047" cy="1309513"/>
              </a:xfrm>
            </p:grpSpPr>
            <p:sp>
              <p:nvSpPr>
                <p:cNvPr id="158" name="Round Same Side Corner Rectangle 157"/>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59" name="Round Same Side Corner Rectangle 158"/>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nvGrpSpPr>
              <p:cNvPr id="153" name="Group 152"/>
              <p:cNvGrpSpPr/>
              <p:nvPr/>
            </p:nvGrpSpPr>
            <p:grpSpPr>
              <a:xfrm>
                <a:off x="11595785" y="1779047"/>
                <a:ext cx="901749" cy="772996"/>
                <a:chOff x="11148003" y="2486796"/>
                <a:chExt cx="1527631" cy="1309513"/>
              </a:xfrm>
            </p:grpSpPr>
            <p:sp>
              <p:nvSpPr>
                <p:cNvPr id="151" name="Round Same Side Corner Rectangle 150"/>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sp>
              <p:nvSpPr>
                <p:cNvPr id="152" name="Round Same Side Corner Rectangle 151"/>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prstClr val="white"/>
                    </a:solidFill>
                    <a:effectLst/>
                    <a:uLnTx/>
                    <a:uFillTx/>
                    <a:latin typeface="Segoe UI"/>
                    <a:ea typeface="+mn-ea"/>
                    <a:cs typeface="+mn-cs"/>
                  </a:endParaRPr>
                </a:p>
              </p:txBody>
            </p:sp>
          </p:grpSp>
        </p:grpSp>
      </p:grpSp>
      <p:grpSp>
        <p:nvGrpSpPr>
          <p:cNvPr id="7" name="Portal"/>
          <p:cNvGrpSpPr/>
          <p:nvPr/>
        </p:nvGrpSpPr>
        <p:grpSpPr>
          <a:xfrm>
            <a:off x="10415816" y="4666342"/>
            <a:ext cx="1817195" cy="967237"/>
            <a:chOff x="10415816" y="4666342"/>
            <a:chExt cx="1817195" cy="967237"/>
          </a:xfrm>
        </p:grpSpPr>
        <p:sp>
          <p:nvSpPr>
            <p:cNvPr id="120" name="Rectangle 119"/>
            <p:cNvSpPr/>
            <p:nvPr/>
          </p:nvSpPr>
          <p:spPr>
            <a:xfrm>
              <a:off x="10415816" y="4666342"/>
              <a:ext cx="1817195"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Portal</a:t>
              </a:r>
            </a:p>
          </p:txBody>
        </p:sp>
        <p:grpSp>
          <p:nvGrpSpPr>
            <p:cNvPr id="161" name="Group 160"/>
            <p:cNvGrpSpPr/>
            <p:nvPr/>
          </p:nvGrpSpPr>
          <p:grpSpPr>
            <a:xfrm>
              <a:off x="11167916" y="4822464"/>
              <a:ext cx="744447" cy="743692"/>
              <a:chOff x="6624319" y="2270080"/>
              <a:chExt cx="483564" cy="483072"/>
            </a:xfrm>
            <a:gradFill>
              <a:gsLst>
                <a:gs pos="41000">
                  <a:srgbClr val="5EB6DA"/>
                </a:gs>
                <a:gs pos="41000">
                  <a:srgbClr val="3999C6"/>
                </a:gs>
              </a:gsLst>
              <a:lin ang="7800000" scaled="0"/>
            </a:gradFill>
          </p:grpSpPr>
          <p:sp>
            <p:nvSpPr>
              <p:cNvPr id="162" name="Freeform 6"/>
              <p:cNvSpPr>
                <a:spLocks/>
              </p:cNvSpPr>
              <p:nvPr/>
            </p:nvSpPr>
            <p:spPr bwMode="auto">
              <a:xfrm flipH="1" flipV="1">
                <a:off x="6988651" y="2543452"/>
                <a:ext cx="105956" cy="141357"/>
              </a:xfrm>
              <a:custGeom>
                <a:avLst/>
                <a:gdLst>
                  <a:gd name="T0" fmla="*/ 495 w 861"/>
                  <a:gd name="T1" fmla="*/ 0 h 1149"/>
                  <a:gd name="T2" fmla="*/ 825 w 861"/>
                  <a:gd name="T3" fmla="*/ 72 h 1149"/>
                  <a:gd name="T4" fmla="*/ 861 w 861"/>
                  <a:gd name="T5" fmla="*/ 408 h 1149"/>
                  <a:gd name="T6" fmla="*/ 848 w 861"/>
                  <a:gd name="T7" fmla="*/ 420 h 1149"/>
                  <a:gd name="T8" fmla="*/ 801 w 861"/>
                  <a:gd name="T9" fmla="*/ 355 h 1149"/>
                  <a:gd name="T10" fmla="*/ 733 w 861"/>
                  <a:gd name="T11" fmla="*/ 428 h 1149"/>
                  <a:gd name="T12" fmla="*/ 670 w 861"/>
                  <a:gd name="T13" fmla="*/ 505 h 1149"/>
                  <a:gd name="T14" fmla="*/ 611 w 861"/>
                  <a:gd name="T15" fmla="*/ 587 h 1149"/>
                  <a:gd name="T16" fmla="*/ 558 w 861"/>
                  <a:gd name="T17" fmla="*/ 672 h 1149"/>
                  <a:gd name="T18" fmla="*/ 511 w 861"/>
                  <a:gd name="T19" fmla="*/ 761 h 1149"/>
                  <a:gd name="T20" fmla="*/ 469 w 861"/>
                  <a:gd name="T21" fmla="*/ 853 h 1149"/>
                  <a:gd name="T22" fmla="*/ 433 w 861"/>
                  <a:gd name="T23" fmla="*/ 949 h 1149"/>
                  <a:gd name="T24" fmla="*/ 403 w 861"/>
                  <a:gd name="T25" fmla="*/ 1047 h 1149"/>
                  <a:gd name="T26" fmla="*/ 380 w 861"/>
                  <a:gd name="T27" fmla="*/ 1149 h 1149"/>
                  <a:gd name="T28" fmla="*/ 207 w 861"/>
                  <a:gd name="T29" fmla="*/ 981 h 1149"/>
                  <a:gd name="T30" fmla="*/ 0 w 861"/>
                  <a:gd name="T31" fmla="*/ 1090 h 1149"/>
                  <a:gd name="T32" fmla="*/ 22 w 861"/>
                  <a:gd name="T33" fmla="*/ 983 h 1149"/>
                  <a:gd name="T34" fmla="*/ 51 w 861"/>
                  <a:gd name="T35" fmla="*/ 878 h 1149"/>
                  <a:gd name="T36" fmla="*/ 86 w 861"/>
                  <a:gd name="T37" fmla="*/ 776 h 1149"/>
                  <a:gd name="T38" fmla="*/ 125 w 861"/>
                  <a:gd name="T39" fmla="*/ 676 h 1149"/>
                  <a:gd name="T40" fmla="*/ 171 w 861"/>
                  <a:gd name="T41" fmla="*/ 579 h 1149"/>
                  <a:gd name="T42" fmla="*/ 221 w 861"/>
                  <a:gd name="T43" fmla="*/ 485 h 1149"/>
                  <a:gd name="T44" fmla="*/ 277 w 861"/>
                  <a:gd name="T45" fmla="*/ 394 h 1149"/>
                  <a:gd name="T46" fmla="*/ 337 w 861"/>
                  <a:gd name="T47" fmla="*/ 307 h 1149"/>
                  <a:gd name="T48" fmla="*/ 402 w 861"/>
                  <a:gd name="T49" fmla="*/ 224 h 1149"/>
                  <a:gd name="T50" fmla="*/ 471 w 861"/>
                  <a:gd name="T51" fmla="*/ 144 h 1149"/>
                  <a:gd name="T52" fmla="*/ 545 w 861"/>
                  <a:gd name="T53" fmla="*/ 67 h 1149"/>
                  <a:gd name="T54" fmla="*/ 482 w 861"/>
                  <a:gd name="T55" fmla="*/ 12 h 1149"/>
                  <a:gd name="T56" fmla="*/ 495 w 861"/>
                  <a:gd name="T57"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1" h="1149">
                    <a:moveTo>
                      <a:pt x="495" y="0"/>
                    </a:moveTo>
                    <a:lnTo>
                      <a:pt x="825" y="72"/>
                    </a:lnTo>
                    <a:lnTo>
                      <a:pt x="861" y="408"/>
                    </a:lnTo>
                    <a:lnTo>
                      <a:pt x="848" y="420"/>
                    </a:lnTo>
                    <a:lnTo>
                      <a:pt x="801" y="355"/>
                    </a:lnTo>
                    <a:lnTo>
                      <a:pt x="733" y="428"/>
                    </a:lnTo>
                    <a:lnTo>
                      <a:pt x="670" y="505"/>
                    </a:lnTo>
                    <a:lnTo>
                      <a:pt x="611" y="587"/>
                    </a:lnTo>
                    <a:lnTo>
                      <a:pt x="558" y="672"/>
                    </a:lnTo>
                    <a:lnTo>
                      <a:pt x="511" y="761"/>
                    </a:lnTo>
                    <a:lnTo>
                      <a:pt x="469" y="853"/>
                    </a:lnTo>
                    <a:lnTo>
                      <a:pt x="433" y="949"/>
                    </a:lnTo>
                    <a:lnTo>
                      <a:pt x="403" y="1047"/>
                    </a:lnTo>
                    <a:lnTo>
                      <a:pt x="380" y="1149"/>
                    </a:lnTo>
                    <a:lnTo>
                      <a:pt x="207" y="981"/>
                    </a:lnTo>
                    <a:lnTo>
                      <a:pt x="0" y="1090"/>
                    </a:lnTo>
                    <a:lnTo>
                      <a:pt x="22" y="983"/>
                    </a:lnTo>
                    <a:lnTo>
                      <a:pt x="51" y="878"/>
                    </a:lnTo>
                    <a:lnTo>
                      <a:pt x="86" y="776"/>
                    </a:lnTo>
                    <a:lnTo>
                      <a:pt x="125" y="676"/>
                    </a:lnTo>
                    <a:lnTo>
                      <a:pt x="171" y="579"/>
                    </a:lnTo>
                    <a:lnTo>
                      <a:pt x="221" y="485"/>
                    </a:lnTo>
                    <a:lnTo>
                      <a:pt x="277" y="394"/>
                    </a:lnTo>
                    <a:lnTo>
                      <a:pt x="337" y="307"/>
                    </a:lnTo>
                    <a:lnTo>
                      <a:pt x="402" y="224"/>
                    </a:lnTo>
                    <a:lnTo>
                      <a:pt x="471" y="144"/>
                    </a:lnTo>
                    <a:lnTo>
                      <a:pt x="545" y="67"/>
                    </a:lnTo>
                    <a:lnTo>
                      <a:pt x="482" y="12"/>
                    </a:lnTo>
                    <a:lnTo>
                      <a:pt x="49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3" name="Freeform 7"/>
              <p:cNvSpPr>
                <a:spLocks/>
              </p:cNvSpPr>
              <p:nvPr/>
            </p:nvSpPr>
            <p:spPr bwMode="auto">
              <a:xfrm flipH="1" flipV="1">
                <a:off x="6855653" y="2654325"/>
                <a:ext cx="157337" cy="98827"/>
              </a:xfrm>
              <a:custGeom>
                <a:avLst/>
                <a:gdLst>
                  <a:gd name="T0" fmla="*/ 1071 w 1279"/>
                  <a:gd name="T1" fmla="*/ 0 h 804"/>
                  <a:gd name="T2" fmla="*/ 1279 w 1279"/>
                  <a:gd name="T3" fmla="*/ 267 h 804"/>
                  <a:gd name="T4" fmla="*/ 1090 w 1279"/>
                  <a:gd name="T5" fmla="*/ 549 h 804"/>
                  <a:gd name="T6" fmla="*/ 1072 w 1279"/>
                  <a:gd name="T7" fmla="*/ 549 h 804"/>
                  <a:gd name="T8" fmla="*/ 1079 w 1279"/>
                  <a:gd name="T9" fmla="*/ 467 h 804"/>
                  <a:gd name="T10" fmla="*/ 976 w 1279"/>
                  <a:gd name="T11" fmla="*/ 480 h 804"/>
                  <a:gd name="T12" fmla="*/ 876 w 1279"/>
                  <a:gd name="T13" fmla="*/ 499 h 804"/>
                  <a:gd name="T14" fmla="*/ 779 w 1279"/>
                  <a:gd name="T15" fmla="*/ 526 h 804"/>
                  <a:gd name="T16" fmla="*/ 683 w 1279"/>
                  <a:gd name="T17" fmla="*/ 558 h 804"/>
                  <a:gd name="T18" fmla="*/ 591 w 1279"/>
                  <a:gd name="T19" fmla="*/ 596 h 804"/>
                  <a:gd name="T20" fmla="*/ 502 w 1279"/>
                  <a:gd name="T21" fmla="*/ 641 h 804"/>
                  <a:gd name="T22" fmla="*/ 416 w 1279"/>
                  <a:gd name="T23" fmla="*/ 690 h 804"/>
                  <a:gd name="T24" fmla="*/ 334 w 1279"/>
                  <a:gd name="T25" fmla="*/ 745 h 804"/>
                  <a:gd name="T26" fmla="*/ 256 w 1279"/>
                  <a:gd name="T27" fmla="*/ 804 h 804"/>
                  <a:gd name="T28" fmla="*/ 231 w 1279"/>
                  <a:gd name="T29" fmla="*/ 565 h 804"/>
                  <a:gd name="T30" fmla="*/ 0 w 1279"/>
                  <a:gd name="T31" fmla="*/ 516 h 804"/>
                  <a:gd name="T32" fmla="*/ 81 w 1279"/>
                  <a:gd name="T33" fmla="*/ 452 h 804"/>
                  <a:gd name="T34" fmla="*/ 167 w 1279"/>
                  <a:gd name="T35" fmla="*/ 392 h 804"/>
                  <a:gd name="T36" fmla="*/ 256 w 1279"/>
                  <a:gd name="T37" fmla="*/ 337 h 804"/>
                  <a:gd name="T38" fmla="*/ 348 w 1279"/>
                  <a:gd name="T39" fmla="*/ 286 h 804"/>
                  <a:gd name="T40" fmla="*/ 444 w 1279"/>
                  <a:gd name="T41" fmla="*/ 241 h 804"/>
                  <a:gd name="T42" fmla="*/ 541 w 1279"/>
                  <a:gd name="T43" fmla="*/ 200 h 804"/>
                  <a:gd name="T44" fmla="*/ 641 w 1279"/>
                  <a:gd name="T45" fmla="*/ 165 h 804"/>
                  <a:gd name="T46" fmla="*/ 744 w 1279"/>
                  <a:gd name="T47" fmla="*/ 135 h 804"/>
                  <a:gd name="T48" fmla="*/ 849 w 1279"/>
                  <a:gd name="T49" fmla="*/ 111 h 804"/>
                  <a:gd name="T50" fmla="*/ 957 w 1279"/>
                  <a:gd name="T51" fmla="*/ 93 h 804"/>
                  <a:gd name="T52" fmla="*/ 1066 w 1279"/>
                  <a:gd name="T53" fmla="*/ 81 h 804"/>
                  <a:gd name="T54" fmla="*/ 1053 w 1279"/>
                  <a:gd name="T55" fmla="*/ 0 h 804"/>
                  <a:gd name="T56" fmla="*/ 1071 w 1279"/>
                  <a:gd name="T57"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79" h="804">
                    <a:moveTo>
                      <a:pt x="1071" y="0"/>
                    </a:moveTo>
                    <a:lnTo>
                      <a:pt x="1279" y="267"/>
                    </a:lnTo>
                    <a:lnTo>
                      <a:pt x="1090" y="549"/>
                    </a:lnTo>
                    <a:lnTo>
                      <a:pt x="1072" y="549"/>
                    </a:lnTo>
                    <a:lnTo>
                      <a:pt x="1079" y="467"/>
                    </a:lnTo>
                    <a:lnTo>
                      <a:pt x="976" y="480"/>
                    </a:lnTo>
                    <a:lnTo>
                      <a:pt x="876" y="499"/>
                    </a:lnTo>
                    <a:lnTo>
                      <a:pt x="779" y="526"/>
                    </a:lnTo>
                    <a:lnTo>
                      <a:pt x="683" y="558"/>
                    </a:lnTo>
                    <a:lnTo>
                      <a:pt x="591" y="596"/>
                    </a:lnTo>
                    <a:lnTo>
                      <a:pt x="502" y="641"/>
                    </a:lnTo>
                    <a:lnTo>
                      <a:pt x="416" y="690"/>
                    </a:lnTo>
                    <a:lnTo>
                      <a:pt x="334" y="745"/>
                    </a:lnTo>
                    <a:lnTo>
                      <a:pt x="256" y="804"/>
                    </a:lnTo>
                    <a:lnTo>
                      <a:pt x="231" y="565"/>
                    </a:lnTo>
                    <a:lnTo>
                      <a:pt x="0" y="516"/>
                    </a:lnTo>
                    <a:lnTo>
                      <a:pt x="81" y="452"/>
                    </a:lnTo>
                    <a:lnTo>
                      <a:pt x="167" y="392"/>
                    </a:lnTo>
                    <a:lnTo>
                      <a:pt x="256" y="337"/>
                    </a:lnTo>
                    <a:lnTo>
                      <a:pt x="348" y="286"/>
                    </a:lnTo>
                    <a:lnTo>
                      <a:pt x="444" y="241"/>
                    </a:lnTo>
                    <a:lnTo>
                      <a:pt x="541" y="200"/>
                    </a:lnTo>
                    <a:lnTo>
                      <a:pt x="641" y="165"/>
                    </a:lnTo>
                    <a:lnTo>
                      <a:pt x="744" y="135"/>
                    </a:lnTo>
                    <a:lnTo>
                      <a:pt x="849" y="111"/>
                    </a:lnTo>
                    <a:lnTo>
                      <a:pt x="957" y="93"/>
                    </a:lnTo>
                    <a:lnTo>
                      <a:pt x="1066" y="81"/>
                    </a:lnTo>
                    <a:lnTo>
                      <a:pt x="1053" y="0"/>
                    </a:lnTo>
                    <a:lnTo>
                      <a:pt x="107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4" name="Freeform 8"/>
              <p:cNvSpPr>
                <a:spLocks/>
              </p:cNvSpPr>
              <p:nvPr/>
            </p:nvSpPr>
            <p:spPr bwMode="auto">
              <a:xfrm flipH="1" flipV="1">
                <a:off x="7027985" y="2391278"/>
                <a:ext cx="79898" cy="160532"/>
              </a:xfrm>
              <a:custGeom>
                <a:avLst/>
                <a:gdLst>
                  <a:gd name="T0" fmla="*/ 301 w 651"/>
                  <a:gd name="T1" fmla="*/ 0 h 1305"/>
                  <a:gd name="T2" fmla="*/ 546 w 651"/>
                  <a:gd name="T3" fmla="*/ 236 h 1305"/>
                  <a:gd name="T4" fmla="*/ 543 w 651"/>
                  <a:gd name="T5" fmla="*/ 254 h 1305"/>
                  <a:gd name="T6" fmla="*/ 465 w 651"/>
                  <a:gd name="T7" fmla="*/ 232 h 1305"/>
                  <a:gd name="T8" fmla="*/ 462 w 651"/>
                  <a:gd name="T9" fmla="*/ 295 h 1305"/>
                  <a:gd name="T10" fmla="*/ 461 w 651"/>
                  <a:gd name="T11" fmla="*/ 360 h 1305"/>
                  <a:gd name="T12" fmla="*/ 463 w 651"/>
                  <a:gd name="T13" fmla="*/ 461 h 1305"/>
                  <a:gd name="T14" fmla="*/ 473 w 651"/>
                  <a:gd name="T15" fmla="*/ 559 h 1305"/>
                  <a:gd name="T16" fmla="*/ 488 w 651"/>
                  <a:gd name="T17" fmla="*/ 656 h 1305"/>
                  <a:gd name="T18" fmla="*/ 510 w 651"/>
                  <a:gd name="T19" fmla="*/ 751 h 1305"/>
                  <a:gd name="T20" fmla="*/ 537 w 651"/>
                  <a:gd name="T21" fmla="*/ 843 h 1305"/>
                  <a:gd name="T22" fmla="*/ 569 w 651"/>
                  <a:gd name="T23" fmla="*/ 931 h 1305"/>
                  <a:gd name="T24" fmla="*/ 608 w 651"/>
                  <a:gd name="T25" fmla="*/ 1019 h 1305"/>
                  <a:gd name="T26" fmla="*/ 651 w 651"/>
                  <a:gd name="T27" fmla="*/ 1103 h 1305"/>
                  <a:gd name="T28" fmla="*/ 412 w 651"/>
                  <a:gd name="T29" fmla="*/ 1086 h 1305"/>
                  <a:gd name="T30" fmla="*/ 322 w 651"/>
                  <a:gd name="T31" fmla="*/ 1305 h 1305"/>
                  <a:gd name="T32" fmla="*/ 273 w 651"/>
                  <a:gd name="T33" fmla="*/ 1211 h 1305"/>
                  <a:gd name="T34" fmla="*/ 227 w 651"/>
                  <a:gd name="T35" fmla="*/ 1114 h 1305"/>
                  <a:gd name="T36" fmla="*/ 188 w 651"/>
                  <a:gd name="T37" fmla="*/ 1013 h 1305"/>
                  <a:gd name="T38" fmla="*/ 154 w 651"/>
                  <a:gd name="T39" fmla="*/ 910 h 1305"/>
                  <a:gd name="T40" fmla="*/ 127 w 651"/>
                  <a:gd name="T41" fmla="*/ 805 h 1305"/>
                  <a:gd name="T42" fmla="*/ 104 w 651"/>
                  <a:gd name="T43" fmla="*/ 696 h 1305"/>
                  <a:gd name="T44" fmla="*/ 89 w 651"/>
                  <a:gd name="T45" fmla="*/ 587 h 1305"/>
                  <a:gd name="T46" fmla="*/ 78 w 651"/>
                  <a:gd name="T47" fmla="*/ 474 h 1305"/>
                  <a:gd name="T48" fmla="*/ 75 w 651"/>
                  <a:gd name="T49" fmla="*/ 360 h 1305"/>
                  <a:gd name="T50" fmla="*/ 78 w 651"/>
                  <a:gd name="T51" fmla="*/ 268 h 1305"/>
                  <a:gd name="T52" fmla="*/ 84 w 651"/>
                  <a:gd name="T53" fmla="*/ 177 h 1305"/>
                  <a:gd name="T54" fmla="*/ 0 w 651"/>
                  <a:gd name="T55" fmla="*/ 176 h 1305"/>
                  <a:gd name="T56" fmla="*/ 2 w 651"/>
                  <a:gd name="T57" fmla="*/ 158 h 1305"/>
                  <a:gd name="T58" fmla="*/ 301 w 651"/>
                  <a:gd name="T59"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1" h="1305">
                    <a:moveTo>
                      <a:pt x="301" y="0"/>
                    </a:moveTo>
                    <a:lnTo>
                      <a:pt x="546" y="236"/>
                    </a:lnTo>
                    <a:lnTo>
                      <a:pt x="543" y="254"/>
                    </a:lnTo>
                    <a:lnTo>
                      <a:pt x="465" y="232"/>
                    </a:lnTo>
                    <a:lnTo>
                      <a:pt x="462" y="295"/>
                    </a:lnTo>
                    <a:lnTo>
                      <a:pt x="461" y="360"/>
                    </a:lnTo>
                    <a:lnTo>
                      <a:pt x="463" y="461"/>
                    </a:lnTo>
                    <a:lnTo>
                      <a:pt x="473" y="559"/>
                    </a:lnTo>
                    <a:lnTo>
                      <a:pt x="488" y="656"/>
                    </a:lnTo>
                    <a:lnTo>
                      <a:pt x="510" y="751"/>
                    </a:lnTo>
                    <a:lnTo>
                      <a:pt x="537" y="843"/>
                    </a:lnTo>
                    <a:lnTo>
                      <a:pt x="569" y="931"/>
                    </a:lnTo>
                    <a:lnTo>
                      <a:pt x="608" y="1019"/>
                    </a:lnTo>
                    <a:lnTo>
                      <a:pt x="651" y="1103"/>
                    </a:lnTo>
                    <a:lnTo>
                      <a:pt x="412" y="1086"/>
                    </a:lnTo>
                    <a:lnTo>
                      <a:pt x="322" y="1305"/>
                    </a:lnTo>
                    <a:lnTo>
                      <a:pt x="273" y="1211"/>
                    </a:lnTo>
                    <a:lnTo>
                      <a:pt x="227" y="1114"/>
                    </a:lnTo>
                    <a:lnTo>
                      <a:pt x="188" y="1013"/>
                    </a:lnTo>
                    <a:lnTo>
                      <a:pt x="154" y="910"/>
                    </a:lnTo>
                    <a:lnTo>
                      <a:pt x="127" y="805"/>
                    </a:lnTo>
                    <a:lnTo>
                      <a:pt x="104" y="696"/>
                    </a:lnTo>
                    <a:lnTo>
                      <a:pt x="89" y="587"/>
                    </a:lnTo>
                    <a:lnTo>
                      <a:pt x="78" y="474"/>
                    </a:lnTo>
                    <a:lnTo>
                      <a:pt x="75" y="360"/>
                    </a:lnTo>
                    <a:lnTo>
                      <a:pt x="78" y="268"/>
                    </a:lnTo>
                    <a:lnTo>
                      <a:pt x="84" y="177"/>
                    </a:lnTo>
                    <a:lnTo>
                      <a:pt x="0" y="176"/>
                    </a:lnTo>
                    <a:lnTo>
                      <a:pt x="2" y="158"/>
                    </a:lnTo>
                    <a:lnTo>
                      <a:pt x="30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5" name="Freeform 9"/>
              <p:cNvSpPr>
                <a:spLocks/>
              </p:cNvSpPr>
              <p:nvPr/>
            </p:nvSpPr>
            <p:spPr bwMode="auto">
              <a:xfrm flipH="1" flipV="1">
                <a:off x="6658245" y="2282372"/>
                <a:ext cx="139390" cy="126607"/>
              </a:xfrm>
              <a:custGeom>
                <a:avLst/>
                <a:gdLst>
                  <a:gd name="T0" fmla="*/ 788 w 1133"/>
                  <a:gd name="T1" fmla="*/ 0 h 1029"/>
                  <a:gd name="T2" fmla="*/ 888 w 1133"/>
                  <a:gd name="T3" fmla="*/ 206 h 1029"/>
                  <a:gd name="T4" fmla="*/ 1133 w 1133"/>
                  <a:gd name="T5" fmla="*/ 173 h 1029"/>
                  <a:gd name="T6" fmla="*/ 1076 w 1133"/>
                  <a:gd name="T7" fmla="*/ 264 h 1029"/>
                  <a:gd name="T8" fmla="*/ 1014 w 1133"/>
                  <a:gd name="T9" fmla="*/ 353 h 1029"/>
                  <a:gd name="T10" fmla="*/ 947 w 1133"/>
                  <a:gd name="T11" fmla="*/ 436 h 1029"/>
                  <a:gd name="T12" fmla="*/ 875 w 1133"/>
                  <a:gd name="T13" fmla="*/ 517 h 1029"/>
                  <a:gd name="T14" fmla="*/ 799 w 1133"/>
                  <a:gd name="T15" fmla="*/ 593 h 1029"/>
                  <a:gd name="T16" fmla="*/ 721 w 1133"/>
                  <a:gd name="T17" fmla="*/ 665 h 1029"/>
                  <a:gd name="T18" fmla="*/ 636 w 1133"/>
                  <a:gd name="T19" fmla="*/ 732 h 1029"/>
                  <a:gd name="T20" fmla="*/ 548 w 1133"/>
                  <a:gd name="T21" fmla="*/ 796 h 1029"/>
                  <a:gd name="T22" fmla="*/ 457 w 1133"/>
                  <a:gd name="T23" fmla="*/ 853 h 1029"/>
                  <a:gd name="T24" fmla="*/ 363 w 1133"/>
                  <a:gd name="T25" fmla="*/ 906 h 1029"/>
                  <a:gd name="T26" fmla="*/ 266 w 1133"/>
                  <a:gd name="T27" fmla="*/ 954 h 1029"/>
                  <a:gd name="T28" fmla="*/ 304 w 1133"/>
                  <a:gd name="T29" fmla="*/ 1022 h 1029"/>
                  <a:gd name="T30" fmla="*/ 287 w 1133"/>
                  <a:gd name="T31" fmla="*/ 1029 h 1029"/>
                  <a:gd name="T32" fmla="*/ 0 w 1133"/>
                  <a:gd name="T33" fmla="*/ 850 h 1029"/>
                  <a:gd name="T34" fmla="*/ 83 w 1133"/>
                  <a:gd name="T35" fmla="*/ 520 h 1029"/>
                  <a:gd name="T36" fmla="*/ 100 w 1133"/>
                  <a:gd name="T37" fmla="*/ 513 h 1029"/>
                  <a:gd name="T38" fmla="*/ 121 w 1133"/>
                  <a:gd name="T39" fmla="*/ 596 h 1029"/>
                  <a:gd name="T40" fmla="*/ 211 w 1133"/>
                  <a:gd name="T41" fmla="*/ 550 h 1029"/>
                  <a:gd name="T42" fmla="*/ 298 w 1133"/>
                  <a:gd name="T43" fmla="*/ 499 h 1029"/>
                  <a:gd name="T44" fmla="*/ 382 w 1133"/>
                  <a:gd name="T45" fmla="*/ 442 h 1029"/>
                  <a:gd name="T46" fmla="*/ 461 w 1133"/>
                  <a:gd name="T47" fmla="*/ 380 h 1029"/>
                  <a:gd name="T48" fmla="*/ 536 w 1133"/>
                  <a:gd name="T49" fmla="*/ 313 h 1029"/>
                  <a:gd name="T50" fmla="*/ 606 w 1133"/>
                  <a:gd name="T51" fmla="*/ 241 h 1029"/>
                  <a:gd name="T52" fmla="*/ 671 w 1133"/>
                  <a:gd name="T53" fmla="*/ 165 h 1029"/>
                  <a:gd name="T54" fmla="*/ 733 w 1133"/>
                  <a:gd name="T55" fmla="*/ 84 h 1029"/>
                  <a:gd name="T56" fmla="*/ 788 w 1133"/>
                  <a:gd name="T57"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3" h="1029">
                    <a:moveTo>
                      <a:pt x="788" y="0"/>
                    </a:moveTo>
                    <a:lnTo>
                      <a:pt x="888" y="206"/>
                    </a:lnTo>
                    <a:lnTo>
                      <a:pt x="1133" y="173"/>
                    </a:lnTo>
                    <a:lnTo>
                      <a:pt x="1076" y="264"/>
                    </a:lnTo>
                    <a:lnTo>
                      <a:pt x="1014" y="353"/>
                    </a:lnTo>
                    <a:lnTo>
                      <a:pt x="947" y="436"/>
                    </a:lnTo>
                    <a:lnTo>
                      <a:pt x="875" y="517"/>
                    </a:lnTo>
                    <a:lnTo>
                      <a:pt x="799" y="593"/>
                    </a:lnTo>
                    <a:lnTo>
                      <a:pt x="721" y="665"/>
                    </a:lnTo>
                    <a:lnTo>
                      <a:pt x="636" y="732"/>
                    </a:lnTo>
                    <a:lnTo>
                      <a:pt x="548" y="796"/>
                    </a:lnTo>
                    <a:lnTo>
                      <a:pt x="457" y="853"/>
                    </a:lnTo>
                    <a:lnTo>
                      <a:pt x="363" y="906"/>
                    </a:lnTo>
                    <a:lnTo>
                      <a:pt x="266" y="954"/>
                    </a:lnTo>
                    <a:lnTo>
                      <a:pt x="304" y="1022"/>
                    </a:lnTo>
                    <a:lnTo>
                      <a:pt x="287" y="1029"/>
                    </a:lnTo>
                    <a:lnTo>
                      <a:pt x="0" y="850"/>
                    </a:lnTo>
                    <a:lnTo>
                      <a:pt x="83" y="520"/>
                    </a:lnTo>
                    <a:lnTo>
                      <a:pt x="100" y="513"/>
                    </a:lnTo>
                    <a:lnTo>
                      <a:pt x="121" y="596"/>
                    </a:lnTo>
                    <a:lnTo>
                      <a:pt x="211" y="550"/>
                    </a:lnTo>
                    <a:lnTo>
                      <a:pt x="298" y="499"/>
                    </a:lnTo>
                    <a:lnTo>
                      <a:pt x="382" y="442"/>
                    </a:lnTo>
                    <a:lnTo>
                      <a:pt x="461" y="380"/>
                    </a:lnTo>
                    <a:lnTo>
                      <a:pt x="536" y="313"/>
                    </a:lnTo>
                    <a:lnTo>
                      <a:pt x="606" y="241"/>
                    </a:lnTo>
                    <a:lnTo>
                      <a:pt x="671" y="165"/>
                    </a:lnTo>
                    <a:lnTo>
                      <a:pt x="733" y="84"/>
                    </a:lnTo>
                    <a:lnTo>
                      <a:pt x="7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6" name="Freeform 10"/>
              <p:cNvSpPr>
                <a:spLocks/>
              </p:cNvSpPr>
              <p:nvPr/>
            </p:nvSpPr>
            <p:spPr bwMode="auto">
              <a:xfrm flipH="1" flipV="1">
                <a:off x="6626040" y="2393982"/>
                <a:ext cx="75227" cy="153403"/>
              </a:xfrm>
              <a:custGeom>
                <a:avLst/>
                <a:gdLst>
                  <a:gd name="T0" fmla="*/ 585 w 612"/>
                  <a:gd name="T1" fmla="*/ 0 h 1248"/>
                  <a:gd name="T2" fmla="*/ 601 w 612"/>
                  <a:gd name="T3" fmla="*/ 108 h 1248"/>
                  <a:gd name="T4" fmla="*/ 610 w 612"/>
                  <a:gd name="T5" fmla="*/ 216 h 1248"/>
                  <a:gd name="T6" fmla="*/ 612 w 612"/>
                  <a:gd name="T7" fmla="*/ 326 h 1248"/>
                  <a:gd name="T8" fmla="*/ 610 w 612"/>
                  <a:gd name="T9" fmla="*/ 438 h 1248"/>
                  <a:gd name="T10" fmla="*/ 601 w 612"/>
                  <a:gd name="T11" fmla="*/ 547 h 1248"/>
                  <a:gd name="T12" fmla="*/ 585 w 612"/>
                  <a:gd name="T13" fmla="*/ 654 h 1248"/>
                  <a:gd name="T14" fmla="*/ 563 w 612"/>
                  <a:gd name="T15" fmla="*/ 761 h 1248"/>
                  <a:gd name="T16" fmla="*/ 537 w 612"/>
                  <a:gd name="T17" fmla="*/ 864 h 1248"/>
                  <a:gd name="T18" fmla="*/ 504 w 612"/>
                  <a:gd name="T19" fmla="*/ 965 h 1248"/>
                  <a:gd name="T20" fmla="*/ 467 w 612"/>
                  <a:gd name="T21" fmla="*/ 1064 h 1248"/>
                  <a:gd name="T22" fmla="*/ 423 w 612"/>
                  <a:gd name="T23" fmla="*/ 1160 h 1248"/>
                  <a:gd name="T24" fmla="*/ 492 w 612"/>
                  <a:gd name="T25" fmla="*/ 1186 h 1248"/>
                  <a:gd name="T26" fmla="*/ 483 w 612"/>
                  <a:gd name="T27" fmla="*/ 1202 h 1248"/>
                  <a:gd name="T28" fmla="*/ 149 w 612"/>
                  <a:gd name="T29" fmla="*/ 1248 h 1248"/>
                  <a:gd name="T30" fmla="*/ 0 w 612"/>
                  <a:gd name="T31" fmla="*/ 943 h 1248"/>
                  <a:gd name="T32" fmla="*/ 8 w 612"/>
                  <a:gd name="T33" fmla="*/ 927 h 1248"/>
                  <a:gd name="T34" fmla="*/ 82 w 612"/>
                  <a:gd name="T35" fmla="*/ 980 h 1248"/>
                  <a:gd name="T36" fmla="*/ 120 w 612"/>
                  <a:gd name="T37" fmla="*/ 894 h 1248"/>
                  <a:gd name="T38" fmla="*/ 152 w 612"/>
                  <a:gd name="T39" fmla="*/ 804 h 1248"/>
                  <a:gd name="T40" fmla="*/ 178 w 612"/>
                  <a:gd name="T41" fmla="*/ 713 h 1248"/>
                  <a:gd name="T42" fmla="*/ 200 w 612"/>
                  <a:gd name="T43" fmla="*/ 620 h 1248"/>
                  <a:gd name="T44" fmla="*/ 215 w 612"/>
                  <a:gd name="T45" fmla="*/ 524 h 1248"/>
                  <a:gd name="T46" fmla="*/ 225 w 612"/>
                  <a:gd name="T47" fmla="*/ 426 h 1248"/>
                  <a:gd name="T48" fmla="*/ 227 w 612"/>
                  <a:gd name="T49" fmla="*/ 326 h 1248"/>
                  <a:gd name="T50" fmla="*/ 226 w 612"/>
                  <a:gd name="T51" fmla="*/ 247 h 1248"/>
                  <a:gd name="T52" fmla="*/ 220 w 612"/>
                  <a:gd name="T53" fmla="*/ 168 h 1248"/>
                  <a:gd name="T54" fmla="*/ 209 w 612"/>
                  <a:gd name="T55" fmla="*/ 91 h 1248"/>
                  <a:gd name="T56" fmla="*/ 420 w 612"/>
                  <a:gd name="T57" fmla="*/ 185 h 1248"/>
                  <a:gd name="T58" fmla="*/ 585 w 612"/>
                  <a:gd name="T59"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2" h="1248">
                    <a:moveTo>
                      <a:pt x="585" y="0"/>
                    </a:moveTo>
                    <a:lnTo>
                      <a:pt x="601" y="108"/>
                    </a:lnTo>
                    <a:lnTo>
                      <a:pt x="610" y="216"/>
                    </a:lnTo>
                    <a:lnTo>
                      <a:pt x="612" y="326"/>
                    </a:lnTo>
                    <a:lnTo>
                      <a:pt x="610" y="438"/>
                    </a:lnTo>
                    <a:lnTo>
                      <a:pt x="601" y="547"/>
                    </a:lnTo>
                    <a:lnTo>
                      <a:pt x="585" y="654"/>
                    </a:lnTo>
                    <a:lnTo>
                      <a:pt x="563" y="761"/>
                    </a:lnTo>
                    <a:lnTo>
                      <a:pt x="537" y="864"/>
                    </a:lnTo>
                    <a:lnTo>
                      <a:pt x="504" y="965"/>
                    </a:lnTo>
                    <a:lnTo>
                      <a:pt x="467" y="1064"/>
                    </a:lnTo>
                    <a:lnTo>
                      <a:pt x="423" y="1160"/>
                    </a:lnTo>
                    <a:lnTo>
                      <a:pt x="492" y="1186"/>
                    </a:lnTo>
                    <a:lnTo>
                      <a:pt x="483" y="1202"/>
                    </a:lnTo>
                    <a:lnTo>
                      <a:pt x="149" y="1248"/>
                    </a:lnTo>
                    <a:lnTo>
                      <a:pt x="0" y="943"/>
                    </a:lnTo>
                    <a:lnTo>
                      <a:pt x="8" y="927"/>
                    </a:lnTo>
                    <a:lnTo>
                      <a:pt x="82" y="980"/>
                    </a:lnTo>
                    <a:lnTo>
                      <a:pt x="120" y="894"/>
                    </a:lnTo>
                    <a:lnTo>
                      <a:pt x="152" y="804"/>
                    </a:lnTo>
                    <a:lnTo>
                      <a:pt x="178" y="713"/>
                    </a:lnTo>
                    <a:lnTo>
                      <a:pt x="200" y="620"/>
                    </a:lnTo>
                    <a:lnTo>
                      <a:pt x="215" y="524"/>
                    </a:lnTo>
                    <a:lnTo>
                      <a:pt x="225" y="426"/>
                    </a:lnTo>
                    <a:lnTo>
                      <a:pt x="227" y="326"/>
                    </a:lnTo>
                    <a:lnTo>
                      <a:pt x="226" y="247"/>
                    </a:lnTo>
                    <a:lnTo>
                      <a:pt x="220" y="168"/>
                    </a:lnTo>
                    <a:lnTo>
                      <a:pt x="209" y="91"/>
                    </a:lnTo>
                    <a:lnTo>
                      <a:pt x="420" y="185"/>
                    </a:lnTo>
                    <a:lnTo>
                      <a:pt x="58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7" name="Freeform 11"/>
              <p:cNvSpPr>
                <a:spLocks/>
              </p:cNvSpPr>
              <p:nvPr/>
            </p:nvSpPr>
            <p:spPr bwMode="auto">
              <a:xfrm flipH="1" flipV="1">
                <a:off x="6930879" y="2285814"/>
                <a:ext cx="135949" cy="122427"/>
              </a:xfrm>
              <a:custGeom>
                <a:avLst/>
                <a:gdLst>
                  <a:gd name="T0" fmla="*/ 127 w 1105"/>
                  <a:gd name="T1" fmla="*/ 0 h 996"/>
                  <a:gd name="T2" fmla="*/ 465 w 1105"/>
                  <a:gd name="T3" fmla="*/ 24 h 996"/>
                  <a:gd name="T4" fmla="*/ 475 w 1105"/>
                  <a:gd name="T5" fmla="*/ 40 h 996"/>
                  <a:gd name="T6" fmla="*/ 402 w 1105"/>
                  <a:gd name="T7" fmla="*/ 74 h 996"/>
                  <a:gd name="T8" fmla="*/ 462 w 1105"/>
                  <a:gd name="T9" fmla="*/ 154 h 996"/>
                  <a:gd name="T10" fmla="*/ 527 w 1105"/>
                  <a:gd name="T11" fmla="*/ 230 h 996"/>
                  <a:gd name="T12" fmla="*/ 598 w 1105"/>
                  <a:gd name="T13" fmla="*/ 302 h 996"/>
                  <a:gd name="T14" fmla="*/ 672 w 1105"/>
                  <a:gd name="T15" fmla="*/ 369 h 996"/>
                  <a:gd name="T16" fmla="*/ 751 w 1105"/>
                  <a:gd name="T17" fmla="*/ 433 h 996"/>
                  <a:gd name="T18" fmla="*/ 834 w 1105"/>
                  <a:gd name="T19" fmla="*/ 490 h 996"/>
                  <a:gd name="T20" fmla="*/ 921 w 1105"/>
                  <a:gd name="T21" fmla="*/ 542 h 996"/>
                  <a:gd name="T22" fmla="*/ 1011 w 1105"/>
                  <a:gd name="T23" fmla="*/ 587 h 996"/>
                  <a:gd name="T24" fmla="*/ 1105 w 1105"/>
                  <a:gd name="T25" fmla="*/ 628 h 996"/>
                  <a:gd name="T26" fmla="*/ 914 w 1105"/>
                  <a:gd name="T27" fmla="*/ 767 h 996"/>
                  <a:gd name="T28" fmla="*/ 988 w 1105"/>
                  <a:gd name="T29" fmla="*/ 996 h 996"/>
                  <a:gd name="T30" fmla="*/ 887 w 1105"/>
                  <a:gd name="T31" fmla="*/ 955 h 996"/>
                  <a:gd name="T32" fmla="*/ 789 w 1105"/>
                  <a:gd name="T33" fmla="*/ 908 h 996"/>
                  <a:gd name="T34" fmla="*/ 695 w 1105"/>
                  <a:gd name="T35" fmla="*/ 857 h 996"/>
                  <a:gd name="T36" fmla="*/ 604 w 1105"/>
                  <a:gd name="T37" fmla="*/ 799 h 996"/>
                  <a:gd name="T38" fmla="*/ 517 w 1105"/>
                  <a:gd name="T39" fmla="*/ 738 h 996"/>
                  <a:gd name="T40" fmla="*/ 433 w 1105"/>
                  <a:gd name="T41" fmla="*/ 671 h 996"/>
                  <a:gd name="T42" fmla="*/ 353 w 1105"/>
                  <a:gd name="T43" fmla="*/ 601 h 996"/>
                  <a:gd name="T44" fmla="*/ 276 w 1105"/>
                  <a:gd name="T45" fmla="*/ 526 h 996"/>
                  <a:gd name="T46" fmla="*/ 204 w 1105"/>
                  <a:gd name="T47" fmla="*/ 446 h 996"/>
                  <a:gd name="T48" fmla="*/ 137 w 1105"/>
                  <a:gd name="T49" fmla="*/ 363 h 996"/>
                  <a:gd name="T50" fmla="*/ 74 w 1105"/>
                  <a:gd name="T51" fmla="*/ 276 h 996"/>
                  <a:gd name="T52" fmla="*/ 9 w 1105"/>
                  <a:gd name="T53" fmla="*/ 330 h 996"/>
                  <a:gd name="T54" fmla="*/ 0 w 1105"/>
                  <a:gd name="T55" fmla="*/ 314 h 996"/>
                  <a:gd name="T56" fmla="*/ 127 w 1105"/>
                  <a:gd name="T57"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5" h="996">
                    <a:moveTo>
                      <a:pt x="127" y="0"/>
                    </a:moveTo>
                    <a:lnTo>
                      <a:pt x="465" y="24"/>
                    </a:lnTo>
                    <a:lnTo>
                      <a:pt x="475" y="40"/>
                    </a:lnTo>
                    <a:lnTo>
                      <a:pt x="402" y="74"/>
                    </a:lnTo>
                    <a:lnTo>
                      <a:pt x="462" y="154"/>
                    </a:lnTo>
                    <a:lnTo>
                      <a:pt x="527" y="230"/>
                    </a:lnTo>
                    <a:lnTo>
                      <a:pt x="598" y="302"/>
                    </a:lnTo>
                    <a:lnTo>
                      <a:pt x="672" y="369"/>
                    </a:lnTo>
                    <a:lnTo>
                      <a:pt x="751" y="433"/>
                    </a:lnTo>
                    <a:lnTo>
                      <a:pt x="834" y="490"/>
                    </a:lnTo>
                    <a:lnTo>
                      <a:pt x="921" y="542"/>
                    </a:lnTo>
                    <a:lnTo>
                      <a:pt x="1011" y="587"/>
                    </a:lnTo>
                    <a:lnTo>
                      <a:pt x="1105" y="628"/>
                    </a:lnTo>
                    <a:lnTo>
                      <a:pt x="914" y="767"/>
                    </a:lnTo>
                    <a:lnTo>
                      <a:pt x="988" y="996"/>
                    </a:lnTo>
                    <a:lnTo>
                      <a:pt x="887" y="955"/>
                    </a:lnTo>
                    <a:lnTo>
                      <a:pt x="789" y="908"/>
                    </a:lnTo>
                    <a:lnTo>
                      <a:pt x="695" y="857"/>
                    </a:lnTo>
                    <a:lnTo>
                      <a:pt x="604" y="799"/>
                    </a:lnTo>
                    <a:lnTo>
                      <a:pt x="517" y="738"/>
                    </a:lnTo>
                    <a:lnTo>
                      <a:pt x="433" y="671"/>
                    </a:lnTo>
                    <a:lnTo>
                      <a:pt x="353" y="601"/>
                    </a:lnTo>
                    <a:lnTo>
                      <a:pt x="276" y="526"/>
                    </a:lnTo>
                    <a:lnTo>
                      <a:pt x="204" y="446"/>
                    </a:lnTo>
                    <a:lnTo>
                      <a:pt x="137" y="363"/>
                    </a:lnTo>
                    <a:lnTo>
                      <a:pt x="74" y="276"/>
                    </a:lnTo>
                    <a:lnTo>
                      <a:pt x="9" y="330"/>
                    </a:lnTo>
                    <a:lnTo>
                      <a:pt x="0" y="314"/>
                    </a:lnTo>
                    <a:lnTo>
                      <a:pt x="12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8" name="Freeform 12"/>
              <p:cNvSpPr>
                <a:spLocks/>
              </p:cNvSpPr>
              <p:nvPr/>
            </p:nvSpPr>
            <p:spPr bwMode="auto">
              <a:xfrm flipH="1" flipV="1">
                <a:off x="6783376" y="2270080"/>
                <a:ext cx="159549" cy="64901"/>
              </a:xfrm>
              <a:custGeom>
                <a:avLst/>
                <a:gdLst>
                  <a:gd name="T0" fmla="*/ 274 w 1298"/>
                  <a:gd name="T1" fmla="*/ 0 h 527"/>
                  <a:gd name="T2" fmla="*/ 291 w 1298"/>
                  <a:gd name="T3" fmla="*/ 6 h 527"/>
                  <a:gd name="T4" fmla="*/ 255 w 1298"/>
                  <a:gd name="T5" fmla="*/ 83 h 527"/>
                  <a:gd name="T6" fmla="*/ 352 w 1298"/>
                  <a:gd name="T7" fmla="*/ 105 h 527"/>
                  <a:gd name="T8" fmla="*/ 451 w 1298"/>
                  <a:gd name="T9" fmla="*/ 122 h 527"/>
                  <a:gd name="T10" fmla="*/ 553 w 1298"/>
                  <a:gd name="T11" fmla="*/ 133 h 527"/>
                  <a:gd name="T12" fmla="*/ 656 w 1298"/>
                  <a:gd name="T13" fmla="*/ 137 h 527"/>
                  <a:gd name="T14" fmla="*/ 758 w 1298"/>
                  <a:gd name="T15" fmla="*/ 133 h 527"/>
                  <a:gd name="T16" fmla="*/ 858 w 1298"/>
                  <a:gd name="T17" fmla="*/ 123 h 527"/>
                  <a:gd name="T18" fmla="*/ 957 w 1298"/>
                  <a:gd name="T19" fmla="*/ 107 h 527"/>
                  <a:gd name="T20" fmla="*/ 1053 w 1298"/>
                  <a:gd name="T21" fmla="*/ 84 h 527"/>
                  <a:gd name="T22" fmla="*/ 1148 w 1298"/>
                  <a:gd name="T23" fmla="*/ 56 h 527"/>
                  <a:gd name="T24" fmla="*/ 1091 w 1298"/>
                  <a:gd name="T25" fmla="*/ 281 h 527"/>
                  <a:gd name="T26" fmla="*/ 1298 w 1298"/>
                  <a:gd name="T27" fmla="*/ 411 h 527"/>
                  <a:gd name="T28" fmla="*/ 1197 w 1298"/>
                  <a:gd name="T29" fmla="*/ 444 h 527"/>
                  <a:gd name="T30" fmla="*/ 1093 w 1298"/>
                  <a:gd name="T31" fmla="*/ 472 h 527"/>
                  <a:gd name="T32" fmla="*/ 986 w 1298"/>
                  <a:gd name="T33" fmla="*/ 493 h 527"/>
                  <a:gd name="T34" fmla="*/ 877 w 1298"/>
                  <a:gd name="T35" fmla="*/ 509 h 527"/>
                  <a:gd name="T36" fmla="*/ 767 w 1298"/>
                  <a:gd name="T37" fmla="*/ 519 h 527"/>
                  <a:gd name="T38" fmla="*/ 656 w 1298"/>
                  <a:gd name="T39" fmla="*/ 521 h 527"/>
                  <a:gd name="T40" fmla="*/ 548 w 1298"/>
                  <a:gd name="T41" fmla="*/ 519 h 527"/>
                  <a:gd name="T42" fmla="*/ 443 w 1298"/>
                  <a:gd name="T43" fmla="*/ 510 h 527"/>
                  <a:gd name="T44" fmla="*/ 339 w 1298"/>
                  <a:gd name="T45" fmla="*/ 495 h 527"/>
                  <a:gd name="T46" fmla="*/ 236 w 1298"/>
                  <a:gd name="T47" fmla="*/ 475 h 527"/>
                  <a:gd name="T48" fmla="*/ 137 w 1298"/>
                  <a:gd name="T49" fmla="*/ 450 h 527"/>
                  <a:gd name="T50" fmla="*/ 121 w 1298"/>
                  <a:gd name="T51" fmla="*/ 527 h 527"/>
                  <a:gd name="T52" fmla="*/ 104 w 1298"/>
                  <a:gd name="T53" fmla="*/ 522 h 527"/>
                  <a:gd name="T54" fmla="*/ 0 w 1298"/>
                  <a:gd name="T55" fmla="*/ 200 h 527"/>
                  <a:gd name="T56" fmla="*/ 274 w 1298"/>
                  <a:gd name="T57" fmla="*/ 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8" h="527">
                    <a:moveTo>
                      <a:pt x="274" y="0"/>
                    </a:moveTo>
                    <a:lnTo>
                      <a:pt x="291" y="6"/>
                    </a:lnTo>
                    <a:lnTo>
                      <a:pt x="255" y="83"/>
                    </a:lnTo>
                    <a:lnTo>
                      <a:pt x="352" y="105"/>
                    </a:lnTo>
                    <a:lnTo>
                      <a:pt x="451" y="122"/>
                    </a:lnTo>
                    <a:lnTo>
                      <a:pt x="553" y="133"/>
                    </a:lnTo>
                    <a:lnTo>
                      <a:pt x="656" y="137"/>
                    </a:lnTo>
                    <a:lnTo>
                      <a:pt x="758" y="133"/>
                    </a:lnTo>
                    <a:lnTo>
                      <a:pt x="858" y="123"/>
                    </a:lnTo>
                    <a:lnTo>
                      <a:pt x="957" y="107"/>
                    </a:lnTo>
                    <a:lnTo>
                      <a:pt x="1053" y="84"/>
                    </a:lnTo>
                    <a:lnTo>
                      <a:pt x="1148" y="56"/>
                    </a:lnTo>
                    <a:lnTo>
                      <a:pt x="1091" y="281"/>
                    </a:lnTo>
                    <a:lnTo>
                      <a:pt x="1298" y="411"/>
                    </a:lnTo>
                    <a:lnTo>
                      <a:pt x="1197" y="444"/>
                    </a:lnTo>
                    <a:lnTo>
                      <a:pt x="1093" y="472"/>
                    </a:lnTo>
                    <a:lnTo>
                      <a:pt x="986" y="493"/>
                    </a:lnTo>
                    <a:lnTo>
                      <a:pt x="877" y="509"/>
                    </a:lnTo>
                    <a:lnTo>
                      <a:pt x="767" y="519"/>
                    </a:lnTo>
                    <a:lnTo>
                      <a:pt x="656" y="521"/>
                    </a:lnTo>
                    <a:lnTo>
                      <a:pt x="548" y="519"/>
                    </a:lnTo>
                    <a:lnTo>
                      <a:pt x="443" y="510"/>
                    </a:lnTo>
                    <a:lnTo>
                      <a:pt x="339" y="495"/>
                    </a:lnTo>
                    <a:lnTo>
                      <a:pt x="236" y="475"/>
                    </a:lnTo>
                    <a:lnTo>
                      <a:pt x="137" y="450"/>
                    </a:lnTo>
                    <a:lnTo>
                      <a:pt x="121" y="527"/>
                    </a:lnTo>
                    <a:lnTo>
                      <a:pt x="104" y="522"/>
                    </a:lnTo>
                    <a:lnTo>
                      <a:pt x="0" y="200"/>
                    </a:lnTo>
                    <a:lnTo>
                      <a:pt x="27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9" name="Freeform 13"/>
              <p:cNvSpPr>
                <a:spLocks/>
              </p:cNvSpPr>
              <p:nvPr/>
            </p:nvSpPr>
            <p:spPr bwMode="auto">
              <a:xfrm flipH="1" flipV="1">
                <a:off x="6624319" y="2537060"/>
                <a:ext cx="113823" cy="150945"/>
              </a:xfrm>
              <a:custGeom>
                <a:avLst/>
                <a:gdLst>
                  <a:gd name="T0" fmla="*/ 232 w 927"/>
                  <a:gd name="T1" fmla="*/ 0 h 1229"/>
                  <a:gd name="T2" fmla="*/ 311 w 927"/>
                  <a:gd name="T3" fmla="*/ 72 h 1229"/>
                  <a:gd name="T4" fmla="*/ 386 w 927"/>
                  <a:gd name="T5" fmla="*/ 148 h 1229"/>
                  <a:gd name="T6" fmla="*/ 458 w 927"/>
                  <a:gd name="T7" fmla="*/ 227 h 1229"/>
                  <a:gd name="T8" fmla="*/ 524 w 927"/>
                  <a:gd name="T9" fmla="*/ 309 h 1229"/>
                  <a:gd name="T10" fmla="*/ 586 w 927"/>
                  <a:gd name="T11" fmla="*/ 397 h 1229"/>
                  <a:gd name="T12" fmla="*/ 643 w 927"/>
                  <a:gd name="T13" fmla="*/ 488 h 1229"/>
                  <a:gd name="T14" fmla="*/ 695 w 927"/>
                  <a:gd name="T15" fmla="*/ 581 h 1229"/>
                  <a:gd name="T16" fmla="*/ 743 w 927"/>
                  <a:gd name="T17" fmla="*/ 678 h 1229"/>
                  <a:gd name="T18" fmla="*/ 784 w 927"/>
                  <a:gd name="T19" fmla="*/ 778 h 1229"/>
                  <a:gd name="T20" fmla="*/ 820 w 927"/>
                  <a:gd name="T21" fmla="*/ 881 h 1229"/>
                  <a:gd name="T22" fmla="*/ 850 w 927"/>
                  <a:gd name="T23" fmla="*/ 985 h 1229"/>
                  <a:gd name="T24" fmla="*/ 923 w 927"/>
                  <a:gd name="T25" fmla="*/ 961 h 1229"/>
                  <a:gd name="T26" fmla="*/ 927 w 927"/>
                  <a:gd name="T27" fmla="*/ 978 h 1229"/>
                  <a:gd name="T28" fmla="*/ 700 w 927"/>
                  <a:gd name="T29" fmla="*/ 1229 h 1229"/>
                  <a:gd name="T30" fmla="*/ 391 w 927"/>
                  <a:gd name="T31" fmla="*/ 1092 h 1229"/>
                  <a:gd name="T32" fmla="*/ 387 w 927"/>
                  <a:gd name="T33" fmla="*/ 1074 h 1229"/>
                  <a:gd name="T34" fmla="*/ 473 w 927"/>
                  <a:gd name="T35" fmla="*/ 1066 h 1229"/>
                  <a:gd name="T36" fmla="*/ 444 w 927"/>
                  <a:gd name="T37" fmla="*/ 968 h 1229"/>
                  <a:gd name="T38" fmla="*/ 408 w 927"/>
                  <a:gd name="T39" fmla="*/ 874 h 1229"/>
                  <a:gd name="T40" fmla="*/ 366 w 927"/>
                  <a:gd name="T41" fmla="*/ 781 h 1229"/>
                  <a:gd name="T42" fmla="*/ 318 w 927"/>
                  <a:gd name="T43" fmla="*/ 693 h 1229"/>
                  <a:gd name="T44" fmla="*/ 264 w 927"/>
                  <a:gd name="T45" fmla="*/ 608 h 1229"/>
                  <a:gd name="T46" fmla="*/ 205 w 927"/>
                  <a:gd name="T47" fmla="*/ 527 h 1229"/>
                  <a:gd name="T48" fmla="*/ 141 w 927"/>
                  <a:gd name="T49" fmla="*/ 450 h 1229"/>
                  <a:gd name="T50" fmla="*/ 73 w 927"/>
                  <a:gd name="T51" fmla="*/ 378 h 1229"/>
                  <a:gd name="T52" fmla="*/ 0 w 927"/>
                  <a:gd name="T53" fmla="*/ 309 h 1229"/>
                  <a:gd name="T54" fmla="*/ 223 w 927"/>
                  <a:gd name="T55" fmla="*/ 245 h 1229"/>
                  <a:gd name="T56" fmla="*/ 232 w 927"/>
                  <a:gd name="T57" fmla="*/ 0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27" h="1229">
                    <a:moveTo>
                      <a:pt x="232" y="0"/>
                    </a:moveTo>
                    <a:lnTo>
                      <a:pt x="311" y="72"/>
                    </a:lnTo>
                    <a:lnTo>
                      <a:pt x="386" y="148"/>
                    </a:lnTo>
                    <a:lnTo>
                      <a:pt x="458" y="227"/>
                    </a:lnTo>
                    <a:lnTo>
                      <a:pt x="524" y="309"/>
                    </a:lnTo>
                    <a:lnTo>
                      <a:pt x="586" y="397"/>
                    </a:lnTo>
                    <a:lnTo>
                      <a:pt x="643" y="488"/>
                    </a:lnTo>
                    <a:lnTo>
                      <a:pt x="695" y="581"/>
                    </a:lnTo>
                    <a:lnTo>
                      <a:pt x="743" y="678"/>
                    </a:lnTo>
                    <a:lnTo>
                      <a:pt x="784" y="778"/>
                    </a:lnTo>
                    <a:lnTo>
                      <a:pt x="820" y="881"/>
                    </a:lnTo>
                    <a:lnTo>
                      <a:pt x="850" y="985"/>
                    </a:lnTo>
                    <a:lnTo>
                      <a:pt x="923" y="961"/>
                    </a:lnTo>
                    <a:lnTo>
                      <a:pt x="927" y="978"/>
                    </a:lnTo>
                    <a:lnTo>
                      <a:pt x="700" y="1229"/>
                    </a:lnTo>
                    <a:lnTo>
                      <a:pt x="391" y="1092"/>
                    </a:lnTo>
                    <a:lnTo>
                      <a:pt x="387" y="1074"/>
                    </a:lnTo>
                    <a:lnTo>
                      <a:pt x="473" y="1066"/>
                    </a:lnTo>
                    <a:lnTo>
                      <a:pt x="444" y="968"/>
                    </a:lnTo>
                    <a:lnTo>
                      <a:pt x="408" y="874"/>
                    </a:lnTo>
                    <a:lnTo>
                      <a:pt x="366" y="781"/>
                    </a:lnTo>
                    <a:lnTo>
                      <a:pt x="318" y="693"/>
                    </a:lnTo>
                    <a:lnTo>
                      <a:pt x="264" y="608"/>
                    </a:lnTo>
                    <a:lnTo>
                      <a:pt x="205" y="527"/>
                    </a:lnTo>
                    <a:lnTo>
                      <a:pt x="141" y="450"/>
                    </a:lnTo>
                    <a:lnTo>
                      <a:pt x="73" y="378"/>
                    </a:lnTo>
                    <a:lnTo>
                      <a:pt x="0" y="309"/>
                    </a:lnTo>
                    <a:lnTo>
                      <a:pt x="223" y="245"/>
                    </a:lnTo>
                    <a:lnTo>
                      <a:pt x="23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70" name="Freeform 14"/>
              <p:cNvSpPr>
                <a:spLocks/>
              </p:cNvSpPr>
              <p:nvPr/>
            </p:nvSpPr>
            <p:spPr bwMode="auto">
              <a:xfrm flipH="1" flipV="1">
                <a:off x="6718229" y="2653587"/>
                <a:ext cx="142832" cy="90468"/>
              </a:xfrm>
              <a:custGeom>
                <a:avLst/>
                <a:gdLst>
                  <a:gd name="T0" fmla="*/ 0 w 1162"/>
                  <a:gd name="T1" fmla="*/ 0 h 736"/>
                  <a:gd name="T2" fmla="*/ 113 w 1162"/>
                  <a:gd name="T3" fmla="*/ 4 h 736"/>
                  <a:gd name="T4" fmla="*/ 223 w 1162"/>
                  <a:gd name="T5" fmla="*/ 15 h 736"/>
                  <a:gd name="T6" fmla="*/ 331 w 1162"/>
                  <a:gd name="T7" fmla="*/ 30 h 736"/>
                  <a:gd name="T8" fmla="*/ 437 w 1162"/>
                  <a:gd name="T9" fmla="*/ 53 h 736"/>
                  <a:gd name="T10" fmla="*/ 541 w 1162"/>
                  <a:gd name="T11" fmla="*/ 81 h 736"/>
                  <a:gd name="T12" fmla="*/ 643 w 1162"/>
                  <a:gd name="T13" fmla="*/ 114 h 736"/>
                  <a:gd name="T14" fmla="*/ 741 w 1162"/>
                  <a:gd name="T15" fmla="*/ 152 h 736"/>
                  <a:gd name="T16" fmla="*/ 838 w 1162"/>
                  <a:gd name="T17" fmla="*/ 197 h 736"/>
                  <a:gd name="T18" fmla="*/ 931 w 1162"/>
                  <a:gd name="T19" fmla="*/ 246 h 736"/>
                  <a:gd name="T20" fmla="*/ 1021 w 1162"/>
                  <a:gd name="T21" fmla="*/ 300 h 736"/>
                  <a:gd name="T22" fmla="*/ 1108 w 1162"/>
                  <a:gd name="T23" fmla="*/ 360 h 736"/>
                  <a:gd name="T24" fmla="*/ 1148 w 1162"/>
                  <a:gd name="T25" fmla="*/ 293 h 736"/>
                  <a:gd name="T26" fmla="*/ 1162 w 1162"/>
                  <a:gd name="T27" fmla="*/ 303 h 736"/>
                  <a:gd name="T28" fmla="*/ 1150 w 1162"/>
                  <a:gd name="T29" fmla="*/ 642 h 736"/>
                  <a:gd name="T30" fmla="*/ 824 w 1162"/>
                  <a:gd name="T31" fmla="*/ 736 h 736"/>
                  <a:gd name="T32" fmla="*/ 810 w 1162"/>
                  <a:gd name="T33" fmla="*/ 725 h 736"/>
                  <a:gd name="T34" fmla="*/ 871 w 1162"/>
                  <a:gd name="T35" fmla="*/ 664 h 736"/>
                  <a:gd name="T36" fmla="*/ 789 w 1162"/>
                  <a:gd name="T37" fmla="*/ 609 h 736"/>
                  <a:gd name="T38" fmla="*/ 703 w 1162"/>
                  <a:gd name="T39" fmla="*/ 561 h 736"/>
                  <a:gd name="T40" fmla="*/ 612 w 1162"/>
                  <a:gd name="T41" fmla="*/ 517 h 736"/>
                  <a:gd name="T42" fmla="*/ 520 w 1162"/>
                  <a:gd name="T43" fmla="*/ 479 h 736"/>
                  <a:gd name="T44" fmla="*/ 424 w 1162"/>
                  <a:gd name="T45" fmla="*/ 448 h 736"/>
                  <a:gd name="T46" fmla="*/ 325 w 1162"/>
                  <a:gd name="T47" fmla="*/ 422 h 736"/>
                  <a:gd name="T48" fmla="*/ 224 w 1162"/>
                  <a:gd name="T49" fmla="*/ 404 h 736"/>
                  <a:gd name="T50" fmla="*/ 121 w 1162"/>
                  <a:gd name="T51" fmla="*/ 392 h 736"/>
                  <a:gd name="T52" fmla="*/ 16 w 1162"/>
                  <a:gd name="T53" fmla="*/ 386 h 736"/>
                  <a:gd name="T54" fmla="*/ 148 w 1162"/>
                  <a:gd name="T55" fmla="*/ 190 h 736"/>
                  <a:gd name="T56" fmla="*/ 0 w 1162"/>
                  <a:gd name="T57"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 h="736">
                    <a:moveTo>
                      <a:pt x="0" y="0"/>
                    </a:moveTo>
                    <a:lnTo>
                      <a:pt x="113" y="4"/>
                    </a:lnTo>
                    <a:lnTo>
                      <a:pt x="223" y="15"/>
                    </a:lnTo>
                    <a:lnTo>
                      <a:pt x="331" y="30"/>
                    </a:lnTo>
                    <a:lnTo>
                      <a:pt x="437" y="53"/>
                    </a:lnTo>
                    <a:lnTo>
                      <a:pt x="541" y="81"/>
                    </a:lnTo>
                    <a:lnTo>
                      <a:pt x="643" y="114"/>
                    </a:lnTo>
                    <a:lnTo>
                      <a:pt x="741" y="152"/>
                    </a:lnTo>
                    <a:lnTo>
                      <a:pt x="838" y="197"/>
                    </a:lnTo>
                    <a:lnTo>
                      <a:pt x="931" y="246"/>
                    </a:lnTo>
                    <a:lnTo>
                      <a:pt x="1021" y="300"/>
                    </a:lnTo>
                    <a:lnTo>
                      <a:pt x="1108" y="360"/>
                    </a:lnTo>
                    <a:lnTo>
                      <a:pt x="1148" y="293"/>
                    </a:lnTo>
                    <a:lnTo>
                      <a:pt x="1162" y="303"/>
                    </a:lnTo>
                    <a:lnTo>
                      <a:pt x="1150" y="642"/>
                    </a:lnTo>
                    <a:lnTo>
                      <a:pt x="824" y="736"/>
                    </a:lnTo>
                    <a:lnTo>
                      <a:pt x="810" y="725"/>
                    </a:lnTo>
                    <a:lnTo>
                      <a:pt x="871" y="664"/>
                    </a:lnTo>
                    <a:lnTo>
                      <a:pt x="789" y="609"/>
                    </a:lnTo>
                    <a:lnTo>
                      <a:pt x="703" y="561"/>
                    </a:lnTo>
                    <a:lnTo>
                      <a:pt x="612" y="517"/>
                    </a:lnTo>
                    <a:lnTo>
                      <a:pt x="520" y="479"/>
                    </a:lnTo>
                    <a:lnTo>
                      <a:pt x="424" y="448"/>
                    </a:lnTo>
                    <a:lnTo>
                      <a:pt x="325" y="422"/>
                    </a:lnTo>
                    <a:lnTo>
                      <a:pt x="224" y="404"/>
                    </a:lnTo>
                    <a:lnTo>
                      <a:pt x="121" y="392"/>
                    </a:lnTo>
                    <a:lnTo>
                      <a:pt x="16" y="386"/>
                    </a:lnTo>
                    <a:lnTo>
                      <a:pt x="148" y="19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sp>
          <p:nvSpPr>
            <p:cNvPr id="171" name="Freeform 78"/>
            <p:cNvSpPr>
              <a:spLocks noEditPoints="1"/>
            </p:cNvSpPr>
            <p:nvPr/>
          </p:nvSpPr>
          <p:spPr bwMode="auto">
            <a:xfrm>
              <a:off x="11415209" y="4989023"/>
              <a:ext cx="245924" cy="338507"/>
            </a:xfrm>
            <a:custGeom>
              <a:avLst/>
              <a:gdLst>
                <a:gd name="T0" fmla="*/ 36 w 72"/>
                <a:gd name="T1" fmla="*/ 31 h 99"/>
                <a:gd name="T2" fmla="*/ 15 w 72"/>
                <a:gd name="T3" fmla="*/ 53 h 99"/>
                <a:gd name="T4" fmla="*/ 25 w 72"/>
                <a:gd name="T5" fmla="*/ 74 h 99"/>
                <a:gd name="T6" fmla="*/ 24 w 72"/>
                <a:gd name="T7" fmla="*/ 74 h 99"/>
                <a:gd name="T8" fmla="*/ 12 w 72"/>
                <a:gd name="T9" fmla="*/ 53 h 99"/>
                <a:gd name="T10" fmla="*/ 36 w 72"/>
                <a:gd name="T11" fmla="*/ 29 h 99"/>
                <a:gd name="T12" fmla="*/ 60 w 72"/>
                <a:gd name="T13" fmla="*/ 53 h 99"/>
                <a:gd name="T14" fmla="*/ 48 w 72"/>
                <a:gd name="T15" fmla="*/ 74 h 99"/>
                <a:gd name="T16" fmla="*/ 48 w 72"/>
                <a:gd name="T17" fmla="*/ 74 h 99"/>
                <a:gd name="T18" fmla="*/ 25 w 72"/>
                <a:gd name="T19" fmla="*/ 74 h 99"/>
                <a:gd name="T20" fmla="*/ 36 w 72"/>
                <a:gd name="T21" fmla="*/ 99 h 99"/>
                <a:gd name="T22" fmla="*/ 30 w 72"/>
                <a:gd name="T23" fmla="*/ 96 h 99"/>
                <a:gd name="T24" fmla="*/ 42 w 72"/>
                <a:gd name="T25" fmla="*/ 96 h 99"/>
                <a:gd name="T26" fmla="*/ 36 w 72"/>
                <a:gd name="T27" fmla="*/ 99 h 99"/>
                <a:gd name="T28" fmla="*/ 48 w 72"/>
                <a:gd name="T29" fmla="*/ 90 h 99"/>
                <a:gd name="T30" fmla="*/ 45 w 72"/>
                <a:gd name="T31" fmla="*/ 93 h 99"/>
                <a:gd name="T32" fmla="*/ 28 w 72"/>
                <a:gd name="T33" fmla="*/ 93 h 99"/>
                <a:gd name="T34" fmla="*/ 25 w 72"/>
                <a:gd name="T35" fmla="*/ 90 h 99"/>
                <a:gd name="T36" fmla="*/ 28 w 72"/>
                <a:gd name="T37" fmla="*/ 87 h 99"/>
                <a:gd name="T38" fmla="*/ 45 w 72"/>
                <a:gd name="T39" fmla="*/ 87 h 99"/>
                <a:gd name="T40" fmla="*/ 48 w 72"/>
                <a:gd name="T41" fmla="*/ 90 h 99"/>
                <a:gd name="T42" fmla="*/ 48 w 72"/>
                <a:gd name="T43" fmla="*/ 81 h 99"/>
                <a:gd name="T44" fmla="*/ 45 w 72"/>
                <a:gd name="T45" fmla="*/ 84 h 99"/>
                <a:gd name="T46" fmla="*/ 28 w 72"/>
                <a:gd name="T47" fmla="*/ 84 h 99"/>
                <a:gd name="T48" fmla="*/ 25 w 72"/>
                <a:gd name="T49" fmla="*/ 81 h 99"/>
                <a:gd name="T50" fmla="*/ 28 w 72"/>
                <a:gd name="T51" fmla="*/ 78 h 99"/>
                <a:gd name="T52" fmla="*/ 45 w 72"/>
                <a:gd name="T53" fmla="*/ 78 h 99"/>
                <a:gd name="T54" fmla="*/ 48 w 72"/>
                <a:gd name="T55" fmla="*/ 81 h 99"/>
                <a:gd name="T56" fmla="*/ 71 w 72"/>
                <a:gd name="T57" fmla="*/ 14 h 99"/>
                <a:gd name="T58" fmla="*/ 71 w 72"/>
                <a:gd name="T59" fmla="*/ 18 h 99"/>
                <a:gd name="T60" fmla="*/ 60 w 72"/>
                <a:gd name="T61" fmla="*/ 30 h 99"/>
                <a:gd name="T62" fmla="*/ 55 w 72"/>
                <a:gd name="T63" fmla="*/ 30 h 99"/>
                <a:gd name="T64" fmla="*/ 55 w 72"/>
                <a:gd name="T65" fmla="*/ 25 h 99"/>
                <a:gd name="T66" fmla="*/ 66 w 72"/>
                <a:gd name="T67" fmla="*/ 13 h 99"/>
                <a:gd name="T68" fmla="*/ 71 w 72"/>
                <a:gd name="T69" fmla="*/ 14 h 99"/>
                <a:gd name="T70" fmla="*/ 36 w 72"/>
                <a:gd name="T71" fmla="*/ 0 h 99"/>
                <a:gd name="T72" fmla="*/ 40 w 72"/>
                <a:gd name="T73" fmla="*/ 3 h 99"/>
                <a:gd name="T74" fmla="*/ 40 w 72"/>
                <a:gd name="T75" fmla="*/ 20 h 99"/>
                <a:gd name="T76" fmla="*/ 36 w 72"/>
                <a:gd name="T77" fmla="*/ 23 h 99"/>
                <a:gd name="T78" fmla="*/ 33 w 72"/>
                <a:gd name="T79" fmla="*/ 20 h 99"/>
                <a:gd name="T80" fmla="*/ 33 w 72"/>
                <a:gd name="T81" fmla="*/ 3 h 99"/>
                <a:gd name="T82" fmla="*/ 36 w 72"/>
                <a:gd name="T83" fmla="*/ 0 h 99"/>
                <a:gd name="T84" fmla="*/ 1 w 72"/>
                <a:gd name="T85" fmla="*/ 14 h 99"/>
                <a:gd name="T86" fmla="*/ 6 w 72"/>
                <a:gd name="T87" fmla="*/ 13 h 99"/>
                <a:gd name="T88" fmla="*/ 18 w 72"/>
                <a:gd name="T89" fmla="*/ 25 h 99"/>
                <a:gd name="T90" fmla="*/ 17 w 72"/>
                <a:gd name="T91" fmla="*/ 30 h 99"/>
                <a:gd name="T92" fmla="*/ 13 w 72"/>
                <a:gd name="T93" fmla="*/ 30 h 99"/>
                <a:gd name="T94" fmla="*/ 1 w 72"/>
                <a:gd name="T95" fmla="*/ 18 h 99"/>
                <a:gd name="T96" fmla="*/ 1 w 72"/>
                <a:gd name="T97" fmla="*/ 1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 h="99">
                  <a:moveTo>
                    <a:pt x="36" y="31"/>
                  </a:moveTo>
                  <a:cubicBezTo>
                    <a:pt x="24" y="31"/>
                    <a:pt x="15" y="41"/>
                    <a:pt x="15" y="53"/>
                  </a:cubicBezTo>
                  <a:moveTo>
                    <a:pt x="25" y="74"/>
                  </a:moveTo>
                  <a:cubicBezTo>
                    <a:pt x="24" y="74"/>
                    <a:pt x="24" y="74"/>
                    <a:pt x="24" y="74"/>
                  </a:cubicBezTo>
                  <a:cubicBezTo>
                    <a:pt x="17" y="70"/>
                    <a:pt x="12" y="62"/>
                    <a:pt x="12" y="53"/>
                  </a:cubicBezTo>
                  <a:cubicBezTo>
                    <a:pt x="12" y="40"/>
                    <a:pt x="23" y="29"/>
                    <a:pt x="36" y="29"/>
                  </a:cubicBezTo>
                  <a:cubicBezTo>
                    <a:pt x="50" y="29"/>
                    <a:pt x="60" y="40"/>
                    <a:pt x="60" y="53"/>
                  </a:cubicBezTo>
                  <a:cubicBezTo>
                    <a:pt x="60" y="62"/>
                    <a:pt x="56" y="70"/>
                    <a:pt x="48" y="74"/>
                  </a:cubicBezTo>
                  <a:cubicBezTo>
                    <a:pt x="48" y="74"/>
                    <a:pt x="48" y="74"/>
                    <a:pt x="48" y="74"/>
                  </a:cubicBezTo>
                  <a:lnTo>
                    <a:pt x="25" y="74"/>
                  </a:lnTo>
                  <a:close/>
                  <a:moveTo>
                    <a:pt x="36" y="99"/>
                  </a:moveTo>
                  <a:cubicBezTo>
                    <a:pt x="34" y="99"/>
                    <a:pt x="32" y="98"/>
                    <a:pt x="30" y="96"/>
                  </a:cubicBezTo>
                  <a:cubicBezTo>
                    <a:pt x="42" y="96"/>
                    <a:pt x="42" y="96"/>
                    <a:pt x="42" y="96"/>
                  </a:cubicBezTo>
                  <a:cubicBezTo>
                    <a:pt x="41" y="98"/>
                    <a:pt x="39" y="99"/>
                    <a:pt x="36" y="99"/>
                  </a:cubicBezTo>
                  <a:moveTo>
                    <a:pt x="48" y="90"/>
                  </a:moveTo>
                  <a:cubicBezTo>
                    <a:pt x="48" y="92"/>
                    <a:pt x="46" y="93"/>
                    <a:pt x="45" y="93"/>
                  </a:cubicBezTo>
                  <a:cubicBezTo>
                    <a:pt x="28" y="93"/>
                    <a:pt x="28" y="93"/>
                    <a:pt x="28" y="93"/>
                  </a:cubicBezTo>
                  <a:cubicBezTo>
                    <a:pt x="26" y="93"/>
                    <a:pt x="25" y="92"/>
                    <a:pt x="25" y="90"/>
                  </a:cubicBezTo>
                  <a:cubicBezTo>
                    <a:pt x="25" y="88"/>
                    <a:pt x="26" y="87"/>
                    <a:pt x="28" y="87"/>
                  </a:cubicBezTo>
                  <a:cubicBezTo>
                    <a:pt x="45" y="87"/>
                    <a:pt x="45" y="87"/>
                    <a:pt x="45" y="87"/>
                  </a:cubicBezTo>
                  <a:cubicBezTo>
                    <a:pt x="46" y="87"/>
                    <a:pt x="48" y="88"/>
                    <a:pt x="48" y="90"/>
                  </a:cubicBezTo>
                  <a:moveTo>
                    <a:pt x="48" y="81"/>
                  </a:moveTo>
                  <a:cubicBezTo>
                    <a:pt x="48" y="83"/>
                    <a:pt x="46" y="84"/>
                    <a:pt x="45" y="84"/>
                  </a:cubicBezTo>
                  <a:cubicBezTo>
                    <a:pt x="28" y="84"/>
                    <a:pt x="28" y="84"/>
                    <a:pt x="28" y="84"/>
                  </a:cubicBezTo>
                  <a:cubicBezTo>
                    <a:pt x="26" y="84"/>
                    <a:pt x="25" y="83"/>
                    <a:pt x="25" y="81"/>
                  </a:cubicBezTo>
                  <a:cubicBezTo>
                    <a:pt x="25" y="79"/>
                    <a:pt x="26" y="78"/>
                    <a:pt x="28" y="78"/>
                  </a:cubicBezTo>
                  <a:cubicBezTo>
                    <a:pt x="45" y="78"/>
                    <a:pt x="45" y="78"/>
                    <a:pt x="45" y="78"/>
                  </a:cubicBezTo>
                  <a:cubicBezTo>
                    <a:pt x="46" y="78"/>
                    <a:pt x="48" y="79"/>
                    <a:pt x="48" y="81"/>
                  </a:cubicBezTo>
                  <a:moveTo>
                    <a:pt x="71" y="14"/>
                  </a:moveTo>
                  <a:cubicBezTo>
                    <a:pt x="72" y="15"/>
                    <a:pt x="72" y="17"/>
                    <a:pt x="71" y="18"/>
                  </a:cubicBezTo>
                  <a:cubicBezTo>
                    <a:pt x="60" y="30"/>
                    <a:pt x="60" y="30"/>
                    <a:pt x="60" y="30"/>
                  </a:cubicBezTo>
                  <a:cubicBezTo>
                    <a:pt x="58" y="31"/>
                    <a:pt x="56" y="31"/>
                    <a:pt x="55" y="30"/>
                  </a:cubicBezTo>
                  <a:cubicBezTo>
                    <a:pt x="54" y="28"/>
                    <a:pt x="54" y="26"/>
                    <a:pt x="55" y="25"/>
                  </a:cubicBezTo>
                  <a:cubicBezTo>
                    <a:pt x="66" y="13"/>
                    <a:pt x="66" y="13"/>
                    <a:pt x="66" y="13"/>
                  </a:cubicBezTo>
                  <a:cubicBezTo>
                    <a:pt x="68" y="12"/>
                    <a:pt x="70" y="12"/>
                    <a:pt x="71" y="14"/>
                  </a:cubicBezTo>
                  <a:moveTo>
                    <a:pt x="36" y="0"/>
                  </a:moveTo>
                  <a:cubicBezTo>
                    <a:pt x="38" y="0"/>
                    <a:pt x="40" y="2"/>
                    <a:pt x="40" y="3"/>
                  </a:cubicBezTo>
                  <a:cubicBezTo>
                    <a:pt x="40" y="20"/>
                    <a:pt x="40" y="20"/>
                    <a:pt x="40" y="20"/>
                  </a:cubicBezTo>
                  <a:cubicBezTo>
                    <a:pt x="40" y="21"/>
                    <a:pt x="38" y="23"/>
                    <a:pt x="36" y="23"/>
                  </a:cubicBezTo>
                  <a:cubicBezTo>
                    <a:pt x="35" y="23"/>
                    <a:pt x="33" y="22"/>
                    <a:pt x="33" y="20"/>
                  </a:cubicBezTo>
                  <a:cubicBezTo>
                    <a:pt x="33" y="3"/>
                    <a:pt x="33" y="3"/>
                    <a:pt x="33" y="3"/>
                  </a:cubicBezTo>
                  <a:cubicBezTo>
                    <a:pt x="33" y="2"/>
                    <a:pt x="34" y="0"/>
                    <a:pt x="36" y="0"/>
                  </a:cubicBezTo>
                  <a:moveTo>
                    <a:pt x="1" y="14"/>
                  </a:moveTo>
                  <a:cubicBezTo>
                    <a:pt x="3" y="12"/>
                    <a:pt x="5" y="12"/>
                    <a:pt x="6" y="13"/>
                  </a:cubicBezTo>
                  <a:cubicBezTo>
                    <a:pt x="18" y="25"/>
                    <a:pt x="18" y="25"/>
                    <a:pt x="18" y="25"/>
                  </a:cubicBezTo>
                  <a:cubicBezTo>
                    <a:pt x="19" y="26"/>
                    <a:pt x="19" y="28"/>
                    <a:pt x="17" y="30"/>
                  </a:cubicBezTo>
                  <a:cubicBezTo>
                    <a:pt x="16" y="31"/>
                    <a:pt x="14" y="31"/>
                    <a:pt x="13" y="30"/>
                  </a:cubicBezTo>
                  <a:cubicBezTo>
                    <a:pt x="1" y="18"/>
                    <a:pt x="1" y="18"/>
                    <a:pt x="1" y="18"/>
                  </a:cubicBezTo>
                  <a:cubicBezTo>
                    <a:pt x="0" y="17"/>
                    <a:pt x="0" y="15"/>
                    <a:pt x="1" y="14"/>
                  </a:cubicBezTo>
                </a:path>
              </a:pathLst>
            </a:custGeom>
            <a:solidFill>
              <a:srgbClr val="BAD53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3983081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1" end="1"/>
                                            </p:txEl>
                                          </p:spTgt>
                                        </p:tgtEl>
                                        <p:attrNameLst>
                                          <p:attrName>style.visibility</p:attrName>
                                        </p:attrNameLst>
                                      </p:cBhvr>
                                      <p:to>
                                        <p:strVal val="visible"/>
                                      </p:to>
                                    </p:set>
                                    <p:animEffect transition="in" filter="fade">
                                      <p:cBhvr>
                                        <p:cTn id="13" dur="500"/>
                                        <p:tgtEl>
                                          <p:spTgt spid="88">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8">
                                            <p:txEl>
                                              <p:pRg st="2" end="2"/>
                                            </p:txEl>
                                          </p:spTgt>
                                        </p:tgtEl>
                                        <p:attrNameLst>
                                          <p:attrName>style.visibility</p:attrName>
                                        </p:attrNameLst>
                                      </p:cBhvr>
                                      <p:to>
                                        <p:strVal val="visible"/>
                                      </p:to>
                                    </p:set>
                                    <p:animEffect transition="in" filter="fade">
                                      <p:cBhvr>
                                        <p:cTn id="16" dur="500"/>
                                        <p:tgtEl>
                                          <p:spTgt spid="8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8">
                                            <p:txEl>
                                              <p:pRg st="3" end="3"/>
                                            </p:txEl>
                                          </p:spTgt>
                                        </p:tgtEl>
                                        <p:attrNameLst>
                                          <p:attrName>style.visibility</p:attrName>
                                        </p:attrNameLst>
                                      </p:cBhvr>
                                      <p:to>
                                        <p:strVal val="visible"/>
                                      </p:to>
                                    </p:set>
                                    <p:animEffect transition="in" filter="fade">
                                      <p:cBhvr>
                                        <p:cTn id="21" dur="500"/>
                                        <p:tgtEl>
                                          <p:spTgt spid="88">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500"/>
                                        <p:tgtEl>
                                          <p:spTgt spid="126"/>
                                        </p:tgtEl>
                                      </p:cBhvr>
                                    </p:animEffect>
                                  </p:childTnLst>
                                </p:cTn>
                              </p:par>
                              <p:par>
                                <p:cTn id="37" presetID="10" presetClass="entr" presetSubtype="0" fill="hold" nodeType="withEffect">
                                  <p:stCondLst>
                                    <p:cond delay="0"/>
                                  </p:stCondLst>
                                  <p:childTnLst>
                                    <p:set>
                                      <p:cBhvr>
                                        <p:cTn id="38" dur="1" fill="hold">
                                          <p:stCondLst>
                                            <p:cond delay="0"/>
                                          </p:stCondLst>
                                        </p:cTn>
                                        <p:tgtEl>
                                          <p:spTgt spid="88">
                                            <p:txEl>
                                              <p:pRg st="4" end="4"/>
                                            </p:txEl>
                                          </p:spTgt>
                                        </p:tgtEl>
                                        <p:attrNameLst>
                                          <p:attrName>style.visibility</p:attrName>
                                        </p:attrNameLst>
                                      </p:cBhvr>
                                      <p:to>
                                        <p:strVal val="visible"/>
                                      </p:to>
                                    </p:set>
                                    <p:animEffect transition="in" filter="fade">
                                      <p:cBhvr>
                                        <p:cTn id="39" dur="500"/>
                                        <p:tgtEl>
                                          <p:spTgt spid="88">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88">
                                            <p:txEl>
                                              <p:pRg st="5" end="5"/>
                                            </p:txEl>
                                          </p:spTgt>
                                        </p:tgtEl>
                                        <p:attrNameLst>
                                          <p:attrName>style.visibility</p:attrName>
                                        </p:attrNameLst>
                                      </p:cBhvr>
                                      <p:to>
                                        <p:strVal val="visible"/>
                                      </p:to>
                                    </p:set>
                                    <p:animEffect transition="in" filter="fade">
                                      <p:cBhvr>
                                        <p:cTn id="42" dur="500"/>
                                        <p:tgtEl>
                                          <p:spTgt spid="8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8">
                                            <p:txEl>
                                              <p:pRg st="6" end="6"/>
                                            </p:txEl>
                                          </p:spTgt>
                                        </p:tgtEl>
                                        <p:attrNameLst>
                                          <p:attrName>style.visibility</p:attrName>
                                        </p:attrNameLst>
                                      </p:cBhvr>
                                      <p:to>
                                        <p:strVal val="visible"/>
                                      </p:to>
                                    </p:set>
                                    <p:animEffect transition="in" filter="fade">
                                      <p:cBhvr>
                                        <p:cTn id="47" dur="500"/>
                                        <p:tgtEl>
                                          <p:spTgt spid="88">
                                            <p:txEl>
                                              <p:pRg st="6" end="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par>
                                <p:cTn id="51" presetID="10" presetClass="entr" presetSubtype="0" fill="hold" nodeType="withEffect">
                                  <p:stCondLst>
                                    <p:cond delay="0"/>
                                  </p:stCondLst>
                                  <p:childTnLst>
                                    <p:set>
                                      <p:cBhvr>
                                        <p:cTn id="52" dur="1" fill="hold">
                                          <p:stCondLst>
                                            <p:cond delay="0"/>
                                          </p:stCondLst>
                                        </p:cTn>
                                        <p:tgtEl>
                                          <p:spTgt spid="125"/>
                                        </p:tgtEl>
                                        <p:attrNameLst>
                                          <p:attrName>style.visibility</p:attrName>
                                        </p:attrNameLst>
                                      </p:cBhvr>
                                      <p:to>
                                        <p:strVal val="visible"/>
                                      </p:to>
                                    </p:set>
                                    <p:animEffect transition="in" filter="fade">
                                      <p:cBhvr>
                                        <p:cTn id="53" dur="500"/>
                                        <p:tgtEl>
                                          <p:spTgt spid="125"/>
                                        </p:tgtEl>
                                      </p:cBhvr>
                                    </p:animEffect>
                                  </p:childTnLst>
                                </p:cTn>
                              </p:par>
                              <p:par>
                                <p:cTn id="54" presetID="10" presetClass="entr" presetSubtype="0" fill="hold" nodeType="with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fade">
                                      <p:cBhvr>
                                        <p:cTn id="56" dur="500"/>
                                        <p:tgtEl>
                                          <p:spTgt spid="117"/>
                                        </p:tgtEl>
                                      </p:cBhvr>
                                    </p:animEffect>
                                  </p:childTnLst>
                                </p:cTn>
                              </p:par>
                              <p:par>
                                <p:cTn id="57" presetID="10"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animEffect transition="in" filter="fade">
                                      <p:cBhvr>
                                        <p:cTn id="59" dur="500"/>
                                        <p:tgtEl>
                                          <p:spTgt spid="121"/>
                                        </p:tgtEl>
                                      </p:cBhvr>
                                    </p:animEffect>
                                  </p:childTnLst>
                                </p:cTn>
                              </p:par>
                              <p:par>
                                <p:cTn id="60" presetID="10" presetClass="entr" presetSubtype="0" fill="hold" nodeType="withEffect">
                                  <p:stCondLst>
                                    <p:cond delay="0"/>
                                  </p:stCondLst>
                                  <p:childTnLst>
                                    <p:set>
                                      <p:cBhvr>
                                        <p:cTn id="61" dur="1" fill="hold">
                                          <p:stCondLst>
                                            <p:cond delay="0"/>
                                          </p:stCondLst>
                                        </p:cTn>
                                        <p:tgtEl>
                                          <p:spTgt spid="88">
                                            <p:txEl>
                                              <p:pRg st="7" end="7"/>
                                            </p:txEl>
                                          </p:spTgt>
                                        </p:tgtEl>
                                        <p:attrNameLst>
                                          <p:attrName>style.visibility</p:attrName>
                                        </p:attrNameLst>
                                      </p:cBhvr>
                                      <p:to>
                                        <p:strVal val="visible"/>
                                      </p:to>
                                    </p:set>
                                    <p:animEffect transition="in" filter="fade">
                                      <p:cBhvr>
                                        <p:cTn id="62" dur="500"/>
                                        <p:tgtEl>
                                          <p:spTgt spid="88">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8">
                                            <p:txEl>
                                              <p:pRg st="8" end="8"/>
                                            </p:txEl>
                                          </p:spTgt>
                                        </p:tgtEl>
                                        <p:attrNameLst>
                                          <p:attrName>style.visibility</p:attrName>
                                        </p:attrNameLst>
                                      </p:cBhvr>
                                      <p:to>
                                        <p:strVal val="visible"/>
                                      </p:to>
                                    </p:set>
                                    <p:animEffect transition="in" filter="fade">
                                      <p:cBhvr>
                                        <p:cTn id="67" dur="500"/>
                                        <p:tgtEl>
                                          <p:spTgt spid="88">
                                            <p:txEl>
                                              <p:pRg st="8" end="8"/>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16"/>
                                        </p:tgtEl>
                                        <p:attrNameLst>
                                          <p:attrName>style.visibility</p:attrName>
                                        </p:attrNameLst>
                                      </p:cBhvr>
                                      <p:to>
                                        <p:strVal val="visible"/>
                                      </p:to>
                                    </p:set>
                                    <p:animEffect transition="in" filter="fade">
                                      <p:cBhvr>
                                        <p:cTn id="70" dur="500"/>
                                        <p:tgtEl>
                                          <p:spTgt spid="116"/>
                                        </p:tgtEl>
                                      </p:cBhvr>
                                    </p:animEffect>
                                  </p:childTnLst>
                                </p:cTn>
                              </p:par>
                              <p:par>
                                <p:cTn id="71" presetID="10" presetClass="entr" presetSubtype="0" fill="hold" nodeType="withEffect">
                                  <p:stCondLst>
                                    <p:cond delay="0"/>
                                  </p:stCondLst>
                                  <p:childTnLst>
                                    <p:set>
                                      <p:cBhvr>
                                        <p:cTn id="72" dur="1" fill="hold">
                                          <p:stCondLst>
                                            <p:cond delay="0"/>
                                          </p:stCondLst>
                                        </p:cTn>
                                        <p:tgtEl>
                                          <p:spTgt spid="88">
                                            <p:txEl>
                                              <p:pRg st="9" end="9"/>
                                            </p:txEl>
                                          </p:spTgt>
                                        </p:tgtEl>
                                        <p:attrNameLst>
                                          <p:attrName>style.visibility</p:attrName>
                                        </p:attrNameLst>
                                      </p:cBhvr>
                                      <p:to>
                                        <p:strVal val="visible"/>
                                      </p:to>
                                    </p:set>
                                    <p:animEffect transition="in" filter="fade">
                                      <p:cBhvr>
                                        <p:cTn id="73" dur="500"/>
                                        <p:tgtEl>
                                          <p:spTgt spid="88">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28"/>
                                        </p:tgtEl>
                                        <p:attrNameLst>
                                          <p:attrName>style.visibility</p:attrName>
                                        </p:attrNameLst>
                                      </p:cBhvr>
                                      <p:to>
                                        <p:strVal val="visible"/>
                                      </p:to>
                                    </p:set>
                                    <p:animEffect transition="in" filter="fade">
                                      <p:cBhvr>
                                        <p:cTn id="76" dur="500"/>
                                        <p:tgtEl>
                                          <p:spTgt spid="128"/>
                                        </p:tgtEl>
                                      </p:cBhvr>
                                    </p:animEffect>
                                  </p:childTnLst>
                                </p:cTn>
                              </p:par>
                              <p:par>
                                <p:cTn id="77" presetID="10" presetClass="entr" presetSubtype="0" fill="hold" nodeType="withEffect">
                                  <p:stCondLst>
                                    <p:cond delay="0"/>
                                  </p:stCondLst>
                                  <p:childTnLst>
                                    <p:set>
                                      <p:cBhvr>
                                        <p:cTn id="78" dur="1" fill="hold">
                                          <p:stCondLst>
                                            <p:cond delay="0"/>
                                          </p:stCondLst>
                                        </p:cTn>
                                        <p:tgtEl>
                                          <p:spTgt spid="123"/>
                                        </p:tgtEl>
                                        <p:attrNameLst>
                                          <p:attrName>style.visibility</p:attrName>
                                        </p:attrNameLst>
                                      </p:cBhvr>
                                      <p:to>
                                        <p:strVal val="visible"/>
                                      </p:to>
                                    </p:set>
                                    <p:animEffect transition="in" filter="fade">
                                      <p:cBhvr>
                                        <p:cTn id="79" dur="500"/>
                                        <p:tgtEl>
                                          <p:spTgt spid="123"/>
                                        </p:tgtEl>
                                      </p:cBhvr>
                                    </p:animEffect>
                                  </p:childTnLst>
                                </p:cTn>
                              </p:par>
                              <p:par>
                                <p:cTn id="80" presetID="10" presetClass="entr" presetSubtype="0" fill="hold" nodeType="with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500"/>
                                        <p:tgtEl>
                                          <p:spTgt spid="6"/>
                                        </p:tgtEl>
                                      </p:cBhvr>
                                    </p:animEffect>
                                  </p:childTnLst>
                                </p:cTn>
                              </p:par>
                              <p:par>
                                <p:cTn id="83" presetID="10" presetClass="entr" presetSubtype="0" fill="hold" nodeType="withEffect">
                                  <p:stCondLst>
                                    <p:cond delay="0"/>
                                  </p:stCondLst>
                                  <p:childTnLst>
                                    <p:set>
                                      <p:cBhvr>
                                        <p:cTn id="84" dur="1" fill="hold">
                                          <p:stCondLst>
                                            <p:cond delay="0"/>
                                          </p:stCondLst>
                                        </p:cTn>
                                        <p:tgtEl>
                                          <p:spTgt spid="124"/>
                                        </p:tgtEl>
                                        <p:attrNameLst>
                                          <p:attrName>style.visibility</p:attrName>
                                        </p:attrNameLst>
                                      </p:cBhvr>
                                      <p:to>
                                        <p:strVal val="visible"/>
                                      </p:to>
                                    </p:set>
                                    <p:animEffect transition="in" filter="fade">
                                      <p:cBhvr>
                                        <p:cTn id="85" dur="500"/>
                                        <p:tgtEl>
                                          <p:spTgt spid="124"/>
                                        </p:tgtEl>
                                      </p:cBhvr>
                                    </p:animEffect>
                                  </p:childTnLst>
                                </p:cTn>
                              </p:par>
                              <p:par>
                                <p:cTn id="86" presetID="10" presetClass="entr" presetSubtype="0" fill="hold" nodeType="withEffect">
                                  <p:stCondLst>
                                    <p:cond delay="0"/>
                                  </p:stCondLst>
                                  <p:childTnLst>
                                    <p:set>
                                      <p:cBhvr>
                                        <p:cTn id="87" dur="1" fill="hold">
                                          <p:stCondLst>
                                            <p:cond delay="0"/>
                                          </p:stCondLst>
                                        </p:cTn>
                                        <p:tgtEl>
                                          <p:spTgt spid="88">
                                            <p:txEl>
                                              <p:pRg st="10" end="10"/>
                                            </p:txEl>
                                          </p:spTgt>
                                        </p:tgtEl>
                                        <p:attrNameLst>
                                          <p:attrName>style.visibility</p:attrName>
                                        </p:attrNameLst>
                                      </p:cBhvr>
                                      <p:to>
                                        <p:strVal val="visible"/>
                                      </p:to>
                                    </p:set>
                                    <p:animEffect transition="in" filter="fade">
                                      <p:cBhvr>
                                        <p:cTn id="88" dur="500"/>
                                        <p:tgtEl>
                                          <p:spTgt spid="8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p:cNvSpPr txBox="1">
            <a:spLocks/>
          </p:cNvSpPr>
          <p:nvPr/>
        </p:nvSpPr>
        <p:spPr>
          <a:xfrm>
            <a:off x="-822566" y="482296"/>
            <a:ext cx="11979275" cy="155575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4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sp>
        <p:nvSpPr>
          <p:cNvPr id="7" name="TextBox 6"/>
          <p:cNvSpPr txBox="1"/>
          <p:nvPr/>
        </p:nvSpPr>
        <p:spPr>
          <a:xfrm>
            <a:off x="1655762" y="2247900"/>
            <a:ext cx="8311473" cy="2985433"/>
          </a:xfrm>
          <a:prstGeom prst="rect">
            <a:avLst/>
          </a:prstGeom>
          <a:noFill/>
        </p:spPr>
        <p:txBody>
          <a:bodyPr wrap="square">
            <a:spAutoFit/>
          </a:bodyPr>
          <a:lstStyle/>
          <a:p>
            <a:pPr marL="0" marR="0" lvl="0" indent="0" algn="l" defTabSz="932742" rtl="0" eaLnBrk="1" fontAlgn="auto" latinLnBrk="0" hangingPunct="1">
              <a:lnSpc>
                <a:spcPct val="100000"/>
              </a:lnSpc>
              <a:spcBef>
                <a:spcPts val="0"/>
              </a:spcBef>
              <a:spcAft>
                <a:spcPts val="2400"/>
              </a:spcAft>
              <a:buClrTx/>
              <a:buSzTx/>
              <a:buFontTx/>
              <a:buNone/>
              <a:tabLst/>
              <a:defRPr/>
            </a:pPr>
            <a:r>
              <a:rPr kumimoji="0" lang="en-US" sz="3200" b="0" i="0" u="none" strike="noStrike" kern="1200" cap="none" spc="0" normalizeH="0" baseline="0" noProof="0" dirty="0">
                <a:ln>
                  <a:noFill/>
                </a:ln>
                <a:effectLst/>
                <a:uLnTx/>
                <a:uFillTx/>
                <a:latin typeface="Segoe UI Light" panose="020B0502040204020203" pitchFamily="34" charset="0"/>
                <a:ea typeface="MS PGothic" panose="020B0600070205080204" pitchFamily="34" charset="-128"/>
                <a:cs typeface="Segoe UI Light" panose="020B0502040204020203" pitchFamily="34" charset="0"/>
              </a:rPr>
              <a:t>Millions of simultaneously connected devices</a:t>
            </a:r>
          </a:p>
          <a:p>
            <a:pPr marL="0" marR="0" lvl="0" indent="0" algn="l" defTabSz="932742" rtl="0" eaLnBrk="1" fontAlgn="auto" latinLnBrk="0" hangingPunct="1">
              <a:lnSpc>
                <a:spcPct val="100000"/>
              </a:lnSpc>
              <a:spcBef>
                <a:spcPts val="0"/>
              </a:spcBef>
              <a:spcAft>
                <a:spcPts val="2400"/>
              </a:spcAft>
              <a:buClrTx/>
              <a:buSzTx/>
              <a:buFontTx/>
              <a:buNone/>
              <a:tabLst/>
              <a:defRPr/>
            </a:pPr>
            <a:r>
              <a:rPr kumimoji="0" lang="en-US" sz="3200" b="0" i="0" u="none" strike="noStrike" kern="1200" cap="none" spc="0" normalizeH="0" baseline="0" noProof="0" dirty="0">
                <a:ln>
                  <a:noFill/>
                </a:ln>
                <a:effectLst/>
                <a:uLnTx/>
                <a:uFillTx/>
                <a:latin typeface="Segoe UI Light"/>
                <a:ea typeface="MS PGothic" panose="020B0600070205080204" pitchFamily="34" charset="-128"/>
                <a:cs typeface="+mn-cs"/>
              </a:rPr>
              <a:t>Per-device authentication</a:t>
            </a:r>
          </a:p>
          <a:p>
            <a:pPr marL="0" marR="0" lvl="0" indent="0" algn="l" defTabSz="932742" rtl="0" eaLnBrk="1" fontAlgn="auto" latinLnBrk="0" hangingPunct="1">
              <a:lnSpc>
                <a:spcPct val="100000"/>
              </a:lnSpc>
              <a:spcBef>
                <a:spcPts val="0"/>
              </a:spcBef>
              <a:spcAft>
                <a:spcPts val="2400"/>
              </a:spcAft>
              <a:buClrTx/>
              <a:buSzTx/>
              <a:buFontTx/>
              <a:buNone/>
              <a:tabLst/>
              <a:defRPr/>
            </a:pPr>
            <a:r>
              <a:rPr kumimoji="0" lang="en-US" sz="3200" b="0" i="0" u="none" strike="noStrike" kern="1200" cap="none" spc="0" normalizeH="0" baseline="0" noProof="0" dirty="0">
                <a:ln>
                  <a:noFill/>
                </a:ln>
                <a:effectLst/>
                <a:uLnTx/>
                <a:uFillTx/>
                <a:latin typeface="Segoe UI Light"/>
                <a:ea typeface="MS PGothic" panose="020B0600070205080204" pitchFamily="34" charset="-128"/>
                <a:cs typeface="+mn-cs"/>
              </a:rPr>
              <a:t>High throughput D2C messaging</a:t>
            </a:r>
          </a:p>
          <a:p>
            <a:pPr marL="0" marR="0" lvl="0" indent="0" algn="l" defTabSz="932742" rtl="0" eaLnBrk="1" fontAlgn="auto" latinLnBrk="0" hangingPunct="1">
              <a:lnSpc>
                <a:spcPct val="100000"/>
              </a:lnSpc>
              <a:spcBef>
                <a:spcPts val="0"/>
              </a:spcBef>
              <a:spcAft>
                <a:spcPts val="2400"/>
              </a:spcAft>
              <a:buClrTx/>
              <a:buSzTx/>
              <a:buFontTx/>
              <a:buNone/>
              <a:tabLst/>
              <a:defRPr/>
            </a:pPr>
            <a:r>
              <a:rPr kumimoji="0" lang="en-US" sz="3200" b="0" i="0" u="none" strike="noStrike" kern="1200" cap="none" spc="0" normalizeH="0" baseline="0" noProof="0" dirty="0">
                <a:ln>
                  <a:noFill/>
                </a:ln>
                <a:effectLst/>
                <a:uLnTx/>
                <a:uFillTx/>
                <a:latin typeface="Segoe UI Light"/>
                <a:ea typeface="MS PGothic" panose="020B0600070205080204" pitchFamily="34" charset="-128"/>
                <a:cs typeface="+mn-cs"/>
              </a:rPr>
              <a:t>Reliable C2D messaging</a:t>
            </a:r>
          </a:p>
        </p:txBody>
      </p:sp>
      <p:grpSp>
        <p:nvGrpSpPr>
          <p:cNvPr id="8" name="Group 7"/>
          <p:cNvGrpSpPr/>
          <p:nvPr/>
        </p:nvGrpSpPr>
        <p:grpSpPr>
          <a:xfrm rot="18900000">
            <a:off x="751721" y="2258050"/>
            <a:ext cx="451122" cy="303567"/>
            <a:chOff x="8913812" y="1031876"/>
            <a:chExt cx="1524000" cy="1025524"/>
          </a:xfrm>
          <a:solidFill>
            <a:srgbClr val="0078D7"/>
          </a:solidFill>
        </p:grpSpPr>
        <p:sp>
          <p:nvSpPr>
            <p:cNvPr id="18" name="Rectangle 17"/>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Rectangle 18"/>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4" name="Group 23"/>
          <p:cNvGrpSpPr/>
          <p:nvPr/>
        </p:nvGrpSpPr>
        <p:grpSpPr>
          <a:xfrm rot="18900000">
            <a:off x="751721" y="3076352"/>
            <a:ext cx="451122" cy="303567"/>
            <a:chOff x="8913812" y="1031876"/>
            <a:chExt cx="1524000" cy="1025524"/>
          </a:xfrm>
          <a:solidFill>
            <a:srgbClr val="0078D7"/>
          </a:solidFill>
        </p:grpSpPr>
        <p:sp>
          <p:nvSpPr>
            <p:cNvPr id="25" name="Rectangle 24"/>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25"/>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p:cNvGrpSpPr/>
          <p:nvPr/>
        </p:nvGrpSpPr>
        <p:grpSpPr>
          <a:xfrm rot="18900000">
            <a:off x="751721" y="3903951"/>
            <a:ext cx="451122" cy="303567"/>
            <a:chOff x="8913812" y="1031876"/>
            <a:chExt cx="1524000" cy="1025524"/>
          </a:xfrm>
          <a:solidFill>
            <a:srgbClr val="0078D7"/>
          </a:solidFill>
        </p:grpSpPr>
        <p:sp>
          <p:nvSpPr>
            <p:cNvPr id="28" name="Rectangle 27"/>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9" name="Rectangle 28"/>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0" name="Group 29"/>
          <p:cNvGrpSpPr/>
          <p:nvPr/>
        </p:nvGrpSpPr>
        <p:grpSpPr>
          <a:xfrm rot="18900000">
            <a:off x="751721" y="4722253"/>
            <a:ext cx="451122" cy="303567"/>
            <a:chOff x="8913812" y="1031876"/>
            <a:chExt cx="1524000" cy="1025524"/>
          </a:xfrm>
          <a:solidFill>
            <a:srgbClr val="0078D7"/>
          </a:solidFill>
        </p:grpSpPr>
        <p:sp>
          <p:nvSpPr>
            <p:cNvPr id="31" name="Rectangle 30"/>
            <p:cNvSpPr/>
            <p:nvPr/>
          </p:nvSpPr>
          <p:spPr>
            <a:xfrm>
              <a:off x="8913812" y="1031876"/>
              <a:ext cx="228600" cy="10255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Rectangle 31"/>
            <p:cNvSpPr/>
            <p:nvPr/>
          </p:nvSpPr>
          <p:spPr>
            <a:xfrm rot="5400000">
              <a:off x="9565943" y="1183099"/>
              <a:ext cx="228600" cy="15151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7" name="Group 36"/>
          <p:cNvGrpSpPr>
            <a:grpSpLocks/>
          </p:cNvGrpSpPr>
          <p:nvPr/>
        </p:nvGrpSpPr>
        <p:grpSpPr bwMode="auto">
          <a:xfrm flipH="1">
            <a:off x="7589822" y="1943100"/>
            <a:ext cx="4313237" cy="3409950"/>
            <a:chOff x="2348247" y="1709773"/>
            <a:chExt cx="7397345" cy="5322534"/>
          </a:xfrm>
        </p:grpSpPr>
        <p:pic>
          <p:nvPicPr>
            <p:cNvPr id="38" name="Picture 34"/>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348247" y="1709773"/>
              <a:ext cx="3209061" cy="532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5"/>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130307" y="5211593"/>
              <a:ext cx="5615285" cy="1820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itle 2"/>
          <p:cNvSpPr>
            <a:spLocks noGrp="1"/>
          </p:cNvSpPr>
          <p:nvPr>
            <p:ph type="title"/>
          </p:nvPr>
        </p:nvSpPr>
        <p:spPr/>
        <p:txBody>
          <a:bodyPr/>
          <a:lstStyle/>
          <a:p>
            <a:pPr lvl="0"/>
            <a:r>
              <a:rPr lang="en-US" dirty="0" err="1"/>
              <a:t>IoT</a:t>
            </a:r>
            <a:r>
              <a:rPr lang="en-US" dirty="0"/>
              <a:t> Hub helps connect your devices to Azure</a:t>
            </a:r>
            <a:br>
              <a:rPr lang="en-US" dirty="0"/>
            </a:br>
            <a:endParaRPr lang="en-US" dirty="0"/>
          </a:p>
        </p:txBody>
      </p:sp>
    </p:spTree>
    <p:extLst>
      <p:ext uri="{BB962C8B-B14F-4D97-AF65-F5344CB8AC3E}">
        <p14:creationId xmlns:p14="http://schemas.microsoft.com/office/powerpoint/2010/main" val="2688120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 y="-1074688"/>
            <a:ext cx="12434711" cy="8283430"/>
          </a:xfrm>
          <a:prstGeom prst="rect">
            <a:avLst/>
          </a:prstGeom>
        </p:spPr>
      </p:pic>
      <p:sp>
        <p:nvSpPr>
          <p:cNvPr id="5" name="Rectangle 4"/>
          <p:cNvSpPr/>
          <p:nvPr/>
        </p:nvSpPr>
        <p:spPr>
          <a:xfrm>
            <a:off x="458019" y="2943811"/>
            <a:ext cx="6948926" cy="1193524"/>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t"/>
          <a:lstStyle/>
          <a:p>
            <a:r>
              <a:rPr lang="en-US" sz="4400" dirty="0">
                <a:solidFill>
                  <a:srgbClr val="FFFFFF"/>
                </a:solidFill>
                <a:latin typeface="+mj-lt"/>
              </a:rPr>
              <a:t>Preconfigured solutions</a:t>
            </a:r>
            <a:endParaRPr lang="en-US" sz="4400" dirty="0">
              <a:solidFill>
                <a:srgbClr val="FFFFFF"/>
              </a:solidFill>
              <a:latin typeface="+mj-lt"/>
              <a:cs typeface="Segoe UI Light" panose="020B0502040204020203"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458018" y="477661"/>
            <a:ext cx="1552711" cy="332660"/>
          </a:xfrm>
          <a:prstGeom prst="rect">
            <a:avLst/>
          </a:prstGeom>
        </p:spPr>
      </p:pic>
    </p:spTree>
    <p:extLst>
      <p:ext uri="{BB962C8B-B14F-4D97-AF65-F5344CB8AC3E}">
        <p14:creationId xmlns:p14="http://schemas.microsoft.com/office/powerpoint/2010/main" val="1360335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bg>
      <p:bgPr>
        <a:gradFill>
          <a:gsLst>
            <a:gs pos="0">
              <a:srgbClr val="002050"/>
            </a:gs>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Remote monitoring preconfigured solution</a:t>
            </a:r>
          </a:p>
        </p:txBody>
      </p:sp>
      <p:pic>
        <p:nvPicPr>
          <p:cNvPr id="134146" name="Picture 2" descr="Logical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82" y="1458882"/>
            <a:ext cx="8566112" cy="551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6832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Predictive maintenance solution</a:t>
            </a:r>
          </a:p>
        </p:txBody>
      </p:sp>
      <p:pic>
        <p:nvPicPr>
          <p:cNvPr id="135170" name="Picture 2" descr="https://docs.microsoft.com/en-us/azure/iot-suite/media/iot-suite-predictive-walkthrough/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921" y="1302726"/>
            <a:ext cx="8320949" cy="568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08774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5D90-5B4F-4B89-98D5-7C55B5A723A3}"/>
              </a:ext>
            </a:extLst>
          </p:cNvPr>
          <p:cNvSpPr>
            <a:spLocks noGrp="1"/>
          </p:cNvSpPr>
          <p:nvPr>
            <p:ph type="title"/>
          </p:nvPr>
        </p:nvSpPr>
        <p:spPr/>
        <p:txBody>
          <a:bodyPr/>
          <a:lstStyle/>
          <a:p>
            <a:r>
              <a:rPr lang="sv-SE" dirty="0"/>
              <a:t>Azure Portal</a:t>
            </a:r>
          </a:p>
        </p:txBody>
      </p:sp>
      <p:grpSp>
        <p:nvGrpSpPr>
          <p:cNvPr id="168" name="Group 167">
            <a:extLst>
              <a:ext uri="{FF2B5EF4-FFF2-40B4-BE49-F238E27FC236}">
                <a16:creationId xmlns:a16="http://schemas.microsoft.com/office/drawing/2014/main" id="{CE07A894-2AD4-46D6-B9EF-652DD4A4F253}"/>
              </a:ext>
            </a:extLst>
          </p:cNvPr>
          <p:cNvGrpSpPr/>
          <p:nvPr/>
        </p:nvGrpSpPr>
        <p:grpSpPr>
          <a:xfrm>
            <a:off x="1105572" y="2491433"/>
            <a:ext cx="10357346" cy="3453144"/>
            <a:chOff x="1105572" y="2491433"/>
            <a:chExt cx="10357346" cy="3453144"/>
          </a:xfrm>
        </p:grpSpPr>
        <p:pic>
          <p:nvPicPr>
            <p:cNvPr id="5" name="Picture 4">
              <a:extLst>
                <a:ext uri="{FF2B5EF4-FFF2-40B4-BE49-F238E27FC236}">
                  <a16:creationId xmlns:a16="http://schemas.microsoft.com/office/drawing/2014/main" id="{D96969B6-5041-46AF-A27A-5038B5C66903}"/>
                </a:ext>
              </a:extLst>
            </p:cNvPr>
            <p:cNvPicPr>
              <a:picLocks noChangeAspect="1"/>
            </p:cNvPicPr>
            <p:nvPr/>
          </p:nvPicPr>
          <p:blipFill>
            <a:blip r:embed="rId2"/>
            <a:stretch>
              <a:fillRect/>
            </a:stretch>
          </p:blipFill>
          <p:spPr>
            <a:xfrm>
              <a:off x="6372316" y="2491433"/>
              <a:ext cx="457195" cy="457195"/>
            </a:xfrm>
            <a:prstGeom prst="rect">
              <a:avLst/>
            </a:prstGeom>
          </p:spPr>
        </p:pic>
        <p:pic>
          <p:nvPicPr>
            <p:cNvPr id="9" name="Picture 8">
              <a:extLst>
                <a:ext uri="{FF2B5EF4-FFF2-40B4-BE49-F238E27FC236}">
                  <a16:creationId xmlns:a16="http://schemas.microsoft.com/office/drawing/2014/main" id="{03391CA6-5F66-4F86-8657-CB9F5EA652C3}"/>
                </a:ext>
              </a:extLst>
            </p:cNvPr>
            <p:cNvPicPr>
              <a:picLocks noChangeAspect="1"/>
            </p:cNvPicPr>
            <p:nvPr/>
          </p:nvPicPr>
          <p:blipFill>
            <a:blip r:embed="rId3"/>
            <a:stretch>
              <a:fillRect/>
            </a:stretch>
          </p:blipFill>
          <p:spPr>
            <a:xfrm>
              <a:off x="5619924" y="2491433"/>
              <a:ext cx="457195" cy="457195"/>
            </a:xfrm>
            <a:prstGeom prst="rect">
              <a:avLst/>
            </a:prstGeom>
          </p:spPr>
        </p:pic>
        <p:pic>
          <p:nvPicPr>
            <p:cNvPr id="11" name="Picture 10">
              <a:extLst>
                <a:ext uri="{FF2B5EF4-FFF2-40B4-BE49-F238E27FC236}">
                  <a16:creationId xmlns:a16="http://schemas.microsoft.com/office/drawing/2014/main" id="{DC9935E4-009D-48BB-B98A-35D6392531E1}"/>
                </a:ext>
              </a:extLst>
            </p:cNvPr>
            <p:cNvPicPr>
              <a:picLocks noChangeAspect="1"/>
            </p:cNvPicPr>
            <p:nvPr/>
          </p:nvPicPr>
          <p:blipFill>
            <a:blip r:embed="rId4"/>
            <a:stretch>
              <a:fillRect/>
            </a:stretch>
          </p:blipFill>
          <p:spPr>
            <a:xfrm>
              <a:off x="4867532" y="2491433"/>
              <a:ext cx="457195" cy="457195"/>
            </a:xfrm>
            <a:prstGeom prst="rect">
              <a:avLst/>
            </a:prstGeom>
          </p:spPr>
        </p:pic>
        <p:pic>
          <p:nvPicPr>
            <p:cNvPr id="13" name="Picture 12">
              <a:extLst>
                <a:ext uri="{FF2B5EF4-FFF2-40B4-BE49-F238E27FC236}">
                  <a16:creationId xmlns:a16="http://schemas.microsoft.com/office/drawing/2014/main" id="{D3DCEA5F-F9AC-4144-87E6-DCC5BEC9B337}"/>
                </a:ext>
              </a:extLst>
            </p:cNvPr>
            <p:cNvPicPr>
              <a:picLocks noChangeAspect="1"/>
            </p:cNvPicPr>
            <p:nvPr/>
          </p:nvPicPr>
          <p:blipFill>
            <a:blip r:embed="rId5"/>
            <a:stretch>
              <a:fillRect/>
            </a:stretch>
          </p:blipFill>
          <p:spPr>
            <a:xfrm>
              <a:off x="4115140" y="2491433"/>
              <a:ext cx="457195" cy="457195"/>
            </a:xfrm>
            <a:prstGeom prst="rect">
              <a:avLst/>
            </a:prstGeom>
          </p:spPr>
        </p:pic>
        <p:pic>
          <p:nvPicPr>
            <p:cNvPr id="17" name="Picture 16">
              <a:extLst>
                <a:ext uri="{FF2B5EF4-FFF2-40B4-BE49-F238E27FC236}">
                  <a16:creationId xmlns:a16="http://schemas.microsoft.com/office/drawing/2014/main" id="{5C2CA3DC-C3D3-4BD1-95AB-0E774916DB8B}"/>
                </a:ext>
              </a:extLst>
            </p:cNvPr>
            <p:cNvPicPr>
              <a:picLocks noChangeAspect="1"/>
            </p:cNvPicPr>
            <p:nvPr/>
          </p:nvPicPr>
          <p:blipFill>
            <a:blip r:embed="rId6"/>
            <a:stretch>
              <a:fillRect/>
            </a:stretch>
          </p:blipFill>
          <p:spPr>
            <a:xfrm>
              <a:off x="10990848" y="4034498"/>
              <a:ext cx="457195" cy="457195"/>
            </a:xfrm>
            <a:prstGeom prst="rect">
              <a:avLst/>
            </a:prstGeom>
          </p:spPr>
        </p:pic>
        <p:pic>
          <p:nvPicPr>
            <p:cNvPr id="19" name="Picture 18">
              <a:extLst>
                <a:ext uri="{FF2B5EF4-FFF2-40B4-BE49-F238E27FC236}">
                  <a16:creationId xmlns:a16="http://schemas.microsoft.com/office/drawing/2014/main" id="{68C2207F-69CA-4776-B091-6FB9B3E68328}"/>
                </a:ext>
              </a:extLst>
            </p:cNvPr>
            <p:cNvPicPr>
              <a:picLocks noChangeAspect="1"/>
            </p:cNvPicPr>
            <p:nvPr/>
          </p:nvPicPr>
          <p:blipFill>
            <a:blip r:embed="rId7"/>
            <a:stretch>
              <a:fillRect/>
            </a:stretch>
          </p:blipFill>
          <p:spPr>
            <a:xfrm>
              <a:off x="10232984" y="4034498"/>
              <a:ext cx="457195" cy="457195"/>
            </a:xfrm>
            <a:prstGeom prst="rect">
              <a:avLst/>
            </a:prstGeom>
          </p:spPr>
        </p:pic>
        <p:pic>
          <p:nvPicPr>
            <p:cNvPr id="21" name="Picture 20">
              <a:extLst>
                <a:ext uri="{FF2B5EF4-FFF2-40B4-BE49-F238E27FC236}">
                  <a16:creationId xmlns:a16="http://schemas.microsoft.com/office/drawing/2014/main" id="{79EFF851-F06E-4DC3-89ED-D28F83E53A06}"/>
                </a:ext>
              </a:extLst>
            </p:cNvPr>
            <p:cNvPicPr>
              <a:picLocks noChangeAspect="1"/>
            </p:cNvPicPr>
            <p:nvPr/>
          </p:nvPicPr>
          <p:blipFill>
            <a:blip r:embed="rId8"/>
            <a:stretch>
              <a:fillRect/>
            </a:stretch>
          </p:blipFill>
          <p:spPr>
            <a:xfrm>
              <a:off x="9475120" y="4034498"/>
              <a:ext cx="457195" cy="457195"/>
            </a:xfrm>
            <a:prstGeom prst="rect">
              <a:avLst/>
            </a:prstGeom>
          </p:spPr>
        </p:pic>
        <p:pic>
          <p:nvPicPr>
            <p:cNvPr id="23" name="Picture 22">
              <a:extLst>
                <a:ext uri="{FF2B5EF4-FFF2-40B4-BE49-F238E27FC236}">
                  <a16:creationId xmlns:a16="http://schemas.microsoft.com/office/drawing/2014/main" id="{030B9565-47A3-4A64-AD37-79EF66B5EB3C}"/>
                </a:ext>
              </a:extLst>
            </p:cNvPr>
            <p:cNvPicPr>
              <a:picLocks noChangeAspect="1"/>
            </p:cNvPicPr>
            <p:nvPr/>
          </p:nvPicPr>
          <p:blipFill>
            <a:blip r:embed="rId9"/>
            <a:stretch>
              <a:fillRect/>
            </a:stretch>
          </p:blipFill>
          <p:spPr>
            <a:xfrm>
              <a:off x="8717256" y="4034498"/>
              <a:ext cx="457195" cy="457195"/>
            </a:xfrm>
            <a:prstGeom prst="rect">
              <a:avLst/>
            </a:prstGeom>
          </p:spPr>
        </p:pic>
        <p:pic>
          <p:nvPicPr>
            <p:cNvPr id="25" name="Picture 24">
              <a:extLst>
                <a:ext uri="{FF2B5EF4-FFF2-40B4-BE49-F238E27FC236}">
                  <a16:creationId xmlns:a16="http://schemas.microsoft.com/office/drawing/2014/main" id="{2B30FA75-4459-49DE-BB32-17A1DD924117}"/>
                </a:ext>
              </a:extLst>
            </p:cNvPr>
            <p:cNvPicPr>
              <a:picLocks noChangeAspect="1"/>
            </p:cNvPicPr>
            <p:nvPr/>
          </p:nvPicPr>
          <p:blipFill>
            <a:blip r:embed="rId10"/>
            <a:stretch>
              <a:fillRect/>
            </a:stretch>
          </p:blipFill>
          <p:spPr>
            <a:xfrm>
              <a:off x="7959392" y="4034498"/>
              <a:ext cx="457195" cy="457195"/>
            </a:xfrm>
            <a:prstGeom prst="rect">
              <a:avLst/>
            </a:prstGeom>
          </p:spPr>
        </p:pic>
        <p:pic>
          <p:nvPicPr>
            <p:cNvPr id="27" name="Picture 26">
              <a:extLst>
                <a:ext uri="{FF2B5EF4-FFF2-40B4-BE49-F238E27FC236}">
                  <a16:creationId xmlns:a16="http://schemas.microsoft.com/office/drawing/2014/main" id="{DD6C9A9A-13CA-4CBB-A804-B6CFACC2BF73}"/>
                </a:ext>
              </a:extLst>
            </p:cNvPr>
            <p:cNvPicPr>
              <a:picLocks noChangeAspect="1"/>
            </p:cNvPicPr>
            <p:nvPr/>
          </p:nvPicPr>
          <p:blipFill>
            <a:blip r:embed="rId11"/>
            <a:stretch>
              <a:fillRect/>
            </a:stretch>
          </p:blipFill>
          <p:spPr>
            <a:xfrm>
              <a:off x="9485455" y="5415579"/>
              <a:ext cx="457195" cy="457195"/>
            </a:xfrm>
            <a:prstGeom prst="rect">
              <a:avLst/>
            </a:prstGeom>
          </p:spPr>
        </p:pic>
        <p:pic>
          <p:nvPicPr>
            <p:cNvPr id="29" name="Picture 28">
              <a:extLst>
                <a:ext uri="{FF2B5EF4-FFF2-40B4-BE49-F238E27FC236}">
                  <a16:creationId xmlns:a16="http://schemas.microsoft.com/office/drawing/2014/main" id="{7093CD2C-83E5-44CE-B174-9311F23ADC82}"/>
                </a:ext>
              </a:extLst>
            </p:cNvPr>
            <p:cNvPicPr>
              <a:picLocks noChangeAspect="1"/>
            </p:cNvPicPr>
            <p:nvPr/>
          </p:nvPicPr>
          <p:blipFill>
            <a:blip r:embed="rId12"/>
            <a:stretch>
              <a:fillRect/>
            </a:stretch>
          </p:blipFill>
          <p:spPr>
            <a:xfrm>
              <a:off x="10988486" y="5487382"/>
              <a:ext cx="457195" cy="457195"/>
            </a:xfrm>
            <a:prstGeom prst="rect">
              <a:avLst/>
            </a:prstGeom>
          </p:spPr>
        </p:pic>
        <p:pic>
          <p:nvPicPr>
            <p:cNvPr id="31" name="Picture 30">
              <a:extLst>
                <a:ext uri="{FF2B5EF4-FFF2-40B4-BE49-F238E27FC236}">
                  <a16:creationId xmlns:a16="http://schemas.microsoft.com/office/drawing/2014/main" id="{E3430AD2-08DE-4261-A4A6-F3463E66B837}"/>
                </a:ext>
              </a:extLst>
            </p:cNvPr>
            <p:cNvPicPr>
              <a:picLocks noChangeAspect="1"/>
            </p:cNvPicPr>
            <p:nvPr/>
          </p:nvPicPr>
          <p:blipFill>
            <a:blip r:embed="rId13"/>
            <a:stretch>
              <a:fillRect/>
            </a:stretch>
          </p:blipFill>
          <p:spPr>
            <a:xfrm>
              <a:off x="10228262" y="5487382"/>
              <a:ext cx="457195" cy="457195"/>
            </a:xfrm>
            <a:prstGeom prst="rect">
              <a:avLst/>
            </a:prstGeom>
          </p:spPr>
        </p:pic>
        <p:pic>
          <p:nvPicPr>
            <p:cNvPr id="33" name="Picture 32">
              <a:extLst>
                <a:ext uri="{FF2B5EF4-FFF2-40B4-BE49-F238E27FC236}">
                  <a16:creationId xmlns:a16="http://schemas.microsoft.com/office/drawing/2014/main" id="{A6A4E037-AA7F-42AC-8C6E-C5B7A10D023A}"/>
                </a:ext>
              </a:extLst>
            </p:cNvPr>
            <p:cNvPicPr>
              <a:picLocks noChangeAspect="1"/>
            </p:cNvPicPr>
            <p:nvPr/>
          </p:nvPicPr>
          <p:blipFill>
            <a:blip r:embed="rId14"/>
            <a:stretch>
              <a:fillRect/>
            </a:stretch>
          </p:blipFill>
          <p:spPr>
            <a:xfrm>
              <a:off x="10977695" y="3284489"/>
              <a:ext cx="457195" cy="457195"/>
            </a:xfrm>
            <a:prstGeom prst="rect">
              <a:avLst/>
            </a:prstGeom>
          </p:spPr>
        </p:pic>
        <p:pic>
          <p:nvPicPr>
            <p:cNvPr id="35" name="Picture 34">
              <a:extLst>
                <a:ext uri="{FF2B5EF4-FFF2-40B4-BE49-F238E27FC236}">
                  <a16:creationId xmlns:a16="http://schemas.microsoft.com/office/drawing/2014/main" id="{58CB8650-0D56-4457-850C-B491DB9EF75D}"/>
                </a:ext>
              </a:extLst>
            </p:cNvPr>
            <p:cNvPicPr>
              <a:picLocks noChangeAspect="1"/>
            </p:cNvPicPr>
            <p:nvPr/>
          </p:nvPicPr>
          <p:blipFill>
            <a:blip r:embed="rId15"/>
            <a:stretch>
              <a:fillRect/>
            </a:stretch>
          </p:blipFill>
          <p:spPr>
            <a:xfrm>
              <a:off x="10886668" y="2491433"/>
              <a:ext cx="457195" cy="457195"/>
            </a:xfrm>
            <a:prstGeom prst="rect">
              <a:avLst/>
            </a:prstGeom>
          </p:spPr>
        </p:pic>
        <p:pic>
          <p:nvPicPr>
            <p:cNvPr id="37" name="Picture 36">
              <a:extLst>
                <a:ext uri="{FF2B5EF4-FFF2-40B4-BE49-F238E27FC236}">
                  <a16:creationId xmlns:a16="http://schemas.microsoft.com/office/drawing/2014/main" id="{25297B2E-D421-4835-8198-33350E947CA5}"/>
                </a:ext>
              </a:extLst>
            </p:cNvPr>
            <p:cNvPicPr>
              <a:picLocks noChangeAspect="1"/>
            </p:cNvPicPr>
            <p:nvPr/>
          </p:nvPicPr>
          <p:blipFill>
            <a:blip r:embed="rId16"/>
            <a:stretch>
              <a:fillRect/>
            </a:stretch>
          </p:blipFill>
          <p:spPr>
            <a:xfrm>
              <a:off x="10134276" y="2491433"/>
              <a:ext cx="457195" cy="457195"/>
            </a:xfrm>
            <a:prstGeom prst="rect">
              <a:avLst/>
            </a:prstGeom>
          </p:spPr>
        </p:pic>
        <p:pic>
          <p:nvPicPr>
            <p:cNvPr id="39" name="Picture 38">
              <a:extLst>
                <a:ext uri="{FF2B5EF4-FFF2-40B4-BE49-F238E27FC236}">
                  <a16:creationId xmlns:a16="http://schemas.microsoft.com/office/drawing/2014/main" id="{AAC6631B-92AF-42A3-A4D3-283D46528AF6}"/>
                </a:ext>
              </a:extLst>
            </p:cNvPr>
            <p:cNvPicPr>
              <a:picLocks noChangeAspect="1"/>
            </p:cNvPicPr>
            <p:nvPr/>
          </p:nvPicPr>
          <p:blipFill>
            <a:blip r:embed="rId17"/>
            <a:stretch>
              <a:fillRect/>
            </a:stretch>
          </p:blipFill>
          <p:spPr>
            <a:xfrm>
              <a:off x="9381884" y="2491433"/>
              <a:ext cx="457195" cy="457195"/>
            </a:xfrm>
            <a:prstGeom prst="rect">
              <a:avLst/>
            </a:prstGeom>
          </p:spPr>
        </p:pic>
        <p:pic>
          <p:nvPicPr>
            <p:cNvPr id="41" name="Picture 40">
              <a:extLst>
                <a:ext uri="{FF2B5EF4-FFF2-40B4-BE49-F238E27FC236}">
                  <a16:creationId xmlns:a16="http://schemas.microsoft.com/office/drawing/2014/main" id="{C96DF1B3-E07A-4320-8DC0-261C11391A5C}"/>
                </a:ext>
              </a:extLst>
            </p:cNvPr>
            <p:cNvPicPr>
              <a:picLocks noChangeAspect="1"/>
            </p:cNvPicPr>
            <p:nvPr/>
          </p:nvPicPr>
          <p:blipFill>
            <a:blip r:embed="rId18"/>
            <a:stretch>
              <a:fillRect/>
            </a:stretch>
          </p:blipFill>
          <p:spPr>
            <a:xfrm>
              <a:off x="3362748" y="2491433"/>
              <a:ext cx="457195" cy="457195"/>
            </a:xfrm>
            <a:prstGeom prst="rect">
              <a:avLst/>
            </a:prstGeom>
          </p:spPr>
        </p:pic>
        <p:pic>
          <p:nvPicPr>
            <p:cNvPr id="43" name="Picture 42">
              <a:extLst>
                <a:ext uri="{FF2B5EF4-FFF2-40B4-BE49-F238E27FC236}">
                  <a16:creationId xmlns:a16="http://schemas.microsoft.com/office/drawing/2014/main" id="{94ED2B3A-16BE-41C9-B8C1-090EC7B76DFA}"/>
                </a:ext>
              </a:extLst>
            </p:cNvPr>
            <p:cNvPicPr>
              <a:picLocks noChangeAspect="1"/>
            </p:cNvPicPr>
            <p:nvPr/>
          </p:nvPicPr>
          <p:blipFill>
            <a:blip r:embed="rId19"/>
            <a:stretch>
              <a:fillRect/>
            </a:stretch>
          </p:blipFill>
          <p:spPr>
            <a:xfrm>
              <a:off x="4143149" y="3284489"/>
              <a:ext cx="457195" cy="457195"/>
            </a:xfrm>
            <a:prstGeom prst="rect">
              <a:avLst/>
            </a:prstGeom>
          </p:spPr>
        </p:pic>
        <p:pic>
          <p:nvPicPr>
            <p:cNvPr id="45" name="Picture 44">
              <a:extLst>
                <a:ext uri="{FF2B5EF4-FFF2-40B4-BE49-F238E27FC236}">
                  <a16:creationId xmlns:a16="http://schemas.microsoft.com/office/drawing/2014/main" id="{F8C0836F-CFEE-437D-915B-A6A25730F281}"/>
                </a:ext>
              </a:extLst>
            </p:cNvPr>
            <p:cNvPicPr>
              <a:picLocks noChangeAspect="1"/>
            </p:cNvPicPr>
            <p:nvPr/>
          </p:nvPicPr>
          <p:blipFill>
            <a:blip r:embed="rId20"/>
            <a:stretch>
              <a:fillRect/>
            </a:stretch>
          </p:blipFill>
          <p:spPr>
            <a:xfrm>
              <a:off x="1857964" y="2491433"/>
              <a:ext cx="457195" cy="457195"/>
            </a:xfrm>
            <a:prstGeom prst="rect">
              <a:avLst/>
            </a:prstGeom>
          </p:spPr>
        </p:pic>
        <p:pic>
          <p:nvPicPr>
            <p:cNvPr id="47" name="Picture 46">
              <a:extLst>
                <a:ext uri="{FF2B5EF4-FFF2-40B4-BE49-F238E27FC236}">
                  <a16:creationId xmlns:a16="http://schemas.microsoft.com/office/drawing/2014/main" id="{C031F2C8-0F1B-44AB-AEAF-963AED7795DD}"/>
                </a:ext>
              </a:extLst>
            </p:cNvPr>
            <p:cNvPicPr>
              <a:picLocks noChangeAspect="1"/>
            </p:cNvPicPr>
            <p:nvPr/>
          </p:nvPicPr>
          <p:blipFill>
            <a:blip r:embed="rId21"/>
            <a:stretch>
              <a:fillRect/>
            </a:stretch>
          </p:blipFill>
          <p:spPr>
            <a:xfrm>
              <a:off x="1105572" y="2491433"/>
              <a:ext cx="457195" cy="457195"/>
            </a:xfrm>
            <a:prstGeom prst="rect">
              <a:avLst/>
            </a:prstGeom>
          </p:spPr>
        </p:pic>
        <p:pic>
          <p:nvPicPr>
            <p:cNvPr id="49" name="Picture 48">
              <a:extLst>
                <a:ext uri="{FF2B5EF4-FFF2-40B4-BE49-F238E27FC236}">
                  <a16:creationId xmlns:a16="http://schemas.microsoft.com/office/drawing/2014/main" id="{E8E86897-BDAF-417E-831A-33DA4EEF6F66}"/>
                </a:ext>
              </a:extLst>
            </p:cNvPr>
            <p:cNvPicPr>
              <a:picLocks noChangeAspect="1"/>
            </p:cNvPicPr>
            <p:nvPr/>
          </p:nvPicPr>
          <p:blipFill>
            <a:blip r:embed="rId22"/>
            <a:stretch>
              <a:fillRect/>
            </a:stretch>
          </p:blipFill>
          <p:spPr>
            <a:xfrm>
              <a:off x="10218301" y="3284489"/>
              <a:ext cx="457195" cy="457195"/>
            </a:xfrm>
            <a:prstGeom prst="rect">
              <a:avLst/>
            </a:prstGeom>
          </p:spPr>
        </p:pic>
        <p:pic>
          <p:nvPicPr>
            <p:cNvPr id="51" name="Picture 50">
              <a:extLst>
                <a:ext uri="{FF2B5EF4-FFF2-40B4-BE49-F238E27FC236}">
                  <a16:creationId xmlns:a16="http://schemas.microsoft.com/office/drawing/2014/main" id="{AF379925-D7DA-4FED-BE53-2DC65F9D9AF1}"/>
                </a:ext>
              </a:extLst>
            </p:cNvPr>
            <p:cNvPicPr>
              <a:picLocks noChangeAspect="1"/>
            </p:cNvPicPr>
            <p:nvPr/>
          </p:nvPicPr>
          <p:blipFill>
            <a:blip r:embed="rId23"/>
            <a:stretch>
              <a:fillRect/>
            </a:stretch>
          </p:blipFill>
          <p:spPr>
            <a:xfrm>
              <a:off x="9458907" y="3284489"/>
              <a:ext cx="457195" cy="457195"/>
            </a:xfrm>
            <a:prstGeom prst="rect">
              <a:avLst/>
            </a:prstGeom>
          </p:spPr>
        </p:pic>
        <p:pic>
          <p:nvPicPr>
            <p:cNvPr id="53" name="Picture 52">
              <a:extLst>
                <a:ext uri="{FF2B5EF4-FFF2-40B4-BE49-F238E27FC236}">
                  <a16:creationId xmlns:a16="http://schemas.microsoft.com/office/drawing/2014/main" id="{32358342-646B-49BB-8EA1-D3778CA4EE06}"/>
                </a:ext>
              </a:extLst>
            </p:cNvPr>
            <p:cNvPicPr>
              <a:picLocks noChangeAspect="1"/>
            </p:cNvPicPr>
            <p:nvPr/>
          </p:nvPicPr>
          <p:blipFill>
            <a:blip r:embed="rId24"/>
            <a:stretch>
              <a:fillRect/>
            </a:stretch>
          </p:blipFill>
          <p:spPr>
            <a:xfrm>
              <a:off x="8699513" y="3284489"/>
              <a:ext cx="457195" cy="457195"/>
            </a:xfrm>
            <a:prstGeom prst="rect">
              <a:avLst/>
            </a:prstGeom>
          </p:spPr>
        </p:pic>
        <p:pic>
          <p:nvPicPr>
            <p:cNvPr id="55" name="Picture 54">
              <a:extLst>
                <a:ext uri="{FF2B5EF4-FFF2-40B4-BE49-F238E27FC236}">
                  <a16:creationId xmlns:a16="http://schemas.microsoft.com/office/drawing/2014/main" id="{493102C2-977C-4DD9-9C19-FD5E7D7377AD}"/>
                </a:ext>
              </a:extLst>
            </p:cNvPr>
            <p:cNvPicPr>
              <a:picLocks noChangeAspect="1"/>
            </p:cNvPicPr>
            <p:nvPr/>
          </p:nvPicPr>
          <p:blipFill>
            <a:blip r:embed="rId25"/>
            <a:stretch>
              <a:fillRect/>
            </a:stretch>
          </p:blipFill>
          <p:spPr>
            <a:xfrm>
              <a:off x="7940119" y="3284489"/>
              <a:ext cx="457195" cy="457195"/>
            </a:xfrm>
            <a:prstGeom prst="rect">
              <a:avLst/>
            </a:prstGeom>
          </p:spPr>
        </p:pic>
        <p:pic>
          <p:nvPicPr>
            <p:cNvPr id="57" name="Picture 56">
              <a:extLst>
                <a:ext uri="{FF2B5EF4-FFF2-40B4-BE49-F238E27FC236}">
                  <a16:creationId xmlns:a16="http://schemas.microsoft.com/office/drawing/2014/main" id="{111B3A20-3D26-4912-AB15-EAE0EDF048A7}"/>
                </a:ext>
              </a:extLst>
            </p:cNvPr>
            <p:cNvPicPr>
              <a:picLocks noChangeAspect="1"/>
            </p:cNvPicPr>
            <p:nvPr/>
          </p:nvPicPr>
          <p:blipFill>
            <a:blip r:embed="rId26"/>
            <a:stretch>
              <a:fillRect/>
            </a:stretch>
          </p:blipFill>
          <p:spPr>
            <a:xfrm>
              <a:off x="7180725" y="3284489"/>
              <a:ext cx="457195" cy="457195"/>
            </a:xfrm>
            <a:prstGeom prst="rect">
              <a:avLst/>
            </a:prstGeom>
          </p:spPr>
        </p:pic>
        <p:pic>
          <p:nvPicPr>
            <p:cNvPr id="59" name="Picture 58">
              <a:extLst>
                <a:ext uri="{FF2B5EF4-FFF2-40B4-BE49-F238E27FC236}">
                  <a16:creationId xmlns:a16="http://schemas.microsoft.com/office/drawing/2014/main" id="{6AFC82F0-FADA-4BAB-B49F-D08A73C3BE8D}"/>
                </a:ext>
              </a:extLst>
            </p:cNvPr>
            <p:cNvPicPr>
              <a:picLocks noChangeAspect="1"/>
            </p:cNvPicPr>
            <p:nvPr/>
          </p:nvPicPr>
          <p:blipFill>
            <a:blip r:embed="rId27"/>
            <a:stretch>
              <a:fillRect/>
            </a:stretch>
          </p:blipFill>
          <p:spPr>
            <a:xfrm>
              <a:off x="6421331" y="3284489"/>
              <a:ext cx="457195" cy="457195"/>
            </a:xfrm>
            <a:prstGeom prst="rect">
              <a:avLst/>
            </a:prstGeom>
          </p:spPr>
        </p:pic>
        <p:pic>
          <p:nvPicPr>
            <p:cNvPr id="61" name="Picture 60">
              <a:extLst>
                <a:ext uri="{FF2B5EF4-FFF2-40B4-BE49-F238E27FC236}">
                  <a16:creationId xmlns:a16="http://schemas.microsoft.com/office/drawing/2014/main" id="{731E9C35-4FAE-4CE1-AE3C-6E7E26CDED24}"/>
                </a:ext>
              </a:extLst>
            </p:cNvPr>
            <p:cNvPicPr>
              <a:picLocks noChangeAspect="1"/>
            </p:cNvPicPr>
            <p:nvPr/>
          </p:nvPicPr>
          <p:blipFill>
            <a:blip r:embed="rId28"/>
            <a:stretch>
              <a:fillRect/>
            </a:stretch>
          </p:blipFill>
          <p:spPr>
            <a:xfrm>
              <a:off x="4902543" y="3284489"/>
              <a:ext cx="457195" cy="457195"/>
            </a:xfrm>
            <a:prstGeom prst="rect">
              <a:avLst/>
            </a:prstGeom>
          </p:spPr>
        </p:pic>
        <p:pic>
          <p:nvPicPr>
            <p:cNvPr id="63" name="Picture 62">
              <a:extLst>
                <a:ext uri="{FF2B5EF4-FFF2-40B4-BE49-F238E27FC236}">
                  <a16:creationId xmlns:a16="http://schemas.microsoft.com/office/drawing/2014/main" id="{140A929E-6A9F-4B40-93CA-94261E53F5C6}"/>
                </a:ext>
              </a:extLst>
            </p:cNvPr>
            <p:cNvPicPr>
              <a:picLocks noChangeAspect="1"/>
            </p:cNvPicPr>
            <p:nvPr/>
          </p:nvPicPr>
          <p:blipFill>
            <a:blip r:embed="rId29"/>
            <a:stretch>
              <a:fillRect/>
            </a:stretch>
          </p:blipFill>
          <p:spPr>
            <a:xfrm>
              <a:off x="5661937" y="3284489"/>
              <a:ext cx="457195" cy="457195"/>
            </a:xfrm>
            <a:prstGeom prst="rect">
              <a:avLst/>
            </a:prstGeom>
          </p:spPr>
        </p:pic>
        <p:pic>
          <p:nvPicPr>
            <p:cNvPr id="65" name="Picture 64">
              <a:extLst>
                <a:ext uri="{FF2B5EF4-FFF2-40B4-BE49-F238E27FC236}">
                  <a16:creationId xmlns:a16="http://schemas.microsoft.com/office/drawing/2014/main" id="{A7327E2D-DF40-4EEB-B56E-0BA5FC8C13D9}"/>
                </a:ext>
              </a:extLst>
            </p:cNvPr>
            <p:cNvPicPr>
              <a:picLocks noChangeAspect="1"/>
            </p:cNvPicPr>
            <p:nvPr/>
          </p:nvPicPr>
          <p:blipFill>
            <a:blip r:embed="rId30"/>
            <a:stretch>
              <a:fillRect/>
            </a:stretch>
          </p:blipFill>
          <p:spPr>
            <a:xfrm>
              <a:off x="3383755" y="3284489"/>
              <a:ext cx="457195" cy="457195"/>
            </a:xfrm>
            <a:prstGeom prst="rect">
              <a:avLst/>
            </a:prstGeom>
          </p:spPr>
        </p:pic>
        <p:pic>
          <p:nvPicPr>
            <p:cNvPr id="69" name="Picture 68">
              <a:extLst>
                <a:ext uri="{FF2B5EF4-FFF2-40B4-BE49-F238E27FC236}">
                  <a16:creationId xmlns:a16="http://schemas.microsoft.com/office/drawing/2014/main" id="{A5AFE6E3-9920-49A7-AD2B-8821099DDF7C}"/>
                </a:ext>
              </a:extLst>
            </p:cNvPr>
            <p:cNvPicPr>
              <a:picLocks noChangeAspect="1"/>
            </p:cNvPicPr>
            <p:nvPr/>
          </p:nvPicPr>
          <p:blipFill>
            <a:blip r:embed="rId31"/>
            <a:stretch>
              <a:fillRect/>
            </a:stretch>
          </p:blipFill>
          <p:spPr>
            <a:xfrm>
              <a:off x="2624361" y="3284489"/>
              <a:ext cx="457195" cy="457195"/>
            </a:xfrm>
            <a:prstGeom prst="rect">
              <a:avLst/>
            </a:prstGeom>
          </p:spPr>
        </p:pic>
        <p:pic>
          <p:nvPicPr>
            <p:cNvPr id="71" name="Picture 70">
              <a:extLst>
                <a:ext uri="{FF2B5EF4-FFF2-40B4-BE49-F238E27FC236}">
                  <a16:creationId xmlns:a16="http://schemas.microsoft.com/office/drawing/2014/main" id="{92F39366-9787-45CD-868B-2BF9E8CEE2A8}"/>
                </a:ext>
              </a:extLst>
            </p:cNvPr>
            <p:cNvPicPr>
              <a:picLocks noChangeAspect="1"/>
            </p:cNvPicPr>
            <p:nvPr/>
          </p:nvPicPr>
          <p:blipFill>
            <a:blip r:embed="rId32"/>
            <a:stretch>
              <a:fillRect/>
            </a:stretch>
          </p:blipFill>
          <p:spPr>
            <a:xfrm>
              <a:off x="1864967" y="3284489"/>
              <a:ext cx="457195" cy="457195"/>
            </a:xfrm>
            <a:prstGeom prst="rect">
              <a:avLst/>
            </a:prstGeom>
          </p:spPr>
        </p:pic>
        <p:pic>
          <p:nvPicPr>
            <p:cNvPr id="73" name="Picture 72">
              <a:extLst>
                <a:ext uri="{FF2B5EF4-FFF2-40B4-BE49-F238E27FC236}">
                  <a16:creationId xmlns:a16="http://schemas.microsoft.com/office/drawing/2014/main" id="{7323BB73-862C-466D-AB0B-255C545AD8AC}"/>
                </a:ext>
              </a:extLst>
            </p:cNvPr>
            <p:cNvPicPr>
              <a:picLocks noChangeAspect="1"/>
            </p:cNvPicPr>
            <p:nvPr/>
          </p:nvPicPr>
          <p:blipFill>
            <a:blip r:embed="rId33"/>
            <a:stretch>
              <a:fillRect/>
            </a:stretch>
          </p:blipFill>
          <p:spPr>
            <a:xfrm>
              <a:off x="1105573" y="3284489"/>
              <a:ext cx="457195" cy="457195"/>
            </a:xfrm>
            <a:prstGeom prst="rect">
              <a:avLst/>
            </a:prstGeom>
          </p:spPr>
        </p:pic>
        <p:pic>
          <p:nvPicPr>
            <p:cNvPr id="83" name="Picture 82">
              <a:extLst>
                <a:ext uri="{FF2B5EF4-FFF2-40B4-BE49-F238E27FC236}">
                  <a16:creationId xmlns:a16="http://schemas.microsoft.com/office/drawing/2014/main" id="{272ED2A1-9E6F-4DD9-8A73-42CCC55C2F68}"/>
                </a:ext>
              </a:extLst>
            </p:cNvPr>
            <p:cNvPicPr>
              <a:picLocks noChangeAspect="1"/>
            </p:cNvPicPr>
            <p:nvPr/>
          </p:nvPicPr>
          <p:blipFill>
            <a:blip r:embed="rId34"/>
            <a:stretch>
              <a:fillRect/>
            </a:stretch>
          </p:blipFill>
          <p:spPr>
            <a:xfrm>
              <a:off x="7201528" y="4034498"/>
              <a:ext cx="457195" cy="457195"/>
            </a:xfrm>
            <a:prstGeom prst="rect">
              <a:avLst/>
            </a:prstGeom>
          </p:spPr>
        </p:pic>
        <p:pic>
          <p:nvPicPr>
            <p:cNvPr id="85" name="Picture 84">
              <a:extLst>
                <a:ext uri="{FF2B5EF4-FFF2-40B4-BE49-F238E27FC236}">
                  <a16:creationId xmlns:a16="http://schemas.microsoft.com/office/drawing/2014/main" id="{19177D8D-C1E3-4B4E-B8E4-AFA0C7158DCB}"/>
                </a:ext>
              </a:extLst>
            </p:cNvPr>
            <p:cNvPicPr>
              <a:picLocks noChangeAspect="1"/>
            </p:cNvPicPr>
            <p:nvPr/>
          </p:nvPicPr>
          <p:blipFill>
            <a:blip r:embed="rId35"/>
            <a:stretch>
              <a:fillRect/>
            </a:stretch>
          </p:blipFill>
          <p:spPr>
            <a:xfrm>
              <a:off x="6443664" y="4034498"/>
              <a:ext cx="457195" cy="457195"/>
            </a:xfrm>
            <a:prstGeom prst="rect">
              <a:avLst/>
            </a:prstGeom>
          </p:spPr>
        </p:pic>
        <p:pic>
          <p:nvPicPr>
            <p:cNvPr id="87" name="Picture 86">
              <a:extLst>
                <a:ext uri="{FF2B5EF4-FFF2-40B4-BE49-F238E27FC236}">
                  <a16:creationId xmlns:a16="http://schemas.microsoft.com/office/drawing/2014/main" id="{32752E79-BCBE-4C5C-B16B-D86F33B7B01F}"/>
                </a:ext>
              </a:extLst>
            </p:cNvPr>
            <p:cNvPicPr>
              <a:picLocks noChangeAspect="1"/>
            </p:cNvPicPr>
            <p:nvPr/>
          </p:nvPicPr>
          <p:blipFill>
            <a:blip r:embed="rId36"/>
            <a:stretch>
              <a:fillRect/>
            </a:stretch>
          </p:blipFill>
          <p:spPr>
            <a:xfrm>
              <a:off x="7965187" y="4782586"/>
              <a:ext cx="457195" cy="457195"/>
            </a:xfrm>
            <a:prstGeom prst="rect">
              <a:avLst/>
            </a:prstGeom>
          </p:spPr>
        </p:pic>
        <p:pic>
          <p:nvPicPr>
            <p:cNvPr id="89" name="Picture 88">
              <a:extLst>
                <a:ext uri="{FF2B5EF4-FFF2-40B4-BE49-F238E27FC236}">
                  <a16:creationId xmlns:a16="http://schemas.microsoft.com/office/drawing/2014/main" id="{27BA3FF9-1743-4646-94BC-BAFEA863E443}"/>
                </a:ext>
              </a:extLst>
            </p:cNvPr>
            <p:cNvPicPr>
              <a:picLocks noChangeAspect="1"/>
            </p:cNvPicPr>
            <p:nvPr/>
          </p:nvPicPr>
          <p:blipFill>
            <a:blip r:embed="rId37"/>
            <a:stretch>
              <a:fillRect/>
            </a:stretch>
          </p:blipFill>
          <p:spPr>
            <a:xfrm>
              <a:off x="7205053" y="4782586"/>
              <a:ext cx="457195" cy="457195"/>
            </a:xfrm>
            <a:prstGeom prst="rect">
              <a:avLst/>
            </a:prstGeom>
          </p:spPr>
        </p:pic>
        <p:pic>
          <p:nvPicPr>
            <p:cNvPr id="91" name="Picture 90">
              <a:extLst>
                <a:ext uri="{FF2B5EF4-FFF2-40B4-BE49-F238E27FC236}">
                  <a16:creationId xmlns:a16="http://schemas.microsoft.com/office/drawing/2014/main" id="{716D0C3D-BE88-486A-8F93-36BC913F1EF5}"/>
                </a:ext>
              </a:extLst>
            </p:cNvPr>
            <p:cNvPicPr>
              <a:picLocks noChangeAspect="1"/>
            </p:cNvPicPr>
            <p:nvPr/>
          </p:nvPicPr>
          <p:blipFill>
            <a:blip r:embed="rId38"/>
            <a:stretch>
              <a:fillRect/>
            </a:stretch>
          </p:blipFill>
          <p:spPr>
            <a:xfrm>
              <a:off x="5685800" y="4034498"/>
              <a:ext cx="457195" cy="457195"/>
            </a:xfrm>
            <a:prstGeom prst="rect">
              <a:avLst/>
            </a:prstGeom>
          </p:spPr>
        </p:pic>
        <p:pic>
          <p:nvPicPr>
            <p:cNvPr id="93" name="Picture 92">
              <a:extLst>
                <a:ext uri="{FF2B5EF4-FFF2-40B4-BE49-F238E27FC236}">
                  <a16:creationId xmlns:a16="http://schemas.microsoft.com/office/drawing/2014/main" id="{0226109B-6276-4352-8909-D28DAAF4510D}"/>
                </a:ext>
              </a:extLst>
            </p:cNvPr>
            <p:cNvPicPr>
              <a:picLocks noChangeAspect="1"/>
            </p:cNvPicPr>
            <p:nvPr/>
          </p:nvPicPr>
          <p:blipFill>
            <a:blip r:embed="rId39"/>
            <a:stretch>
              <a:fillRect/>
            </a:stretch>
          </p:blipFill>
          <p:spPr>
            <a:xfrm>
              <a:off x="4927936" y="4034498"/>
              <a:ext cx="457195" cy="457195"/>
            </a:xfrm>
            <a:prstGeom prst="rect">
              <a:avLst/>
            </a:prstGeom>
          </p:spPr>
        </p:pic>
        <p:pic>
          <p:nvPicPr>
            <p:cNvPr id="95" name="Picture 94">
              <a:extLst>
                <a:ext uri="{FF2B5EF4-FFF2-40B4-BE49-F238E27FC236}">
                  <a16:creationId xmlns:a16="http://schemas.microsoft.com/office/drawing/2014/main" id="{313157DC-809E-470B-95B4-85309C0A9990}"/>
                </a:ext>
              </a:extLst>
            </p:cNvPr>
            <p:cNvPicPr>
              <a:picLocks noChangeAspect="1"/>
            </p:cNvPicPr>
            <p:nvPr/>
          </p:nvPicPr>
          <p:blipFill>
            <a:blip r:embed="rId40"/>
            <a:stretch>
              <a:fillRect/>
            </a:stretch>
          </p:blipFill>
          <p:spPr>
            <a:xfrm>
              <a:off x="4170072" y="4034498"/>
              <a:ext cx="457195" cy="457195"/>
            </a:xfrm>
            <a:prstGeom prst="rect">
              <a:avLst/>
            </a:prstGeom>
          </p:spPr>
        </p:pic>
        <p:pic>
          <p:nvPicPr>
            <p:cNvPr id="97" name="Picture 96">
              <a:extLst>
                <a:ext uri="{FF2B5EF4-FFF2-40B4-BE49-F238E27FC236}">
                  <a16:creationId xmlns:a16="http://schemas.microsoft.com/office/drawing/2014/main" id="{B0935D5C-F225-4979-A08E-C01FAA35C1A3}"/>
                </a:ext>
              </a:extLst>
            </p:cNvPr>
            <p:cNvPicPr>
              <a:picLocks noChangeAspect="1"/>
            </p:cNvPicPr>
            <p:nvPr/>
          </p:nvPicPr>
          <p:blipFill>
            <a:blip r:embed="rId41"/>
            <a:stretch>
              <a:fillRect/>
            </a:stretch>
          </p:blipFill>
          <p:spPr>
            <a:xfrm>
              <a:off x="3412208" y="4034498"/>
              <a:ext cx="457195" cy="457195"/>
            </a:xfrm>
            <a:prstGeom prst="rect">
              <a:avLst/>
            </a:prstGeom>
          </p:spPr>
        </p:pic>
        <p:pic>
          <p:nvPicPr>
            <p:cNvPr id="101" name="Picture 100">
              <a:extLst>
                <a:ext uri="{FF2B5EF4-FFF2-40B4-BE49-F238E27FC236}">
                  <a16:creationId xmlns:a16="http://schemas.microsoft.com/office/drawing/2014/main" id="{5E9E305F-5171-41FD-99C8-01B51CE23307}"/>
                </a:ext>
              </a:extLst>
            </p:cNvPr>
            <p:cNvPicPr>
              <a:picLocks noChangeAspect="1"/>
            </p:cNvPicPr>
            <p:nvPr/>
          </p:nvPicPr>
          <p:blipFill>
            <a:blip r:embed="rId42"/>
            <a:stretch>
              <a:fillRect/>
            </a:stretch>
          </p:blipFill>
          <p:spPr>
            <a:xfrm>
              <a:off x="2654344" y="4034498"/>
              <a:ext cx="457195" cy="457195"/>
            </a:xfrm>
            <a:prstGeom prst="rect">
              <a:avLst/>
            </a:prstGeom>
          </p:spPr>
        </p:pic>
        <p:pic>
          <p:nvPicPr>
            <p:cNvPr id="103" name="Picture 102">
              <a:extLst>
                <a:ext uri="{FF2B5EF4-FFF2-40B4-BE49-F238E27FC236}">
                  <a16:creationId xmlns:a16="http://schemas.microsoft.com/office/drawing/2014/main" id="{812704CE-AB9E-4E77-B15B-5849F4A96DEA}"/>
                </a:ext>
              </a:extLst>
            </p:cNvPr>
            <p:cNvPicPr>
              <a:picLocks noChangeAspect="1"/>
            </p:cNvPicPr>
            <p:nvPr/>
          </p:nvPicPr>
          <p:blipFill>
            <a:blip r:embed="rId43"/>
            <a:stretch>
              <a:fillRect/>
            </a:stretch>
          </p:blipFill>
          <p:spPr>
            <a:xfrm>
              <a:off x="1896480" y="4034498"/>
              <a:ext cx="457195" cy="457195"/>
            </a:xfrm>
            <a:prstGeom prst="rect">
              <a:avLst/>
            </a:prstGeom>
          </p:spPr>
        </p:pic>
        <p:pic>
          <p:nvPicPr>
            <p:cNvPr id="105" name="Picture 104">
              <a:extLst>
                <a:ext uri="{FF2B5EF4-FFF2-40B4-BE49-F238E27FC236}">
                  <a16:creationId xmlns:a16="http://schemas.microsoft.com/office/drawing/2014/main" id="{39505E03-D12D-43E2-B711-5A3EB94AB47A}"/>
                </a:ext>
              </a:extLst>
            </p:cNvPr>
            <p:cNvPicPr>
              <a:picLocks noChangeAspect="1"/>
            </p:cNvPicPr>
            <p:nvPr/>
          </p:nvPicPr>
          <p:blipFill>
            <a:blip r:embed="rId44"/>
            <a:stretch>
              <a:fillRect/>
            </a:stretch>
          </p:blipFill>
          <p:spPr>
            <a:xfrm>
              <a:off x="11005723" y="4782586"/>
              <a:ext cx="457195" cy="457195"/>
            </a:xfrm>
            <a:prstGeom prst="rect">
              <a:avLst/>
            </a:prstGeom>
          </p:spPr>
        </p:pic>
        <p:pic>
          <p:nvPicPr>
            <p:cNvPr id="107" name="Picture 106">
              <a:extLst>
                <a:ext uri="{FF2B5EF4-FFF2-40B4-BE49-F238E27FC236}">
                  <a16:creationId xmlns:a16="http://schemas.microsoft.com/office/drawing/2014/main" id="{9CEE014E-94E1-427B-A280-0A92FBC40C4D}"/>
                </a:ext>
              </a:extLst>
            </p:cNvPr>
            <p:cNvPicPr>
              <a:picLocks noChangeAspect="1"/>
            </p:cNvPicPr>
            <p:nvPr/>
          </p:nvPicPr>
          <p:blipFill>
            <a:blip r:embed="rId45"/>
            <a:stretch>
              <a:fillRect/>
            </a:stretch>
          </p:blipFill>
          <p:spPr>
            <a:xfrm>
              <a:off x="10245589" y="4782586"/>
              <a:ext cx="457195" cy="457195"/>
            </a:xfrm>
            <a:prstGeom prst="rect">
              <a:avLst/>
            </a:prstGeom>
          </p:spPr>
        </p:pic>
        <p:pic>
          <p:nvPicPr>
            <p:cNvPr id="109" name="Picture 108">
              <a:extLst>
                <a:ext uri="{FF2B5EF4-FFF2-40B4-BE49-F238E27FC236}">
                  <a16:creationId xmlns:a16="http://schemas.microsoft.com/office/drawing/2014/main" id="{99AEBADF-9C8F-476A-A41B-9A46D0D8F339}"/>
                </a:ext>
              </a:extLst>
            </p:cNvPr>
            <p:cNvPicPr>
              <a:picLocks noChangeAspect="1"/>
            </p:cNvPicPr>
            <p:nvPr/>
          </p:nvPicPr>
          <p:blipFill>
            <a:blip r:embed="rId46"/>
            <a:stretch>
              <a:fillRect/>
            </a:stretch>
          </p:blipFill>
          <p:spPr>
            <a:xfrm>
              <a:off x="9485455" y="4782586"/>
              <a:ext cx="457195" cy="457195"/>
            </a:xfrm>
            <a:prstGeom prst="rect">
              <a:avLst/>
            </a:prstGeom>
          </p:spPr>
        </p:pic>
        <p:pic>
          <p:nvPicPr>
            <p:cNvPr id="111" name="Picture 110">
              <a:extLst>
                <a:ext uri="{FF2B5EF4-FFF2-40B4-BE49-F238E27FC236}">
                  <a16:creationId xmlns:a16="http://schemas.microsoft.com/office/drawing/2014/main" id="{A410A292-FD38-4CF1-BB9E-E0199F9067C1}"/>
                </a:ext>
              </a:extLst>
            </p:cNvPr>
            <p:cNvPicPr>
              <a:picLocks noChangeAspect="1"/>
            </p:cNvPicPr>
            <p:nvPr/>
          </p:nvPicPr>
          <p:blipFill>
            <a:blip r:embed="rId47"/>
            <a:stretch>
              <a:fillRect/>
            </a:stretch>
          </p:blipFill>
          <p:spPr>
            <a:xfrm>
              <a:off x="8725321" y="4782586"/>
              <a:ext cx="457195" cy="457195"/>
            </a:xfrm>
            <a:prstGeom prst="rect">
              <a:avLst/>
            </a:prstGeom>
          </p:spPr>
        </p:pic>
        <p:pic>
          <p:nvPicPr>
            <p:cNvPr id="113" name="Picture 112">
              <a:extLst>
                <a:ext uri="{FF2B5EF4-FFF2-40B4-BE49-F238E27FC236}">
                  <a16:creationId xmlns:a16="http://schemas.microsoft.com/office/drawing/2014/main" id="{6550365D-F656-47E7-9270-56B1686D3BB1}"/>
                </a:ext>
              </a:extLst>
            </p:cNvPr>
            <p:cNvPicPr>
              <a:picLocks noChangeAspect="1"/>
            </p:cNvPicPr>
            <p:nvPr/>
          </p:nvPicPr>
          <p:blipFill>
            <a:blip r:embed="rId48"/>
            <a:stretch>
              <a:fillRect/>
            </a:stretch>
          </p:blipFill>
          <p:spPr>
            <a:xfrm>
              <a:off x="6444919" y="4782586"/>
              <a:ext cx="457195" cy="457195"/>
            </a:xfrm>
            <a:prstGeom prst="rect">
              <a:avLst/>
            </a:prstGeom>
          </p:spPr>
        </p:pic>
        <p:pic>
          <p:nvPicPr>
            <p:cNvPr id="115" name="Picture 114">
              <a:extLst>
                <a:ext uri="{FF2B5EF4-FFF2-40B4-BE49-F238E27FC236}">
                  <a16:creationId xmlns:a16="http://schemas.microsoft.com/office/drawing/2014/main" id="{674EC8F9-B45E-41FB-94A8-A7FA5BF480AE}"/>
                </a:ext>
              </a:extLst>
            </p:cNvPr>
            <p:cNvPicPr>
              <a:picLocks noChangeAspect="1"/>
            </p:cNvPicPr>
            <p:nvPr/>
          </p:nvPicPr>
          <p:blipFill>
            <a:blip r:embed="rId49"/>
            <a:stretch>
              <a:fillRect/>
            </a:stretch>
          </p:blipFill>
          <p:spPr>
            <a:xfrm>
              <a:off x="5684785" y="4782586"/>
              <a:ext cx="457195" cy="457195"/>
            </a:xfrm>
            <a:prstGeom prst="rect">
              <a:avLst/>
            </a:prstGeom>
          </p:spPr>
        </p:pic>
        <p:pic>
          <p:nvPicPr>
            <p:cNvPr id="117" name="Picture 116">
              <a:extLst>
                <a:ext uri="{FF2B5EF4-FFF2-40B4-BE49-F238E27FC236}">
                  <a16:creationId xmlns:a16="http://schemas.microsoft.com/office/drawing/2014/main" id="{CB6CC137-EFAA-4D9E-BECA-BB9569965057}"/>
                </a:ext>
              </a:extLst>
            </p:cNvPr>
            <p:cNvPicPr>
              <a:picLocks noChangeAspect="1"/>
            </p:cNvPicPr>
            <p:nvPr/>
          </p:nvPicPr>
          <p:blipFill>
            <a:blip r:embed="rId50"/>
            <a:stretch>
              <a:fillRect/>
            </a:stretch>
          </p:blipFill>
          <p:spPr>
            <a:xfrm>
              <a:off x="4924651" y="4782586"/>
              <a:ext cx="457195" cy="457195"/>
            </a:xfrm>
            <a:prstGeom prst="rect">
              <a:avLst/>
            </a:prstGeom>
          </p:spPr>
        </p:pic>
        <p:pic>
          <p:nvPicPr>
            <p:cNvPr id="119" name="Picture 118">
              <a:extLst>
                <a:ext uri="{FF2B5EF4-FFF2-40B4-BE49-F238E27FC236}">
                  <a16:creationId xmlns:a16="http://schemas.microsoft.com/office/drawing/2014/main" id="{1B20E329-D972-4098-9207-DEB8B69EE3A4}"/>
                </a:ext>
              </a:extLst>
            </p:cNvPr>
            <p:cNvPicPr>
              <a:picLocks noChangeAspect="1"/>
            </p:cNvPicPr>
            <p:nvPr/>
          </p:nvPicPr>
          <p:blipFill>
            <a:blip r:embed="rId51"/>
            <a:stretch>
              <a:fillRect/>
            </a:stretch>
          </p:blipFill>
          <p:spPr>
            <a:xfrm>
              <a:off x="4164517" y="4782586"/>
              <a:ext cx="457195" cy="457195"/>
            </a:xfrm>
            <a:prstGeom prst="rect">
              <a:avLst/>
            </a:prstGeom>
          </p:spPr>
        </p:pic>
        <p:pic>
          <p:nvPicPr>
            <p:cNvPr id="121" name="Picture 120">
              <a:extLst>
                <a:ext uri="{FF2B5EF4-FFF2-40B4-BE49-F238E27FC236}">
                  <a16:creationId xmlns:a16="http://schemas.microsoft.com/office/drawing/2014/main" id="{2AEE2476-E9AD-4E9E-9294-2BF71CEEC24D}"/>
                </a:ext>
              </a:extLst>
            </p:cNvPr>
            <p:cNvPicPr>
              <a:picLocks noChangeAspect="1"/>
            </p:cNvPicPr>
            <p:nvPr/>
          </p:nvPicPr>
          <p:blipFill>
            <a:blip r:embed="rId52"/>
            <a:stretch>
              <a:fillRect/>
            </a:stretch>
          </p:blipFill>
          <p:spPr>
            <a:xfrm>
              <a:off x="3404383" y="4782586"/>
              <a:ext cx="457195" cy="457195"/>
            </a:xfrm>
            <a:prstGeom prst="rect">
              <a:avLst/>
            </a:prstGeom>
          </p:spPr>
        </p:pic>
        <p:pic>
          <p:nvPicPr>
            <p:cNvPr id="123" name="Picture 122">
              <a:extLst>
                <a:ext uri="{FF2B5EF4-FFF2-40B4-BE49-F238E27FC236}">
                  <a16:creationId xmlns:a16="http://schemas.microsoft.com/office/drawing/2014/main" id="{5A413DFF-B68C-4BAE-8BF6-7450EF4DB154}"/>
                </a:ext>
              </a:extLst>
            </p:cNvPr>
            <p:cNvPicPr>
              <a:picLocks noChangeAspect="1"/>
            </p:cNvPicPr>
            <p:nvPr/>
          </p:nvPicPr>
          <p:blipFill>
            <a:blip r:embed="rId53"/>
            <a:stretch>
              <a:fillRect/>
            </a:stretch>
          </p:blipFill>
          <p:spPr>
            <a:xfrm>
              <a:off x="2644249" y="4782586"/>
              <a:ext cx="457195" cy="457195"/>
            </a:xfrm>
            <a:prstGeom prst="rect">
              <a:avLst/>
            </a:prstGeom>
          </p:spPr>
        </p:pic>
        <p:pic>
          <p:nvPicPr>
            <p:cNvPr id="129" name="Picture 128">
              <a:extLst>
                <a:ext uri="{FF2B5EF4-FFF2-40B4-BE49-F238E27FC236}">
                  <a16:creationId xmlns:a16="http://schemas.microsoft.com/office/drawing/2014/main" id="{D895E7F9-875D-4723-822E-A53BDC734D1C}"/>
                </a:ext>
              </a:extLst>
            </p:cNvPr>
            <p:cNvPicPr>
              <a:picLocks noChangeAspect="1"/>
            </p:cNvPicPr>
            <p:nvPr/>
          </p:nvPicPr>
          <p:blipFill>
            <a:blip r:embed="rId54"/>
            <a:stretch>
              <a:fillRect/>
            </a:stretch>
          </p:blipFill>
          <p:spPr>
            <a:xfrm>
              <a:off x="8629492" y="2491433"/>
              <a:ext cx="457195" cy="457195"/>
            </a:xfrm>
            <a:prstGeom prst="rect">
              <a:avLst/>
            </a:prstGeom>
          </p:spPr>
        </p:pic>
        <p:pic>
          <p:nvPicPr>
            <p:cNvPr id="133" name="Picture 132">
              <a:extLst>
                <a:ext uri="{FF2B5EF4-FFF2-40B4-BE49-F238E27FC236}">
                  <a16:creationId xmlns:a16="http://schemas.microsoft.com/office/drawing/2014/main" id="{EA4ADA73-D92A-4F80-8C53-4BB2B502AC8F}"/>
                </a:ext>
              </a:extLst>
            </p:cNvPr>
            <p:cNvPicPr>
              <a:picLocks noChangeAspect="1"/>
            </p:cNvPicPr>
            <p:nvPr/>
          </p:nvPicPr>
          <p:blipFill>
            <a:blip r:embed="rId55"/>
            <a:stretch>
              <a:fillRect/>
            </a:stretch>
          </p:blipFill>
          <p:spPr>
            <a:xfrm>
              <a:off x="1884115" y="4782586"/>
              <a:ext cx="457195" cy="457195"/>
            </a:xfrm>
            <a:prstGeom prst="rect">
              <a:avLst/>
            </a:prstGeom>
          </p:spPr>
        </p:pic>
        <p:pic>
          <p:nvPicPr>
            <p:cNvPr id="135" name="Picture 134">
              <a:extLst>
                <a:ext uri="{FF2B5EF4-FFF2-40B4-BE49-F238E27FC236}">
                  <a16:creationId xmlns:a16="http://schemas.microsoft.com/office/drawing/2014/main" id="{2B53699C-A40E-466B-9EAB-3A93C6DF83BB}"/>
                </a:ext>
              </a:extLst>
            </p:cNvPr>
            <p:cNvPicPr>
              <a:picLocks noChangeAspect="1"/>
            </p:cNvPicPr>
            <p:nvPr/>
          </p:nvPicPr>
          <p:blipFill>
            <a:blip r:embed="rId56"/>
            <a:stretch>
              <a:fillRect/>
            </a:stretch>
          </p:blipFill>
          <p:spPr>
            <a:xfrm>
              <a:off x="1123981" y="4782586"/>
              <a:ext cx="457195" cy="457195"/>
            </a:xfrm>
            <a:prstGeom prst="rect">
              <a:avLst/>
            </a:prstGeom>
          </p:spPr>
        </p:pic>
        <p:pic>
          <p:nvPicPr>
            <p:cNvPr id="137" name="Picture 136">
              <a:extLst>
                <a:ext uri="{FF2B5EF4-FFF2-40B4-BE49-F238E27FC236}">
                  <a16:creationId xmlns:a16="http://schemas.microsoft.com/office/drawing/2014/main" id="{269980ED-9953-49BE-A4FA-8936E79EB8C0}"/>
                </a:ext>
              </a:extLst>
            </p:cNvPr>
            <p:cNvPicPr>
              <a:picLocks noChangeAspect="1"/>
            </p:cNvPicPr>
            <p:nvPr/>
          </p:nvPicPr>
          <p:blipFill>
            <a:blip r:embed="rId57"/>
            <a:stretch>
              <a:fillRect/>
            </a:stretch>
          </p:blipFill>
          <p:spPr>
            <a:xfrm>
              <a:off x="1138616" y="4034498"/>
              <a:ext cx="457195" cy="457195"/>
            </a:xfrm>
            <a:prstGeom prst="rect">
              <a:avLst/>
            </a:prstGeom>
          </p:spPr>
        </p:pic>
        <p:pic>
          <p:nvPicPr>
            <p:cNvPr id="141" name="Picture 140">
              <a:extLst>
                <a:ext uri="{FF2B5EF4-FFF2-40B4-BE49-F238E27FC236}">
                  <a16:creationId xmlns:a16="http://schemas.microsoft.com/office/drawing/2014/main" id="{F0FA74AB-40B3-4D4C-87FD-2E971FAD8C86}"/>
                </a:ext>
              </a:extLst>
            </p:cNvPr>
            <p:cNvPicPr>
              <a:picLocks noChangeAspect="1"/>
            </p:cNvPicPr>
            <p:nvPr/>
          </p:nvPicPr>
          <p:blipFill>
            <a:blip r:embed="rId58"/>
            <a:stretch>
              <a:fillRect/>
            </a:stretch>
          </p:blipFill>
          <p:spPr>
            <a:xfrm>
              <a:off x="8707814" y="5487382"/>
              <a:ext cx="457195" cy="457195"/>
            </a:xfrm>
            <a:prstGeom prst="rect">
              <a:avLst/>
            </a:prstGeom>
          </p:spPr>
        </p:pic>
        <p:pic>
          <p:nvPicPr>
            <p:cNvPr id="143" name="Picture 142">
              <a:extLst>
                <a:ext uri="{FF2B5EF4-FFF2-40B4-BE49-F238E27FC236}">
                  <a16:creationId xmlns:a16="http://schemas.microsoft.com/office/drawing/2014/main" id="{4D4E60EB-A1C7-4DE4-9555-8E3FC99AC0C2}"/>
                </a:ext>
              </a:extLst>
            </p:cNvPr>
            <p:cNvPicPr>
              <a:picLocks noChangeAspect="1"/>
            </p:cNvPicPr>
            <p:nvPr/>
          </p:nvPicPr>
          <p:blipFill>
            <a:blip r:embed="rId59"/>
            <a:stretch>
              <a:fillRect/>
            </a:stretch>
          </p:blipFill>
          <p:spPr>
            <a:xfrm>
              <a:off x="7947590" y="5487382"/>
              <a:ext cx="457195" cy="457195"/>
            </a:xfrm>
            <a:prstGeom prst="rect">
              <a:avLst/>
            </a:prstGeom>
          </p:spPr>
        </p:pic>
        <p:pic>
          <p:nvPicPr>
            <p:cNvPr id="145" name="Picture 144">
              <a:extLst>
                <a:ext uri="{FF2B5EF4-FFF2-40B4-BE49-F238E27FC236}">
                  <a16:creationId xmlns:a16="http://schemas.microsoft.com/office/drawing/2014/main" id="{C53362E9-43F3-4B01-AB91-D19AEFC3B2CE}"/>
                </a:ext>
              </a:extLst>
            </p:cNvPr>
            <p:cNvPicPr>
              <a:picLocks noChangeAspect="1"/>
            </p:cNvPicPr>
            <p:nvPr/>
          </p:nvPicPr>
          <p:blipFill>
            <a:blip r:embed="rId2"/>
            <a:stretch>
              <a:fillRect/>
            </a:stretch>
          </p:blipFill>
          <p:spPr>
            <a:xfrm>
              <a:off x="7187366" y="5487382"/>
              <a:ext cx="457195" cy="457195"/>
            </a:xfrm>
            <a:prstGeom prst="rect">
              <a:avLst/>
            </a:prstGeom>
          </p:spPr>
        </p:pic>
        <p:pic>
          <p:nvPicPr>
            <p:cNvPr id="147" name="Picture 146">
              <a:extLst>
                <a:ext uri="{FF2B5EF4-FFF2-40B4-BE49-F238E27FC236}">
                  <a16:creationId xmlns:a16="http://schemas.microsoft.com/office/drawing/2014/main" id="{0BDEA370-D1F6-4FCB-BC00-E358BDF2438F}"/>
                </a:ext>
              </a:extLst>
            </p:cNvPr>
            <p:cNvPicPr>
              <a:picLocks noChangeAspect="1"/>
            </p:cNvPicPr>
            <p:nvPr/>
          </p:nvPicPr>
          <p:blipFill>
            <a:blip r:embed="rId60"/>
            <a:stretch>
              <a:fillRect/>
            </a:stretch>
          </p:blipFill>
          <p:spPr>
            <a:xfrm>
              <a:off x="6427142" y="5487382"/>
              <a:ext cx="457195" cy="457195"/>
            </a:xfrm>
            <a:prstGeom prst="rect">
              <a:avLst/>
            </a:prstGeom>
          </p:spPr>
        </p:pic>
        <p:pic>
          <p:nvPicPr>
            <p:cNvPr id="149" name="Picture 148">
              <a:extLst>
                <a:ext uri="{FF2B5EF4-FFF2-40B4-BE49-F238E27FC236}">
                  <a16:creationId xmlns:a16="http://schemas.microsoft.com/office/drawing/2014/main" id="{65A47AD4-1D85-4E21-A721-9BA4594467E4}"/>
                </a:ext>
              </a:extLst>
            </p:cNvPr>
            <p:cNvPicPr>
              <a:picLocks noChangeAspect="1"/>
            </p:cNvPicPr>
            <p:nvPr/>
          </p:nvPicPr>
          <p:blipFill>
            <a:blip r:embed="rId61"/>
            <a:stretch>
              <a:fillRect/>
            </a:stretch>
          </p:blipFill>
          <p:spPr>
            <a:xfrm>
              <a:off x="5666918" y="5487382"/>
              <a:ext cx="457195" cy="457195"/>
            </a:xfrm>
            <a:prstGeom prst="rect">
              <a:avLst/>
            </a:prstGeom>
          </p:spPr>
        </p:pic>
        <p:pic>
          <p:nvPicPr>
            <p:cNvPr id="151" name="Picture 150">
              <a:extLst>
                <a:ext uri="{FF2B5EF4-FFF2-40B4-BE49-F238E27FC236}">
                  <a16:creationId xmlns:a16="http://schemas.microsoft.com/office/drawing/2014/main" id="{54B19091-41BF-4B7A-A45C-4C2D90050129}"/>
                </a:ext>
              </a:extLst>
            </p:cNvPr>
            <p:cNvPicPr>
              <a:picLocks noChangeAspect="1"/>
            </p:cNvPicPr>
            <p:nvPr/>
          </p:nvPicPr>
          <p:blipFill>
            <a:blip r:embed="rId62"/>
            <a:stretch>
              <a:fillRect/>
            </a:stretch>
          </p:blipFill>
          <p:spPr>
            <a:xfrm>
              <a:off x="4906694" y="5487382"/>
              <a:ext cx="457195" cy="457195"/>
            </a:xfrm>
            <a:prstGeom prst="rect">
              <a:avLst/>
            </a:prstGeom>
          </p:spPr>
        </p:pic>
        <p:pic>
          <p:nvPicPr>
            <p:cNvPr id="153" name="Picture 152">
              <a:extLst>
                <a:ext uri="{FF2B5EF4-FFF2-40B4-BE49-F238E27FC236}">
                  <a16:creationId xmlns:a16="http://schemas.microsoft.com/office/drawing/2014/main" id="{A30971AE-5904-461D-8AFB-804A020285D5}"/>
                </a:ext>
              </a:extLst>
            </p:cNvPr>
            <p:cNvPicPr>
              <a:picLocks noChangeAspect="1"/>
            </p:cNvPicPr>
            <p:nvPr/>
          </p:nvPicPr>
          <p:blipFill>
            <a:blip r:embed="rId63"/>
            <a:stretch>
              <a:fillRect/>
            </a:stretch>
          </p:blipFill>
          <p:spPr>
            <a:xfrm>
              <a:off x="4146470" y="5487382"/>
              <a:ext cx="457195" cy="457195"/>
            </a:xfrm>
            <a:prstGeom prst="rect">
              <a:avLst/>
            </a:prstGeom>
          </p:spPr>
        </p:pic>
        <p:pic>
          <p:nvPicPr>
            <p:cNvPr id="155" name="Picture 154">
              <a:extLst>
                <a:ext uri="{FF2B5EF4-FFF2-40B4-BE49-F238E27FC236}">
                  <a16:creationId xmlns:a16="http://schemas.microsoft.com/office/drawing/2014/main" id="{9C6DC548-4169-4536-8EE5-70F94D433F70}"/>
                </a:ext>
              </a:extLst>
            </p:cNvPr>
            <p:cNvPicPr>
              <a:picLocks noChangeAspect="1"/>
            </p:cNvPicPr>
            <p:nvPr/>
          </p:nvPicPr>
          <p:blipFill>
            <a:blip r:embed="rId64"/>
            <a:stretch>
              <a:fillRect/>
            </a:stretch>
          </p:blipFill>
          <p:spPr>
            <a:xfrm>
              <a:off x="3386246" y="5487382"/>
              <a:ext cx="457195" cy="457195"/>
            </a:xfrm>
            <a:prstGeom prst="rect">
              <a:avLst/>
            </a:prstGeom>
          </p:spPr>
        </p:pic>
        <p:pic>
          <p:nvPicPr>
            <p:cNvPr id="157" name="Picture 156">
              <a:extLst>
                <a:ext uri="{FF2B5EF4-FFF2-40B4-BE49-F238E27FC236}">
                  <a16:creationId xmlns:a16="http://schemas.microsoft.com/office/drawing/2014/main" id="{93383F66-A315-4E44-B5A1-004C8441F21B}"/>
                </a:ext>
              </a:extLst>
            </p:cNvPr>
            <p:cNvPicPr>
              <a:picLocks noChangeAspect="1"/>
            </p:cNvPicPr>
            <p:nvPr/>
          </p:nvPicPr>
          <p:blipFill>
            <a:blip r:embed="rId65"/>
            <a:stretch>
              <a:fillRect/>
            </a:stretch>
          </p:blipFill>
          <p:spPr>
            <a:xfrm>
              <a:off x="2626022" y="5487382"/>
              <a:ext cx="457195" cy="457195"/>
            </a:xfrm>
            <a:prstGeom prst="rect">
              <a:avLst/>
            </a:prstGeom>
          </p:spPr>
        </p:pic>
        <p:pic>
          <p:nvPicPr>
            <p:cNvPr id="159" name="Picture 158">
              <a:extLst>
                <a:ext uri="{FF2B5EF4-FFF2-40B4-BE49-F238E27FC236}">
                  <a16:creationId xmlns:a16="http://schemas.microsoft.com/office/drawing/2014/main" id="{7C5731B9-37DC-4B88-BEDE-970E11B9422F}"/>
                </a:ext>
              </a:extLst>
            </p:cNvPr>
            <p:cNvPicPr>
              <a:picLocks noChangeAspect="1"/>
            </p:cNvPicPr>
            <p:nvPr/>
          </p:nvPicPr>
          <p:blipFill>
            <a:blip r:embed="rId66"/>
            <a:stretch>
              <a:fillRect/>
            </a:stretch>
          </p:blipFill>
          <p:spPr>
            <a:xfrm>
              <a:off x="1865798" y="5487382"/>
              <a:ext cx="457195" cy="457195"/>
            </a:xfrm>
            <a:prstGeom prst="rect">
              <a:avLst/>
            </a:prstGeom>
          </p:spPr>
        </p:pic>
        <p:pic>
          <p:nvPicPr>
            <p:cNvPr id="161" name="Picture 160">
              <a:extLst>
                <a:ext uri="{FF2B5EF4-FFF2-40B4-BE49-F238E27FC236}">
                  <a16:creationId xmlns:a16="http://schemas.microsoft.com/office/drawing/2014/main" id="{6D690CF5-83F5-48F6-81EA-1F39F8E93BCF}"/>
                </a:ext>
              </a:extLst>
            </p:cNvPr>
            <p:cNvPicPr>
              <a:picLocks noChangeAspect="1"/>
            </p:cNvPicPr>
            <p:nvPr/>
          </p:nvPicPr>
          <p:blipFill>
            <a:blip r:embed="rId67"/>
            <a:stretch>
              <a:fillRect/>
            </a:stretch>
          </p:blipFill>
          <p:spPr>
            <a:xfrm>
              <a:off x="1105574" y="5487382"/>
              <a:ext cx="457195" cy="457195"/>
            </a:xfrm>
            <a:prstGeom prst="rect">
              <a:avLst/>
            </a:prstGeom>
          </p:spPr>
        </p:pic>
        <p:pic>
          <p:nvPicPr>
            <p:cNvPr id="163" name="Picture 162">
              <a:extLst>
                <a:ext uri="{FF2B5EF4-FFF2-40B4-BE49-F238E27FC236}">
                  <a16:creationId xmlns:a16="http://schemas.microsoft.com/office/drawing/2014/main" id="{7B55DFAA-B4C6-4F0A-972E-0E4D9B8ACE0C}"/>
                </a:ext>
              </a:extLst>
            </p:cNvPr>
            <p:cNvPicPr>
              <a:picLocks noChangeAspect="1"/>
            </p:cNvPicPr>
            <p:nvPr/>
          </p:nvPicPr>
          <p:blipFill>
            <a:blip r:embed="rId68"/>
            <a:stretch>
              <a:fillRect/>
            </a:stretch>
          </p:blipFill>
          <p:spPr>
            <a:xfrm>
              <a:off x="2610356" y="2491433"/>
              <a:ext cx="457195" cy="457195"/>
            </a:xfrm>
            <a:prstGeom prst="rect">
              <a:avLst/>
            </a:prstGeom>
          </p:spPr>
        </p:pic>
        <p:pic>
          <p:nvPicPr>
            <p:cNvPr id="165" name="Picture 164">
              <a:extLst>
                <a:ext uri="{FF2B5EF4-FFF2-40B4-BE49-F238E27FC236}">
                  <a16:creationId xmlns:a16="http://schemas.microsoft.com/office/drawing/2014/main" id="{EF68730E-DC45-4B11-8364-36251969E000}"/>
                </a:ext>
              </a:extLst>
            </p:cNvPr>
            <p:cNvPicPr>
              <a:picLocks noChangeAspect="1"/>
            </p:cNvPicPr>
            <p:nvPr/>
          </p:nvPicPr>
          <p:blipFill>
            <a:blip r:embed="rId69"/>
            <a:stretch>
              <a:fillRect/>
            </a:stretch>
          </p:blipFill>
          <p:spPr>
            <a:xfrm>
              <a:off x="7877100" y="2491433"/>
              <a:ext cx="457195" cy="457195"/>
            </a:xfrm>
            <a:prstGeom prst="rect">
              <a:avLst/>
            </a:prstGeom>
          </p:spPr>
        </p:pic>
        <p:pic>
          <p:nvPicPr>
            <p:cNvPr id="167" name="Picture 166">
              <a:extLst>
                <a:ext uri="{FF2B5EF4-FFF2-40B4-BE49-F238E27FC236}">
                  <a16:creationId xmlns:a16="http://schemas.microsoft.com/office/drawing/2014/main" id="{1A591AFF-A434-41FB-947F-98AECFE13CDE}"/>
                </a:ext>
              </a:extLst>
            </p:cNvPr>
            <p:cNvPicPr>
              <a:picLocks noChangeAspect="1"/>
            </p:cNvPicPr>
            <p:nvPr/>
          </p:nvPicPr>
          <p:blipFill>
            <a:blip r:embed="rId70"/>
            <a:stretch>
              <a:fillRect/>
            </a:stretch>
          </p:blipFill>
          <p:spPr>
            <a:xfrm>
              <a:off x="7124708" y="2491433"/>
              <a:ext cx="457195" cy="457195"/>
            </a:xfrm>
            <a:prstGeom prst="rect">
              <a:avLst/>
            </a:prstGeom>
          </p:spPr>
        </p:pic>
      </p:grpSp>
    </p:spTree>
    <p:extLst>
      <p:ext uri="{BB962C8B-B14F-4D97-AF65-F5344CB8AC3E}">
        <p14:creationId xmlns:p14="http://schemas.microsoft.com/office/powerpoint/2010/main" val="33490085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5D90-5B4F-4B89-98D5-7C55B5A723A3}"/>
              </a:ext>
            </a:extLst>
          </p:cNvPr>
          <p:cNvSpPr>
            <a:spLocks noGrp="1"/>
          </p:cNvSpPr>
          <p:nvPr>
            <p:ph type="title"/>
          </p:nvPr>
        </p:nvSpPr>
        <p:spPr/>
        <p:txBody>
          <a:bodyPr/>
          <a:lstStyle/>
          <a:p>
            <a:r>
              <a:rPr lang="sv-SE" dirty="0"/>
              <a:t>Azure Portal</a:t>
            </a:r>
          </a:p>
        </p:txBody>
      </p:sp>
      <p:sp>
        <p:nvSpPr>
          <p:cNvPr id="3" name="TextBox 2">
            <a:extLst>
              <a:ext uri="{FF2B5EF4-FFF2-40B4-BE49-F238E27FC236}">
                <a16:creationId xmlns:a16="http://schemas.microsoft.com/office/drawing/2014/main" id="{4C05B3AE-0084-4322-84F2-61F7C7D2DC2D}"/>
              </a:ext>
            </a:extLst>
          </p:cNvPr>
          <p:cNvSpPr txBox="1"/>
          <p:nvPr/>
        </p:nvSpPr>
        <p:spPr>
          <a:xfrm>
            <a:off x="1463409" y="1394165"/>
            <a:ext cx="8311473" cy="5955476"/>
          </a:xfrm>
          <a:prstGeom prst="rect">
            <a:avLst/>
          </a:prstGeom>
          <a:noFill/>
        </p:spPr>
        <p:txBody>
          <a:bodyPr wrap="square">
            <a:spAutoFit/>
          </a:bodyPr>
          <a:lstStyle/>
          <a:p>
            <a:pPr marL="0" marR="0" lvl="0" indent="0" algn="l" defTabSz="932742" rtl="0" eaLnBrk="1" fontAlgn="auto" latinLnBrk="0" hangingPunct="1">
              <a:lnSpc>
                <a:spcPct val="100000"/>
              </a:lnSpc>
              <a:spcBef>
                <a:spcPts val="0"/>
              </a:spcBef>
              <a:spcAft>
                <a:spcPts val="2400"/>
              </a:spcAft>
              <a:buClrTx/>
              <a:buSzTx/>
              <a:buFontTx/>
              <a:buNone/>
              <a:tabLst/>
              <a:defRPr/>
            </a:pPr>
            <a:r>
              <a:rPr kumimoji="0" lang="en-US" sz="3200" b="0" i="0" u="none" strike="noStrike" kern="1200" cap="none" spc="0" normalizeH="0" baseline="0" noProof="0" dirty="0">
                <a:ln>
                  <a:noFill/>
                </a:ln>
                <a:effectLst/>
                <a:uLnTx/>
                <a:uFillTx/>
                <a:latin typeface="Segoe UI Light" panose="020B0502040204020203" pitchFamily="34" charset="0"/>
                <a:ea typeface="MS PGothic" panose="020B0600070205080204" pitchFamily="34" charset="-128"/>
                <a:cs typeface="Segoe UI Light" panose="020B0502040204020203" pitchFamily="34" charset="0"/>
              </a:rPr>
              <a:t>Use Resource Groups!</a:t>
            </a:r>
          </a:p>
          <a:p>
            <a:pPr marL="457200" marR="0" lvl="0" indent="-457200" algn="l" defTabSz="932742" rtl="0" eaLnBrk="1" fontAlgn="auto" latinLnBrk="0" hangingPunct="1">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Segoe UI Light"/>
                <a:ea typeface="MS PGothic" panose="020B0600070205080204" pitchFamily="34" charset="-128"/>
                <a:cs typeface="+mn-cs"/>
              </a:rPr>
              <a:t>IoT Hub</a:t>
            </a:r>
          </a:p>
          <a:p>
            <a:pPr marL="922338" lvl="1" indent="-457200" defTabSz="932742" eaLnBrk="1" fontAlgn="auto" hangingPunct="1">
              <a:spcBef>
                <a:spcPts val="0"/>
              </a:spcBef>
              <a:spcAft>
                <a:spcPts val="600"/>
              </a:spcAft>
              <a:buFont typeface="Arial" panose="020B0604020202020204" pitchFamily="34" charset="0"/>
              <a:buChar char="•"/>
              <a:defRPr/>
            </a:pPr>
            <a:r>
              <a:rPr kumimoji="0" lang="en-US" sz="2800" b="0" i="0" u="none" strike="noStrike" kern="1200" cap="none" spc="0" normalizeH="0" baseline="0" noProof="0" dirty="0">
                <a:ln>
                  <a:noFill/>
                </a:ln>
                <a:effectLst/>
                <a:uLnTx/>
                <a:uFillTx/>
                <a:latin typeface="Segoe UI Light"/>
                <a:ea typeface="MS PGothic" panose="020B0600070205080204" pitchFamily="34" charset="-128"/>
                <a:cs typeface="+mn-cs"/>
              </a:rPr>
              <a:t>Devices</a:t>
            </a:r>
          </a:p>
          <a:p>
            <a:pPr marL="457200" indent="-457200" defTabSz="932742" eaLnBrk="1" fontAlgn="auto" hangingPunct="1">
              <a:spcBef>
                <a:spcPts val="0"/>
              </a:spcBef>
              <a:spcAft>
                <a:spcPts val="600"/>
              </a:spcAft>
              <a:buFont typeface="Arial" panose="020B0604020202020204" pitchFamily="34" charset="0"/>
              <a:buChar char="•"/>
              <a:defRPr/>
            </a:pPr>
            <a:r>
              <a:rPr lang="en-US" sz="2800" dirty="0">
                <a:latin typeface="Segoe UI Light"/>
              </a:rPr>
              <a:t>Azure Stream Analytics Job</a:t>
            </a:r>
          </a:p>
          <a:p>
            <a:pPr marL="922338" lvl="1" indent="-457200" defTabSz="932742" eaLnBrk="1" fontAlgn="auto" hangingPunct="1">
              <a:spcBef>
                <a:spcPts val="0"/>
              </a:spcBef>
              <a:spcAft>
                <a:spcPts val="600"/>
              </a:spcAft>
              <a:buFont typeface="Arial" panose="020B0604020202020204" pitchFamily="34" charset="0"/>
              <a:buChar char="•"/>
              <a:defRPr/>
            </a:pPr>
            <a:r>
              <a:rPr lang="en-US" sz="2800" dirty="0">
                <a:latin typeface="Segoe UI Light"/>
              </a:rPr>
              <a:t>IoT Hub Input</a:t>
            </a:r>
          </a:p>
          <a:p>
            <a:pPr marL="922338" lvl="1" indent="-457200" defTabSz="932742" eaLnBrk="1" fontAlgn="auto" hangingPunct="1">
              <a:spcBef>
                <a:spcPts val="0"/>
              </a:spcBef>
              <a:spcAft>
                <a:spcPts val="600"/>
              </a:spcAft>
              <a:buFont typeface="Arial" panose="020B0604020202020204" pitchFamily="34" charset="0"/>
              <a:buChar char="•"/>
              <a:defRPr/>
            </a:pPr>
            <a:r>
              <a:rPr lang="en-US" sz="2800" dirty="0">
                <a:latin typeface="Segoe UI Light"/>
              </a:rPr>
              <a:t>Power BI output</a:t>
            </a:r>
          </a:p>
          <a:p>
            <a:pPr marL="457200" indent="-457200" defTabSz="932742" eaLnBrk="1" fontAlgn="auto" hangingPunct="1">
              <a:spcBef>
                <a:spcPts val="0"/>
              </a:spcBef>
              <a:spcAft>
                <a:spcPts val="600"/>
              </a:spcAft>
              <a:buFont typeface="Arial" panose="020B0604020202020204" pitchFamily="34" charset="0"/>
              <a:buChar char="•"/>
              <a:defRPr/>
            </a:pPr>
            <a:r>
              <a:rPr kumimoji="0" lang="en-US" sz="2800" b="0" i="0" u="none" strike="noStrike" kern="1200" cap="none" spc="0" normalizeH="0" baseline="0" noProof="0" dirty="0">
                <a:ln>
                  <a:noFill/>
                </a:ln>
                <a:effectLst/>
                <a:uLnTx/>
                <a:uFillTx/>
                <a:latin typeface="Segoe UI Light"/>
                <a:ea typeface="MS PGothic" panose="020B0600070205080204" pitchFamily="34" charset="-128"/>
                <a:cs typeface="+mn-cs"/>
              </a:rPr>
              <a:t>Service Bus Namespace</a:t>
            </a:r>
          </a:p>
          <a:p>
            <a:pPr marL="922338" lvl="1" indent="-457200" defTabSz="932742" eaLnBrk="1" fontAlgn="auto" hangingPunct="1">
              <a:spcBef>
                <a:spcPts val="0"/>
              </a:spcBef>
              <a:spcAft>
                <a:spcPts val="600"/>
              </a:spcAft>
              <a:buFont typeface="Arial" panose="020B0604020202020204" pitchFamily="34" charset="0"/>
              <a:buChar char="•"/>
              <a:defRPr/>
            </a:pPr>
            <a:r>
              <a:rPr lang="en-US" sz="2800" dirty="0">
                <a:latin typeface="Segoe UI Light"/>
              </a:rPr>
              <a:t>Queue</a:t>
            </a:r>
          </a:p>
          <a:p>
            <a:pPr marL="457200" indent="-457200" defTabSz="932742" eaLnBrk="1" fontAlgn="auto" hangingPunct="1">
              <a:spcBef>
                <a:spcPts val="0"/>
              </a:spcBef>
              <a:spcAft>
                <a:spcPts val="600"/>
              </a:spcAft>
              <a:buFont typeface="Arial" panose="020B0604020202020204" pitchFamily="34" charset="0"/>
              <a:buChar char="•"/>
              <a:defRPr/>
            </a:pPr>
            <a:r>
              <a:rPr kumimoji="0" lang="en-US" sz="2800" b="0" i="0" u="none" strike="noStrike" kern="1200" cap="none" spc="0" normalizeH="0" baseline="0" noProof="0" dirty="0">
                <a:ln>
                  <a:noFill/>
                </a:ln>
                <a:effectLst/>
                <a:uLnTx/>
                <a:uFillTx/>
                <a:latin typeface="Segoe UI Light"/>
                <a:ea typeface="MS PGothic" panose="020B0600070205080204" pitchFamily="34" charset="-128"/>
                <a:cs typeface="+mn-cs"/>
              </a:rPr>
              <a:t>Function App</a:t>
            </a:r>
          </a:p>
          <a:p>
            <a:pPr marL="922338" lvl="1" indent="-457200" defTabSz="932742" eaLnBrk="1" fontAlgn="auto" hangingPunct="1">
              <a:spcBef>
                <a:spcPts val="0"/>
              </a:spcBef>
              <a:spcAft>
                <a:spcPts val="600"/>
              </a:spcAft>
              <a:buFont typeface="Arial" panose="020B0604020202020204" pitchFamily="34" charset="0"/>
              <a:buChar char="•"/>
              <a:defRPr/>
            </a:pPr>
            <a:r>
              <a:rPr lang="en-US" sz="2800" dirty="0">
                <a:latin typeface="Segoe UI Light"/>
              </a:rPr>
              <a:t>Function</a:t>
            </a:r>
            <a:endParaRPr kumimoji="0" lang="en-US" sz="2800" b="0" i="0" u="none" strike="noStrike" kern="1200" cap="none" spc="0" normalizeH="0" baseline="0" noProof="0" dirty="0">
              <a:ln>
                <a:noFill/>
              </a:ln>
              <a:effectLst/>
              <a:uLnTx/>
              <a:uFillTx/>
              <a:latin typeface="Segoe UI Light"/>
              <a:ea typeface="MS PGothic" panose="020B0600070205080204" pitchFamily="34" charset="-128"/>
              <a:cs typeface="+mn-cs"/>
            </a:endParaRPr>
          </a:p>
          <a:p>
            <a:pPr marL="0" marR="0" lvl="0" indent="0" algn="l" defTabSz="932742" rtl="0" eaLnBrk="1" fontAlgn="auto" latinLnBrk="0" hangingPunct="1">
              <a:lnSpc>
                <a:spcPct val="100000"/>
              </a:lnSpc>
              <a:spcBef>
                <a:spcPts val="0"/>
              </a:spcBef>
              <a:spcAft>
                <a:spcPts val="2400"/>
              </a:spcAft>
              <a:buClrTx/>
              <a:buSzTx/>
              <a:buFontTx/>
              <a:buNone/>
              <a:tabLst/>
              <a:defRPr/>
            </a:pPr>
            <a:endParaRPr kumimoji="0" lang="en-US" sz="3200" b="0" i="0" u="none" strike="noStrike" kern="1200" cap="none" spc="0" normalizeH="0" baseline="0" noProof="0" dirty="0">
              <a:ln>
                <a:noFill/>
              </a:ln>
              <a:effectLst/>
              <a:uLnTx/>
              <a:uFillTx/>
              <a:latin typeface="Segoe UI Light"/>
              <a:ea typeface="MS PGothic" panose="020B0600070205080204" pitchFamily="34" charset="-128"/>
              <a:cs typeface="+mn-cs"/>
            </a:endParaRPr>
          </a:p>
        </p:txBody>
      </p:sp>
      <p:pic>
        <p:nvPicPr>
          <p:cNvPr id="4" name="Picture 3">
            <a:extLst>
              <a:ext uri="{FF2B5EF4-FFF2-40B4-BE49-F238E27FC236}">
                <a16:creationId xmlns:a16="http://schemas.microsoft.com/office/drawing/2014/main" id="{1BA0D9E7-6738-4123-8E00-C4B12147AC87}"/>
              </a:ext>
            </a:extLst>
          </p:cNvPr>
          <p:cNvPicPr>
            <a:picLocks noChangeAspect="1"/>
          </p:cNvPicPr>
          <p:nvPr/>
        </p:nvPicPr>
        <p:blipFill>
          <a:blip r:embed="rId2"/>
          <a:stretch>
            <a:fillRect/>
          </a:stretch>
        </p:blipFill>
        <p:spPr>
          <a:xfrm>
            <a:off x="914775" y="2262835"/>
            <a:ext cx="457195" cy="457195"/>
          </a:xfrm>
          <a:prstGeom prst="rect">
            <a:avLst/>
          </a:prstGeom>
        </p:spPr>
      </p:pic>
      <p:pic>
        <p:nvPicPr>
          <p:cNvPr id="5" name="Picture 4">
            <a:extLst>
              <a:ext uri="{FF2B5EF4-FFF2-40B4-BE49-F238E27FC236}">
                <a16:creationId xmlns:a16="http://schemas.microsoft.com/office/drawing/2014/main" id="{4F804EB9-3A12-4E92-90FE-8B81601F06B0}"/>
              </a:ext>
            </a:extLst>
          </p:cNvPr>
          <p:cNvPicPr>
            <a:picLocks noChangeAspect="1"/>
          </p:cNvPicPr>
          <p:nvPr/>
        </p:nvPicPr>
        <p:blipFill>
          <a:blip r:embed="rId3"/>
          <a:stretch>
            <a:fillRect/>
          </a:stretch>
        </p:blipFill>
        <p:spPr>
          <a:xfrm>
            <a:off x="914775" y="3228705"/>
            <a:ext cx="457195" cy="457195"/>
          </a:xfrm>
          <a:prstGeom prst="rect">
            <a:avLst/>
          </a:prstGeom>
        </p:spPr>
      </p:pic>
      <p:pic>
        <p:nvPicPr>
          <p:cNvPr id="6" name="Picture 5">
            <a:extLst>
              <a:ext uri="{FF2B5EF4-FFF2-40B4-BE49-F238E27FC236}">
                <a16:creationId xmlns:a16="http://schemas.microsoft.com/office/drawing/2014/main" id="{0AC49FDC-6393-49B7-95D2-5C4B702CF73A}"/>
              </a:ext>
            </a:extLst>
          </p:cNvPr>
          <p:cNvPicPr>
            <a:picLocks noChangeAspect="1"/>
          </p:cNvPicPr>
          <p:nvPr/>
        </p:nvPicPr>
        <p:blipFill>
          <a:blip r:embed="rId4"/>
          <a:stretch>
            <a:fillRect/>
          </a:stretch>
        </p:blipFill>
        <p:spPr>
          <a:xfrm>
            <a:off x="914775" y="4797994"/>
            <a:ext cx="457195" cy="457195"/>
          </a:xfrm>
          <a:prstGeom prst="rect">
            <a:avLst/>
          </a:prstGeom>
        </p:spPr>
      </p:pic>
      <p:pic>
        <p:nvPicPr>
          <p:cNvPr id="7" name="Picture 6">
            <a:extLst>
              <a:ext uri="{FF2B5EF4-FFF2-40B4-BE49-F238E27FC236}">
                <a16:creationId xmlns:a16="http://schemas.microsoft.com/office/drawing/2014/main" id="{305455DD-9EFC-45E9-94D9-6966D87D71C5}"/>
              </a:ext>
            </a:extLst>
          </p:cNvPr>
          <p:cNvPicPr>
            <a:picLocks noChangeAspect="1"/>
          </p:cNvPicPr>
          <p:nvPr/>
        </p:nvPicPr>
        <p:blipFill>
          <a:blip r:embed="rId5"/>
          <a:stretch>
            <a:fillRect/>
          </a:stretch>
        </p:blipFill>
        <p:spPr>
          <a:xfrm>
            <a:off x="914774" y="5783237"/>
            <a:ext cx="457195" cy="457195"/>
          </a:xfrm>
          <a:prstGeom prst="rect">
            <a:avLst/>
          </a:prstGeom>
        </p:spPr>
      </p:pic>
    </p:spTree>
    <p:extLst>
      <p:ext uri="{BB962C8B-B14F-4D97-AF65-F5344CB8AC3E}">
        <p14:creationId xmlns:p14="http://schemas.microsoft.com/office/powerpoint/2010/main" val="2953600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 y="-1059209"/>
            <a:ext cx="12434711" cy="8283430"/>
          </a:xfrm>
          <a:prstGeom prst="rect">
            <a:avLst/>
          </a:prstGeom>
        </p:spPr>
      </p:pic>
      <p:sp>
        <p:nvSpPr>
          <p:cNvPr id="5" name="Rectangle 4"/>
          <p:cNvSpPr/>
          <p:nvPr/>
        </p:nvSpPr>
        <p:spPr>
          <a:xfrm>
            <a:off x="458019" y="2943811"/>
            <a:ext cx="6948926" cy="1010646"/>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t"/>
          <a:lstStyle/>
          <a:p>
            <a:r>
              <a:rPr lang="en-US" sz="4400" dirty="0">
                <a:solidFill>
                  <a:srgbClr val="FFFFFF"/>
                </a:solidFill>
                <a:latin typeface="+mj-lt"/>
              </a:rPr>
              <a:t>Overview of Azure IoT Hub</a:t>
            </a:r>
          </a:p>
          <a:p>
            <a:endParaRPr lang="en-US" sz="4400" dirty="0">
              <a:solidFill>
                <a:srgbClr val="FFFFFF"/>
              </a:solidFill>
              <a:latin typeface="+mj-lt"/>
              <a:cs typeface="Segoe UI Light" panose="020B0502040204020203"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458018" y="477661"/>
            <a:ext cx="1552711" cy="332660"/>
          </a:xfrm>
          <a:prstGeom prst="rect">
            <a:avLst/>
          </a:prstGeom>
        </p:spPr>
      </p:pic>
    </p:spTree>
    <p:extLst>
      <p:ext uri="{BB962C8B-B14F-4D97-AF65-F5344CB8AC3E}">
        <p14:creationId xmlns:p14="http://schemas.microsoft.com/office/powerpoint/2010/main" val="1664313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Solution Architecture</a:t>
            </a:r>
          </a:p>
        </p:txBody>
      </p:sp>
      <p:sp>
        <p:nvSpPr>
          <p:cNvPr id="3" name="Text Placeholder 2"/>
          <p:cNvSpPr>
            <a:spLocks noGrp="1"/>
          </p:cNvSpPr>
          <p:nvPr>
            <p:ph type="body" sz="quarter" idx="10"/>
          </p:nvPr>
        </p:nvSpPr>
        <p:spPr/>
        <p:txBody>
          <a:bodyPr/>
          <a:lstStyle/>
          <a:p>
            <a:endParaRPr lang="sv-SE"/>
          </a:p>
        </p:txBody>
      </p:sp>
      <p:pic>
        <p:nvPicPr>
          <p:cNvPr id="133122" name="Picture 2" descr="IoT solution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564" y="1387470"/>
            <a:ext cx="8081428" cy="558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185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Microsoft Azure IoT Hub</a:t>
            </a:r>
          </a:p>
        </p:txBody>
      </p:sp>
      <p:sp>
        <p:nvSpPr>
          <p:cNvPr id="5" name="Text Placeholder 4"/>
          <p:cNvSpPr>
            <a:spLocks noGrp="1"/>
          </p:cNvSpPr>
          <p:nvPr>
            <p:ph type="body" sz="quarter" idx="10"/>
          </p:nvPr>
        </p:nvSpPr>
        <p:spPr>
          <a:xfrm>
            <a:off x="275482" y="3790564"/>
            <a:ext cx="11885514" cy="2564135"/>
          </a:xfrm>
        </p:spPr>
        <p:txBody>
          <a:bodyPr/>
          <a:lstStyle/>
          <a:p>
            <a:pPr marL="0" lvl="2">
              <a:buClr>
                <a:prstClr val="white"/>
              </a:buClr>
              <a:defRPr/>
            </a:pPr>
            <a:r>
              <a:rPr lang="en-US" sz="2856" dirty="0">
                <a:solidFill>
                  <a:prstClr val="white"/>
                </a:solidFill>
                <a:latin typeface="Segoe UI Light"/>
              </a:rPr>
              <a:t>Azure IoT Hub is designed to connect your devices to Azure. It supports</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Millions of simultaneously connected devices</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Per-device authentication</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High throughput data ingestion</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Reliable command and control</a:t>
            </a:r>
          </a:p>
        </p:txBody>
      </p:sp>
      <p:sp>
        <p:nvSpPr>
          <p:cNvPr id="6" name="Text Placeholder 4"/>
          <p:cNvSpPr txBox="1">
            <a:spLocks/>
          </p:cNvSpPr>
          <p:nvPr/>
        </p:nvSpPr>
        <p:spPr>
          <a:xfrm>
            <a:off x="280988" y="1593197"/>
            <a:ext cx="11885514" cy="1652703"/>
          </a:xfrm>
          <a:prstGeom prst="rect">
            <a:avLst/>
          </a:prstGeom>
        </p:spPr>
        <p:txBody>
          <a:bodyPr vert="horz" wrap="square" lIns="149217" tIns="93260" rIns="149217" bIns="93260" rtlCol="0">
            <a:spAutoFit/>
          </a:bodyPr>
          <a:lstStyle>
            <a:lvl1pPr marL="0" marR="0" indent="0" algn="l" defTabSz="914192" rtl="0" eaLnBrk="1" fontAlgn="auto" latinLnBrk="0" hangingPunct="1">
              <a:lnSpc>
                <a:spcPct val="90000"/>
              </a:lnSpc>
              <a:spcBef>
                <a:spcPts val="1800"/>
              </a:spcBef>
              <a:spcAft>
                <a:spcPts val="0"/>
              </a:spcAft>
              <a:buClrTx/>
              <a:buSzPct val="90000"/>
              <a:buFont typeface="Arial" pitchFamily="34" charset="0"/>
              <a:buNone/>
              <a:tabLst/>
              <a:defRPr sz="3920" kern="1200" spc="0" baseline="0">
                <a:gradFill>
                  <a:gsLst>
                    <a:gs pos="1250">
                      <a:schemeClr val="tx1"/>
                    </a:gs>
                    <a:gs pos="99000">
                      <a:schemeClr val="tx1"/>
                    </a:gs>
                  </a:gsLst>
                  <a:lin ang="5400000" scaled="0"/>
                </a:gradFill>
                <a:latin typeface="+mj-lt"/>
                <a:ea typeface="+mn-ea"/>
                <a:cs typeface="+mn-cs"/>
              </a:defRPr>
            </a:lvl1pPr>
            <a:lvl2pPr marL="0" marR="0" indent="0" algn="l" defTabSz="914192" rtl="0" eaLnBrk="1" fontAlgn="auto" latinLnBrk="0" hangingPunct="1">
              <a:lnSpc>
                <a:spcPct val="90000"/>
              </a:lnSpc>
              <a:spcBef>
                <a:spcPts val="365"/>
              </a:spcBef>
              <a:spcAft>
                <a:spcPts val="60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54"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07"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161"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998" dirty="0"/>
              <a:t>IoT Hub is available as a stand-alone service or as one of the services used in the new Azure IoT Suite</a:t>
            </a:r>
          </a:p>
          <a:p>
            <a:pPr lvl="1"/>
            <a:r>
              <a:rPr lang="en-US" sz="2000" dirty="0"/>
              <a:t> </a:t>
            </a:r>
          </a:p>
        </p:txBody>
      </p:sp>
    </p:spTree>
    <p:extLst>
      <p:ext uri="{BB962C8B-B14F-4D97-AF65-F5344CB8AC3E}">
        <p14:creationId xmlns:p14="http://schemas.microsoft.com/office/powerpoint/2010/main" val="13331337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Connector 87"/>
          <p:cNvCxnSpPr/>
          <p:nvPr/>
        </p:nvCxnSpPr>
        <p:spPr>
          <a:xfrm>
            <a:off x="3292604" y="2419507"/>
            <a:ext cx="0" cy="4114172"/>
          </a:xfrm>
          <a:prstGeom prst="line">
            <a:avLst/>
          </a:prstGeom>
          <a:ln w="28575">
            <a:solidFill>
              <a:srgbClr val="77777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IOT Solution Architecture</a:t>
            </a:r>
          </a:p>
        </p:txBody>
      </p:sp>
      <p:sp>
        <p:nvSpPr>
          <p:cNvPr id="8" name="Field gateway"/>
          <p:cNvSpPr/>
          <p:nvPr/>
        </p:nvSpPr>
        <p:spPr>
          <a:xfrm>
            <a:off x="2163220" y="3964698"/>
            <a:ext cx="961766"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Field gateway</a:t>
            </a:r>
          </a:p>
        </p:txBody>
      </p:sp>
      <p:sp>
        <p:nvSpPr>
          <p:cNvPr id="9" name="Cloud protocol"/>
          <p:cNvSpPr/>
          <p:nvPr/>
        </p:nvSpPr>
        <p:spPr>
          <a:xfrm>
            <a:off x="3537100" y="3080186"/>
            <a:ext cx="976608"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Cloud protocol</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gateway</a:t>
            </a:r>
          </a:p>
        </p:txBody>
      </p:sp>
      <p:grpSp>
        <p:nvGrpSpPr>
          <p:cNvPr id="10" name="Group 9"/>
          <p:cNvGrpSpPr/>
          <p:nvPr/>
        </p:nvGrpSpPr>
        <p:grpSpPr>
          <a:xfrm>
            <a:off x="1133890" y="2638224"/>
            <a:ext cx="313475" cy="314090"/>
            <a:chOff x="609600" y="502508"/>
            <a:chExt cx="395416" cy="395416"/>
          </a:xfrm>
        </p:grpSpPr>
        <p:sp>
          <p:nvSpPr>
            <p:cNvPr id="11" name="Rectangle 10"/>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cxnSp>
        <p:nvCxnSpPr>
          <p:cNvPr id="22" name="Straight Arrow Connector 21"/>
          <p:cNvCxnSpPr/>
          <p:nvPr/>
        </p:nvCxnSpPr>
        <p:spPr>
          <a:xfrm flipV="1">
            <a:off x="1467993" y="2774722"/>
            <a:ext cx="3570381" cy="11051"/>
          </a:xfrm>
          <a:prstGeom prst="straightConnector1">
            <a:avLst/>
          </a:prstGeom>
          <a:ln w="28575">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67993" y="3556496"/>
            <a:ext cx="2069107" cy="1394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15430" y="3831173"/>
            <a:ext cx="535796"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67993" y="4317051"/>
            <a:ext cx="701880" cy="10220"/>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123299" y="4260003"/>
            <a:ext cx="423837" cy="5138"/>
          </a:xfrm>
          <a:prstGeom prst="straightConnector1">
            <a:avLst/>
          </a:prstGeom>
          <a:ln w="28575">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p:cNvCxnSpPr/>
          <p:nvPr/>
        </p:nvCxnSpPr>
        <p:spPr>
          <a:xfrm flipV="1">
            <a:off x="1473598" y="5097994"/>
            <a:ext cx="695751"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32303" y="5097992"/>
            <a:ext cx="1906070" cy="1192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304794" y="2989340"/>
            <a:ext cx="1156735" cy="34516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IP-capable</a:t>
            </a:r>
          </a:p>
        </p:txBody>
      </p:sp>
      <p:sp>
        <p:nvSpPr>
          <p:cNvPr id="36" name="TextBox 35"/>
          <p:cNvSpPr txBox="1"/>
          <p:nvPr/>
        </p:nvSpPr>
        <p:spPr>
          <a:xfrm rot="16200000">
            <a:off x="46207" y="4561334"/>
            <a:ext cx="1653017" cy="33842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None IP-devices</a:t>
            </a:r>
          </a:p>
        </p:txBody>
      </p:sp>
      <p:sp>
        <p:nvSpPr>
          <p:cNvPr id="37" name="Rectangle 36"/>
          <p:cNvSpPr/>
          <p:nvPr/>
        </p:nvSpPr>
        <p:spPr>
          <a:xfrm>
            <a:off x="7856808" y="2530030"/>
            <a:ext cx="3116257" cy="1172901"/>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Event processing and insight</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(e.g. hot and cold paths)</a:t>
            </a:r>
          </a:p>
        </p:txBody>
      </p:sp>
      <p:sp>
        <p:nvSpPr>
          <p:cNvPr id="51" name="Left-Right Arrow 50"/>
          <p:cNvSpPr/>
          <p:nvPr/>
        </p:nvSpPr>
        <p:spPr>
          <a:xfrm>
            <a:off x="7073138" y="4141158"/>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Rectangle 77"/>
          <p:cNvSpPr/>
          <p:nvPr/>
        </p:nvSpPr>
        <p:spPr>
          <a:xfrm>
            <a:off x="7842369" y="3899358"/>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business logic,</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Connectivity monitoring</a:t>
            </a:r>
          </a:p>
        </p:txBody>
      </p:sp>
      <p:sp>
        <p:nvSpPr>
          <p:cNvPr id="83" name="Rectangle 82"/>
          <p:cNvSpPr/>
          <p:nvPr/>
        </p:nvSpPr>
        <p:spPr>
          <a:xfrm>
            <a:off x="7856808" y="5208642"/>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Application</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provisioning and management</a:t>
            </a:r>
          </a:p>
        </p:txBody>
      </p:sp>
      <p:sp>
        <p:nvSpPr>
          <p:cNvPr id="95" name="TextBox 94"/>
          <p:cNvSpPr txBox="1"/>
          <p:nvPr/>
        </p:nvSpPr>
        <p:spPr>
          <a:xfrm>
            <a:off x="3292605" y="6180182"/>
            <a:ext cx="879373"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a:ln>
                  <a:noFill/>
                </a:ln>
                <a:effectLst/>
                <a:uLnTx/>
                <a:uFillTx/>
                <a:latin typeface="Segoe UI"/>
                <a:ea typeface="+mn-ea"/>
                <a:cs typeface="+mn-cs"/>
              </a:rPr>
              <a:t>cloud</a:t>
            </a:r>
          </a:p>
        </p:txBody>
      </p:sp>
      <p:sp>
        <p:nvSpPr>
          <p:cNvPr id="96" name="TextBox 95"/>
          <p:cNvSpPr txBox="1"/>
          <p:nvPr/>
        </p:nvSpPr>
        <p:spPr>
          <a:xfrm>
            <a:off x="2440821" y="6167974"/>
            <a:ext cx="768198"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field</a:t>
            </a:r>
          </a:p>
        </p:txBody>
      </p:sp>
      <p:grpSp>
        <p:nvGrpSpPr>
          <p:cNvPr id="41" name="Group 40"/>
          <p:cNvGrpSpPr/>
          <p:nvPr/>
        </p:nvGrpSpPr>
        <p:grpSpPr>
          <a:xfrm>
            <a:off x="1133890" y="3399720"/>
            <a:ext cx="313475" cy="314090"/>
            <a:chOff x="609600" y="502508"/>
            <a:chExt cx="395416" cy="395416"/>
          </a:xfrm>
        </p:grpSpPr>
        <p:sp>
          <p:nvSpPr>
            <p:cNvPr id="42" name="Rectangle 41"/>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3"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4" name="Group 43"/>
          <p:cNvGrpSpPr/>
          <p:nvPr/>
        </p:nvGrpSpPr>
        <p:grpSpPr>
          <a:xfrm>
            <a:off x="1127365" y="4159884"/>
            <a:ext cx="313475" cy="314090"/>
            <a:chOff x="609600" y="502508"/>
            <a:chExt cx="395416" cy="395416"/>
          </a:xfrm>
        </p:grpSpPr>
        <p:sp>
          <p:nvSpPr>
            <p:cNvPr id="45" name="Rectangle 44"/>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7" name="Group 46"/>
          <p:cNvGrpSpPr/>
          <p:nvPr/>
        </p:nvGrpSpPr>
        <p:grpSpPr>
          <a:xfrm>
            <a:off x="1124782" y="4952869"/>
            <a:ext cx="313475" cy="314090"/>
            <a:chOff x="609600" y="502508"/>
            <a:chExt cx="395416" cy="395416"/>
          </a:xfrm>
        </p:grpSpPr>
        <p:sp>
          <p:nvSpPr>
            <p:cNvPr id="48" name="Rectangle 47"/>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sp>
        <p:nvSpPr>
          <p:cNvPr id="39" name="Left-Right Arrow 38"/>
          <p:cNvSpPr/>
          <p:nvPr/>
        </p:nvSpPr>
        <p:spPr>
          <a:xfrm>
            <a:off x="7088245" y="5388744"/>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Left-Right Arrow 39"/>
          <p:cNvSpPr/>
          <p:nvPr/>
        </p:nvSpPr>
        <p:spPr>
          <a:xfrm>
            <a:off x="7088244" y="2890042"/>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Frame 5"/>
          <p:cNvSpPr>
            <a:spLocks noChangeAspect="1"/>
          </p:cNvSpPr>
          <p:nvPr/>
        </p:nvSpPr>
        <p:spPr bwMode="auto">
          <a:xfrm>
            <a:off x="2369450" y="4107778"/>
            <a:ext cx="497333" cy="49719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 name="Group 4"/>
          <p:cNvGrpSpPr/>
          <p:nvPr/>
        </p:nvGrpSpPr>
        <p:grpSpPr>
          <a:xfrm>
            <a:off x="10239295" y="5333142"/>
            <a:ext cx="425518" cy="422851"/>
            <a:chOff x="13858399" y="2733933"/>
            <a:chExt cx="425518" cy="422851"/>
          </a:xfrm>
        </p:grpSpPr>
        <p:grpSp>
          <p:nvGrpSpPr>
            <p:cNvPr id="141" name="Group 140"/>
            <p:cNvGrpSpPr/>
            <p:nvPr/>
          </p:nvGrpSpPr>
          <p:grpSpPr>
            <a:xfrm>
              <a:off x="13858399" y="2733933"/>
              <a:ext cx="425518" cy="422851"/>
              <a:chOff x="7536568" y="3223995"/>
              <a:chExt cx="617962" cy="614088"/>
            </a:xfrm>
          </p:grpSpPr>
          <p:sp>
            <p:nvSpPr>
              <p:cNvPr id="142" name="Freeform 141"/>
              <p:cNvSpPr/>
              <p:nvPr/>
            </p:nvSpPr>
            <p:spPr bwMode="auto">
              <a:xfrm>
                <a:off x="7536568" y="3293206"/>
                <a:ext cx="617962" cy="544877"/>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3" name="Freeform 142"/>
              <p:cNvSpPr/>
              <p:nvPr/>
            </p:nvSpPr>
            <p:spPr bwMode="auto">
              <a:xfrm>
                <a:off x="7903231" y="3223995"/>
                <a:ext cx="205183" cy="29439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183" h="294392">
                    <a:moveTo>
                      <a:pt x="98131" y="0"/>
                    </a:moveTo>
                    <a:lnTo>
                      <a:pt x="0" y="165038"/>
                    </a:lnTo>
                    <a:lnTo>
                      <a:pt x="93671" y="165038"/>
                    </a:lnTo>
                    <a:lnTo>
                      <a:pt x="17842" y="294392"/>
                    </a:lnTo>
                    <a:lnTo>
                      <a:pt x="205183" y="120433"/>
                    </a:lnTo>
                    <a:lnTo>
                      <a:pt x="124894" y="115972"/>
                    </a:lnTo>
                    <a:lnTo>
                      <a:pt x="196262" y="13381"/>
                    </a:lnTo>
                    <a:lnTo>
                      <a:pt x="98131"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44" name="Freeform 143"/>
            <p:cNvSpPr/>
            <p:nvPr/>
          </p:nvSpPr>
          <p:spPr bwMode="auto">
            <a:xfrm>
              <a:off x="14119326" y="2749359"/>
              <a:ext cx="122921" cy="17171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 name="connsiteX0" fmla="*/ 98131 w 223336"/>
                <a:gd name="connsiteY0" fmla="*/ 0 h 294392"/>
                <a:gd name="connsiteX1" fmla="*/ 0 w 223336"/>
                <a:gd name="connsiteY1" fmla="*/ 165038 h 294392"/>
                <a:gd name="connsiteX2" fmla="*/ 93671 w 223336"/>
                <a:gd name="connsiteY2" fmla="*/ 165038 h 294392"/>
                <a:gd name="connsiteX3" fmla="*/ 17842 w 223336"/>
                <a:gd name="connsiteY3" fmla="*/ 294392 h 294392"/>
                <a:gd name="connsiteX4" fmla="*/ 223336 w 223336"/>
                <a:gd name="connsiteY4" fmla="*/ 123197 h 294392"/>
                <a:gd name="connsiteX5" fmla="*/ 124894 w 223336"/>
                <a:gd name="connsiteY5" fmla="*/ 115972 h 294392"/>
                <a:gd name="connsiteX6" fmla="*/ 196262 w 223336"/>
                <a:gd name="connsiteY6" fmla="*/ 13381 h 294392"/>
                <a:gd name="connsiteX7" fmla="*/ 98131 w 223336"/>
                <a:gd name="connsiteY7" fmla="*/ 0 h 294392"/>
                <a:gd name="connsiteX0" fmla="*/ 98131 w 223336"/>
                <a:gd name="connsiteY0" fmla="*/ 0 h 298077"/>
                <a:gd name="connsiteX1" fmla="*/ 0 w 223336"/>
                <a:gd name="connsiteY1" fmla="*/ 165038 h 298077"/>
                <a:gd name="connsiteX2" fmla="*/ 93671 w 223336"/>
                <a:gd name="connsiteY2" fmla="*/ 165038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09912 w 223336"/>
                <a:gd name="connsiteY2" fmla="*/ 163196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19466 w 223336"/>
                <a:gd name="connsiteY2" fmla="*/ 165039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4 w 223336"/>
                <a:gd name="connsiteY5" fmla="*/ 115972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3 w 223336"/>
                <a:gd name="connsiteY5" fmla="*/ 117815 h 300841"/>
                <a:gd name="connsiteX6" fmla="*/ 196262 w 223336"/>
                <a:gd name="connsiteY6" fmla="*/ 13381 h 300841"/>
                <a:gd name="connsiteX7" fmla="*/ 98131 w 223336"/>
                <a:gd name="connsiteY7" fmla="*/ 0 h 30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336" h="300841">
                  <a:moveTo>
                    <a:pt x="98131" y="0"/>
                  </a:moveTo>
                  <a:lnTo>
                    <a:pt x="0" y="165038"/>
                  </a:lnTo>
                  <a:lnTo>
                    <a:pt x="119466" y="165039"/>
                  </a:lnTo>
                  <a:lnTo>
                    <a:pt x="28351" y="300841"/>
                  </a:lnTo>
                  <a:lnTo>
                    <a:pt x="223336" y="123197"/>
                  </a:lnTo>
                  <a:lnTo>
                    <a:pt x="124893" y="117815"/>
                  </a:lnTo>
                  <a:lnTo>
                    <a:pt x="196262" y="13381"/>
                  </a:lnTo>
                  <a:lnTo>
                    <a:pt x="98131" y="0"/>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 name="Group 12"/>
          <p:cNvGrpSpPr/>
          <p:nvPr/>
        </p:nvGrpSpPr>
        <p:grpSpPr>
          <a:xfrm>
            <a:off x="10079835" y="4012100"/>
            <a:ext cx="665860" cy="580576"/>
            <a:chOff x="10444863" y="4012100"/>
            <a:chExt cx="665860" cy="580576"/>
          </a:xfrm>
        </p:grpSpPr>
        <p:sp>
          <p:nvSpPr>
            <p:cNvPr id="159" name="Freeform 158"/>
            <p:cNvSpPr>
              <a:spLocks noEditPoints="1"/>
            </p:cNvSpPr>
            <p:nvPr/>
          </p:nvSpPr>
          <p:spPr bwMode="auto">
            <a:xfrm>
              <a:off x="10444863" y="4012100"/>
              <a:ext cx="428972" cy="431004"/>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Freeform 161"/>
            <p:cNvSpPr>
              <a:spLocks noEditPoints="1"/>
            </p:cNvSpPr>
            <p:nvPr/>
          </p:nvSpPr>
          <p:spPr bwMode="auto">
            <a:xfrm>
              <a:off x="10848628" y="4056299"/>
              <a:ext cx="262095" cy="263336"/>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Freeform 162"/>
            <p:cNvSpPr>
              <a:spLocks noEditPoints="1"/>
            </p:cNvSpPr>
            <p:nvPr/>
          </p:nvSpPr>
          <p:spPr bwMode="auto">
            <a:xfrm>
              <a:off x="10744655" y="4276436"/>
              <a:ext cx="314749" cy="31624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1" name="Group 180"/>
          <p:cNvGrpSpPr/>
          <p:nvPr/>
        </p:nvGrpSpPr>
        <p:grpSpPr>
          <a:xfrm>
            <a:off x="3635976" y="3140988"/>
            <a:ext cx="782946" cy="489587"/>
            <a:chOff x="7966852" y="2699664"/>
            <a:chExt cx="782946" cy="489587"/>
          </a:xfrm>
        </p:grpSpPr>
        <p:sp>
          <p:nvSpPr>
            <p:cNvPr id="182" name="Freeform 181"/>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83" name="Group 182"/>
            <p:cNvGrpSpPr/>
            <p:nvPr/>
          </p:nvGrpSpPr>
          <p:grpSpPr>
            <a:xfrm>
              <a:off x="8188271" y="2851116"/>
              <a:ext cx="257445" cy="288170"/>
              <a:chOff x="3876323" y="2412935"/>
              <a:chExt cx="981584" cy="1503227"/>
            </a:xfrm>
          </p:grpSpPr>
          <p:grpSp>
            <p:nvGrpSpPr>
              <p:cNvPr id="184" name="Group 183"/>
              <p:cNvGrpSpPr/>
              <p:nvPr/>
            </p:nvGrpSpPr>
            <p:grpSpPr>
              <a:xfrm>
                <a:off x="4075337" y="2655193"/>
                <a:ext cx="640701" cy="978962"/>
                <a:chOff x="3978978" y="2691315"/>
                <a:chExt cx="745467" cy="1374671"/>
              </a:xfrm>
            </p:grpSpPr>
            <p:sp>
              <p:nvSpPr>
                <p:cNvPr id="187" name="Rectangle 186"/>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8" name="Rectangle 187"/>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9" name="Rectangle 188"/>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6" name="Rectangle 195"/>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7" name="Rectangle 196"/>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8" name="Rectangle 197"/>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85" name="Freeform 184"/>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86" name="Freeform 185"/>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sp>
        <p:nvSpPr>
          <p:cNvPr id="4" name="IoT"/>
          <p:cNvSpPr/>
          <p:nvPr/>
        </p:nvSpPr>
        <p:spPr>
          <a:xfrm>
            <a:off x="5058906" y="2429041"/>
            <a:ext cx="1782316" cy="372639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IoT Hub</a:t>
            </a:r>
          </a:p>
        </p:txBody>
      </p:sp>
      <p:sp>
        <p:nvSpPr>
          <p:cNvPr id="61" name="Freeform 60"/>
          <p:cNvSpPr>
            <a:spLocks noChangeAspect="1"/>
          </p:cNvSpPr>
          <p:nvPr/>
        </p:nvSpPr>
        <p:spPr bwMode="auto">
          <a:xfrm rot="5280000">
            <a:off x="5534908" y="3764342"/>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6" name="Group 15"/>
          <p:cNvGrpSpPr/>
          <p:nvPr/>
        </p:nvGrpSpPr>
        <p:grpSpPr>
          <a:xfrm>
            <a:off x="9510041" y="2602013"/>
            <a:ext cx="1428873" cy="804372"/>
            <a:chOff x="7650446" y="2688141"/>
            <a:chExt cx="1802656" cy="1014790"/>
          </a:xfrm>
        </p:grpSpPr>
        <p:grpSp>
          <p:nvGrpSpPr>
            <p:cNvPr id="14" name="Group 13"/>
            <p:cNvGrpSpPr/>
            <p:nvPr/>
          </p:nvGrpSpPr>
          <p:grpSpPr>
            <a:xfrm>
              <a:off x="9072476" y="2927577"/>
              <a:ext cx="380626" cy="116486"/>
              <a:chOff x="9320007" y="2938754"/>
              <a:chExt cx="380626" cy="116486"/>
            </a:xfrm>
          </p:grpSpPr>
          <p:sp>
            <p:nvSpPr>
              <p:cNvPr id="111" name="TextBox 110"/>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2" name="TextBox 111"/>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3" name="TextBox 112"/>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4" name="TextBox 113"/>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5" name="TextBox 114"/>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6" name="TextBox 115"/>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62" name="Oval 61"/>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63"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64" name="Oval 63"/>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65" name="Freeform 64"/>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6" name="Group 65"/>
            <p:cNvGrpSpPr/>
            <p:nvPr/>
          </p:nvGrpSpPr>
          <p:grpSpPr>
            <a:xfrm>
              <a:off x="8270672" y="2767517"/>
              <a:ext cx="318885" cy="479652"/>
              <a:chOff x="7112065" y="1311128"/>
              <a:chExt cx="1047313" cy="1575323"/>
            </a:xfrm>
          </p:grpSpPr>
          <p:sp>
            <p:nvSpPr>
              <p:cNvPr id="67"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8" name="Group 67"/>
              <p:cNvGrpSpPr/>
              <p:nvPr/>
            </p:nvGrpSpPr>
            <p:grpSpPr>
              <a:xfrm>
                <a:off x="7112065" y="1318671"/>
                <a:ext cx="564776" cy="1567780"/>
                <a:chOff x="7237831" y="1331389"/>
                <a:chExt cx="564776" cy="1567780"/>
              </a:xfrm>
            </p:grpSpPr>
            <p:sp>
              <p:nvSpPr>
                <p:cNvPr id="69"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70" name="Donut 69"/>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7" name="Group 6"/>
            <p:cNvGrpSpPr/>
            <p:nvPr/>
          </p:nvGrpSpPr>
          <p:grpSpPr>
            <a:xfrm>
              <a:off x="8421098" y="2926394"/>
              <a:ext cx="622292" cy="776537"/>
              <a:chOff x="8467245" y="2757788"/>
              <a:chExt cx="622292" cy="776537"/>
            </a:xfrm>
          </p:grpSpPr>
          <p:grpSp>
            <p:nvGrpSpPr>
              <p:cNvPr id="82" name="Group 81"/>
              <p:cNvGrpSpPr/>
              <p:nvPr/>
            </p:nvGrpSpPr>
            <p:grpSpPr>
              <a:xfrm>
                <a:off x="8822263" y="2821623"/>
                <a:ext cx="171962" cy="482437"/>
                <a:chOff x="7237831" y="1331389"/>
                <a:chExt cx="564776" cy="1546282"/>
              </a:xfrm>
            </p:grpSpPr>
            <p:sp>
              <p:nvSpPr>
                <p:cNvPr id="84"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85" name="Oval 84"/>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86" name="Oval 85"/>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87" name="Group 86"/>
              <p:cNvGrpSpPr/>
              <p:nvPr/>
            </p:nvGrpSpPr>
            <p:grpSpPr>
              <a:xfrm>
                <a:off x="8596999" y="2798236"/>
                <a:ext cx="377713" cy="446059"/>
                <a:chOff x="3761989" y="1519463"/>
                <a:chExt cx="1533392" cy="1810864"/>
              </a:xfrm>
            </p:grpSpPr>
            <p:sp>
              <p:nvSpPr>
                <p:cNvPr id="89" name="TextBox 88"/>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0" name="TextBox 89"/>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1" name="TextBox 90"/>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2" name="TextBox 91"/>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3" name="TextBox 92"/>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7" name="TextBox 96"/>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8" name="TextBox 97"/>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9" name="TextBox 98"/>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0" name="TextBox 99"/>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1" name="TextBox 100"/>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02" name="TextBox 101"/>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3" name="TextBox 102"/>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05" name="Donut 104"/>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06" name="Rounded Rectangle 105"/>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71" name="TextBox 70"/>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2" name="TextBox 71"/>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3" name="TextBox 72"/>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4" name="TextBox 73"/>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5" name="TextBox 74"/>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6" name="TextBox 75"/>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7" name="TextBox 76"/>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80" name="TextBox 79"/>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81" name="TextBox 80"/>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8" name="TextBox 117"/>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9" name="TextBox 118"/>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1" name="TextBox 120"/>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2" name="TextBox 121"/>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3" name="TextBox 122"/>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4" name="TextBox 123"/>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6" name="TextBox 125"/>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Tree>
    <p:extLst>
      <p:ext uri="{BB962C8B-B14F-4D97-AF65-F5344CB8AC3E}">
        <p14:creationId xmlns:p14="http://schemas.microsoft.com/office/powerpoint/2010/main" val="63793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5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25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25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25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fade">
                                      <p:cBhvr>
                                        <p:cTn id="36" dur="250"/>
                                        <p:tgtEl>
                                          <p:spTgt spid="181"/>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25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25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250"/>
                                        <p:tgtEl>
                                          <p:spTgt spid="9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25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25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250"/>
                                        <p:tgtEl>
                                          <p:spTgt spid="94"/>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25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25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25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250"/>
                                        <p:tgtEl>
                                          <p:spTgt spid="37"/>
                                        </p:tgtEl>
                                      </p:cBhvr>
                                    </p:animEffect>
                                  </p:childTnLst>
                                </p:cTn>
                              </p:par>
                              <p:par>
                                <p:cTn id="77" presetID="10"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250"/>
                                        <p:tgtEl>
                                          <p:spTgt spid="5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fade">
                                      <p:cBhvr>
                                        <p:cTn id="87" dur="250"/>
                                        <p:tgtEl>
                                          <p:spTgt spid="78"/>
                                        </p:tgtEl>
                                      </p:cBhvr>
                                    </p:animEffect>
                                  </p:childTnLst>
                                </p:cTn>
                              </p:par>
                              <p:par>
                                <p:cTn id="88" presetID="10" presetClass="entr" presetSubtype="0" fill="hold"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25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25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fade">
                                      <p:cBhvr>
                                        <p:cTn id="98" dur="250"/>
                                        <p:tgtEl>
                                          <p:spTgt spid="83"/>
                                        </p:tgtEl>
                                      </p:cBhvr>
                                    </p:animEffect>
                                  </p:childTnLst>
                                </p:cTn>
                              </p:par>
                              <p:par>
                                <p:cTn id="99" presetID="10" presetClass="entr" presetSubtype="0" fill="hold" nodeType="with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5" grpId="0"/>
      <p:bldP spid="36" grpId="0"/>
      <p:bldP spid="37" grpId="0" animBg="1"/>
      <p:bldP spid="51" grpId="0" animBg="1"/>
      <p:bldP spid="78" grpId="0" animBg="1"/>
      <p:bldP spid="83" grpId="0" animBg="1"/>
      <p:bldP spid="95" grpId="0"/>
      <p:bldP spid="96" grpId="0"/>
      <p:bldP spid="39" grpId="0" animBg="1"/>
      <p:bldP spid="40" grpId="0" animBg="1"/>
      <p:bldP spid="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use IoT Hub?</a:t>
            </a:r>
          </a:p>
        </p:txBody>
      </p:sp>
      <p:sp>
        <p:nvSpPr>
          <p:cNvPr id="7" name="Rectangle 6"/>
          <p:cNvSpPr/>
          <p:nvPr/>
        </p:nvSpPr>
        <p:spPr bwMode="auto">
          <a:xfrm>
            <a:off x="741478" y="3899990"/>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Device authentication &amp; security</a:t>
            </a:r>
          </a:p>
        </p:txBody>
      </p:sp>
      <p:sp>
        <p:nvSpPr>
          <p:cNvPr id="8" name="Rectangle 7"/>
          <p:cNvSpPr/>
          <p:nvPr/>
        </p:nvSpPr>
        <p:spPr bwMode="auto">
          <a:xfrm>
            <a:off x="741478" y="457658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Service-facing</a:t>
            </a:r>
            <a:r>
              <a:rPr kumimoji="0" lang="en-US" sz="2000" b="0" i="0" u="none" strike="noStrike" kern="1200" cap="none" spc="0" normalizeH="0" noProof="0" dirty="0">
                <a:ln>
                  <a:noFill/>
                </a:ln>
                <a:solidFill>
                  <a:srgbClr val="FFFFFF"/>
                </a:solidFill>
                <a:effectLst/>
                <a:uLnTx/>
                <a:uFillTx/>
                <a:latin typeface="Segoe UI"/>
                <a:ea typeface="+mn-ea"/>
                <a:cs typeface="+mn-cs"/>
              </a:rPr>
              <a:t> d</a:t>
            </a:r>
            <a:r>
              <a:rPr kumimoji="0" lang="en-US" sz="2000" b="0" i="0" u="none" strike="noStrike" kern="1200" cap="none" spc="0" normalizeH="0" baseline="0" noProof="0" dirty="0">
                <a:ln>
                  <a:noFill/>
                </a:ln>
                <a:solidFill>
                  <a:srgbClr val="FFFFFF"/>
                </a:solidFill>
                <a:effectLst/>
                <a:uLnTx/>
                <a:uFillTx/>
                <a:latin typeface="Segoe UI"/>
                <a:ea typeface="+mn-ea"/>
                <a:cs typeface="+mn-cs"/>
              </a:rPr>
              <a:t>evice connectivity monitoring</a:t>
            </a:r>
          </a:p>
        </p:txBody>
      </p:sp>
      <p:sp>
        <p:nvSpPr>
          <p:cNvPr id="9" name="Rectangle 8"/>
          <p:cNvSpPr/>
          <p:nvPr/>
        </p:nvSpPr>
        <p:spPr bwMode="auto">
          <a:xfrm>
            <a:off x="741478" y="322339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Scale up to millions of simultaneously connected devices</a:t>
            </a:r>
          </a:p>
        </p:txBody>
      </p:sp>
      <p:sp>
        <p:nvSpPr>
          <p:cNvPr id="10" name="Rectangle 9"/>
          <p:cNvSpPr/>
          <p:nvPr/>
        </p:nvSpPr>
        <p:spPr bwMode="auto">
          <a:xfrm>
            <a:off x="741478" y="5253180"/>
            <a:ext cx="11051584" cy="492443"/>
          </a:xfrm>
          <a:prstGeom prst="rect">
            <a:avLst/>
          </a:prstGeom>
          <a:solidFill>
            <a:schemeClr val="accent3">
              <a:alpha val="45000"/>
            </a:schemeClr>
          </a:solidFill>
        </p:spPr>
        <p:txBody>
          <a:bodyPr wrap="square" lIns="91440" tIns="91440" rIns="0" bIns="91440" rtlCol="0">
            <a:spAutoFit/>
          </a:bodyPr>
          <a:lstStyle/>
          <a:p>
            <a:pPr defTabSz="932597" eaLnBrk="1" fontAlgn="auto" hangingPunct="1">
              <a:spcBef>
                <a:spcPts val="0"/>
              </a:spcBef>
              <a:spcAft>
                <a:spcPts val="0"/>
              </a:spcAft>
            </a:pPr>
            <a:r>
              <a:rPr lang="en-US" sz="2000" dirty="0" err="1">
                <a:solidFill>
                  <a:srgbClr val="FFFFFF"/>
                </a:solidFill>
                <a:latin typeface="Segoe UI"/>
                <a:ea typeface="+mn-ea"/>
              </a:rPr>
              <a:t>IoT</a:t>
            </a:r>
            <a:r>
              <a:rPr lang="en-US" sz="2000" dirty="0">
                <a:solidFill>
                  <a:srgbClr val="FFFFFF"/>
                </a:solidFill>
                <a:latin typeface="Segoe UI"/>
                <a:ea typeface="+mn-ea"/>
              </a:rPr>
              <a:t> protocols, device resource optimization</a:t>
            </a:r>
          </a:p>
        </p:txBody>
      </p:sp>
      <p:sp>
        <p:nvSpPr>
          <p:cNvPr id="11" name="Rectangle 10"/>
          <p:cNvSpPr/>
          <p:nvPr/>
        </p:nvSpPr>
        <p:spPr bwMode="auto">
          <a:xfrm>
            <a:off x="741478" y="2043499"/>
            <a:ext cx="312696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Device-to-cloud messaging</a:t>
            </a:r>
          </a:p>
        </p:txBody>
      </p:sp>
      <p:sp>
        <p:nvSpPr>
          <p:cNvPr id="12" name="Rectangle 11"/>
          <p:cNvSpPr/>
          <p:nvPr/>
        </p:nvSpPr>
        <p:spPr bwMode="auto">
          <a:xfrm>
            <a:off x="3982731" y="2039356"/>
            <a:ext cx="314989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Cloud-to-device messaging</a:t>
            </a:r>
          </a:p>
        </p:txBody>
      </p:sp>
    </p:spTree>
    <p:extLst>
      <p:ext uri="{BB962C8B-B14F-4D97-AF65-F5344CB8AC3E}">
        <p14:creationId xmlns:p14="http://schemas.microsoft.com/office/powerpoint/2010/main" val="3957785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triped Right Arrow 62"/>
          <p:cNvSpPr/>
          <p:nvPr/>
        </p:nvSpPr>
        <p:spPr bwMode="auto">
          <a:xfrm rot="5400000">
            <a:off x="3768300"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idx="4294967295"/>
          </p:nvPr>
        </p:nvSpPr>
        <p:spPr>
          <a:xfrm>
            <a:off x="418610" y="296897"/>
            <a:ext cx="11887200" cy="917575"/>
          </a:xfrm>
        </p:spPr>
        <p:txBody>
          <a:bodyPr/>
          <a:lstStyle/>
          <a:p>
            <a:r>
              <a:rPr lang="sv-SE" sz="4800" dirty="0">
                <a:solidFill>
                  <a:schemeClr val="tx2"/>
                </a:solidFill>
              </a:rPr>
              <a:t>Communication Scenarios</a:t>
            </a:r>
            <a:endParaRPr lang="en-IN" sz="4800" dirty="0">
              <a:solidFill>
                <a:schemeClr val="tx2"/>
              </a:solidFill>
            </a:endParaRPr>
          </a:p>
        </p:txBody>
      </p:sp>
      <p:grpSp>
        <p:nvGrpSpPr>
          <p:cNvPr id="3" name="Group 2"/>
          <p:cNvGrpSpPr/>
          <p:nvPr/>
        </p:nvGrpSpPr>
        <p:grpSpPr>
          <a:xfrm>
            <a:off x="199155" y="4968721"/>
            <a:ext cx="3045531" cy="1695613"/>
            <a:chOff x="199155" y="4968721"/>
            <a:chExt cx="3045531" cy="1695613"/>
          </a:xfrm>
        </p:grpSpPr>
        <p:sp>
          <p:nvSpPr>
            <p:cNvPr id="31" name="TextBox 30"/>
            <p:cNvSpPr txBox="1"/>
            <p:nvPr/>
          </p:nvSpPr>
          <p:spPr>
            <a:xfrm>
              <a:off x="997171" y="4968721"/>
              <a:ext cx="1449499"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Telemetry</a:t>
              </a:r>
            </a:p>
          </p:txBody>
        </p:sp>
        <p:sp>
          <p:nvSpPr>
            <p:cNvPr id="32" name="TextBox 31"/>
            <p:cNvSpPr txBox="1"/>
            <p:nvPr/>
          </p:nvSpPr>
          <p:spPr>
            <a:xfrm>
              <a:off x="199155"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Information flowing from a device to other systems for conveying status of device and environment </a:t>
              </a:r>
            </a:p>
          </p:txBody>
        </p:sp>
      </p:grpSp>
      <p:grpSp>
        <p:nvGrpSpPr>
          <p:cNvPr id="4" name="Group 3"/>
          <p:cNvGrpSpPr/>
          <p:nvPr/>
        </p:nvGrpSpPr>
        <p:grpSpPr>
          <a:xfrm>
            <a:off x="3172706" y="4968721"/>
            <a:ext cx="3045531" cy="1695613"/>
            <a:chOff x="3172706" y="4968721"/>
            <a:chExt cx="3045531" cy="1695613"/>
          </a:xfrm>
        </p:grpSpPr>
        <p:sp>
          <p:nvSpPr>
            <p:cNvPr id="37" name="TextBox 36"/>
            <p:cNvSpPr txBox="1"/>
            <p:nvPr/>
          </p:nvSpPr>
          <p:spPr>
            <a:xfrm>
              <a:off x="4038272" y="4968721"/>
              <a:ext cx="1314399"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Inquiries</a:t>
              </a:r>
            </a:p>
          </p:txBody>
        </p:sp>
        <p:sp>
          <p:nvSpPr>
            <p:cNvPr id="38" name="TextBox 37"/>
            <p:cNvSpPr txBox="1"/>
            <p:nvPr/>
          </p:nvSpPr>
          <p:spPr>
            <a:xfrm>
              <a:off x="3172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Requests from devices looking to gather required information or to initiate activities </a:t>
              </a:r>
            </a:p>
          </p:txBody>
        </p:sp>
      </p:grpSp>
      <p:grpSp>
        <p:nvGrpSpPr>
          <p:cNvPr id="5" name="Group 4"/>
          <p:cNvGrpSpPr/>
          <p:nvPr/>
        </p:nvGrpSpPr>
        <p:grpSpPr>
          <a:xfrm>
            <a:off x="6296906" y="4968721"/>
            <a:ext cx="3045531" cy="1695613"/>
            <a:chOff x="6296906" y="4968721"/>
            <a:chExt cx="3045531" cy="1695613"/>
          </a:xfrm>
        </p:grpSpPr>
        <p:sp>
          <p:nvSpPr>
            <p:cNvPr id="44" name="TextBox 43"/>
            <p:cNvSpPr txBox="1"/>
            <p:nvPr/>
          </p:nvSpPr>
          <p:spPr>
            <a:xfrm>
              <a:off x="7027467" y="4968721"/>
              <a:ext cx="1584408"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Commands</a:t>
              </a:r>
            </a:p>
          </p:txBody>
        </p:sp>
        <p:sp>
          <p:nvSpPr>
            <p:cNvPr id="45" name="TextBox 44"/>
            <p:cNvSpPr txBox="1"/>
            <p:nvPr/>
          </p:nvSpPr>
          <p:spPr>
            <a:xfrm>
              <a:off x="62969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Commands from other systems to a device or a group of devices to perform specific activities</a:t>
              </a:r>
            </a:p>
          </p:txBody>
        </p:sp>
      </p:grpSp>
      <p:grpSp>
        <p:nvGrpSpPr>
          <p:cNvPr id="6" name="Group 5"/>
          <p:cNvGrpSpPr/>
          <p:nvPr/>
        </p:nvGrpSpPr>
        <p:grpSpPr>
          <a:xfrm>
            <a:off x="9268706" y="4968721"/>
            <a:ext cx="3045531" cy="1695613"/>
            <a:chOff x="9268706" y="4968721"/>
            <a:chExt cx="3045531" cy="1695613"/>
          </a:xfrm>
        </p:grpSpPr>
        <p:sp>
          <p:nvSpPr>
            <p:cNvPr id="50" name="TextBox 49"/>
            <p:cNvSpPr txBox="1"/>
            <p:nvPr/>
          </p:nvSpPr>
          <p:spPr>
            <a:xfrm>
              <a:off x="9904690" y="4968721"/>
              <a:ext cx="1773562"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Notifications</a:t>
              </a:r>
            </a:p>
          </p:txBody>
        </p:sp>
        <p:sp>
          <p:nvSpPr>
            <p:cNvPr id="51" name="TextBox 50"/>
            <p:cNvSpPr txBox="1"/>
            <p:nvPr/>
          </p:nvSpPr>
          <p:spPr>
            <a:xfrm>
              <a:off x="9268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Information flowing from other systems to a device (group) for conveying status changes</a:t>
              </a:r>
            </a:p>
          </p:txBody>
        </p:sp>
      </p:grpSp>
      <p:sp>
        <p:nvSpPr>
          <p:cNvPr id="54" name="Frame 5"/>
          <p:cNvSpPr>
            <a:spLocks noChangeAspect="1"/>
          </p:cNvSpPr>
          <p:nvPr/>
        </p:nvSpPr>
        <p:spPr bwMode="auto">
          <a:xfrm>
            <a:off x="1352574"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5" name="Frame 5"/>
          <p:cNvSpPr>
            <a:spLocks noChangeAspect="1"/>
          </p:cNvSpPr>
          <p:nvPr/>
        </p:nvSpPr>
        <p:spPr bwMode="auto">
          <a:xfrm>
            <a:off x="74503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6" name="Frame 5"/>
          <p:cNvSpPr>
            <a:spLocks noChangeAspect="1"/>
          </p:cNvSpPr>
          <p:nvPr/>
        </p:nvSpPr>
        <p:spPr bwMode="auto">
          <a:xfrm>
            <a:off x="43261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ame 5"/>
          <p:cNvSpPr>
            <a:spLocks noChangeAspect="1"/>
          </p:cNvSpPr>
          <p:nvPr/>
        </p:nvSpPr>
        <p:spPr bwMode="auto">
          <a:xfrm>
            <a:off x="104221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pic>
        <p:nvPicPr>
          <p:cNvPr id="58" name="Picture 57"/>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1312878" y="4245762"/>
            <a:ext cx="818085" cy="818085"/>
          </a:xfrm>
          <a:prstGeom prst="rect">
            <a:avLst/>
          </a:prstGeom>
        </p:spPr>
      </p:pic>
      <p:pic>
        <p:nvPicPr>
          <p:cNvPr id="59" name="Picture 58"/>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4286429" y="4245762"/>
            <a:ext cx="818085" cy="818085"/>
          </a:xfrm>
          <a:prstGeom prst="rect">
            <a:avLst/>
          </a:prstGeom>
        </p:spPr>
      </p:pic>
      <p:pic>
        <p:nvPicPr>
          <p:cNvPr id="60" name="Picture 59"/>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7410629" y="4245762"/>
            <a:ext cx="818085" cy="818085"/>
          </a:xfrm>
          <a:prstGeom prst="rect">
            <a:avLst/>
          </a:prstGeom>
        </p:spPr>
      </p:pic>
      <p:pic>
        <p:nvPicPr>
          <p:cNvPr id="61" name="Picture 60"/>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rot="10800000">
            <a:off x="10382429" y="4245762"/>
            <a:ext cx="818085" cy="818085"/>
          </a:xfrm>
          <a:prstGeom prst="rect">
            <a:avLst/>
          </a:prstGeom>
        </p:spPr>
      </p:pic>
      <p:sp>
        <p:nvSpPr>
          <p:cNvPr id="9" name="Striped Right Arrow 8"/>
          <p:cNvSpPr/>
          <p:nvPr/>
        </p:nvSpPr>
        <p:spPr bwMode="auto">
          <a:xfrm rot="5400000">
            <a:off x="1045709"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Striped Right Arrow 61"/>
          <p:cNvSpPr/>
          <p:nvPr/>
        </p:nvSpPr>
        <p:spPr bwMode="auto">
          <a:xfrm rot="16200000">
            <a:off x="4579091" y="3614607"/>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4" name="Striped Right Arrow 63"/>
          <p:cNvSpPr/>
          <p:nvPr/>
        </p:nvSpPr>
        <p:spPr bwMode="auto">
          <a:xfrm rot="16200000">
            <a:off x="10115260" y="3228748"/>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6" name="Striped Right Arrow 65"/>
          <p:cNvSpPr/>
          <p:nvPr/>
        </p:nvSpPr>
        <p:spPr bwMode="auto">
          <a:xfrm rot="5400000">
            <a:off x="7237250" y="2947985"/>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5" name="Striped Right Arrow 64"/>
          <p:cNvSpPr/>
          <p:nvPr/>
        </p:nvSpPr>
        <p:spPr bwMode="auto">
          <a:xfrm rot="16200000">
            <a:off x="7268142" y="3280504"/>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685534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up)">
                                      <p:cBhvr>
                                        <p:cTn id="19" dur="500"/>
                                        <p:tgtEl>
                                          <p:spTgt spid="63"/>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down)">
                                      <p:cBhvr>
                                        <p:cTn id="26" dur="500"/>
                                        <p:tgtEl>
                                          <p:spTgt spid="62"/>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par>
                          <p:cTn id="35" fill="hold">
                            <p:stCondLst>
                              <p:cond delay="0"/>
                            </p:stCondLst>
                            <p:childTnLst>
                              <p:par>
                                <p:cTn id="36" presetID="22" presetClass="entr" presetSubtype="4" fill="hold" grpId="0" nodeType="after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down)">
                                      <p:cBhvr>
                                        <p:cTn id="38" dur="500"/>
                                        <p:tgtEl>
                                          <p:spTgt spid="65"/>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wipe(up)">
                                      <p:cBhvr>
                                        <p:cTn id="42" dur="500"/>
                                        <p:tgtEl>
                                          <p:spTgt spid="66"/>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grpId="0" nodeType="after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down)">
                                      <p:cBhvr>
                                        <p:cTn id="54" dur="500"/>
                                        <p:tgtEl>
                                          <p:spTgt spid="64"/>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9" grpId="0" animBg="1"/>
      <p:bldP spid="62" grpId="0" animBg="1"/>
      <p:bldP spid="64" grpId="0" animBg="1"/>
      <p:bldP spid="66"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8610" y="296897"/>
            <a:ext cx="11887200" cy="917575"/>
          </a:xfrm>
        </p:spPr>
        <p:txBody>
          <a:bodyPr/>
          <a:lstStyle/>
          <a:p>
            <a:r>
              <a:rPr lang="sv-SE" sz="4800" dirty="0">
                <a:solidFill>
                  <a:schemeClr val="tx2"/>
                </a:solidFill>
              </a:rPr>
              <a:t>Inside the IoT </a:t>
            </a:r>
            <a:r>
              <a:rPr lang="sv-SE" sz="4800" dirty="0" err="1">
                <a:solidFill>
                  <a:schemeClr val="tx2"/>
                </a:solidFill>
              </a:rPr>
              <a:t>Hub</a:t>
            </a:r>
            <a:endParaRPr lang="en-IN" sz="4800" dirty="0">
              <a:solidFill>
                <a:schemeClr val="tx2"/>
              </a:solidFill>
            </a:endParaRPr>
          </a:p>
        </p:txBody>
      </p:sp>
      <p:pic>
        <p:nvPicPr>
          <p:cNvPr id="8" name="Picture 7">
            <a:extLst>
              <a:ext uri="{FF2B5EF4-FFF2-40B4-BE49-F238E27FC236}">
                <a16:creationId xmlns:a16="http://schemas.microsoft.com/office/drawing/2014/main" id="{6B81447F-33DE-4F0E-8EAF-2751DD1E779B}"/>
              </a:ext>
            </a:extLst>
          </p:cNvPr>
          <p:cNvPicPr>
            <a:picLocks noChangeAspect="1"/>
          </p:cNvPicPr>
          <p:nvPr/>
        </p:nvPicPr>
        <p:blipFill>
          <a:blip r:embed="rId3"/>
          <a:stretch>
            <a:fillRect/>
          </a:stretch>
        </p:blipFill>
        <p:spPr>
          <a:xfrm>
            <a:off x="6489089" y="2610844"/>
            <a:ext cx="952500" cy="952500"/>
          </a:xfrm>
          <a:prstGeom prst="rect">
            <a:avLst/>
          </a:prstGeom>
        </p:spPr>
      </p:pic>
      <p:pic>
        <p:nvPicPr>
          <p:cNvPr id="11" name="Picture 10">
            <a:extLst>
              <a:ext uri="{FF2B5EF4-FFF2-40B4-BE49-F238E27FC236}">
                <a16:creationId xmlns:a16="http://schemas.microsoft.com/office/drawing/2014/main" id="{60665E7D-E40B-4085-AE1F-22FF2FF74248}"/>
              </a:ext>
            </a:extLst>
          </p:cNvPr>
          <p:cNvPicPr>
            <a:picLocks noChangeAspect="1"/>
          </p:cNvPicPr>
          <p:nvPr/>
        </p:nvPicPr>
        <p:blipFill>
          <a:blip r:embed="rId4"/>
          <a:stretch>
            <a:fillRect/>
          </a:stretch>
        </p:blipFill>
        <p:spPr>
          <a:xfrm>
            <a:off x="6437580" y="5239274"/>
            <a:ext cx="952500" cy="952500"/>
          </a:xfrm>
          <a:prstGeom prst="rect">
            <a:avLst/>
          </a:prstGeom>
        </p:spPr>
      </p:pic>
      <p:sp>
        <p:nvSpPr>
          <p:cNvPr id="101" name="Striped Right Arrow 8">
            <a:extLst>
              <a:ext uri="{FF2B5EF4-FFF2-40B4-BE49-F238E27FC236}">
                <a16:creationId xmlns:a16="http://schemas.microsoft.com/office/drawing/2014/main" id="{02665DFD-B3C8-4B6F-97DB-15132EC885E3}"/>
              </a:ext>
            </a:extLst>
          </p:cNvPr>
          <p:cNvSpPr/>
          <p:nvPr/>
        </p:nvSpPr>
        <p:spPr bwMode="auto">
          <a:xfrm>
            <a:off x="5285259" y="5454929"/>
            <a:ext cx="843283"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cxnSp>
        <p:nvCxnSpPr>
          <p:cNvPr id="109" name="Straight Connector 108">
            <a:extLst>
              <a:ext uri="{FF2B5EF4-FFF2-40B4-BE49-F238E27FC236}">
                <a16:creationId xmlns:a16="http://schemas.microsoft.com/office/drawing/2014/main" id="{F63C1C66-6E6F-4CFB-A84D-BD7B4F8BAC16}"/>
              </a:ext>
            </a:extLst>
          </p:cNvPr>
          <p:cNvCxnSpPr>
            <a:cxnSpLocks/>
          </p:cNvCxnSpPr>
          <p:nvPr/>
        </p:nvCxnSpPr>
        <p:spPr>
          <a:xfrm>
            <a:off x="418610" y="4228774"/>
            <a:ext cx="4624739" cy="265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434861D7-8983-4ECD-BE45-078C20AD03A2}"/>
              </a:ext>
            </a:extLst>
          </p:cNvPr>
          <p:cNvGrpSpPr/>
          <p:nvPr/>
        </p:nvGrpSpPr>
        <p:grpSpPr>
          <a:xfrm>
            <a:off x="311484" y="1516893"/>
            <a:ext cx="4731865" cy="2364265"/>
            <a:chOff x="311484" y="1516893"/>
            <a:chExt cx="4731865" cy="2364265"/>
          </a:xfrm>
        </p:grpSpPr>
        <p:sp>
          <p:nvSpPr>
            <p:cNvPr id="22" name="Arrow: Right 21">
              <a:extLst>
                <a:ext uri="{FF2B5EF4-FFF2-40B4-BE49-F238E27FC236}">
                  <a16:creationId xmlns:a16="http://schemas.microsoft.com/office/drawing/2014/main" id="{0B37324B-37FA-4655-82CF-88E30C9084CF}"/>
                </a:ext>
              </a:extLst>
            </p:cNvPr>
            <p:cNvSpPr/>
            <p:nvPr/>
          </p:nvSpPr>
          <p:spPr bwMode="auto">
            <a:xfrm>
              <a:off x="2286360" y="2144757"/>
              <a:ext cx="886346" cy="605566"/>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pic>
          <p:nvPicPr>
            <p:cNvPr id="26" name="Picture 25">
              <a:extLst>
                <a:ext uri="{FF2B5EF4-FFF2-40B4-BE49-F238E27FC236}">
                  <a16:creationId xmlns:a16="http://schemas.microsoft.com/office/drawing/2014/main" id="{AC121544-87C5-4761-BB5D-A0B8F8B2A518}"/>
                </a:ext>
              </a:extLst>
            </p:cNvPr>
            <p:cNvPicPr>
              <a:picLocks noChangeAspect="1"/>
            </p:cNvPicPr>
            <p:nvPr/>
          </p:nvPicPr>
          <p:blipFill>
            <a:blip r:embed="rId5"/>
            <a:stretch>
              <a:fillRect/>
            </a:stretch>
          </p:blipFill>
          <p:spPr>
            <a:xfrm>
              <a:off x="931269" y="2273298"/>
              <a:ext cx="780290" cy="780290"/>
            </a:xfrm>
            <a:prstGeom prst="rect">
              <a:avLst/>
            </a:prstGeom>
          </p:spPr>
        </p:pic>
        <p:pic>
          <p:nvPicPr>
            <p:cNvPr id="28" name="Picture 27">
              <a:extLst>
                <a:ext uri="{FF2B5EF4-FFF2-40B4-BE49-F238E27FC236}">
                  <a16:creationId xmlns:a16="http://schemas.microsoft.com/office/drawing/2014/main" id="{FB030334-456C-42F0-A61C-DEE20D2AF3FD}"/>
                </a:ext>
              </a:extLst>
            </p:cNvPr>
            <p:cNvPicPr>
              <a:picLocks noChangeAspect="1"/>
            </p:cNvPicPr>
            <p:nvPr/>
          </p:nvPicPr>
          <p:blipFill>
            <a:blip r:embed="rId6"/>
            <a:stretch>
              <a:fillRect/>
            </a:stretch>
          </p:blipFill>
          <p:spPr>
            <a:xfrm>
              <a:off x="2420356" y="2351293"/>
              <a:ext cx="780290" cy="780290"/>
            </a:xfrm>
            <a:prstGeom prst="rect">
              <a:avLst/>
            </a:prstGeom>
          </p:spPr>
        </p:pic>
        <p:pic>
          <p:nvPicPr>
            <p:cNvPr id="30" name="Picture 29">
              <a:extLst>
                <a:ext uri="{FF2B5EF4-FFF2-40B4-BE49-F238E27FC236}">
                  <a16:creationId xmlns:a16="http://schemas.microsoft.com/office/drawing/2014/main" id="{98E32CA5-2E49-4134-96BE-78AA76BA81F6}"/>
                </a:ext>
              </a:extLst>
            </p:cNvPr>
            <p:cNvPicPr>
              <a:picLocks noChangeAspect="1"/>
            </p:cNvPicPr>
            <p:nvPr/>
          </p:nvPicPr>
          <p:blipFill>
            <a:blip r:embed="rId7"/>
            <a:stretch>
              <a:fillRect/>
            </a:stretch>
          </p:blipFill>
          <p:spPr>
            <a:xfrm>
              <a:off x="3909443" y="2382787"/>
              <a:ext cx="780290" cy="780290"/>
            </a:xfrm>
            <a:prstGeom prst="rect">
              <a:avLst/>
            </a:prstGeom>
          </p:spPr>
        </p:pic>
        <p:sp>
          <p:nvSpPr>
            <p:cNvPr id="102" name="TextBox 101">
              <a:extLst>
                <a:ext uri="{FF2B5EF4-FFF2-40B4-BE49-F238E27FC236}">
                  <a16:creationId xmlns:a16="http://schemas.microsoft.com/office/drawing/2014/main" id="{02EF22C5-F71D-450E-B5F5-5D41FC6732A6}"/>
                </a:ext>
              </a:extLst>
            </p:cNvPr>
            <p:cNvSpPr txBox="1"/>
            <p:nvPr/>
          </p:nvSpPr>
          <p:spPr>
            <a:xfrm>
              <a:off x="3609998" y="3087094"/>
              <a:ext cx="143335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Stream Analytics</a:t>
              </a:r>
            </a:p>
          </p:txBody>
        </p:sp>
        <p:sp>
          <p:nvSpPr>
            <p:cNvPr id="103" name="TextBox 102">
              <a:extLst>
                <a:ext uri="{FF2B5EF4-FFF2-40B4-BE49-F238E27FC236}">
                  <a16:creationId xmlns:a16="http://schemas.microsoft.com/office/drawing/2014/main" id="{1AF8E72A-668F-4B52-80FD-08AEF6BA0C55}"/>
                </a:ext>
              </a:extLst>
            </p:cNvPr>
            <p:cNvSpPr txBox="1"/>
            <p:nvPr/>
          </p:nvSpPr>
          <p:spPr>
            <a:xfrm>
              <a:off x="2079856" y="3097880"/>
              <a:ext cx="143335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Cosmo DB</a:t>
              </a:r>
            </a:p>
          </p:txBody>
        </p:sp>
        <p:sp>
          <p:nvSpPr>
            <p:cNvPr id="104" name="TextBox 103">
              <a:extLst>
                <a:ext uri="{FF2B5EF4-FFF2-40B4-BE49-F238E27FC236}">
                  <a16:creationId xmlns:a16="http://schemas.microsoft.com/office/drawing/2014/main" id="{962CCAA0-C232-43EE-A72D-B5B818838C8E}"/>
                </a:ext>
              </a:extLst>
            </p:cNvPr>
            <p:cNvSpPr txBox="1"/>
            <p:nvPr/>
          </p:nvSpPr>
          <p:spPr>
            <a:xfrm>
              <a:off x="632535" y="3074621"/>
              <a:ext cx="143335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Machine Learning</a:t>
              </a:r>
            </a:p>
          </p:txBody>
        </p:sp>
        <p:sp>
          <p:nvSpPr>
            <p:cNvPr id="110" name="TextBox 109">
              <a:extLst>
                <a:ext uri="{FF2B5EF4-FFF2-40B4-BE49-F238E27FC236}">
                  <a16:creationId xmlns:a16="http://schemas.microsoft.com/office/drawing/2014/main" id="{2AAF9087-772F-497D-82A5-5DB9379CEED0}"/>
                </a:ext>
              </a:extLst>
            </p:cNvPr>
            <p:cNvSpPr txBox="1"/>
            <p:nvPr/>
          </p:nvSpPr>
          <p:spPr>
            <a:xfrm>
              <a:off x="311484" y="1516893"/>
              <a:ext cx="1239570"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Events</a:t>
              </a:r>
            </a:p>
          </p:txBody>
        </p:sp>
      </p:grpSp>
      <p:grpSp>
        <p:nvGrpSpPr>
          <p:cNvPr id="166" name="Group 165">
            <a:extLst>
              <a:ext uri="{FF2B5EF4-FFF2-40B4-BE49-F238E27FC236}">
                <a16:creationId xmlns:a16="http://schemas.microsoft.com/office/drawing/2014/main" id="{CA71DA1D-BA80-4895-BA52-A101A447333F}"/>
              </a:ext>
            </a:extLst>
          </p:cNvPr>
          <p:cNvGrpSpPr/>
          <p:nvPr/>
        </p:nvGrpSpPr>
        <p:grpSpPr>
          <a:xfrm>
            <a:off x="311484" y="4284886"/>
            <a:ext cx="4594935" cy="2504180"/>
            <a:chOff x="311484" y="4284886"/>
            <a:chExt cx="4594935" cy="2504180"/>
          </a:xfrm>
        </p:grpSpPr>
        <p:grpSp>
          <p:nvGrpSpPr>
            <p:cNvPr id="118" name="Group 117">
              <a:extLst>
                <a:ext uri="{FF2B5EF4-FFF2-40B4-BE49-F238E27FC236}">
                  <a16:creationId xmlns:a16="http://schemas.microsoft.com/office/drawing/2014/main" id="{AEACE1C6-D3DF-44F6-8F4D-0C64461FBFCA}"/>
                </a:ext>
              </a:extLst>
            </p:cNvPr>
            <p:cNvGrpSpPr/>
            <p:nvPr/>
          </p:nvGrpSpPr>
          <p:grpSpPr>
            <a:xfrm>
              <a:off x="471559" y="5183149"/>
              <a:ext cx="4434860" cy="1605917"/>
              <a:chOff x="471559" y="5183149"/>
              <a:chExt cx="4434860" cy="1605917"/>
            </a:xfrm>
          </p:grpSpPr>
          <p:pic>
            <p:nvPicPr>
              <p:cNvPr id="13" name="Picture 12">
                <a:extLst>
                  <a:ext uri="{FF2B5EF4-FFF2-40B4-BE49-F238E27FC236}">
                    <a16:creationId xmlns:a16="http://schemas.microsoft.com/office/drawing/2014/main" id="{F17EB0D7-1801-449A-8773-1A8B6D06A1D0}"/>
                  </a:ext>
                </a:extLst>
              </p:cNvPr>
              <p:cNvPicPr>
                <a:picLocks noChangeAspect="1"/>
              </p:cNvPicPr>
              <p:nvPr/>
            </p:nvPicPr>
            <p:blipFill>
              <a:blip r:embed="rId8"/>
              <a:stretch>
                <a:fillRect/>
              </a:stretch>
            </p:blipFill>
            <p:spPr>
              <a:xfrm>
                <a:off x="774755" y="5183149"/>
                <a:ext cx="826960" cy="826960"/>
              </a:xfrm>
              <a:prstGeom prst="rect">
                <a:avLst/>
              </a:prstGeom>
            </p:spPr>
          </p:pic>
          <p:pic>
            <p:nvPicPr>
              <p:cNvPr id="15" name="Picture 14">
                <a:extLst>
                  <a:ext uri="{FF2B5EF4-FFF2-40B4-BE49-F238E27FC236}">
                    <a16:creationId xmlns:a16="http://schemas.microsoft.com/office/drawing/2014/main" id="{21C2C454-391C-42CC-98BF-0DF50678B953}"/>
                  </a:ext>
                </a:extLst>
              </p:cNvPr>
              <p:cNvPicPr>
                <a:picLocks noChangeAspect="1"/>
              </p:cNvPicPr>
              <p:nvPr/>
            </p:nvPicPr>
            <p:blipFill>
              <a:blip r:embed="rId9"/>
              <a:stretch>
                <a:fillRect/>
              </a:stretch>
            </p:blipFill>
            <p:spPr>
              <a:xfrm>
                <a:off x="2330543" y="5243289"/>
                <a:ext cx="687504" cy="687504"/>
              </a:xfrm>
              <a:prstGeom prst="rect">
                <a:avLst/>
              </a:prstGeom>
            </p:spPr>
          </p:pic>
          <p:pic>
            <p:nvPicPr>
              <p:cNvPr id="21" name="Picture 20">
                <a:extLst>
                  <a:ext uri="{FF2B5EF4-FFF2-40B4-BE49-F238E27FC236}">
                    <a16:creationId xmlns:a16="http://schemas.microsoft.com/office/drawing/2014/main" id="{313F44B8-A846-45E4-89A7-2AAFD9E9DFC9}"/>
                  </a:ext>
                </a:extLst>
              </p:cNvPr>
              <p:cNvPicPr>
                <a:picLocks noChangeAspect="1"/>
              </p:cNvPicPr>
              <p:nvPr/>
            </p:nvPicPr>
            <p:blipFill>
              <a:blip r:embed="rId10"/>
              <a:stretch>
                <a:fillRect/>
              </a:stretch>
            </p:blipFill>
            <p:spPr>
              <a:xfrm>
                <a:off x="3868927" y="5276165"/>
                <a:ext cx="695804" cy="695804"/>
              </a:xfrm>
              <a:prstGeom prst="rect">
                <a:avLst/>
              </a:prstGeom>
            </p:spPr>
          </p:pic>
          <p:sp>
            <p:nvSpPr>
              <p:cNvPr id="105" name="TextBox 104">
                <a:extLst>
                  <a:ext uri="{FF2B5EF4-FFF2-40B4-BE49-F238E27FC236}">
                    <a16:creationId xmlns:a16="http://schemas.microsoft.com/office/drawing/2014/main" id="{479E2570-A9E6-459D-858C-83CF9EC1101C}"/>
                  </a:ext>
                </a:extLst>
              </p:cNvPr>
              <p:cNvSpPr txBox="1"/>
              <p:nvPr/>
            </p:nvSpPr>
            <p:spPr>
              <a:xfrm>
                <a:off x="471559" y="5995002"/>
                <a:ext cx="143335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Function App</a:t>
                </a:r>
              </a:p>
            </p:txBody>
          </p:sp>
          <p:sp>
            <p:nvSpPr>
              <p:cNvPr id="106" name="TextBox 105">
                <a:extLst>
                  <a:ext uri="{FF2B5EF4-FFF2-40B4-BE49-F238E27FC236}">
                    <a16:creationId xmlns:a16="http://schemas.microsoft.com/office/drawing/2014/main" id="{0F6EDC7D-4A15-485F-B8FB-69F719AE3431}"/>
                  </a:ext>
                </a:extLst>
              </p:cNvPr>
              <p:cNvSpPr txBox="1"/>
              <p:nvPr/>
            </p:nvSpPr>
            <p:spPr>
              <a:xfrm>
                <a:off x="1905275" y="6014694"/>
                <a:ext cx="143335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Logic App</a:t>
                </a:r>
              </a:p>
            </p:txBody>
          </p:sp>
          <p:sp>
            <p:nvSpPr>
              <p:cNvPr id="107" name="TextBox 106">
                <a:extLst>
                  <a:ext uri="{FF2B5EF4-FFF2-40B4-BE49-F238E27FC236}">
                    <a16:creationId xmlns:a16="http://schemas.microsoft.com/office/drawing/2014/main" id="{BC8CF418-A6E5-4536-8D36-5F23DA10C5FE}"/>
                  </a:ext>
                </a:extLst>
              </p:cNvPr>
              <p:cNvSpPr txBox="1"/>
              <p:nvPr/>
            </p:nvSpPr>
            <p:spPr>
              <a:xfrm>
                <a:off x="3473068" y="6010109"/>
                <a:ext cx="143335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Custom</a:t>
                </a:r>
              </a:p>
            </p:txBody>
          </p:sp>
        </p:grpSp>
        <p:sp>
          <p:nvSpPr>
            <p:cNvPr id="111" name="TextBox 110">
              <a:extLst>
                <a:ext uri="{FF2B5EF4-FFF2-40B4-BE49-F238E27FC236}">
                  <a16:creationId xmlns:a16="http://schemas.microsoft.com/office/drawing/2014/main" id="{26BB19CF-F1E3-4D90-9C32-07422FAEDA2D}"/>
                </a:ext>
              </a:extLst>
            </p:cNvPr>
            <p:cNvSpPr txBox="1"/>
            <p:nvPr/>
          </p:nvSpPr>
          <p:spPr>
            <a:xfrm>
              <a:off x="311484" y="4284886"/>
              <a:ext cx="1834477" cy="627864"/>
            </a:xfrm>
            <a:prstGeom prst="rect">
              <a:avLst/>
            </a:prstGeom>
            <a:noFill/>
          </p:spPr>
          <p:txBody>
            <a:bodyPr wrap="none" lIns="182880" tIns="146304" rIns="182880" bIns="146304" rtlCol="0">
              <a:spAutoFit/>
            </a:bodyPr>
            <a:lstStyle/>
            <a:p>
              <a:pPr>
                <a:lnSpc>
                  <a:spcPct val="90000"/>
                </a:lnSpc>
                <a:spcAft>
                  <a:spcPts val="600"/>
                </a:spcAft>
              </a:pPr>
              <a:r>
                <a:rPr lang="sv-SE" sz="2400" dirty="0" err="1">
                  <a:gradFill>
                    <a:gsLst>
                      <a:gs pos="2917">
                        <a:schemeClr val="tx1"/>
                      </a:gs>
                      <a:gs pos="30000">
                        <a:schemeClr val="tx1"/>
                      </a:gs>
                    </a:gsLst>
                    <a:lin ang="5400000" scaled="0"/>
                  </a:gradFill>
                </a:rPr>
                <a:t>Messaging</a:t>
              </a:r>
              <a:endParaRPr lang="sv-SE" sz="2400" dirty="0">
                <a:gradFill>
                  <a:gsLst>
                    <a:gs pos="2917">
                      <a:schemeClr val="tx1"/>
                    </a:gs>
                    <a:gs pos="30000">
                      <a:schemeClr val="tx1"/>
                    </a:gs>
                  </a:gsLst>
                  <a:lin ang="5400000" scaled="0"/>
                </a:gradFill>
              </a:endParaRPr>
            </a:p>
          </p:txBody>
        </p:sp>
      </p:grpSp>
      <p:sp>
        <p:nvSpPr>
          <p:cNvPr id="113" name="Rectangle: Rounded Corners 112">
            <a:extLst>
              <a:ext uri="{FF2B5EF4-FFF2-40B4-BE49-F238E27FC236}">
                <a16:creationId xmlns:a16="http://schemas.microsoft.com/office/drawing/2014/main" id="{24793451-908E-4F7B-B987-E0401F65600B}"/>
              </a:ext>
            </a:extLst>
          </p:cNvPr>
          <p:cNvSpPr/>
          <p:nvPr/>
        </p:nvSpPr>
        <p:spPr bwMode="auto">
          <a:xfrm>
            <a:off x="5669603" y="1759921"/>
            <a:ext cx="2468853" cy="4937706"/>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pic>
        <p:nvPicPr>
          <p:cNvPr id="115" name="Picture 114">
            <a:extLst>
              <a:ext uri="{FF2B5EF4-FFF2-40B4-BE49-F238E27FC236}">
                <a16:creationId xmlns:a16="http://schemas.microsoft.com/office/drawing/2014/main" id="{97868F6C-6D95-43E6-89C6-E0FA44B358EB}"/>
              </a:ext>
            </a:extLst>
          </p:cNvPr>
          <p:cNvPicPr>
            <a:picLocks noChangeAspect="1"/>
          </p:cNvPicPr>
          <p:nvPr/>
        </p:nvPicPr>
        <p:blipFill>
          <a:blip r:embed="rId11"/>
          <a:stretch>
            <a:fillRect/>
          </a:stretch>
        </p:blipFill>
        <p:spPr>
          <a:xfrm>
            <a:off x="6523685" y="3718648"/>
            <a:ext cx="780290" cy="780290"/>
          </a:xfrm>
          <a:prstGeom prst="rect">
            <a:avLst/>
          </a:prstGeom>
        </p:spPr>
      </p:pic>
      <p:sp>
        <p:nvSpPr>
          <p:cNvPr id="116" name="TextBox 115">
            <a:extLst>
              <a:ext uri="{FF2B5EF4-FFF2-40B4-BE49-F238E27FC236}">
                <a16:creationId xmlns:a16="http://schemas.microsoft.com/office/drawing/2014/main" id="{AFA75872-4689-4DD0-A263-AD18A3A38CEF}"/>
              </a:ext>
            </a:extLst>
          </p:cNvPr>
          <p:cNvSpPr txBox="1"/>
          <p:nvPr/>
        </p:nvSpPr>
        <p:spPr>
          <a:xfrm>
            <a:off x="5669603" y="1710256"/>
            <a:ext cx="1452962"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IoT </a:t>
            </a:r>
            <a:r>
              <a:rPr lang="sv-SE" sz="2400" dirty="0" err="1">
                <a:gradFill>
                  <a:gsLst>
                    <a:gs pos="2917">
                      <a:schemeClr val="tx1"/>
                    </a:gs>
                    <a:gs pos="30000">
                      <a:schemeClr val="tx1"/>
                    </a:gs>
                  </a:gsLst>
                  <a:lin ang="5400000" scaled="0"/>
                </a:gradFill>
              </a:rPr>
              <a:t>Hub</a:t>
            </a:r>
            <a:endParaRPr lang="sv-SE" sz="2400" dirty="0">
              <a:gradFill>
                <a:gsLst>
                  <a:gs pos="2917">
                    <a:schemeClr val="tx1"/>
                  </a:gs>
                  <a:gs pos="30000">
                    <a:schemeClr val="tx1"/>
                  </a:gs>
                </a:gsLst>
                <a:lin ang="5400000" scaled="0"/>
              </a:gradFill>
            </a:endParaRPr>
          </a:p>
        </p:txBody>
      </p:sp>
      <p:sp>
        <p:nvSpPr>
          <p:cNvPr id="119" name="Striped Right Arrow 8">
            <a:extLst>
              <a:ext uri="{FF2B5EF4-FFF2-40B4-BE49-F238E27FC236}">
                <a16:creationId xmlns:a16="http://schemas.microsoft.com/office/drawing/2014/main" id="{47EAE16E-2B2E-4051-9FE3-37BB7230F3A3}"/>
              </a:ext>
            </a:extLst>
          </p:cNvPr>
          <p:cNvSpPr/>
          <p:nvPr/>
        </p:nvSpPr>
        <p:spPr bwMode="auto">
          <a:xfrm rot="10800000">
            <a:off x="5271257" y="2893651"/>
            <a:ext cx="843283"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64" name="Group 163">
            <a:extLst>
              <a:ext uri="{FF2B5EF4-FFF2-40B4-BE49-F238E27FC236}">
                <a16:creationId xmlns:a16="http://schemas.microsoft.com/office/drawing/2014/main" id="{9B5E9F06-D4F0-434F-A285-098557D0357A}"/>
              </a:ext>
            </a:extLst>
          </p:cNvPr>
          <p:cNvGrpSpPr/>
          <p:nvPr/>
        </p:nvGrpSpPr>
        <p:grpSpPr>
          <a:xfrm>
            <a:off x="10211074" y="2217116"/>
            <a:ext cx="1493002" cy="4201261"/>
            <a:chOff x="10211074" y="2217116"/>
            <a:chExt cx="1493002" cy="4201261"/>
          </a:xfrm>
        </p:grpSpPr>
        <p:sp>
          <p:nvSpPr>
            <p:cNvPr id="33" name="Frame 5">
              <a:extLst>
                <a:ext uri="{FF2B5EF4-FFF2-40B4-BE49-F238E27FC236}">
                  <a16:creationId xmlns:a16="http://schemas.microsoft.com/office/drawing/2014/main" id="{6AAE7A2C-6358-40E7-80E9-A1C9E77E5519}"/>
                </a:ext>
              </a:extLst>
            </p:cNvPr>
            <p:cNvSpPr>
              <a:spLocks noChangeAspect="1"/>
            </p:cNvSpPr>
            <p:nvPr/>
          </p:nvSpPr>
          <p:spPr bwMode="auto">
            <a:xfrm>
              <a:off x="10211074"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ame 5">
              <a:extLst>
                <a:ext uri="{FF2B5EF4-FFF2-40B4-BE49-F238E27FC236}">
                  <a16:creationId xmlns:a16="http://schemas.microsoft.com/office/drawing/2014/main" id="{5C849056-4454-4CC7-BDA9-0E8FBA756913}"/>
                </a:ext>
              </a:extLst>
            </p:cNvPr>
            <p:cNvSpPr>
              <a:spLocks noChangeAspect="1"/>
            </p:cNvSpPr>
            <p:nvPr/>
          </p:nvSpPr>
          <p:spPr bwMode="auto">
            <a:xfrm>
              <a:off x="10513330"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ame 5">
              <a:extLst>
                <a:ext uri="{FF2B5EF4-FFF2-40B4-BE49-F238E27FC236}">
                  <a16:creationId xmlns:a16="http://schemas.microsoft.com/office/drawing/2014/main" id="{F034945C-E844-45EE-B43D-EDEEE24F2B8C}"/>
                </a:ext>
              </a:extLst>
            </p:cNvPr>
            <p:cNvSpPr>
              <a:spLocks noChangeAspect="1"/>
            </p:cNvSpPr>
            <p:nvPr/>
          </p:nvSpPr>
          <p:spPr bwMode="auto">
            <a:xfrm>
              <a:off x="10815586"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ame 5">
              <a:extLst>
                <a:ext uri="{FF2B5EF4-FFF2-40B4-BE49-F238E27FC236}">
                  <a16:creationId xmlns:a16="http://schemas.microsoft.com/office/drawing/2014/main" id="{EF2CD93F-41DC-4424-87A7-F36BC69361C2}"/>
                </a:ext>
              </a:extLst>
            </p:cNvPr>
            <p:cNvSpPr>
              <a:spLocks noChangeAspect="1"/>
            </p:cNvSpPr>
            <p:nvPr/>
          </p:nvSpPr>
          <p:spPr bwMode="auto">
            <a:xfrm>
              <a:off x="11117842"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9" name="Frame 5">
              <a:extLst>
                <a:ext uri="{FF2B5EF4-FFF2-40B4-BE49-F238E27FC236}">
                  <a16:creationId xmlns:a16="http://schemas.microsoft.com/office/drawing/2014/main" id="{5E9401BB-E31E-47AC-8E3B-BD35768D447C}"/>
                </a:ext>
              </a:extLst>
            </p:cNvPr>
            <p:cNvSpPr>
              <a:spLocks noChangeAspect="1"/>
            </p:cNvSpPr>
            <p:nvPr/>
          </p:nvSpPr>
          <p:spPr bwMode="auto">
            <a:xfrm>
              <a:off x="11420098"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ame 5">
              <a:extLst>
                <a:ext uri="{FF2B5EF4-FFF2-40B4-BE49-F238E27FC236}">
                  <a16:creationId xmlns:a16="http://schemas.microsoft.com/office/drawing/2014/main" id="{2B912413-298F-414F-A211-EF7F299E3F8E}"/>
                </a:ext>
              </a:extLst>
            </p:cNvPr>
            <p:cNvSpPr>
              <a:spLocks noChangeAspect="1"/>
            </p:cNvSpPr>
            <p:nvPr/>
          </p:nvSpPr>
          <p:spPr bwMode="auto">
            <a:xfrm>
              <a:off x="10211074"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3" name="Frame 5">
              <a:extLst>
                <a:ext uri="{FF2B5EF4-FFF2-40B4-BE49-F238E27FC236}">
                  <a16:creationId xmlns:a16="http://schemas.microsoft.com/office/drawing/2014/main" id="{34976A55-D731-48AA-A549-99AC45334BBC}"/>
                </a:ext>
              </a:extLst>
            </p:cNvPr>
            <p:cNvSpPr>
              <a:spLocks noChangeAspect="1"/>
            </p:cNvSpPr>
            <p:nvPr/>
          </p:nvSpPr>
          <p:spPr bwMode="auto">
            <a:xfrm>
              <a:off x="10513330"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6" name="Frame 5">
              <a:extLst>
                <a:ext uri="{FF2B5EF4-FFF2-40B4-BE49-F238E27FC236}">
                  <a16:creationId xmlns:a16="http://schemas.microsoft.com/office/drawing/2014/main" id="{B573AF9F-5597-4D79-9B2B-0FD1EDB0CC51}"/>
                </a:ext>
              </a:extLst>
            </p:cNvPr>
            <p:cNvSpPr>
              <a:spLocks noChangeAspect="1"/>
            </p:cNvSpPr>
            <p:nvPr/>
          </p:nvSpPr>
          <p:spPr bwMode="auto">
            <a:xfrm>
              <a:off x="10815586"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7" name="Frame 5">
              <a:extLst>
                <a:ext uri="{FF2B5EF4-FFF2-40B4-BE49-F238E27FC236}">
                  <a16:creationId xmlns:a16="http://schemas.microsoft.com/office/drawing/2014/main" id="{B26878EC-CDDD-4E11-9D62-E145FF4CE167}"/>
                </a:ext>
              </a:extLst>
            </p:cNvPr>
            <p:cNvSpPr>
              <a:spLocks noChangeAspect="1"/>
            </p:cNvSpPr>
            <p:nvPr/>
          </p:nvSpPr>
          <p:spPr bwMode="auto">
            <a:xfrm>
              <a:off x="11117842"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8" name="Frame 5">
              <a:extLst>
                <a:ext uri="{FF2B5EF4-FFF2-40B4-BE49-F238E27FC236}">
                  <a16:creationId xmlns:a16="http://schemas.microsoft.com/office/drawing/2014/main" id="{1A6CE0E6-7CE0-42D2-85F1-57CD5BA9DCCD}"/>
                </a:ext>
              </a:extLst>
            </p:cNvPr>
            <p:cNvSpPr>
              <a:spLocks noChangeAspect="1"/>
            </p:cNvSpPr>
            <p:nvPr/>
          </p:nvSpPr>
          <p:spPr bwMode="auto">
            <a:xfrm>
              <a:off x="11420098"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3" name="Frame 5">
              <a:extLst>
                <a:ext uri="{FF2B5EF4-FFF2-40B4-BE49-F238E27FC236}">
                  <a16:creationId xmlns:a16="http://schemas.microsoft.com/office/drawing/2014/main" id="{CE454E77-91CB-4020-9833-5204C3854A7C}"/>
                </a:ext>
              </a:extLst>
            </p:cNvPr>
            <p:cNvSpPr>
              <a:spLocks noChangeAspect="1"/>
            </p:cNvSpPr>
            <p:nvPr/>
          </p:nvSpPr>
          <p:spPr bwMode="auto">
            <a:xfrm>
              <a:off x="10211074"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7" name="Frame 5">
              <a:extLst>
                <a:ext uri="{FF2B5EF4-FFF2-40B4-BE49-F238E27FC236}">
                  <a16:creationId xmlns:a16="http://schemas.microsoft.com/office/drawing/2014/main" id="{B16B5240-C5D8-4A6B-B038-8DBD80C59F37}"/>
                </a:ext>
              </a:extLst>
            </p:cNvPr>
            <p:cNvSpPr>
              <a:spLocks noChangeAspect="1"/>
            </p:cNvSpPr>
            <p:nvPr/>
          </p:nvSpPr>
          <p:spPr bwMode="auto">
            <a:xfrm>
              <a:off x="10513330"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8" name="Frame 5">
              <a:extLst>
                <a:ext uri="{FF2B5EF4-FFF2-40B4-BE49-F238E27FC236}">
                  <a16:creationId xmlns:a16="http://schemas.microsoft.com/office/drawing/2014/main" id="{4666DB86-135B-4977-AF56-26384905C98A}"/>
                </a:ext>
              </a:extLst>
            </p:cNvPr>
            <p:cNvSpPr>
              <a:spLocks noChangeAspect="1"/>
            </p:cNvSpPr>
            <p:nvPr/>
          </p:nvSpPr>
          <p:spPr bwMode="auto">
            <a:xfrm>
              <a:off x="10815586"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9" name="Frame 5">
              <a:extLst>
                <a:ext uri="{FF2B5EF4-FFF2-40B4-BE49-F238E27FC236}">
                  <a16:creationId xmlns:a16="http://schemas.microsoft.com/office/drawing/2014/main" id="{17C8D3EE-5D42-48E0-97AB-343907FF0ABA}"/>
                </a:ext>
              </a:extLst>
            </p:cNvPr>
            <p:cNvSpPr>
              <a:spLocks noChangeAspect="1"/>
            </p:cNvSpPr>
            <p:nvPr/>
          </p:nvSpPr>
          <p:spPr bwMode="auto">
            <a:xfrm>
              <a:off x="11117842"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0" name="Frame 5">
              <a:extLst>
                <a:ext uri="{FF2B5EF4-FFF2-40B4-BE49-F238E27FC236}">
                  <a16:creationId xmlns:a16="http://schemas.microsoft.com/office/drawing/2014/main" id="{F1DAB5A2-7AFC-445C-B47D-A7BE26EA7F8C}"/>
                </a:ext>
              </a:extLst>
            </p:cNvPr>
            <p:cNvSpPr>
              <a:spLocks noChangeAspect="1"/>
            </p:cNvSpPr>
            <p:nvPr/>
          </p:nvSpPr>
          <p:spPr bwMode="auto">
            <a:xfrm>
              <a:off x="11420098"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3" name="Frame 5">
              <a:extLst>
                <a:ext uri="{FF2B5EF4-FFF2-40B4-BE49-F238E27FC236}">
                  <a16:creationId xmlns:a16="http://schemas.microsoft.com/office/drawing/2014/main" id="{69D1C89B-A4E0-4212-8E80-702A6945FFB2}"/>
                </a:ext>
              </a:extLst>
            </p:cNvPr>
            <p:cNvSpPr>
              <a:spLocks noChangeAspect="1"/>
            </p:cNvSpPr>
            <p:nvPr/>
          </p:nvSpPr>
          <p:spPr bwMode="auto">
            <a:xfrm>
              <a:off x="10211074"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4" name="Frame 5">
              <a:extLst>
                <a:ext uri="{FF2B5EF4-FFF2-40B4-BE49-F238E27FC236}">
                  <a16:creationId xmlns:a16="http://schemas.microsoft.com/office/drawing/2014/main" id="{B6B9C6A8-1743-4FB2-9A59-A8AF9618A9E9}"/>
                </a:ext>
              </a:extLst>
            </p:cNvPr>
            <p:cNvSpPr>
              <a:spLocks noChangeAspect="1"/>
            </p:cNvSpPr>
            <p:nvPr/>
          </p:nvSpPr>
          <p:spPr bwMode="auto">
            <a:xfrm>
              <a:off x="10513330"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5" name="Frame 5">
              <a:extLst>
                <a:ext uri="{FF2B5EF4-FFF2-40B4-BE49-F238E27FC236}">
                  <a16:creationId xmlns:a16="http://schemas.microsoft.com/office/drawing/2014/main" id="{319475CC-5168-4FC2-9FC1-B5384E596BC4}"/>
                </a:ext>
              </a:extLst>
            </p:cNvPr>
            <p:cNvSpPr>
              <a:spLocks noChangeAspect="1"/>
            </p:cNvSpPr>
            <p:nvPr/>
          </p:nvSpPr>
          <p:spPr bwMode="auto">
            <a:xfrm>
              <a:off x="10815586"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6" name="Frame 5">
              <a:extLst>
                <a:ext uri="{FF2B5EF4-FFF2-40B4-BE49-F238E27FC236}">
                  <a16:creationId xmlns:a16="http://schemas.microsoft.com/office/drawing/2014/main" id="{AB565922-F561-49B5-A281-D9E7C7D0094F}"/>
                </a:ext>
              </a:extLst>
            </p:cNvPr>
            <p:cNvSpPr>
              <a:spLocks noChangeAspect="1"/>
            </p:cNvSpPr>
            <p:nvPr/>
          </p:nvSpPr>
          <p:spPr bwMode="auto">
            <a:xfrm>
              <a:off x="11117842"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7" name="Frame 5">
              <a:extLst>
                <a:ext uri="{FF2B5EF4-FFF2-40B4-BE49-F238E27FC236}">
                  <a16:creationId xmlns:a16="http://schemas.microsoft.com/office/drawing/2014/main" id="{4C2B2821-FD88-42A7-984B-91F1757E0FC1}"/>
                </a:ext>
              </a:extLst>
            </p:cNvPr>
            <p:cNvSpPr>
              <a:spLocks noChangeAspect="1"/>
            </p:cNvSpPr>
            <p:nvPr/>
          </p:nvSpPr>
          <p:spPr bwMode="auto">
            <a:xfrm>
              <a:off x="11420098"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0" name="Frame 5">
              <a:extLst>
                <a:ext uri="{FF2B5EF4-FFF2-40B4-BE49-F238E27FC236}">
                  <a16:creationId xmlns:a16="http://schemas.microsoft.com/office/drawing/2014/main" id="{150AC678-BAA5-42F3-A6B1-3CA64B1FD66C}"/>
                </a:ext>
              </a:extLst>
            </p:cNvPr>
            <p:cNvSpPr>
              <a:spLocks noChangeAspect="1"/>
            </p:cNvSpPr>
            <p:nvPr/>
          </p:nvSpPr>
          <p:spPr bwMode="auto">
            <a:xfrm>
              <a:off x="10211074"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1" name="Frame 5">
              <a:extLst>
                <a:ext uri="{FF2B5EF4-FFF2-40B4-BE49-F238E27FC236}">
                  <a16:creationId xmlns:a16="http://schemas.microsoft.com/office/drawing/2014/main" id="{AB89F195-BF01-47E7-94A8-41F91A8812F7}"/>
                </a:ext>
              </a:extLst>
            </p:cNvPr>
            <p:cNvSpPr>
              <a:spLocks noChangeAspect="1"/>
            </p:cNvSpPr>
            <p:nvPr/>
          </p:nvSpPr>
          <p:spPr bwMode="auto">
            <a:xfrm>
              <a:off x="10513330"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2" name="Frame 5">
              <a:extLst>
                <a:ext uri="{FF2B5EF4-FFF2-40B4-BE49-F238E27FC236}">
                  <a16:creationId xmlns:a16="http://schemas.microsoft.com/office/drawing/2014/main" id="{15C5526C-740A-4A13-A506-47578FAE5E94}"/>
                </a:ext>
              </a:extLst>
            </p:cNvPr>
            <p:cNvSpPr>
              <a:spLocks noChangeAspect="1"/>
            </p:cNvSpPr>
            <p:nvPr/>
          </p:nvSpPr>
          <p:spPr bwMode="auto">
            <a:xfrm>
              <a:off x="10815586"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3" name="Frame 5">
              <a:extLst>
                <a:ext uri="{FF2B5EF4-FFF2-40B4-BE49-F238E27FC236}">
                  <a16:creationId xmlns:a16="http://schemas.microsoft.com/office/drawing/2014/main" id="{1114B207-3C69-4D08-A13C-456C36FB4854}"/>
                </a:ext>
              </a:extLst>
            </p:cNvPr>
            <p:cNvSpPr>
              <a:spLocks noChangeAspect="1"/>
            </p:cNvSpPr>
            <p:nvPr/>
          </p:nvSpPr>
          <p:spPr bwMode="auto">
            <a:xfrm>
              <a:off x="11117842"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4" name="Frame 5">
              <a:extLst>
                <a:ext uri="{FF2B5EF4-FFF2-40B4-BE49-F238E27FC236}">
                  <a16:creationId xmlns:a16="http://schemas.microsoft.com/office/drawing/2014/main" id="{19BBEE82-DDB9-44F0-B1BC-E4D977A41736}"/>
                </a:ext>
              </a:extLst>
            </p:cNvPr>
            <p:cNvSpPr>
              <a:spLocks noChangeAspect="1"/>
            </p:cNvSpPr>
            <p:nvPr/>
          </p:nvSpPr>
          <p:spPr bwMode="auto">
            <a:xfrm>
              <a:off x="11420098"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ame 5">
              <a:extLst>
                <a:ext uri="{FF2B5EF4-FFF2-40B4-BE49-F238E27FC236}">
                  <a16:creationId xmlns:a16="http://schemas.microsoft.com/office/drawing/2014/main" id="{9025E1AF-6731-40D9-BFC8-02E1D1D5424C}"/>
                </a:ext>
              </a:extLst>
            </p:cNvPr>
            <p:cNvSpPr>
              <a:spLocks noChangeAspect="1"/>
            </p:cNvSpPr>
            <p:nvPr/>
          </p:nvSpPr>
          <p:spPr bwMode="auto">
            <a:xfrm>
              <a:off x="10211074"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8" name="Frame 5">
              <a:extLst>
                <a:ext uri="{FF2B5EF4-FFF2-40B4-BE49-F238E27FC236}">
                  <a16:creationId xmlns:a16="http://schemas.microsoft.com/office/drawing/2014/main" id="{CE52CEA9-0803-45B5-8371-72BD5DDB0B44}"/>
                </a:ext>
              </a:extLst>
            </p:cNvPr>
            <p:cNvSpPr>
              <a:spLocks noChangeAspect="1"/>
            </p:cNvSpPr>
            <p:nvPr/>
          </p:nvSpPr>
          <p:spPr bwMode="auto">
            <a:xfrm>
              <a:off x="10513330"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9" name="Frame 5">
              <a:extLst>
                <a:ext uri="{FF2B5EF4-FFF2-40B4-BE49-F238E27FC236}">
                  <a16:creationId xmlns:a16="http://schemas.microsoft.com/office/drawing/2014/main" id="{B5846028-A38F-4E14-B3B7-8558C777CEE8}"/>
                </a:ext>
              </a:extLst>
            </p:cNvPr>
            <p:cNvSpPr>
              <a:spLocks noChangeAspect="1"/>
            </p:cNvSpPr>
            <p:nvPr/>
          </p:nvSpPr>
          <p:spPr bwMode="auto">
            <a:xfrm>
              <a:off x="10815586"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0" name="Frame 5">
              <a:extLst>
                <a:ext uri="{FF2B5EF4-FFF2-40B4-BE49-F238E27FC236}">
                  <a16:creationId xmlns:a16="http://schemas.microsoft.com/office/drawing/2014/main" id="{35429E11-B4FA-42CC-9D2D-FF3B55CB2E6A}"/>
                </a:ext>
              </a:extLst>
            </p:cNvPr>
            <p:cNvSpPr>
              <a:spLocks noChangeAspect="1"/>
            </p:cNvSpPr>
            <p:nvPr/>
          </p:nvSpPr>
          <p:spPr bwMode="auto">
            <a:xfrm>
              <a:off x="11117842"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1" name="Frame 5">
              <a:extLst>
                <a:ext uri="{FF2B5EF4-FFF2-40B4-BE49-F238E27FC236}">
                  <a16:creationId xmlns:a16="http://schemas.microsoft.com/office/drawing/2014/main" id="{79A6FAF3-0025-4CA0-AEEB-2140615EEDC4}"/>
                </a:ext>
              </a:extLst>
            </p:cNvPr>
            <p:cNvSpPr>
              <a:spLocks noChangeAspect="1"/>
            </p:cNvSpPr>
            <p:nvPr/>
          </p:nvSpPr>
          <p:spPr bwMode="auto">
            <a:xfrm>
              <a:off x="11420098"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4" name="Frame 5">
              <a:extLst>
                <a:ext uri="{FF2B5EF4-FFF2-40B4-BE49-F238E27FC236}">
                  <a16:creationId xmlns:a16="http://schemas.microsoft.com/office/drawing/2014/main" id="{2E90C2EA-4D11-4F0D-A57F-1CE5277B76F7}"/>
                </a:ext>
              </a:extLst>
            </p:cNvPr>
            <p:cNvSpPr>
              <a:spLocks noChangeAspect="1"/>
            </p:cNvSpPr>
            <p:nvPr/>
          </p:nvSpPr>
          <p:spPr bwMode="auto">
            <a:xfrm>
              <a:off x="10211074"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5" name="Frame 5">
              <a:extLst>
                <a:ext uri="{FF2B5EF4-FFF2-40B4-BE49-F238E27FC236}">
                  <a16:creationId xmlns:a16="http://schemas.microsoft.com/office/drawing/2014/main" id="{B6EA4690-7695-4095-B840-B33B567E9D0D}"/>
                </a:ext>
              </a:extLst>
            </p:cNvPr>
            <p:cNvSpPr>
              <a:spLocks noChangeAspect="1"/>
            </p:cNvSpPr>
            <p:nvPr/>
          </p:nvSpPr>
          <p:spPr bwMode="auto">
            <a:xfrm>
              <a:off x="10513330"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6" name="Frame 5">
              <a:extLst>
                <a:ext uri="{FF2B5EF4-FFF2-40B4-BE49-F238E27FC236}">
                  <a16:creationId xmlns:a16="http://schemas.microsoft.com/office/drawing/2014/main" id="{491CB16F-A6C7-4846-8619-39A7473585FA}"/>
                </a:ext>
              </a:extLst>
            </p:cNvPr>
            <p:cNvSpPr>
              <a:spLocks noChangeAspect="1"/>
            </p:cNvSpPr>
            <p:nvPr/>
          </p:nvSpPr>
          <p:spPr bwMode="auto">
            <a:xfrm>
              <a:off x="10815586"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7" name="Frame 5">
              <a:extLst>
                <a:ext uri="{FF2B5EF4-FFF2-40B4-BE49-F238E27FC236}">
                  <a16:creationId xmlns:a16="http://schemas.microsoft.com/office/drawing/2014/main" id="{C3F7026F-B40E-4901-BAD7-D8F42B2D92D7}"/>
                </a:ext>
              </a:extLst>
            </p:cNvPr>
            <p:cNvSpPr>
              <a:spLocks noChangeAspect="1"/>
            </p:cNvSpPr>
            <p:nvPr/>
          </p:nvSpPr>
          <p:spPr bwMode="auto">
            <a:xfrm>
              <a:off x="11117842"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8" name="Frame 5">
              <a:extLst>
                <a:ext uri="{FF2B5EF4-FFF2-40B4-BE49-F238E27FC236}">
                  <a16:creationId xmlns:a16="http://schemas.microsoft.com/office/drawing/2014/main" id="{6F617DB9-082F-4B92-A013-B9D1453BBB83}"/>
                </a:ext>
              </a:extLst>
            </p:cNvPr>
            <p:cNvSpPr>
              <a:spLocks noChangeAspect="1"/>
            </p:cNvSpPr>
            <p:nvPr/>
          </p:nvSpPr>
          <p:spPr bwMode="auto">
            <a:xfrm>
              <a:off x="11420098"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0" name="Frame 5">
              <a:extLst>
                <a:ext uri="{FF2B5EF4-FFF2-40B4-BE49-F238E27FC236}">
                  <a16:creationId xmlns:a16="http://schemas.microsoft.com/office/drawing/2014/main" id="{0B65E01D-E88B-4A9A-9570-3AF75E890C5E}"/>
                </a:ext>
              </a:extLst>
            </p:cNvPr>
            <p:cNvSpPr>
              <a:spLocks noChangeAspect="1"/>
            </p:cNvSpPr>
            <p:nvPr/>
          </p:nvSpPr>
          <p:spPr bwMode="auto">
            <a:xfrm>
              <a:off x="10220736"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1" name="Frame 5">
              <a:extLst>
                <a:ext uri="{FF2B5EF4-FFF2-40B4-BE49-F238E27FC236}">
                  <a16:creationId xmlns:a16="http://schemas.microsoft.com/office/drawing/2014/main" id="{F8403804-A157-4402-9AA2-623962C2F794}"/>
                </a:ext>
              </a:extLst>
            </p:cNvPr>
            <p:cNvSpPr>
              <a:spLocks noChangeAspect="1"/>
            </p:cNvSpPr>
            <p:nvPr/>
          </p:nvSpPr>
          <p:spPr bwMode="auto">
            <a:xfrm>
              <a:off x="10522992"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2" name="Frame 5">
              <a:extLst>
                <a:ext uri="{FF2B5EF4-FFF2-40B4-BE49-F238E27FC236}">
                  <a16:creationId xmlns:a16="http://schemas.microsoft.com/office/drawing/2014/main" id="{535025D6-0EA5-4552-AE92-0DEF931ACD5A}"/>
                </a:ext>
              </a:extLst>
            </p:cNvPr>
            <p:cNvSpPr>
              <a:spLocks noChangeAspect="1"/>
            </p:cNvSpPr>
            <p:nvPr/>
          </p:nvSpPr>
          <p:spPr bwMode="auto">
            <a:xfrm>
              <a:off x="10825248"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3" name="Frame 5">
              <a:extLst>
                <a:ext uri="{FF2B5EF4-FFF2-40B4-BE49-F238E27FC236}">
                  <a16:creationId xmlns:a16="http://schemas.microsoft.com/office/drawing/2014/main" id="{FE40C43D-30DD-4AFC-9D6A-A7E3159C6200}"/>
                </a:ext>
              </a:extLst>
            </p:cNvPr>
            <p:cNvSpPr>
              <a:spLocks noChangeAspect="1"/>
            </p:cNvSpPr>
            <p:nvPr/>
          </p:nvSpPr>
          <p:spPr bwMode="auto">
            <a:xfrm>
              <a:off x="11127504"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4" name="Frame 5">
              <a:extLst>
                <a:ext uri="{FF2B5EF4-FFF2-40B4-BE49-F238E27FC236}">
                  <a16:creationId xmlns:a16="http://schemas.microsoft.com/office/drawing/2014/main" id="{6E86BAF6-8D28-45B5-A211-CA9711CB34C1}"/>
                </a:ext>
              </a:extLst>
            </p:cNvPr>
            <p:cNvSpPr>
              <a:spLocks noChangeAspect="1"/>
            </p:cNvSpPr>
            <p:nvPr/>
          </p:nvSpPr>
          <p:spPr bwMode="auto">
            <a:xfrm>
              <a:off x="11429760"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5" name="Frame 5">
              <a:extLst>
                <a:ext uri="{FF2B5EF4-FFF2-40B4-BE49-F238E27FC236}">
                  <a16:creationId xmlns:a16="http://schemas.microsoft.com/office/drawing/2014/main" id="{E0558F56-C704-4CE1-8C57-4EE61D29CA57}"/>
                </a:ext>
              </a:extLst>
            </p:cNvPr>
            <p:cNvSpPr>
              <a:spLocks noChangeAspect="1"/>
            </p:cNvSpPr>
            <p:nvPr/>
          </p:nvSpPr>
          <p:spPr bwMode="auto">
            <a:xfrm>
              <a:off x="10220736"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6" name="Frame 5">
              <a:extLst>
                <a:ext uri="{FF2B5EF4-FFF2-40B4-BE49-F238E27FC236}">
                  <a16:creationId xmlns:a16="http://schemas.microsoft.com/office/drawing/2014/main" id="{33AD8291-8CD0-4680-8FE6-55A4A566CB9B}"/>
                </a:ext>
              </a:extLst>
            </p:cNvPr>
            <p:cNvSpPr>
              <a:spLocks noChangeAspect="1"/>
            </p:cNvSpPr>
            <p:nvPr/>
          </p:nvSpPr>
          <p:spPr bwMode="auto">
            <a:xfrm>
              <a:off x="10522992"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7" name="Frame 5">
              <a:extLst>
                <a:ext uri="{FF2B5EF4-FFF2-40B4-BE49-F238E27FC236}">
                  <a16:creationId xmlns:a16="http://schemas.microsoft.com/office/drawing/2014/main" id="{F093E0A1-7C5F-4D64-83AA-AD618A7D3866}"/>
                </a:ext>
              </a:extLst>
            </p:cNvPr>
            <p:cNvSpPr>
              <a:spLocks noChangeAspect="1"/>
            </p:cNvSpPr>
            <p:nvPr/>
          </p:nvSpPr>
          <p:spPr bwMode="auto">
            <a:xfrm>
              <a:off x="10825248"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8" name="Frame 5">
              <a:extLst>
                <a:ext uri="{FF2B5EF4-FFF2-40B4-BE49-F238E27FC236}">
                  <a16:creationId xmlns:a16="http://schemas.microsoft.com/office/drawing/2014/main" id="{DD54CAB4-D7A8-4068-A9DB-245064E5113A}"/>
                </a:ext>
              </a:extLst>
            </p:cNvPr>
            <p:cNvSpPr>
              <a:spLocks noChangeAspect="1"/>
            </p:cNvSpPr>
            <p:nvPr/>
          </p:nvSpPr>
          <p:spPr bwMode="auto">
            <a:xfrm>
              <a:off x="11127504"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9" name="Frame 5">
              <a:extLst>
                <a:ext uri="{FF2B5EF4-FFF2-40B4-BE49-F238E27FC236}">
                  <a16:creationId xmlns:a16="http://schemas.microsoft.com/office/drawing/2014/main" id="{B9A8DBB1-7ECD-4988-B4CB-5DB70F416AB1}"/>
                </a:ext>
              </a:extLst>
            </p:cNvPr>
            <p:cNvSpPr>
              <a:spLocks noChangeAspect="1"/>
            </p:cNvSpPr>
            <p:nvPr/>
          </p:nvSpPr>
          <p:spPr bwMode="auto">
            <a:xfrm>
              <a:off x="11429760"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0" name="Frame 5">
              <a:extLst>
                <a:ext uri="{FF2B5EF4-FFF2-40B4-BE49-F238E27FC236}">
                  <a16:creationId xmlns:a16="http://schemas.microsoft.com/office/drawing/2014/main" id="{7E1BEF43-2EA1-46F3-A329-D59936134CD4}"/>
                </a:ext>
              </a:extLst>
            </p:cNvPr>
            <p:cNvSpPr>
              <a:spLocks noChangeAspect="1"/>
            </p:cNvSpPr>
            <p:nvPr/>
          </p:nvSpPr>
          <p:spPr bwMode="auto">
            <a:xfrm>
              <a:off x="10220736"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1" name="Frame 5">
              <a:extLst>
                <a:ext uri="{FF2B5EF4-FFF2-40B4-BE49-F238E27FC236}">
                  <a16:creationId xmlns:a16="http://schemas.microsoft.com/office/drawing/2014/main" id="{52AD8A62-50F7-4D15-BE2A-877553897593}"/>
                </a:ext>
              </a:extLst>
            </p:cNvPr>
            <p:cNvSpPr>
              <a:spLocks noChangeAspect="1"/>
            </p:cNvSpPr>
            <p:nvPr/>
          </p:nvSpPr>
          <p:spPr bwMode="auto">
            <a:xfrm>
              <a:off x="10522992"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2" name="Frame 5">
              <a:extLst>
                <a:ext uri="{FF2B5EF4-FFF2-40B4-BE49-F238E27FC236}">
                  <a16:creationId xmlns:a16="http://schemas.microsoft.com/office/drawing/2014/main" id="{F5A6025E-E9D7-401F-97CD-64D9CA1DC5DD}"/>
                </a:ext>
              </a:extLst>
            </p:cNvPr>
            <p:cNvSpPr>
              <a:spLocks noChangeAspect="1"/>
            </p:cNvSpPr>
            <p:nvPr/>
          </p:nvSpPr>
          <p:spPr bwMode="auto">
            <a:xfrm>
              <a:off x="10825248"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3" name="Frame 5">
              <a:extLst>
                <a:ext uri="{FF2B5EF4-FFF2-40B4-BE49-F238E27FC236}">
                  <a16:creationId xmlns:a16="http://schemas.microsoft.com/office/drawing/2014/main" id="{6E6860D4-BFF1-4491-BECB-8CC3B81B5EE3}"/>
                </a:ext>
              </a:extLst>
            </p:cNvPr>
            <p:cNvSpPr>
              <a:spLocks noChangeAspect="1"/>
            </p:cNvSpPr>
            <p:nvPr/>
          </p:nvSpPr>
          <p:spPr bwMode="auto">
            <a:xfrm>
              <a:off x="11127504"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4" name="Frame 5">
              <a:extLst>
                <a:ext uri="{FF2B5EF4-FFF2-40B4-BE49-F238E27FC236}">
                  <a16:creationId xmlns:a16="http://schemas.microsoft.com/office/drawing/2014/main" id="{CFAA7C86-9844-45C1-8397-75EE2B198F9B}"/>
                </a:ext>
              </a:extLst>
            </p:cNvPr>
            <p:cNvSpPr>
              <a:spLocks noChangeAspect="1"/>
            </p:cNvSpPr>
            <p:nvPr/>
          </p:nvSpPr>
          <p:spPr bwMode="auto">
            <a:xfrm>
              <a:off x="11429760"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5" name="Frame 5">
              <a:extLst>
                <a:ext uri="{FF2B5EF4-FFF2-40B4-BE49-F238E27FC236}">
                  <a16:creationId xmlns:a16="http://schemas.microsoft.com/office/drawing/2014/main" id="{3C2C50B5-0F93-431F-AE94-A5AD2EE6383E}"/>
                </a:ext>
              </a:extLst>
            </p:cNvPr>
            <p:cNvSpPr>
              <a:spLocks noChangeAspect="1"/>
            </p:cNvSpPr>
            <p:nvPr/>
          </p:nvSpPr>
          <p:spPr bwMode="auto">
            <a:xfrm>
              <a:off x="10220736"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ame 5">
              <a:extLst>
                <a:ext uri="{FF2B5EF4-FFF2-40B4-BE49-F238E27FC236}">
                  <a16:creationId xmlns:a16="http://schemas.microsoft.com/office/drawing/2014/main" id="{71417149-B74A-4BD2-A018-9C3E9D4D1AB0}"/>
                </a:ext>
              </a:extLst>
            </p:cNvPr>
            <p:cNvSpPr>
              <a:spLocks noChangeAspect="1"/>
            </p:cNvSpPr>
            <p:nvPr/>
          </p:nvSpPr>
          <p:spPr bwMode="auto">
            <a:xfrm>
              <a:off x="10522992"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7" name="Frame 5">
              <a:extLst>
                <a:ext uri="{FF2B5EF4-FFF2-40B4-BE49-F238E27FC236}">
                  <a16:creationId xmlns:a16="http://schemas.microsoft.com/office/drawing/2014/main" id="{3FDA089B-8202-41CF-91D6-7788701D53C9}"/>
                </a:ext>
              </a:extLst>
            </p:cNvPr>
            <p:cNvSpPr>
              <a:spLocks noChangeAspect="1"/>
            </p:cNvSpPr>
            <p:nvPr/>
          </p:nvSpPr>
          <p:spPr bwMode="auto">
            <a:xfrm>
              <a:off x="10825248"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ame 5">
              <a:extLst>
                <a:ext uri="{FF2B5EF4-FFF2-40B4-BE49-F238E27FC236}">
                  <a16:creationId xmlns:a16="http://schemas.microsoft.com/office/drawing/2014/main" id="{4378B8E8-8D11-40E4-B99D-263AC8256087}"/>
                </a:ext>
              </a:extLst>
            </p:cNvPr>
            <p:cNvSpPr>
              <a:spLocks noChangeAspect="1"/>
            </p:cNvSpPr>
            <p:nvPr/>
          </p:nvSpPr>
          <p:spPr bwMode="auto">
            <a:xfrm>
              <a:off x="11127504"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9" name="Frame 5">
              <a:extLst>
                <a:ext uri="{FF2B5EF4-FFF2-40B4-BE49-F238E27FC236}">
                  <a16:creationId xmlns:a16="http://schemas.microsoft.com/office/drawing/2014/main" id="{97702B86-634A-4D65-A016-FA239D3DF1AD}"/>
                </a:ext>
              </a:extLst>
            </p:cNvPr>
            <p:cNvSpPr>
              <a:spLocks noChangeAspect="1"/>
            </p:cNvSpPr>
            <p:nvPr/>
          </p:nvSpPr>
          <p:spPr bwMode="auto">
            <a:xfrm>
              <a:off x="11429760"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ame 5">
              <a:extLst>
                <a:ext uri="{FF2B5EF4-FFF2-40B4-BE49-F238E27FC236}">
                  <a16:creationId xmlns:a16="http://schemas.microsoft.com/office/drawing/2014/main" id="{89999CA6-F36E-4571-9DE5-9F6FC7FFBF53}"/>
                </a:ext>
              </a:extLst>
            </p:cNvPr>
            <p:cNvSpPr>
              <a:spLocks noChangeAspect="1"/>
            </p:cNvSpPr>
            <p:nvPr/>
          </p:nvSpPr>
          <p:spPr bwMode="auto">
            <a:xfrm>
              <a:off x="10220736"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1" name="Frame 5">
              <a:extLst>
                <a:ext uri="{FF2B5EF4-FFF2-40B4-BE49-F238E27FC236}">
                  <a16:creationId xmlns:a16="http://schemas.microsoft.com/office/drawing/2014/main" id="{51926374-B36E-473F-B548-5BB959FFFAD5}"/>
                </a:ext>
              </a:extLst>
            </p:cNvPr>
            <p:cNvSpPr>
              <a:spLocks noChangeAspect="1"/>
            </p:cNvSpPr>
            <p:nvPr/>
          </p:nvSpPr>
          <p:spPr bwMode="auto">
            <a:xfrm>
              <a:off x="10522992"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2" name="Frame 5">
              <a:extLst>
                <a:ext uri="{FF2B5EF4-FFF2-40B4-BE49-F238E27FC236}">
                  <a16:creationId xmlns:a16="http://schemas.microsoft.com/office/drawing/2014/main" id="{27069069-5331-4D95-8606-3C2455D5314A}"/>
                </a:ext>
              </a:extLst>
            </p:cNvPr>
            <p:cNvSpPr>
              <a:spLocks noChangeAspect="1"/>
            </p:cNvSpPr>
            <p:nvPr/>
          </p:nvSpPr>
          <p:spPr bwMode="auto">
            <a:xfrm>
              <a:off x="10825248"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3" name="Frame 5">
              <a:extLst>
                <a:ext uri="{FF2B5EF4-FFF2-40B4-BE49-F238E27FC236}">
                  <a16:creationId xmlns:a16="http://schemas.microsoft.com/office/drawing/2014/main" id="{8D5E7B07-F778-4913-96A8-607D88614D92}"/>
                </a:ext>
              </a:extLst>
            </p:cNvPr>
            <p:cNvSpPr>
              <a:spLocks noChangeAspect="1"/>
            </p:cNvSpPr>
            <p:nvPr/>
          </p:nvSpPr>
          <p:spPr bwMode="auto">
            <a:xfrm>
              <a:off x="11127504"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ame 5">
              <a:extLst>
                <a:ext uri="{FF2B5EF4-FFF2-40B4-BE49-F238E27FC236}">
                  <a16:creationId xmlns:a16="http://schemas.microsoft.com/office/drawing/2014/main" id="{A53FD703-EBBB-4F6D-BFAF-45EBB3090E16}"/>
                </a:ext>
              </a:extLst>
            </p:cNvPr>
            <p:cNvSpPr>
              <a:spLocks noChangeAspect="1"/>
            </p:cNvSpPr>
            <p:nvPr/>
          </p:nvSpPr>
          <p:spPr bwMode="auto">
            <a:xfrm>
              <a:off x="11429760"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5" name="Frame 5">
              <a:extLst>
                <a:ext uri="{FF2B5EF4-FFF2-40B4-BE49-F238E27FC236}">
                  <a16:creationId xmlns:a16="http://schemas.microsoft.com/office/drawing/2014/main" id="{76BE248D-C6A4-4157-99B8-7B0175335FE2}"/>
                </a:ext>
              </a:extLst>
            </p:cNvPr>
            <p:cNvSpPr>
              <a:spLocks noChangeAspect="1"/>
            </p:cNvSpPr>
            <p:nvPr/>
          </p:nvSpPr>
          <p:spPr bwMode="auto">
            <a:xfrm>
              <a:off x="10220736"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6" name="Frame 5">
              <a:extLst>
                <a:ext uri="{FF2B5EF4-FFF2-40B4-BE49-F238E27FC236}">
                  <a16:creationId xmlns:a16="http://schemas.microsoft.com/office/drawing/2014/main" id="{2A0F37EA-5A0E-418F-BFD7-10EED36C030B}"/>
                </a:ext>
              </a:extLst>
            </p:cNvPr>
            <p:cNvSpPr>
              <a:spLocks noChangeAspect="1"/>
            </p:cNvSpPr>
            <p:nvPr/>
          </p:nvSpPr>
          <p:spPr bwMode="auto">
            <a:xfrm>
              <a:off x="10522992"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7" name="Frame 5">
              <a:extLst>
                <a:ext uri="{FF2B5EF4-FFF2-40B4-BE49-F238E27FC236}">
                  <a16:creationId xmlns:a16="http://schemas.microsoft.com/office/drawing/2014/main" id="{F0EB4AF5-A986-431A-AB57-A38B1A6BA569}"/>
                </a:ext>
              </a:extLst>
            </p:cNvPr>
            <p:cNvSpPr>
              <a:spLocks noChangeAspect="1"/>
            </p:cNvSpPr>
            <p:nvPr/>
          </p:nvSpPr>
          <p:spPr bwMode="auto">
            <a:xfrm>
              <a:off x="10825248"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8" name="Frame 5">
              <a:extLst>
                <a:ext uri="{FF2B5EF4-FFF2-40B4-BE49-F238E27FC236}">
                  <a16:creationId xmlns:a16="http://schemas.microsoft.com/office/drawing/2014/main" id="{DE304C76-5E2F-4845-99EA-F5929344223F}"/>
                </a:ext>
              </a:extLst>
            </p:cNvPr>
            <p:cNvSpPr>
              <a:spLocks noChangeAspect="1"/>
            </p:cNvSpPr>
            <p:nvPr/>
          </p:nvSpPr>
          <p:spPr bwMode="auto">
            <a:xfrm>
              <a:off x="11127504"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9" name="Frame 5">
              <a:extLst>
                <a:ext uri="{FF2B5EF4-FFF2-40B4-BE49-F238E27FC236}">
                  <a16:creationId xmlns:a16="http://schemas.microsoft.com/office/drawing/2014/main" id="{525A9628-4393-4584-966E-3AD93066E51D}"/>
                </a:ext>
              </a:extLst>
            </p:cNvPr>
            <p:cNvSpPr>
              <a:spLocks noChangeAspect="1"/>
            </p:cNvSpPr>
            <p:nvPr/>
          </p:nvSpPr>
          <p:spPr bwMode="auto">
            <a:xfrm>
              <a:off x="11429760"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0" name="Frame 5">
              <a:extLst>
                <a:ext uri="{FF2B5EF4-FFF2-40B4-BE49-F238E27FC236}">
                  <a16:creationId xmlns:a16="http://schemas.microsoft.com/office/drawing/2014/main" id="{F46724B9-AD78-491C-9C4B-AE5BA9A77CD9}"/>
                </a:ext>
              </a:extLst>
            </p:cNvPr>
            <p:cNvSpPr>
              <a:spLocks noChangeAspect="1"/>
            </p:cNvSpPr>
            <p:nvPr/>
          </p:nvSpPr>
          <p:spPr bwMode="auto">
            <a:xfrm>
              <a:off x="10220736"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1" name="Frame 5">
              <a:extLst>
                <a:ext uri="{FF2B5EF4-FFF2-40B4-BE49-F238E27FC236}">
                  <a16:creationId xmlns:a16="http://schemas.microsoft.com/office/drawing/2014/main" id="{C62D2447-B2D0-4778-B196-1948CE9FA881}"/>
                </a:ext>
              </a:extLst>
            </p:cNvPr>
            <p:cNvSpPr>
              <a:spLocks noChangeAspect="1"/>
            </p:cNvSpPr>
            <p:nvPr/>
          </p:nvSpPr>
          <p:spPr bwMode="auto">
            <a:xfrm>
              <a:off x="10522992"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2" name="Frame 5">
              <a:extLst>
                <a:ext uri="{FF2B5EF4-FFF2-40B4-BE49-F238E27FC236}">
                  <a16:creationId xmlns:a16="http://schemas.microsoft.com/office/drawing/2014/main" id="{8F5B5763-EA46-4FDA-9679-B45803A79EA2}"/>
                </a:ext>
              </a:extLst>
            </p:cNvPr>
            <p:cNvSpPr>
              <a:spLocks noChangeAspect="1"/>
            </p:cNvSpPr>
            <p:nvPr/>
          </p:nvSpPr>
          <p:spPr bwMode="auto">
            <a:xfrm>
              <a:off x="10825248"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3" name="Frame 5">
              <a:extLst>
                <a:ext uri="{FF2B5EF4-FFF2-40B4-BE49-F238E27FC236}">
                  <a16:creationId xmlns:a16="http://schemas.microsoft.com/office/drawing/2014/main" id="{66AAD492-4831-464E-80B3-5562FF298176}"/>
                </a:ext>
              </a:extLst>
            </p:cNvPr>
            <p:cNvSpPr>
              <a:spLocks noChangeAspect="1"/>
            </p:cNvSpPr>
            <p:nvPr/>
          </p:nvSpPr>
          <p:spPr bwMode="auto">
            <a:xfrm>
              <a:off x="11127504"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4" name="Frame 5">
              <a:extLst>
                <a:ext uri="{FF2B5EF4-FFF2-40B4-BE49-F238E27FC236}">
                  <a16:creationId xmlns:a16="http://schemas.microsoft.com/office/drawing/2014/main" id="{EE8631A6-7CBE-4A31-9634-36879FC80314}"/>
                </a:ext>
              </a:extLst>
            </p:cNvPr>
            <p:cNvSpPr>
              <a:spLocks noChangeAspect="1"/>
            </p:cNvSpPr>
            <p:nvPr/>
          </p:nvSpPr>
          <p:spPr bwMode="auto">
            <a:xfrm>
              <a:off x="11429760"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5" name="Left Brace 154">
            <a:extLst>
              <a:ext uri="{FF2B5EF4-FFF2-40B4-BE49-F238E27FC236}">
                <a16:creationId xmlns:a16="http://schemas.microsoft.com/office/drawing/2014/main" id="{D5834322-A40F-48E4-A060-34FEE4B308CF}"/>
              </a:ext>
            </a:extLst>
          </p:cNvPr>
          <p:cNvSpPr/>
          <p:nvPr/>
        </p:nvSpPr>
        <p:spPr>
          <a:xfrm>
            <a:off x="9873832" y="2135965"/>
            <a:ext cx="276282" cy="4410117"/>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cxnSp>
        <p:nvCxnSpPr>
          <p:cNvPr id="157" name="Connector: Elbow 156">
            <a:extLst>
              <a:ext uri="{FF2B5EF4-FFF2-40B4-BE49-F238E27FC236}">
                <a16:creationId xmlns:a16="http://schemas.microsoft.com/office/drawing/2014/main" id="{797F55BF-D02D-4497-BDA4-2378365F5B6B}"/>
              </a:ext>
            </a:extLst>
          </p:cNvPr>
          <p:cNvCxnSpPr>
            <a:cxnSpLocks/>
            <a:stCxn id="155" idx="1"/>
          </p:cNvCxnSpPr>
          <p:nvPr/>
        </p:nvCxnSpPr>
        <p:spPr>
          <a:xfrm rot="10800000">
            <a:off x="7498394" y="3087094"/>
            <a:ext cx="2375439" cy="125393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767D011-E66A-4D31-8524-D95842C510A9}"/>
              </a:ext>
            </a:extLst>
          </p:cNvPr>
          <p:cNvCxnSpPr>
            <a:cxnSpLocks/>
            <a:stCxn id="11" idx="3"/>
          </p:cNvCxnSpPr>
          <p:nvPr/>
        </p:nvCxnSpPr>
        <p:spPr>
          <a:xfrm flipV="1">
            <a:off x="7390080" y="2948628"/>
            <a:ext cx="2806350" cy="276689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AEA6F104-9257-43B4-AAE4-EF3C496B44C2}"/>
              </a:ext>
            </a:extLst>
          </p:cNvPr>
          <p:cNvSpPr txBox="1"/>
          <p:nvPr/>
        </p:nvSpPr>
        <p:spPr>
          <a:xfrm>
            <a:off x="9967136" y="1641672"/>
            <a:ext cx="1401666" cy="627864"/>
          </a:xfrm>
          <a:prstGeom prst="rect">
            <a:avLst/>
          </a:prstGeom>
          <a:noFill/>
        </p:spPr>
        <p:txBody>
          <a:bodyPr wrap="none" lIns="182880" tIns="146304" rIns="182880" bIns="146304" rtlCol="0">
            <a:spAutoFit/>
          </a:bodyPr>
          <a:lstStyle/>
          <a:p>
            <a:pPr>
              <a:lnSpc>
                <a:spcPct val="90000"/>
              </a:lnSpc>
              <a:spcAft>
                <a:spcPts val="600"/>
              </a:spcAft>
            </a:pPr>
            <a:r>
              <a:rPr lang="sv-SE" sz="2400" dirty="0" err="1">
                <a:gradFill>
                  <a:gsLst>
                    <a:gs pos="2917">
                      <a:schemeClr val="tx1"/>
                    </a:gs>
                    <a:gs pos="30000">
                      <a:schemeClr val="tx1"/>
                    </a:gs>
                  </a:gsLst>
                  <a:lin ang="5400000" scaled="0"/>
                </a:gradFill>
              </a:rPr>
              <a:t>Devices</a:t>
            </a:r>
            <a:endParaRPr lang="sv-SE"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91218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fade">
                                      <p:cBhvr>
                                        <p:cTn id="11" dur="500"/>
                                        <p:tgtEl>
                                          <p:spTgt spid="10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fade">
                                      <p:cBhvr>
                                        <p:cTn id="15" dur="500"/>
                                        <p:tgtEl>
                                          <p:spTgt spid="15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7"/>
                                        </p:tgtEl>
                                        <p:attrNameLst>
                                          <p:attrName>style.visibility</p:attrName>
                                        </p:attrNameLst>
                                      </p:cBhvr>
                                      <p:to>
                                        <p:strVal val="visible"/>
                                      </p:to>
                                    </p:set>
                                    <p:animEffect transition="in" filter="fade">
                                      <p:cBhvr>
                                        <p:cTn id="19" dur="500"/>
                                        <p:tgtEl>
                                          <p:spTgt spid="15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wipe(up)">
                                      <p:cBhvr>
                                        <p:cTn id="28" dur="500"/>
                                        <p:tgtEl>
                                          <p:spTgt spid="119"/>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fade">
                                      <p:cBhvr>
                                        <p:cTn id="32" dur="500"/>
                                        <p:tgtEl>
                                          <p:spTgt spid="1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55"/>
                                        </p:tgtEl>
                                      </p:cBhvr>
                                    </p:animEffect>
                                    <p:set>
                                      <p:cBhvr>
                                        <p:cTn id="37" dur="1" fill="hold">
                                          <p:stCondLst>
                                            <p:cond delay="499"/>
                                          </p:stCondLst>
                                        </p:cTn>
                                        <p:tgtEl>
                                          <p:spTgt spid="15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57"/>
                                        </p:tgtEl>
                                      </p:cBhvr>
                                    </p:animEffect>
                                    <p:set>
                                      <p:cBhvr>
                                        <p:cTn id="40" dur="1" fill="hold">
                                          <p:stCondLst>
                                            <p:cond delay="499"/>
                                          </p:stCondLst>
                                        </p:cTn>
                                        <p:tgtEl>
                                          <p:spTgt spid="157"/>
                                        </p:tgtEl>
                                        <p:attrNameLst>
                                          <p:attrName>style.visibility</p:attrName>
                                        </p:attrNameLst>
                                      </p:cBhvr>
                                      <p:to>
                                        <p:strVal val="hidden"/>
                                      </p:to>
                                    </p:se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66"/>
                                        </p:tgtEl>
                                        <p:attrNameLst>
                                          <p:attrName>style.visibility</p:attrName>
                                        </p:attrNameLst>
                                      </p:cBhvr>
                                      <p:to>
                                        <p:strVal val="visible"/>
                                      </p:to>
                                    </p:set>
                                    <p:animEffect transition="in" filter="fade">
                                      <p:cBhvr>
                                        <p:cTn id="44" dur="500"/>
                                        <p:tgtEl>
                                          <p:spTgt spid="166"/>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101"/>
                                        </p:tgtEl>
                                        <p:attrNameLst>
                                          <p:attrName>style.visibility</p:attrName>
                                        </p:attrNameLst>
                                      </p:cBhvr>
                                      <p:to>
                                        <p:strVal val="visible"/>
                                      </p:to>
                                    </p:set>
                                    <p:animEffect transition="in" filter="fade">
                                      <p:cBhvr>
                                        <p:cTn id="48" dur="500"/>
                                        <p:tgtEl>
                                          <p:spTgt spid="101"/>
                                        </p:tgtEl>
                                      </p:cBhvr>
                                    </p:animEffect>
                                  </p:childTnLst>
                                </p:cTn>
                              </p:par>
                              <p:par>
                                <p:cTn id="49" presetID="10"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nodeType="withEffect">
                                  <p:stCondLst>
                                    <p:cond delay="0"/>
                                  </p:stCondLst>
                                  <p:childTnLst>
                                    <p:set>
                                      <p:cBhvr>
                                        <p:cTn id="53" dur="1" fill="hold">
                                          <p:stCondLst>
                                            <p:cond delay="0"/>
                                          </p:stCondLst>
                                        </p:cTn>
                                        <p:tgtEl>
                                          <p:spTgt spid="161"/>
                                        </p:tgtEl>
                                        <p:attrNameLst>
                                          <p:attrName>style.visibility</p:attrName>
                                        </p:attrNameLst>
                                      </p:cBhvr>
                                      <p:to>
                                        <p:strVal val="visible"/>
                                      </p:to>
                                    </p:set>
                                    <p:animEffect transition="in" filter="fade">
                                      <p:cBhvr>
                                        <p:cTn id="54"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19" grpId="0" animBg="1"/>
      <p:bldP spid="155" grpId="0" animBg="1"/>
      <p:bldP spid="15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8_3-30680_Worldwide Partner Conference 2015 ">
  <a:themeElements>
    <a:clrScheme name="Bharat Blue">
      <a:dk1>
        <a:sysClr val="windowText" lastClr="000000"/>
      </a:dk1>
      <a:lt1>
        <a:sysClr val="window" lastClr="FFFFFF"/>
      </a:lt1>
      <a:dk2>
        <a:srgbClr val="00162E"/>
      </a:dk2>
      <a:lt2>
        <a:srgbClr val="F8F8F8"/>
      </a:lt2>
      <a:accent1>
        <a:srgbClr val="002050"/>
      </a:accent1>
      <a:accent2>
        <a:srgbClr val="00188F"/>
      </a:accent2>
      <a:accent3>
        <a:srgbClr val="0070C0"/>
      </a:accent3>
      <a:accent4>
        <a:srgbClr val="00BCF2"/>
      </a:accent4>
      <a:accent5>
        <a:srgbClr val="B4A0FF"/>
      </a:accent5>
      <a:accent6>
        <a:srgbClr val="B9D80A"/>
      </a:accent6>
      <a:hlink>
        <a:srgbClr val="00B294"/>
      </a:hlink>
      <a:folHlink>
        <a:srgbClr val="B4A0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17">
                  <a:schemeClr val="accent6"/>
                </a:gs>
                <a:gs pos="100000">
                  <a:schemeClr val="accent6"/>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 PPT Template.potx [Read-Only]" id="{2DAB7967-F155-46BE-B499-90ABA5E79154}" vid="{949AF01E-4EB6-46D9-AE8A-F3C8D5B39B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deck provides level 200 technical content for Microsoft Azure IoT Hub.
</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Bharat Sandhu</DisplayName>
        <AccountId>226</AccountId>
        <AccountType/>
      </UserInfo>
    </Owner>
    <k21a64daf20d4502b2796a1c6b8ce6c8 xmlns="230e9df3-be65-4c73-a93b-d1236ebd677e">
      <Terms xmlns="http://schemas.microsoft.com/office/infopath/2007/PartnerControls"/>
    </k21a64daf20d4502b2796a1c6b8ce6c8>
    <l3c3ea61849e4288a8acc49bb5388e8c xmlns="230e9df3-be65-4c73-a93b-d1236ebd677e">
      <Terms xmlns="http://schemas.microsoft.com/office/infopath/2007/PartnerControl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Internet of Things Domain</TermName>
          <TermId xmlns="http://schemas.microsoft.com/office/infopath/2007/PartnerControls">34685f97-aa46-4d4d-881b-c9a2cde63bef</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ef109fd36bcf4bcd9dd945731030600b xmlns="230e9df3-be65-4c73-a93b-d1236ebd677e">
      <Terms xmlns="http://schemas.microsoft.com/office/infopath/2007/PartnerControls"/>
    </ef109fd36bcf4bcd9dd945731030600b>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https://microsoft.sharepoint.com/sites/Infopedia_G01KC/Media/Thumbnails/KC02-23-82490/Microsoft%20Azure%20IoT%20Hub_L200%20Technical%20deck%20(Customer%20facing).png</Url>
      <Description>https://microsoft.sharepoint.com/sites/Infopedia_G01KC/Media/Thumbnails/KC02-23-82490/Microsoft%20Azure%20IoT%20Hub_L200%20Technical%20deck%20(Customer%20facing).png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(solution)</TermName>
          <TermId xmlns="http://schemas.microsoft.com/office/infopath/2007/PartnerControls">8e62087a-5af4-429b-974d-d6aee352a28f</TermId>
        </TermInfo>
        <TermInfo xmlns="http://schemas.microsoft.com/office/infopath/2007/PartnerControls">
          <TermName xmlns="http://schemas.microsoft.com/office/infopath/2007/PartnerControls">New Conversation</TermName>
          <TermId xmlns="http://schemas.microsoft.com/office/infopath/2007/PartnerControls">5ae50351-4e19-465d-a34a-e592b7a56769</TermId>
        </TermInfo>
        <TermInfo xmlns="http://schemas.microsoft.com/office/infopath/2007/PartnerControls">
          <TermName xmlns="http://schemas.microsoft.com/office/infopath/2007/PartnerControls">Internet of Your Things</TermName>
          <TermId xmlns="http://schemas.microsoft.com/office/infopath/2007/PartnerControls">cb3354bd-6d29-4656-83fb-4e192665ca2b</TermId>
        </TermInfo>
      </Terms>
    </i0d941ee1e744ffea7aeee9924c91cbb>
    <PublishingExpirationDate xmlns="http://schemas.microsoft.com/sharepoint/v3" xsi:nil="true"/>
    <RoutingRuleDescription xmlns="http://schemas.microsoft.com/sharepoint/v3" xsi:nil="true"/>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164</Value>
      <Value>165</Value>
      <Value>14</Value>
      <Value>80</Value>
      <Value>351</Value>
      <Value>382</Value>
      <Value>294</Value>
      <Value>21</Value>
      <Value>342</Value>
    </TaxCatchAll>
    <mb88723863e1404388ba3733387d48df xmlns="230e9df3-be65-4c73-a93b-d1236ebd677e">
      <Terms xmlns="http://schemas.microsoft.com/office/infopath/2007/PartnerControls"/>
    </mb88723863e1404388ba3733387d48df>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m6c7b4717b6346e6a075a59dd47eac69>
    <_dlc_DocId xmlns="230e9df3-be65-4c73-a93b-d1236ebd677e">G01KC-99682991-15227</_dlc_DocId>
    <_dlc_DocIdUrl xmlns="230e9df3-be65-4c73-a93b-d1236ebd677e">
      <Url>https://microsoft.sharepoint.com/sites/Infopedia_G01KC/_layouts/15/DocIdRedir.aspx?ID=G01KC-99682991-15227</Url>
      <Description>G01KC-99682991-15227</Description>
    </_dlc_DocIdUrl>
    <AverageRating xmlns="http://schemas.microsoft.com/sharepoint/v3" xsi:nil="true"/>
    <ApplyWorkflowRules xmlns="230E9DF3-BE65-4C73-A93B-D1236EBD677E">Yes</ApplyWorkflowRules>
    <PublishDate xmlns="230E9DF3-BE65-4C73-A93B-D1236EBD677E" xsi:nil="true"/>
    <GenericHTML1 xmlns="230e9df3-be65-4c73-a93b-d1236ebd677e" xsi:nil="true"/>
    <Blog_x0020_Name xmlns="230e9df3-be65-4c73-a93b-d1236ebd677e" xsi:nil="true"/>
    <ContentID xmlns="230e9df3-be65-4c73-a93b-d1236ebd677e">KC02-23-82500</ContentID>
    <Coowner xmlns="230e9df3-be65-4c73-a93b-d1236ebd677e">
      <UserInfo>
        <DisplayName>i:0#.f|membership|v-pebouc@microsoft.com</DisplayName>
        <AccountId>124</AccountId>
        <AccountType/>
      </UserInfo>
      <UserInfo>
        <DisplayName>i:0#.f|membership|v-danaja@microsoft.com</DisplayName>
        <AccountId>176</AccountId>
        <AccountType/>
      </UserInfo>
      <UserInfo>
        <DisplayName>i:0#.f|membership|v-anmarv@microsoft.com</DisplayName>
        <AccountId>45</AccountId>
        <AccountType/>
      </UserInfo>
      <UserInfo>
        <DisplayName>i:0#.f|membership|v-locon@microsoft.com</DisplayName>
        <AccountId>4605</AccountId>
        <AccountType/>
      </UserInfo>
    </Coowner>
    <RatingCount xmlns="http://schemas.microsoft.com/sharepoint/v3" xsi:nil="true"/>
    <ReportOwner xmlns="http://schemas.microsoft.com/sharepoint/v3">
      <UserInfo>
        <DisplayName/>
        <AccountId xsi:nil="true"/>
        <AccountType/>
      </UserInfo>
    </ReportOwner>
    <b4224c12c78d42ea9b214de0badf8358 xmlns="230e9df3-be65-4c73-a93b-d1236ebd677e">
      <Terms xmlns="http://schemas.microsoft.com/office/infopath/2007/PartnerControls"/>
    </b4224c12c78d42ea9b214de0badf8358>
    <GenericText2 xmlns="230e9df3-be65-4c73-a93b-d1236ebd677e">G01KC-1-10659 KC02-23-82490</GenericText2>
    <Update_x0020_Parent_x0020_Child_x0020_Relation_x0028_1_x0029_0 xmlns="b3bc04a5-d503-43b1-b98c-a8cf663329d9">
      <Url xsi:nil="true"/>
      <Description xsi:nil="true"/>
    </Update_x0020_Parent_x0020_Child_x0020_Relation_x0028_1_x0029_0>
    <_ip_UnifiedCompliancePolicyUIAction xmlns="http://schemas.microsoft.com/sharepoint/v3" xsi:nil="true"/>
    <_ip_UnifiedCompliancePolicyProperties xmlns="http://schemas.microsoft.com/sharepoint/v3" xsi:nil="true"/>
    <ODSWF2_x0028_1_x0029_ xmlns="b3bc04a5-d503-43b1-b98c-a8cf663329d9">
      <Url xsi:nil="true"/>
      <Description xsi:nil="true"/>
    </ODSWF2_x0028_1_x0029_>
    <ODSWF2 xmlns="b3bc04a5-d503-43b1-b98c-a8cf663329d9">
      <Url xsi:nil="true"/>
      <Description xsi:nil="true"/>
    </ODSWF2>
    <ODSWF_x0028_1_x0029_ xmlns="b3bc04a5-d503-43b1-b98c-a8cf663329d9">
      <Url xsi:nil="true"/>
      <Description xsi:nil="true"/>
    </ODSWF_x0028_1_x0029_>
    <ODSWF_x0028_1_x0029_0 xmlns="b3bc04a5-d503-43b1-b98c-a8cf663329d9">
      <Url xsi:nil="true"/>
      <Description xsi:nil="true"/>
    </ODSWF_x0028_1_x0029_0>
    <Update_x0020_Parent_x0020_Child_x0020_Relation_x0028_1_x0029_1 xmlns="b3bc04a5-d503-43b1-b98c-a8cf663329d9">
      <Url xsi:nil="true"/>
      <Description xsi:nil="true"/>
    </Update_x0020_Parent_x0020_Child_x0020_Relation_x0028_1_x0029_1>
    <ODSWF1 xmlns="b3bc04a5-d503-43b1-b98c-a8cf663329d9">
      <Url xsi:nil="true"/>
      <Description xsi:nil="true"/>
    </ODSWF1>
    <ODSWF2_x0028_1_x0029_0 xmlns="b3bc04a5-d503-43b1-b98c-a8cf663329d9">
      <Url xsi:nil="true"/>
      <Description xsi:nil="true"/>
    </ODSWF2_x0028_1_x0029_0>
    <ODSWF_x0028_1_x0029_1 xmlns="b3bc04a5-d503-43b1-b98c-a8cf663329d9">
      <Url xsi:nil="true"/>
      <Description xsi:nil="true"/>
    </ODSWF_x0028_1_x0029_1>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48" ma:contentTypeDescription="A document content type used by Infopedia." ma:contentTypeScope="" ma:versionID="9ba619dd261563bd5d6ea70122cbd502">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6b687f397214d6103d792076ec318daf"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element ref="ns4:ODSWF2" minOccurs="0"/>
                <xsd:element ref="ns4:Update_x0020_Parent_x0020_Child_x0020_Relation_x0028_1_x0029_1" minOccurs="0"/>
                <xsd:element ref="ns4:ODSWF_x0028_1_x0029_" minOccurs="0"/>
                <xsd:element ref="ns4:ODSWF2_x0028_1_x0029_" minOccurs="0"/>
                <xsd:element ref="ns4:ODSWF_x0028_1_x0029_0" minOccurs="0"/>
                <xsd:element ref="ns4:ODSWF_x0028_1_x0029_1" minOccurs="0"/>
                <xsd:element ref="ns4:ODSWF1" minOccurs="0"/>
                <xsd:element ref="ns4:ODSWF2_x0028_1_x0029_0"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2" ma:index="73" nillable="true" ma:displayName="ODSWF2" ma:internalName="ODSWF2">
      <xsd:complexType>
        <xsd:complexContent>
          <xsd:extension base="dms:URL">
            <xsd:sequence>
              <xsd:element name="Url" type="dms:ValidUrl" minOccurs="0" nillable="true"/>
              <xsd:element name="Description" type="xsd:string" nillable="true"/>
            </xsd:sequence>
          </xsd:extension>
        </xsd:complexContent>
      </xsd:complexType>
    </xsd:element>
    <xsd:element name="Update_x0020_Parent_x0020_Child_x0020_Relation_x0028_1_x0029_1" ma:index="74" nillable="true" ma:displayName="Update Parent Child Relation" ma:internalName="Update_x0020_Parent_x0020_Child_x0020_Relation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 ma:index="75" nillable="true" ma:displayName="ODSWF" ma:internalName="ODSWF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 ma:index="76" nillable="true" ma:displayName="ODSWF2" ma:internalName="ODSWF2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0" ma:index="77" nillable="true" ma:displayName="ODSWF" ma:internalName="ODSWF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1" ma:index="78" nillable="true" ma:displayName="ODSWF" ma:internalName="ODSWF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1" ma:index="79" nillable="true" ma:displayName="ODSWF1" ma:internalName="ODSWF1">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0" ma:index="80" nillable="true" ma:displayName="ODSWF2" ma:internalName="ODSWF2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1" nillable="true" ma:displayName="MediaServiceMetadata" ma:description="" ma:hidden="true" ma:internalName="MediaServiceMetadata" ma:readOnly="true">
      <xsd:simpleType>
        <xsd:restriction base="dms:Note"/>
      </xsd:simpleType>
    </xsd:element>
    <xsd:element name="MediaServiceFastMetadata" ma:index="82"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63E41B3-25E6-465A-9576-E6B2B45AE0F2}">
  <ds:schemaRefs>
    <ds:schemaRef ds:uri="2478d1b8-79bf-461f-b8e8-704d21601f1a"/>
    <ds:schemaRef ds:uri="http://purl.org/dc/elements/1.1/"/>
    <ds:schemaRef ds:uri="http://schemas.microsoft.com/office/2006/metadata/properties"/>
    <ds:schemaRef ds:uri="b3bc04a5-d503-43b1-b98c-a8cf663329d9"/>
    <ds:schemaRef ds:uri="http://schemas.microsoft.com/sharepoint/v3"/>
    <ds:schemaRef ds:uri="http://schemas.microsoft.com/office/infopath/2007/PartnerControls"/>
    <ds:schemaRef ds:uri="http://purl.org/dc/terms/"/>
    <ds:schemaRef ds:uri="http://schemas.openxmlformats.org/package/2006/metadata/core-properties"/>
    <ds:schemaRef ds:uri="230e9df3-be65-4c73-a93b-d1236ebd677e"/>
    <ds:schemaRef ds:uri="http://schemas.microsoft.com/office/2006/documentManagement/types"/>
    <ds:schemaRef ds:uri="230E9DF3-BE65-4C73-A93B-D1236EBD677E"/>
    <ds:schemaRef ds:uri="http://www.w3.org/XML/1998/namespace"/>
    <ds:schemaRef ds:uri="http://purl.org/dc/dcmitype/"/>
  </ds:schemaRefs>
</ds:datastoreItem>
</file>

<file path=customXml/itemProps2.xml><?xml version="1.0" encoding="utf-8"?>
<ds:datastoreItem xmlns:ds="http://schemas.openxmlformats.org/officeDocument/2006/customXml" ds:itemID="{D0D0DE92-1F8F-4343-B74D-EAF29145FCB7}">
  <ds:schemaRefs>
    <ds:schemaRef ds:uri="http://schemas.microsoft.com/sharepoint/v3/contenttype/forms"/>
  </ds:schemaRefs>
</ds:datastoreItem>
</file>

<file path=customXml/itemProps3.xml><?xml version="1.0" encoding="utf-8"?>
<ds:datastoreItem xmlns:ds="http://schemas.openxmlformats.org/officeDocument/2006/customXml" ds:itemID="{ADA76B43-B089-4556-9A10-4D9496739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798F2F4-BE5E-4B49-9162-76AA7BF1E404}">
  <ds:schemaRefs>
    <ds:schemaRef ds:uri="Microsoft.SharePoint.Taxonomy.ContentTypeSync"/>
  </ds:schemaRefs>
</ds:datastoreItem>
</file>

<file path=customXml/itemProps5.xml><?xml version="1.0" encoding="utf-8"?>
<ds:datastoreItem xmlns:ds="http://schemas.openxmlformats.org/officeDocument/2006/customXml" ds:itemID="{572948CB-DFFB-4F66-A264-81D7C54282C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16202</TotalTime>
  <Words>4912</Words>
  <Application>Microsoft Office PowerPoint</Application>
  <PresentationFormat>Custom</PresentationFormat>
  <Paragraphs>530</Paragraphs>
  <Slides>28</Slides>
  <Notes>26</Notes>
  <HiddenSlides>14</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1" baseType="lpstr">
      <vt:lpstr>ＭＳ Ｐゴシック</vt:lpstr>
      <vt:lpstr>ＭＳ Ｐゴシック</vt:lpstr>
      <vt:lpstr>Arial</vt:lpstr>
      <vt:lpstr>Courier New</vt:lpstr>
      <vt:lpstr>OCR A Extended</vt:lpstr>
      <vt:lpstr>Segoe Semibold</vt:lpstr>
      <vt:lpstr>Segoe UI</vt:lpstr>
      <vt:lpstr>Segoe UI Light</vt:lpstr>
      <vt:lpstr>Segoe UI Semibold</vt:lpstr>
      <vt:lpstr>Webdings</vt:lpstr>
      <vt:lpstr>Wingdings</vt:lpstr>
      <vt:lpstr>8_3-30680_Worldwide Partner Conference 2015 </vt:lpstr>
      <vt:lpstr>think-cell Slide</vt:lpstr>
      <vt:lpstr>PowerPoint Presentation</vt:lpstr>
      <vt:lpstr>Elements of Azure IoT Suite </vt:lpstr>
      <vt:lpstr>PowerPoint Presentation</vt:lpstr>
      <vt:lpstr>IOT Solution Architecture</vt:lpstr>
      <vt:lpstr>Introducing Microsoft Azure IoT Hub</vt:lpstr>
      <vt:lpstr>IOT Solution Architecture</vt:lpstr>
      <vt:lpstr>Why use IoT Hub?</vt:lpstr>
      <vt:lpstr>Communication Scenarios</vt:lpstr>
      <vt:lpstr>Inside the IoT Hub</vt:lpstr>
      <vt:lpstr>Information Exchange Patterns Basics of IoT Communication</vt:lpstr>
      <vt:lpstr>Device Management – Device Twins</vt:lpstr>
      <vt:lpstr>Device Management – Device Twins</vt:lpstr>
      <vt:lpstr>Device Management Patterns - Reboot</vt:lpstr>
      <vt:lpstr>Device Management Patterns – Factory Reset</vt:lpstr>
      <vt:lpstr>Device Management Patterns – Configuration</vt:lpstr>
      <vt:lpstr>Communication Patterns – Device to Cloud</vt:lpstr>
      <vt:lpstr>Communication Patterns – Cloud to Device</vt:lpstr>
      <vt:lpstr>IoT Hub endpoints</vt:lpstr>
      <vt:lpstr>Azure IoT SDKs</vt:lpstr>
      <vt:lpstr>Azure IoT Services</vt:lpstr>
      <vt:lpstr>A sample scenario</vt:lpstr>
      <vt:lpstr>IoT Hub helps connect your devices to Azure </vt:lpstr>
      <vt:lpstr>PowerPoint Presentation</vt:lpstr>
      <vt:lpstr>Remote monitoring preconfigured solution</vt:lpstr>
      <vt:lpstr>Predictive maintenance solution</vt:lpstr>
      <vt:lpstr>Azure Portal</vt:lpstr>
      <vt:lpstr>Azure Portal</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IoT Hub L200 Technical deck (Customer facing)</dc:title>
  <dc:subject>&lt;Speech title here&gt;</dc:subject>
  <dc:creator>&lt;Speaker name here&gt;</dc:creator>
  <cp:keywords/>
  <dc:description>Template: Maryfj_x000d_
Formatting: _x000d_
Audience Type:</dc:description>
  <cp:lastModifiedBy>Mikael Håkansson</cp:lastModifiedBy>
  <cp:revision>459</cp:revision>
  <cp:lastPrinted>2017-06-01T00:38:32Z</cp:lastPrinted>
  <dcterms:created xsi:type="dcterms:W3CDTF">2014-06-10T19:28:25Z</dcterms:created>
  <dcterms:modified xsi:type="dcterms:W3CDTF">2017-06-07T20:23:29Z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PublishingExpirationDate">
    <vt:lpwstr/>
  </property>
  <property fmtid="{D5CDD505-2E9C-101B-9397-08002B2CF9AE}" pid="12" name="PublishingStartDate">
    <vt:lpwstr/>
  </property>
  <property fmtid="{D5CDD505-2E9C-101B-9397-08002B2CF9AE}" pid="13" name="TaxKeyword">
    <vt:lpwstr/>
  </property>
  <property fmtid="{D5CDD505-2E9C-101B-9397-08002B2CF9AE}" pid="14" name="Audiences">
    <vt:lpwstr/>
  </property>
  <property fmtid="{D5CDD505-2E9C-101B-9397-08002B2CF9AE}" pid="15" name="Region">
    <vt:lpwstr/>
  </property>
  <property fmtid="{D5CDD505-2E9C-101B-9397-08002B2CF9AE}" pid="16" name="Confidentiality">
    <vt:lpwstr>14;#customer ready|8986c41d-21c5-4f8f-8a12-ea4625b46858</vt:lpwstr>
  </property>
  <property fmtid="{D5CDD505-2E9C-101B-9397-08002B2CF9AE}" pid="17" name="Industries">
    <vt:lpwstr/>
  </property>
  <property fmtid="{D5CDD505-2E9C-101B-9397-08002B2CF9AE}" pid="18" name="Roles">
    <vt:lpwstr/>
  </property>
  <property fmtid="{D5CDD505-2E9C-101B-9397-08002B2CF9AE}" pid="19" name="Competitors">
    <vt:lpwstr/>
  </property>
  <property fmtid="{D5CDD505-2E9C-101B-9397-08002B2CF9AE}" pid="20" name="SMSGDomain">
    <vt:lpwstr>294;#Internet of Things Domain|34685f97-aa46-4d4d-881b-c9a2cde63bef;#21;#Cloud and Enterprise|adc2fe87-c79a-4ded-a449-3f86b954069d</vt:lpwstr>
  </property>
  <property fmtid="{D5CDD505-2E9C-101B-9397-08002B2CF9AE}" pid="21" name="BusinessArchitecture">
    <vt:lpwstr>164;#Cloud Platform (solution)|8e62087a-5af4-429b-974d-d6aee352a28f;#165;#New Conversation|5ae50351-4e19-465d-a34a-e592b7a56769;#382;#Internet of Your Things|cb3354bd-6d29-4656-83fb-4e192665ca2b</vt:lpwstr>
  </property>
  <property fmtid="{D5CDD505-2E9C-101B-9397-08002B2CF9AE}" pid="22" name="Products">
    <vt:lpwstr>80;#Microsoft Azure platform|df6aaec2-d07c-4319-b510-15a691aea35b</vt:lpwstr>
  </property>
  <property fmtid="{D5CDD505-2E9C-101B-9397-08002B2CF9AE}" pid="23" name="ActivitiesAndPrograms">
    <vt:lpwstr/>
  </property>
  <property fmtid="{D5CDD505-2E9C-101B-9397-08002B2CF9AE}" pid="24" name="Segments">
    <vt:lpwstr/>
  </property>
  <property fmtid="{D5CDD505-2E9C-101B-9397-08002B2CF9AE}" pid="25" name="Partners">
    <vt:lpwstr/>
  </property>
  <property fmtid="{D5CDD505-2E9C-101B-9397-08002B2CF9AE}" pid="26" name="Topics">
    <vt:lpwstr>342;#Microsoft Azure platform|df6aaec2-d07c-4319-b510-15a691aea35b</vt:lpwstr>
  </property>
  <property fmtid="{D5CDD505-2E9C-101B-9397-08002B2CF9AE}" pid="27" name="Groups">
    <vt:lpwstr/>
  </property>
  <property fmtid="{D5CDD505-2E9C-101B-9397-08002B2CF9AE}" pid="28" name="_dlc_policyId">
    <vt:lpwstr/>
  </property>
  <property fmtid="{D5CDD505-2E9C-101B-9397-08002B2CF9AE}" pid="29" name="ItemRetentionFormula">
    <vt:lpwstr/>
  </property>
  <property fmtid="{D5CDD505-2E9C-101B-9397-08002B2CF9AE}" pid="30" name="_dlc_DocIdItemGuid">
    <vt:lpwstr>4820fac5-d1ee-499b-9484-66d3f376752d</vt:lpwstr>
  </property>
  <property fmtid="{D5CDD505-2E9C-101B-9397-08002B2CF9AE}" pid="31" name="p1cd454bacc149bfbcfd764edd279de7">
    <vt:lpwstr/>
  </property>
  <property fmtid="{D5CDD505-2E9C-101B-9397-08002B2CF9AE}" pid="32" name="ItemType">
    <vt:lpwstr>351;#feedback requests|00ce1828-98a3-430e-af54-eda270e1be04</vt:lpwstr>
  </property>
  <property fmtid="{D5CDD505-2E9C-101B-9397-08002B2CF9AE}" pid="33" name="bc28b5f076654a3b96073bbbebfeb8c9">
    <vt:lpwstr/>
  </property>
  <property fmtid="{D5CDD505-2E9C-101B-9397-08002B2CF9AE}" pid="34" name="j4d667fb28274e85b2214f6e751c8d1f">
    <vt:lpwstr/>
  </property>
  <property fmtid="{D5CDD505-2E9C-101B-9397-08002B2CF9AE}" pid="35" name="MSProducts">
    <vt:lpwstr/>
  </property>
  <property fmtid="{D5CDD505-2E9C-101B-9397-08002B2CF9AE}" pid="36" name="SMSGTags">
    <vt:lpwstr/>
  </property>
  <property fmtid="{D5CDD505-2E9C-101B-9397-08002B2CF9AE}" pid="37" name="j031aa32f4154c8c9a646efae715ebde">
    <vt:lpwstr/>
  </property>
  <property fmtid="{D5CDD505-2E9C-101B-9397-08002B2CF9AE}" pid="38" name="EnterpriseDomainTags">
    <vt:lpwstr/>
  </property>
  <property fmtid="{D5CDD505-2E9C-101B-9397-08002B2CF9AE}" pid="39" name="l311460e3fdf46688abc31ddb7bdc05a">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_docset_NoMedatataSyncRequired">
    <vt:lpwstr>False</vt:lpwstr>
  </property>
  <property fmtid="{D5CDD505-2E9C-101B-9397-08002B2CF9AE}" pid="43" name="Languages">
    <vt:lpwstr/>
  </property>
  <property fmtid="{D5CDD505-2E9C-101B-9397-08002B2CF9AE}" pid="44" name="messageframeworktype">
    <vt:lpwstr/>
  </property>
  <property fmtid="{D5CDD505-2E9C-101B-9397-08002B2CF9AE}" pid="45" name="MSLanguage">
    <vt:lpwstr/>
  </property>
  <property fmtid="{D5CDD505-2E9C-101B-9397-08002B2CF9AE}" pid="46" name="cb7870d3641f4a52807a63577a9c1b08">
    <vt:lpwstr/>
  </property>
  <property fmtid="{D5CDD505-2E9C-101B-9397-08002B2CF9AE}" pid="47" name="TechnicalLevel">
    <vt:lpwstr/>
  </property>
  <property fmtid="{D5CDD505-2E9C-101B-9397-08002B2CF9AE}" pid="48" name="LearningOrganization">
    <vt:lpwstr/>
  </property>
  <property fmtid="{D5CDD505-2E9C-101B-9397-08002B2CF9AE}" pid="49" name="EmployeeRole">
    <vt:lpwstr/>
  </property>
  <property fmtid="{D5CDD505-2E9C-101B-9397-08002B2CF9AE}" pid="50" name="LearningDeliveryMethod">
    <vt:lpwstr/>
  </property>
  <property fmtid="{D5CDD505-2E9C-101B-9397-08002B2CF9AE}" pid="51" name="SalesGeography">
    <vt:lpwstr/>
  </property>
  <property fmtid="{D5CDD505-2E9C-101B-9397-08002B2CF9AE}" pid="52" name="WorkflowChangePath">
    <vt:lpwstr>4c942473-d120-4286-a51a-b65ad3d92ffb,18;</vt:lpwstr>
  </property>
  <property fmtid="{D5CDD505-2E9C-101B-9397-08002B2CF9AE}" pid="53" name="ldac8aee9d1f469e8cd8c3f8d6a615f2">
    <vt:lpwstr/>
  </property>
  <property fmtid="{D5CDD505-2E9C-101B-9397-08002B2CF9AE}" pid="54" name="ContentExtensions">
    <vt:lpwstr/>
  </property>
  <property fmtid="{D5CDD505-2E9C-101B-9397-08002B2CF9AE}" pid="55" name="of67e5d4b76f4a9db8769983fda9cec0">
    <vt:lpwstr/>
  </property>
  <property fmtid="{D5CDD505-2E9C-101B-9397-08002B2CF9AE}" pid="56" name="NewsType">
    <vt:lpwstr/>
  </property>
  <property fmtid="{D5CDD505-2E9C-101B-9397-08002B2CF9AE}" pid="57" name="ga0c0bf70a6644469c61b3efa7025301">
    <vt:lpwstr/>
  </property>
  <property fmtid="{D5CDD505-2E9C-101B-9397-08002B2CF9AE}" pid="58" name="ExperienceContentType">
    <vt:lpwstr/>
  </property>
  <property fmtid="{D5CDD505-2E9C-101B-9397-08002B2CF9AE}" pid="59" name="l6f004f21209409da86a713c0f24627d">
    <vt:lpwstr/>
  </property>
  <property fmtid="{D5CDD505-2E9C-101B-9397-08002B2CF9AE}" pid="60" name="e8080b0481964c759b2c36ae49591b31">
    <vt:lpwstr/>
  </property>
  <property fmtid="{D5CDD505-2E9C-101B-9397-08002B2CF9AE}" pid="61" name="NewsTopic">
    <vt:lpwstr/>
  </property>
  <property fmtid="{D5CDD505-2E9C-101B-9397-08002B2CF9AE}" pid="62" name="NewsSource">
    <vt:lpwstr/>
  </property>
  <property fmtid="{D5CDD505-2E9C-101B-9397-08002B2CF9AE}" pid="63" name="MSPhysicalGeography">
    <vt:lpwstr/>
  </property>
  <property fmtid="{D5CDD505-2E9C-101B-9397-08002B2CF9AE}" pid="64" name="j3562c58ee414e028925bc902cfc01a1">
    <vt:lpwstr/>
  </property>
</Properties>
</file>