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16"/>
  </p:notesMasterIdLst>
  <p:sldIdLst>
    <p:sldId id="256" r:id="rId3"/>
    <p:sldId id="259" r:id="rId4"/>
    <p:sldId id="260" r:id="rId5"/>
    <p:sldId id="262" r:id="rId6"/>
    <p:sldId id="263" r:id="rId7"/>
    <p:sldId id="264" r:id="rId8"/>
    <p:sldId id="265" r:id="rId9"/>
    <p:sldId id="266" r:id="rId10"/>
    <p:sldId id="267" r:id="rId11"/>
    <p:sldId id="268" r:id="rId12"/>
    <p:sldId id="269" r:id="rId13"/>
    <p:sldId id="270"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69A1"/>
    <a:srgbClr val="4EC1B2"/>
    <a:srgbClr val="C4DDDA"/>
    <a:srgbClr val="F4BC90"/>
    <a:srgbClr val="FACDAC"/>
    <a:srgbClr val="E5F6F4"/>
    <a:srgbClr val="777777"/>
    <a:srgbClr val="EE7822"/>
    <a:srgbClr val="F9C9A6"/>
    <a:srgbClr val="F179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021" autoAdjust="0"/>
  </p:normalViewPr>
  <p:slideViewPr>
    <p:cSldViewPr snapToGrid="0">
      <p:cViewPr>
        <p:scale>
          <a:sx n="100" d="100"/>
          <a:sy n="100" d="100"/>
        </p:scale>
        <p:origin x="7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BED6F9-F54B-461D-A947-6C0D2C3DBA27}" type="datetimeFigureOut">
              <a:rPr lang="sv-SE" smtClean="0"/>
              <a:t>2017-06-24</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774A79-7F12-4551-989F-EC86C3AA12BD}" type="slidenum">
              <a:rPr lang="sv-SE" smtClean="0"/>
              <a:t>‹#›</a:t>
            </a:fld>
            <a:endParaRPr lang="sv-SE"/>
          </a:p>
        </p:txBody>
      </p:sp>
    </p:spTree>
    <p:extLst>
      <p:ext uri="{BB962C8B-B14F-4D97-AF65-F5344CB8AC3E}">
        <p14:creationId xmlns:p14="http://schemas.microsoft.com/office/powerpoint/2010/main" val="302859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Setup:</a:t>
            </a:r>
          </a:p>
          <a:p>
            <a:r>
              <a:rPr lang="sv-SE" dirty="0"/>
              <a:t>Stop </a:t>
            </a:r>
            <a:r>
              <a:rPr lang="sv-SE" dirty="0" err="1"/>
              <a:t>Function</a:t>
            </a:r>
            <a:endParaRPr lang="sv-SE" dirty="0"/>
          </a:p>
          <a:p>
            <a:r>
              <a:rPr lang="sv-SE" dirty="0"/>
              <a:t>Clear PBI</a:t>
            </a:r>
          </a:p>
        </p:txBody>
      </p:sp>
      <p:sp>
        <p:nvSpPr>
          <p:cNvPr id="4" name="Slide Number Placeholder 3"/>
          <p:cNvSpPr>
            <a:spLocks noGrp="1"/>
          </p:cNvSpPr>
          <p:nvPr>
            <p:ph type="sldNum" sz="quarter" idx="10"/>
          </p:nvPr>
        </p:nvSpPr>
        <p:spPr/>
        <p:txBody>
          <a:bodyPr/>
          <a:lstStyle/>
          <a:p>
            <a:fld id="{B0774A79-7F12-4551-989F-EC86C3AA12BD}" type="slidenum">
              <a:rPr lang="sv-SE" smtClean="0"/>
              <a:t>1</a:t>
            </a:fld>
            <a:endParaRPr lang="sv-SE"/>
          </a:p>
        </p:txBody>
      </p:sp>
    </p:spTree>
    <p:extLst>
      <p:ext uri="{BB962C8B-B14F-4D97-AF65-F5344CB8AC3E}">
        <p14:creationId xmlns:p14="http://schemas.microsoft.com/office/powerpoint/2010/main" val="3897785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endParaRP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6/24/2017 10:47 AM</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10</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2259356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endParaRP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6/24/2017 10:27 AM</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11</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98215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Microsoft Azure IoT Hub provides capabilities for securely connecting, provisioning, updating and sending commands to devices.  IoT Hub enables companies to control millions of IoT assets running on a broad set of operating systems and protocols to jumpstart their Internet of Things projects.   </a:t>
            </a:r>
          </a:p>
          <a:p>
            <a:pPr lvl="1"/>
            <a:r>
              <a:rPr lang="en-US" dirty="0"/>
              <a:t>IoT Hub enables companies to:</a:t>
            </a:r>
          </a:p>
          <a:p>
            <a:pPr marL="664546" lvl="1" indent="-181240"/>
            <a:r>
              <a:rPr lang="en-US" dirty="0"/>
              <a:t>Establish reliable bi-directional communication with IoT assets, even if they are intermittently connected, so companies can analyze incoming telemetry data and send commands and notifications as needed. </a:t>
            </a:r>
          </a:p>
          <a:p>
            <a:pPr marL="664546" lvl="1" indent="-181240"/>
            <a:r>
              <a:rPr lang="en-US" dirty="0"/>
              <a:t>Enhance security of IoT solutions by leveraging per-device authentication to communicate with devices with the appropriate credentials. </a:t>
            </a:r>
          </a:p>
          <a:p>
            <a:pPr marL="664546" lvl="1" indent="-181240"/>
            <a:r>
              <a:rPr lang="en-US" dirty="0"/>
              <a:t>Revoke access rights to specific devices, if needed, to maintain the integrity of the system.  </a:t>
            </a:r>
          </a:p>
          <a:p>
            <a:endParaRPr lang="en-US" dirty="0"/>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49015862-6663-4E96-82D9-691832C5BE93}" type="slidenum">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246749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Connecting your</a:t>
            </a:r>
            <a:r>
              <a:rPr lang="en-US" baseline="0" dirty="0"/>
              <a:t> devices is the 1</a:t>
            </a:r>
            <a:r>
              <a:rPr lang="en-US" baseline="30000" dirty="0"/>
              <a:t>st</a:t>
            </a:r>
            <a:r>
              <a:rPr lang="en-US" baseline="0" dirty="0"/>
              <a:t> challenge that you have when creating an IoT solution.  There is a vast variety of devices you may want to connect.  Some are internet capable and in that case you can connect them directly to Azure service (</a:t>
            </a:r>
            <a:r>
              <a:rPr lang="en-US" baseline="0" dirty="0" err="1"/>
              <a:t>eg</a:t>
            </a:r>
            <a:r>
              <a:rPr lang="en-US" baseline="0" dirty="0"/>
              <a:t>: IoT Hub) or you can use your own Cloud protocol gateway in case the device you are trying to connect does not have a protocol supported by IoT Hub (at this time AMQP or HTP).  However, some devices are not internet capable and those devices need a field gateway to connect to the cloud.  This gateway can do many things – not only connectivity and protocol translation but on the application back end side, one of the most important use cases is telemetry.  You usually want to have an event processing and insight pipeline and IoT Hub will allow you to get a feed from the devices and events easily.</a:t>
            </a:r>
          </a:p>
          <a:p>
            <a:endParaRPr lang="en-US" baseline="0" dirty="0"/>
          </a:p>
          <a:p>
            <a:r>
              <a:rPr lang="en-US" baseline="0" dirty="0"/>
              <a:t>The 2</a:t>
            </a:r>
            <a:r>
              <a:rPr lang="en-US" baseline="30000" dirty="0"/>
              <a:t>nd</a:t>
            </a:r>
            <a:r>
              <a:rPr lang="en-US" baseline="0" dirty="0"/>
              <a:t> big component that IoT solutions have with cloud is device big logic that takes care of interactive scenarios of your solutions – think about opening your car door or adjusting your home thermostat from your smart phone or sending a command to a device to update a piece of firmware.  </a:t>
            </a:r>
          </a:p>
          <a:p>
            <a:endParaRPr lang="en-US" baseline="0" dirty="0"/>
          </a:p>
          <a:p>
            <a:r>
              <a:rPr lang="en-US" baseline="0" dirty="0"/>
              <a:t>Finally IoT Hub has to know which devices have to connect and which devices are present for IoT solution. For this purpose it has to interact with the visioning and management component which is the component that makes sure that the devices are on-boarded and de-provisioned correctly from your own IoT solutions.</a:t>
            </a:r>
          </a:p>
          <a:p>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endParaRP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6/24/2017 12:03 PM</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604764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A5F27D4-9122-47BC-9AC6-5C9D2E3822B3}" type="datetime1">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6/24/2017</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402073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A5F27D4-9122-47BC-9AC6-5C9D2E3822B3}" type="datetime1">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6/24/2017</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1086298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A5F27D4-9122-47BC-9AC6-5C9D2E3822B3}" type="datetime1">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6/24/2017</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6</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937401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A5F27D4-9122-47BC-9AC6-5C9D2E3822B3}" type="datetime1">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6/24/2017</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7</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260213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endParaRP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6/24/2017 10:27 AM</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4120114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endParaRP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6/24/2017 10:27 AM</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9</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4145539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tags" Target="../tags/tag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075" y="242332"/>
            <a:ext cx="11844000" cy="6432002"/>
          </a:xfrm>
          <a:prstGeom prst="rect">
            <a:avLst/>
          </a:prstGeom>
        </p:spPr>
      </p:pic>
    </p:spTree>
    <p:extLst>
      <p:ext uri="{BB962C8B-B14F-4D97-AF65-F5344CB8AC3E}">
        <p14:creationId xmlns:p14="http://schemas.microsoft.com/office/powerpoint/2010/main" val="390373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57199" y="1757363"/>
            <a:ext cx="5650637" cy="1968296"/>
          </a:xfrm>
        </p:spPr>
        <p:txBody>
          <a:bodyPr/>
          <a:lstStyle>
            <a:lvl1pPr marL="0" indent="0">
              <a:spcBef>
                <a:spcPts val="2400"/>
              </a:spcBef>
              <a:buNone/>
              <a:defRPr>
                <a:solidFill>
                  <a:schemeClr val="tx1"/>
                </a:solidFill>
              </a:defRPr>
            </a:lvl1pPr>
            <a:lvl2pPr marL="0" indent="0">
              <a:buClr>
                <a:schemeClr val="accent5"/>
              </a:buClr>
              <a:buFont typeface="Segoe UI" panose="020B0502040204020203" pitchFamily="34" charset="0"/>
              <a:buNone/>
              <a:defRPr sz="2000">
                <a:solidFill>
                  <a:schemeClr val="tx1"/>
                </a:solidFill>
              </a:defRPr>
            </a:lvl2pPr>
            <a:lvl3pPr marL="0" indent="0">
              <a:buNone/>
              <a:defRPr sz="1800">
                <a:solidFill>
                  <a:schemeClr val="tx1"/>
                </a:solidFill>
              </a:defRPr>
            </a:lvl3pPr>
            <a:lvl4pPr marL="0" indent="0">
              <a:buNone/>
              <a:defRPr sz="1600">
                <a:solidFill>
                  <a:schemeClr val="tx1"/>
                </a:solidFill>
              </a:defRPr>
            </a:lvl4pPr>
            <a:lvl5pPr marL="0" indent="0">
              <a:buNone/>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394231" y="1757363"/>
            <a:ext cx="5530850" cy="2012346"/>
          </a:xfrm>
        </p:spPr>
        <p:txBody>
          <a:bodyPr/>
          <a:lstStyle>
            <a:lvl1pPr marL="0" indent="0">
              <a:spcBef>
                <a:spcPts val="2400"/>
              </a:spcBef>
              <a:buFont typeface="Arial" panose="020B0604020202020204" pitchFamily="34" charset="0"/>
              <a:buNone/>
              <a:defRPr lang="en-US" sz="3919"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00" kern="1200" spc="0" baseline="0" dirty="0" smtClean="0">
                <a:solidFill>
                  <a:schemeClr val="tx1"/>
                </a:solidFill>
                <a:latin typeface="+mn-lt"/>
                <a:ea typeface="+mn-ea"/>
                <a:cs typeface="+mn-cs"/>
              </a:defRPr>
            </a:lvl2pPr>
            <a:lvl3pPr marL="0" indent="0">
              <a:buNone/>
              <a:defRPr sz="1800">
                <a:solidFill>
                  <a:schemeClr val="tx1"/>
                </a:solidFill>
              </a:defRPr>
            </a:lvl3pPr>
            <a:lvl4pPr marL="0" indent="0">
              <a:buNone/>
              <a:defRPr sz="1600">
                <a:solidFill>
                  <a:schemeClr val="tx1"/>
                </a:solidFill>
              </a:defRPr>
            </a:lvl4pPr>
            <a:lvl5pPr marL="0" indent="0">
              <a:buNone/>
              <a:defRPr sz="1600">
                <a:solidFill>
                  <a:schemeClr val="tx1"/>
                </a:solidFill>
              </a:defRPr>
            </a:lvl5pPr>
          </a:lstStyle>
          <a:p>
            <a:pPr marL="571390" marR="0" lvl="0" indent="-571390" algn="l" defTabSz="914016" rtl="0" eaLnBrk="1" fontAlgn="auto" latinLnBrk="0" hangingPunct="1">
              <a:lnSpc>
                <a:spcPct val="90000"/>
              </a:lnSpc>
              <a:spcBef>
                <a:spcPts val="2400"/>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94468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band + sub ">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086803" y="-1887580"/>
            <a:ext cx="1524000" cy="1524000"/>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9890551" y="-1872966"/>
            <a:ext cx="1524000" cy="15240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74639" y="1052513"/>
            <a:ext cx="11704637" cy="580223"/>
          </a:xfrm>
        </p:spPr>
        <p:txBody>
          <a:bodyPr vert="horz" wrap="square" lIns="146304" tIns="91440" rIns="146304" bIns="91440" rtlCol="0">
            <a:spAutoFit/>
          </a:bodyPr>
          <a:lstStyle>
            <a:lvl1pPr marL="0" indent="0">
              <a:buNone/>
              <a:defRPr lang="en-US" sz="2800" dirty="0" smtClean="0">
                <a:solidFill>
                  <a:srgbClr val="0070C0"/>
                </a:solidFill>
              </a:defRPr>
            </a:lvl1pPr>
          </a:lstStyle>
          <a:p>
            <a:pPr marL="336015" lvl="0" indent="-336015"/>
            <a:r>
              <a:rPr lang="en-US" dirty="0"/>
              <a:t>Click to edit Master text styles</a:t>
            </a:r>
          </a:p>
        </p:txBody>
      </p:sp>
    </p:spTree>
    <p:extLst>
      <p:ext uri="{BB962C8B-B14F-4D97-AF65-F5344CB8AC3E}">
        <p14:creationId xmlns:p14="http://schemas.microsoft.com/office/powerpoint/2010/main" val="60413149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086803" y="-1887580"/>
            <a:ext cx="1524000" cy="1524000"/>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9890551" y="-1872966"/>
            <a:ext cx="1524000" cy="15240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74639" y="1052513"/>
            <a:ext cx="11704637" cy="572464"/>
          </a:xfrm>
        </p:spPr>
        <p:txBody>
          <a:bodyPr/>
          <a:lstStyle>
            <a:lvl1pPr marL="0" indent="0">
              <a:buNone/>
              <a:defRPr sz="2800">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74638" y="2125663"/>
            <a:ext cx="11704637" cy="1809726"/>
          </a:xfrm>
        </p:spPr>
        <p:txBody>
          <a:bodyPr/>
          <a:lstStyle>
            <a:lvl1pPr marL="0" indent="0">
              <a:buFontTx/>
              <a:buNone/>
              <a:defRPr sz="3600">
                <a:solidFill>
                  <a:srgbClr val="00BCF2"/>
                </a:solidFill>
              </a:defRPr>
            </a:lvl1pPr>
            <a:lvl2pPr marL="0" indent="0">
              <a:spcAft>
                <a:spcPts val="600"/>
              </a:spcAft>
              <a:buFontTx/>
              <a:buNone/>
              <a:defRPr sz="1800">
                <a:solidFill>
                  <a:schemeClr val="tx1"/>
                </a:solidFill>
              </a:defRPr>
            </a:lvl2pPr>
            <a:lvl3pPr marL="0" indent="0">
              <a:buFontTx/>
              <a:buNone/>
              <a:defRPr sz="1600">
                <a:solidFill>
                  <a:schemeClr val="tx1"/>
                </a:solidFill>
              </a:defRPr>
            </a:lvl3pPr>
            <a:lvl4pPr marL="0" indent="0">
              <a:buFontTx/>
              <a:buNone/>
              <a:defRPr sz="1400">
                <a:solidFill>
                  <a:schemeClr val="tx1"/>
                </a:solidFill>
              </a:defRPr>
            </a:lvl4pPr>
            <a:lvl5pPr marL="0" indent="0">
              <a:buFontTx/>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3299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086803" y="-1887580"/>
            <a:ext cx="1524000" cy="1524000"/>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9890551" y="-1872966"/>
            <a:ext cx="1524000" cy="15240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74639" y="1052513"/>
            <a:ext cx="11704637" cy="572464"/>
          </a:xfrm>
        </p:spPr>
        <p:txBody>
          <a:bodyPr/>
          <a:lstStyle>
            <a:lvl1pPr marL="0" indent="0">
              <a:buNone/>
              <a:defRPr sz="2800">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74638" y="2125663"/>
            <a:ext cx="5486400" cy="2298161"/>
          </a:xfrm>
        </p:spPr>
        <p:txBody>
          <a:bodyPr/>
          <a:lstStyle>
            <a:lvl1pPr marL="0" indent="0">
              <a:buFontTx/>
              <a:buNone/>
              <a:defRPr sz="3600">
                <a:solidFill>
                  <a:srgbClr val="00BCF2"/>
                </a:solidFill>
              </a:defRPr>
            </a:lvl1pPr>
            <a:lvl2pPr marL="0" indent="0">
              <a:buFontTx/>
              <a:buNone/>
              <a:defRPr sz="1800">
                <a:solidFill>
                  <a:schemeClr val="tx1"/>
                </a:solidFill>
              </a:defRPr>
            </a:lvl2pPr>
            <a:lvl3pPr marL="0" indent="0">
              <a:buFontTx/>
              <a:buNone/>
              <a:defRPr sz="1600">
                <a:solidFill>
                  <a:schemeClr val="tx1"/>
                </a:solidFill>
              </a:defRPr>
            </a:lvl3pPr>
            <a:lvl4pPr marL="0" indent="0">
              <a:buFontTx/>
              <a:buNone/>
              <a:defRPr sz="1400">
                <a:solidFill>
                  <a:schemeClr val="tx1"/>
                </a:solidFill>
              </a:defRPr>
            </a:lvl4pPr>
            <a:lvl5pPr marL="0" indent="0">
              <a:buFontTx/>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772444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ARK BAND - side text">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086803" y="-1887580"/>
            <a:ext cx="1524000" cy="1524000"/>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9890551" y="-1872966"/>
            <a:ext cx="1524000" cy="15240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74639" y="1052513"/>
            <a:ext cx="11704637" cy="572464"/>
          </a:xfrm>
        </p:spPr>
        <p:txBody>
          <a:bodyPr/>
          <a:lstStyle>
            <a:lvl1pPr marL="0" indent="0">
              <a:buNone/>
              <a:defRPr sz="2800">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74638" y="2125663"/>
            <a:ext cx="5486400" cy="2298161"/>
          </a:xfrm>
        </p:spPr>
        <p:txBody>
          <a:bodyPr/>
          <a:lstStyle>
            <a:lvl1pPr marL="0" indent="0">
              <a:buFontTx/>
              <a:buNone/>
              <a:defRPr sz="3600">
                <a:solidFill>
                  <a:srgbClr val="00BCF2"/>
                </a:solidFill>
              </a:defRPr>
            </a:lvl1pPr>
            <a:lvl2pPr marL="0" indent="0">
              <a:buFontTx/>
              <a:buNone/>
              <a:defRPr sz="1800">
                <a:solidFill>
                  <a:schemeClr val="tx1"/>
                </a:solidFill>
              </a:defRPr>
            </a:lvl2pPr>
            <a:lvl3pPr marL="0" indent="0">
              <a:buFontTx/>
              <a:buNone/>
              <a:defRPr sz="1600">
                <a:solidFill>
                  <a:schemeClr val="tx1"/>
                </a:solidFill>
              </a:defRPr>
            </a:lvl3pPr>
            <a:lvl4pPr marL="0" indent="0">
              <a:buFontTx/>
              <a:buNone/>
              <a:defRPr sz="1400">
                <a:solidFill>
                  <a:schemeClr val="tx1"/>
                </a:solidFill>
              </a:defRPr>
            </a:lvl4pPr>
            <a:lvl5pPr marL="0" indent="0">
              <a:buFontTx/>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p:nvPr>
        </p:nvSpPr>
        <p:spPr>
          <a:xfrm>
            <a:off x="6258187" y="2125663"/>
            <a:ext cx="5486400" cy="2298161"/>
          </a:xfrm>
        </p:spPr>
        <p:txBody>
          <a:bodyPr/>
          <a:lstStyle>
            <a:lvl1pPr marL="0" indent="0">
              <a:buFontTx/>
              <a:buNone/>
              <a:defRPr sz="3600">
                <a:solidFill>
                  <a:srgbClr val="00BCF2"/>
                </a:solidFill>
              </a:defRPr>
            </a:lvl1pPr>
            <a:lvl2pPr marL="0" indent="0">
              <a:buFontTx/>
              <a:buNone/>
              <a:defRPr sz="1800">
                <a:solidFill>
                  <a:schemeClr val="tx1"/>
                </a:solidFill>
              </a:defRPr>
            </a:lvl2pPr>
            <a:lvl3pPr marL="0" indent="0">
              <a:buFontTx/>
              <a:buNone/>
              <a:defRPr sz="1600">
                <a:solidFill>
                  <a:schemeClr val="tx1"/>
                </a:solidFill>
              </a:defRPr>
            </a:lvl3pPr>
            <a:lvl4pPr marL="0" indent="0">
              <a:buFontTx/>
              <a:buNone/>
              <a:defRPr sz="1400">
                <a:solidFill>
                  <a:schemeClr val="tx1"/>
                </a:solidFill>
              </a:defRPr>
            </a:lvl4pPr>
            <a:lvl5pPr marL="0" indent="0">
              <a:buFontTx/>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18873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41" y="1562101"/>
            <a:ext cx="11653523" cy="2050772"/>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91623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9935" y="1562100"/>
            <a:ext cx="11653523" cy="2105091"/>
          </a:xfrm>
        </p:spPr>
        <p:txBody>
          <a:bodyPr>
            <a:spAutoFit/>
          </a:bodyPr>
          <a:lstStyle>
            <a:lvl1pPr>
              <a:defRPr sz="391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510259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562100"/>
            <a:ext cx="11653523" cy="2105091"/>
          </a:xfrm>
        </p:spPr>
        <p:txBody>
          <a:bodyPr>
            <a:spAutoFit/>
          </a:bodyPr>
          <a:lstStyle>
            <a:lvl1pPr>
              <a:defRPr sz="391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959188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3" y="1562101"/>
            <a:ext cx="5378548" cy="1942136"/>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562101"/>
            <a:ext cx="5378548" cy="1942136"/>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73474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3" y="1562101"/>
            <a:ext cx="5378548" cy="1942136"/>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562101"/>
            <a:ext cx="5378548" cy="1942136"/>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75681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B728F3-0CFA-4BEB-B67E-2A01ED21FEC8}" type="datetimeFigureOut">
              <a:rPr lang="en-IN" smtClean="0"/>
              <a:t>24-06-2017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F6AFA1-6E7A-4276-8BA0-6065B8159AA3}" type="slidenum">
              <a:rPr lang="en-IN" smtClean="0"/>
              <a:t>‹#›</a:t>
            </a:fld>
            <a:endParaRPr lang="en-IN"/>
          </a:p>
        </p:txBody>
      </p:sp>
      <p:pic>
        <p:nvPicPr>
          <p:cNvPr id="7" name="Picture 6"/>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000"/>
                    </a14:imgEffect>
                  </a14:imgLayer>
                </a14:imgProps>
              </a:ext>
              <a:ext uri="{28A0092B-C50C-407E-A947-70E740481C1C}">
                <a14:useLocalDpi xmlns:a14="http://schemas.microsoft.com/office/drawing/2010/main" val="0"/>
              </a:ext>
            </a:extLst>
          </a:blip>
          <a:stretch>
            <a:fillRect/>
          </a:stretch>
        </p:blipFill>
        <p:spPr>
          <a:xfrm>
            <a:off x="208200" y="89163"/>
            <a:ext cx="1260000" cy="236513"/>
          </a:xfrm>
          <a:prstGeom prst="rect">
            <a:avLst/>
          </a:prstGeom>
          <a:effectLst>
            <a:glow rad="127000">
              <a:schemeClr val="accent1">
                <a:alpha val="0"/>
              </a:schemeClr>
            </a:glow>
          </a:effectLst>
        </p:spPr>
      </p:pic>
      <p:grpSp>
        <p:nvGrpSpPr>
          <p:cNvPr id="8" name="Group 7"/>
          <p:cNvGrpSpPr/>
          <p:nvPr userDrawn="1"/>
        </p:nvGrpSpPr>
        <p:grpSpPr bwMode="grayWhite">
          <a:xfrm>
            <a:off x="10231483" y="16992"/>
            <a:ext cx="1852480" cy="540523"/>
            <a:chOff x="96347" y="-6928"/>
            <a:chExt cx="1852480" cy="540523"/>
          </a:xfrm>
          <a:effectLst>
            <a:reflection endPos="0" dist="50800" dir="5400000" sy="-100000" algn="bl" rotWithShape="0"/>
          </a:effectLst>
        </p:grpSpPr>
        <p:sp>
          <p:nvSpPr>
            <p:cNvPr id="9" name="TextBox 8"/>
            <p:cNvSpPr txBox="1"/>
            <p:nvPr userDrawn="1"/>
          </p:nvSpPr>
          <p:spPr bwMode="grayWhite">
            <a:xfrm>
              <a:off x="267613" y="-6928"/>
              <a:ext cx="1508180" cy="276999"/>
            </a:xfrm>
            <a:prstGeom prst="rect">
              <a:avLst/>
            </a:prstGeom>
            <a:noFill/>
          </p:spPr>
          <p:txBody>
            <a:bodyPr wrap="square" rtlCol="0">
              <a:spAutoFit/>
            </a:bodyPr>
            <a:lstStyle/>
            <a:p>
              <a:r>
                <a:rPr lang="en-IN" sz="1200" b="1" dirty="0">
                  <a:solidFill>
                    <a:srgbClr val="F97E23"/>
                  </a:solidFill>
                  <a:latin typeface="Montserrat" panose="00000500000000000000" pitchFamily="50" charset="0"/>
                </a:rPr>
                <a:t>INTEGRATE 2017</a:t>
              </a:r>
            </a:p>
          </p:txBody>
        </p:sp>
        <p:grpSp>
          <p:nvGrpSpPr>
            <p:cNvPr id="10" name="Group 9"/>
            <p:cNvGrpSpPr/>
            <p:nvPr userDrawn="1"/>
          </p:nvGrpSpPr>
          <p:grpSpPr bwMode="grayWhite">
            <a:xfrm>
              <a:off x="96347" y="285494"/>
              <a:ext cx="1852480" cy="248101"/>
              <a:chOff x="5052596" y="2528426"/>
              <a:chExt cx="2620668" cy="525771"/>
            </a:xfrm>
          </p:grpSpPr>
          <p:sp>
            <p:nvSpPr>
              <p:cNvPr id="11" name="Rectangle 10"/>
              <p:cNvSpPr/>
              <p:nvPr userDrawn="1"/>
            </p:nvSpPr>
            <p:spPr bwMode="grayWhite">
              <a:xfrm>
                <a:off x="5052598" y="2528430"/>
                <a:ext cx="1548752" cy="525767"/>
              </a:xfrm>
              <a:prstGeom prst="rect">
                <a:avLst/>
              </a:prstGeom>
              <a:solidFill>
                <a:srgbClr val="196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Lato" panose="020F0502020204030203" pitchFamily="34" charset="0"/>
                  <a:ea typeface="Lato" panose="020F0502020204030203" pitchFamily="34" charset="0"/>
                  <a:cs typeface="Lato" panose="020F0502020204030203" pitchFamily="34" charset="0"/>
                </a:endParaRPr>
              </a:p>
            </p:txBody>
          </p:sp>
          <p:sp>
            <p:nvSpPr>
              <p:cNvPr id="12" name="Flowchart: Card 25"/>
              <p:cNvSpPr/>
              <p:nvPr userDrawn="1"/>
            </p:nvSpPr>
            <p:spPr bwMode="grayWhite">
              <a:xfrm rot="10800000" flipH="1">
                <a:off x="6165559" y="2528426"/>
                <a:ext cx="1507705" cy="525769"/>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43 w 10000"/>
                  <a:gd name="connsiteY0" fmla="*/ 9813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 name="connsiteX0" fmla="*/ 43 w 10000"/>
                  <a:gd name="connsiteY0" fmla="*/ 9813 h 10000"/>
                  <a:gd name="connsiteX1" fmla="*/ 68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43" y="9813"/>
                    </a:moveTo>
                    <a:cubicBezTo>
                      <a:pt x="258" y="6542"/>
                      <a:pt x="474" y="3271"/>
                      <a:pt x="689" y="0"/>
                    </a:cubicBezTo>
                    <a:lnTo>
                      <a:pt x="10000" y="0"/>
                    </a:lnTo>
                    <a:lnTo>
                      <a:pt x="10000" y="10000"/>
                    </a:lnTo>
                    <a:lnTo>
                      <a:pt x="0" y="10000"/>
                    </a:lnTo>
                    <a:cubicBezTo>
                      <a:pt x="14" y="9938"/>
                      <a:pt x="29" y="9875"/>
                      <a:pt x="43" y="9813"/>
                    </a:cubicBezTo>
                    <a:close/>
                  </a:path>
                </a:pathLst>
              </a:custGeom>
              <a:solidFill>
                <a:srgbClr val="4EC1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p:cNvSpPr txBox="1"/>
              <p:nvPr userDrawn="1"/>
            </p:nvSpPr>
            <p:spPr bwMode="grayWhite">
              <a:xfrm>
                <a:off x="5052596" y="2562884"/>
                <a:ext cx="1180819" cy="456564"/>
              </a:xfrm>
              <a:prstGeom prst="rect">
                <a:avLst/>
              </a:prstGeom>
              <a:noFill/>
            </p:spPr>
            <p:txBody>
              <a:bodyPr wrap="square" rtlCol="0">
                <a:spAutoFit/>
              </a:bodyPr>
              <a:lstStyle/>
              <a:p>
                <a:pPr algn="ctr"/>
                <a:r>
                  <a:rPr lang="en-IN" sz="800" dirty="0">
                    <a:solidFill>
                      <a:schemeClr val="bg1"/>
                    </a:solidFill>
                    <a:latin typeface="Lato" panose="020F0502020204030203" pitchFamily="34" charset="0"/>
                    <a:ea typeface="Lato" panose="020F0502020204030203" pitchFamily="34" charset="0"/>
                    <a:cs typeface="Lato" panose="020F0502020204030203" pitchFamily="34" charset="0"/>
                  </a:rPr>
                  <a:t>Kings</a:t>
                </a:r>
                <a:r>
                  <a:rPr lang="en-IN" sz="800" baseline="0" dirty="0">
                    <a:solidFill>
                      <a:schemeClr val="bg1"/>
                    </a:solidFill>
                    <a:latin typeface="Lato" panose="020F0502020204030203" pitchFamily="34" charset="0"/>
                    <a:ea typeface="Lato" panose="020F0502020204030203" pitchFamily="34" charset="0"/>
                    <a:cs typeface="Lato" panose="020F0502020204030203" pitchFamily="34" charset="0"/>
                  </a:rPr>
                  <a:t> Place</a:t>
                </a:r>
                <a:endParaRPr lang="en-IN" sz="8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4" name="TextBox 13"/>
              <p:cNvSpPr txBox="1"/>
              <p:nvPr userDrawn="1"/>
            </p:nvSpPr>
            <p:spPr bwMode="grayWhite">
              <a:xfrm>
                <a:off x="6325614" y="2562884"/>
                <a:ext cx="1143959" cy="456565"/>
              </a:xfrm>
              <a:prstGeom prst="rect">
                <a:avLst/>
              </a:prstGeom>
              <a:noFill/>
            </p:spPr>
            <p:txBody>
              <a:bodyPr wrap="square" rtlCol="0">
                <a:spAutoFit/>
              </a:bodyPr>
              <a:lstStyle/>
              <a:p>
                <a:pPr algn="l"/>
                <a:r>
                  <a:rPr lang="en-IN" sz="800" dirty="0">
                    <a:solidFill>
                      <a:schemeClr val="bg1"/>
                    </a:solidFill>
                    <a:latin typeface="Lato" panose="020F0502020204030203" pitchFamily="34" charset="0"/>
                    <a:ea typeface="Lato" panose="020F0502020204030203" pitchFamily="34" charset="0"/>
                    <a:cs typeface="Lato" panose="020F0502020204030203" pitchFamily="34" charset="0"/>
                  </a:rPr>
                  <a:t>June 26 — 28</a:t>
                </a:r>
              </a:p>
            </p:txBody>
          </p:sp>
        </p:grpSp>
      </p:grpSp>
    </p:spTree>
    <p:extLst>
      <p:ext uri="{BB962C8B-B14F-4D97-AF65-F5344CB8AC3E}">
        <p14:creationId xmlns:p14="http://schemas.microsoft.com/office/powerpoint/2010/main" val="1108608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3" y="1562100"/>
            <a:ext cx="5378548" cy="2430750"/>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562100"/>
            <a:ext cx="5378548" cy="2430750"/>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057558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p:cNvSpPr>
            <a:spLocks noGrp="1"/>
          </p:cNvSpPr>
          <p:nvPr>
            <p:ph type="body" sz="quarter" idx="10"/>
          </p:nvPr>
        </p:nvSpPr>
        <p:spPr>
          <a:xfrm>
            <a:off x="269243" y="1576523"/>
            <a:ext cx="5378548" cy="2430750"/>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576523"/>
            <a:ext cx="5378548" cy="2430750"/>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59452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64558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3449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7868" y="2084174"/>
            <a:ext cx="11294896" cy="1158793"/>
          </a:xfrm>
          <a:noFill/>
        </p:spPr>
        <p:txBody>
          <a:bodyPr wrap="square" tIns="91440" bIns="91440" anchor="t" anchorCtr="0">
            <a:spAutoFit/>
          </a:bodyPr>
          <a:lstStyle>
            <a:lvl1pPr>
              <a:defRPr sz="7054" spc="-98" baseline="0">
                <a:solidFill>
                  <a:schemeClr val="tx1"/>
                </a:solidFill>
              </a:defRPr>
            </a:lvl1pPr>
          </a:lstStyle>
          <a:p>
            <a:r>
              <a:rPr lang="en-US" dirty="0"/>
              <a:t>Section title</a:t>
            </a:r>
          </a:p>
        </p:txBody>
      </p:sp>
    </p:spTree>
    <p:extLst>
      <p:ext uri="{BB962C8B-B14F-4D97-AF65-F5344CB8AC3E}">
        <p14:creationId xmlns:p14="http://schemas.microsoft.com/office/powerpoint/2010/main" val="200046504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6919" y="2084174"/>
            <a:ext cx="11175844" cy="1158793"/>
          </a:xfrm>
          <a:noFill/>
        </p:spPr>
        <p:txBody>
          <a:bodyPr wrap="square" tIns="91440" bIns="91440" anchor="t" anchorCtr="0">
            <a:spAutoFit/>
          </a:bodyPr>
          <a:lstStyle>
            <a:lvl1pPr>
              <a:defRPr sz="7054" spc="-98" baseline="0">
                <a:solidFill>
                  <a:schemeClr val="tx1"/>
                </a:solidFill>
              </a:defRPr>
            </a:lvl1pPr>
          </a:lstStyle>
          <a:p>
            <a:r>
              <a:rPr lang="en-US" dirty="0"/>
              <a:t>Section title</a:t>
            </a:r>
          </a:p>
        </p:txBody>
      </p:sp>
      <p:sp>
        <p:nvSpPr>
          <p:cNvPr id="4" name="Text Placeholder 3"/>
          <p:cNvSpPr>
            <a:spLocks noGrp="1"/>
          </p:cNvSpPr>
          <p:nvPr>
            <p:ph type="body" sz="quarter" idx="10"/>
          </p:nvPr>
        </p:nvSpPr>
        <p:spPr>
          <a:xfrm>
            <a:off x="717509" y="4146553"/>
            <a:ext cx="10487801" cy="910337"/>
          </a:xfrm>
        </p:spPr>
        <p:txBody>
          <a:bodyPr/>
          <a:lstStyle>
            <a:lvl1pPr marL="0" indent="0">
              <a:buNone/>
              <a:defRPr sz="3137"/>
            </a:lvl1pPr>
            <a:lvl2pPr marL="0" indent="0">
              <a:buNone/>
              <a:defRPr sz="1765"/>
            </a:lvl2pPr>
            <a:lvl3pPr marL="0" indent="0">
              <a:buNone/>
              <a:defRPr sz="1568"/>
            </a:lvl3pPr>
            <a:lvl4pPr marL="0" indent="0">
              <a:buNone/>
              <a:defRPr sz="1372"/>
            </a:lvl4pPr>
            <a:lvl5pPr marL="0" indent="0">
              <a:buNone/>
              <a:defRPr sz="1372"/>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36045534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062091" y="2084173"/>
            <a:ext cx="8067823" cy="1793105"/>
          </a:xfrm>
          <a:noFill/>
        </p:spPr>
        <p:txBody>
          <a:bodyPr wrap="square" tIns="91440" bIns="91440" anchor="t" anchorCtr="0">
            <a:noAutofit/>
          </a:bodyPr>
          <a:lstStyle>
            <a:lvl1pPr>
              <a:defRPr sz="5880" spc="-98"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68445042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15943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marL="0" marR="0" lvl="0" indent="0" algn="l" defTabSz="913573"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0205" y="3083652"/>
            <a:ext cx="3048099" cy="654483"/>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5113927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1" y="1189179"/>
            <a:ext cx="11653523" cy="2424715"/>
          </a:xfrm>
          <a:prstGeom prst="rect">
            <a:avLst/>
          </a:prstGeom>
        </p:spPr>
        <p:txBody>
          <a:bodyPr/>
          <a:lstStyle>
            <a:lvl1pPr marL="284680" indent="-284680">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7" indent="-275348">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07" indent="-28468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18" indent="-224011">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27" indent="-224011">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022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74639" y="1562101"/>
            <a:ext cx="11653523" cy="2050772"/>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77151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3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5" name="Title 4"/>
          <p:cNvSpPr>
            <a:spLocks noGrp="1"/>
          </p:cNvSpPr>
          <p:nvPr>
            <p:ph type="title"/>
          </p:nvPr>
        </p:nvSpPr>
        <p:spPr/>
        <p:txBody>
          <a:bodyPr anchor="t"/>
          <a:lstStyle>
            <a:lvl1pPr>
              <a:defRPr sz="5097">
                <a:solidFill>
                  <a:schemeClr val="tx2"/>
                </a:solidFill>
              </a:defRPr>
            </a:lvl1pPr>
          </a:lstStyle>
          <a:p>
            <a:r>
              <a:rPr lang="en-US"/>
              <a:t>Click to edit Master title style</a:t>
            </a:r>
            <a:endParaRPr lang="en-IN" dirty="0"/>
          </a:p>
        </p:txBody>
      </p:sp>
    </p:spTree>
    <p:extLst>
      <p:ext uri="{BB962C8B-B14F-4D97-AF65-F5344CB8AC3E}">
        <p14:creationId xmlns:p14="http://schemas.microsoft.com/office/powerpoint/2010/main" val="4168237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8 pt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988409182"/>
      </p:ext>
    </p:extLst>
  </p:cSld>
  <p:clrMapOvr>
    <a:masterClrMapping/>
  </p:clrMapOvr>
  <p:transition>
    <p:fade/>
  </p:transition>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28 pt headlin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899665"/>
          </a:xfrm>
        </p:spPr>
        <p:txBody>
          <a:bodyPr/>
          <a:lstStyle>
            <a:lvl1pPr>
              <a:defRPr sz="2800"/>
            </a:lvl1pPr>
          </a:lstStyle>
          <a:p>
            <a:r>
              <a:rPr lang="en-US"/>
              <a:t>Click to edit Master title style</a:t>
            </a:r>
            <a:endParaRPr lang="en-US" dirty="0"/>
          </a:p>
        </p:txBody>
      </p:sp>
      <p:sp>
        <p:nvSpPr>
          <p:cNvPr id="6" name="Text Placeholder 5"/>
          <p:cNvSpPr>
            <a:spLocks noGrp="1"/>
          </p:cNvSpPr>
          <p:nvPr>
            <p:ph type="body" sz="quarter" idx="10"/>
          </p:nvPr>
        </p:nvSpPr>
        <p:spPr>
          <a:xfrm>
            <a:off x="5761038" y="1905001"/>
            <a:ext cx="6164042" cy="1323196"/>
          </a:xfrm>
        </p:spPr>
        <p:txBody>
          <a:bodyPr/>
          <a:lstStyle>
            <a:lvl1pPr marL="0" indent="0">
              <a:spcBef>
                <a:spcPts val="1200"/>
              </a:spcBef>
              <a:buNone/>
              <a:defRPr sz="1600">
                <a:solidFill>
                  <a:schemeClr val="tx1"/>
                </a:solidFill>
                <a:latin typeface="Segoe Semibold" panose="020B0702040504020203" pitchFamily="34" charset="0"/>
              </a:defRPr>
            </a:lvl1pPr>
            <a:lvl2pPr marL="0" indent="0">
              <a:spcBef>
                <a:spcPts val="600"/>
              </a:spcBef>
              <a:buNone/>
              <a:defRPr sz="1400">
                <a:solidFill>
                  <a:schemeClr val="tx1"/>
                </a:solidFill>
              </a:defRPr>
            </a:lvl2pPr>
            <a:lvl3pPr marL="344422" indent="-223795">
              <a:defRPr sz="1200">
                <a:solidFill>
                  <a:schemeClr val="tx1"/>
                </a:solidFill>
              </a:defRPr>
            </a:lvl3pPr>
            <a:lvl4pPr marL="509490" indent="-165068">
              <a:defRPr sz="1100">
                <a:solidFill>
                  <a:schemeClr val="tx1"/>
                </a:solidFill>
              </a:defRPr>
            </a:lvl4pPr>
            <a:lvl5pPr marL="974538" indent="-223795">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1"/>
          </p:nvPr>
        </p:nvSpPr>
        <p:spPr>
          <a:xfrm>
            <a:off x="269241" y="1475440"/>
            <a:ext cx="5033554" cy="500715"/>
          </a:xfrm>
        </p:spPr>
        <p:txBody>
          <a:bodyPr vert="horz" wrap="square" lIns="146304" tIns="0" rIns="0" bIns="0" rtlCol="0" anchor="t" anchorCtr="0">
            <a:spAutoFit/>
          </a:bodyPr>
          <a:lstStyle>
            <a:lvl1pPr marL="0" indent="0">
              <a:spcBef>
                <a:spcPts val="0"/>
              </a:spcBef>
              <a:buNone/>
              <a:defRPr lang="en-US" sz="1600"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vl2pPr marL="0" indent="0">
              <a:buNone/>
              <a:defRPr sz="1400">
                <a:solidFill>
                  <a:schemeClr val="accent1"/>
                </a:solidFill>
                <a:latin typeface="+mn-lt"/>
              </a:defRPr>
            </a:lvl2pPr>
          </a:lstStyle>
          <a:p>
            <a:pPr lvl="0" fontAlgn="base">
              <a:spcBef>
                <a:spcPts val="600"/>
              </a:spcBef>
              <a:spcAft>
                <a:spcPct val="0"/>
              </a:spcAft>
            </a:pPr>
            <a:r>
              <a:rPr lang="en-US" dirty="0"/>
              <a:t>Click to edit Master text styles</a:t>
            </a:r>
          </a:p>
          <a:p>
            <a:pPr lvl="1" fontAlgn="base">
              <a:spcBef>
                <a:spcPts val="600"/>
              </a:spcBef>
              <a:spcAft>
                <a:spcPct val="0"/>
              </a:spcAft>
            </a:pPr>
            <a:r>
              <a:rPr lang="en-US" dirty="0"/>
              <a:t>VNVN</a:t>
            </a:r>
          </a:p>
        </p:txBody>
      </p:sp>
      <p:sp>
        <p:nvSpPr>
          <p:cNvPr id="12" name="Text Placeholder 8"/>
          <p:cNvSpPr>
            <a:spLocks noGrp="1"/>
          </p:cNvSpPr>
          <p:nvPr>
            <p:ph type="body" sz="quarter" idx="12"/>
          </p:nvPr>
        </p:nvSpPr>
        <p:spPr>
          <a:xfrm>
            <a:off x="5761037" y="1475439"/>
            <a:ext cx="6218237" cy="221599"/>
          </a:xfrm>
        </p:spPr>
        <p:txBody>
          <a:bodyPr vert="horz" wrap="square" lIns="146304" tIns="0" rIns="0" bIns="0" rtlCol="0" anchor="t" anchorCtr="0">
            <a:spAutoFit/>
          </a:bodyPr>
          <a:lstStyle>
            <a:lvl1pPr marL="0" indent="0">
              <a:spcBef>
                <a:spcPts val="0"/>
              </a:spcBef>
              <a:buNone/>
              <a:defRPr lang="en-US" sz="1600"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stStyle>
          <a:p>
            <a:pPr lvl="0" fontAlgn="base">
              <a:spcBef>
                <a:spcPts val="600"/>
              </a:spcBef>
              <a:spcAft>
                <a:spcPct val="0"/>
              </a:spcAft>
            </a:pPr>
            <a:r>
              <a:rPr lang="en-US" dirty="0"/>
              <a:t>Click to edit Master text styles</a:t>
            </a:r>
          </a:p>
        </p:txBody>
      </p:sp>
    </p:spTree>
    <p:extLst>
      <p:ext uri="{BB962C8B-B14F-4D97-AF65-F5344CB8AC3E}">
        <p14:creationId xmlns:p14="http://schemas.microsoft.com/office/powerpoint/2010/main" val="107568935"/>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067513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2"/>
          <p:cNvSpPr/>
          <p:nvPr userDrawn="1"/>
        </p:nvSpPr>
        <p:spPr bwMode="auto">
          <a:xfrm>
            <a:off x="508550" y="3575431"/>
            <a:ext cx="11192219" cy="3076192"/>
          </a:xfrm>
          <a:prstGeom prst="rect">
            <a:avLst/>
          </a:prstGeom>
          <a:solidFill>
            <a:schemeClr val="tx2"/>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ctr"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2297802" y="1796852"/>
            <a:ext cx="9402967" cy="1737875"/>
          </a:xfrm>
          <a:prstGeom prst="rect">
            <a:avLst/>
          </a:prstGeom>
          <a:solidFill>
            <a:schemeClr val="tx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ctr"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508550" y="1832855"/>
            <a:ext cx="1789252" cy="1586325"/>
          </a:xfrm>
          <a:prstGeom prst="rect">
            <a:avLst/>
          </a:prstGeom>
          <a:solidFill>
            <a:schemeClr val="accent1">
              <a:lumMod val="7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ctr" anchorCtr="0" compatLnSpc="1">
            <a:prstTxWarp prst="textNoShape">
              <a:avLst/>
            </a:prstTxWarp>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59" name="Straight Connector 58"/>
          <p:cNvCxnSpPr/>
          <p:nvPr userDrawn="1"/>
        </p:nvCxnSpPr>
        <p:spPr>
          <a:xfrm>
            <a:off x="5309465" y="1996633"/>
            <a:ext cx="0" cy="1313986"/>
          </a:xfrm>
          <a:prstGeom prst="line">
            <a:avLst/>
          </a:prstGeom>
          <a:ln w="6350">
            <a:gradFill>
              <a:gsLst>
                <a:gs pos="0">
                  <a:srgbClr val="002050">
                    <a:alpha val="59000"/>
                  </a:srgbClr>
                </a:gs>
                <a:gs pos="100000">
                  <a:srgbClr val="002050"/>
                </a:gs>
              </a:gsLst>
              <a:lin ang="5400000" scaled="1"/>
            </a:gradFill>
          </a:ln>
        </p:spPr>
        <p:style>
          <a:lnRef idx="1">
            <a:schemeClr val="accent1"/>
          </a:lnRef>
          <a:fillRef idx="0">
            <a:schemeClr val="accent1"/>
          </a:fillRef>
          <a:effectRef idx="0">
            <a:schemeClr val="accent1"/>
          </a:effectRef>
          <a:fontRef idx="minor">
            <a:schemeClr val="tx1"/>
          </a:fontRef>
        </p:style>
      </p:cxnSp>
      <p:sp>
        <p:nvSpPr>
          <p:cNvPr id="60" name="Isosceles Triangle 59"/>
          <p:cNvSpPr/>
          <p:nvPr userDrawn="1"/>
        </p:nvSpPr>
        <p:spPr bwMode="auto">
          <a:xfrm rot="5400000">
            <a:off x="-128132" y="2476620"/>
            <a:ext cx="1701872" cy="428508"/>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t" anchorCtr="0" compatLnSpc="1">
            <a:prstTxWarp prst="textNoShape">
              <a:avLst/>
            </a:prstTxWarp>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828501" y="2104245"/>
            <a:ext cx="1149350" cy="1098762"/>
          </a:xfrm>
        </p:spPr>
        <p:txBody>
          <a:bodyPr/>
          <a:lstStyle>
            <a:lvl1pPr marL="0" indent="0" algn="ctr">
              <a:buNone/>
              <a:defRPr sz="6598"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2476500" y="2225484"/>
            <a:ext cx="2659303" cy="886397"/>
          </a:xfrm>
        </p:spPr>
        <p:txBody>
          <a:bodyPr lIns="0" tIns="0" rIns="0" bIns="0" anchor="ctr"/>
          <a:lstStyle>
            <a:lvl1pPr marL="0" indent="0">
              <a:buNone/>
              <a:defRPr sz="3200">
                <a:solidFill>
                  <a:schemeClr val="bg1"/>
                </a:solidFill>
              </a:defRPr>
            </a:lvl1pPr>
            <a:lvl2pPr marL="336016" indent="0">
              <a:buNone/>
              <a:defRPr/>
            </a:lvl2pPr>
            <a:lvl3pPr marL="560026" indent="0">
              <a:buNone/>
              <a:defRPr/>
            </a:lvl3pPr>
            <a:lvl4pPr marL="784036" indent="0">
              <a:buNone/>
              <a:defRPr/>
            </a:lvl4pPr>
            <a:lvl5pPr marL="1008046" indent="0">
              <a:buNone/>
              <a:defRPr/>
            </a:lvl5pPr>
          </a:lstStyle>
          <a:p>
            <a:pPr lvl="0"/>
            <a:r>
              <a:rPr lang="en-US" dirty="0"/>
              <a:t>Edit Master text styles</a:t>
            </a:r>
          </a:p>
        </p:txBody>
      </p:sp>
      <p:sp>
        <p:nvSpPr>
          <p:cNvPr id="68" name="Text Placeholder 66"/>
          <p:cNvSpPr>
            <a:spLocks noGrp="1"/>
          </p:cNvSpPr>
          <p:nvPr>
            <p:ph type="body" sz="quarter" idx="12"/>
          </p:nvPr>
        </p:nvSpPr>
        <p:spPr>
          <a:xfrm>
            <a:off x="5455754" y="2530183"/>
            <a:ext cx="5996440" cy="276999"/>
          </a:xfrm>
        </p:spPr>
        <p:txBody>
          <a:bodyPr lIns="0" tIns="0" rIns="0" bIns="0" anchor="ctr"/>
          <a:lstStyle>
            <a:lvl1pPr marL="0" indent="0">
              <a:buNone/>
              <a:defRPr sz="2000">
                <a:solidFill>
                  <a:schemeClr val="bg1"/>
                </a:solidFill>
                <a:latin typeface="+mn-lt"/>
              </a:defRPr>
            </a:lvl1pPr>
            <a:lvl2pPr marL="336016" indent="0">
              <a:buNone/>
              <a:defRPr/>
            </a:lvl2pPr>
            <a:lvl3pPr marL="560026" indent="0">
              <a:buNone/>
              <a:defRPr/>
            </a:lvl3pPr>
            <a:lvl4pPr marL="784036" indent="0">
              <a:buNone/>
              <a:defRPr/>
            </a:lvl4pPr>
            <a:lvl5pPr marL="1008046" indent="0">
              <a:buNone/>
              <a:defRPr/>
            </a:lvl5pPr>
          </a:lstStyle>
          <a:p>
            <a:pPr lvl="0"/>
            <a:r>
              <a:rPr lang="en-US" dirty="0"/>
              <a:t>Edit Master text styles</a:t>
            </a:r>
          </a:p>
        </p:txBody>
      </p:sp>
      <p:sp>
        <p:nvSpPr>
          <p:cNvPr id="69" name="Text Placeholder 7"/>
          <p:cNvSpPr>
            <a:spLocks noGrp="1"/>
          </p:cNvSpPr>
          <p:nvPr>
            <p:ph type="body" sz="quarter" idx="13"/>
          </p:nvPr>
        </p:nvSpPr>
        <p:spPr>
          <a:xfrm>
            <a:off x="274639" y="1052513"/>
            <a:ext cx="11704637" cy="572464"/>
          </a:xfrm>
        </p:spPr>
        <p:txBody>
          <a:bodyPr/>
          <a:lstStyle>
            <a:lvl1pPr marL="0" indent="0">
              <a:buNone/>
              <a:defRPr sz="2800">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1080187536"/>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mp; Non-bulleted text">
    <p:spTree>
      <p:nvGrpSpPr>
        <p:cNvPr id="1" name=""/>
        <p:cNvGrpSpPr/>
        <p:nvPr/>
      </p:nvGrpSpPr>
      <p:grpSpPr>
        <a:xfrm>
          <a:off x="0" y="0"/>
          <a:ext cx="0" cy="0"/>
          <a:chOff x="0" y="0"/>
          <a:chExt cx="0" cy="0"/>
        </a:xfrm>
      </p:grpSpPr>
      <p:sp>
        <p:nvSpPr>
          <p:cNvPr id="3" name="Rectangle 2"/>
          <p:cNvSpPr/>
          <p:nvPr userDrawn="1"/>
        </p:nvSpPr>
        <p:spPr bwMode="auto">
          <a:xfrm>
            <a:off x="0" y="3575431"/>
            <a:ext cx="12192000" cy="3282570"/>
          </a:xfrm>
          <a:prstGeom prst="rect">
            <a:avLst/>
          </a:prstGeom>
          <a:solidFill>
            <a:schemeClr val="tx1">
              <a:lumMod val="95000"/>
            </a:schemeClr>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ctr"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1805328" y="1796852"/>
            <a:ext cx="10386672" cy="1737875"/>
          </a:xfrm>
          <a:prstGeom prst="rect">
            <a:avLst/>
          </a:prstGeom>
          <a:solidFill>
            <a:schemeClr val="tx1">
              <a:lumMod val="9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ctr"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8038" y="1796852"/>
            <a:ext cx="1789252" cy="1737874"/>
          </a:xfrm>
          <a:prstGeom prst="rect">
            <a:avLst/>
          </a:prstGeom>
          <a:solidFill>
            <a:schemeClr val="bg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ctr" anchorCtr="0" compatLnSpc="1">
            <a:prstTxWarp prst="textNoShape">
              <a:avLst/>
            </a:prstTxWarp>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0" name="Isosceles Triangle 59"/>
          <p:cNvSpPr/>
          <p:nvPr userDrawn="1"/>
        </p:nvSpPr>
        <p:spPr bwMode="auto">
          <a:xfrm rot="5400000">
            <a:off x="-631960" y="2473078"/>
            <a:ext cx="1694788" cy="428508"/>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t" anchorCtr="0" compatLnSpc="1">
            <a:prstTxWarp prst="textNoShape">
              <a:avLst/>
            </a:prstTxWarp>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441218" y="2175269"/>
            <a:ext cx="1149350" cy="1098762"/>
          </a:xfrm>
        </p:spPr>
        <p:txBody>
          <a:bodyPr/>
          <a:lstStyle>
            <a:lvl1pPr marL="0" indent="0" algn="ctr">
              <a:buNone/>
              <a:defRPr sz="6598"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1938928" y="1953670"/>
            <a:ext cx="9513266" cy="443198"/>
          </a:xfrm>
        </p:spPr>
        <p:txBody>
          <a:bodyPr lIns="0" tIns="0" rIns="0" bIns="0" anchor="ctr"/>
          <a:lstStyle>
            <a:lvl1pPr marL="0" indent="0">
              <a:buNone/>
              <a:defRPr sz="3200">
                <a:solidFill>
                  <a:schemeClr val="bg1"/>
                </a:solidFill>
              </a:defRPr>
            </a:lvl1pPr>
            <a:lvl2pPr marL="336016" indent="0">
              <a:buNone/>
              <a:defRPr/>
            </a:lvl2pPr>
            <a:lvl3pPr marL="560026" indent="0">
              <a:buNone/>
              <a:defRPr/>
            </a:lvl3pPr>
            <a:lvl4pPr marL="784036" indent="0">
              <a:buNone/>
              <a:defRPr/>
            </a:lvl4pPr>
            <a:lvl5pPr marL="1008046" indent="0">
              <a:buNone/>
              <a:defRPr/>
            </a:lvl5pPr>
          </a:lstStyle>
          <a:p>
            <a:pPr lvl="0"/>
            <a:r>
              <a:rPr lang="en-US" dirty="0"/>
              <a:t>Edit Master text styles</a:t>
            </a:r>
          </a:p>
        </p:txBody>
      </p:sp>
      <p:sp>
        <p:nvSpPr>
          <p:cNvPr id="68" name="Text Placeholder 66"/>
          <p:cNvSpPr>
            <a:spLocks noGrp="1"/>
          </p:cNvSpPr>
          <p:nvPr>
            <p:ph type="body" sz="quarter" idx="12"/>
          </p:nvPr>
        </p:nvSpPr>
        <p:spPr>
          <a:xfrm>
            <a:off x="1938928" y="2530183"/>
            <a:ext cx="9513266" cy="276999"/>
          </a:xfrm>
        </p:spPr>
        <p:txBody>
          <a:bodyPr lIns="0" tIns="0" rIns="0" bIns="0" anchor="t" anchorCtr="0"/>
          <a:lstStyle>
            <a:lvl1pPr marL="0" indent="0">
              <a:buNone/>
              <a:defRPr sz="2000">
                <a:solidFill>
                  <a:schemeClr val="bg1"/>
                </a:solidFill>
                <a:latin typeface="+mn-lt"/>
              </a:defRPr>
            </a:lvl1pPr>
            <a:lvl2pPr marL="336016" indent="0">
              <a:buNone/>
              <a:defRPr/>
            </a:lvl2pPr>
            <a:lvl3pPr marL="560026" indent="0">
              <a:buNone/>
              <a:defRPr/>
            </a:lvl3pPr>
            <a:lvl4pPr marL="784036" indent="0">
              <a:buNone/>
              <a:defRPr/>
            </a:lvl4pPr>
            <a:lvl5pPr marL="1008046" indent="0">
              <a:buNone/>
              <a:defRPr/>
            </a:lvl5pPr>
          </a:lstStyle>
          <a:p>
            <a:pPr lvl="0"/>
            <a:r>
              <a:rPr lang="en-US" dirty="0"/>
              <a:t>Edit Master text styles</a:t>
            </a:r>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78224738"/>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1971036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ark Band -side conten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3507643"/>
            <a:ext cx="4572000" cy="893643"/>
          </a:xfrm>
        </p:spPr>
        <p:txBody>
          <a:bodyPr vert="horz" wrap="square" lIns="146304" tIns="91440" rIns="146304" bIns="91440" rtlCol="0" anchor="ctr">
            <a:spAutoFit/>
          </a:bodyPr>
          <a:lstStyle>
            <a:lvl1pPr marL="457112" indent="-457112">
              <a:spcBef>
                <a:spcPts val="2400"/>
              </a:spcBef>
              <a:buClr>
                <a:srgbClr val="B4A0FF"/>
              </a:buClr>
              <a:buFont typeface="Webdings" panose="05030102010509060703" pitchFamily="18" charset="2"/>
              <a:buChar char="4"/>
              <a:defRPr lang="en-US" sz="2856" kern="1200" spc="0" baseline="0" dirty="0" smtClean="0">
                <a:solidFill>
                  <a:schemeClr val="tx1"/>
                </a:solidFill>
                <a:latin typeface="Segoe UI Light"/>
                <a:ea typeface="+mn-ea"/>
                <a:cs typeface="+mn-cs"/>
              </a:defRPr>
            </a:lvl1pPr>
            <a:lvl2pPr marL="685668" indent="0">
              <a:defRPr lang="en-US" sz="1800" smtClean="0">
                <a:solidFill>
                  <a:schemeClr val="tx1"/>
                </a:solidFill>
              </a:defRPr>
            </a:lvl2pPr>
            <a:lvl3pPr>
              <a:defRPr lang="en-US" sz="2856" smtClean="0">
                <a:solidFill>
                  <a:prstClr val="white"/>
                </a:solidFill>
                <a:latin typeface="Segoe UI Light"/>
              </a:defRPr>
            </a:lvl3pPr>
            <a:lvl4pPr>
              <a:defRPr lang="en-US" sz="1400" smtClean="0">
                <a:solidFill>
                  <a:schemeClr val="bg1">
                    <a:lumMod val="85000"/>
                  </a:schemeClr>
                </a:solidFill>
              </a:defRPr>
            </a:lvl4pPr>
            <a:lvl5pPr>
              <a:defRPr lang="en-US" sz="1400">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
        <p:nvSpPr>
          <p:cNvPr id="5" name="Text Placeholder 7"/>
          <p:cNvSpPr>
            <a:spLocks noGrp="1"/>
          </p:cNvSpPr>
          <p:nvPr>
            <p:ph type="body" sz="quarter" idx="11"/>
          </p:nvPr>
        </p:nvSpPr>
        <p:spPr>
          <a:xfrm>
            <a:off x="274639" y="1052513"/>
            <a:ext cx="11704637" cy="580223"/>
          </a:xfrm>
        </p:spPr>
        <p:txBody>
          <a:bodyPr vert="horz" wrap="square" lIns="146304" tIns="91440" rIns="146304" bIns="91440" rtlCol="0">
            <a:spAutoFit/>
          </a:bodyPr>
          <a:lstStyle>
            <a:lvl1pPr>
              <a:defRPr lang="en-US" sz="2800" dirty="0" smtClean="0">
                <a:solidFill>
                  <a:srgbClr val="0070C0"/>
                </a:solidFill>
              </a:defRPr>
            </a:lvl1pPr>
          </a:lstStyle>
          <a:p>
            <a:pPr marL="0" lvl="0" indent="0">
              <a:buNone/>
            </a:pPr>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740358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274638" y="3035704"/>
            <a:ext cx="4572000" cy="893643"/>
          </a:xfrm>
        </p:spPr>
        <p:txBody>
          <a:bodyPr vert="horz" wrap="square" lIns="146304" tIns="91440" rIns="146304" bIns="91440" rtlCol="0" anchor="ctr">
            <a:spAutoFit/>
          </a:bodyPr>
          <a:lstStyle>
            <a:lvl1pPr marL="457112" indent="-457112">
              <a:spcBef>
                <a:spcPts val="2400"/>
              </a:spcBef>
              <a:buClr>
                <a:srgbClr val="B4A0FF"/>
              </a:buClr>
              <a:buFont typeface="Webdings" panose="05030102010509060703" pitchFamily="18" charset="2"/>
              <a:buChar char="4"/>
              <a:defRPr lang="en-US" sz="2856" kern="1200" spc="0" baseline="0" dirty="0" smtClean="0">
                <a:solidFill>
                  <a:prstClr val="white"/>
                </a:solidFill>
                <a:latin typeface="Segoe UI Light"/>
                <a:ea typeface="+mn-ea"/>
                <a:cs typeface="+mn-cs"/>
              </a:defRPr>
            </a:lvl1pPr>
            <a:lvl2pPr marL="685668" indent="0">
              <a:defRPr lang="en-US" sz="1800" smtClean="0">
                <a:solidFill>
                  <a:schemeClr val="bg1">
                    <a:lumMod val="85000"/>
                  </a:schemeClr>
                </a:solidFill>
              </a:defRPr>
            </a:lvl2pPr>
            <a:lvl3pPr>
              <a:defRPr lang="en-US" sz="2856" smtClean="0">
                <a:solidFill>
                  <a:prstClr val="white"/>
                </a:solidFill>
                <a:latin typeface="Segoe UI Light"/>
              </a:defRPr>
            </a:lvl3pPr>
            <a:lvl4pPr>
              <a:defRPr lang="en-US" sz="1400" smtClean="0">
                <a:solidFill>
                  <a:schemeClr val="bg1">
                    <a:lumMod val="85000"/>
                  </a:schemeClr>
                </a:solidFill>
              </a:defRPr>
            </a:lvl4pPr>
            <a:lvl5pPr>
              <a:defRPr lang="en-US" sz="1400">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Tree>
    <p:extLst>
      <p:ext uri="{BB962C8B-B14F-4D97-AF65-F5344CB8AC3E}">
        <p14:creationId xmlns:p14="http://schemas.microsoft.com/office/powerpoint/2010/main" val="29054923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29" Type="http://schemas.openxmlformats.org/officeDocument/2006/relationships/slideLayout" Target="../slideLayouts/slideLayout31.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32" Type="http://schemas.openxmlformats.org/officeDocument/2006/relationships/image" Target="../media/image3.png"/><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slideLayout" Target="../slideLayouts/slideLayout30.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31"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 Id="rId3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fld id="{C8B728F3-0CFA-4BEB-B67E-2A01ED21FEC8}" type="datetimeFigureOut">
              <a:rPr lang="en-IN" smtClean="0"/>
              <a:pPr/>
              <a:t>24-06-2017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fld id="{D2F6AFA1-6E7A-4276-8BA0-6065B8159AA3}" type="slidenum">
              <a:rPr lang="en-IN" smtClean="0"/>
              <a:pPr/>
              <a:t>‹#›</a:t>
            </a:fld>
            <a:endParaRPr lang="en-IN"/>
          </a:p>
        </p:txBody>
      </p:sp>
    </p:spTree>
    <p:extLst>
      <p:ext uri="{BB962C8B-B14F-4D97-AF65-F5344CB8AC3E}">
        <p14:creationId xmlns:p14="http://schemas.microsoft.com/office/powerpoint/2010/main" val="326973352"/>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ontserrat"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80000">
              <a:srgbClr val="002050"/>
            </a:gs>
            <a:gs pos="80000">
              <a:srgbClr val="02162E"/>
            </a:gs>
          </a:gsLst>
          <a:lin ang="162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3" y="1554938"/>
            <a:ext cx="11653521" cy="2111027"/>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2"/>
          <a:stretch>
            <a:fillRect/>
          </a:stretch>
        </p:blipFill>
        <p:spPr>
          <a:xfrm rot="5400000">
            <a:off x="9208748" y="2991035"/>
            <a:ext cx="6858623" cy="876557"/>
          </a:xfrm>
          <a:prstGeom prst="rect">
            <a:avLst/>
          </a:prstGeom>
        </p:spPr>
      </p:pic>
    </p:spTree>
    <p:extLst>
      <p:ext uri="{BB962C8B-B14F-4D97-AF65-F5344CB8AC3E}">
        <p14:creationId xmlns:p14="http://schemas.microsoft.com/office/powerpoint/2010/main" val="2875834436"/>
      </p:ext>
    </p:extLst>
  </p:cSld>
  <p:clrMap bg1="dk1" tx1="lt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Lst>
  <p:transition>
    <p:fade/>
  </p:transition>
  <p:txStyles>
    <p:titleStyle>
      <a:lvl1pPr algn="l" defTabSz="914016"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5" marR="0" indent="-336015" algn="l" defTabSz="914016" rtl="0" eaLnBrk="1" fontAlgn="auto" latinLnBrk="0" hangingPunct="1">
        <a:lnSpc>
          <a:spcPct val="90000"/>
        </a:lnSpc>
        <a:spcBef>
          <a:spcPts val="18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71" marR="0" indent="-236454" algn="l" defTabSz="914016" rtl="0" eaLnBrk="1" fontAlgn="auto" latinLnBrk="0" hangingPunct="1">
        <a:lnSpc>
          <a:spcPct val="90000"/>
        </a:lnSpc>
        <a:spcBef>
          <a:spcPts val="365"/>
        </a:spcBef>
        <a:spcAft>
          <a:spcPts val="60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016" rtl="0" eaLnBrk="1" latinLnBrk="0" hangingPunct="1">
        <a:defRPr sz="1765" kern="1200">
          <a:solidFill>
            <a:schemeClr val="tx1"/>
          </a:solidFill>
          <a:latin typeface="+mn-lt"/>
          <a:ea typeface="+mn-ea"/>
          <a:cs typeface="+mn-cs"/>
        </a:defRPr>
      </a:lvl1pPr>
      <a:lvl2pPr marL="457007" algn="l" defTabSz="914016" rtl="0" eaLnBrk="1" latinLnBrk="0" hangingPunct="1">
        <a:defRPr sz="1765" kern="1200">
          <a:solidFill>
            <a:schemeClr val="tx1"/>
          </a:solidFill>
          <a:latin typeface="+mn-lt"/>
          <a:ea typeface="+mn-ea"/>
          <a:cs typeface="+mn-cs"/>
        </a:defRPr>
      </a:lvl2pPr>
      <a:lvl3pPr marL="914016" algn="l" defTabSz="914016" rtl="0" eaLnBrk="1" latinLnBrk="0" hangingPunct="1">
        <a:defRPr sz="1765" kern="1200">
          <a:solidFill>
            <a:schemeClr val="tx1"/>
          </a:solidFill>
          <a:latin typeface="+mn-lt"/>
          <a:ea typeface="+mn-ea"/>
          <a:cs typeface="+mn-cs"/>
        </a:defRPr>
      </a:lvl3pPr>
      <a:lvl4pPr marL="1371024" algn="l" defTabSz="914016" rtl="0" eaLnBrk="1" latinLnBrk="0" hangingPunct="1">
        <a:defRPr sz="1765" kern="1200">
          <a:solidFill>
            <a:schemeClr val="tx1"/>
          </a:solidFill>
          <a:latin typeface="+mn-lt"/>
          <a:ea typeface="+mn-ea"/>
          <a:cs typeface="+mn-cs"/>
        </a:defRPr>
      </a:lvl4pPr>
      <a:lvl5pPr marL="1828032" algn="l" defTabSz="914016" rtl="0" eaLnBrk="1" latinLnBrk="0" hangingPunct="1">
        <a:defRPr sz="1765" kern="1200">
          <a:solidFill>
            <a:schemeClr val="tx1"/>
          </a:solidFill>
          <a:latin typeface="+mn-lt"/>
          <a:ea typeface="+mn-ea"/>
          <a:cs typeface="+mn-cs"/>
        </a:defRPr>
      </a:lvl5pPr>
      <a:lvl6pPr marL="2285040" algn="l" defTabSz="914016" rtl="0" eaLnBrk="1" latinLnBrk="0" hangingPunct="1">
        <a:defRPr sz="1765" kern="1200">
          <a:solidFill>
            <a:schemeClr val="tx1"/>
          </a:solidFill>
          <a:latin typeface="+mn-lt"/>
          <a:ea typeface="+mn-ea"/>
          <a:cs typeface="+mn-cs"/>
        </a:defRPr>
      </a:lvl6pPr>
      <a:lvl7pPr marL="2742048" algn="l" defTabSz="914016" rtl="0" eaLnBrk="1" latinLnBrk="0" hangingPunct="1">
        <a:defRPr sz="1765" kern="1200">
          <a:solidFill>
            <a:schemeClr val="tx1"/>
          </a:solidFill>
          <a:latin typeface="+mn-lt"/>
          <a:ea typeface="+mn-ea"/>
          <a:cs typeface="+mn-cs"/>
        </a:defRPr>
      </a:lvl7pPr>
      <a:lvl8pPr marL="3199055" algn="l" defTabSz="914016" rtl="0" eaLnBrk="1" latinLnBrk="0" hangingPunct="1">
        <a:defRPr sz="1765" kern="1200">
          <a:solidFill>
            <a:schemeClr val="tx1"/>
          </a:solidFill>
          <a:latin typeface="+mn-lt"/>
          <a:ea typeface="+mn-ea"/>
          <a:cs typeface="+mn-cs"/>
        </a:defRPr>
      </a:lvl8pPr>
      <a:lvl9pPr marL="3656065" algn="l" defTabSz="91401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20">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guide id="27" orient="horz" pos="98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13" Type="http://schemas.openxmlformats.org/officeDocument/2006/relationships/image" Target="../media/image15.png"/><Relationship Id="rId3" Type="http://schemas.openxmlformats.org/officeDocument/2006/relationships/tags" Target="../tags/tag30.xml"/><Relationship Id="rId7" Type="http://schemas.openxmlformats.org/officeDocument/2006/relationships/slideLayout" Target="../slideLayouts/slideLayout3.xml"/><Relationship Id="rId12" Type="http://schemas.openxmlformats.org/officeDocument/2006/relationships/image" Target="../media/image16.png"/><Relationship Id="rId2" Type="http://schemas.openxmlformats.org/officeDocument/2006/relationships/tags" Target="../tags/tag29.xml"/><Relationship Id="rId16" Type="http://schemas.openxmlformats.org/officeDocument/2006/relationships/image" Target="../media/image25.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11.png"/><Relationship Id="rId5" Type="http://schemas.openxmlformats.org/officeDocument/2006/relationships/tags" Target="../tags/tag32.xml"/><Relationship Id="rId15" Type="http://schemas.openxmlformats.org/officeDocument/2006/relationships/image" Target="../media/image24.png"/><Relationship Id="rId10" Type="http://schemas.openxmlformats.org/officeDocument/2006/relationships/image" Target="../media/image13.png"/><Relationship Id="rId4" Type="http://schemas.openxmlformats.org/officeDocument/2006/relationships/tags" Target="../tags/tag31.xml"/><Relationship Id="rId9" Type="http://schemas.openxmlformats.org/officeDocument/2006/relationships/image" Target="../media/image23.png"/><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13" Type="http://schemas.openxmlformats.org/officeDocument/2006/relationships/image" Target="../media/image15.png"/><Relationship Id="rId3" Type="http://schemas.openxmlformats.org/officeDocument/2006/relationships/tags" Target="../tags/tag36.xml"/><Relationship Id="rId7" Type="http://schemas.openxmlformats.org/officeDocument/2006/relationships/slideLayout" Target="../slideLayouts/slideLayout3.xml"/><Relationship Id="rId12" Type="http://schemas.openxmlformats.org/officeDocument/2006/relationships/image" Target="../media/image16.png"/><Relationship Id="rId17" Type="http://schemas.openxmlformats.org/officeDocument/2006/relationships/image" Target="../media/image26.png"/><Relationship Id="rId2" Type="http://schemas.openxmlformats.org/officeDocument/2006/relationships/tags" Target="../tags/tag35.xml"/><Relationship Id="rId16" Type="http://schemas.openxmlformats.org/officeDocument/2006/relationships/image" Target="../media/image25.png"/><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11.png"/><Relationship Id="rId5" Type="http://schemas.openxmlformats.org/officeDocument/2006/relationships/tags" Target="../tags/tag38.xml"/><Relationship Id="rId15" Type="http://schemas.openxmlformats.org/officeDocument/2006/relationships/image" Target="../media/image24.png"/><Relationship Id="rId10" Type="http://schemas.openxmlformats.org/officeDocument/2006/relationships/image" Target="../media/image13.png"/><Relationship Id="rId4" Type="http://schemas.openxmlformats.org/officeDocument/2006/relationships/tags" Target="../tags/tag37.xml"/><Relationship Id="rId9" Type="http://schemas.openxmlformats.org/officeDocument/2006/relationships/image" Target="../media/image23.pn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tags" Target="../tags/tag12.xml"/><Relationship Id="rId7" Type="http://schemas.openxmlformats.org/officeDocument/2006/relationships/slideLayout" Target="../slideLayouts/slideLayout7.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tags" Target="../tags/tag11.xml"/><Relationship Id="rId16" Type="http://schemas.openxmlformats.org/officeDocument/2006/relationships/image" Target="../media/image14.pn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9.png"/><Relationship Id="rId5" Type="http://schemas.openxmlformats.org/officeDocument/2006/relationships/tags" Target="../tags/tag14.xml"/><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tags" Target="../tags/tag13.xml"/><Relationship Id="rId9" Type="http://schemas.openxmlformats.org/officeDocument/2006/relationships/image" Target="../media/image7.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9.png"/><Relationship Id="rId11" Type="http://schemas.openxmlformats.org/officeDocument/2006/relationships/image" Target="../media/image22.png"/><Relationship Id="rId5" Type="http://schemas.openxmlformats.org/officeDocument/2006/relationships/image" Target="../media/image13.png"/><Relationship Id="rId10"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7.xml"/><Relationship Id="rId5" Type="http://schemas.openxmlformats.org/officeDocument/2006/relationships/image" Target="../media/image2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18.xml"/><Relationship Id="rId7"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11.png"/><Relationship Id="rId5" Type="http://schemas.openxmlformats.org/officeDocument/2006/relationships/tags" Target="../tags/tag20.xml"/><Relationship Id="rId10" Type="http://schemas.openxmlformats.org/officeDocument/2006/relationships/image" Target="../media/image13.png"/><Relationship Id="rId4" Type="http://schemas.openxmlformats.org/officeDocument/2006/relationships/tags" Target="../tags/tag19.xml"/><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image" Target="../media/image15.png"/><Relationship Id="rId3" Type="http://schemas.openxmlformats.org/officeDocument/2006/relationships/tags" Target="../tags/tag24.xml"/><Relationship Id="rId7" Type="http://schemas.openxmlformats.org/officeDocument/2006/relationships/slideLayout" Target="../slideLayouts/slideLayout3.xml"/><Relationship Id="rId12" Type="http://schemas.openxmlformats.org/officeDocument/2006/relationships/image" Target="../media/image16.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11.png"/><Relationship Id="rId5" Type="http://schemas.openxmlformats.org/officeDocument/2006/relationships/tags" Target="../tags/tag26.xml"/><Relationship Id="rId10" Type="http://schemas.openxmlformats.org/officeDocument/2006/relationships/image" Target="../media/image13.png"/><Relationship Id="rId4" Type="http://schemas.openxmlformats.org/officeDocument/2006/relationships/tags" Target="../tags/tag25.xml"/><Relationship Id="rId9" Type="http://schemas.openxmlformats.org/officeDocument/2006/relationships/image" Target="../media/image23.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17450" y="3735640"/>
            <a:ext cx="7648778" cy="1415852"/>
            <a:chOff x="3917475" y="3393700"/>
            <a:chExt cx="7648778" cy="1415852"/>
          </a:xfrm>
        </p:grpSpPr>
        <p:sp>
          <p:nvSpPr>
            <p:cNvPr id="54" name="TextBox 53"/>
            <p:cNvSpPr txBox="1"/>
            <p:nvPr/>
          </p:nvSpPr>
          <p:spPr>
            <a:xfrm>
              <a:off x="3917476" y="3393700"/>
              <a:ext cx="5101617" cy="584775"/>
            </a:xfrm>
            <a:prstGeom prst="rect">
              <a:avLst/>
            </a:prstGeom>
            <a:noFill/>
          </p:spPr>
          <p:txBody>
            <a:bodyPr wrap="square" rtlCol="0">
              <a:spAutoFit/>
            </a:bodyPr>
            <a:lstStyle/>
            <a:p>
              <a:r>
                <a:rPr lang="en-IN" sz="3200" b="1" dirty="0">
                  <a:solidFill>
                    <a:srgbClr val="505050"/>
                  </a:solidFill>
                  <a:latin typeface="Lato" panose="020F0502020204030203" pitchFamily="34" charset="0"/>
                  <a:ea typeface="Lato" panose="020F0502020204030203" pitchFamily="34" charset="0"/>
                  <a:cs typeface="Lato" panose="020F0502020204030203" pitchFamily="34" charset="0"/>
                </a:rPr>
                <a:t>Mikael Hakansson</a:t>
              </a:r>
            </a:p>
          </p:txBody>
        </p:sp>
        <p:sp>
          <p:nvSpPr>
            <p:cNvPr id="55" name="TextBox 54"/>
            <p:cNvSpPr txBox="1"/>
            <p:nvPr/>
          </p:nvSpPr>
          <p:spPr>
            <a:xfrm>
              <a:off x="3917476" y="3907220"/>
              <a:ext cx="6750524" cy="369332"/>
            </a:xfrm>
            <a:prstGeom prst="rect">
              <a:avLst/>
            </a:prstGeom>
            <a:noFill/>
          </p:spPr>
          <p:txBody>
            <a:bodyPr wrap="square" rtlCol="0">
              <a:spAutoFit/>
            </a:bodyPr>
            <a:lstStyle/>
            <a:p>
              <a:r>
                <a:rPr lang="en-IN" b="1" dirty="0">
                  <a:solidFill>
                    <a:srgbClr val="505050"/>
                  </a:solidFill>
                  <a:latin typeface="Lato" panose="020F0502020204030203" pitchFamily="34" charset="0"/>
                  <a:ea typeface="Lato" panose="020F0502020204030203" pitchFamily="34" charset="0"/>
                  <a:cs typeface="Lato" panose="020F0502020204030203" pitchFamily="34" charset="0"/>
                </a:rPr>
                <a:t>Integration MVP</a:t>
              </a:r>
            </a:p>
          </p:txBody>
        </p:sp>
        <p:sp>
          <p:nvSpPr>
            <p:cNvPr id="56" name="TextBox 55"/>
            <p:cNvSpPr txBox="1"/>
            <p:nvPr/>
          </p:nvSpPr>
          <p:spPr>
            <a:xfrm>
              <a:off x="3917475" y="4347887"/>
              <a:ext cx="7648778" cy="461665"/>
            </a:xfrm>
            <a:prstGeom prst="rect">
              <a:avLst/>
            </a:prstGeom>
            <a:noFill/>
          </p:spPr>
          <p:txBody>
            <a:bodyPr wrap="square" rtlCol="0">
              <a:spAutoFit/>
            </a:bodyPr>
            <a:lstStyle/>
            <a:p>
              <a:r>
                <a:rPr lang="en-IN" sz="2400" b="1" dirty="0">
                  <a:solidFill>
                    <a:srgbClr val="505050"/>
                  </a:solidFill>
                  <a:latin typeface="Lato" panose="020F0502020204030203" pitchFamily="34" charset="0"/>
                  <a:ea typeface="Lato" panose="020F0502020204030203" pitchFamily="34" charset="0"/>
                  <a:cs typeface="Lato" panose="020F0502020204030203" pitchFamily="34" charset="0"/>
                </a:rPr>
                <a:t>IoT – Common patterns and practices</a:t>
              </a:r>
            </a:p>
          </p:txBody>
        </p:sp>
      </p:grpSp>
      <p:pic>
        <p:nvPicPr>
          <p:cNvPr id="3" name="Picture 18" descr="Mikael Hakans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245" y="3907681"/>
            <a:ext cx="1080000" cy="1080000"/>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31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#3</a:t>
            </a:r>
          </a:p>
        </p:txBody>
      </p:sp>
      <p:sp>
        <p:nvSpPr>
          <p:cNvPr id="88" name="Text Placeholder 87"/>
          <p:cNvSpPr>
            <a:spLocks noGrp="1"/>
          </p:cNvSpPr>
          <p:nvPr>
            <p:ph type="body" sz="quarter" idx="10"/>
          </p:nvPr>
        </p:nvSpPr>
        <p:spPr>
          <a:xfrm>
            <a:off x="274640" y="1562366"/>
            <a:ext cx="5030547" cy="4903458"/>
          </a:xfrm>
        </p:spPr>
        <p:txBody>
          <a:bodyPr/>
          <a:lstStyle/>
          <a:p>
            <a:r>
              <a:rPr lang="en-US" sz="2745" dirty="0"/>
              <a:t>Simulated thermometer</a:t>
            </a:r>
          </a:p>
          <a:p>
            <a:pPr lvl="1"/>
            <a:r>
              <a:rPr lang="en-US" sz="1372" dirty="0"/>
              <a:t>Emits telemetry every second</a:t>
            </a:r>
          </a:p>
          <a:p>
            <a:r>
              <a:rPr lang="en-US" sz="2745" dirty="0">
                <a:solidFill>
                  <a:schemeClr val="accent4"/>
                </a:solidFill>
              </a:rPr>
              <a:t>Stream Analytics</a:t>
            </a:r>
          </a:p>
          <a:p>
            <a:pPr lvl="1"/>
            <a:r>
              <a:rPr lang="en-US" sz="1372" dirty="0"/>
              <a:t>A Stream Analytics Job receives the readings and forward all readings to Power BI and Service Bus</a:t>
            </a:r>
          </a:p>
          <a:p>
            <a:r>
              <a:rPr lang="en-US" sz="2745" dirty="0">
                <a:solidFill>
                  <a:schemeClr val="accent5"/>
                </a:solidFill>
              </a:rPr>
              <a:t>Function App</a:t>
            </a:r>
          </a:p>
          <a:p>
            <a:pPr lvl="1"/>
            <a:r>
              <a:rPr lang="en-US" sz="1372" dirty="0"/>
              <a:t>An Azure function receives readings from queue and notifies device</a:t>
            </a:r>
          </a:p>
          <a:p>
            <a:r>
              <a:rPr lang="en-US" sz="2745" dirty="0"/>
              <a:t>Simulated thermostat</a:t>
            </a:r>
          </a:p>
          <a:p>
            <a:pPr lvl="1"/>
            <a:r>
              <a:rPr lang="en-US" sz="1372" dirty="0"/>
              <a:t>Controls the heating of the room</a:t>
            </a:r>
            <a:endParaRPr lang="en-US" sz="2745" dirty="0">
              <a:solidFill>
                <a:schemeClr val="accent6"/>
              </a:solidFill>
            </a:endParaRPr>
          </a:p>
          <a:p>
            <a:r>
              <a:rPr lang="en-US" sz="2745" dirty="0">
                <a:solidFill>
                  <a:schemeClr val="accent6"/>
                </a:solidFill>
              </a:rPr>
              <a:t>Device State</a:t>
            </a:r>
          </a:p>
          <a:p>
            <a:pPr lvl="1"/>
            <a:r>
              <a:rPr lang="en-US" sz="1372" dirty="0"/>
              <a:t>Device receives update </a:t>
            </a:r>
            <a:r>
              <a:rPr lang="en-US" sz="1372" i="1" dirty="0"/>
              <a:t>Desired State</a:t>
            </a:r>
            <a:r>
              <a:rPr lang="en-US" sz="1372" dirty="0"/>
              <a:t> and adjust thermostat </a:t>
            </a:r>
          </a:p>
        </p:txBody>
      </p:sp>
      <p:sp>
        <p:nvSpPr>
          <p:cNvPr id="35" name="IoT Hub"/>
          <p:cNvSpPr/>
          <p:nvPr/>
        </p:nvSpPr>
        <p:spPr bwMode="auto">
          <a:xfrm>
            <a:off x="6729625" y="1952878"/>
            <a:ext cx="2040733" cy="359501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pPr>
            <a:r>
              <a:rPr lang="en-US" sz="1765" dirty="0">
                <a:solidFill>
                  <a:prstClr val="white"/>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6884538" y="2563050"/>
            <a:ext cx="1734550" cy="711176"/>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Event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468510" y="2495234"/>
            <a:ext cx="485220" cy="839914"/>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292540" y="2453549"/>
            <a:ext cx="864336" cy="948223"/>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680716" y="2746377"/>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0847000" y="2444525"/>
            <a:ext cx="864336" cy="948223"/>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220108" y="2755832"/>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283516" y="3928104"/>
            <a:ext cx="864336" cy="948223"/>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0847000" y="3572478"/>
            <a:ext cx="864336" cy="948223"/>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156876" y="3116845"/>
            <a:ext cx="690124" cy="67072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147852" y="4401302"/>
            <a:ext cx="699149" cy="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6884538" y="3499423"/>
            <a:ext cx="1734550" cy="711176"/>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Message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cxnSp>
        <p:nvCxnSpPr>
          <p:cNvPr id="29" name="Connector: Elbow 28">
            <a:extLst>
              <a:ext uri="{FF2B5EF4-FFF2-40B4-BE49-F238E27FC236}">
                <a16:creationId xmlns:a16="http://schemas.microsoft.com/office/drawing/2014/main" id="{F6AA6C0A-7422-4C39-9549-B5207D357B5C}"/>
              </a:ext>
            </a:extLst>
          </p:cNvPr>
          <p:cNvCxnSpPr>
            <a:cxnSpLocks/>
            <a:stCxn id="209" idx="1"/>
            <a:endCxn id="216" idx="3"/>
          </p:cNvCxnSpPr>
          <p:nvPr/>
        </p:nvCxnSpPr>
        <p:spPr>
          <a:xfrm rot="10800000">
            <a:off x="8619089" y="3855011"/>
            <a:ext cx="664428" cy="547205"/>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7" name="Picture 226">
            <a:extLst>
              <a:ext uri="{FF2B5EF4-FFF2-40B4-BE49-F238E27FC236}">
                <a16:creationId xmlns:a16="http://schemas.microsoft.com/office/drawing/2014/main" id="{AB5AC7D1-E9CB-4A6A-8938-D544F27E2D41}"/>
              </a:ext>
            </a:extLst>
          </p:cNvPr>
          <p:cNvPicPr>
            <a:picLocks noChangeAspect="1"/>
          </p:cNvPicPr>
          <p:nvPr/>
        </p:nvPicPr>
        <p:blipFill>
          <a:blip r:embed="rId15"/>
          <a:stretch>
            <a:fillRect/>
          </a:stretch>
        </p:blipFill>
        <p:spPr>
          <a:xfrm>
            <a:off x="5441243" y="4525052"/>
            <a:ext cx="600290" cy="602640"/>
          </a:xfrm>
          <a:prstGeom prst="rect">
            <a:avLst/>
          </a:prstGeom>
        </p:spPr>
      </p:pic>
      <p:grpSp>
        <p:nvGrpSpPr>
          <p:cNvPr id="241" name="Group 240">
            <a:extLst>
              <a:ext uri="{FF2B5EF4-FFF2-40B4-BE49-F238E27FC236}">
                <a16:creationId xmlns:a16="http://schemas.microsoft.com/office/drawing/2014/main" id="{6B6644F7-5F0E-450D-9F63-D5D764689AAB}"/>
              </a:ext>
            </a:extLst>
          </p:cNvPr>
          <p:cNvGrpSpPr/>
          <p:nvPr/>
        </p:nvGrpSpPr>
        <p:grpSpPr>
          <a:xfrm>
            <a:off x="6898728" y="4465183"/>
            <a:ext cx="1734550" cy="711176"/>
            <a:chOff x="7037061" y="4554222"/>
            <a:chExt cx="1769331" cy="725437"/>
          </a:xfrm>
        </p:grpSpPr>
        <p:sp>
          <p:nvSpPr>
            <p:cNvPr id="229" name="Rectangle 228">
              <a:extLst>
                <a:ext uri="{FF2B5EF4-FFF2-40B4-BE49-F238E27FC236}">
                  <a16:creationId xmlns:a16="http://schemas.microsoft.com/office/drawing/2014/main" id="{040F7E2C-7628-441C-A608-1A4F4BBAC6BC}"/>
                </a:ext>
              </a:extLst>
            </p:cNvPr>
            <p:cNvSpPr/>
            <p:nvPr/>
          </p:nvSpPr>
          <p:spPr>
            <a:xfrm>
              <a:off x="7037061" y="4554222"/>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Manage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State</a:t>
              </a:r>
            </a:p>
          </p:txBody>
        </p:sp>
        <p:pic>
          <p:nvPicPr>
            <p:cNvPr id="233" name="Picture 232">
              <a:extLst>
                <a:ext uri="{FF2B5EF4-FFF2-40B4-BE49-F238E27FC236}">
                  <a16:creationId xmlns:a16="http://schemas.microsoft.com/office/drawing/2014/main" id="{CBF465D2-8F7D-485F-86FC-B0F30C1D84D1}"/>
                </a:ext>
              </a:extLst>
            </p:cNvPr>
            <p:cNvPicPr>
              <a:picLocks noChangeAspect="1"/>
            </p:cNvPicPr>
            <p:nvPr/>
          </p:nvPicPr>
          <p:blipFill>
            <a:blip r:embed="rId16"/>
            <a:stretch>
              <a:fillRect/>
            </a:stretch>
          </p:blipFill>
          <p:spPr>
            <a:xfrm>
              <a:off x="8089088" y="4658261"/>
              <a:ext cx="436437" cy="532569"/>
            </a:xfrm>
            <a:prstGeom prst="rect">
              <a:avLst/>
            </a:prstGeom>
          </p:spPr>
        </p:pic>
      </p:gr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5953730" y="2915191"/>
            <a:ext cx="930808" cy="34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C011D30D-B5E1-4CCA-906F-73748A272AB5}"/>
              </a:ext>
            </a:extLst>
          </p:cNvPr>
          <p:cNvCxnSpPr>
            <a:stCxn id="229" idx="1"/>
            <a:endCxn id="227" idx="3"/>
          </p:cNvCxnSpPr>
          <p:nvPr/>
        </p:nvCxnSpPr>
        <p:spPr>
          <a:xfrm flipH="1">
            <a:off x="6041532" y="4820771"/>
            <a:ext cx="857195" cy="560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B78CCF0E-3916-4FE6-973A-363D3F763B29}"/>
              </a:ext>
            </a:extLst>
          </p:cNvPr>
          <p:cNvCxnSpPr>
            <a:cxnSpLocks/>
            <a:stCxn id="209" idx="1"/>
            <a:endCxn id="229" idx="3"/>
          </p:cNvCxnSpPr>
          <p:nvPr/>
        </p:nvCxnSpPr>
        <p:spPr>
          <a:xfrm rot="10800000" flipV="1">
            <a:off x="8633279" y="4402216"/>
            <a:ext cx="650238" cy="418555"/>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822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0"/>
                                        </p:tgtEl>
                                        <p:attrNameLst>
                                          <p:attrName>style.visibility</p:attrName>
                                        </p:attrNameLst>
                                      </p:cBhvr>
                                      <p:to>
                                        <p:strVal val="visible"/>
                                      </p:to>
                                    </p:set>
                                    <p:animEffect transition="in" filter="fade">
                                      <p:cBhvr>
                                        <p:cTn id="11" dur="500"/>
                                        <p:tgtEl>
                                          <p:spTgt spid="24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8">
                                            <p:txEl>
                                              <p:pRg st="8" end="8"/>
                                            </p:txEl>
                                          </p:spTgt>
                                        </p:tgtEl>
                                        <p:attrNameLst>
                                          <p:attrName>style.visibility</p:attrName>
                                        </p:attrNameLst>
                                      </p:cBhvr>
                                      <p:to>
                                        <p:strVal val="visible"/>
                                      </p:to>
                                    </p:set>
                                    <p:animEffect transition="in" filter="fade">
                                      <p:cBhvr>
                                        <p:cTn id="15" dur="500"/>
                                        <p:tgtEl>
                                          <p:spTgt spid="88">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xEl>
                                              <p:pRg st="9" end="9"/>
                                            </p:txEl>
                                          </p:spTgt>
                                        </p:tgtEl>
                                        <p:attrNameLst>
                                          <p:attrName>style.visibility</p:attrName>
                                        </p:attrNameLst>
                                      </p:cBhvr>
                                      <p:to>
                                        <p:strVal val="visible"/>
                                      </p:to>
                                    </p:set>
                                    <p:animEffect transition="in" filter="fade">
                                      <p:cBhvr>
                                        <p:cTn id="18" dur="500"/>
                                        <p:tgtEl>
                                          <p:spTgt spid="88">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41"/>
                                        </p:tgtEl>
                                        <p:attrNameLst>
                                          <p:attrName>style.visibility</p:attrName>
                                        </p:attrNameLst>
                                      </p:cBhvr>
                                      <p:to>
                                        <p:strVal val="visible"/>
                                      </p:to>
                                    </p:set>
                                    <p:animEffect transition="in" filter="fade">
                                      <p:cBhvr>
                                        <p:cTn id="21" dur="500"/>
                                        <p:tgtEl>
                                          <p:spTgt spid="241"/>
                                        </p:tgtEl>
                                      </p:cBhvr>
                                    </p:animEffect>
                                  </p:childTnLst>
                                </p:cTn>
                              </p:par>
                              <p:par>
                                <p:cTn id="22" presetID="10" presetClass="entr" presetSubtype="0" fill="hold" nodeType="withEffect">
                                  <p:stCondLst>
                                    <p:cond delay="0"/>
                                  </p:stCondLst>
                                  <p:childTnLst>
                                    <p:set>
                                      <p:cBhvr>
                                        <p:cTn id="23" dur="1" fill="hold">
                                          <p:stCondLst>
                                            <p:cond delay="0"/>
                                          </p:stCondLst>
                                        </p:cTn>
                                        <p:tgtEl>
                                          <p:spTgt spid="238"/>
                                        </p:tgtEl>
                                        <p:attrNameLst>
                                          <p:attrName>style.visibility</p:attrName>
                                        </p:attrNameLst>
                                      </p:cBhvr>
                                      <p:to>
                                        <p:strVal val="visible"/>
                                      </p:to>
                                    </p:set>
                                    <p:animEffect transition="in" filter="fade">
                                      <p:cBhvr>
                                        <p:cTn id="24" dur="500"/>
                                        <p:tgtEl>
                                          <p:spTgt spid="238"/>
                                        </p:tgtEl>
                                      </p:cBhvr>
                                    </p:animEffect>
                                  </p:childTnLst>
                                </p:cTn>
                              </p:par>
                              <p:par>
                                <p:cTn id="25" presetID="10" presetClass="entr" presetSubtype="0" fill="hold" nodeType="withEffect">
                                  <p:stCondLst>
                                    <p:cond delay="0"/>
                                  </p:stCondLst>
                                  <p:childTnLst>
                                    <p:set>
                                      <p:cBhvr>
                                        <p:cTn id="26" dur="1" fill="hold">
                                          <p:stCondLst>
                                            <p:cond delay="0"/>
                                          </p:stCondLst>
                                        </p:cTn>
                                        <p:tgtEl>
                                          <p:spTgt spid="227"/>
                                        </p:tgtEl>
                                        <p:attrNameLst>
                                          <p:attrName>style.visibility</p:attrName>
                                        </p:attrNameLst>
                                      </p:cBhvr>
                                      <p:to>
                                        <p:strVal val="visible"/>
                                      </p:to>
                                    </p:set>
                                    <p:animEffect transition="in" filter="fade">
                                      <p:cBhvr>
                                        <p:cTn id="27"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#4</a:t>
            </a:r>
          </a:p>
        </p:txBody>
      </p:sp>
      <p:sp>
        <p:nvSpPr>
          <p:cNvPr id="88" name="Text Placeholder 87"/>
          <p:cNvSpPr>
            <a:spLocks noGrp="1"/>
          </p:cNvSpPr>
          <p:nvPr>
            <p:ph type="body" sz="quarter" idx="10"/>
          </p:nvPr>
        </p:nvSpPr>
        <p:spPr>
          <a:xfrm>
            <a:off x="274640" y="1562366"/>
            <a:ext cx="5030547" cy="4319580"/>
          </a:xfrm>
        </p:spPr>
        <p:txBody>
          <a:bodyPr/>
          <a:lstStyle/>
          <a:p>
            <a:r>
              <a:rPr lang="en-US" sz="2745" dirty="0"/>
              <a:t>Simulated thermometer</a:t>
            </a:r>
          </a:p>
          <a:p>
            <a:pPr lvl="1"/>
            <a:r>
              <a:rPr lang="en-US" sz="1372" dirty="0"/>
              <a:t>Emits telemetry every second</a:t>
            </a:r>
          </a:p>
          <a:p>
            <a:r>
              <a:rPr lang="en-US" sz="2745" dirty="0">
                <a:solidFill>
                  <a:schemeClr val="accent4"/>
                </a:solidFill>
              </a:rPr>
              <a:t>Stream Analytics</a:t>
            </a:r>
          </a:p>
          <a:p>
            <a:pPr lvl="1"/>
            <a:r>
              <a:rPr lang="en-US" sz="1372" dirty="0"/>
              <a:t>A Stream Analytics Job receives the readings and forward all readings to Power BI and Service Bus</a:t>
            </a:r>
          </a:p>
          <a:p>
            <a:r>
              <a:rPr lang="en-US" sz="2745" dirty="0">
                <a:solidFill>
                  <a:schemeClr val="accent5"/>
                </a:solidFill>
              </a:rPr>
              <a:t>Function App</a:t>
            </a:r>
          </a:p>
          <a:p>
            <a:pPr lvl="1"/>
            <a:r>
              <a:rPr lang="en-US" sz="1372" dirty="0"/>
              <a:t>An Azure function receives readings from queue and notifies device</a:t>
            </a:r>
          </a:p>
          <a:p>
            <a:r>
              <a:rPr lang="en-US" sz="2745" dirty="0">
                <a:solidFill>
                  <a:srgbClr val="FF2121"/>
                </a:solidFill>
              </a:rPr>
              <a:t>Device Method</a:t>
            </a:r>
          </a:p>
          <a:p>
            <a:pPr lvl="1"/>
            <a:r>
              <a:rPr lang="en-US" sz="1372" dirty="0"/>
              <a:t>Use device methods to call a method declared on the device </a:t>
            </a:r>
          </a:p>
          <a:p>
            <a:pPr lvl="1"/>
            <a:endParaRPr lang="en-US" sz="1568" dirty="0"/>
          </a:p>
        </p:txBody>
      </p:sp>
      <p:sp>
        <p:nvSpPr>
          <p:cNvPr id="35" name="IoT Hub"/>
          <p:cNvSpPr/>
          <p:nvPr/>
        </p:nvSpPr>
        <p:spPr bwMode="auto">
          <a:xfrm>
            <a:off x="6729625" y="1952878"/>
            <a:ext cx="2040733" cy="359501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pPr>
            <a:r>
              <a:rPr lang="en-US" sz="1765" dirty="0">
                <a:solidFill>
                  <a:prstClr val="white"/>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6884538" y="2563050"/>
            <a:ext cx="1734550" cy="711176"/>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Event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468510" y="2495234"/>
            <a:ext cx="485220" cy="839914"/>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292540" y="2453549"/>
            <a:ext cx="864336" cy="948223"/>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817096" y="2746377"/>
            <a:ext cx="44122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0847000" y="2444525"/>
            <a:ext cx="864336" cy="948223"/>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220108" y="2755832"/>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283516" y="3928104"/>
            <a:ext cx="864336" cy="948223"/>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0847000" y="3572478"/>
            <a:ext cx="864336" cy="948223"/>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156876" y="3116845"/>
            <a:ext cx="690124" cy="67072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147852" y="4401302"/>
            <a:ext cx="699149" cy="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6884538" y="3499423"/>
            <a:ext cx="1734550" cy="711176"/>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Message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pic>
        <p:nvPicPr>
          <p:cNvPr id="227" name="Picture 226">
            <a:extLst>
              <a:ext uri="{FF2B5EF4-FFF2-40B4-BE49-F238E27FC236}">
                <a16:creationId xmlns:a16="http://schemas.microsoft.com/office/drawing/2014/main" id="{AB5AC7D1-E9CB-4A6A-8938-D544F27E2D41}"/>
              </a:ext>
            </a:extLst>
          </p:cNvPr>
          <p:cNvPicPr>
            <a:picLocks noChangeAspect="1"/>
          </p:cNvPicPr>
          <p:nvPr/>
        </p:nvPicPr>
        <p:blipFill>
          <a:blip r:embed="rId15"/>
          <a:stretch>
            <a:fillRect/>
          </a:stretch>
        </p:blipFill>
        <p:spPr>
          <a:xfrm>
            <a:off x="5441243" y="4525052"/>
            <a:ext cx="600290" cy="602640"/>
          </a:xfrm>
          <a:prstGeom prst="rect">
            <a:avLst/>
          </a:prstGeom>
        </p:spPr>
      </p:pic>
      <p:grpSp>
        <p:nvGrpSpPr>
          <p:cNvPr id="241" name="Group 240">
            <a:extLst>
              <a:ext uri="{FF2B5EF4-FFF2-40B4-BE49-F238E27FC236}">
                <a16:creationId xmlns:a16="http://schemas.microsoft.com/office/drawing/2014/main" id="{6B6644F7-5F0E-450D-9F63-D5D764689AAB}"/>
              </a:ext>
            </a:extLst>
          </p:cNvPr>
          <p:cNvGrpSpPr/>
          <p:nvPr/>
        </p:nvGrpSpPr>
        <p:grpSpPr>
          <a:xfrm>
            <a:off x="6898728" y="4465183"/>
            <a:ext cx="1734550" cy="711176"/>
            <a:chOff x="7037061" y="4554222"/>
            <a:chExt cx="1769331" cy="725437"/>
          </a:xfrm>
        </p:grpSpPr>
        <p:sp>
          <p:nvSpPr>
            <p:cNvPr id="229" name="Rectangle 228">
              <a:extLst>
                <a:ext uri="{FF2B5EF4-FFF2-40B4-BE49-F238E27FC236}">
                  <a16:creationId xmlns:a16="http://schemas.microsoft.com/office/drawing/2014/main" id="{040F7E2C-7628-441C-A608-1A4F4BBAC6BC}"/>
                </a:ext>
              </a:extLst>
            </p:cNvPr>
            <p:cNvSpPr/>
            <p:nvPr/>
          </p:nvSpPr>
          <p:spPr>
            <a:xfrm>
              <a:off x="7037061" y="4554222"/>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Manage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State</a:t>
              </a:r>
            </a:p>
          </p:txBody>
        </p:sp>
        <p:pic>
          <p:nvPicPr>
            <p:cNvPr id="233" name="Picture 232">
              <a:extLst>
                <a:ext uri="{FF2B5EF4-FFF2-40B4-BE49-F238E27FC236}">
                  <a16:creationId xmlns:a16="http://schemas.microsoft.com/office/drawing/2014/main" id="{CBF465D2-8F7D-485F-86FC-B0F30C1D84D1}"/>
                </a:ext>
              </a:extLst>
            </p:cNvPr>
            <p:cNvPicPr>
              <a:picLocks noChangeAspect="1"/>
            </p:cNvPicPr>
            <p:nvPr/>
          </p:nvPicPr>
          <p:blipFill>
            <a:blip r:embed="rId16"/>
            <a:stretch>
              <a:fillRect/>
            </a:stretch>
          </p:blipFill>
          <p:spPr>
            <a:xfrm>
              <a:off x="8089088" y="4658261"/>
              <a:ext cx="436437" cy="532569"/>
            </a:xfrm>
            <a:prstGeom prst="rect">
              <a:avLst/>
            </a:prstGeom>
          </p:spPr>
        </p:pic>
      </p:gr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5953730" y="2915191"/>
            <a:ext cx="930808" cy="34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C011D30D-B5E1-4CCA-906F-73748A272AB5}"/>
              </a:ext>
            </a:extLst>
          </p:cNvPr>
          <p:cNvCxnSpPr>
            <a:stCxn id="229" idx="1"/>
            <a:endCxn id="227" idx="3"/>
          </p:cNvCxnSpPr>
          <p:nvPr/>
        </p:nvCxnSpPr>
        <p:spPr>
          <a:xfrm flipH="1">
            <a:off x="6041532" y="4820771"/>
            <a:ext cx="857195" cy="560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B4C05D6-0298-42B8-B50D-E36FA31D3DAE}"/>
              </a:ext>
            </a:extLst>
          </p:cNvPr>
          <p:cNvSpPr/>
          <p:nvPr/>
        </p:nvSpPr>
        <p:spPr bwMode="auto">
          <a:xfrm>
            <a:off x="8797860" y="1815453"/>
            <a:ext cx="3127221" cy="4123509"/>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grpSp>
        <p:nvGrpSpPr>
          <p:cNvPr id="9" name="Group 8">
            <a:extLst>
              <a:ext uri="{FF2B5EF4-FFF2-40B4-BE49-F238E27FC236}">
                <a16:creationId xmlns:a16="http://schemas.microsoft.com/office/drawing/2014/main" id="{27F326F7-3654-4424-BCDD-1E98EB90AAC9}"/>
              </a:ext>
            </a:extLst>
          </p:cNvPr>
          <p:cNvGrpSpPr/>
          <p:nvPr/>
        </p:nvGrpSpPr>
        <p:grpSpPr>
          <a:xfrm>
            <a:off x="10794438" y="3379682"/>
            <a:ext cx="963494" cy="948223"/>
            <a:chOff x="11105419" y="4951504"/>
            <a:chExt cx="982814" cy="967237"/>
          </a:xfrm>
        </p:grpSpPr>
        <p:sp>
          <p:nvSpPr>
            <p:cNvPr id="47" name="Rectangle 46">
              <a:extLst>
                <a:ext uri="{FF2B5EF4-FFF2-40B4-BE49-F238E27FC236}">
                  <a16:creationId xmlns:a16="http://schemas.microsoft.com/office/drawing/2014/main" id="{EBD2CFC4-F7C0-4309-91CD-EE53C461DA14}"/>
                </a:ext>
              </a:extLst>
            </p:cNvPr>
            <p:cNvSpPr/>
            <p:nvPr/>
          </p:nvSpPr>
          <p:spPr>
            <a:xfrm>
              <a:off x="11105419" y="4951504"/>
              <a:ext cx="982814"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Custom App</a:t>
              </a:r>
            </a:p>
          </p:txBody>
        </p:sp>
        <p:pic>
          <p:nvPicPr>
            <p:cNvPr id="133124" name="Picture 4" descr="Image result for node js">
              <a:extLst>
                <a:ext uri="{FF2B5EF4-FFF2-40B4-BE49-F238E27FC236}">
                  <a16:creationId xmlns:a16="http://schemas.microsoft.com/office/drawing/2014/main" id="{4C636FF2-74EC-4CA3-A128-E70D3C045A3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345518" y="5092948"/>
              <a:ext cx="502615" cy="48251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 name="Connector: Elbow 10">
            <a:extLst>
              <a:ext uri="{FF2B5EF4-FFF2-40B4-BE49-F238E27FC236}">
                <a16:creationId xmlns:a16="http://schemas.microsoft.com/office/drawing/2014/main" id="{C787B3D6-4FF3-4963-9054-F771533B9491}"/>
              </a:ext>
            </a:extLst>
          </p:cNvPr>
          <p:cNvCxnSpPr>
            <a:cxnSpLocks/>
            <a:stCxn id="47" idx="1"/>
            <a:endCxn id="216" idx="3"/>
          </p:cNvCxnSpPr>
          <p:nvPr/>
        </p:nvCxnSpPr>
        <p:spPr>
          <a:xfrm rot="10800000" flipV="1">
            <a:off x="8619089" y="3853793"/>
            <a:ext cx="2175351" cy="121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C0390E6-BE0F-420B-BFEA-746F4E5AC4B3}"/>
              </a:ext>
            </a:extLst>
          </p:cNvPr>
          <p:cNvCxnSpPr>
            <a:cxnSpLocks/>
          </p:cNvCxnSpPr>
          <p:nvPr/>
        </p:nvCxnSpPr>
        <p:spPr>
          <a:xfrm>
            <a:off x="5651544" y="3377704"/>
            <a:ext cx="1216474" cy="470558"/>
          </a:xfrm>
          <a:prstGeom prst="bentConnector3">
            <a:avLst>
              <a:gd name="adj1" fmla="val 489"/>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3FCCB96-A0B5-4315-BBCD-114D0A32146C}"/>
              </a:ext>
            </a:extLst>
          </p:cNvPr>
          <p:cNvCxnSpPr>
            <a:cxnSpLocks/>
          </p:cNvCxnSpPr>
          <p:nvPr/>
        </p:nvCxnSpPr>
        <p:spPr>
          <a:xfrm rot="10800000">
            <a:off x="5712496" y="3387705"/>
            <a:ext cx="1155522" cy="38733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6B249115-9EB4-4629-80DB-2D8A7AD54E40}"/>
              </a:ext>
            </a:extLst>
          </p:cNvPr>
          <p:cNvCxnSpPr>
            <a:cxnSpLocks/>
          </p:cNvCxnSpPr>
          <p:nvPr/>
        </p:nvCxnSpPr>
        <p:spPr>
          <a:xfrm>
            <a:off x="8667193" y="4006852"/>
            <a:ext cx="2080842" cy="1041"/>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833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6" end="6"/>
                                            </p:txEl>
                                          </p:spTgt>
                                        </p:tgtEl>
                                        <p:attrNameLst>
                                          <p:attrName>style.visibility</p:attrName>
                                        </p:attrNameLst>
                                      </p:cBhvr>
                                      <p:to>
                                        <p:strVal val="visible"/>
                                      </p:to>
                                    </p:set>
                                    <p:animEffect transition="in" filter="fade">
                                      <p:cBhvr>
                                        <p:cTn id="7" dur="500"/>
                                        <p:tgtEl>
                                          <p:spTgt spid="88">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7" end="7"/>
                                            </p:txEl>
                                          </p:spTgt>
                                        </p:tgtEl>
                                        <p:attrNameLst>
                                          <p:attrName>style.visibility</p:attrName>
                                        </p:attrNameLst>
                                      </p:cBhvr>
                                      <p:to>
                                        <p:strVal val="visible"/>
                                      </p:to>
                                    </p:set>
                                    <p:animEffect transition="in" filter="fade">
                                      <p:cBhvr>
                                        <p:cTn id="10" dur="500"/>
                                        <p:tgtEl>
                                          <p:spTgt spid="88">
                                            <p:txEl>
                                              <p:pRg st="7" end="7"/>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xit" presetSubtype="0" fill="hold" nodeType="withEffect">
                                  <p:stCondLst>
                                    <p:cond delay="0"/>
                                  </p:stCondLst>
                                  <p:childTnLst>
                                    <p:animEffect transition="out" filter="fade">
                                      <p:cBhvr>
                                        <p:cTn id="16" dur="500"/>
                                        <p:tgtEl>
                                          <p:spTgt spid="238"/>
                                        </p:tgtEl>
                                      </p:cBhvr>
                                    </p:animEffect>
                                    <p:set>
                                      <p:cBhvr>
                                        <p:cTn id="17" dur="1" fill="hold">
                                          <p:stCondLst>
                                            <p:cond delay="499"/>
                                          </p:stCondLst>
                                        </p:cTn>
                                        <p:tgtEl>
                                          <p:spTgt spid="238"/>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27"/>
                                        </p:tgtEl>
                                      </p:cBhvr>
                                    </p:animEffect>
                                    <p:set>
                                      <p:cBhvr>
                                        <p:cTn id="20" dur="1" fill="hold">
                                          <p:stCondLst>
                                            <p:cond delay="499"/>
                                          </p:stCondLst>
                                        </p:cTn>
                                        <p:tgtEl>
                                          <p:spTgt spid="22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31"/>
                                        </p:tgtEl>
                                      </p:cBhvr>
                                    </p:animEffect>
                                    <p:animScale>
                                      <p:cBhvr>
                                        <p:cTn id="34" dur="250" autoRev="1" fill="hold"/>
                                        <p:tgtEl>
                                          <p:spTgt spid="31"/>
                                        </p:tgtEl>
                                      </p:cBhvr>
                                      <p:by x="105000" y="105000"/>
                                    </p:animScale>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2000"/>
                            </p:stCondLst>
                            <p:childTnLst>
                              <p:par>
                                <p:cTn id="44" presetID="26" presetClass="emph" presetSubtype="0" fill="hold" nodeType="afterEffect">
                                  <p:stCondLst>
                                    <p:cond delay="0"/>
                                  </p:stCondLst>
                                  <p:childTnLst>
                                    <p:animEffect transition="out" filter="fade">
                                      <p:cBhvr>
                                        <p:cTn id="45" dur="500" tmFilter="0, 0; .2, .5; .8, .5; 1, 0"/>
                                        <p:tgtEl>
                                          <p:spTgt spid="31"/>
                                        </p:tgtEl>
                                      </p:cBhvr>
                                    </p:animEffect>
                                    <p:animScale>
                                      <p:cBhvr>
                                        <p:cTn id="46" dur="250" autoRev="1" fill="hold"/>
                                        <p:tgtEl>
                                          <p:spTgt spid="31"/>
                                        </p:tgtEl>
                                      </p:cBhvr>
                                      <p:by x="105000" y="105000"/>
                                    </p:animScale>
                                  </p:childTnLst>
                                </p:cTn>
                              </p:par>
                            </p:childTnLst>
                          </p:cTn>
                        </p:par>
                        <p:par>
                          <p:cTn id="47" fill="hold">
                            <p:stCondLst>
                              <p:cond delay="2500"/>
                            </p:stCondLst>
                            <p:childTnLst>
                              <p:par>
                                <p:cTn id="48" presetID="10" presetClass="entr" presetSubtype="0" fill="hold" nodeType="afterEffect">
                                  <p:stCondLst>
                                    <p:cond delay="0"/>
                                  </p:stCondLst>
                                  <p:childTnLst>
                                    <p:set>
                                      <p:cBhvr>
                                        <p:cTn id="49" dur="1" fill="hold">
                                          <p:stCondLst>
                                            <p:cond delay="0"/>
                                          </p:stCondLst>
                                        </p:cTn>
                                        <p:tgtEl>
                                          <p:spTgt spid="225"/>
                                        </p:tgtEl>
                                        <p:attrNameLst>
                                          <p:attrName>style.visibility</p:attrName>
                                        </p:attrNameLst>
                                      </p:cBhvr>
                                      <p:to>
                                        <p:strVal val="visible"/>
                                      </p:to>
                                    </p:set>
                                    <p:animEffect transition="in" filter="fade">
                                      <p:cBhvr>
                                        <p:cTn id="50"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40C6AD-30D4-43E6-889D-6EF448B3A466}"/>
              </a:ext>
            </a:extLst>
          </p:cNvPr>
          <p:cNvSpPr>
            <a:spLocks noGrp="1"/>
          </p:cNvSpPr>
          <p:nvPr>
            <p:ph type="body" sz="quarter" idx="10"/>
          </p:nvPr>
        </p:nvSpPr>
        <p:spPr>
          <a:xfrm>
            <a:off x="274639" y="1562365"/>
            <a:ext cx="11653523" cy="4602798"/>
          </a:xfrm>
        </p:spPr>
        <p:txBody>
          <a:bodyPr/>
          <a:lstStyle/>
          <a:p>
            <a:r>
              <a:rPr lang="en-US" dirty="0"/>
              <a:t>AMQP / AMQP-WS</a:t>
            </a:r>
          </a:p>
          <a:p>
            <a:pPr lvl="1"/>
            <a:r>
              <a:rPr lang="en-US" dirty="0"/>
              <a:t>Support </a:t>
            </a:r>
            <a:r>
              <a:rPr lang="en-US" b="1" dirty="0"/>
              <a:t>Complete, Reject and Abort</a:t>
            </a:r>
            <a:r>
              <a:rPr lang="en-US" dirty="0"/>
              <a:t> on receiving messages.</a:t>
            </a:r>
          </a:p>
          <a:p>
            <a:pPr lvl="1"/>
            <a:r>
              <a:rPr lang="en-US" dirty="0"/>
              <a:t>Supports </a:t>
            </a:r>
            <a:r>
              <a:rPr lang="en-US" b="1" dirty="0"/>
              <a:t>Exactly once </a:t>
            </a:r>
            <a:r>
              <a:rPr lang="en-US" dirty="0"/>
              <a:t>delivery</a:t>
            </a:r>
            <a:endParaRPr lang="en-US" b="1" dirty="0"/>
          </a:p>
          <a:p>
            <a:pPr lvl="1"/>
            <a:r>
              <a:rPr lang="en-US" dirty="0"/>
              <a:t>Support message </a:t>
            </a:r>
            <a:r>
              <a:rPr lang="en-US" b="1" dirty="0"/>
              <a:t>Meta data</a:t>
            </a:r>
            <a:endParaRPr lang="en-US" dirty="0"/>
          </a:p>
          <a:p>
            <a:r>
              <a:rPr lang="en-US" dirty="0"/>
              <a:t>MQTT / MQTT-WS</a:t>
            </a:r>
          </a:p>
          <a:p>
            <a:pPr lvl="1"/>
            <a:r>
              <a:rPr lang="en-US" dirty="0"/>
              <a:t>Supports </a:t>
            </a:r>
            <a:r>
              <a:rPr lang="en-US" b="1" dirty="0"/>
              <a:t>Device State</a:t>
            </a:r>
            <a:endParaRPr lang="en-US" dirty="0"/>
          </a:p>
          <a:p>
            <a:pPr lvl="1"/>
            <a:r>
              <a:rPr lang="en-US" dirty="0"/>
              <a:t>Supports </a:t>
            </a:r>
            <a:r>
              <a:rPr lang="en-US" b="1" dirty="0"/>
              <a:t>Device Methods</a:t>
            </a:r>
          </a:p>
          <a:p>
            <a:pPr lvl="1"/>
            <a:r>
              <a:rPr lang="en-US" dirty="0"/>
              <a:t>Supports</a:t>
            </a:r>
            <a:r>
              <a:rPr lang="en-US" b="1" dirty="0"/>
              <a:t> </a:t>
            </a:r>
            <a:r>
              <a:rPr lang="sv-SE" b="1" dirty="0" err="1"/>
              <a:t>QoS</a:t>
            </a:r>
            <a:r>
              <a:rPr lang="sv-SE" b="1" dirty="0"/>
              <a:t> 0 &amp; 1 </a:t>
            </a:r>
            <a:r>
              <a:rPr lang="sv-SE" dirty="0"/>
              <a:t>(”at </a:t>
            </a:r>
            <a:r>
              <a:rPr lang="sv-SE" dirty="0" err="1"/>
              <a:t>most</a:t>
            </a:r>
            <a:r>
              <a:rPr lang="sv-SE" dirty="0"/>
              <a:t> </a:t>
            </a:r>
            <a:r>
              <a:rPr lang="sv-SE" dirty="0" err="1"/>
              <a:t>once</a:t>
            </a:r>
            <a:r>
              <a:rPr lang="sv-SE" dirty="0"/>
              <a:t>” and ”at </a:t>
            </a:r>
            <a:r>
              <a:rPr lang="sv-SE" dirty="0" err="1"/>
              <a:t>least</a:t>
            </a:r>
            <a:r>
              <a:rPr lang="sv-SE" dirty="0"/>
              <a:t> </a:t>
            </a:r>
            <a:r>
              <a:rPr lang="sv-SE" dirty="0" err="1"/>
              <a:t>once</a:t>
            </a:r>
            <a:r>
              <a:rPr lang="sv-SE" dirty="0"/>
              <a:t>”)</a:t>
            </a:r>
            <a:endParaRPr lang="en-US" b="1" dirty="0"/>
          </a:p>
          <a:p>
            <a:pPr lvl="1"/>
            <a:r>
              <a:rPr lang="en-US" dirty="0"/>
              <a:t>Drops connection on error</a:t>
            </a:r>
          </a:p>
        </p:txBody>
      </p:sp>
      <p:sp>
        <p:nvSpPr>
          <p:cNvPr id="2" name="Title 1">
            <a:extLst>
              <a:ext uri="{FF2B5EF4-FFF2-40B4-BE49-F238E27FC236}">
                <a16:creationId xmlns:a16="http://schemas.microsoft.com/office/drawing/2014/main" id="{853757AA-D7D7-41A0-93D9-548EE958690A}"/>
              </a:ext>
            </a:extLst>
          </p:cNvPr>
          <p:cNvSpPr>
            <a:spLocks noGrp="1"/>
          </p:cNvSpPr>
          <p:nvPr>
            <p:ph type="title"/>
          </p:nvPr>
        </p:nvSpPr>
        <p:spPr/>
        <p:txBody>
          <a:bodyPr/>
          <a:lstStyle/>
          <a:p>
            <a:r>
              <a:rPr lang="en-US" dirty="0"/>
              <a:t>Transport protocol – Functional comparison</a:t>
            </a:r>
          </a:p>
        </p:txBody>
      </p:sp>
      <p:sp>
        <p:nvSpPr>
          <p:cNvPr id="5" name="TextBox 4">
            <a:extLst>
              <a:ext uri="{FF2B5EF4-FFF2-40B4-BE49-F238E27FC236}">
                <a16:creationId xmlns:a16="http://schemas.microsoft.com/office/drawing/2014/main" id="{770640D0-B334-4158-86CA-0CF7C9E0BE00}"/>
              </a:ext>
            </a:extLst>
          </p:cNvPr>
          <p:cNvSpPr txBox="1"/>
          <p:nvPr/>
        </p:nvSpPr>
        <p:spPr>
          <a:xfrm>
            <a:off x="2166316" y="6165163"/>
            <a:ext cx="8090289"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http://vasters.com/blog/From-MQTT-to-AMQP-and-back/</a:t>
            </a:r>
          </a:p>
        </p:txBody>
      </p:sp>
    </p:spTree>
    <p:extLst>
      <p:ext uri="{BB962C8B-B14F-4D97-AF65-F5344CB8AC3E}">
        <p14:creationId xmlns:p14="http://schemas.microsoft.com/office/powerpoint/2010/main" val="2548129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FB478D-4DD5-4899-BDE3-51FD09F7E278}"/>
              </a:ext>
            </a:extLst>
          </p:cNvPr>
          <p:cNvSpPr txBox="1"/>
          <p:nvPr/>
        </p:nvSpPr>
        <p:spPr>
          <a:xfrm>
            <a:off x="1114424" y="2581275"/>
            <a:ext cx="11077575" cy="1200329"/>
          </a:xfrm>
          <a:prstGeom prst="rect">
            <a:avLst/>
          </a:prstGeom>
          <a:noFill/>
        </p:spPr>
        <p:txBody>
          <a:bodyPr wrap="square" rtlCol="0">
            <a:spAutoFit/>
          </a:bodyPr>
          <a:lstStyle/>
          <a:p>
            <a:r>
              <a:rPr lang="en-US" sz="7200" dirty="0">
                <a:latin typeface="Segoe UI Light" panose="020B0502040204020203" pitchFamily="34" charset="0"/>
                <a:cs typeface="Segoe UI Light" panose="020B0502040204020203" pitchFamily="34" charset="0"/>
              </a:rPr>
              <a:t>Thank you</a:t>
            </a:r>
          </a:p>
        </p:txBody>
      </p:sp>
    </p:spTree>
    <p:extLst>
      <p:ext uri="{BB962C8B-B14F-4D97-AF65-F5344CB8AC3E}">
        <p14:creationId xmlns:p14="http://schemas.microsoft.com/office/powerpoint/2010/main" val="244994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Microsoft Azure IoT Hub</a:t>
            </a:r>
          </a:p>
        </p:txBody>
      </p:sp>
      <p:sp>
        <p:nvSpPr>
          <p:cNvPr id="5" name="Text Placeholder 4"/>
          <p:cNvSpPr>
            <a:spLocks noGrp="1"/>
          </p:cNvSpPr>
          <p:nvPr>
            <p:ph type="body" sz="quarter" idx="10"/>
          </p:nvPr>
        </p:nvSpPr>
        <p:spPr>
          <a:xfrm>
            <a:off x="269240" y="3182580"/>
            <a:ext cx="11651870" cy="2942344"/>
          </a:xfrm>
        </p:spPr>
        <p:txBody>
          <a:bodyPr/>
          <a:lstStyle/>
          <a:p>
            <a:pPr marL="0" lvl="2">
              <a:buClr>
                <a:prstClr val="white"/>
              </a:buClr>
              <a:defRPr/>
            </a:pPr>
            <a:r>
              <a:rPr lang="en-US" sz="2800" dirty="0">
                <a:solidFill>
                  <a:prstClr val="white"/>
                </a:solidFill>
                <a:latin typeface="Segoe UI Light"/>
              </a:rPr>
              <a:t>Azure IoT Hub is designed to connect your devices to Azure. </a:t>
            </a:r>
          </a:p>
          <a:p>
            <a:pPr marL="681123" lvl="3" indent="-457112">
              <a:buClr>
                <a:prstClr val="white"/>
              </a:buClr>
              <a:buFont typeface="Webdings" panose="05030102010509060703" pitchFamily="18" charset="2"/>
              <a:buChar char=""/>
              <a:defRPr/>
            </a:pPr>
            <a:r>
              <a:rPr lang="en-US" sz="2800" dirty="0">
                <a:solidFill>
                  <a:prstClr val="white"/>
                </a:solidFill>
                <a:latin typeface="Segoe UI Light"/>
              </a:rPr>
              <a:t>Millions of simultaneously connected devices</a:t>
            </a:r>
          </a:p>
          <a:p>
            <a:pPr marL="681123" lvl="3" indent="-457112">
              <a:buClr>
                <a:prstClr val="white"/>
              </a:buClr>
              <a:buFont typeface="Webdings" panose="05030102010509060703" pitchFamily="18" charset="2"/>
              <a:buChar char=""/>
              <a:defRPr/>
            </a:pPr>
            <a:r>
              <a:rPr lang="en-US" sz="2800" dirty="0">
                <a:solidFill>
                  <a:prstClr val="white"/>
                </a:solidFill>
                <a:latin typeface="Segoe UI Light"/>
              </a:rPr>
              <a:t>Per-device authentication</a:t>
            </a:r>
          </a:p>
          <a:p>
            <a:pPr marL="681123" lvl="3" indent="-457112">
              <a:buClr>
                <a:prstClr val="white"/>
              </a:buClr>
              <a:buFont typeface="Webdings" panose="05030102010509060703" pitchFamily="18" charset="2"/>
              <a:buChar char=""/>
              <a:defRPr/>
            </a:pPr>
            <a:r>
              <a:rPr lang="en-US" sz="2800" dirty="0">
                <a:solidFill>
                  <a:prstClr val="white"/>
                </a:solidFill>
                <a:latin typeface="Segoe UI Light"/>
              </a:rPr>
              <a:t>High throughput data ingestion</a:t>
            </a:r>
          </a:p>
          <a:p>
            <a:pPr marL="681123" lvl="3" indent="-457112">
              <a:buClr>
                <a:prstClr val="white"/>
              </a:buClr>
              <a:buFont typeface="Webdings" panose="05030102010509060703" pitchFamily="18" charset="2"/>
              <a:buChar char=""/>
              <a:defRPr/>
            </a:pPr>
            <a:r>
              <a:rPr lang="en-US" sz="2800" dirty="0">
                <a:solidFill>
                  <a:prstClr val="white"/>
                </a:solidFill>
                <a:latin typeface="Segoe UI Light"/>
              </a:rPr>
              <a:t>A variety of communication patterns</a:t>
            </a:r>
          </a:p>
          <a:p>
            <a:pPr marL="681123" lvl="3" indent="-457112">
              <a:buClr>
                <a:prstClr val="white"/>
              </a:buClr>
              <a:buFont typeface="Webdings" panose="05030102010509060703" pitchFamily="18" charset="2"/>
              <a:buChar char=""/>
              <a:defRPr/>
            </a:pPr>
            <a:r>
              <a:rPr lang="en-US" sz="2800" dirty="0">
                <a:solidFill>
                  <a:prstClr val="white"/>
                </a:solidFill>
                <a:latin typeface="Segoe UI Light"/>
              </a:rPr>
              <a:t>Reliable command and control</a:t>
            </a:r>
          </a:p>
        </p:txBody>
      </p:sp>
      <p:sp>
        <p:nvSpPr>
          <p:cNvPr id="6" name="Text Placeholder 4"/>
          <p:cNvSpPr txBox="1">
            <a:spLocks/>
          </p:cNvSpPr>
          <p:nvPr/>
        </p:nvSpPr>
        <p:spPr>
          <a:xfrm>
            <a:off x="275465" y="1562366"/>
            <a:ext cx="11651870" cy="1620214"/>
          </a:xfrm>
          <a:prstGeom prst="rect">
            <a:avLst/>
          </a:prstGeom>
        </p:spPr>
        <p:txBody>
          <a:bodyPr vert="horz" wrap="square" lIns="146284" tIns="91427" rIns="146284" bIns="91427" rtlCol="0">
            <a:spAutoFit/>
          </a:bodyPr>
          <a:lstStyle>
            <a:lvl1pPr marL="0" marR="0" indent="0" algn="l" defTabSz="914192" rtl="0" eaLnBrk="1" fontAlgn="auto" latinLnBrk="0" hangingPunct="1">
              <a:lnSpc>
                <a:spcPct val="90000"/>
              </a:lnSpc>
              <a:spcBef>
                <a:spcPts val="1800"/>
              </a:spcBef>
              <a:spcAft>
                <a:spcPts val="0"/>
              </a:spcAft>
              <a:buClrTx/>
              <a:buSzPct val="90000"/>
              <a:buFont typeface="Arial" pitchFamily="34" charset="0"/>
              <a:buNone/>
              <a:tabLst/>
              <a:defRPr sz="3920" kern="1200" spc="0" baseline="0">
                <a:gradFill>
                  <a:gsLst>
                    <a:gs pos="1250">
                      <a:schemeClr val="tx1"/>
                    </a:gs>
                    <a:gs pos="99000">
                      <a:schemeClr val="tx1"/>
                    </a:gs>
                  </a:gsLst>
                  <a:lin ang="5400000" scaled="0"/>
                </a:gradFill>
                <a:latin typeface="+mj-lt"/>
                <a:ea typeface="+mn-ea"/>
                <a:cs typeface="+mn-cs"/>
              </a:defRPr>
            </a:lvl1pPr>
            <a:lvl2pPr marL="0" marR="0" indent="0" algn="l" defTabSz="914192" rtl="0" eaLnBrk="1" fontAlgn="auto" latinLnBrk="0" hangingPunct="1">
              <a:lnSpc>
                <a:spcPct val="90000"/>
              </a:lnSpc>
              <a:spcBef>
                <a:spcPts val="365"/>
              </a:spcBef>
              <a:spcAft>
                <a:spcPts val="60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54"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07"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161"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896182">
              <a:spcBef>
                <a:spcPts val="1765"/>
              </a:spcBef>
            </a:pPr>
            <a:r>
              <a:rPr lang="en-US" sz="3919" dirty="0">
                <a:gradFill>
                  <a:gsLst>
                    <a:gs pos="1250">
                      <a:prstClr val="white"/>
                    </a:gs>
                    <a:gs pos="99000">
                      <a:prstClr val="white"/>
                    </a:gs>
                  </a:gsLst>
                  <a:lin ang="5400000" scaled="0"/>
                </a:gradFill>
                <a:latin typeface="Segoe UI Light"/>
              </a:rPr>
              <a:t>IoT Hub is available as a stand-alone service or as one of the services used in the new Azure IoT Suite</a:t>
            </a:r>
          </a:p>
          <a:p>
            <a:pPr lvl="1" defTabSz="896182">
              <a:spcBef>
                <a:spcPts val="358"/>
              </a:spcBef>
              <a:spcAft>
                <a:spcPts val="588"/>
              </a:spcAft>
            </a:pPr>
            <a:r>
              <a:rPr lang="en-US" dirty="0">
                <a:gradFill>
                  <a:gsLst>
                    <a:gs pos="1250">
                      <a:prstClr val="white"/>
                    </a:gs>
                    <a:gs pos="100000">
                      <a:prstClr val="white"/>
                    </a:gs>
                  </a:gsLst>
                  <a:lin ang="5400000" scaled="0"/>
                </a:gradFill>
                <a:latin typeface="Segoe UI"/>
              </a:rPr>
              <a:t> </a:t>
            </a:r>
          </a:p>
        </p:txBody>
      </p:sp>
    </p:spTree>
    <p:extLst>
      <p:ext uri="{BB962C8B-B14F-4D97-AF65-F5344CB8AC3E}">
        <p14:creationId xmlns:p14="http://schemas.microsoft.com/office/powerpoint/2010/main" val="21724956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Connector 87"/>
          <p:cNvCxnSpPr/>
          <p:nvPr/>
        </p:nvCxnSpPr>
        <p:spPr>
          <a:xfrm>
            <a:off x="3227879" y="2372431"/>
            <a:ext cx="0" cy="4033296"/>
          </a:xfrm>
          <a:prstGeom prst="line">
            <a:avLst/>
          </a:prstGeom>
          <a:ln w="28575">
            <a:solidFill>
              <a:srgbClr val="77777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Azure IoT Solution Architecture</a:t>
            </a:r>
          </a:p>
        </p:txBody>
      </p:sp>
      <p:sp>
        <p:nvSpPr>
          <p:cNvPr id="8" name="Field gateway"/>
          <p:cNvSpPr/>
          <p:nvPr/>
        </p:nvSpPr>
        <p:spPr>
          <a:xfrm>
            <a:off x="2120696" y="3887247"/>
            <a:ext cx="942860" cy="150159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prstClr val="white"/>
                </a:solidFill>
                <a:latin typeface="Segoe UI Semibold" panose="020B0702040204020203" pitchFamily="34" charset="0"/>
                <a:ea typeface="Segoe UI" pitchFamily="34" charset="0"/>
                <a:cs typeface="Segoe UI" pitchFamily="34" charset="0"/>
              </a:rPr>
              <a:t>Field gateway</a:t>
            </a:r>
          </a:p>
        </p:txBody>
      </p:sp>
      <p:sp>
        <p:nvSpPr>
          <p:cNvPr id="9" name="Cloud protocol"/>
          <p:cNvSpPr/>
          <p:nvPr/>
        </p:nvSpPr>
        <p:spPr>
          <a:xfrm>
            <a:off x="3467568" y="3020123"/>
            <a:ext cx="957410" cy="150159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prstClr val="white"/>
                </a:solidFill>
                <a:latin typeface="Segoe UI Semibold" panose="020B0702040204020203" pitchFamily="34" charset="0"/>
                <a:ea typeface="Segoe UI" pitchFamily="34" charset="0"/>
                <a:cs typeface="Segoe UI" pitchFamily="34" charset="0"/>
              </a:rPr>
              <a:t>Cloud protocol</a:t>
            </a:r>
          </a:p>
          <a:p>
            <a:pPr defTabSz="895747" fontAlgn="base">
              <a:lnSpc>
                <a:spcPct val="90000"/>
              </a:lnSpc>
              <a:spcBef>
                <a:spcPct val="0"/>
              </a:spcBef>
              <a:defRPr/>
            </a:pPr>
            <a:r>
              <a:rPr lang="en-US" sz="1078" dirty="0">
                <a:solidFill>
                  <a:prstClr val="white"/>
                </a:solidFill>
                <a:latin typeface="Segoe UI Semibold" panose="020B0702040204020203" pitchFamily="34" charset="0"/>
                <a:ea typeface="Segoe UI" pitchFamily="34" charset="0"/>
                <a:cs typeface="Segoe UI" pitchFamily="34" charset="0"/>
              </a:rPr>
              <a:t>gateway</a:t>
            </a:r>
          </a:p>
        </p:txBody>
      </p:sp>
      <p:grpSp>
        <p:nvGrpSpPr>
          <p:cNvPr id="10" name="Group 9"/>
          <p:cNvGrpSpPr/>
          <p:nvPr/>
        </p:nvGrpSpPr>
        <p:grpSpPr>
          <a:xfrm>
            <a:off x="1111601" y="2586849"/>
            <a:ext cx="307313" cy="307916"/>
            <a:chOff x="609600" y="502508"/>
            <a:chExt cx="395416" cy="395416"/>
          </a:xfrm>
        </p:grpSpPr>
        <p:sp>
          <p:nvSpPr>
            <p:cNvPr id="11" name="Rectangle 10"/>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12"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a typeface="MS PGothic" panose="020B0600070205080204" pitchFamily="34" charset="-128"/>
              </a:endParaRPr>
            </a:p>
          </p:txBody>
        </p:sp>
      </p:grpSp>
      <p:cxnSp>
        <p:nvCxnSpPr>
          <p:cNvPr id="22" name="Straight Arrow Connector 21"/>
          <p:cNvCxnSpPr/>
          <p:nvPr/>
        </p:nvCxnSpPr>
        <p:spPr>
          <a:xfrm flipV="1">
            <a:off x="1439136" y="2720664"/>
            <a:ext cx="3500195" cy="10834"/>
          </a:xfrm>
          <a:prstGeom prst="straightConnector1">
            <a:avLst/>
          </a:prstGeom>
          <a:ln w="28575">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39136" y="3487070"/>
            <a:ext cx="2028433" cy="13667"/>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26667" y="3756347"/>
            <a:ext cx="525263"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39136" y="4232674"/>
            <a:ext cx="688083" cy="10019"/>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061903" y="4176747"/>
            <a:ext cx="415505" cy="5037"/>
          </a:xfrm>
          <a:prstGeom prst="straightConnector1">
            <a:avLst/>
          </a:prstGeom>
          <a:ln w="28575">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p:cNvCxnSpPr/>
          <p:nvPr/>
        </p:nvCxnSpPr>
        <p:spPr>
          <a:xfrm flipV="1">
            <a:off x="1444631" y="4998265"/>
            <a:ext cx="682074"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070729" y="4998263"/>
            <a:ext cx="1868601" cy="11687"/>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298803" y="2931063"/>
            <a:ext cx="1133996" cy="338378"/>
          </a:xfrm>
          <a:prstGeom prst="rect">
            <a:avLst/>
          </a:prstGeom>
          <a:noFill/>
        </p:spPr>
        <p:txBody>
          <a:bodyPr wrap="none" rtlCol="0">
            <a:spAutoFit/>
          </a:bodyPr>
          <a:lstStyle/>
          <a:p>
            <a:pPr defTabSz="914367">
              <a:defRPr/>
            </a:pPr>
            <a:r>
              <a:rPr lang="en-US" sz="1567" dirty="0">
                <a:solidFill>
                  <a:prstClr val="white"/>
                </a:solidFill>
                <a:latin typeface="Segoe UI"/>
                <a:ea typeface="MS PGothic" panose="020B0600070205080204" pitchFamily="34" charset="-128"/>
              </a:rPr>
              <a:t>IP-capable</a:t>
            </a:r>
          </a:p>
        </p:txBody>
      </p:sp>
      <p:sp>
        <p:nvSpPr>
          <p:cNvPr id="36" name="TextBox 35"/>
          <p:cNvSpPr txBox="1"/>
          <p:nvPr/>
        </p:nvSpPr>
        <p:spPr>
          <a:xfrm rot="16200000">
            <a:off x="45300" y="4472155"/>
            <a:ext cx="1620522" cy="331773"/>
          </a:xfrm>
          <a:prstGeom prst="rect">
            <a:avLst/>
          </a:prstGeom>
          <a:noFill/>
        </p:spPr>
        <p:txBody>
          <a:bodyPr wrap="none" rtlCol="0">
            <a:spAutoFit/>
          </a:bodyPr>
          <a:lstStyle/>
          <a:p>
            <a:pPr defTabSz="914367">
              <a:defRPr/>
            </a:pPr>
            <a:r>
              <a:rPr lang="en-US" sz="1567" dirty="0">
                <a:solidFill>
                  <a:prstClr val="white"/>
                </a:solidFill>
                <a:latin typeface="Segoe UI"/>
                <a:ea typeface="MS PGothic" panose="020B0600070205080204" pitchFamily="34" charset="-128"/>
              </a:rPr>
              <a:t>None IP-devices</a:t>
            </a:r>
          </a:p>
        </p:txBody>
      </p:sp>
      <p:sp>
        <p:nvSpPr>
          <p:cNvPr id="51" name="Left-Right Arrow 50"/>
          <p:cNvSpPr/>
          <p:nvPr/>
        </p:nvSpPr>
        <p:spPr>
          <a:xfrm>
            <a:off x="6934095" y="4060239"/>
            <a:ext cx="581359" cy="442996"/>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33620" bIns="33620" numCol="1" spcCol="0" rtlCol="0" fromWordArt="0" anchor="b" anchorCtr="0" forceAA="0" compatLnSpc="1">
            <a:prstTxWarp prst="textNoShape">
              <a:avLst/>
            </a:prstTxWarp>
            <a:noAutofit/>
          </a:bodyPr>
          <a:lstStyle/>
          <a:p>
            <a:pPr algn="ctr" defTabSz="914038"/>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TextBox 94"/>
          <p:cNvSpPr txBox="1"/>
          <p:nvPr/>
        </p:nvSpPr>
        <p:spPr>
          <a:xfrm>
            <a:off x="3227880" y="6059180"/>
            <a:ext cx="862086" cy="511055"/>
          </a:xfrm>
          <a:prstGeom prst="rect">
            <a:avLst/>
          </a:prstGeom>
          <a:noFill/>
        </p:spPr>
        <p:txBody>
          <a:bodyPr wrap="none" lIns="179259" tIns="143407" rIns="179259" bIns="143407" rtlCol="0">
            <a:spAutoFit/>
          </a:bodyPr>
          <a:lstStyle/>
          <a:p>
            <a:pPr defTabSz="914367">
              <a:lnSpc>
                <a:spcPct val="90000"/>
              </a:lnSpc>
              <a:spcAft>
                <a:spcPts val="588"/>
              </a:spcAft>
              <a:defRPr/>
            </a:pPr>
            <a:r>
              <a:rPr lang="en-US" sz="1567">
                <a:solidFill>
                  <a:prstClr val="white"/>
                </a:solidFill>
                <a:latin typeface="Segoe UI"/>
                <a:ea typeface="MS PGothic" panose="020B0600070205080204" pitchFamily="34" charset="-128"/>
              </a:rPr>
              <a:t>cloud</a:t>
            </a:r>
          </a:p>
        </p:txBody>
      </p:sp>
      <p:sp>
        <p:nvSpPr>
          <p:cNvPr id="96" name="TextBox 95"/>
          <p:cNvSpPr txBox="1"/>
          <p:nvPr/>
        </p:nvSpPr>
        <p:spPr>
          <a:xfrm>
            <a:off x="2392840" y="6047212"/>
            <a:ext cx="753097" cy="511055"/>
          </a:xfrm>
          <a:prstGeom prst="rect">
            <a:avLst/>
          </a:prstGeom>
          <a:noFill/>
        </p:spPr>
        <p:txBody>
          <a:bodyPr wrap="none" lIns="179259" tIns="143407" rIns="179259" bIns="143407" rtlCol="0">
            <a:spAutoFit/>
          </a:bodyPr>
          <a:lstStyle/>
          <a:p>
            <a:pPr defTabSz="914367">
              <a:lnSpc>
                <a:spcPct val="90000"/>
              </a:lnSpc>
              <a:spcAft>
                <a:spcPts val="588"/>
              </a:spcAft>
              <a:defRPr/>
            </a:pPr>
            <a:r>
              <a:rPr lang="en-US" sz="1567" dirty="0">
                <a:solidFill>
                  <a:prstClr val="white"/>
                </a:solidFill>
                <a:latin typeface="Segoe UI"/>
                <a:ea typeface="MS PGothic" panose="020B0600070205080204" pitchFamily="34" charset="-128"/>
              </a:rPr>
              <a:t>field</a:t>
            </a:r>
          </a:p>
        </p:txBody>
      </p:sp>
      <p:grpSp>
        <p:nvGrpSpPr>
          <p:cNvPr id="41" name="Group 40"/>
          <p:cNvGrpSpPr/>
          <p:nvPr/>
        </p:nvGrpSpPr>
        <p:grpSpPr>
          <a:xfrm>
            <a:off x="1111601" y="3333375"/>
            <a:ext cx="307313" cy="307916"/>
            <a:chOff x="609600" y="502508"/>
            <a:chExt cx="395416" cy="395416"/>
          </a:xfrm>
        </p:grpSpPr>
        <p:sp>
          <p:nvSpPr>
            <p:cNvPr id="42" name="Rectangle 41"/>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43"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a typeface="MS PGothic" panose="020B0600070205080204" pitchFamily="34" charset="-128"/>
              </a:endParaRPr>
            </a:p>
          </p:txBody>
        </p:sp>
      </p:grpSp>
      <p:grpSp>
        <p:nvGrpSpPr>
          <p:cNvPr id="44" name="Group 43"/>
          <p:cNvGrpSpPr/>
          <p:nvPr/>
        </p:nvGrpSpPr>
        <p:grpSpPr>
          <a:xfrm>
            <a:off x="1105204" y="4078596"/>
            <a:ext cx="307313" cy="307916"/>
            <a:chOff x="609600" y="502508"/>
            <a:chExt cx="395416" cy="395416"/>
          </a:xfrm>
        </p:grpSpPr>
        <p:sp>
          <p:nvSpPr>
            <p:cNvPr id="45" name="Rectangle 44"/>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46"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a typeface="MS PGothic" panose="020B0600070205080204" pitchFamily="34" charset="-128"/>
              </a:endParaRPr>
            </a:p>
          </p:txBody>
        </p:sp>
      </p:grpSp>
      <p:grpSp>
        <p:nvGrpSpPr>
          <p:cNvPr id="47" name="Group 46"/>
          <p:cNvGrpSpPr/>
          <p:nvPr/>
        </p:nvGrpSpPr>
        <p:grpSpPr>
          <a:xfrm>
            <a:off x="1102672" y="4855993"/>
            <a:ext cx="307313" cy="307916"/>
            <a:chOff x="609600" y="502508"/>
            <a:chExt cx="395416" cy="395416"/>
          </a:xfrm>
        </p:grpSpPr>
        <p:sp>
          <p:nvSpPr>
            <p:cNvPr id="48" name="Rectangle 47"/>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49"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a typeface="MS PGothic" panose="020B0600070205080204" pitchFamily="34" charset="-128"/>
              </a:endParaRPr>
            </a:p>
          </p:txBody>
        </p:sp>
      </p:grpSp>
      <p:sp>
        <p:nvSpPr>
          <p:cNvPr id="39" name="Left-Right Arrow 38"/>
          <p:cNvSpPr/>
          <p:nvPr/>
        </p:nvSpPr>
        <p:spPr>
          <a:xfrm>
            <a:off x="6948905" y="5283300"/>
            <a:ext cx="581359" cy="442996"/>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33620" bIns="33620" numCol="1" spcCol="0" rtlCol="0" fromWordArt="0" anchor="b" anchorCtr="0" forceAA="0" compatLnSpc="1">
            <a:prstTxWarp prst="textNoShape">
              <a:avLst/>
            </a:prstTxWarp>
            <a:noAutofit/>
          </a:bodyPr>
          <a:lstStyle/>
          <a:p>
            <a:pPr algn="ctr" defTabSz="914038"/>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Left-Right Arrow 39"/>
          <p:cNvSpPr/>
          <p:nvPr/>
        </p:nvSpPr>
        <p:spPr>
          <a:xfrm>
            <a:off x="6948904" y="2833717"/>
            <a:ext cx="581359" cy="442996"/>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33620" bIns="33620" numCol="1" spcCol="0" rtlCol="0" fromWordArt="0" anchor="b" anchorCtr="0" forceAA="0" compatLnSpc="1">
            <a:prstTxWarp prst="textNoShape">
              <a:avLst/>
            </a:prstTxWarp>
            <a:noAutofit/>
          </a:bodyPr>
          <a:lstStyle/>
          <a:p>
            <a:pPr algn="ctr" defTabSz="914038"/>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Frame 5"/>
          <p:cNvSpPr>
            <a:spLocks noChangeAspect="1"/>
          </p:cNvSpPr>
          <p:nvPr/>
        </p:nvSpPr>
        <p:spPr bwMode="auto">
          <a:xfrm>
            <a:off x="2322873" y="4027515"/>
            <a:ext cx="487556" cy="487425"/>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81" name="Group 180"/>
          <p:cNvGrpSpPr/>
          <p:nvPr/>
        </p:nvGrpSpPr>
        <p:grpSpPr>
          <a:xfrm>
            <a:off x="3564501" y="3079730"/>
            <a:ext cx="767555" cy="479963"/>
            <a:chOff x="7966852" y="2699664"/>
            <a:chExt cx="782946" cy="489587"/>
          </a:xfrm>
        </p:grpSpPr>
        <p:sp>
          <p:nvSpPr>
            <p:cNvPr id="182" name="Freeform 181"/>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06782" rtlCol="0" anchor="ctr"/>
            <a:lstStyle/>
            <a:p>
              <a:pPr algn="ctr" defTabSz="914367">
                <a:lnSpc>
                  <a:spcPct val="80000"/>
                </a:lnSpc>
                <a:defRPr/>
              </a:pPr>
              <a:endParaRPr lang="en-US" sz="4313" spc="-147">
                <a:solidFill>
                  <a:srgbClr val="FFFFFF"/>
                </a:solidFill>
                <a:latin typeface="Segoe UI Light"/>
              </a:endParaRPr>
            </a:p>
          </p:txBody>
        </p:sp>
        <p:grpSp>
          <p:nvGrpSpPr>
            <p:cNvPr id="183" name="Group 182"/>
            <p:cNvGrpSpPr/>
            <p:nvPr/>
          </p:nvGrpSpPr>
          <p:grpSpPr>
            <a:xfrm>
              <a:off x="8188271" y="2851116"/>
              <a:ext cx="257445" cy="288170"/>
              <a:chOff x="3876323" y="2412935"/>
              <a:chExt cx="981584" cy="1503227"/>
            </a:xfrm>
          </p:grpSpPr>
          <p:grpSp>
            <p:nvGrpSpPr>
              <p:cNvPr id="184" name="Group 183"/>
              <p:cNvGrpSpPr/>
              <p:nvPr/>
            </p:nvGrpSpPr>
            <p:grpSpPr>
              <a:xfrm>
                <a:off x="4075337" y="2655193"/>
                <a:ext cx="640701" cy="978962"/>
                <a:chOff x="3978978" y="2691315"/>
                <a:chExt cx="745467" cy="1374671"/>
              </a:xfrm>
            </p:grpSpPr>
            <p:sp>
              <p:nvSpPr>
                <p:cNvPr id="187" name="Rectangle 186"/>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88" name="Rectangle 187"/>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89" name="Rectangle 188"/>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96" name="Rectangle 195"/>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97" name="Rectangle 196"/>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98" name="Rectangle 197"/>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85" name="Freeform 184"/>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sp>
            <p:nvSpPr>
              <p:cNvPr id="186" name="Freeform 185"/>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grpSp>
      </p:grpSp>
      <p:sp>
        <p:nvSpPr>
          <p:cNvPr id="4" name="IoT"/>
          <p:cNvSpPr/>
          <p:nvPr/>
        </p:nvSpPr>
        <p:spPr>
          <a:xfrm>
            <a:off x="4959459" y="2381778"/>
            <a:ext cx="1747279" cy="3653146"/>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defRPr/>
            </a:pPr>
            <a:r>
              <a:rPr lang="en-US" sz="1765" dirty="0">
                <a:solidFill>
                  <a:prstClr val="white"/>
                </a:solidFill>
                <a:latin typeface="Segoe UI Semibold" panose="020B0702040204020203" pitchFamily="34" charset="0"/>
                <a:ea typeface="Segoe UI" pitchFamily="34" charset="0"/>
                <a:cs typeface="Segoe UI" pitchFamily="34" charset="0"/>
              </a:rPr>
              <a:t>IoT Hub</a:t>
            </a:r>
          </a:p>
        </p:txBody>
      </p:sp>
      <p:pic>
        <p:nvPicPr>
          <p:cNvPr id="117" name="Picture 116">
            <a:extLst>
              <a:ext uri="{FF2B5EF4-FFF2-40B4-BE49-F238E27FC236}">
                <a16:creationId xmlns:a16="http://schemas.microsoft.com/office/drawing/2014/main" id="{89D6B0EB-34E6-4D2A-B597-CA5A040032B9}"/>
              </a:ext>
            </a:extLst>
          </p:cNvPr>
          <p:cNvPicPr>
            <a:picLocks noChangeAspect="1"/>
          </p:cNvPicPr>
          <p:nvPr/>
        </p:nvPicPr>
        <p:blipFill>
          <a:blip r:embed="rId9"/>
          <a:stretch>
            <a:fillRect/>
          </a:stretch>
        </p:blipFill>
        <p:spPr>
          <a:xfrm>
            <a:off x="5506742" y="3699425"/>
            <a:ext cx="656179" cy="656179"/>
          </a:xfrm>
          <a:prstGeom prst="rect">
            <a:avLst/>
          </a:prstGeom>
        </p:spPr>
      </p:pic>
      <p:grpSp>
        <p:nvGrpSpPr>
          <p:cNvPr id="31" name="Group 30">
            <a:extLst>
              <a:ext uri="{FF2B5EF4-FFF2-40B4-BE49-F238E27FC236}">
                <a16:creationId xmlns:a16="http://schemas.microsoft.com/office/drawing/2014/main" id="{E69EF317-C899-4415-A3FA-09B83967955A}"/>
              </a:ext>
            </a:extLst>
          </p:cNvPr>
          <p:cNvGrpSpPr/>
          <p:nvPr/>
        </p:nvGrpSpPr>
        <p:grpSpPr>
          <a:xfrm>
            <a:off x="7702361" y="2480782"/>
            <a:ext cx="3337114" cy="1149844"/>
            <a:chOff x="7702361" y="2480782"/>
            <a:chExt cx="3337114" cy="1149844"/>
          </a:xfrm>
        </p:grpSpPr>
        <p:sp>
          <p:nvSpPr>
            <p:cNvPr id="37" name="Rectangle 36"/>
            <p:cNvSpPr/>
            <p:nvPr/>
          </p:nvSpPr>
          <p:spPr>
            <a:xfrm>
              <a:off x="7702361" y="2480782"/>
              <a:ext cx="3337114" cy="1149844"/>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prstClr val="white"/>
                  </a:solidFill>
                  <a:latin typeface="Segoe UI Semibold" panose="020B0702040204020203" pitchFamily="34" charset="0"/>
                  <a:ea typeface="Segoe UI" pitchFamily="34" charset="0"/>
                  <a:cs typeface="Segoe UI" pitchFamily="34" charset="0"/>
                </a:rPr>
                <a:t>Cold path </a:t>
              </a:r>
              <a:r>
                <a:rPr lang="en-US" sz="1078" dirty="0" err="1">
                  <a:solidFill>
                    <a:prstClr val="white"/>
                  </a:solidFill>
                  <a:latin typeface="Segoe UI Semibold" panose="020B0702040204020203" pitchFamily="34" charset="0"/>
                  <a:ea typeface="Segoe UI" pitchFamily="34" charset="0"/>
                  <a:cs typeface="Segoe UI" pitchFamily="34" charset="0"/>
                </a:rPr>
                <a:t>persising</a:t>
              </a:r>
              <a:endParaRPr lang="en-US" sz="1078" dirty="0">
                <a:solidFill>
                  <a:prstClr val="white"/>
                </a:solidFill>
                <a:latin typeface="Segoe UI Semibold" panose="020B0702040204020203" pitchFamily="34" charset="0"/>
                <a:ea typeface="Segoe UI" pitchFamily="34" charset="0"/>
                <a:cs typeface="Segoe UI" pitchFamily="34" charset="0"/>
              </a:endParaRPr>
            </a:p>
          </p:txBody>
        </p:sp>
        <p:pic>
          <p:nvPicPr>
            <p:cNvPr id="6" name="Picture 5">
              <a:extLst>
                <a:ext uri="{FF2B5EF4-FFF2-40B4-BE49-F238E27FC236}">
                  <a16:creationId xmlns:a16="http://schemas.microsoft.com/office/drawing/2014/main" id="{8E5D445C-9B2F-461F-B784-3AC81B7E2B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99765" y="2616663"/>
              <a:ext cx="438552" cy="438552"/>
            </a:xfrm>
            <a:prstGeom prst="rect">
              <a:avLst/>
            </a:prstGeom>
          </p:spPr>
        </p:pic>
        <p:pic>
          <p:nvPicPr>
            <p:cNvPr id="17" name="Picture 16">
              <a:extLst>
                <a:ext uri="{FF2B5EF4-FFF2-40B4-BE49-F238E27FC236}">
                  <a16:creationId xmlns:a16="http://schemas.microsoft.com/office/drawing/2014/main" id="{D9E7C56D-AAF1-4EA6-9C0B-BFF3B4FAE05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05492" y="2641178"/>
              <a:ext cx="386108" cy="386108"/>
            </a:xfrm>
            <a:prstGeom prst="rect">
              <a:avLst/>
            </a:prstGeom>
          </p:spPr>
        </p:pic>
        <p:pic>
          <p:nvPicPr>
            <p:cNvPr id="19" name="Picture 18">
              <a:extLst>
                <a:ext uri="{FF2B5EF4-FFF2-40B4-BE49-F238E27FC236}">
                  <a16:creationId xmlns:a16="http://schemas.microsoft.com/office/drawing/2014/main" id="{A72D937D-2308-4472-90FE-C9CC9943F9E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29858" y="2646584"/>
              <a:ext cx="399917" cy="399917"/>
            </a:xfrm>
            <a:prstGeom prst="rect">
              <a:avLst/>
            </a:prstGeom>
          </p:spPr>
        </p:pic>
        <p:pic>
          <p:nvPicPr>
            <p:cNvPr id="127" name="Picture 126">
              <a:extLst>
                <a:ext uri="{FF2B5EF4-FFF2-40B4-BE49-F238E27FC236}">
                  <a16:creationId xmlns:a16="http://schemas.microsoft.com/office/drawing/2014/main" id="{DDA2A847-F457-4562-BFE9-686B9909DC1C}"/>
                </a:ext>
              </a:extLst>
            </p:cNvPr>
            <p:cNvPicPr>
              <a:picLocks noChangeAspect="1"/>
            </p:cNvPicPr>
            <p:nvPr/>
          </p:nvPicPr>
          <p:blipFill>
            <a:blip r:embed="rId13"/>
            <a:stretch>
              <a:fillRect/>
            </a:stretch>
          </p:blipFill>
          <p:spPr>
            <a:xfrm>
              <a:off x="9801873" y="2636910"/>
              <a:ext cx="427805" cy="427806"/>
            </a:xfrm>
            <a:prstGeom prst="rect">
              <a:avLst/>
            </a:prstGeom>
          </p:spPr>
        </p:pic>
        <p:pic>
          <p:nvPicPr>
            <p:cNvPr id="21" name="Picture 20">
              <a:extLst>
                <a:ext uri="{FF2B5EF4-FFF2-40B4-BE49-F238E27FC236}">
                  <a16:creationId xmlns:a16="http://schemas.microsoft.com/office/drawing/2014/main" id="{824D7B0A-6279-422C-856D-A3A7AD03843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309581" y="2592861"/>
              <a:ext cx="471855" cy="471855"/>
            </a:xfrm>
            <a:prstGeom prst="rect">
              <a:avLst/>
            </a:prstGeom>
          </p:spPr>
        </p:pic>
      </p:grpSp>
      <p:grpSp>
        <p:nvGrpSpPr>
          <p:cNvPr id="32" name="Group 31">
            <a:extLst>
              <a:ext uri="{FF2B5EF4-FFF2-40B4-BE49-F238E27FC236}">
                <a16:creationId xmlns:a16="http://schemas.microsoft.com/office/drawing/2014/main" id="{299469E7-0F6E-42ED-AD0A-E54DA4BFD324}"/>
              </a:ext>
            </a:extLst>
          </p:cNvPr>
          <p:cNvGrpSpPr/>
          <p:nvPr/>
        </p:nvGrpSpPr>
        <p:grpSpPr>
          <a:xfrm>
            <a:off x="7688205" y="3823192"/>
            <a:ext cx="3351270" cy="948223"/>
            <a:chOff x="7688205" y="3823192"/>
            <a:chExt cx="3351270" cy="948223"/>
          </a:xfrm>
        </p:grpSpPr>
        <p:sp>
          <p:nvSpPr>
            <p:cNvPr id="78" name="Rectangle 77"/>
            <p:cNvSpPr/>
            <p:nvPr/>
          </p:nvSpPr>
          <p:spPr>
            <a:xfrm>
              <a:off x="7688205" y="3823192"/>
              <a:ext cx="3351270" cy="948223"/>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prstClr val="white"/>
                  </a:solidFill>
                  <a:latin typeface="Segoe UI Semibold" panose="020B0702040204020203" pitchFamily="34" charset="0"/>
                  <a:ea typeface="Segoe UI" pitchFamily="34" charset="0"/>
                  <a:cs typeface="Segoe UI" pitchFamily="34" charset="0"/>
                </a:rPr>
                <a:t>Hot path analytics</a:t>
              </a:r>
            </a:p>
          </p:txBody>
        </p:sp>
        <p:grpSp>
          <p:nvGrpSpPr>
            <p:cNvPr id="16" name="Group 15"/>
            <p:cNvGrpSpPr/>
            <p:nvPr/>
          </p:nvGrpSpPr>
          <p:grpSpPr>
            <a:xfrm>
              <a:off x="7851075" y="3977047"/>
              <a:ext cx="720291" cy="405482"/>
              <a:chOff x="7650446" y="2688141"/>
              <a:chExt cx="1802656" cy="1014790"/>
            </a:xfrm>
          </p:grpSpPr>
          <p:grpSp>
            <p:nvGrpSpPr>
              <p:cNvPr id="14" name="Group 13"/>
              <p:cNvGrpSpPr/>
              <p:nvPr/>
            </p:nvGrpSpPr>
            <p:grpSpPr>
              <a:xfrm>
                <a:off x="9072476" y="2927577"/>
                <a:ext cx="380626" cy="116486"/>
                <a:chOff x="9320007" y="2938754"/>
                <a:chExt cx="380626" cy="116486"/>
              </a:xfrm>
            </p:grpSpPr>
            <p:sp>
              <p:nvSpPr>
                <p:cNvPr id="111" name="TextBox 110"/>
                <p:cNvSpPr txBox="1"/>
                <p:nvPr/>
              </p:nvSpPr>
              <p:spPr>
                <a:xfrm>
                  <a:off x="9320007" y="2938754"/>
                  <a:ext cx="58649" cy="11648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12" name="TextBox 111"/>
                <p:cNvSpPr txBox="1"/>
                <p:nvPr/>
              </p:nvSpPr>
              <p:spPr>
                <a:xfrm>
                  <a:off x="9384403" y="2938754"/>
                  <a:ext cx="58649" cy="11648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13" name="TextBox 112"/>
                <p:cNvSpPr txBox="1"/>
                <p:nvPr/>
              </p:nvSpPr>
              <p:spPr>
                <a:xfrm>
                  <a:off x="9577587" y="2938754"/>
                  <a:ext cx="58649" cy="11648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14" name="TextBox 113"/>
                <p:cNvSpPr txBox="1"/>
                <p:nvPr/>
              </p:nvSpPr>
              <p:spPr>
                <a:xfrm>
                  <a:off x="9448796" y="2938754"/>
                  <a:ext cx="58649" cy="11648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15" name="TextBox 114"/>
                <p:cNvSpPr txBox="1"/>
                <p:nvPr/>
              </p:nvSpPr>
              <p:spPr>
                <a:xfrm>
                  <a:off x="9513192" y="2938754"/>
                  <a:ext cx="58649" cy="11648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16" name="TextBox 115"/>
                <p:cNvSpPr txBox="1"/>
                <p:nvPr/>
              </p:nvSpPr>
              <p:spPr>
                <a:xfrm>
                  <a:off x="9641984" y="2938754"/>
                  <a:ext cx="58649" cy="11648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grpSp>
          <p:sp>
            <p:nvSpPr>
              <p:cNvPr id="62" name="Oval 61"/>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srgbClr val="B9D80A"/>
                  </a:solidFill>
                  <a:latin typeface="OCR A Extended" panose="02010509020102010303" pitchFamily="50" charset="0"/>
                </a:endParaRPr>
              </a:p>
            </p:txBody>
          </p:sp>
          <p:sp>
            <p:nvSpPr>
              <p:cNvPr id="63"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sp>
            <p:nvSpPr>
              <p:cNvPr id="64" name="Oval 63"/>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black"/>
                  </a:solidFill>
                  <a:latin typeface="OCR A Extended" panose="02010509020102010303" pitchFamily="50" charset="0"/>
                </a:endParaRPr>
              </a:p>
            </p:txBody>
          </p:sp>
          <p:sp>
            <p:nvSpPr>
              <p:cNvPr id="65" name="Freeform 64"/>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grpSp>
            <p:nvGrpSpPr>
              <p:cNvPr id="66" name="Group 65"/>
              <p:cNvGrpSpPr/>
              <p:nvPr/>
            </p:nvGrpSpPr>
            <p:grpSpPr>
              <a:xfrm>
                <a:off x="8270672" y="2767517"/>
                <a:ext cx="318885" cy="479652"/>
                <a:chOff x="7112065" y="1311128"/>
                <a:chExt cx="1047313" cy="1575323"/>
              </a:xfrm>
            </p:grpSpPr>
            <p:sp>
              <p:nvSpPr>
                <p:cNvPr id="67"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grpSp>
              <p:nvGrpSpPr>
                <p:cNvPr id="68" name="Group 67"/>
                <p:cNvGrpSpPr/>
                <p:nvPr/>
              </p:nvGrpSpPr>
              <p:grpSpPr>
                <a:xfrm>
                  <a:off x="7112065" y="1318671"/>
                  <a:ext cx="564776" cy="1567780"/>
                  <a:chOff x="7237831" y="1331389"/>
                  <a:chExt cx="564776" cy="1567780"/>
                </a:xfrm>
              </p:grpSpPr>
              <p:sp>
                <p:nvSpPr>
                  <p:cNvPr id="69"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sp>
                <p:nvSpPr>
                  <p:cNvPr id="70" name="Donut 69"/>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grpSp>
          </p:grpSp>
          <p:grpSp>
            <p:nvGrpSpPr>
              <p:cNvPr id="7" name="Group 6"/>
              <p:cNvGrpSpPr/>
              <p:nvPr/>
            </p:nvGrpSpPr>
            <p:grpSpPr>
              <a:xfrm>
                <a:off x="8421098" y="2926395"/>
                <a:ext cx="622292" cy="776536"/>
                <a:chOff x="8467245" y="2757789"/>
                <a:chExt cx="622292" cy="776536"/>
              </a:xfrm>
            </p:grpSpPr>
            <p:grpSp>
              <p:nvGrpSpPr>
                <p:cNvPr id="82" name="Group 81"/>
                <p:cNvGrpSpPr/>
                <p:nvPr/>
              </p:nvGrpSpPr>
              <p:grpSpPr>
                <a:xfrm>
                  <a:off x="8822263" y="2821623"/>
                  <a:ext cx="171962" cy="482437"/>
                  <a:chOff x="7237831" y="1331389"/>
                  <a:chExt cx="564776" cy="1546282"/>
                </a:xfrm>
              </p:grpSpPr>
              <p:sp>
                <p:nvSpPr>
                  <p:cNvPr id="84"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sp>
                <p:nvSpPr>
                  <p:cNvPr id="85" name="Oval 84"/>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grpSp>
            <p:sp>
              <p:nvSpPr>
                <p:cNvPr id="86" name="Oval 85"/>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black"/>
                    </a:solidFill>
                    <a:latin typeface="OCR A Extended" panose="02010509020102010303" pitchFamily="50" charset="0"/>
                  </a:endParaRPr>
                </a:p>
              </p:txBody>
            </p:sp>
            <p:grpSp>
              <p:nvGrpSpPr>
                <p:cNvPr id="87" name="Group 86"/>
                <p:cNvGrpSpPr/>
                <p:nvPr/>
              </p:nvGrpSpPr>
              <p:grpSpPr>
                <a:xfrm>
                  <a:off x="8596999" y="2798236"/>
                  <a:ext cx="377713" cy="446059"/>
                  <a:chOff x="3761989" y="1519463"/>
                  <a:chExt cx="1533392" cy="1810864"/>
                </a:xfrm>
              </p:grpSpPr>
              <p:sp>
                <p:nvSpPr>
                  <p:cNvPr id="89" name="TextBox 88"/>
                  <p:cNvSpPr txBox="1"/>
                  <p:nvPr/>
                </p:nvSpPr>
                <p:spPr>
                  <a:xfrm>
                    <a:off x="3761989" y="1519463"/>
                    <a:ext cx="320197"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90" name="TextBox 89"/>
                  <p:cNvSpPr txBox="1"/>
                  <p:nvPr/>
                </p:nvSpPr>
                <p:spPr>
                  <a:xfrm>
                    <a:off x="4166386" y="2124170"/>
                    <a:ext cx="320197"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91" name="TextBox 90"/>
                  <p:cNvSpPr txBox="1"/>
                  <p:nvPr/>
                </p:nvSpPr>
                <p:spPr>
                  <a:xfrm>
                    <a:off x="4975179" y="2124170"/>
                    <a:ext cx="320197"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92" name="TextBox 91"/>
                  <p:cNvSpPr txBox="1"/>
                  <p:nvPr/>
                </p:nvSpPr>
                <p:spPr>
                  <a:xfrm>
                    <a:off x="4570783" y="1519463"/>
                    <a:ext cx="320197"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93" name="TextBox 92"/>
                  <p:cNvSpPr txBox="1"/>
                  <p:nvPr/>
                </p:nvSpPr>
                <p:spPr>
                  <a:xfrm>
                    <a:off x="3761989" y="2124170"/>
                    <a:ext cx="320197"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97" name="TextBox 96"/>
                  <p:cNvSpPr txBox="1"/>
                  <p:nvPr/>
                </p:nvSpPr>
                <p:spPr>
                  <a:xfrm>
                    <a:off x="4975184" y="2699786"/>
                    <a:ext cx="320197"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98" name="TextBox 97"/>
                  <p:cNvSpPr txBox="1"/>
                  <p:nvPr/>
                </p:nvSpPr>
                <p:spPr>
                  <a:xfrm>
                    <a:off x="4166385" y="1519463"/>
                    <a:ext cx="320196"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99" name="TextBox 98"/>
                  <p:cNvSpPr txBox="1"/>
                  <p:nvPr/>
                </p:nvSpPr>
                <p:spPr>
                  <a:xfrm>
                    <a:off x="4570780" y="2699791"/>
                    <a:ext cx="320196"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00" name="TextBox 99"/>
                  <p:cNvSpPr txBox="1"/>
                  <p:nvPr/>
                </p:nvSpPr>
                <p:spPr>
                  <a:xfrm>
                    <a:off x="4570780" y="2124170"/>
                    <a:ext cx="320196"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01" name="TextBox 100"/>
                  <p:cNvSpPr txBox="1"/>
                  <p:nvPr/>
                </p:nvSpPr>
                <p:spPr>
                  <a:xfrm>
                    <a:off x="4975176" y="1519463"/>
                    <a:ext cx="320196"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02" name="TextBox 101"/>
                  <p:cNvSpPr txBox="1"/>
                  <p:nvPr/>
                </p:nvSpPr>
                <p:spPr>
                  <a:xfrm>
                    <a:off x="4166384" y="2699791"/>
                    <a:ext cx="320195"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03" name="TextBox 102"/>
                  <p:cNvSpPr txBox="1"/>
                  <p:nvPr/>
                </p:nvSpPr>
                <p:spPr>
                  <a:xfrm>
                    <a:off x="3761994" y="2699791"/>
                    <a:ext cx="320195"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0</a:t>
                    </a:r>
                  </a:p>
                </p:txBody>
              </p:sp>
            </p:grpSp>
            <p:sp>
              <p:nvSpPr>
                <p:cNvPr id="105" name="Donut 104"/>
                <p:cNvSpPr/>
                <p:nvPr/>
              </p:nvSpPr>
              <p:spPr>
                <a:xfrm>
                  <a:off x="8512459" y="2757789"/>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srgbClr val="00188F">
                        <a:lumMod val="20000"/>
                        <a:lumOff val="80000"/>
                      </a:srgbClr>
                    </a:solidFill>
                    <a:latin typeface="OCR A Extended" panose="02010509020102010303" pitchFamily="50" charset="0"/>
                  </a:endParaRPr>
                </a:p>
              </p:txBody>
            </p:sp>
            <p:sp>
              <p:nvSpPr>
                <p:cNvPr id="106" name="Rounded Rectangle 105"/>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black"/>
                    </a:solidFill>
                    <a:latin typeface="OCR A Extended" panose="02010509020102010303" pitchFamily="50" charset="0"/>
                  </a:endParaRPr>
                </a:p>
              </p:txBody>
            </p:sp>
          </p:grpSp>
          <p:sp>
            <p:nvSpPr>
              <p:cNvPr id="71" name="TextBox 70"/>
              <p:cNvSpPr txBox="1"/>
              <p:nvPr/>
            </p:nvSpPr>
            <p:spPr>
              <a:xfrm>
                <a:off x="7856809" y="2688141"/>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72" name="TextBox 71"/>
              <p:cNvSpPr txBox="1"/>
              <p:nvPr/>
            </p:nvSpPr>
            <p:spPr>
              <a:xfrm>
                <a:off x="7945210" y="3038929"/>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73" name="TextBox 72"/>
              <p:cNvSpPr txBox="1"/>
              <p:nvPr/>
            </p:nvSpPr>
            <p:spPr>
              <a:xfrm>
                <a:off x="8209563" y="3021981"/>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74" name="TextBox 73"/>
              <p:cNvSpPr txBox="1"/>
              <p:nvPr/>
            </p:nvSpPr>
            <p:spPr>
              <a:xfrm>
                <a:off x="8214300" y="2858327"/>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75" name="TextBox 74"/>
              <p:cNvSpPr txBox="1"/>
              <p:nvPr/>
            </p:nvSpPr>
            <p:spPr>
              <a:xfrm>
                <a:off x="7650446" y="2916337"/>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76" name="TextBox 75"/>
              <p:cNvSpPr txBox="1"/>
              <p:nvPr/>
            </p:nvSpPr>
            <p:spPr>
              <a:xfrm>
                <a:off x="8053676" y="2996826"/>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77" name="TextBox 76"/>
              <p:cNvSpPr txBox="1"/>
              <p:nvPr/>
            </p:nvSpPr>
            <p:spPr>
              <a:xfrm>
                <a:off x="7843002" y="2935033"/>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80" name="TextBox 79"/>
              <p:cNvSpPr txBox="1"/>
              <p:nvPr/>
            </p:nvSpPr>
            <p:spPr>
              <a:xfrm>
                <a:off x="8113654" y="2922143"/>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81" name="TextBox 80"/>
              <p:cNvSpPr txBox="1"/>
              <p:nvPr/>
            </p:nvSpPr>
            <p:spPr>
              <a:xfrm>
                <a:off x="8124140" y="2741923"/>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18" name="TextBox 117"/>
              <p:cNvSpPr txBox="1"/>
              <p:nvPr/>
            </p:nvSpPr>
            <p:spPr>
              <a:xfrm>
                <a:off x="7737120" y="2990229"/>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19" name="TextBox 118"/>
              <p:cNvSpPr txBox="1"/>
              <p:nvPr/>
            </p:nvSpPr>
            <p:spPr>
              <a:xfrm>
                <a:off x="7763481" y="2737764"/>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21" name="TextBox 120"/>
              <p:cNvSpPr txBox="1"/>
              <p:nvPr/>
            </p:nvSpPr>
            <p:spPr>
              <a:xfrm>
                <a:off x="7974881" y="2849434"/>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22" name="TextBox 121"/>
              <p:cNvSpPr txBox="1"/>
              <p:nvPr/>
            </p:nvSpPr>
            <p:spPr>
              <a:xfrm>
                <a:off x="7680582" y="2764689"/>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23" name="TextBox 122"/>
              <p:cNvSpPr txBox="1"/>
              <p:nvPr/>
            </p:nvSpPr>
            <p:spPr>
              <a:xfrm>
                <a:off x="7713328" y="3144002"/>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24" name="TextBox 123"/>
              <p:cNvSpPr txBox="1"/>
              <p:nvPr/>
            </p:nvSpPr>
            <p:spPr>
              <a:xfrm>
                <a:off x="7841889" y="3079727"/>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26" name="TextBox 125"/>
              <p:cNvSpPr txBox="1"/>
              <p:nvPr/>
            </p:nvSpPr>
            <p:spPr>
              <a:xfrm>
                <a:off x="8009053" y="2757390"/>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grpSp>
        <p:pic>
          <p:nvPicPr>
            <p:cNvPr id="128" name="Picture 127">
              <a:extLst>
                <a:ext uri="{FF2B5EF4-FFF2-40B4-BE49-F238E27FC236}">
                  <a16:creationId xmlns:a16="http://schemas.microsoft.com/office/drawing/2014/main" id="{0EF99EE4-E60B-40D0-84D6-C5265379EF16}"/>
                </a:ext>
              </a:extLst>
            </p:cNvPr>
            <p:cNvPicPr>
              <a:picLocks noChangeAspect="1"/>
            </p:cNvPicPr>
            <p:nvPr/>
          </p:nvPicPr>
          <p:blipFill>
            <a:blip r:embed="rId15"/>
            <a:stretch>
              <a:fillRect/>
            </a:stretch>
          </p:blipFill>
          <p:spPr>
            <a:xfrm>
              <a:off x="8743013" y="3895590"/>
              <a:ext cx="443005" cy="443005"/>
            </a:xfrm>
            <a:prstGeom prst="rect">
              <a:avLst/>
            </a:prstGeom>
          </p:spPr>
        </p:pic>
        <p:pic>
          <p:nvPicPr>
            <p:cNvPr id="129" name="Picture 128">
              <a:extLst>
                <a:ext uri="{FF2B5EF4-FFF2-40B4-BE49-F238E27FC236}">
                  <a16:creationId xmlns:a16="http://schemas.microsoft.com/office/drawing/2014/main" id="{E7041873-F331-41CB-8D4F-377CBC5F5B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71900" y="3899927"/>
              <a:ext cx="386108" cy="386108"/>
            </a:xfrm>
            <a:prstGeom prst="rect">
              <a:avLst/>
            </a:prstGeom>
          </p:spPr>
        </p:pic>
      </p:grpSp>
      <p:grpSp>
        <p:nvGrpSpPr>
          <p:cNvPr id="50" name="Group 49">
            <a:extLst>
              <a:ext uri="{FF2B5EF4-FFF2-40B4-BE49-F238E27FC236}">
                <a16:creationId xmlns:a16="http://schemas.microsoft.com/office/drawing/2014/main" id="{D5686AB0-9D13-41DC-8AA6-DF23A35AAB50}"/>
              </a:ext>
            </a:extLst>
          </p:cNvPr>
          <p:cNvGrpSpPr/>
          <p:nvPr/>
        </p:nvGrpSpPr>
        <p:grpSpPr>
          <a:xfrm>
            <a:off x="7702360" y="4963981"/>
            <a:ext cx="3337115" cy="948223"/>
            <a:chOff x="7702360" y="4963981"/>
            <a:chExt cx="3337115" cy="948223"/>
          </a:xfrm>
        </p:grpSpPr>
        <p:grpSp>
          <p:nvGrpSpPr>
            <p:cNvPr id="33" name="Group 32">
              <a:extLst>
                <a:ext uri="{FF2B5EF4-FFF2-40B4-BE49-F238E27FC236}">
                  <a16:creationId xmlns:a16="http://schemas.microsoft.com/office/drawing/2014/main" id="{8EA2BB02-0E9C-469B-8308-FF9E43792AEA}"/>
                </a:ext>
              </a:extLst>
            </p:cNvPr>
            <p:cNvGrpSpPr/>
            <p:nvPr/>
          </p:nvGrpSpPr>
          <p:grpSpPr>
            <a:xfrm>
              <a:off x="7702360" y="4963981"/>
              <a:ext cx="3337115" cy="948223"/>
              <a:chOff x="7702360" y="4963981"/>
              <a:chExt cx="3337115" cy="948223"/>
            </a:xfrm>
          </p:grpSpPr>
          <p:sp>
            <p:nvSpPr>
              <p:cNvPr id="83" name="Rectangle 82"/>
              <p:cNvSpPr/>
              <p:nvPr/>
            </p:nvSpPr>
            <p:spPr>
              <a:xfrm>
                <a:off x="7702360" y="4963981"/>
                <a:ext cx="3337115" cy="948223"/>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prstClr val="white"/>
                    </a:solidFill>
                    <a:latin typeface="Segoe UI Semibold" panose="020B0702040204020203" pitchFamily="34" charset="0"/>
                    <a:ea typeface="Segoe UI" pitchFamily="34" charset="0"/>
                    <a:cs typeface="Segoe UI" pitchFamily="34" charset="0"/>
                  </a:rPr>
                  <a:t>Hot path business application integration</a:t>
                </a:r>
              </a:p>
            </p:txBody>
          </p:sp>
          <p:pic>
            <p:nvPicPr>
              <p:cNvPr id="30" name="Picture 29">
                <a:extLst>
                  <a:ext uri="{FF2B5EF4-FFF2-40B4-BE49-F238E27FC236}">
                    <a16:creationId xmlns:a16="http://schemas.microsoft.com/office/drawing/2014/main" id="{63C4F3C1-AC0F-4573-BF57-7054AD2EF834}"/>
                  </a:ext>
                </a:extLst>
              </p:cNvPr>
              <p:cNvPicPr>
                <a:picLocks noChangeAspect="1"/>
              </p:cNvPicPr>
              <p:nvPr/>
            </p:nvPicPr>
            <p:blipFill>
              <a:blip r:embed="rId16"/>
              <a:stretch>
                <a:fillRect/>
              </a:stretch>
            </p:blipFill>
            <p:spPr>
              <a:xfrm>
                <a:off x="7862792" y="5101157"/>
                <a:ext cx="1091413" cy="449758"/>
              </a:xfrm>
              <a:prstGeom prst="rect">
                <a:avLst/>
              </a:prstGeom>
            </p:spPr>
          </p:pic>
        </p:grpSp>
        <p:pic>
          <p:nvPicPr>
            <p:cNvPr id="131" name="Picture 130">
              <a:extLst>
                <a:ext uri="{FF2B5EF4-FFF2-40B4-BE49-F238E27FC236}">
                  <a16:creationId xmlns:a16="http://schemas.microsoft.com/office/drawing/2014/main" id="{3762E7FA-0189-4227-A24E-10429D84EA09}"/>
                </a:ext>
              </a:extLst>
            </p:cNvPr>
            <p:cNvPicPr>
              <a:picLocks noChangeAspect="1"/>
            </p:cNvPicPr>
            <p:nvPr/>
          </p:nvPicPr>
          <p:blipFill>
            <a:blip r:embed="rId17"/>
            <a:stretch>
              <a:fillRect/>
            </a:stretch>
          </p:blipFill>
          <p:spPr>
            <a:xfrm>
              <a:off x="9070179" y="5110023"/>
              <a:ext cx="394775" cy="394775"/>
            </a:xfrm>
            <a:prstGeom prst="rect">
              <a:avLst/>
            </a:prstGeom>
          </p:spPr>
        </p:pic>
        <p:pic>
          <p:nvPicPr>
            <p:cNvPr id="132" name="Picture 131">
              <a:extLst>
                <a:ext uri="{FF2B5EF4-FFF2-40B4-BE49-F238E27FC236}">
                  <a16:creationId xmlns:a16="http://schemas.microsoft.com/office/drawing/2014/main" id="{0D96759F-8F06-4233-B9C2-A2776EFC24F1}"/>
                </a:ext>
              </a:extLst>
            </p:cNvPr>
            <p:cNvPicPr>
              <a:picLocks noChangeAspect="1"/>
            </p:cNvPicPr>
            <p:nvPr/>
          </p:nvPicPr>
          <p:blipFill>
            <a:blip r:embed="rId18"/>
            <a:stretch>
              <a:fillRect/>
            </a:stretch>
          </p:blipFill>
          <p:spPr>
            <a:xfrm>
              <a:off x="9996647" y="5070468"/>
              <a:ext cx="511135" cy="511135"/>
            </a:xfrm>
            <a:prstGeom prst="rect">
              <a:avLst/>
            </a:prstGeom>
          </p:spPr>
        </p:pic>
        <p:pic>
          <p:nvPicPr>
            <p:cNvPr id="38" name="Picture 37">
              <a:extLst>
                <a:ext uri="{FF2B5EF4-FFF2-40B4-BE49-F238E27FC236}">
                  <a16:creationId xmlns:a16="http://schemas.microsoft.com/office/drawing/2014/main" id="{D3B991B0-905E-4676-924F-C216F7CB74F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559682" y="5112337"/>
              <a:ext cx="390145" cy="390145"/>
            </a:xfrm>
            <a:prstGeom prst="rect">
              <a:avLst/>
            </a:prstGeom>
          </p:spPr>
        </p:pic>
      </p:grpSp>
    </p:spTree>
    <p:extLst>
      <p:ext uri="{BB962C8B-B14F-4D97-AF65-F5344CB8AC3E}">
        <p14:creationId xmlns:p14="http://schemas.microsoft.com/office/powerpoint/2010/main" val="63793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5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25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25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25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5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5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81"/>
                                        </p:tgtEl>
                                        <p:attrNameLst>
                                          <p:attrName>style.visibility</p:attrName>
                                        </p:attrNameLst>
                                      </p:cBhvr>
                                      <p:to>
                                        <p:strVal val="visible"/>
                                      </p:to>
                                    </p:set>
                                    <p:animEffect transition="in" filter="fade">
                                      <p:cBhvr>
                                        <p:cTn id="36" dur="250"/>
                                        <p:tgtEl>
                                          <p:spTgt spid="181"/>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5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25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25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250"/>
                                        <p:tgtEl>
                                          <p:spTgt spid="9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25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25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25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250"/>
                                        <p:tgtEl>
                                          <p:spTgt spid="94"/>
                                        </p:tgtEl>
                                      </p:cBhvr>
                                    </p:animEffect>
                                  </p:childTnLst>
                                </p:cTn>
                              </p:par>
                              <p:par>
                                <p:cTn id="63" presetID="10"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25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25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250"/>
                                        <p:tgtEl>
                                          <p:spTgt spid="40"/>
                                        </p:tgtEl>
                                      </p:cBhvr>
                                    </p:animEffect>
                                  </p:childTnLst>
                                </p:cTn>
                              </p:par>
                            </p:childTnLst>
                          </p:cTn>
                        </p:par>
                        <p:par>
                          <p:cTn id="74" fill="hold">
                            <p:stCondLst>
                              <p:cond delay="250"/>
                            </p:stCondLst>
                            <p:childTnLst>
                              <p:par>
                                <p:cTn id="75" presetID="10"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250"/>
                                        <p:tgtEl>
                                          <p:spTgt spid="51"/>
                                        </p:tgtEl>
                                      </p:cBhvr>
                                    </p:animEffect>
                                  </p:childTnLst>
                                </p:cTn>
                              </p:par>
                            </p:childTnLst>
                          </p:cTn>
                        </p:par>
                        <p:par>
                          <p:cTn id="83" fill="hold">
                            <p:stCondLst>
                              <p:cond delay="250"/>
                            </p:stCondLst>
                            <p:childTnLst>
                              <p:par>
                                <p:cTn id="84" presetID="10" presetClass="entr" presetSubtype="0" fill="hold"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250"/>
                                        <p:tgtEl>
                                          <p:spTgt spid="39"/>
                                        </p:tgtEl>
                                      </p:cBhvr>
                                    </p:animEffect>
                                  </p:childTnLst>
                                </p:cTn>
                              </p:par>
                            </p:childTnLst>
                          </p:cTn>
                        </p:par>
                        <p:par>
                          <p:cTn id="92" fill="hold">
                            <p:stCondLst>
                              <p:cond delay="250"/>
                            </p:stCondLst>
                            <p:childTnLst>
                              <p:par>
                                <p:cTn id="93" presetID="10" presetClass="entr" presetSubtype="0"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5" grpId="0"/>
      <p:bldP spid="36" grpId="0"/>
      <p:bldP spid="51" grpId="0" animBg="1"/>
      <p:bldP spid="95" grpId="0"/>
      <p:bldP spid="96" grpId="0"/>
      <p:bldP spid="39" grpId="0" animBg="1"/>
      <p:bldP spid="40" grpId="0" animBg="1"/>
      <p:bldP spid="9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triped Right Arrow 62"/>
          <p:cNvSpPr/>
          <p:nvPr/>
        </p:nvSpPr>
        <p:spPr bwMode="auto">
          <a:xfrm rot="5400000">
            <a:off x="3694224" y="3186344"/>
            <a:ext cx="132583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2" name="Title 1"/>
          <p:cNvSpPr>
            <a:spLocks noGrp="1"/>
          </p:cNvSpPr>
          <p:nvPr>
            <p:ph type="title" idx="4294967295"/>
          </p:nvPr>
        </p:nvSpPr>
        <p:spPr>
          <a:xfrm>
            <a:off x="410381" y="291548"/>
            <a:ext cx="11653523" cy="899537"/>
          </a:xfrm>
        </p:spPr>
        <p:txBody>
          <a:bodyPr/>
          <a:lstStyle/>
          <a:p>
            <a:r>
              <a:rPr lang="sv-SE" sz="4705" dirty="0">
                <a:solidFill>
                  <a:schemeClr val="tx2"/>
                </a:solidFill>
              </a:rPr>
              <a:t>Communication Scenarios</a:t>
            </a:r>
            <a:endParaRPr lang="en-IN" sz="4705" dirty="0">
              <a:solidFill>
                <a:schemeClr val="tx2"/>
              </a:solidFill>
            </a:endParaRPr>
          </a:p>
        </p:txBody>
      </p:sp>
      <p:grpSp>
        <p:nvGrpSpPr>
          <p:cNvPr id="3" name="Group 2"/>
          <p:cNvGrpSpPr/>
          <p:nvPr/>
        </p:nvGrpSpPr>
        <p:grpSpPr>
          <a:xfrm>
            <a:off x="195241" y="4871534"/>
            <a:ext cx="2985662" cy="1662281"/>
            <a:chOff x="199155" y="4968721"/>
            <a:chExt cx="3045531" cy="1695613"/>
          </a:xfrm>
        </p:grpSpPr>
        <p:sp>
          <p:nvSpPr>
            <p:cNvPr id="31" name="TextBox 30"/>
            <p:cNvSpPr txBox="1"/>
            <p:nvPr/>
          </p:nvSpPr>
          <p:spPr>
            <a:xfrm>
              <a:off x="997171" y="4968721"/>
              <a:ext cx="1449499"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Telemetry</a:t>
              </a:r>
            </a:p>
          </p:txBody>
        </p:sp>
        <p:sp>
          <p:nvSpPr>
            <p:cNvPr id="32" name="TextBox 31"/>
            <p:cNvSpPr txBox="1"/>
            <p:nvPr/>
          </p:nvSpPr>
          <p:spPr>
            <a:xfrm>
              <a:off x="199155" y="5371672"/>
              <a:ext cx="3045531" cy="1292662"/>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Information flowing from a device to other systems for conveying status of device and environment </a:t>
              </a:r>
            </a:p>
          </p:txBody>
        </p:sp>
      </p:grpSp>
      <p:grpSp>
        <p:nvGrpSpPr>
          <p:cNvPr id="4" name="Group 3"/>
          <p:cNvGrpSpPr/>
          <p:nvPr/>
        </p:nvGrpSpPr>
        <p:grpSpPr>
          <a:xfrm>
            <a:off x="3110338" y="4871534"/>
            <a:ext cx="2985662" cy="1662281"/>
            <a:chOff x="3172706" y="4968721"/>
            <a:chExt cx="3045531" cy="1695613"/>
          </a:xfrm>
        </p:grpSpPr>
        <p:sp>
          <p:nvSpPr>
            <p:cNvPr id="37" name="TextBox 36"/>
            <p:cNvSpPr txBox="1"/>
            <p:nvPr/>
          </p:nvSpPr>
          <p:spPr>
            <a:xfrm>
              <a:off x="4038272" y="4968721"/>
              <a:ext cx="1314399"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Inquiries</a:t>
              </a:r>
            </a:p>
          </p:txBody>
        </p:sp>
        <p:sp>
          <p:nvSpPr>
            <p:cNvPr id="38" name="TextBox 37"/>
            <p:cNvSpPr txBox="1"/>
            <p:nvPr/>
          </p:nvSpPr>
          <p:spPr>
            <a:xfrm>
              <a:off x="3172706" y="5371672"/>
              <a:ext cx="3045531" cy="1292662"/>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Requests from devices looking to gather required information or to initiate activities </a:t>
              </a:r>
            </a:p>
          </p:txBody>
        </p:sp>
      </p:grpSp>
      <p:grpSp>
        <p:nvGrpSpPr>
          <p:cNvPr id="5" name="Group 4"/>
          <p:cNvGrpSpPr/>
          <p:nvPr/>
        </p:nvGrpSpPr>
        <p:grpSpPr>
          <a:xfrm>
            <a:off x="6173123" y="4871534"/>
            <a:ext cx="2985662" cy="1662281"/>
            <a:chOff x="6296906" y="4968721"/>
            <a:chExt cx="3045531" cy="1695613"/>
          </a:xfrm>
        </p:grpSpPr>
        <p:sp>
          <p:nvSpPr>
            <p:cNvPr id="44" name="TextBox 43"/>
            <p:cNvSpPr txBox="1"/>
            <p:nvPr/>
          </p:nvSpPr>
          <p:spPr>
            <a:xfrm>
              <a:off x="7027467" y="4968721"/>
              <a:ext cx="1584408"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Commands</a:t>
              </a:r>
            </a:p>
          </p:txBody>
        </p:sp>
        <p:sp>
          <p:nvSpPr>
            <p:cNvPr id="45" name="TextBox 44"/>
            <p:cNvSpPr txBox="1"/>
            <p:nvPr/>
          </p:nvSpPr>
          <p:spPr>
            <a:xfrm>
              <a:off x="6296906" y="5371672"/>
              <a:ext cx="3045531" cy="1292662"/>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Commands from other systems to a device or a group of devices to perform specific activities</a:t>
              </a:r>
            </a:p>
          </p:txBody>
        </p:sp>
      </p:grpSp>
      <p:grpSp>
        <p:nvGrpSpPr>
          <p:cNvPr id="6" name="Group 5"/>
          <p:cNvGrpSpPr/>
          <p:nvPr/>
        </p:nvGrpSpPr>
        <p:grpSpPr>
          <a:xfrm>
            <a:off x="9086504" y="4871534"/>
            <a:ext cx="2985662" cy="1662281"/>
            <a:chOff x="9268706" y="4968721"/>
            <a:chExt cx="3045531" cy="1695613"/>
          </a:xfrm>
        </p:grpSpPr>
        <p:sp>
          <p:nvSpPr>
            <p:cNvPr id="50" name="TextBox 49"/>
            <p:cNvSpPr txBox="1"/>
            <p:nvPr/>
          </p:nvSpPr>
          <p:spPr>
            <a:xfrm>
              <a:off x="9904690" y="4968721"/>
              <a:ext cx="1773562"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Notifications</a:t>
              </a:r>
            </a:p>
          </p:txBody>
        </p:sp>
        <p:sp>
          <p:nvSpPr>
            <p:cNvPr id="51" name="TextBox 50"/>
            <p:cNvSpPr txBox="1"/>
            <p:nvPr/>
          </p:nvSpPr>
          <p:spPr>
            <a:xfrm>
              <a:off x="9268706" y="5371672"/>
              <a:ext cx="3045531" cy="1292662"/>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Information flowing from other systems to a device (group) for conveying status changes</a:t>
              </a:r>
            </a:p>
          </p:txBody>
        </p:sp>
      </p:grpSp>
      <p:sp>
        <p:nvSpPr>
          <p:cNvPr id="54" name="Frame 5"/>
          <p:cNvSpPr>
            <a:spLocks noChangeAspect="1"/>
          </p:cNvSpPr>
          <p:nvPr/>
        </p:nvSpPr>
        <p:spPr bwMode="auto">
          <a:xfrm>
            <a:off x="1325986" y="1937082"/>
            <a:ext cx="724172" cy="723981"/>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5" name="Frame 5"/>
          <p:cNvSpPr>
            <a:spLocks noChangeAspect="1"/>
          </p:cNvSpPr>
          <p:nvPr/>
        </p:nvSpPr>
        <p:spPr bwMode="auto">
          <a:xfrm>
            <a:off x="7303868" y="1937082"/>
            <a:ext cx="724172" cy="723981"/>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6" name="Frame 5"/>
          <p:cNvSpPr>
            <a:spLocks noChangeAspect="1"/>
          </p:cNvSpPr>
          <p:nvPr/>
        </p:nvSpPr>
        <p:spPr bwMode="auto">
          <a:xfrm>
            <a:off x="4241083" y="1937082"/>
            <a:ext cx="724172" cy="723981"/>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7" name="Frame 5"/>
          <p:cNvSpPr>
            <a:spLocks noChangeAspect="1"/>
          </p:cNvSpPr>
          <p:nvPr/>
        </p:nvSpPr>
        <p:spPr bwMode="auto">
          <a:xfrm>
            <a:off x="10217249" y="1937082"/>
            <a:ext cx="724172" cy="723981"/>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 name="Striped Right Arrow 8"/>
          <p:cNvSpPr/>
          <p:nvPr/>
        </p:nvSpPr>
        <p:spPr bwMode="auto">
          <a:xfrm rot="5400000">
            <a:off x="1025153" y="3186344"/>
            <a:ext cx="132583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62" name="Striped Right Arrow 61"/>
          <p:cNvSpPr/>
          <p:nvPr/>
        </p:nvSpPr>
        <p:spPr bwMode="auto">
          <a:xfrm rot="16200000">
            <a:off x="4489077" y="3544038"/>
            <a:ext cx="610448" cy="466510"/>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64" name="Striped Right Arrow 63"/>
          <p:cNvSpPr/>
          <p:nvPr/>
        </p:nvSpPr>
        <p:spPr bwMode="auto">
          <a:xfrm rot="16200000">
            <a:off x="9916416" y="3165764"/>
            <a:ext cx="132583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66" name="Striped Right Arrow 65"/>
          <p:cNvSpPr/>
          <p:nvPr/>
        </p:nvSpPr>
        <p:spPr bwMode="auto">
          <a:xfrm rot="5400000">
            <a:off x="7094982" y="2890520"/>
            <a:ext cx="610448" cy="466510"/>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65" name="Striped Right Arrow 64"/>
          <p:cNvSpPr/>
          <p:nvPr/>
        </p:nvSpPr>
        <p:spPr bwMode="auto">
          <a:xfrm rot="16200000">
            <a:off x="7125266" y="3216503"/>
            <a:ext cx="132583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pic>
        <p:nvPicPr>
          <p:cNvPr id="8" name="Picture 7">
            <a:extLst>
              <a:ext uri="{FF2B5EF4-FFF2-40B4-BE49-F238E27FC236}">
                <a16:creationId xmlns:a16="http://schemas.microsoft.com/office/drawing/2014/main" id="{7C69D0AF-DF02-474E-B6E1-A6E21B1332ED}"/>
              </a:ext>
            </a:extLst>
          </p:cNvPr>
          <p:cNvPicPr>
            <a:picLocks noChangeAspect="1"/>
          </p:cNvPicPr>
          <p:nvPr/>
        </p:nvPicPr>
        <p:blipFill>
          <a:blip r:embed="rId3"/>
          <a:stretch>
            <a:fillRect/>
          </a:stretch>
        </p:blipFill>
        <p:spPr>
          <a:xfrm>
            <a:off x="1359982" y="4178137"/>
            <a:ext cx="656179" cy="656179"/>
          </a:xfrm>
          <a:prstGeom prst="rect">
            <a:avLst/>
          </a:prstGeom>
        </p:spPr>
      </p:pic>
      <p:pic>
        <p:nvPicPr>
          <p:cNvPr id="33" name="Picture 32">
            <a:extLst>
              <a:ext uri="{FF2B5EF4-FFF2-40B4-BE49-F238E27FC236}">
                <a16:creationId xmlns:a16="http://schemas.microsoft.com/office/drawing/2014/main" id="{66988322-07A5-4883-A581-853ADDF60098}"/>
              </a:ext>
            </a:extLst>
          </p:cNvPr>
          <p:cNvPicPr>
            <a:picLocks noChangeAspect="1"/>
          </p:cNvPicPr>
          <p:nvPr/>
        </p:nvPicPr>
        <p:blipFill>
          <a:blip r:embed="rId3"/>
          <a:stretch>
            <a:fillRect/>
          </a:stretch>
        </p:blipFill>
        <p:spPr>
          <a:xfrm>
            <a:off x="4232956" y="4178137"/>
            <a:ext cx="656179" cy="656179"/>
          </a:xfrm>
          <a:prstGeom prst="rect">
            <a:avLst/>
          </a:prstGeom>
        </p:spPr>
      </p:pic>
      <p:pic>
        <p:nvPicPr>
          <p:cNvPr id="34" name="Picture 33">
            <a:extLst>
              <a:ext uri="{FF2B5EF4-FFF2-40B4-BE49-F238E27FC236}">
                <a16:creationId xmlns:a16="http://schemas.microsoft.com/office/drawing/2014/main" id="{21BA5CD1-4033-41E3-8DBE-56BD36FED699}"/>
              </a:ext>
            </a:extLst>
          </p:cNvPr>
          <p:cNvPicPr>
            <a:picLocks noChangeAspect="1"/>
          </p:cNvPicPr>
          <p:nvPr/>
        </p:nvPicPr>
        <p:blipFill>
          <a:blip r:embed="rId3"/>
          <a:stretch>
            <a:fillRect/>
          </a:stretch>
        </p:blipFill>
        <p:spPr>
          <a:xfrm>
            <a:off x="7325798" y="4266634"/>
            <a:ext cx="656179" cy="656179"/>
          </a:xfrm>
          <a:prstGeom prst="rect">
            <a:avLst/>
          </a:prstGeom>
        </p:spPr>
      </p:pic>
      <p:pic>
        <p:nvPicPr>
          <p:cNvPr id="35" name="Picture 34">
            <a:extLst>
              <a:ext uri="{FF2B5EF4-FFF2-40B4-BE49-F238E27FC236}">
                <a16:creationId xmlns:a16="http://schemas.microsoft.com/office/drawing/2014/main" id="{B2905D19-C638-4708-8FCE-968AF47C9036}"/>
              </a:ext>
            </a:extLst>
          </p:cNvPr>
          <p:cNvPicPr>
            <a:picLocks noChangeAspect="1"/>
          </p:cNvPicPr>
          <p:nvPr/>
        </p:nvPicPr>
        <p:blipFill>
          <a:blip r:embed="rId3"/>
          <a:stretch>
            <a:fillRect/>
          </a:stretch>
        </p:blipFill>
        <p:spPr>
          <a:xfrm>
            <a:off x="10285242" y="4266633"/>
            <a:ext cx="656179" cy="656179"/>
          </a:xfrm>
          <a:prstGeom prst="rect">
            <a:avLst/>
          </a:prstGeom>
        </p:spPr>
      </p:pic>
    </p:spTree>
    <p:extLst>
      <p:ext uri="{BB962C8B-B14F-4D97-AF65-F5344CB8AC3E}">
        <p14:creationId xmlns:p14="http://schemas.microsoft.com/office/powerpoint/2010/main" val="3685534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up)">
                                      <p:cBhvr>
                                        <p:cTn id="20" dur="500"/>
                                        <p:tgtEl>
                                          <p:spTgt spid="63"/>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500"/>
                                        <p:tgtEl>
                                          <p:spTgt spid="62"/>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down)">
                                      <p:cBhvr>
                                        <p:cTn id="37" dur="500"/>
                                        <p:tgtEl>
                                          <p:spTgt spid="65"/>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up)">
                                      <p:cBhvr>
                                        <p:cTn id="45" dur="500"/>
                                        <p:tgtEl>
                                          <p:spTgt spid="66"/>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down)">
                                      <p:cBhvr>
                                        <p:cTn id="54" dur="500"/>
                                        <p:tgtEl>
                                          <p:spTgt spid="64"/>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9" grpId="0" animBg="1"/>
      <p:bldP spid="62" grpId="0" animBg="1"/>
      <p:bldP spid="64" grpId="0" animBg="1"/>
      <p:bldP spid="66" grpId="0" animBg="1"/>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0381" y="291548"/>
            <a:ext cx="11653523" cy="899537"/>
          </a:xfrm>
        </p:spPr>
        <p:txBody>
          <a:bodyPr/>
          <a:lstStyle/>
          <a:p>
            <a:r>
              <a:rPr lang="sv-SE" sz="4705" dirty="0">
                <a:solidFill>
                  <a:schemeClr val="tx2"/>
                </a:solidFill>
              </a:rPr>
              <a:t>Inside the IoT </a:t>
            </a:r>
            <a:r>
              <a:rPr lang="sv-SE" sz="4705" dirty="0" err="1">
                <a:solidFill>
                  <a:schemeClr val="tx2"/>
                </a:solidFill>
              </a:rPr>
              <a:t>Hub</a:t>
            </a:r>
            <a:endParaRPr lang="en-IN" sz="4705" dirty="0">
              <a:solidFill>
                <a:schemeClr val="tx2"/>
              </a:solidFill>
            </a:endParaRPr>
          </a:p>
        </p:txBody>
      </p:sp>
      <p:pic>
        <p:nvPicPr>
          <p:cNvPr id="8" name="Picture 7">
            <a:extLst>
              <a:ext uri="{FF2B5EF4-FFF2-40B4-BE49-F238E27FC236}">
                <a16:creationId xmlns:a16="http://schemas.microsoft.com/office/drawing/2014/main" id="{6B81447F-33DE-4F0E-8EAF-2751DD1E779B}"/>
              </a:ext>
            </a:extLst>
          </p:cNvPr>
          <p:cNvPicPr>
            <a:picLocks noChangeAspect="1"/>
          </p:cNvPicPr>
          <p:nvPr/>
        </p:nvPicPr>
        <p:blipFill>
          <a:blip r:embed="rId3"/>
          <a:stretch>
            <a:fillRect/>
          </a:stretch>
        </p:blipFill>
        <p:spPr>
          <a:xfrm>
            <a:off x="6361528" y="2560007"/>
            <a:ext cx="933776" cy="933776"/>
          </a:xfrm>
          <a:prstGeom prst="rect">
            <a:avLst/>
          </a:prstGeom>
        </p:spPr>
      </p:pic>
      <p:pic>
        <p:nvPicPr>
          <p:cNvPr id="11" name="Picture 10">
            <a:extLst>
              <a:ext uri="{FF2B5EF4-FFF2-40B4-BE49-F238E27FC236}">
                <a16:creationId xmlns:a16="http://schemas.microsoft.com/office/drawing/2014/main" id="{60665E7D-E40B-4085-AE1F-22FF2FF74248}"/>
              </a:ext>
            </a:extLst>
          </p:cNvPr>
          <p:cNvPicPr>
            <a:picLocks noChangeAspect="1"/>
          </p:cNvPicPr>
          <p:nvPr/>
        </p:nvPicPr>
        <p:blipFill>
          <a:blip r:embed="rId4"/>
          <a:stretch>
            <a:fillRect/>
          </a:stretch>
        </p:blipFill>
        <p:spPr>
          <a:xfrm>
            <a:off x="6311031" y="5136768"/>
            <a:ext cx="933776" cy="933776"/>
          </a:xfrm>
          <a:prstGeom prst="rect">
            <a:avLst/>
          </a:prstGeom>
        </p:spPr>
      </p:pic>
      <p:sp>
        <p:nvSpPr>
          <p:cNvPr id="101" name="Striped Right Arrow 8">
            <a:extLst>
              <a:ext uri="{FF2B5EF4-FFF2-40B4-BE49-F238E27FC236}">
                <a16:creationId xmlns:a16="http://schemas.microsoft.com/office/drawing/2014/main" id="{02665DFD-B3C8-4B6F-97DB-15132EC885E3}"/>
              </a:ext>
            </a:extLst>
          </p:cNvPr>
          <p:cNvSpPr/>
          <p:nvPr/>
        </p:nvSpPr>
        <p:spPr bwMode="auto">
          <a:xfrm>
            <a:off x="5181363" y="5348183"/>
            <a:ext cx="82670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cxnSp>
        <p:nvCxnSpPr>
          <p:cNvPr id="109" name="Straight Connector 108">
            <a:extLst>
              <a:ext uri="{FF2B5EF4-FFF2-40B4-BE49-F238E27FC236}">
                <a16:creationId xmlns:a16="http://schemas.microsoft.com/office/drawing/2014/main" id="{F63C1C66-6E6F-4CFB-A84D-BD7B4F8BAC16}"/>
              </a:ext>
            </a:extLst>
          </p:cNvPr>
          <p:cNvCxnSpPr>
            <a:cxnSpLocks/>
          </p:cNvCxnSpPr>
          <p:nvPr/>
        </p:nvCxnSpPr>
        <p:spPr>
          <a:xfrm>
            <a:off x="410382" y="4146132"/>
            <a:ext cx="4533826" cy="2605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Arrow: Right 21">
            <a:extLst>
              <a:ext uri="{FF2B5EF4-FFF2-40B4-BE49-F238E27FC236}">
                <a16:creationId xmlns:a16="http://schemas.microsoft.com/office/drawing/2014/main" id="{0B37324B-37FA-4655-82CF-88E30C9084CF}"/>
              </a:ext>
            </a:extLst>
          </p:cNvPr>
          <p:cNvSpPr/>
          <p:nvPr/>
        </p:nvSpPr>
        <p:spPr bwMode="auto">
          <a:xfrm>
            <a:off x="2241416" y="2103082"/>
            <a:ext cx="868922" cy="593662"/>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grpSp>
        <p:nvGrpSpPr>
          <p:cNvPr id="4" name="Group 3">
            <a:extLst>
              <a:ext uri="{FF2B5EF4-FFF2-40B4-BE49-F238E27FC236}">
                <a16:creationId xmlns:a16="http://schemas.microsoft.com/office/drawing/2014/main" id="{5AB7F769-8D6D-412C-B5F5-1EB827A2F815}"/>
              </a:ext>
            </a:extLst>
          </p:cNvPr>
          <p:cNvGrpSpPr/>
          <p:nvPr/>
        </p:nvGrpSpPr>
        <p:grpSpPr>
          <a:xfrm>
            <a:off x="3539034" y="2336434"/>
            <a:ext cx="1405174" cy="1468916"/>
            <a:chOff x="3609998" y="2382787"/>
            <a:chExt cx="1433351" cy="1498371"/>
          </a:xfrm>
        </p:grpSpPr>
        <p:pic>
          <p:nvPicPr>
            <p:cNvPr id="30" name="Picture 29">
              <a:extLst>
                <a:ext uri="{FF2B5EF4-FFF2-40B4-BE49-F238E27FC236}">
                  <a16:creationId xmlns:a16="http://schemas.microsoft.com/office/drawing/2014/main" id="{98E32CA5-2E49-4134-96BE-78AA76BA81F6}"/>
                </a:ext>
              </a:extLst>
            </p:cNvPr>
            <p:cNvPicPr>
              <a:picLocks noChangeAspect="1"/>
            </p:cNvPicPr>
            <p:nvPr/>
          </p:nvPicPr>
          <p:blipFill>
            <a:blip r:embed="rId5"/>
            <a:stretch>
              <a:fillRect/>
            </a:stretch>
          </p:blipFill>
          <p:spPr>
            <a:xfrm>
              <a:off x="3909443" y="2382787"/>
              <a:ext cx="780290" cy="780290"/>
            </a:xfrm>
            <a:prstGeom prst="rect">
              <a:avLst/>
            </a:prstGeom>
          </p:spPr>
        </p:pic>
        <p:sp>
          <p:nvSpPr>
            <p:cNvPr id="102" name="TextBox 101">
              <a:extLst>
                <a:ext uri="{FF2B5EF4-FFF2-40B4-BE49-F238E27FC236}">
                  <a16:creationId xmlns:a16="http://schemas.microsoft.com/office/drawing/2014/main" id="{02EF22C5-F71D-450E-B5F5-5D41FC6732A6}"/>
                </a:ext>
              </a:extLst>
            </p:cNvPr>
            <p:cNvSpPr txBox="1"/>
            <p:nvPr/>
          </p:nvSpPr>
          <p:spPr>
            <a:xfrm>
              <a:off x="3609998" y="3087094"/>
              <a:ext cx="1433351" cy="794064"/>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765"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Stream Analytics</a:t>
              </a:r>
            </a:p>
          </p:txBody>
        </p:sp>
      </p:grpSp>
      <p:grpSp>
        <p:nvGrpSpPr>
          <p:cNvPr id="5" name="Group 4">
            <a:extLst>
              <a:ext uri="{FF2B5EF4-FFF2-40B4-BE49-F238E27FC236}">
                <a16:creationId xmlns:a16="http://schemas.microsoft.com/office/drawing/2014/main" id="{94FD9069-A5B8-413F-B84C-13A07FA6DD3B}"/>
              </a:ext>
            </a:extLst>
          </p:cNvPr>
          <p:cNvGrpSpPr/>
          <p:nvPr/>
        </p:nvGrpSpPr>
        <p:grpSpPr>
          <a:xfrm>
            <a:off x="620101" y="2229097"/>
            <a:ext cx="2824044" cy="1564025"/>
            <a:chOff x="632535" y="2273298"/>
            <a:chExt cx="2880672" cy="1595387"/>
          </a:xfrm>
        </p:grpSpPr>
        <p:pic>
          <p:nvPicPr>
            <p:cNvPr id="26" name="Picture 25">
              <a:extLst>
                <a:ext uri="{FF2B5EF4-FFF2-40B4-BE49-F238E27FC236}">
                  <a16:creationId xmlns:a16="http://schemas.microsoft.com/office/drawing/2014/main" id="{AC121544-87C5-4761-BB5D-A0B8F8B2A518}"/>
                </a:ext>
              </a:extLst>
            </p:cNvPr>
            <p:cNvPicPr>
              <a:picLocks noChangeAspect="1"/>
            </p:cNvPicPr>
            <p:nvPr/>
          </p:nvPicPr>
          <p:blipFill>
            <a:blip r:embed="rId6"/>
            <a:stretch>
              <a:fillRect/>
            </a:stretch>
          </p:blipFill>
          <p:spPr>
            <a:xfrm>
              <a:off x="931269" y="2273298"/>
              <a:ext cx="780290" cy="780290"/>
            </a:xfrm>
            <a:prstGeom prst="rect">
              <a:avLst/>
            </a:prstGeom>
          </p:spPr>
        </p:pic>
        <p:pic>
          <p:nvPicPr>
            <p:cNvPr id="28" name="Picture 27">
              <a:extLst>
                <a:ext uri="{FF2B5EF4-FFF2-40B4-BE49-F238E27FC236}">
                  <a16:creationId xmlns:a16="http://schemas.microsoft.com/office/drawing/2014/main" id="{FB030334-456C-42F0-A61C-DEE20D2AF3FD}"/>
                </a:ext>
              </a:extLst>
            </p:cNvPr>
            <p:cNvPicPr>
              <a:picLocks noChangeAspect="1"/>
            </p:cNvPicPr>
            <p:nvPr/>
          </p:nvPicPr>
          <p:blipFill>
            <a:blip r:embed="rId7"/>
            <a:stretch>
              <a:fillRect/>
            </a:stretch>
          </p:blipFill>
          <p:spPr>
            <a:xfrm>
              <a:off x="2420356" y="2351293"/>
              <a:ext cx="780290" cy="780290"/>
            </a:xfrm>
            <a:prstGeom prst="rect">
              <a:avLst/>
            </a:prstGeom>
          </p:spPr>
        </p:pic>
        <p:sp>
          <p:nvSpPr>
            <p:cNvPr id="103" name="TextBox 102">
              <a:extLst>
                <a:ext uri="{FF2B5EF4-FFF2-40B4-BE49-F238E27FC236}">
                  <a16:creationId xmlns:a16="http://schemas.microsoft.com/office/drawing/2014/main" id="{1AF8E72A-668F-4B52-80FD-08AEF6BA0C55}"/>
                </a:ext>
              </a:extLst>
            </p:cNvPr>
            <p:cNvSpPr txBox="1"/>
            <p:nvPr/>
          </p:nvSpPr>
          <p:spPr>
            <a:xfrm>
              <a:off x="2079856" y="3097880"/>
              <a:ext cx="1433351" cy="544765"/>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765"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Cosmo DB</a:t>
              </a:r>
            </a:p>
          </p:txBody>
        </p:sp>
        <p:sp>
          <p:nvSpPr>
            <p:cNvPr id="104" name="TextBox 103">
              <a:extLst>
                <a:ext uri="{FF2B5EF4-FFF2-40B4-BE49-F238E27FC236}">
                  <a16:creationId xmlns:a16="http://schemas.microsoft.com/office/drawing/2014/main" id="{962CCAA0-C232-43EE-A72D-B5B818838C8E}"/>
                </a:ext>
              </a:extLst>
            </p:cNvPr>
            <p:cNvSpPr txBox="1"/>
            <p:nvPr/>
          </p:nvSpPr>
          <p:spPr>
            <a:xfrm>
              <a:off x="632535" y="3074621"/>
              <a:ext cx="1433351" cy="794064"/>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765"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Machine Learning</a:t>
              </a:r>
            </a:p>
          </p:txBody>
        </p:sp>
      </p:grpSp>
      <p:sp>
        <p:nvSpPr>
          <p:cNvPr id="110" name="TextBox 109">
            <a:extLst>
              <a:ext uri="{FF2B5EF4-FFF2-40B4-BE49-F238E27FC236}">
                <a16:creationId xmlns:a16="http://schemas.microsoft.com/office/drawing/2014/main" id="{2AAF9087-772F-497D-82A5-5DB9379CEED0}"/>
              </a:ext>
            </a:extLst>
          </p:cNvPr>
          <p:cNvSpPr txBox="1"/>
          <p:nvPr/>
        </p:nvSpPr>
        <p:spPr>
          <a:xfrm>
            <a:off x="305361" y="1487561"/>
            <a:ext cx="1215203"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Events</a:t>
            </a:r>
          </a:p>
        </p:txBody>
      </p:sp>
      <p:grpSp>
        <p:nvGrpSpPr>
          <p:cNvPr id="166" name="Group 165">
            <a:extLst>
              <a:ext uri="{FF2B5EF4-FFF2-40B4-BE49-F238E27FC236}">
                <a16:creationId xmlns:a16="http://schemas.microsoft.com/office/drawing/2014/main" id="{CA71DA1D-BA80-4895-BA52-A101A447333F}"/>
              </a:ext>
            </a:extLst>
          </p:cNvPr>
          <p:cNvGrpSpPr/>
          <p:nvPr/>
        </p:nvGrpSpPr>
        <p:grpSpPr>
          <a:xfrm>
            <a:off x="305362" y="4201141"/>
            <a:ext cx="4504608" cy="2454953"/>
            <a:chOff x="311484" y="4284886"/>
            <a:chExt cx="4594935" cy="2504180"/>
          </a:xfrm>
        </p:grpSpPr>
        <p:grpSp>
          <p:nvGrpSpPr>
            <p:cNvPr id="118" name="Group 117">
              <a:extLst>
                <a:ext uri="{FF2B5EF4-FFF2-40B4-BE49-F238E27FC236}">
                  <a16:creationId xmlns:a16="http://schemas.microsoft.com/office/drawing/2014/main" id="{AEACE1C6-D3DF-44F6-8F4D-0C64461FBFCA}"/>
                </a:ext>
              </a:extLst>
            </p:cNvPr>
            <p:cNvGrpSpPr/>
            <p:nvPr/>
          </p:nvGrpSpPr>
          <p:grpSpPr>
            <a:xfrm>
              <a:off x="471559" y="5183149"/>
              <a:ext cx="4434860" cy="1605917"/>
              <a:chOff x="471559" y="5183149"/>
              <a:chExt cx="4434860" cy="1605917"/>
            </a:xfrm>
          </p:grpSpPr>
          <p:pic>
            <p:nvPicPr>
              <p:cNvPr id="13" name="Picture 12">
                <a:extLst>
                  <a:ext uri="{FF2B5EF4-FFF2-40B4-BE49-F238E27FC236}">
                    <a16:creationId xmlns:a16="http://schemas.microsoft.com/office/drawing/2014/main" id="{F17EB0D7-1801-449A-8773-1A8B6D06A1D0}"/>
                  </a:ext>
                </a:extLst>
              </p:cNvPr>
              <p:cNvPicPr>
                <a:picLocks noChangeAspect="1"/>
              </p:cNvPicPr>
              <p:nvPr/>
            </p:nvPicPr>
            <p:blipFill>
              <a:blip r:embed="rId8"/>
              <a:stretch>
                <a:fillRect/>
              </a:stretch>
            </p:blipFill>
            <p:spPr>
              <a:xfrm>
                <a:off x="774755" y="5183149"/>
                <a:ext cx="826960" cy="826960"/>
              </a:xfrm>
              <a:prstGeom prst="rect">
                <a:avLst/>
              </a:prstGeom>
            </p:spPr>
          </p:pic>
          <p:pic>
            <p:nvPicPr>
              <p:cNvPr id="15" name="Picture 14">
                <a:extLst>
                  <a:ext uri="{FF2B5EF4-FFF2-40B4-BE49-F238E27FC236}">
                    <a16:creationId xmlns:a16="http://schemas.microsoft.com/office/drawing/2014/main" id="{21C2C454-391C-42CC-98BF-0DF50678B953}"/>
                  </a:ext>
                </a:extLst>
              </p:cNvPr>
              <p:cNvPicPr>
                <a:picLocks noChangeAspect="1"/>
              </p:cNvPicPr>
              <p:nvPr/>
            </p:nvPicPr>
            <p:blipFill>
              <a:blip r:embed="rId9"/>
              <a:stretch>
                <a:fillRect/>
              </a:stretch>
            </p:blipFill>
            <p:spPr>
              <a:xfrm>
                <a:off x="2330543" y="5243289"/>
                <a:ext cx="687504" cy="687504"/>
              </a:xfrm>
              <a:prstGeom prst="rect">
                <a:avLst/>
              </a:prstGeom>
            </p:spPr>
          </p:pic>
          <p:pic>
            <p:nvPicPr>
              <p:cNvPr id="21" name="Picture 20">
                <a:extLst>
                  <a:ext uri="{FF2B5EF4-FFF2-40B4-BE49-F238E27FC236}">
                    <a16:creationId xmlns:a16="http://schemas.microsoft.com/office/drawing/2014/main" id="{313F44B8-A846-45E4-89A7-2AAFD9E9DFC9}"/>
                  </a:ext>
                </a:extLst>
              </p:cNvPr>
              <p:cNvPicPr>
                <a:picLocks noChangeAspect="1"/>
              </p:cNvPicPr>
              <p:nvPr/>
            </p:nvPicPr>
            <p:blipFill>
              <a:blip r:embed="rId10"/>
              <a:stretch>
                <a:fillRect/>
              </a:stretch>
            </p:blipFill>
            <p:spPr>
              <a:xfrm>
                <a:off x="3868927" y="5276165"/>
                <a:ext cx="695804" cy="695804"/>
              </a:xfrm>
              <a:prstGeom prst="rect">
                <a:avLst/>
              </a:prstGeom>
            </p:spPr>
          </p:pic>
          <p:sp>
            <p:nvSpPr>
              <p:cNvPr id="105" name="TextBox 104">
                <a:extLst>
                  <a:ext uri="{FF2B5EF4-FFF2-40B4-BE49-F238E27FC236}">
                    <a16:creationId xmlns:a16="http://schemas.microsoft.com/office/drawing/2014/main" id="{479E2570-A9E6-459D-858C-83CF9EC1101C}"/>
                  </a:ext>
                </a:extLst>
              </p:cNvPr>
              <p:cNvSpPr txBox="1"/>
              <p:nvPr/>
            </p:nvSpPr>
            <p:spPr>
              <a:xfrm>
                <a:off x="471559" y="5995002"/>
                <a:ext cx="1433351" cy="794064"/>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765"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Function App</a:t>
                </a:r>
              </a:p>
            </p:txBody>
          </p:sp>
          <p:sp>
            <p:nvSpPr>
              <p:cNvPr id="106" name="TextBox 105">
                <a:extLst>
                  <a:ext uri="{FF2B5EF4-FFF2-40B4-BE49-F238E27FC236}">
                    <a16:creationId xmlns:a16="http://schemas.microsoft.com/office/drawing/2014/main" id="{0F6EDC7D-4A15-485F-B8FB-69F719AE3431}"/>
                  </a:ext>
                </a:extLst>
              </p:cNvPr>
              <p:cNvSpPr txBox="1"/>
              <p:nvPr/>
            </p:nvSpPr>
            <p:spPr>
              <a:xfrm>
                <a:off x="1905275" y="6014694"/>
                <a:ext cx="1433351" cy="544765"/>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765"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Logic App</a:t>
                </a:r>
              </a:p>
            </p:txBody>
          </p:sp>
          <p:sp>
            <p:nvSpPr>
              <p:cNvPr id="107" name="TextBox 106">
                <a:extLst>
                  <a:ext uri="{FF2B5EF4-FFF2-40B4-BE49-F238E27FC236}">
                    <a16:creationId xmlns:a16="http://schemas.microsoft.com/office/drawing/2014/main" id="{BC8CF418-A6E5-4536-8D36-5F23DA10C5FE}"/>
                  </a:ext>
                </a:extLst>
              </p:cNvPr>
              <p:cNvSpPr txBox="1"/>
              <p:nvPr/>
            </p:nvSpPr>
            <p:spPr>
              <a:xfrm>
                <a:off x="3473068" y="6010109"/>
                <a:ext cx="1433351" cy="544765"/>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765"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Custom</a:t>
                </a:r>
              </a:p>
            </p:txBody>
          </p:sp>
        </p:grpSp>
        <p:sp>
          <p:nvSpPr>
            <p:cNvPr id="111" name="TextBox 110">
              <a:extLst>
                <a:ext uri="{FF2B5EF4-FFF2-40B4-BE49-F238E27FC236}">
                  <a16:creationId xmlns:a16="http://schemas.microsoft.com/office/drawing/2014/main" id="{26BB19CF-F1E3-4D90-9C32-07422FAEDA2D}"/>
                </a:ext>
              </a:extLst>
            </p:cNvPr>
            <p:cNvSpPr txBox="1"/>
            <p:nvPr/>
          </p:nvSpPr>
          <p:spPr>
            <a:xfrm>
              <a:off x="311484" y="4284886"/>
              <a:ext cx="1834477" cy="627864"/>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err="1">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Messaging</a:t>
              </a:r>
              <a:endPar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endParaRPr>
            </a:p>
          </p:txBody>
        </p:sp>
      </p:grpSp>
      <p:sp>
        <p:nvSpPr>
          <p:cNvPr id="113" name="Rectangle: Rounded Corners 112">
            <a:extLst>
              <a:ext uri="{FF2B5EF4-FFF2-40B4-BE49-F238E27FC236}">
                <a16:creationId xmlns:a16="http://schemas.microsoft.com/office/drawing/2014/main" id="{24793451-908E-4F7B-B987-E0401F65600B}"/>
              </a:ext>
            </a:extLst>
          </p:cNvPr>
          <p:cNvSpPr/>
          <p:nvPr/>
        </p:nvSpPr>
        <p:spPr bwMode="auto">
          <a:xfrm>
            <a:off x="5558151" y="1725812"/>
            <a:ext cx="2420321" cy="4840641"/>
          </a:xfrm>
          <a:prstGeom prst="roundRect">
            <a:avLst>
              <a:gd name="adj" fmla="val 1710"/>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pic>
        <p:nvPicPr>
          <p:cNvPr id="115" name="Picture 114">
            <a:extLst>
              <a:ext uri="{FF2B5EF4-FFF2-40B4-BE49-F238E27FC236}">
                <a16:creationId xmlns:a16="http://schemas.microsoft.com/office/drawing/2014/main" id="{97868F6C-6D95-43E6-89C6-E0FA44B358EB}"/>
              </a:ext>
            </a:extLst>
          </p:cNvPr>
          <p:cNvPicPr>
            <a:picLocks noChangeAspect="1"/>
          </p:cNvPicPr>
          <p:nvPr/>
        </p:nvPicPr>
        <p:blipFill>
          <a:blip r:embed="rId11"/>
          <a:stretch>
            <a:fillRect/>
          </a:stretch>
        </p:blipFill>
        <p:spPr>
          <a:xfrm>
            <a:off x="6395444" y="3646034"/>
            <a:ext cx="764951" cy="764951"/>
          </a:xfrm>
          <a:prstGeom prst="rect">
            <a:avLst/>
          </a:prstGeom>
        </p:spPr>
      </p:pic>
      <p:sp>
        <p:nvSpPr>
          <p:cNvPr id="116" name="TextBox 115">
            <a:extLst>
              <a:ext uri="{FF2B5EF4-FFF2-40B4-BE49-F238E27FC236}">
                <a16:creationId xmlns:a16="http://schemas.microsoft.com/office/drawing/2014/main" id="{AFA75872-4689-4DD0-A263-AD18A3A38CEF}"/>
              </a:ext>
            </a:extLst>
          </p:cNvPr>
          <p:cNvSpPr txBox="1"/>
          <p:nvPr/>
        </p:nvSpPr>
        <p:spPr>
          <a:xfrm>
            <a:off x="5558151" y="1677123"/>
            <a:ext cx="1424400"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IoT </a:t>
            </a:r>
            <a:r>
              <a:rPr lang="sv-SE" sz="2353" dirty="0" err="1">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Hub</a:t>
            </a:r>
            <a:endPar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endParaRPr>
          </a:p>
        </p:txBody>
      </p:sp>
      <p:sp>
        <p:nvSpPr>
          <p:cNvPr id="119" name="Striped Right Arrow 8">
            <a:extLst>
              <a:ext uri="{FF2B5EF4-FFF2-40B4-BE49-F238E27FC236}">
                <a16:creationId xmlns:a16="http://schemas.microsoft.com/office/drawing/2014/main" id="{47EAE16E-2B2E-4051-9FE3-37BB7230F3A3}"/>
              </a:ext>
            </a:extLst>
          </p:cNvPr>
          <p:cNvSpPr/>
          <p:nvPr/>
        </p:nvSpPr>
        <p:spPr bwMode="auto">
          <a:xfrm rot="10800000">
            <a:off x="5167636" y="2837254"/>
            <a:ext cx="82670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64" name="Group 163">
            <a:extLst>
              <a:ext uri="{FF2B5EF4-FFF2-40B4-BE49-F238E27FC236}">
                <a16:creationId xmlns:a16="http://schemas.microsoft.com/office/drawing/2014/main" id="{9B5E9F06-D4F0-434F-A285-098557D0357A}"/>
              </a:ext>
            </a:extLst>
          </p:cNvPr>
          <p:cNvGrpSpPr/>
          <p:nvPr/>
        </p:nvGrpSpPr>
        <p:grpSpPr>
          <a:xfrm>
            <a:off x="10010346" y="2174019"/>
            <a:ext cx="1463653" cy="4118673"/>
            <a:chOff x="10211074" y="2217116"/>
            <a:chExt cx="1493002" cy="4201261"/>
          </a:xfrm>
        </p:grpSpPr>
        <p:sp>
          <p:nvSpPr>
            <p:cNvPr id="33" name="Frame 5">
              <a:extLst>
                <a:ext uri="{FF2B5EF4-FFF2-40B4-BE49-F238E27FC236}">
                  <a16:creationId xmlns:a16="http://schemas.microsoft.com/office/drawing/2014/main" id="{6AAE7A2C-6358-40E7-80E9-A1C9E77E5519}"/>
                </a:ext>
              </a:extLst>
            </p:cNvPr>
            <p:cNvSpPr>
              <a:spLocks noChangeAspect="1"/>
            </p:cNvSpPr>
            <p:nvPr/>
          </p:nvSpPr>
          <p:spPr bwMode="auto">
            <a:xfrm>
              <a:off x="10211074"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4" name="Frame 5">
              <a:extLst>
                <a:ext uri="{FF2B5EF4-FFF2-40B4-BE49-F238E27FC236}">
                  <a16:creationId xmlns:a16="http://schemas.microsoft.com/office/drawing/2014/main" id="{5C849056-4454-4CC7-BDA9-0E8FBA756913}"/>
                </a:ext>
              </a:extLst>
            </p:cNvPr>
            <p:cNvSpPr>
              <a:spLocks noChangeAspect="1"/>
            </p:cNvSpPr>
            <p:nvPr/>
          </p:nvSpPr>
          <p:spPr bwMode="auto">
            <a:xfrm>
              <a:off x="10513330"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5" name="Frame 5">
              <a:extLst>
                <a:ext uri="{FF2B5EF4-FFF2-40B4-BE49-F238E27FC236}">
                  <a16:creationId xmlns:a16="http://schemas.microsoft.com/office/drawing/2014/main" id="{F034945C-E844-45EE-B43D-EDEEE24F2B8C}"/>
                </a:ext>
              </a:extLst>
            </p:cNvPr>
            <p:cNvSpPr>
              <a:spLocks noChangeAspect="1"/>
            </p:cNvSpPr>
            <p:nvPr/>
          </p:nvSpPr>
          <p:spPr bwMode="auto">
            <a:xfrm>
              <a:off x="10815586"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6" name="Frame 5">
              <a:extLst>
                <a:ext uri="{FF2B5EF4-FFF2-40B4-BE49-F238E27FC236}">
                  <a16:creationId xmlns:a16="http://schemas.microsoft.com/office/drawing/2014/main" id="{EF2CD93F-41DC-4424-87A7-F36BC69361C2}"/>
                </a:ext>
              </a:extLst>
            </p:cNvPr>
            <p:cNvSpPr>
              <a:spLocks noChangeAspect="1"/>
            </p:cNvSpPr>
            <p:nvPr/>
          </p:nvSpPr>
          <p:spPr bwMode="auto">
            <a:xfrm>
              <a:off x="11117842"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9" name="Frame 5">
              <a:extLst>
                <a:ext uri="{FF2B5EF4-FFF2-40B4-BE49-F238E27FC236}">
                  <a16:creationId xmlns:a16="http://schemas.microsoft.com/office/drawing/2014/main" id="{5E9401BB-E31E-47AC-8E3B-BD35768D447C}"/>
                </a:ext>
              </a:extLst>
            </p:cNvPr>
            <p:cNvSpPr>
              <a:spLocks noChangeAspect="1"/>
            </p:cNvSpPr>
            <p:nvPr/>
          </p:nvSpPr>
          <p:spPr bwMode="auto">
            <a:xfrm>
              <a:off x="11420098"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2" name="Frame 5">
              <a:extLst>
                <a:ext uri="{FF2B5EF4-FFF2-40B4-BE49-F238E27FC236}">
                  <a16:creationId xmlns:a16="http://schemas.microsoft.com/office/drawing/2014/main" id="{2B912413-298F-414F-A211-EF7F299E3F8E}"/>
                </a:ext>
              </a:extLst>
            </p:cNvPr>
            <p:cNvSpPr>
              <a:spLocks noChangeAspect="1"/>
            </p:cNvSpPr>
            <p:nvPr/>
          </p:nvSpPr>
          <p:spPr bwMode="auto">
            <a:xfrm>
              <a:off x="10211074"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3" name="Frame 5">
              <a:extLst>
                <a:ext uri="{FF2B5EF4-FFF2-40B4-BE49-F238E27FC236}">
                  <a16:creationId xmlns:a16="http://schemas.microsoft.com/office/drawing/2014/main" id="{34976A55-D731-48AA-A549-99AC45334BBC}"/>
                </a:ext>
              </a:extLst>
            </p:cNvPr>
            <p:cNvSpPr>
              <a:spLocks noChangeAspect="1"/>
            </p:cNvSpPr>
            <p:nvPr/>
          </p:nvSpPr>
          <p:spPr bwMode="auto">
            <a:xfrm>
              <a:off x="10513330"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6" name="Frame 5">
              <a:extLst>
                <a:ext uri="{FF2B5EF4-FFF2-40B4-BE49-F238E27FC236}">
                  <a16:creationId xmlns:a16="http://schemas.microsoft.com/office/drawing/2014/main" id="{B573AF9F-5597-4D79-9B2B-0FD1EDB0CC51}"/>
                </a:ext>
              </a:extLst>
            </p:cNvPr>
            <p:cNvSpPr>
              <a:spLocks noChangeAspect="1"/>
            </p:cNvSpPr>
            <p:nvPr/>
          </p:nvSpPr>
          <p:spPr bwMode="auto">
            <a:xfrm>
              <a:off x="10815586"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7" name="Frame 5">
              <a:extLst>
                <a:ext uri="{FF2B5EF4-FFF2-40B4-BE49-F238E27FC236}">
                  <a16:creationId xmlns:a16="http://schemas.microsoft.com/office/drawing/2014/main" id="{B26878EC-CDDD-4E11-9D62-E145FF4CE167}"/>
                </a:ext>
              </a:extLst>
            </p:cNvPr>
            <p:cNvSpPr>
              <a:spLocks noChangeAspect="1"/>
            </p:cNvSpPr>
            <p:nvPr/>
          </p:nvSpPr>
          <p:spPr bwMode="auto">
            <a:xfrm>
              <a:off x="11117842"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8" name="Frame 5">
              <a:extLst>
                <a:ext uri="{FF2B5EF4-FFF2-40B4-BE49-F238E27FC236}">
                  <a16:creationId xmlns:a16="http://schemas.microsoft.com/office/drawing/2014/main" id="{1A6CE0E6-7CE0-42D2-85F1-57CD5BA9DCCD}"/>
                </a:ext>
              </a:extLst>
            </p:cNvPr>
            <p:cNvSpPr>
              <a:spLocks noChangeAspect="1"/>
            </p:cNvSpPr>
            <p:nvPr/>
          </p:nvSpPr>
          <p:spPr bwMode="auto">
            <a:xfrm>
              <a:off x="11420098"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3" name="Frame 5">
              <a:extLst>
                <a:ext uri="{FF2B5EF4-FFF2-40B4-BE49-F238E27FC236}">
                  <a16:creationId xmlns:a16="http://schemas.microsoft.com/office/drawing/2014/main" id="{CE454E77-91CB-4020-9833-5204C3854A7C}"/>
                </a:ext>
              </a:extLst>
            </p:cNvPr>
            <p:cNvSpPr>
              <a:spLocks noChangeAspect="1"/>
            </p:cNvSpPr>
            <p:nvPr/>
          </p:nvSpPr>
          <p:spPr bwMode="auto">
            <a:xfrm>
              <a:off x="10211074"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7" name="Frame 5">
              <a:extLst>
                <a:ext uri="{FF2B5EF4-FFF2-40B4-BE49-F238E27FC236}">
                  <a16:creationId xmlns:a16="http://schemas.microsoft.com/office/drawing/2014/main" id="{B16B5240-C5D8-4A6B-B038-8DBD80C59F37}"/>
                </a:ext>
              </a:extLst>
            </p:cNvPr>
            <p:cNvSpPr>
              <a:spLocks noChangeAspect="1"/>
            </p:cNvSpPr>
            <p:nvPr/>
          </p:nvSpPr>
          <p:spPr bwMode="auto">
            <a:xfrm>
              <a:off x="10513330"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8" name="Frame 5">
              <a:extLst>
                <a:ext uri="{FF2B5EF4-FFF2-40B4-BE49-F238E27FC236}">
                  <a16:creationId xmlns:a16="http://schemas.microsoft.com/office/drawing/2014/main" id="{4666DB86-135B-4977-AF56-26384905C98A}"/>
                </a:ext>
              </a:extLst>
            </p:cNvPr>
            <p:cNvSpPr>
              <a:spLocks noChangeAspect="1"/>
            </p:cNvSpPr>
            <p:nvPr/>
          </p:nvSpPr>
          <p:spPr bwMode="auto">
            <a:xfrm>
              <a:off x="10815586"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9" name="Frame 5">
              <a:extLst>
                <a:ext uri="{FF2B5EF4-FFF2-40B4-BE49-F238E27FC236}">
                  <a16:creationId xmlns:a16="http://schemas.microsoft.com/office/drawing/2014/main" id="{17C8D3EE-5D42-48E0-97AB-343907FF0ABA}"/>
                </a:ext>
              </a:extLst>
            </p:cNvPr>
            <p:cNvSpPr>
              <a:spLocks noChangeAspect="1"/>
            </p:cNvSpPr>
            <p:nvPr/>
          </p:nvSpPr>
          <p:spPr bwMode="auto">
            <a:xfrm>
              <a:off x="11117842"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0" name="Frame 5">
              <a:extLst>
                <a:ext uri="{FF2B5EF4-FFF2-40B4-BE49-F238E27FC236}">
                  <a16:creationId xmlns:a16="http://schemas.microsoft.com/office/drawing/2014/main" id="{F1DAB5A2-7AFC-445C-B47D-A7BE26EA7F8C}"/>
                </a:ext>
              </a:extLst>
            </p:cNvPr>
            <p:cNvSpPr>
              <a:spLocks noChangeAspect="1"/>
            </p:cNvSpPr>
            <p:nvPr/>
          </p:nvSpPr>
          <p:spPr bwMode="auto">
            <a:xfrm>
              <a:off x="11420098"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3" name="Frame 5">
              <a:extLst>
                <a:ext uri="{FF2B5EF4-FFF2-40B4-BE49-F238E27FC236}">
                  <a16:creationId xmlns:a16="http://schemas.microsoft.com/office/drawing/2014/main" id="{69D1C89B-A4E0-4212-8E80-702A6945FFB2}"/>
                </a:ext>
              </a:extLst>
            </p:cNvPr>
            <p:cNvSpPr>
              <a:spLocks noChangeAspect="1"/>
            </p:cNvSpPr>
            <p:nvPr/>
          </p:nvSpPr>
          <p:spPr bwMode="auto">
            <a:xfrm>
              <a:off x="10211074"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4" name="Frame 5">
              <a:extLst>
                <a:ext uri="{FF2B5EF4-FFF2-40B4-BE49-F238E27FC236}">
                  <a16:creationId xmlns:a16="http://schemas.microsoft.com/office/drawing/2014/main" id="{B6B9C6A8-1743-4FB2-9A59-A8AF9618A9E9}"/>
                </a:ext>
              </a:extLst>
            </p:cNvPr>
            <p:cNvSpPr>
              <a:spLocks noChangeAspect="1"/>
            </p:cNvSpPr>
            <p:nvPr/>
          </p:nvSpPr>
          <p:spPr bwMode="auto">
            <a:xfrm>
              <a:off x="10513330"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5" name="Frame 5">
              <a:extLst>
                <a:ext uri="{FF2B5EF4-FFF2-40B4-BE49-F238E27FC236}">
                  <a16:creationId xmlns:a16="http://schemas.microsoft.com/office/drawing/2014/main" id="{319475CC-5168-4FC2-9FC1-B5384E596BC4}"/>
                </a:ext>
              </a:extLst>
            </p:cNvPr>
            <p:cNvSpPr>
              <a:spLocks noChangeAspect="1"/>
            </p:cNvSpPr>
            <p:nvPr/>
          </p:nvSpPr>
          <p:spPr bwMode="auto">
            <a:xfrm>
              <a:off x="10815586"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6" name="Frame 5">
              <a:extLst>
                <a:ext uri="{FF2B5EF4-FFF2-40B4-BE49-F238E27FC236}">
                  <a16:creationId xmlns:a16="http://schemas.microsoft.com/office/drawing/2014/main" id="{AB565922-F561-49B5-A281-D9E7C7D0094F}"/>
                </a:ext>
              </a:extLst>
            </p:cNvPr>
            <p:cNvSpPr>
              <a:spLocks noChangeAspect="1"/>
            </p:cNvSpPr>
            <p:nvPr/>
          </p:nvSpPr>
          <p:spPr bwMode="auto">
            <a:xfrm>
              <a:off x="11117842"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7" name="Frame 5">
              <a:extLst>
                <a:ext uri="{FF2B5EF4-FFF2-40B4-BE49-F238E27FC236}">
                  <a16:creationId xmlns:a16="http://schemas.microsoft.com/office/drawing/2014/main" id="{4C2B2821-FD88-42A7-984B-91F1757E0FC1}"/>
                </a:ext>
              </a:extLst>
            </p:cNvPr>
            <p:cNvSpPr>
              <a:spLocks noChangeAspect="1"/>
            </p:cNvSpPr>
            <p:nvPr/>
          </p:nvSpPr>
          <p:spPr bwMode="auto">
            <a:xfrm>
              <a:off x="11420098"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0" name="Frame 5">
              <a:extLst>
                <a:ext uri="{FF2B5EF4-FFF2-40B4-BE49-F238E27FC236}">
                  <a16:creationId xmlns:a16="http://schemas.microsoft.com/office/drawing/2014/main" id="{150AC678-BAA5-42F3-A6B1-3CA64B1FD66C}"/>
                </a:ext>
              </a:extLst>
            </p:cNvPr>
            <p:cNvSpPr>
              <a:spLocks noChangeAspect="1"/>
            </p:cNvSpPr>
            <p:nvPr/>
          </p:nvSpPr>
          <p:spPr bwMode="auto">
            <a:xfrm>
              <a:off x="10211074"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1" name="Frame 5">
              <a:extLst>
                <a:ext uri="{FF2B5EF4-FFF2-40B4-BE49-F238E27FC236}">
                  <a16:creationId xmlns:a16="http://schemas.microsoft.com/office/drawing/2014/main" id="{AB89F195-BF01-47E7-94A8-41F91A8812F7}"/>
                </a:ext>
              </a:extLst>
            </p:cNvPr>
            <p:cNvSpPr>
              <a:spLocks noChangeAspect="1"/>
            </p:cNvSpPr>
            <p:nvPr/>
          </p:nvSpPr>
          <p:spPr bwMode="auto">
            <a:xfrm>
              <a:off x="10513330"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2" name="Frame 5">
              <a:extLst>
                <a:ext uri="{FF2B5EF4-FFF2-40B4-BE49-F238E27FC236}">
                  <a16:creationId xmlns:a16="http://schemas.microsoft.com/office/drawing/2014/main" id="{15C5526C-740A-4A13-A506-47578FAE5E94}"/>
                </a:ext>
              </a:extLst>
            </p:cNvPr>
            <p:cNvSpPr>
              <a:spLocks noChangeAspect="1"/>
            </p:cNvSpPr>
            <p:nvPr/>
          </p:nvSpPr>
          <p:spPr bwMode="auto">
            <a:xfrm>
              <a:off x="10815586"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3" name="Frame 5">
              <a:extLst>
                <a:ext uri="{FF2B5EF4-FFF2-40B4-BE49-F238E27FC236}">
                  <a16:creationId xmlns:a16="http://schemas.microsoft.com/office/drawing/2014/main" id="{1114B207-3C69-4D08-A13C-456C36FB4854}"/>
                </a:ext>
              </a:extLst>
            </p:cNvPr>
            <p:cNvSpPr>
              <a:spLocks noChangeAspect="1"/>
            </p:cNvSpPr>
            <p:nvPr/>
          </p:nvSpPr>
          <p:spPr bwMode="auto">
            <a:xfrm>
              <a:off x="11117842"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4" name="Frame 5">
              <a:extLst>
                <a:ext uri="{FF2B5EF4-FFF2-40B4-BE49-F238E27FC236}">
                  <a16:creationId xmlns:a16="http://schemas.microsoft.com/office/drawing/2014/main" id="{19BBEE82-DDB9-44F0-B1BC-E4D977A41736}"/>
                </a:ext>
              </a:extLst>
            </p:cNvPr>
            <p:cNvSpPr>
              <a:spLocks noChangeAspect="1"/>
            </p:cNvSpPr>
            <p:nvPr/>
          </p:nvSpPr>
          <p:spPr bwMode="auto">
            <a:xfrm>
              <a:off x="11420098"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7" name="Frame 5">
              <a:extLst>
                <a:ext uri="{FF2B5EF4-FFF2-40B4-BE49-F238E27FC236}">
                  <a16:creationId xmlns:a16="http://schemas.microsoft.com/office/drawing/2014/main" id="{9025E1AF-6731-40D9-BFC8-02E1D1D5424C}"/>
                </a:ext>
              </a:extLst>
            </p:cNvPr>
            <p:cNvSpPr>
              <a:spLocks noChangeAspect="1"/>
            </p:cNvSpPr>
            <p:nvPr/>
          </p:nvSpPr>
          <p:spPr bwMode="auto">
            <a:xfrm>
              <a:off x="10211074"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8" name="Frame 5">
              <a:extLst>
                <a:ext uri="{FF2B5EF4-FFF2-40B4-BE49-F238E27FC236}">
                  <a16:creationId xmlns:a16="http://schemas.microsoft.com/office/drawing/2014/main" id="{CE52CEA9-0803-45B5-8371-72BD5DDB0B44}"/>
                </a:ext>
              </a:extLst>
            </p:cNvPr>
            <p:cNvSpPr>
              <a:spLocks noChangeAspect="1"/>
            </p:cNvSpPr>
            <p:nvPr/>
          </p:nvSpPr>
          <p:spPr bwMode="auto">
            <a:xfrm>
              <a:off x="10513330"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9" name="Frame 5">
              <a:extLst>
                <a:ext uri="{FF2B5EF4-FFF2-40B4-BE49-F238E27FC236}">
                  <a16:creationId xmlns:a16="http://schemas.microsoft.com/office/drawing/2014/main" id="{B5846028-A38F-4E14-B3B7-8558C777CEE8}"/>
                </a:ext>
              </a:extLst>
            </p:cNvPr>
            <p:cNvSpPr>
              <a:spLocks noChangeAspect="1"/>
            </p:cNvSpPr>
            <p:nvPr/>
          </p:nvSpPr>
          <p:spPr bwMode="auto">
            <a:xfrm>
              <a:off x="10815586"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0" name="Frame 5">
              <a:extLst>
                <a:ext uri="{FF2B5EF4-FFF2-40B4-BE49-F238E27FC236}">
                  <a16:creationId xmlns:a16="http://schemas.microsoft.com/office/drawing/2014/main" id="{35429E11-B4FA-42CC-9D2D-FF3B55CB2E6A}"/>
                </a:ext>
              </a:extLst>
            </p:cNvPr>
            <p:cNvSpPr>
              <a:spLocks noChangeAspect="1"/>
            </p:cNvSpPr>
            <p:nvPr/>
          </p:nvSpPr>
          <p:spPr bwMode="auto">
            <a:xfrm>
              <a:off x="11117842"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1" name="Frame 5">
              <a:extLst>
                <a:ext uri="{FF2B5EF4-FFF2-40B4-BE49-F238E27FC236}">
                  <a16:creationId xmlns:a16="http://schemas.microsoft.com/office/drawing/2014/main" id="{79A6FAF3-0025-4CA0-AEEB-2140615EEDC4}"/>
                </a:ext>
              </a:extLst>
            </p:cNvPr>
            <p:cNvSpPr>
              <a:spLocks noChangeAspect="1"/>
            </p:cNvSpPr>
            <p:nvPr/>
          </p:nvSpPr>
          <p:spPr bwMode="auto">
            <a:xfrm>
              <a:off x="11420098"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4" name="Frame 5">
              <a:extLst>
                <a:ext uri="{FF2B5EF4-FFF2-40B4-BE49-F238E27FC236}">
                  <a16:creationId xmlns:a16="http://schemas.microsoft.com/office/drawing/2014/main" id="{2E90C2EA-4D11-4F0D-A57F-1CE5277B76F7}"/>
                </a:ext>
              </a:extLst>
            </p:cNvPr>
            <p:cNvSpPr>
              <a:spLocks noChangeAspect="1"/>
            </p:cNvSpPr>
            <p:nvPr/>
          </p:nvSpPr>
          <p:spPr bwMode="auto">
            <a:xfrm>
              <a:off x="10211074"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5" name="Frame 5">
              <a:extLst>
                <a:ext uri="{FF2B5EF4-FFF2-40B4-BE49-F238E27FC236}">
                  <a16:creationId xmlns:a16="http://schemas.microsoft.com/office/drawing/2014/main" id="{B6EA4690-7695-4095-B840-B33B567E9D0D}"/>
                </a:ext>
              </a:extLst>
            </p:cNvPr>
            <p:cNvSpPr>
              <a:spLocks noChangeAspect="1"/>
            </p:cNvSpPr>
            <p:nvPr/>
          </p:nvSpPr>
          <p:spPr bwMode="auto">
            <a:xfrm>
              <a:off x="10513330"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6" name="Frame 5">
              <a:extLst>
                <a:ext uri="{FF2B5EF4-FFF2-40B4-BE49-F238E27FC236}">
                  <a16:creationId xmlns:a16="http://schemas.microsoft.com/office/drawing/2014/main" id="{491CB16F-A6C7-4846-8619-39A7473585FA}"/>
                </a:ext>
              </a:extLst>
            </p:cNvPr>
            <p:cNvSpPr>
              <a:spLocks noChangeAspect="1"/>
            </p:cNvSpPr>
            <p:nvPr/>
          </p:nvSpPr>
          <p:spPr bwMode="auto">
            <a:xfrm>
              <a:off x="10815586"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7" name="Frame 5">
              <a:extLst>
                <a:ext uri="{FF2B5EF4-FFF2-40B4-BE49-F238E27FC236}">
                  <a16:creationId xmlns:a16="http://schemas.microsoft.com/office/drawing/2014/main" id="{C3F7026F-B40E-4901-BAD7-D8F42B2D92D7}"/>
                </a:ext>
              </a:extLst>
            </p:cNvPr>
            <p:cNvSpPr>
              <a:spLocks noChangeAspect="1"/>
            </p:cNvSpPr>
            <p:nvPr/>
          </p:nvSpPr>
          <p:spPr bwMode="auto">
            <a:xfrm>
              <a:off x="11117842"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8" name="Frame 5">
              <a:extLst>
                <a:ext uri="{FF2B5EF4-FFF2-40B4-BE49-F238E27FC236}">
                  <a16:creationId xmlns:a16="http://schemas.microsoft.com/office/drawing/2014/main" id="{6F617DB9-082F-4B92-A013-B9D1453BBB83}"/>
                </a:ext>
              </a:extLst>
            </p:cNvPr>
            <p:cNvSpPr>
              <a:spLocks noChangeAspect="1"/>
            </p:cNvSpPr>
            <p:nvPr/>
          </p:nvSpPr>
          <p:spPr bwMode="auto">
            <a:xfrm>
              <a:off x="11420098"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0" name="Frame 5">
              <a:extLst>
                <a:ext uri="{FF2B5EF4-FFF2-40B4-BE49-F238E27FC236}">
                  <a16:creationId xmlns:a16="http://schemas.microsoft.com/office/drawing/2014/main" id="{0B65E01D-E88B-4A9A-9570-3AF75E890C5E}"/>
                </a:ext>
              </a:extLst>
            </p:cNvPr>
            <p:cNvSpPr>
              <a:spLocks noChangeAspect="1"/>
            </p:cNvSpPr>
            <p:nvPr/>
          </p:nvSpPr>
          <p:spPr bwMode="auto">
            <a:xfrm>
              <a:off x="10220736"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1" name="Frame 5">
              <a:extLst>
                <a:ext uri="{FF2B5EF4-FFF2-40B4-BE49-F238E27FC236}">
                  <a16:creationId xmlns:a16="http://schemas.microsoft.com/office/drawing/2014/main" id="{F8403804-A157-4402-9AA2-623962C2F794}"/>
                </a:ext>
              </a:extLst>
            </p:cNvPr>
            <p:cNvSpPr>
              <a:spLocks noChangeAspect="1"/>
            </p:cNvSpPr>
            <p:nvPr/>
          </p:nvSpPr>
          <p:spPr bwMode="auto">
            <a:xfrm>
              <a:off x="10522992"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2" name="Frame 5">
              <a:extLst>
                <a:ext uri="{FF2B5EF4-FFF2-40B4-BE49-F238E27FC236}">
                  <a16:creationId xmlns:a16="http://schemas.microsoft.com/office/drawing/2014/main" id="{535025D6-0EA5-4552-AE92-0DEF931ACD5A}"/>
                </a:ext>
              </a:extLst>
            </p:cNvPr>
            <p:cNvSpPr>
              <a:spLocks noChangeAspect="1"/>
            </p:cNvSpPr>
            <p:nvPr/>
          </p:nvSpPr>
          <p:spPr bwMode="auto">
            <a:xfrm>
              <a:off x="10825248"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3" name="Frame 5">
              <a:extLst>
                <a:ext uri="{FF2B5EF4-FFF2-40B4-BE49-F238E27FC236}">
                  <a16:creationId xmlns:a16="http://schemas.microsoft.com/office/drawing/2014/main" id="{FE40C43D-30DD-4AFC-9D6A-A7E3159C6200}"/>
                </a:ext>
              </a:extLst>
            </p:cNvPr>
            <p:cNvSpPr>
              <a:spLocks noChangeAspect="1"/>
            </p:cNvSpPr>
            <p:nvPr/>
          </p:nvSpPr>
          <p:spPr bwMode="auto">
            <a:xfrm>
              <a:off x="11127504"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4" name="Frame 5">
              <a:extLst>
                <a:ext uri="{FF2B5EF4-FFF2-40B4-BE49-F238E27FC236}">
                  <a16:creationId xmlns:a16="http://schemas.microsoft.com/office/drawing/2014/main" id="{6E86BAF6-8D28-45B5-A211-CA9711CB34C1}"/>
                </a:ext>
              </a:extLst>
            </p:cNvPr>
            <p:cNvSpPr>
              <a:spLocks noChangeAspect="1"/>
            </p:cNvSpPr>
            <p:nvPr/>
          </p:nvSpPr>
          <p:spPr bwMode="auto">
            <a:xfrm>
              <a:off x="11429760"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5" name="Frame 5">
              <a:extLst>
                <a:ext uri="{FF2B5EF4-FFF2-40B4-BE49-F238E27FC236}">
                  <a16:creationId xmlns:a16="http://schemas.microsoft.com/office/drawing/2014/main" id="{E0558F56-C704-4CE1-8C57-4EE61D29CA57}"/>
                </a:ext>
              </a:extLst>
            </p:cNvPr>
            <p:cNvSpPr>
              <a:spLocks noChangeAspect="1"/>
            </p:cNvSpPr>
            <p:nvPr/>
          </p:nvSpPr>
          <p:spPr bwMode="auto">
            <a:xfrm>
              <a:off x="10220736"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6" name="Frame 5">
              <a:extLst>
                <a:ext uri="{FF2B5EF4-FFF2-40B4-BE49-F238E27FC236}">
                  <a16:creationId xmlns:a16="http://schemas.microsoft.com/office/drawing/2014/main" id="{33AD8291-8CD0-4680-8FE6-55A4A566CB9B}"/>
                </a:ext>
              </a:extLst>
            </p:cNvPr>
            <p:cNvSpPr>
              <a:spLocks noChangeAspect="1"/>
            </p:cNvSpPr>
            <p:nvPr/>
          </p:nvSpPr>
          <p:spPr bwMode="auto">
            <a:xfrm>
              <a:off x="10522992"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7" name="Frame 5">
              <a:extLst>
                <a:ext uri="{FF2B5EF4-FFF2-40B4-BE49-F238E27FC236}">
                  <a16:creationId xmlns:a16="http://schemas.microsoft.com/office/drawing/2014/main" id="{F093E0A1-7C5F-4D64-83AA-AD618A7D3866}"/>
                </a:ext>
              </a:extLst>
            </p:cNvPr>
            <p:cNvSpPr>
              <a:spLocks noChangeAspect="1"/>
            </p:cNvSpPr>
            <p:nvPr/>
          </p:nvSpPr>
          <p:spPr bwMode="auto">
            <a:xfrm>
              <a:off x="10825248"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8" name="Frame 5">
              <a:extLst>
                <a:ext uri="{FF2B5EF4-FFF2-40B4-BE49-F238E27FC236}">
                  <a16:creationId xmlns:a16="http://schemas.microsoft.com/office/drawing/2014/main" id="{DD54CAB4-D7A8-4068-A9DB-245064E5113A}"/>
                </a:ext>
              </a:extLst>
            </p:cNvPr>
            <p:cNvSpPr>
              <a:spLocks noChangeAspect="1"/>
            </p:cNvSpPr>
            <p:nvPr/>
          </p:nvSpPr>
          <p:spPr bwMode="auto">
            <a:xfrm>
              <a:off x="11127504"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9" name="Frame 5">
              <a:extLst>
                <a:ext uri="{FF2B5EF4-FFF2-40B4-BE49-F238E27FC236}">
                  <a16:creationId xmlns:a16="http://schemas.microsoft.com/office/drawing/2014/main" id="{B9A8DBB1-7ECD-4988-B4CB-5DB70F416AB1}"/>
                </a:ext>
              </a:extLst>
            </p:cNvPr>
            <p:cNvSpPr>
              <a:spLocks noChangeAspect="1"/>
            </p:cNvSpPr>
            <p:nvPr/>
          </p:nvSpPr>
          <p:spPr bwMode="auto">
            <a:xfrm>
              <a:off x="11429760"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0" name="Frame 5">
              <a:extLst>
                <a:ext uri="{FF2B5EF4-FFF2-40B4-BE49-F238E27FC236}">
                  <a16:creationId xmlns:a16="http://schemas.microsoft.com/office/drawing/2014/main" id="{7E1BEF43-2EA1-46F3-A329-D59936134CD4}"/>
                </a:ext>
              </a:extLst>
            </p:cNvPr>
            <p:cNvSpPr>
              <a:spLocks noChangeAspect="1"/>
            </p:cNvSpPr>
            <p:nvPr/>
          </p:nvSpPr>
          <p:spPr bwMode="auto">
            <a:xfrm>
              <a:off x="10220736"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1" name="Frame 5">
              <a:extLst>
                <a:ext uri="{FF2B5EF4-FFF2-40B4-BE49-F238E27FC236}">
                  <a16:creationId xmlns:a16="http://schemas.microsoft.com/office/drawing/2014/main" id="{52AD8A62-50F7-4D15-BE2A-877553897593}"/>
                </a:ext>
              </a:extLst>
            </p:cNvPr>
            <p:cNvSpPr>
              <a:spLocks noChangeAspect="1"/>
            </p:cNvSpPr>
            <p:nvPr/>
          </p:nvSpPr>
          <p:spPr bwMode="auto">
            <a:xfrm>
              <a:off x="10522992"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2" name="Frame 5">
              <a:extLst>
                <a:ext uri="{FF2B5EF4-FFF2-40B4-BE49-F238E27FC236}">
                  <a16:creationId xmlns:a16="http://schemas.microsoft.com/office/drawing/2014/main" id="{F5A6025E-E9D7-401F-97CD-64D9CA1DC5DD}"/>
                </a:ext>
              </a:extLst>
            </p:cNvPr>
            <p:cNvSpPr>
              <a:spLocks noChangeAspect="1"/>
            </p:cNvSpPr>
            <p:nvPr/>
          </p:nvSpPr>
          <p:spPr bwMode="auto">
            <a:xfrm>
              <a:off x="10825248"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3" name="Frame 5">
              <a:extLst>
                <a:ext uri="{FF2B5EF4-FFF2-40B4-BE49-F238E27FC236}">
                  <a16:creationId xmlns:a16="http://schemas.microsoft.com/office/drawing/2014/main" id="{6E6860D4-BFF1-4491-BECB-8CC3B81B5EE3}"/>
                </a:ext>
              </a:extLst>
            </p:cNvPr>
            <p:cNvSpPr>
              <a:spLocks noChangeAspect="1"/>
            </p:cNvSpPr>
            <p:nvPr/>
          </p:nvSpPr>
          <p:spPr bwMode="auto">
            <a:xfrm>
              <a:off x="11127504"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4" name="Frame 5">
              <a:extLst>
                <a:ext uri="{FF2B5EF4-FFF2-40B4-BE49-F238E27FC236}">
                  <a16:creationId xmlns:a16="http://schemas.microsoft.com/office/drawing/2014/main" id="{CFAA7C86-9844-45C1-8397-75EE2B198F9B}"/>
                </a:ext>
              </a:extLst>
            </p:cNvPr>
            <p:cNvSpPr>
              <a:spLocks noChangeAspect="1"/>
            </p:cNvSpPr>
            <p:nvPr/>
          </p:nvSpPr>
          <p:spPr bwMode="auto">
            <a:xfrm>
              <a:off x="11429760"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5" name="Frame 5">
              <a:extLst>
                <a:ext uri="{FF2B5EF4-FFF2-40B4-BE49-F238E27FC236}">
                  <a16:creationId xmlns:a16="http://schemas.microsoft.com/office/drawing/2014/main" id="{3C2C50B5-0F93-431F-AE94-A5AD2EE6383E}"/>
                </a:ext>
              </a:extLst>
            </p:cNvPr>
            <p:cNvSpPr>
              <a:spLocks noChangeAspect="1"/>
            </p:cNvSpPr>
            <p:nvPr/>
          </p:nvSpPr>
          <p:spPr bwMode="auto">
            <a:xfrm>
              <a:off x="10220736"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6" name="Frame 5">
              <a:extLst>
                <a:ext uri="{FF2B5EF4-FFF2-40B4-BE49-F238E27FC236}">
                  <a16:creationId xmlns:a16="http://schemas.microsoft.com/office/drawing/2014/main" id="{71417149-B74A-4BD2-A018-9C3E9D4D1AB0}"/>
                </a:ext>
              </a:extLst>
            </p:cNvPr>
            <p:cNvSpPr>
              <a:spLocks noChangeAspect="1"/>
            </p:cNvSpPr>
            <p:nvPr/>
          </p:nvSpPr>
          <p:spPr bwMode="auto">
            <a:xfrm>
              <a:off x="10522992"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7" name="Frame 5">
              <a:extLst>
                <a:ext uri="{FF2B5EF4-FFF2-40B4-BE49-F238E27FC236}">
                  <a16:creationId xmlns:a16="http://schemas.microsoft.com/office/drawing/2014/main" id="{3FDA089B-8202-41CF-91D6-7788701D53C9}"/>
                </a:ext>
              </a:extLst>
            </p:cNvPr>
            <p:cNvSpPr>
              <a:spLocks noChangeAspect="1"/>
            </p:cNvSpPr>
            <p:nvPr/>
          </p:nvSpPr>
          <p:spPr bwMode="auto">
            <a:xfrm>
              <a:off x="10825248"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8" name="Frame 5">
              <a:extLst>
                <a:ext uri="{FF2B5EF4-FFF2-40B4-BE49-F238E27FC236}">
                  <a16:creationId xmlns:a16="http://schemas.microsoft.com/office/drawing/2014/main" id="{4378B8E8-8D11-40E4-B99D-263AC8256087}"/>
                </a:ext>
              </a:extLst>
            </p:cNvPr>
            <p:cNvSpPr>
              <a:spLocks noChangeAspect="1"/>
            </p:cNvSpPr>
            <p:nvPr/>
          </p:nvSpPr>
          <p:spPr bwMode="auto">
            <a:xfrm>
              <a:off x="11127504"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9" name="Frame 5">
              <a:extLst>
                <a:ext uri="{FF2B5EF4-FFF2-40B4-BE49-F238E27FC236}">
                  <a16:creationId xmlns:a16="http://schemas.microsoft.com/office/drawing/2014/main" id="{97702B86-634A-4D65-A016-FA239D3DF1AD}"/>
                </a:ext>
              </a:extLst>
            </p:cNvPr>
            <p:cNvSpPr>
              <a:spLocks noChangeAspect="1"/>
            </p:cNvSpPr>
            <p:nvPr/>
          </p:nvSpPr>
          <p:spPr bwMode="auto">
            <a:xfrm>
              <a:off x="11429760"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0" name="Frame 5">
              <a:extLst>
                <a:ext uri="{FF2B5EF4-FFF2-40B4-BE49-F238E27FC236}">
                  <a16:creationId xmlns:a16="http://schemas.microsoft.com/office/drawing/2014/main" id="{89999CA6-F36E-4571-9DE5-9F6FC7FFBF53}"/>
                </a:ext>
              </a:extLst>
            </p:cNvPr>
            <p:cNvSpPr>
              <a:spLocks noChangeAspect="1"/>
            </p:cNvSpPr>
            <p:nvPr/>
          </p:nvSpPr>
          <p:spPr bwMode="auto">
            <a:xfrm>
              <a:off x="10220736"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1" name="Frame 5">
              <a:extLst>
                <a:ext uri="{FF2B5EF4-FFF2-40B4-BE49-F238E27FC236}">
                  <a16:creationId xmlns:a16="http://schemas.microsoft.com/office/drawing/2014/main" id="{51926374-B36E-473F-B548-5BB959FFFAD5}"/>
                </a:ext>
              </a:extLst>
            </p:cNvPr>
            <p:cNvSpPr>
              <a:spLocks noChangeAspect="1"/>
            </p:cNvSpPr>
            <p:nvPr/>
          </p:nvSpPr>
          <p:spPr bwMode="auto">
            <a:xfrm>
              <a:off x="10522992"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2" name="Frame 5">
              <a:extLst>
                <a:ext uri="{FF2B5EF4-FFF2-40B4-BE49-F238E27FC236}">
                  <a16:creationId xmlns:a16="http://schemas.microsoft.com/office/drawing/2014/main" id="{27069069-5331-4D95-8606-3C2455D5314A}"/>
                </a:ext>
              </a:extLst>
            </p:cNvPr>
            <p:cNvSpPr>
              <a:spLocks noChangeAspect="1"/>
            </p:cNvSpPr>
            <p:nvPr/>
          </p:nvSpPr>
          <p:spPr bwMode="auto">
            <a:xfrm>
              <a:off x="10825248"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3" name="Frame 5">
              <a:extLst>
                <a:ext uri="{FF2B5EF4-FFF2-40B4-BE49-F238E27FC236}">
                  <a16:creationId xmlns:a16="http://schemas.microsoft.com/office/drawing/2014/main" id="{8D5E7B07-F778-4913-96A8-607D88614D92}"/>
                </a:ext>
              </a:extLst>
            </p:cNvPr>
            <p:cNvSpPr>
              <a:spLocks noChangeAspect="1"/>
            </p:cNvSpPr>
            <p:nvPr/>
          </p:nvSpPr>
          <p:spPr bwMode="auto">
            <a:xfrm>
              <a:off x="11127504"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4" name="Frame 5">
              <a:extLst>
                <a:ext uri="{FF2B5EF4-FFF2-40B4-BE49-F238E27FC236}">
                  <a16:creationId xmlns:a16="http://schemas.microsoft.com/office/drawing/2014/main" id="{A53FD703-EBBB-4F6D-BFAF-45EBB3090E16}"/>
                </a:ext>
              </a:extLst>
            </p:cNvPr>
            <p:cNvSpPr>
              <a:spLocks noChangeAspect="1"/>
            </p:cNvSpPr>
            <p:nvPr/>
          </p:nvSpPr>
          <p:spPr bwMode="auto">
            <a:xfrm>
              <a:off x="11429760"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5" name="Frame 5">
              <a:extLst>
                <a:ext uri="{FF2B5EF4-FFF2-40B4-BE49-F238E27FC236}">
                  <a16:creationId xmlns:a16="http://schemas.microsoft.com/office/drawing/2014/main" id="{76BE248D-C6A4-4157-99B8-7B0175335FE2}"/>
                </a:ext>
              </a:extLst>
            </p:cNvPr>
            <p:cNvSpPr>
              <a:spLocks noChangeAspect="1"/>
            </p:cNvSpPr>
            <p:nvPr/>
          </p:nvSpPr>
          <p:spPr bwMode="auto">
            <a:xfrm>
              <a:off x="10220736"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6" name="Frame 5">
              <a:extLst>
                <a:ext uri="{FF2B5EF4-FFF2-40B4-BE49-F238E27FC236}">
                  <a16:creationId xmlns:a16="http://schemas.microsoft.com/office/drawing/2014/main" id="{2A0F37EA-5A0E-418F-BFD7-10EED36C030B}"/>
                </a:ext>
              </a:extLst>
            </p:cNvPr>
            <p:cNvSpPr>
              <a:spLocks noChangeAspect="1"/>
            </p:cNvSpPr>
            <p:nvPr/>
          </p:nvSpPr>
          <p:spPr bwMode="auto">
            <a:xfrm>
              <a:off x="10522992"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7" name="Frame 5">
              <a:extLst>
                <a:ext uri="{FF2B5EF4-FFF2-40B4-BE49-F238E27FC236}">
                  <a16:creationId xmlns:a16="http://schemas.microsoft.com/office/drawing/2014/main" id="{F0EB4AF5-A986-431A-AB57-A38B1A6BA569}"/>
                </a:ext>
              </a:extLst>
            </p:cNvPr>
            <p:cNvSpPr>
              <a:spLocks noChangeAspect="1"/>
            </p:cNvSpPr>
            <p:nvPr/>
          </p:nvSpPr>
          <p:spPr bwMode="auto">
            <a:xfrm>
              <a:off x="10825248"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8" name="Frame 5">
              <a:extLst>
                <a:ext uri="{FF2B5EF4-FFF2-40B4-BE49-F238E27FC236}">
                  <a16:creationId xmlns:a16="http://schemas.microsoft.com/office/drawing/2014/main" id="{DE304C76-5E2F-4845-99EA-F5929344223F}"/>
                </a:ext>
              </a:extLst>
            </p:cNvPr>
            <p:cNvSpPr>
              <a:spLocks noChangeAspect="1"/>
            </p:cNvSpPr>
            <p:nvPr/>
          </p:nvSpPr>
          <p:spPr bwMode="auto">
            <a:xfrm>
              <a:off x="11127504"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9" name="Frame 5">
              <a:extLst>
                <a:ext uri="{FF2B5EF4-FFF2-40B4-BE49-F238E27FC236}">
                  <a16:creationId xmlns:a16="http://schemas.microsoft.com/office/drawing/2014/main" id="{525A9628-4393-4584-966E-3AD93066E51D}"/>
                </a:ext>
              </a:extLst>
            </p:cNvPr>
            <p:cNvSpPr>
              <a:spLocks noChangeAspect="1"/>
            </p:cNvSpPr>
            <p:nvPr/>
          </p:nvSpPr>
          <p:spPr bwMode="auto">
            <a:xfrm>
              <a:off x="11429760"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0" name="Frame 5">
              <a:extLst>
                <a:ext uri="{FF2B5EF4-FFF2-40B4-BE49-F238E27FC236}">
                  <a16:creationId xmlns:a16="http://schemas.microsoft.com/office/drawing/2014/main" id="{F46724B9-AD78-491C-9C4B-AE5BA9A77CD9}"/>
                </a:ext>
              </a:extLst>
            </p:cNvPr>
            <p:cNvSpPr>
              <a:spLocks noChangeAspect="1"/>
            </p:cNvSpPr>
            <p:nvPr/>
          </p:nvSpPr>
          <p:spPr bwMode="auto">
            <a:xfrm>
              <a:off x="10220736"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1" name="Frame 5">
              <a:extLst>
                <a:ext uri="{FF2B5EF4-FFF2-40B4-BE49-F238E27FC236}">
                  <a16:creationId xmlns:a16="http://schemas.microsoft.com/office/drawing/2014/main" id="{C62D2447-B2D0-4778-B196-1948CE9FA881}"/>
                </a:ext>
              </a:extLst>
            </p:cNvPr>
            <p:cNvSpPr>
              <a:spLocks noChangeAspect="1"/>
            </p:cNvSpPr>
            <p:nvPr/>
          </p:nvSpPr>
          <p:spPr bwMode="auto">
            <a:xfrm>
              <a:off x="10522992"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2" name="Frame 5">
              <a:extLst>
                <a:ext uri="{FF2B5EF4-FFF2-40B4-BE49-F238E27FC236}">
                  <a16:creationId xmlns:a16="http://schemas.microsoft.com/office/drawing/2014/main" id="{8F5B5763-EA46-4FDA-9679-B45803A79EA2}"/>
                </a:ext>
              </a:extLst>
            </p:cNvPr>
            <p:cNvSpPr>
              <a:spLocks noChangeAspect="1"/>
            </p:cNvSpPr>
            <p:nvPr/>
          </p:nvSpPr>
          <p:spPr bwMode="auto">
            <a:xfrm>
              <a:off x="10825248"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3" name="Frame 5">
              <a:extLst>
                <a:ext uri="{FF2B5EF4-FFF2-40B4-BE49-F238E27FC236}">
                  <a16:creationId xmlns:a16="http://schemas.microsoft.com/office/drawing/2014/main" id="{66AAD492-4831-464E-80B3-5562FF298176}"/>
                </a:ext>
              </a:extLst>
            </p:cNvPr>
            <p:cNvSpPr>
              <a:spLocks noChangeAspect="1"/>
            </p:cNvSpPr>
            <p:nvPr/>
          </p:nvSpPr>
          <p:spPr bwMode="auto">
            <a:xfrm>
              <a:off x="11127504"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4" name="Frame 5">
              <a:extLst>
                <a:ext uri="{FF2B5EF4-FFF2-40B4-BE49-F238E27FC236}">
                  <a16:creationId xmlns:a16="http://schemas.microsoft.com/office/drawing/2014/main" id="{EE8631A6-7CBE-4A31-9634-36879FC80314}"/>
                </a:ext>
              </a:extLst>
            </p:cNvPr>
            <p:cNvSpPr>
              <a:spLocks noChangeAspect="1"/>
            </p:cNvSpPr>
            <p:nvPr/>
          </p:nvSpPr>
          <p:spPr bwMode="auto">
            <a:xfrm>
              <a:off x="11429760"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sp>
        <p:nvSpPr>
          <p:cNvPr id="155" name="Left Brace 154">
            <a:extLst>
              <a:ext uri="{FF2B5EF4-FFF2-40B4-BE49-F238E27FC236}">
                <a16:creationId xmlns:a16="http://schemas.microsoft.com/office/drawing/2014/main" id="{D5834322-A40F-48E4-A060-34FEE4B308CF}"/>
              </a:ext>
            </a:extLst>
          </p:cNvPr>
          <p:cNvSpPr/>
          <p:nvPr/>
        </p:nvSpPr>
        <p:spPr>
          <a:xfrm>
            <a:off x="9679734" y="2094464"/>
            <a:ext cx="270851" cy="4323423"/>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505" eaLnBrk="0" fontAlgn="base" hangingPunct="0">
              <a:spcBef>
                <a:spcPct val="0"/>
              </a:spcBef>
              <a:spcAft>
                <a:spcPct val="0"/>
              </a:spcAft>
            </a:pPr>
            <a:endParaRPr lang="sv-SE" sz="1765">
              <a:solidFill>
                <a:prstClr val="white"/>
              </a:solidFill>
              <a:latin typeface="Segoe UI"/>
            </a:endParaRPr>
          </a:p>
        </p:txBody>
      </p:sp>
      <p:cxnSp>
        <p:nvCxnSpPr>
          <p:cNvPr id="157" name="Connector: Elbow 156">
            <a:extLst>
              <a:ext uri="{FF2B5EF4-FFF2-40B4-BE49-F238E27FC236}">
                <a16:creationId xmlns:a16="http://schemas.microsoft.com/office/drawing/2014/main" id="{797F55BF-D02D-4497-BDA4-2378365F5B6B}"/>
              </a:ext>
            </a:extLst>
          </p:cNvPr>
          <p:cNvCxnSpPr>
            <a:cxnSpLocks/>
            <a:stCxn id="155" idx="1"/>
          </p:cNvCxnSpPr>
          <p:nvPr/>
        </p:nvCxnSpPr>
        <p:spPr>
          <a:xfrm rot="10800000">
            <a:off x="7350992" y="3026895"/>
            <a:ext cx="2328743" cy="122928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8767D011-E66A-4D31-8524-D95842C510A9}"/>
              </a:ext>
            </a:extLst>
          </p:cNvPr>
          <p:cNvCxnSpPr>
            <a:cxnSpLocks/>
            <a:stCxn id="11" idx="3"/>
          </p:cNvCxnSpPr>
          <p:nvPr/>
        </p:nvCxnSpPr>
        <p:spPr>
          <a:xfrm flipV="1">
            <a:off x="7244807" y="2891151"/>
            <a:ext cx="2751183" cy="271250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AEA6F104-9257-43B4-AAE4-EF3C496B44C2}"/>
              </a:ext>
            </a:extLst>
          </p:cNvPr>
          <p:cNvSpPr txBox="1"/>
          <p:nvPr/>
        </p:nvSpPr>
        <p:spPr>
          <a:xfrm>
            <a:off x="9771204" y="1609887"/>
            <a:ext cx="1374112"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err="1">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Devices</a:t>
            </a:r>
            <a:endPar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endParaRPr>
          </a:p>
        </p:txBody>
      </p:sp>
      <p:grpSp>
        <p:nvGrpSpPr>
          <p:cNvPr id="108" name="Group 107">
            <a:extLst>
              <a:ext uri="{FF2B5EF4-FFF2-40B4-BE49-F238E27FC236}">
                <a16:creationId xmlns:a16="http://schemas.microsoft.com/office/drawing/2014/main" id="{DBA5FED8-1CC3-4BB6-B752-B07AFFBBF488}"/>
              </a:ext>
            </a:extLst>
          </p:cNvPr>
          <p:cNvGrpSpPr/>
          <p:nvPr/>
        </p:nvGrpSpPr>
        <p:grpSpPr>
          <a:xfrm>
            <a:off x="9950586" y="2108328"/>
            <a:ext cx="1951703" cy="4212343"/>
            <a:chOff x="10150115" y="2150107"/>
            <a:chExt cx="1990839" cy="4296809"/>
          </a:xfrm>
        </p:grpSpPr>
        <p:sp>
          <p:nvSpPr>
            <p:cNvPr id="112" name="Rectangle 111">
              <a:extLst>
                <a:ext uri="{FF2B5EF4-FFF2-40B4-BE49-F238E27FC236}">
                  <a16:creationId xmlns:a16="http://schemas.microsoft.com/office/drawing/2014/main" id="{76CC2538-ED8F-4F73-8E67-F99ED4FFF6A9}"/>
                </a:ext>
              </a:extLst>
            </p:cNvPr>
            <p:cNvSpPr/>
            <p:nvPr/>
          </p:nvSpPr>
          <p:spPr bwMode="auto">
            <a:xfrm>
              <a:off x="10150115" y="2150107"/>
              <a:ext cx="1645902" cy="659452"/>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sp>
          <p:nvSpPr>
            <p:cNvPr id="114" name="Rectangle 113">
              <a:extLst>
                <a:ext uri="{FF2B5EF4-FFF2-40B4-BE49-F238E27FC236}">
                  <a16:creationId xmlns:a16="http://schemas.microsoft.com/office/drawing/2014/main" id="{086C055E-4106-4AC6-B3ED-9143727597B9}"/>
                </a:ext>
              </a:extLst>
            </p:cNvPr>
            <p:cNvSpPr/>
            <p:nvPr/>
          </p:nvSpPr>
          <p:spPr bwMode="auto">
            <a:xfrm>
              <a:off x="10495052" y="2796254"/>
              <a:ext cx="1645902" cy="329211"/>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sp>
          <p:nvSpPr>
            <p:cNvPr id="117" name="Rectangle 116">
              <a:extLst>
                <a:ext uri="{FF2B5EF4-FFF2-40B4-BE49-F238E27FC236}">
                  <a16:creationId xmlns:a16="http://schemas.microsoft.com/office/drawing/2014/main" id="{31C33E8A-F5B5-4B25-BA3D-9786D8D31F10}"/>
                </a:ext>
              </a:extLst>
            </p:cNvPr>
            <p:cNvSpPr/>
            <p:nvPr/>
          </p:nvSpPr>
          <p:spPr bwMode="auto">
            <a:xfrm>
              <a:off x="10192797" y="3098521"/>
              <a:ext cx="1645902" cy="3348395"/>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grpSp>
    </p:spTree>
    <p:extLst>
      <p:ext uri="{BB962C8B-B14F-4D97-AF65-F5344CB8AC3E}">
        <p14:creationId xmlns:p14="http://schemas.microsoft.com/office/powerpoint/2010/main" val="991218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5"/>
                                        </p:tgtEl>
                                      </p:cBhvr>
                                    </p:animEffect>
                                    <p:set>
                                      <p:cBhvr>
                                        <p:cTn id="7" dur="1" fill="hold">
                                          <p:stCondLst>
                                            <p:cond delay="499"/>
                                          </p:stCondLst>
                                        </p:cTn>
                                        <p:tgtEl>
                                          <p:spTgt spid="11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fade">
                                      <p:cBhvr>
                                        <p:cTn id="11" dur="500"/>
                                        <p:tgtEl>
                                          <p:spTgt spid="10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fade">
                                      <p:cBhvr>
                                        <p:cTn id="15" dur="500"/>
                                        <p:tgtEl>
                                          <p:spTgt spid="15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7"/>
                                        </p:tgtEl>
                                        <p:attrNameLst>
                                          <p:attrName>style.visibility</p:attrName>
                                        </p:attrNameLst>
                                      </p:cBhvr>
                                      <p:to>
                                        <p:strVal val="visible"/>
                                      </p:to>
                                    </p:set>
                                    <p:animEffect transition="in" filter="fade">
                                      <p:cBhvr>
                                        <p:cTn id="19" dur="500"/>
                                        <p:tgtEl>
                                          <p:spTgt spid="15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wipe(up)">
                                      <p:cBhvr>
                                        <p:cTn id="28" dur="500"/>
                                        <p:tgtEl>
                                          <p:spTgt spid="119"/>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55"/>
                                        </p:tgtEl>
                                      </p:cBhvr>
                                    </p:animEffect>
                                    <p:set>
                                      <p:cBhvr>
                                        <p:cTn id="42" dur="1" fill="hold">
                                          <p:stCondLst>
                                            <p:cond delay="499"/>
                                          </p:stCondLst>
                                        </p:cTn>
                                        <p:tgtEl>
                                          <p:spTgt spid="155"/>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57"/>
                                        </p:tgtEl>
                                      </p:cBhvr>
                                    </p:animEffect>
                                    <p:set>
                                      <p:cBhvr>
                                        <p:cTn id="45" dur="1" fill="hold">
                                          <p:stCondLst>
                                            <p:cond delay="499"/>
                                          </p:stCondLst>
                                        </p:cTn>
                                        <p:tgtEl>
                                          <p:spTgt spid="15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19"/>
                                        </p:tgtEl>
                                      </p:cBhvr>
                                    </p:animEffect>
                                    <p:set>
                                      <p:cBhvr>
                                        <p:cTn id="48" dur="1" fill="hold">
                                          <p:stCondLst>
                                            <p:cond delay="499"/>
                                          </p:stCondLst>
                                        </p:cTn>
                                        <p:tgtEl>
                                          <p:spTgt spid="119"/>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4"/>
                                        </p:tgtEl>
                                      </p:cBhvr>
                                    </p:animEffect>
                                    <p:set>
                                      <p:cBhvr>
                                        <p:cTn id="51" dur="1" fill="hold">
                                          <p:stCondLst>
                                            <p:cond delay="499"/>
                                          </p:stCondLst>
                                        </p:cTn>
                                        <p:tgtEl>
                                          <p:spTgt spid="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166"/>
                                        </p:tgtEl>
                                        <p:attrNameLst>
                                          <p:attrName>style.visibility</p:attrName>
                                        </p:attrNameLst>
                                      </p:cBhvr>
                                      <p:to>
                                        <p:strVal val="visible"/>
                                      </p:to>
                                    </p:set>
                                    <p:animEffect transition="in" filter="fade">
                                      <p:cBhvr>
                                        <p:cTn id="58" dur="500"/>
                                        <p:tgtEl>
                                          <p:spTgt spid="166"/>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fade">
                                      <p:cBhvr>
                                        <p:cTn id="62" dur="500"/>
                                        <p:tgtEl>
                                          <p:spTgt spid="101"/>
                                        </p:tgtEl>
                                      </p:cBhvr>
                                    </p:animEffect>
                                  </p:childTnLst>
                                </p:cTn>
                              </p:par>
                              <p:par>
                                <p:cTn id="63" presetID="10"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61"/>
                                        </p:tgtEl>
                                        <p:attrNameLst>
                                          <p:attrName>style.visibility</p:attrName>
                                        </p:attrNameLst>
                                      </p:cBhvr>
                                      <p:to>
                                        <p:strVal val="visible"/>
                                      </p:to>
                                    </p:set>
                                    <p:animEffect transition="in" filter="fade">
                                      <p:cBhvr>
                                        <p:cTn id="70" dur="500"/>
                                        <p:tgtEl>
                                          <p:spTgt spid="161"/>
                                        </p:tgtEl>
                                      </p:cBhvr>
                                    </p:animEffect>
                                  </p:childTnLst>
                                </p:cTn>
                              </p:par>
                              <p:par>
                                <p:cTn id="71" presetID="10" presetClass="entr" presetSubtype="0" fill="hold" nodeType="withEffect">
                                  <p:stCondLst>
                                    <p:cond delay="0"/>
                                  </p:stCondLst>
                                  <p:childTnLst>
                                    <p:set>
                                      <p:cBhvr>
                                        <p:cTn id="72" dur="1" fill="hold">
                                          <p:stCondLst>
                                            <p:cond delay="0"/>
                                          </p:stCondLst>
                                        </p:cTn>
                                        <p:tgtEl>
                                          <p:spTgt spid="108"/>
                                        </p:tgtEl>
                                        <p:attrNameLst>
                                          <p:attrName>style.visibility</p:attrName>
                                        </p:attrNameLst>
                                      </p:cBhvr>
                                      <p:to>
                                        <p:strVal val="visible"/>
                                      </p:to>
                                    </p:set>
                                    <p:animEffect transition="in" filter="fade">
                                      <p:cBhvr>
                                        <p:cTn id="7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19" grpId="0" animBg="1"/>
      <p:bldP spid="119" grpId="1" animBg="1"/>
      <p:bldP spid="155" grpId="0" animBg="1"/>
      <p:bldP spid="15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0381" y="291548"/>
            <a:ext cx="11653523" cy="899537"/>
          </a:xfrm>
        </p:spPr>
        <p:txBody>
          <a:bodyPr/>
          <a:lstStyle/>
          <a:p>
            <a:r>
              <a:rPr lang="sv-SE" sz="4705" dirty="0">
                <a:solidFill>
                  <a:schemeClr val="tx2"/>
                </a:solidFill>
              </a:rPr>
              <a:t>Inside the IoT </a:t>
            </a:r>
            <a:r>
              <a:rPr lang="sv-SE" sz="4705" dirty="0" err="1">
                <a:solidFill>
                  <a:schemeClr val="tx2"/>
                </a:solidFill>
              </a:rPr>
              <a:t>Hub</a:t>
            </a:r>
            <a:endParaRPr lang="en-IN" sz="4705" dirty="0">
              <a:solidFill>
                <a:schemeClr val="tx2"/>
              </a:solidFill>
            </a:endParaRPr>
          </a:p>
        </p:txBody>
      </p:sp>
      <p:sp>
        <p:nvSpPr>
          <p:cNvPr id="110" name="TextBox 109">
            <a:extLst>
              <a:ext uri="{FF2B5EF4-FFF2-40B4-BE49-F238E27FC236}">
                <a16:creationId xmlns:a16="http://schemas.microsoft.com/office/drawing/2014/main" id="{2AAF9087-772F-497D-82A5-5DB9379CEED0}"/>
              </a:ext>
            </a:extLst>
          </p:cNvPr>
          <p:cNvSpPr txBox="1"/>
          <p:nvPr/>
        </p:nvSpPr>
        <p:spPr>
          <a:xfrm>
            <a:off x="305361" y="1487561"/>
            <a:ext cx="1025681"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State</a:t>
            </a:r>
          </a:p>
        </p:txBody>
      </p:sp>
      <p:sp>
        <p:nvSpPr>
          <p:cNvPr id="113" name="Rectangle: Rounded Corners 112">
            <a:extLst>
              <a:ext uri="{FF2B5EF4-FFF2-40B4-BE49-F238E27FC236}">
                <a16:creationId xmlns:a16="http://schemas.microsoft.com/office/drawing/2014/main" id="{24793451-908E-4F7B-B987-E0401F65600B}"/>
              </a:ext>
            </a:extLst>
          </p:cNvPr>
          <p:cNvSpPr/>
          <p:nvPr/>
        </p:nvSpPr>
        <p:spPr bwMode="auto">
          <a:xfrm>
            <a:off x="5558151" y="1725812"/>
            <a:ext cx="2420321" cy="4840641"/>
          </a:xfrm>
          <a:prstGeom prst="roundRect">
            <a:avLst>
              <a:gd name="adj" fmla="val 1710"/>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sp>
        <p:nvSpPr>
          <p:cNvPr id="116" name="TextBox 115">
            <a:extLst>
              <a:ext uri="{FF2B5EF4-FFF2-40B4-BE49-F238E27FC236}">
                <a16:creationId xmlns:a16="http://schemas.microsoft.com/office/drawing/2014/main" id="{AFA75872-4689-4DD0-A263-AD18A3A38CEF}"/>
              </a:ext>
            </a:extLst>
          </p:cNvPr>
          <p:cNvSpPr txBox="1"/>
          <p:nvPr/>
        </p:nvSpPr>
        <p:spPr>
          <a:xfrm>
            <a:off x="5558151" y="1677123"/>
            <a:ext cx="1424400"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IoT </a:t>
            </a:r>
            <a:r>
              <a:rPr lang="sv-SE" sz="2353" dirty="0" err="1">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Hub</a:t>
            </a:r>
            <a:endPar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endParaRPr>
          </a:p>
        </p:txBody>
      </p:sp>
      <p:grpSp>
        <p:nvGrpSpPr>
          <p:cNvPr id="164" name="Group 163">
            <a:extLst>
              <a:ext uri="{FF2B5EF4-FFF2-40B4-BE49-F238E27FC236}">
                <a16:creationId xmlns:a16="http://schemas.microsoft.com/office/drawing/2014/main" id="{9B5E9F06-D4F0-434F-A285-098557D0357A}"/>
              </a:ext>
            </a:extLst>
          </p:cNvPr>
          <p:cNvGrpSpPr/>
          <p:nvPr/>
        </p:nvGrpSpPr>
        <p:grpSpPr>
          <a:xfrm>
            <a:off x="10010346" y="2174019"/>
            <a:ext cx="1463653" cy="4118673"/>
            <a:chOff x="10211074" y="2217116"/>
            <a:chExt cx="1493002" cy="4201261"/>
          </a:xfrm>
        </p:grpSpPr>
        <p:sp>
          <p:nvSpPr>
            <p:cNvPr id="33" name="Frame 5">
              <a:extLst>
                <a:ext uri="{FF2B5EF4-FFF2-40B4-BE49-F238E27FC236}">
                  <a16:creationId xmlns:a16="http://schemas.microsoft.com/office/drawing/2014/main" id="{6AAE7A2C-6358-40E7-80E9-A1C9E77E5519}"/>
                </a:ext>
              </a:extLst>
            </p:cNvPr>
            <p:cNvSpPr>
              <a:spLocks noChangeAspect="1"/>
            </p:cNvSpPr>
            <p:nvPr/>
          </p:nvSpPr>
          <p:spPr bwMode="auto">
            <a:xfrm>
              <a:off x="10211074"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4" name="Frame 5">
              <a:extLst>
                <a:ext uri="{FF2B5EF4-FFF2-40B4-BE49-F238E27FC236}">
                  <a16:creationId xmlns:a16="http://schemas.microsoft.com/office/drawing/2014/main" id="{5C849056-4454-4CC7-BDA9-0E8FBA756913}"/>
                </a:ext>
              </a:extLst>
            </p:cNvPr>
            <p:cNvSpPr>
              <a:spLocks noChangeAspect="1"/>
            </p:cNvSpPr>
            <p:nvPr/>
          </p:nvSpPr>
          <p:spPr bwMode="auto">
            <a:xfrm>
              <a:off x="10513330"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5" name="Frame 5">
              <a:extLst>
                <a:ext uri="{FF2B5EF4-FFF2-40B4-BE49-F238E27FC236}">
                  <a16:creationId xmlns:a16="http://schemas.microsoft.com/office/drawing/2014/main" id="{F034945C-E844-45EE-B43D-EDEEE24F2B8C}"/>
                </a:ext>
              </a:extLst>
            </p:cNvPr>
            <p:cNvSpPr>
              <a:spLocks noChangeAspect="1"/>
            </p:cNvSpPr>
            <p:nvPr/>
          </p:nvSpPr>
          <p:spPr bwMode="auto">
            <a:xfrm>
              <a:off x="10815586"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6" name="Frame 5">
              <a:extLst>
                <a:ext uri="{FF2B5EF4-FFF2-40B4-BE49-F238E27FC236}">
                  <a16:creationId xmlns:a16="http://schemas.microsoft.com/office/drawing/2014/main" id="{EF2CD93F-41DC-4424-87A7-F36BC69361C2}"/>
                </a:ext>
              </a:extLst>
            </p:cNvPr>
            <p:cNvSpPr>
              <a:spLocks noChangeAspect="1"/>
            </p:cNvSpPr>
            <p:nvPr/>
          </p:nvSpPr>
          <p:spPr bwMode="auto">
            <a:xfrm>
              <a:off x="11117842"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9" name="Frame 5">
              <a:extLst>
                <a:ext uri="{FF2B5EF4-FFF2-40B4-BE49-F238E27FC236}">
                  <a16:creationId xmlns:a16="http://schemas.microsoft.com/office/drawing/2014/main" id="{5E9401BB-E31E-47AC-8E3B-BD35768D447C}"/>
                </a:ext>
              </a:extLst>
            </p:cNvPr>
            <p:cNvSpPr>
              <a:spLocks noChangeAspect="1"/>
            </p:cNvSpPr>
            <p:nvPr/>
          </p:nvSpPr>
          <p:spPr bwMode="auto">
            <a:xfrm>
              <a:off x="11420098"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2" name="Frame 5">
              <a:extLst>
                <a:ext uri="{FF2B5EF4-FFF2-40B4-BE49-F238E27FC236}">
                  <a16:creationId xmlns:a16="http://schemas.microsoft.com/office/drawing/2014/main" id="{2B912413-298F-414F-A211-EF7F299E3F8E}"/>
                </a:ext>
              </a:extLst>
            </p:cNvPr>
            <p:cNvSpPr>
              <a:spLocks noChangeAspect="1"/>
            </p:cNvSpPr>
            <p:nvPr/>
          </p:nvSpPr>
          <p:spPr bwMode="auto">
            <a:xfrm>
              <a:off x="10211074"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3" name="Frame 5">
              <a:extLst>
                <a:ext uri="{FF2B5EF4-FFF2-40B4-BE49-F238E27FC236}">
                  <a16:creationId xmlns:a16="http://schemas.microsoft.com/office/drawing/2014/main" id="{34976A55-D731-48AA-A549-99AC45334BBC}"/>
                </a:ext>
              </a:extLst>
            </p:cNvPr>
            <p:cNvSpPr>
              <a:spLocks noChangeAspect="1"/>
            </p:cNvSpPr>
            <p:nvPr/>
          </p:nvSpPr>
          <p:spPr bwMode="auto">
            <a:xfrm>
              <a:off x="10513330"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6" name="Frame 5">
              <a:extLst>
                <a:ext uri="{FF2B5EF4-FFF2-40B4-BE49-F238E27FC236}">
                  <a16:creationId xmlns:a16="http://schemas.microsoft.com/office/drawing/2014/main" id="{B573AF9F-5597-4D79-9B2B-0FD1EDB0CC51}"/>
                </a:ext>
              </a:extLst>
            </p:cNvPr>
            <p:cNvSpPr>
              <a:spLocks noChangeAspect="1"/>
            </p:cNvSpPr>
            <p:nvPr/>
          </p:nvSpPr>
          <p:spPr bwMode="auto">
            <a:xfrm>
              <a:off x="10815586"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7" name="Frame 5">
              <a:extLst>
                <a:ext uri="{FF2B5EF4-FFF2-40B4-BE49-F238E27FC236}">
                  <a16:creationId xmlns:a16="http://schemas.microsoft.com/office/drawing/2014/main" id="{B26878EC-CDDD-4E11-9D62-E145FF4CE167}"/>
                </a:ext>
              </a:extLst>
            </p:cNvPr>
            <p:cNvSpPr>
              <a:spLocks noChangeAspect="1"/>
            </p:cNvSpPr>
            <p:nvPr/>
          </p:nvSpPr>
          <p:spPr bwMode="auto">
            <a:xfrm>
              <a:off x="11117842"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8" name="Frame 5">
              <a:extLst>
                <a:ext uri="{FF2B5EF4-FFF2-40B4-BE49-F238E27FC236}">
                  <a16:creationId xmlns:a16="http://schemas.microsoft.com/office/drawing/2014/main" id="{1A6CE0E6-7CE0-42D2-85F1-57CD5BA9DCCD}"/>
                </a:ext>
              </a:extLst>
            </p:cNvPr>
            <p:cNvSpPr>
              <a:spLocks noChangeAspect="1"/>
            </p:cNvSpPr>
            <p:nvPr/>
          </p:nvSpPr>
          <p:spPr bwMode="auto">
            <a:xfrm>
              <a:off x="11420098"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3" name="Frame 5">
              <a:extLst>
                <a:ext uri="{FF2B5EF4-FFF2-40B4-BE49-F238E27FC236}">
                  <a16:creationId xmlns:a16="http://schemas.microsoft.com/office/drawing/2014/main" id="{CE454E77-91CB-4020-9833-5204C3854A7C}"/>
                </a:ext>
              </a:extLst>
            </p:cNvPr>
            <p:cNvSpPr>
              <a:spLocks noChangeAspect="1"/>
            </p:cNvSpPr>
            <p:nvPr/>
          </p:nvSpPr>
          <p:spPr bwMode="auto">
            <a:xfrm>
              <a:off x="10211074"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7" name="Frame 5">
              <a:extLst>
                <a:ext uri="{FF2B5EF4-FFF2-40B4-BE49-F238E27FC236}">
                  <a16:creationId xmlns:a16="http://schemas.microsoft.com/office/drawing/2014/main" id="{B16B5240-C5D8-4A6B-B038-8DBD80C59F37}"/>
                </a:ext>
              </a:extLst>
            </p:cNvPr>
            <p:cNvSpPr>
              <a:spLocks noChangeAspect="1"/>
            </p:cNvSpPr>
            <p:nvPr/>
          </p:nvSpPr>
          <p:spPr bwMode="auto">
            <a:xfrm>
              <a:off x="10513330"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8" name="Frame 5">
              <a:extLst>
                <a:ext uri="{FF2B5EF4-FFF2-40B4-BE49-F238E27FC236}">
                  <a16:creationId xmlns:a16="http://schemas.microsoft.com/office/drawing/2014/main" id="{4666DB86-135B-4977-AF56-26384905C98A}"/>
                </a:ext>
              </a:extLst>
            </p:cNvPr>
            <p:cNvSpPr>
              <a:spLocks noChangeAspect="1"/>
            </p:cNvSpPr>
            <p:nvPr/>
          </p:nvSpPr>
          <p:spPr bwMode="auto">
            <a:xfrm>
              <a:off x="10815586"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9" name="Frame 5">
              <a:extLst>
                <a:ext uri="{FF2B5EF4-FFF2-40B4-BE49-F238E27FC236}">
                  <a16:creationId xmlns:a16="http://schemas.microsoft.com/office/drawing/2014/main" id="{17C8D3EE-5D42-48E0-97AB-343907FF0ABA}"/>
                </a:ext>
              </a:extLst>
            </p:cNvPr>
            <p:cNvSpPr>
              <a:spLocks noChangeAspect="1"/>
            </p:cNvSpPr>
            <p:nvPr/>
          </p:nvSpPr>
          <p:spPr bwMode="auto">
            <a:xfrm>
              <a:off x="11117842"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0" name="Frame 5">
              <a:extLst>
                <a:ext uri="{FF2B5EF4-FFF2-40B4-BE49-F238E27FC236}">
                  <a16:creationId xmlns:a16="http://schemas.microsoft.com/office/drawing/2014/main" id="{F1DAB5A2-7AFC-445C-B47D-A7BE26EA7F8C}"/>
                </a:ext>
              </a:extLst>
            </p:cNvPr>
            <p:cNvSpPr>
              <a:spLocks noChangeAspect="1"/>
            </p:cNvSpPr>
            <p:nvPr/>
          </p:nvSpPr>
          <p:spPr bwMode="auto">
            <a:xfrm>
              <a:off x="11420098"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3" name="Frame 5">
              <a:extLst>
                <a:ext uri="{FF2B5EF4-FFF2-40B4-BE49-F238E27FC236}">
                  <a16:creationId xmlns:a16="http://schemas.microsoft.com/office/drawing/2014/main" id="{69D1C89B-A4E0-4212-8E80-702A6945FFB2}"/>
                </a:ext>
              </a:extLst>
            </p:cNvPr>
            <p:cNvSpPr>
              <a:spLocks noChangeAspect="1"/>
            </p:cNvSpPr>
            <p:nvPr/>
          </p:nvSpPr>
          <p:spPr bwMode="auto">
            <a:xfrm>
              <a:off x="10211074"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4" name="Frame 5">
              <a:extLst>
                <a:ext uri="{FF2B5EF4-FFF2-40B4-BE49-F238E27FC236}">
                  <a16:creationId xmlns:a16="http://schemas.microsoft.com/office/drawing/2014/main" id="{B6B9C6A8-1743-4FB2-9A59-A8AF9618A9E9}"/>
                </a:ext>
              </a:extLst>
            </p:cNvPr>
            <p:cNvSpPr>
              <a:spLocks noChangeAspect="1"/>
            </p:cNvSpPr>
            <p:nvPr/>
          </p:nvSpPr>
          <p:spPr bwMode="auto">
            <a:xfrm>
              <a:off x="10513330"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5" name="Frame 5">
              <a:extLst>
                <a:ext uri="{FF2B5EF4-FFF2-40B4-BE49-F238E27FC236}">
                  <a16:creationId xmlns:a16="http://schemas.microsoft.com/office/drawing/2014/main" id="{319475CC-5168-4FC2-9FC1-B5384E596BC4}"/>
                </a:ext>
              </a:extLst>
            </p:cNvPr>
            <p:cNvSpPr>
              <a:spLocks noChangeAspect="1"/>
            </p:cNvSpPr>
            <p:nvPr/>
          </p:nvSpPr>
          <p:spPr bwMode="auto">
            <a:xfrm>
              <a:off x="10815586"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6" name="Frame 5">
              <a:extLst>
                <a:ext uri="{FF2B5EF4-FFF2-40B4-BE49-F238E27FC236}">
                  <a16:creationId xmlns:a16="http://schemas.microsoft.com/office/drawing/2014/main" id="{AB565922-F561-49B5-A281-D9E7C7D0094F}"/>
                </a:ext>
              </a:extLst>
            </p:cNvPr>
            <p:cNvSpPr>
              <a:spLocks noChangeAspect="1"/>
            </p:cNvSpPr>
            <p:nvPr/>
          </p:nvSpPr>
          <p:spPr bwMode="auto">
            <a:xfrm>
              <a:off x="11117842"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7" name="Frame 5">
              <a:extLst>
                <a:ext uri="{FF2B5EF4-FFF2-40B4-BE49-F238E27FC236}">
                  <a16:creationId xmlns:a16="http://schemas.microsoft.com/office/drawing/2014/main" id="{4C2B2821-FD88-42A7-984B-91F1757E0FC1}"/>
                </a:ext>
              </a:extLst>
            </p:cNvPr>
            <p:cNvSpPr>
              <a:spLocks noChangeAspect="1"/>
            </p:cNvSpPr>
            <p:nvPr/>
          </p:nvSpPr>
          <p:spPr bwMode="auto">
            <a:xfrm>
              <a:off x="11420098"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0" name="Frame 5">
              <a:extLst>
                <a:ext uri="{FF2B5EF4-FFF2-40B4-BE49-F238E27FC236}">
                  <a16:creationId xmlns:a16="http://schemas.microsoft.com/office/drawing/2014/main" id="{150AC678-BAA5-42F3-A6B1-3CA64B1FD66C}"/>
                </a:ext>
              </a:extLst>
            </p:cNvPr>
            <p:cNvSpPr>
              <a:spLocks noChangeAspect="1"/>
            </p:cNvSpPr>
            <p:nvPr/>
          </p:nvSpPr>
          <p:spPr bwMode="auto">
            <a:xfrm>
              <a:off x="10211074"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1" name="Frame 5">
              <a:extLst>
                <a:ext uri="{FF2B5EF4-FFF2-40B4-BE49-F238E27FC236}">
                  <a16:creationId xmlns:a16="http://schemas.microsoft.com/office/drawing/2014/main" id="{AB89F195-BF01-47E7-94A8-41F91A8812F7}"/>
                </a:ext>
              </a:extLst>
            </p:cNvPr>
            <p:cNvSpPr>
              <a:spLocks noChangeAspect="1"/>
            </p:cNvSpPr>
            <p:nvPr/>
          </p:nvSpPr>
          <p:spPr bwMode="auto">
            <a:xfrm>
              <a:off x="10513330"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2" name="Frame 5">
              <a:extLst>
                <a:ext uri="{FF2B5EF4-FFF2-40B4-BE49-F238E27FC236}">
                  <a16:creationId xmlns:a16="http://schemas.microsoft.com/office/drawing/2014/main" id="{15C5526C-740A-4A13-A506-47578FAE5E94}"/>
                </a:ext>
              </a:extLst>
            </p:cNvPr>
            <p:cNvSpPr>
              <a:spLocks noChangeAspect="1"/>
            </p:cNvSpPr>
            <p:nvPr/>
          </p:nvSpPr>
          <p:spPr bwMode="auto">
            <a:xfrm>
              <a:off x="10815586"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3" name="Frame 5">
              <a:extLst>
                <a:ext uri="{FF2B5EF4-FFF2-40B4-BE49-F238E27FC236}">
                  <a16:creationId xmlns:a16="http://schemas.microsoft.com/office/drawing/2014/main" id="{1114B207-3C69-4D08-A13C-456C36FB4854}"/>
                </a:ext>
              </a:extLst>
            </p:cNvPr>
            <p:cNvSpPr>
              <a:spLocks noChangeAspect="1"/>
            </p:cNvSpPr>
            <p:nvPr/>
          </p:nvSpPr>
          <p:spPr bwMode="auto">
            <a:xfrm>
              <a:off x="11117842"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4" name="Frame 5">
              <a:extLst>
                <a:ext uri="{FF2B5EF4-FFF2-40B4-BE49-F238E27FC236}">
                  <a16:creationId xmlns:a16="http://schemas.microsoft.com/office/drawing/2014/main" id="{19BBEE82-DDB9-44F0-B1BC-E4D977A41736}"/>
                </a:ext>
              </a:extLst>
            </p:cNvPr>
            <p:cNvSpPr>
              <a:spLocks noChangeAspect="1"/>
            </p:cNvSpPr>
            <p:nvPr/>
          </p:nvSpPr>
          <p:spPr bwMode="auto">
            <a:xfrm>
              <a:off x="11420098"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7" name="Frame 5">
              <a:extLst>
                <a:ext uri="{FF2B5EF4-FFF2-40B4-BE49-F238E27FC236}">
                  <a16:creationId xmlns:a16="http://schemas.microsoft.com/office/drawing/2014/main" id="{9025E1AF-6731-40D9-BFC8-02E1D1D5424C}"/>
                </a:ext>
              </a:extLst>
            </p:cNvPr>
            <p:cNvSpPr>
              <a:spLocks noChangeAspect="1"/>
            </p:cNvSpPr>
            <p:nvPr/>
          </p:nvSpPr>
          <p:spPr bwMode="auto">
            <a:xfrm>
              <a:off x="10211074"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8" name="Frame 5">
              <a:extLst>
                <a:ext uri="{FF2B5EF4-FFF2-40B4-BE49-F238E27FC236}">
                  <a16:creationId xmlns:a16="http://schemas.microsoft.com/office/drawing/2014/main" id="{CE52CEA9-0803-45B5-8371-72BD5DDB0B44}"/>
                </a:ext>
              </a:extLst>
            </p:cNvPr>
            <p:cNvSpPr>
              <a:spLocks noChangeAspect="1"/>
            </p:cNvSpPr>
            <p:nvPr/>
          </p:nvSpPr>
          <p:spPr bwMode="auto">
            <a:xfrm>
              <a:off x="10513330"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9" name="Frame 5">
              <a:extLst>
                <a:ext uri="{FF2B5EF4-FFF2-40B4-BE49-F238E27FC236}">
                  <a16:creationId xmlns:a16="http://schemas.microsoft.com/office/drawing/2014/main" id="{B5846028-A38F-4E14-B3B7-8558C777CEE8}"/>
                </a:ext>
              </a:extLst>
            </p:cNvPr>
            <p:cNvSpPr>
              <a:spLocks noChangeAspect="1"/>
            </p:cNvSpPr>
            <p:nvPr/>
          </p:nvSpPr>
          <p:spPr bwMode="auto">
            <a:xfrm>
              <a:off x="10815586"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0" name="Frame 5">
              <a:extLst>
                <a:ext uri="{FF2B5EF4-FFF2-40B4-BE49-F238E27FC236}">
                  <a16:creationId xmlns:a16="http://schemas.microsoft.com/office/drawing/2014/main" id="{35429E11-B4FA-42CC-9D2D-FF3B55CB2E6A}"/>
                </a:ext>
              </a:extLst>
            </p:cNvPr>
            <p:cNvSpPr>
              <a:spLocks noChangeAspect="1"/>
            </p:cNvSpPr>
            <p:nvPr/>
          </p:nvSpPr>
          <p:spPr bwMode="auto">
            <a:xfrm>
              <a:off x="11117842"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1" name="Frame 5">
              <a:extLst>
                <a:ext uri="{FF2B5EF4-FFF2-40B4-BE49-F238E27FC236}">
                  <a16:creationId xmlns:a16="http://schemas.microsoft.com/office/drawing/2014/main" id="{79A6FAF3-0025-4CA0-AEEB-2140615EEDC4}"/>
                </a:ext>
              </a:extLst>
            </p:cNvPr>
            <p:cNvSpPr>
              <a:spLocks noChangeAspect="1"/>
            </p:cNvSpPr>
            <p:nvPr/>
          </p:nvSpPr>
          <p:spPr bwMode="auto">
            <a:xfrm>
              <a:off x="11420098"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4" name="Frame 5">
              <a:extLst>
                <a:ext uri="{FF2B5EF4-FFF2-40B4-BE49-F238E27FC236}">
                  <a16:creationId xmlns:a16="http://schemas.microsoft.com/office/drawing/2014/main" id="{2E90C2EA-4D11-4F0D-A57F-1CE5277B76F7}"/>
                </a:ext>
              </a:extLst>
            </p:cNvPr>
            <p:cNvSpPr>
              <a:spLocks noChangeAspect="1"/>
            </p:cNvSpPr>
            <p:nvPr/>
          </p:nvSpPr>
          <p:spPr bwMode="auto">
            <a:xfrm>
              <a:off x="10211074"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5" name="Frame 5">
              <a:extLst>
                <a:ext uri="{FF2B5EF4-FFF2-40B4-BE49-F238E27FC236}">
                  <a16:creationId xmlns:a16="http://schemas.microsoft.com/office/drawing/2014/main" id="{B6EA4690-7695-4095-B840-B33B567E9D0D}"/>
                </a:ext>
              </a:extLst>
            </p:cNvPr>
            <p:cNvSpPr>
              <a:spLocks noChangeAspect="1"/>
            </p:cNvSpPr>
            <p:nvPr/>
          </p:nvSpPr>
          <p:spPr bwMode="auto">
            <a:xfrm>
              <a:off x="10513330"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6" name="Frame 5">
              <a:extLst>
                <a:ext uri="{FF2B5EF4-FFF2-40B4-BE49-F238E27FC236}">
                  <a16:creationId xmlns:a16="http://schemas.microsoft.com/office/drawing/2014/main" id="{491CB16F-A6C7-4846-8619-39A7473585FA}"/>
                </a:ext>
              </a:extLst>
            </p:cNvPr>
            <p:cNvSpPr>
              <a:spLocks noChangeAspect="1"/>
            </p:cNvSpPr>
            <p:nvPr/>
          </p:nvSpPr>
          <p:spPr bwMode="auto">
            <a:xfrm>
              <a:off x="10815586"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7" name="Frame 5">
              <a:extLst>
                <a:ext uri="{FF2B5EF4-FFF2-40B4-BE49-F238E27FC236}">
                  <a16:creationId xmlns:a16="http://schemas.microsoft.com/office/drawing/2014/main" id="{C3F7026F-B40E-4901-BAD7-D8F42B2D92D7}"/>
                </a:ext>
              </a:extLst>
            </p:cNvPr>
            <p:cNvSpPr>
              <a:spLocks noChangeAspect="1"/>
            </p:cNvSpPr>
            <p:nvPr/>
          </p:nvSpPr>
          <p:spPr bwMode="auto">
            <a:xfrm>
              <a:off x="11117842"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8" name="Frame 5">
              <a:extLst>
                <a:ext uri="{FF2B5EF4-FFF2-40B4-BE49-F238E27FC236}">
                  <a16:creationId xmlns:a16="http://schemas.microsoft.com/office/drawing/2014/main" id="{6F617DB9-082F-4B92-A013-B9D1453BBB83}"/>
                </a:ext>
              </a:extLst>
            </p:cNvPr>
            <p:cNvSpPr>
              <a:spLocks noChangeAspect="1"/>
            </p:cNvSpPr>
            <p:nvPr/>
          </p:nvSpPr>
          <p:spPr bwMode="auto">
            <a:xfrm>
              <a:off x="11420098"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0" name="Frame 5">
              <a:extLst>
                <a:ext uri="{FF2B5EF4-FFF2-40B4-BE49-F238E27FC236}">
                  <a16:creationId xmlns:a16="http://schemas.microsoft.com/office/drawing/2014/main" id="{0B65E01D-E88B-4A9A-9570-3AF75E890C5E}"/>
                </a:ext>
              </a:extLst>
            </p:cNvPr>
            <p:cNvSpPr>
              <a:spLocks noChangeAspect="1"/>
            </p:cNvSpPr>
            <p:nvPr/>
          </p:nvSpPr>
          <p:spPr bwMode="auto">
            <a:xfrm>
              <a:off x="10220736"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1" name="Frame 5">
              <a:extLst>
                <a:ext uri="{FF2B5EF4-FFF2-40B4-BE49-F238E27FC236}">
                  <a16:creationId xmlns:a16="http://schemas.microsoft.com/office/drawing/2014/main" id="{F8403804-A157-4402-9AA2-623962C2F794}"/>
                </a:ext>
              </a:extLst>
            </p:cNvPr>
            <p:cNvSpPr>
              <a:spLocks noChangeAspect="1"/>
            </p:cNvSpPr>
            <p:nvPr/>
          </p:nvSpPr>
          <p:spPr bwMode="auto">
            <a:xfrm>
              <a:off x="10522992"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2" name="Frame 5">
              <a:extLst>
                <a:ext uri="{FF2B5EF4-FFF2-40B4-BE49-F238E27FC236}">
                  <a16:creationId xmlns:a16="http://schemas.microsoft.com/office/drawing/2014/main" id="{535025D6-0EA5-4552-AE92-0DEF931ACD5A}"/>
                </a:ext>
              </a:extLst>
            </p:cNvPr>
            <p:cNvSpPr>
              <a:spLocks noChangeAspect="1"/>
            </p:cNvSpPr>
            <p:nvPr/>
          </p:nvSpPr>
          <p:spPr bwMode="auto">
            <a:xfrm>
              <a:off x="10825248"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3" name="Frame 5">
              <a:extLst>
                <a:ext uri="{FF2B5EF4-FFF2-40B4-BE49-F238E27FC236}">
                  <a16:creationId xmlns:a16="http://schemas.microsoft.com/office/drawing/2014/main" id="{FE40C43D-30DD-4AFC-9D6A-A7E3159C6200}"/>
                </a:ext>
              </a:extLst>
            </p:cNvPr>
            <p:cNvSpPr>
              <a:spLocks noChangeAspect="1"/>
            </p:cNvSpPr>
            <p:nvPr/>
          </p:nvSpPr>
          <p:spPr bwMode="auto">
            <a:xfrm>
              <a:off x="11127504"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4" name="Frame 5">
              <a:extLst>
                <a:ext uri="{FF2B5EF4-FFF2-40B4-BE49-F238E27FC236}">
                  <a16:creationId xmlns:a16="http://schemas.microsoft.com/office/drawing/2014/main" id="{6E86BAF6-8D28-45B5-A211-CA9711CB34C1}"/>
                </a:ext>
              </a:extLst>
            </p:cNvPr>
            <p:cNvSpPr>
              <a:spLocks noChangeAspect="1"/>
            </p:cNvSpPr>
            <p:nvPr/>
          </p:nvSpPr>
          <p:spPr bwMode="auto">
            <a:xfrm>
              <a:off x="11429760"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5" name="Frame 5">
              <a:extLst>
                <a:ext uri="{FF2B5EF4-FFF2-40B4-BE49-F238E27FC236}">
                  <a16:creationId xmlns:a16="http://schemas.microsoft.com/office/drawing/2014/main" id="{E0558F56-C704-4CE1-8C57-4EE61D29CA57}"/>
                </a:ext>
              </a:extLst>
            </p:cNvPr>
            <p:cNvSpPr>
              <a:spLocks noChangeAspect="1"/>
            </p:cNvSpPr>
            <p:nvPr/>
          </p:nvSpPr>
          <p:spPr bwMode="auto">
            <a:xfrm>
              <a:off x="10220736"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6" name="Frame 5">
              <a:extLst>
                <a:ext uri="{FF2B5EF4-FFF2-40B4-BE49-F238E27FC236}">
                  <a16:creationId xmlns:a16="http://schemas.microsoft.com/office/drawing/2014/main" id="{33AD8291-8CD0-4680-8FE6-55A4A566CB9B}"/>
                </a:ext>
              </a:extLst>
            </p:cNvPr>
            <p:cNvSpPr>
              <a:spLocks noChangeAspect="1"/>
            </p:cNvSpPr>
            <p:nvPr/>
          </p:nvSpPr>
          <p:spPr bwMode="auto">
            <a:xfrm>
              <a:off x="10522992"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7" name="Frame 5">
              <a:extLst>
                <a:ext uri="{FF2B5EF4-FFF2-40B4-BE49-F238E27FC236}">
                  <a16:creationId xmlns:a16="http://schemas.microsoft.com/office/drawing/2014/main" id="{F093E0A1-7C5F-4D64-83AA-AD618A7D3866}"/>
                </a:ext>
              </a:extLst>
            </p:cNvPr>
            <p:cNvSpPr>
              <a:spLocks noChangeAspect="1"/>
            </p:cNvSpPr>
            <p:nvPr/>
          </p:nvSpPr>
          <p:spPr bwMode="auto">
            <a:xfrm>
              <a:off x="10825248"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8" name="Frame 5">
              <a:extLst>
                <a:ext uri="{FF2B5EF4-FFF2-40B4-BE49-F238E27FC236}">
                  <a16:creationId xmlns:a16="http://schemas.microsoft.com/office/drawing/2014/main" id="{DD54CAB4-D7A8-4068-A9DB-245064E5113A}"/>
                </a:ext>
              </a:extLst>
            </p:cNvPr>
            <p:cNvSpPr>
              <a:spLocks noChangeAspect="1"/>
            </p:cNvSpPr>
            <p:nvPr/>
          </p:nvSpPr>
          <p:spPr bwMode="auto">
            <a:xfrm>
              <a:off x="11127504"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9" name="Frame 5">
              <a:extLst>
                <a:ext uri="{FF2B5EF4-FFF2-40B4-BE49-F238E27FC236}">
                  <a16:creationId xmlns:a16="http://schemas.microsoft.com/office/drawing/2014/main" id="{B9A8DBB1-7ECD-4988-B4CB-5DB70F416AB1}"/>
                </a:ext>
              </a:extLst>
            </p:cNvPr>
            <p:cNvSpPr>
              <a:spLocks noChangeAspect="1"/>
            </p:cNvSpPr>
            <p:nvPr/>
          </p:nvSpPr>
          <p:spPr bwMode="auto">
            <a:xfrm>
              <a:off x="11429760"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0" name="Frame 5">
              <a:extLst>
                <a:ext uri="{FF2B5EF4-FFF2-40B4-BE49-F238E27FC236}">
                  <a16:creationId xmlns:a16="http://schemas.microsoft.com/office/drawing/2014/main" id="{7E1BEF43-2EA1-46F3-A329-D59936134CD4}"/>
                </a:ext>
              </a:extLst>
            </p:cNvPr>
            <p:cNvSpPr>
              <a:spLocks noChangeAspect="1"/>
            </p:cNvSpPr>
            <p:nvPr/>
          </p:nvSpPr>
          <p:spPr bwMode="auto">
            <a:xfrm>
              <a:off x="10220736"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1" name="Frame 5">
              <a:extLst>
                <a:ext uri="{FF2B5EF4-FFF2-40B4-BE49-F238E27FC236}">
                  <a16:creationId xmlns:a16="http://schemas.microsoft.com/office/drawing/2014/main" id="{52AD8A62-50F7-4D15-BE2A-877553897593}"/>
                </a:ext>
              </a:extLst>
            </p:cNvPr>
            <p:cNvSpPr>
              <a:spLocks noChangeAspect="1"/>
            </p:cNvSpPr>
            <p:nvPr/>
          </p:nvSpPr>
          <p:spPr bwMode="auto">
            <a:xfrm>
              <a:off x="10522992"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2" name="Frame 5">
              <a:extLst>
                <a:ext uri="{FF2B5EF4-FFF2-40B4-BE49-F238E27FC236}">
                  <a16:creationId xmlns:a16="http://schemas.microsoft.com/office/drawing/2014/main" id="{F5A6025E-E9D7-401F-97CD-64D9CA1DC5DD}"/>
                </a:ext>
              </a:extLst>
            </p:cNvPr>
            <p:cNvSpPr>
              <a:spLocks noChangeAspect="1"/>
            </p:cNvSpPr>
            <p:nvPr/>
          </p:nvSpPr>
          <p:spPr bwMode="auto">
            <a:xfrm>
              <a:off x="10825248"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3" name="Frame 5">
              <a:extLst>
                <a:ext uri="{FF2B5EF4-FFF2-40B4-BE49-F238E27FC236}">
                  <a16:creationId xmlns:a16="http://schemas.microsoft.com/office/drawing/2014/main" id="{6E6860D4-BFF1-4491-BECB-8CC3B81B5EE3}"/>
                </a:ext>
              </a:extLst>
            </p:cNvPr>
            <p:cNvSpPr>
              <a:spLocks noChangeAspect="1"/>
            </p:cNvSpPr>
            <p:nvPr/>
          </p:nvSpPr>
          <p:spPr bwMode="auto">
            <a:xfrm>
              <a:off x="11127504"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4" name="Frame 5">
              <a:extLst>
                <a:ext uri="{FF2B5EF4-FFF2-40B4-BE49-F238E27FC236}">
                  <a16:creationId xmlns:a16="http://schemas.microsoft.com/office/drawing/2014/main" id="{CFAA7C86-9844-45C1-8397-75EE2B198F9B}"/>
                </a:ext>
              </a:extLst>
            </p:cNvPr>
            <p:cNvSpPr>
              <a:spLocks noChangeAspect="1"/>
            </p:cNvSpPr>
            <p:nvPr/>
          </p:nvSpPr>
          <p:spPr bwMode="auto">
            <a:xfrm>
              <a:off x="11429760"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5" name="Frame 5">
              <a:extLst>
                <a:ext uri="{FF2B5EF4-FFF2-40B4-BE49-F238E27FC236}">
                  <a16:creationId xmlns:a16="http://schemas.microsoft.com/office/drawing/2014/main" id="{3C2C50B5-0F93-431F-AE94-A5AD2EE6383E}"/>
                </a:ext>
              </a:extLst>
            </p:cNvPr>
            <p:cNvSpPr>
              <a:spLocks noChangeAspect="1"/>
            </p:cNvSpPr>
            <p:nvPr/>
          </p:nvSpPr>
          <p:spPr bwMode="auto">
            <a:xfrm>
              <a:off x="10220736"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6" name="Frame 5">
              <a:extLst>
                <a:ext uri="{FF2B5EF4-FFF2-40B4-BE49-F238E27FC236}">
                  <a16:creationId xmlns:a16="http://schemas.microsoft.com/office/drawing/2014/main" id="{71417149-B74A-4BD2-A018-9C3E9D4D1AB0}"/>
                </a:ext>
              </a:extLst>
            </p:cNvPr>
            <p:cNvSpPr>
              <a:spLocks noChangeAspect="1"/>
            </p:cNvSpPr>
            <p:nvPr/>
          </p:nvSpPr>
          <p:spPr bwMode="auto">
            <a:xfrm>
              <a:off x="10522992"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7" name="Frame 5">
              <a:extLst>
                <a:ext uri="{FF2B5EF4-FFF2-40B4-BE49-F238E27FC236}">
                  <a16:creationId xmlns:a16="http://schemas.microsoft.com/office/drawing/2014/main" id="{3FDA089B-8202-41CF-91D6-7788701D53C9}"/>
                </a:ext>
              </a:extLst>
            </p:cNvPr>
            <p:cNvSpPr>
              <a:spLocks noChangeAspect="1"/>
            </p:cNvSpPr>
            <p:nvPr/>
          </p:nvSpPr>
          <p:spPr bwMode="auto">
            <a:xfrm>
              <a:off x="10825248"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8" name="Frame 5">
              <a:extLst>
                <a:ext uri="{FF2B5EF4-FFF2-40B4-BE49-F238E27FC236}">
                  <a16:creationId xmlns:a16="http://schemas.microsoft.com/office/drawing/2014/main" id="{4378B8E8-8D11-40E4-B99D-263AC8256087}"/>
                </a:ext>
              </a:extLst>
            </p:cNvPr>
            <p:cNvSpPr>
              <a:spLocks noChangeAspect="1"/>
            </p:cNvSpPr>
            <p:nvPr/>
          </p:nvSpPr>
          <p:spPr bwMode="auto">
            <a:xfrm>
              <a:off x="11127504"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9" name="Frame 5">
              <a:extLst>
                <a:ext uri="{FF2B5EF4-FFF2-40B4-BE49-F238E27FC236}">
                  <a16:creationId xmlns:a16="http://schemas.microsoft.com/office/drawing/2014/main" id="{97702B86-634A-4D65-A016-FA239D3DF1AD}"/>
                </a:ext>
              </a:extLst>
            </p:cNvPr>
            <p:cNvSpPr>
              <a:spLocks noChangeAspect="1"/>
            </p:cNvSpPr>
            <p:nvPr/>
          </p:nvSpPr>
          <p:spPr bwMode="auto">
            <a:xfrm>
              <a:off x="11429760"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0" name="Frame 5">
              <a:extLst>
                <a:ext uri="{FF2B5EF4-FFF2-40B4-BE49-F238E27FC236}">
                  <a16:creationId xmlns:a16="http://schemas.microsoft.com/office/drawing/2014/main" id="{89999CA6-F36E-4571-9DE5-9F6FC7FFBF53}"/>
                </a:ext>
              </a:extLst>
            </p:cNvPr>
            <p:cNvSpPr>
              <a:spLocks noChangeAspect="1"/>
            </p:cNvSpPr>
            <p:nvPr/>
          </p:nvSpPr>
          <p:spPr bwMode="auto">
            <a:xfrm>
              <a:off x="10220736"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1" name="Frame 5">
              <a:extLst>
                <a:ext uri="{FF2B5EF4-FFF2-40B4-BE49-F238E27FC236}">
                  <a16:creationId xmlns:a16="http://schemas.microsoft.com/office/drawing/2014/main" id="{51926374-B36E-473F-B548-5BB959FFFAD5}"/>
                </a:ext>
              </a:extLst>
            </p:cNvPr>
            <p:cNvSpPr>
              <a:spLocks noChangeAspect="1"/>
            </p:cNvSpPr>
            <p:nvPr/>
          </p:nvSpPr>
          <p:spPr bwMode="auto">
            <a:xfrm>
              <a:off x="10522992"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2" name="Frame 5">
              <a:extLst>
                <a:ext uri="{FF2B5EF4-FFF2-40B4-BE49-F238E27FC236}">
                  <a16:creationId xmlns:a16="http://schemas.microsoft.com/office/drawing/2014/main" id="{27069069-5331-4D95-8606-3C2455D5314A}"/>
                </a:ext>
              </a:extLst>
            </p:cNvPr>
            <p:cNvSpPr>
              <a:spLocks noChangeAspect="1"/>
            </p:cNvSpPr>
            <p:nvPr/>
          </p:nvSpPr>
          <p:spPr bwMode="auto">
            <a:xfrm>
              <a:off x="10825248"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3" name="Frame 5">
              <a:extLst>
                <a:ext uri="{FF2B5EF4-FFF2-40B4-BE49-F238E27FC236}">
                  <a16:creationId xmlns:a16="http://schemas.microsoft.com/office/drawing/2014/main" id="{8D5E7B07-F778-4913-96A8-607D88614D92}"/>
                </a:ext>
              </a:extLst>
            </p:cNvPr>
            <p:cNvSpPr>
              <a:spLocks noChangeAspect="1"/>
            </p:cNvSpPr>
            <p:nvPr/>
          </p:nvSpPr>
          <p:spPr bwMode="auto">
            <a:xfrm>
              <a:off x="11127504"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4" name="Frame 5">
              <a:extLst>
                <a:ext uri="{FF2B5EF4-FFF2-40B4-BE49-F238E27FC236}">
                  <a16:creationId xmlns:a16="http://schemas.microsoft.com/office/drawing/2014/main" id="{A53FD703-EBBB-4F6D-BFAF-45EBB3090E16}"/>
                </a:ext>
              </a:extLst>
            </p:cNvPr>
            <p:cNvSpPr>
              <a:spLocks noChangeAspect="1"/>
            </p:cNvSpPr>
            <p:nvPr/>
          </p:nvSpPr>
          <p:spPr bwMode="auto">
            <a:xfrm>
              <a:off x="11429760"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5" name="Frame 5">
              <a:extLst>
                <a:ext uri="{FF2B5EF4-FFF2-40B4-BE49-F238E27FC236}">
                  <a16:creationId xmlns:a16="http://schemas.microsoft.com/office/drawing/2014/main" id="{76BE248D-C6A4-4157-99B8-7B0175335FE2}"/>
                </a:ext>
              </a:extLst>
            </p:cNvPr>
            <p:cNvSpPr>
              <a:spLocks noChangeAspect="1"/>
            </p:cNvSpPr>
            <p:nvPr/>
          </p:nvSpPr>
          <p:spPr bwMode="auto">
            <a:xfrm>
              <a:off x="10220736"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6" name="Frame 5">
              <a:extLst>
                <a:ext uri="{FF2B5EF4-FFF2-40B4-BE49-F238E27FC236}">
                  <a16:creationId xmlns:a16="http://schemas.microsoft.com/office/drawing/2014/main" id="{2A0F37EA-5A0E-418F-BFD7-10EED36C030B}"/>
                </a:ext>
              </a:extLst>
            </p:cNvPr>
            <p:cNvSpPr>
              <a:spLocks noChangeAspect="1"/>
            </p:cNvSpPr>
            <p:nvPr/>
          </p:nvSpPr>
          <p:spPr bwMode="auto">
            <a:xfrm>
              <a:off x="10522992"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7" name="Frame 5">
              <a:extLst>
                <a:ext uri="{FF2B5EF4-FFF2-40B4-BE49-F238E27FC236}">
                  <a16:creationId xmlns:a16="http://schemas.microsoft.com/office/drawing/2014/main" id="{F0EB4AF5-A986-431A-AB57-A38B1A6BA569}"/>
                </a:ext>
              </a:extLst>
            </p:cNvPr>
            <p:cNvSpPr>
              <a:spLocks noChangeAspect="1"/>
            </p:cNvSpPr>
            <p:nvPr/>
          </p:nvSpPr>
          <p:spPr bwMode="auto">
            <a:xfrm>
              <a:off x="10825248"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8" name="Frame 5">
              <a:extLst>
                <a:ext uri="{FF2B5EF4-FFF2-40B4-BE49-F238E27FC236}">
                  <a16:creationId xmlns:a16="http://schemas.microsoft.com/office/drawing/2014/main" id="{DE304C76-5E2F-4845-99EA-F5929344223F}"/>
                </a:ext>
              </a:extLst>
            </p:cNvPr>
            <p:cNvSpPr>
              <a:spLocks noChangeAspect="1"/>
            </p:cNvSpPr>
            <p:nvPr/>
          </p:nvSpPr>
          <p:spPr bwMode="auto">
            <a:xfrm>
              <a:off x="11127504"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9" name="Frame 5">
              <a:extLst>
                <a:ext uri="{FF2B5EF4-FFF2-40B4-BE49-F238E27FC236}">
                  <a16:creationId xmlns:a16="http://schemas.microsoft.com/office/drawing/2014/main" id="{525A9628-4393-4584-966E-3AD93066E51D}"/>
                </a:ext>
              </a:extLst>
            </p:cNvPr>
            <p:cNvSpPr>
              <a:spLocks noChangeAspect="1"/>
            </p:cNvSpPr>
            <p:nvPr/>
          </p:nvSpPr>
          <p:spPr bwMode="auto">
            <a:xfrm>
              <a:off x="11429760"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0" name="Frame 5">
              <a:extLst>
                <a:ext uri="{FF2B5EF4-FFF2-40B4-BE49-F238E27FC236}">
                  <a16:creationId xmlns:a16="http://schemas.microsoft.com/office/drawing/2014/main" id="{F46724B9-AD78-491C-9C4B-AE5BA9A77CD9}"/>
                </a:ext>
              </a:extLst>
            </p:cNvPr>
            <p:cNvSpPr>
              <a:spLocks noChangeAspect="1"/>
            </p:cNvSpPr>
            <p:nvPr/>
          </p:nvSpPr>
          <p:spPr bwMode="auto">
            <a:xfrm>
              <a:off x="10220736"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1" name="Frame 5">
              <a:extLst>
                <a:ext uri="{FF2B5EF4-FFF2-40B4-BE49-F238E27FC236}">
                  <a16:creationId xmlns:a16="http://schemas.microsoft.com/office/drawing/2014/main" id="{C62D2447-B2D0-4778-B196-1948CE9FA881}"/>
                </a:ext>
              </a:extLst>
            </p:cNvPr>
            <p:cNvSpPr>
              <a:spLocks noChangeAspect="1"/>
            </p:cNvSpPr>
            <p:nvPr/>
          </p:nvSpPr>
          <p:spPr bwMode="auto">
            <a:xfrm>
              <a:off x="10522992"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2" name="Frame 5">
              <a:extLst>
                <a:ext uri="{FF2B5EF4-FFF2-40B4-BE49-F238E27FC236}">
                  <a16:creationId xmlns:a16="http://schemas.microsoft.com/office/drawing/2014/main" id="{8F5B5763-EA46-4FDA-9679-B45803A79EA2}"/>
                </a:ext>
              </a:extLst>
            </p:cNvPr>
            <p:cNvSpPr>
              <a:spLocks noChangeAspect="1"/>
            </p:cNvSpPr>
            <p:nvPr/>
          </p:nvSpPr>
          <p:spPr bwMode="auto">
            <a:xfrm>
              <a:off x="10825248"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3" name="Frame 5">
              <a:extLst>
                <a:ext uri="{FF2B5EF4-FFF2-40B4-BE49-F238E27FC236}">
                  <a16:creationId xmlns:a16="http://schemas.microsoft.com/office/drawing/2014/main" id="{66AAD492-4831-464E-80B3-5562FF298176}"/>
                </a:ext>
              </a:extLst>
            </p:cNvPr>
            <p:cNvSpPr>
              <a:spLocks noChangeAspect="1"/>
            </p:cNvSpPr>
            <p:nvPr/>
          </p:nvSpPr>
          <p:spPr bwMode="auto">
            <a:xfrm>
              <a:off x="11127504"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4" name="Frame 5">
              <a:extLst>
                <a:ext uri="{FF2B5EF4-FFF2-40B4-BE49-F238E27FC236}">
                  <a16:creationId xmlns:a16="http://schemas.microsoft.com/office/drawing/2014/main" id="{EE8631A6-7CBE-4A31-9634-36879FC80314}"/>
                </a:ext>
              </a:extLst>
            </p:cNvPr>
            <p:cNvSpPr>
              <a:spLocks noChangeAspect="1"/>
            </p:cNvSpPr>
            <p:nvPr/>
          </p:nvSpPr>
          <p:spPr bwMode="auto">
            <a:xfrm>
              <a:off x="11429760"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cxnSp>
        <p:nvCxnSpPr>
          <p:cNvPr id="161" name="Connector: Elbow 160">
            <a:extLst>
              <a:ext uri="{FF2B5EF4-FFF2-40B4-BE49-F238E27FC236}">
                <a16:creationId xmlns:a16="http://schemas.microsoft.com/office/drawing/2014/main" id="{8767D011-E66A-4D31-8524-D95842C510A9}"/>
              </a:ext>
            </a:extLst>
          </p:cNvPr>
          <p:cNvCxnSpPr>
            <a:cxnSpLocks/>
            <a:stCxn id="114" idx="3"/>
          </p:cNvCxnSpPr>
          <p:nvPr/>
        </p:nvCxnSpPr>
        <p:spPr>
          <a:xfrm flipV="1">
            <a:off x="7454265" y="2816451"/>
            <a:ext cx="2541726" cy="164568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AEA6F104-9257-43B4-AAE4-EF3C496B44C2}"/>
              </a:ext>
            </a:extLst>
          </p:cNvPr>
          <p:cNvSpPr txBox="1"/>
          <p:nvPr/>
        </p:nvSpPr>
        <p:spPr>
          <a:xfrm>
            <a:off x="9771204" y="1609887"/>
            <a:ext cx="1374112"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err="1">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Devices</a:t>
            </a:r>
            <a:endPar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endParaRPr>
          </a:p>
        </p:txBody>
      </p:sp>
      <p:sp>
        <p:nvSpPr>
          <p:cNvPr id="112" name="Rectangle: Rounded Corners 111">
            <a:extLst>
              <a:ext uri="{FF2B5EF4-FFF2-40B4-BE49-F238E27FC236}">
                <a16:creationId xmlns:a16="http://schemas.microsoft.com/office/drawing/2014/main" id="{514CFB06-C360-4601-8897-33A2DF374FA3}"/>
              </a:ext>
            </a:extLst>
          </p:cNvPr>
          <p:cNvSpPr/>
          <p:nvPr/>
        </p:nvSpPr>
        <p:spPr bwMode="auto">
          <a:xfrm>
            <a:off x="5915422" y="3575217"/>
            <a:ext cx="1733067" cy="1736254"/>
          </a:xfrm>
          <a:prstGeom prst="roundRect">
            <a:avLst>
              <a:gd name="adj" fmla="val 1710"/>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grpSp>
        <p:nvGrpSpPr>
          <p:cNvPr id="7" name="Group 6">
            <a:extLst>
              <a:ext uri="{FF2B5EF4-FFF2-40B4-BE49-F238E27FC236}">
                <a16:creationId xmlns:a16="http://schemas.microsoft.com/office/drawing/2014/main" id="{744EDDCD-3B60-4CE9-A820-C5516F2402F1}"/>
              </a:ext>
            </a:extLst>
          </p:cNvPr>
          <p:cNvGrpSpPr/>
          <p:nvPr/>
        </p:nvGrpSpPr>
        <p:grpSpPr>
          <a:xfrm>
            <a:off x="5788909" y="3417281"/>
            <a:ext cx="373747" cy="387105"/>
            <a:chOff x="4922605" y="2279443"/>
            <a:chExt cx="381241" cy="394867"/>
          </a:xfrm>
        </p:grpSpPr>
        <p:sp>
          <p:nvSpPr>
            <p:cNvPr id="3" name="Rectangle 2">
              <a:extLst>
                <a:ext uri="{FF2B5EF4-FFF2-40B4-BE49-F238E27FC236}">
                  <a16:creationId xmlns:a16="http://schemas.microsoft.com/office/drawing/2014/main" id="{852FDED9-A971-4F4A-9F95-05B4CD24686C}"/>
                </a:ext>
              </a:extLst>
            </p:cNvPr>
            <p:cNvSpPr/>
            <p:nvPr/>
          </p:nvSpPr>
          <p:spPr bwMode="auto">
            <a:xfrm>
              <a:off x="4922605" y="2279443"/>
              <a:ext cx="381241" cy="394867"/>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sp>
          <p:nvSpPr>
            <p:cNvPr id="108" name="Frame 5">
              <a:extLst>
                <a:ext uri="{FF2B5EF4-FFF2-40B4-BE49-F238E27FC236}">
                  <a16:creationId xmlns:a16="http://schemas.microsoft.com/office/drawing/2014/main" id="{9B09FCE0-705C-4F87-8656-42DF6CAEA3AC}"/>
                </a:ext>
              </a:extLst>
            </p:cNvPr>
            <p:cNvSpPr>
              <a:spLocks noChangeAspect="1"/>
            </p:cNvSpPr>
            <p:nvPr/>
          </p:nvSpPr>
          <p:spPr bwMode="auto">
            <a:xfrm>
              <a:off x="4947371" y="2307316"/>
              <a:ext cx="336279" cy="33619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sp>
        <p:nvSpPr>
          <p:cNvPr id="9" name="Rectangle 8">
            <a:extLst>
              <a:ext uri="{FF2B5EF4-FFF2-40B4-BE49-F238E27FC236}">
                <a16:creationId xmlns:a16="http://schemas.microsoft.com/office/drawing/2014/main" id="{3B5D2CFA-3E6D-46BD-B4AE-6F68B4138762}"/>
              </a:ext>
            </a:extLst>
          </p:cNvPr>
          <p:cNvSpPr/>
          <p:nvPr/>
        </p:nvSpPr>
        <p:spPr bwMode="auto">
          <a:xfrm>
            <a:off x="6109643" y="3857974"/>
            <a:ext cx="1344623" cy="349763"/>
          </a:xfrm>
          <a:prstGeom prst="rect">
            <a:avLst/>
          </a:prstGeom>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b" anchorCtr="0" compatLnSpc="1">
            <a:prstTxWarp prst="textNoShape">
              <a:avLst/>
            </a:prstTxWarp>
          </a:bodyPr>
          <a:lstStyle/>
          <a:p>
            <a:pPr algn="ctr" defTabSz="914102" eaLnBrk="0" fontAlgn="base" hangingPunct="0">
              <a:spcBef>
                <a:spcPct val="0"/>
              </a:spcBef>
              <a:spcAft>
                <a:spcPct val="0"/>
              </a:spcAft>
            </a:pPr>
            <a:r>
              <a:rPr lang="sv-SE" sz="1765" dirty="0">
                <a:solidFill>
                  <a:prstClr val="white"/>
                </a:solidFill>
                <a:latin typeface="Segoe UI"/>
              </a:rPr>
              <a:t>Tags</a:t>
            </a:r>
            <a:endParaRPr lang="sv-SE" sz="1961" dirty="0">
              <a:solidFill>
                <a:prstClr val="white"/>
              </a:solidFill>
              <a:latin typeface="Segoe UI"/>
            </a:endParaRPr>
          </a:p>
        </p:txBody>
      </p:sp>
      <p:sp>
        <p:nvSpPr>
          <p:cNvPr id="114" name="Rectangle 113">
            <a:extLst>
              <a:ext uri="{FF2B5EF4-FFF2-40B4-BE49-F238E27FC236}">
                <a16:creationId xmlns:a16="http://schemas.microsoft.com/office/drawing/2014/main" id="{58EBA68F-3104-4184-84C5-237B5E74A1C3}"/>
              </a:ext>
            </a:extLst>
          </p:cNvPr>
          <p:cNvSpPr/>
          <p:nvPr/>
        </p:nvSpPr>
        <p:spPr bwMode="auto">
          <a:xfrm>
            <a:off x="6109642" y="4287258"/>
            <a:ext cx="1344623" cy="349763"/>
          </a:xfrm>
          <a:prstGeom prst="rect">
            <a:avLst/>
          </a:prstGeom>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b" anchorCtr="0" compatLnSpc="1">
            <a:prstTxWarp prst="textNoShape">
              <a:avLst/>
            </a:prstTxWarp>
          </a:bodyPr>
          <a:lstStyle/>
          <a:p>
            <a:pPr algn="ctr" defTabSz="914102" eaLnBrk="0" fontAlgn="base" hangingPunct="0">
              <a:spcBef>
                <a:spcPct val="0"/>
              </a:spcBef>
              <a:spcAft>
                <a:spcPct val="0"/>
              </a:spcAft>
            </a:pPr>
            <a:r>
              <a:rPr lang="en-US" sz="1765" dirty="0">
                <a:gradFill>
                  <a:gsLst>
                    <a:gs pos="5417">
                      <a:srgbClr val="B9D80A"/>
                    </a:gs>
                    <a:gs pos="100000">
                      <a:srgbClr val="B9D80A"/>
                    </a:gs>
                  </a:gsLst>
                  <a:lin ang="5400000" scaled="0"/>
                </a:gradFill>
                <a:latin typeface="Segoe UI"/>
              </a:rPr>
              <a:t>Desired</a:t>
            </a:r>
            <a:endParaRPr lang="en-US" sz="1961" dirty="0">
              <a:gradFill>
                <a:gsLst>
                  <a:gs pos="5417">
                    <a:srgbClr val="B9D80A"/>
                  </a:gs>
                  <a:gs pos="100000">
                    <a:srgbClr val="B9D80A"/>
                  </a:gs>
                </a:gsLst>
                <a:lin ang="5400000" scaled="0"/>
              </a:gradFill>
              <a:latin typeface="Segoe UI"/>
            </a:endParaRPr>
          </a:p>
        </p:txBody>
      </p:sp>
      <p:sp>
        <p:nvSpPr>
          <p:cNvPr id="117" name="Rectangle 116">
            <a:extLst>
              <a:ext uri="{FF2B5EF4-FFF2-40B4-BE49-F238E27FC236}">
                <a16:creationId xmlns:a16="http://schemas.microsoft.com/office/drawing/2014/main" id="{5AB8A091-F810-485E-81A9-25B0189E2F98}"/>
              </a:ext>
            </a:extLst>
          </p:cNvPr>
          <p:cNvSpPr/>
          <p:nvPr/>
        </p:nvSpPr>
        <p:spPr bwMode="auto">
          <a:xfrm>
            <a:off x="6109642" y="4737196"/>
            <a:ext cx="1344623" cy="349763"/>
          </a:xfrm>
          <a:prstGeom prst="rect">
            <a:avLst/>
          </a:prstGeom>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b" anchorCtr="0" compatLnSpc="1">
            <a:prstTxWarp prst="textNoShape">
              <a:avLst/>
            </a:prstTxWarp>
          </a:bodyPr>
          <a:lstStyle/>
          <a:p>
            <a:pPr algn="ctr" defTabSz="914102" eaLnBrk="0" fontAlgn="base" hangingPunct="0">
              <a:spcBef>
                <a:spcPct val="0"/>
              </a:spcBef>
              <a:spcAft>
                <a:spcPct val="0"/>
              </a:spcAft>
            </a:pPr>
            <a:r>
              <a:rPr lang="en-US" sz="1765" dirty="0">
                <a:solidFill>
                  <a:srgbClr val="FF0000"/>
                </a:solidFill>
                <a:latin typeface="Segoe UI"/>
              </a:rPr>
              <a:t>Reported</a:t>
            </a:r>
            <a:endParaRPr lang="en-US" sz="1961" dirty="0">
              <a:solidFill>
                <a:srgbClr val="FF0000"/>
              </a:solidFill>
              <a:latin typeface="Segoe UI"/>
            </a:endParaRPr>
          </a:p>
        </p:txBody>
      </p:sp>
      <p:cxnSp>
        <p:nvCxnSpPr>
          <p:cNvPr id="156" name="Connector: Elbow 155">
            <a:extLst>
              <a:ext uri="{FF2B5EF4-FFF2-40B4-BE49-F238E27FC236}">
                <a16:creationId xmlns:a16="http://schemas.microsoft.com/office/drawing/2014/main" id="{A4510213-D7F3-4DFC-B320-7E9DBC09A1E6}"/>
              </a:ext>
            </a:extLst>
          </p:cNvPr>
          <p:cNvCxnSpPr>
            <a:cxnSpLocks/>
            <a:endCxn id="117" idx="3"/>
          </p:cNvCxnSpPr>
          <p:nvPr/>
        </p:nvCxnSpPr>
        <p:spPr>
          <a:xfrm rot="10800000" flipV="1">
            <a:off x="7454265" y="2980792"/>
            <a:ext cx="2538164" cy="1931285"/>
          </a:xfrm>
          <a:prstGeom prst="bentConnector3">
            <a:avLst>
              <a:gd name="adj1" fmla="val 4293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7630CCDF-EE19-4116-B3E9-C819D305F1E0}"/>
              </a:ext>
            </a:extLst>
          </p:cNvPr>
          <p:cNvGrpSpPr/>
          <p:nvPr/>
        </p:nvGrpSpPr>
        <p:grpSpPr>
          <a:xfrm>
            <a:off x="2831305" y="2837789"/>
            <a:ext cx="1714891" cy="3619489"/>
            <a:chOff x="2888078" y="2894196"/>
            <a:chExt cx="1749278" cy="3692067"/>
          </a:xfrm>
        </p:grpSpPr>
        <p:grpSp>
          <p:nvGrpSpPr>
            <p:cNvPr id="20" name="Group 19">
              <a:extLst>
                <a:ext uri="{FF2B5EF4-FFF2-40B4-BE49-F238E27FC236}">
                  <a16:creationId xmlns:a16="http://schemas.microsoft.com/office/drawing/2014/main" id="{DF57B673-8D5F-46DE-9EE7-8A2C302149C8}"/>
                </a:ext>
              </a:extLst>
            </p:cNvPr>
            <p:cNvGrpSpPr/>
            <p:nvPr/>
          </p:nvGrpSpPr>
          <p:grpSpPr>
            <a:xfrm>
              <a:off x="2888078" y="2943945"/>
              <a:ext cx="1276987" cy="3571122"/>
              <a:chOff x="587256" y="2519899"/>
              <a:chExt cx="1505389" cy="4209855"/>
            </a:xfrm>
          </p:grpSpPr>
          <p:pic>
            <p:nvPicPr>
              <p:cNvPr id="162" name="Picture 161">
                <a:extLst>
                  <a:ext uri="{FF2B5EF4-FFF2-40B4-BE49-F238E27FC236}">
                    <a16:creationId xmlns:a16="http://schemas.microsoft.com/office/drawing/2014/main" id="{904CAA0C-D7CA-4584-9535-6C467FC3DF61}"/>
                  </a:ext>
                </a:extLst>
              </p:cNvPr>
              <p:cNvPicPr>
                <a:picLocks noChangeAspect="1"/>
              </p:cNvPicPr>
              <p:nvPr/>
            </p:nvPicPr>
            <p:blipFill>
              <a:blip r:embed="rId3"/>
              <a:stretch>
                <a:fillRect/>
              </a:stretch>
            </p:blipFill>
            <p:spPr>
              <a:xfrm>
                <a:off x="956030" y="2519899"/>
                <a:ext cx="826960" cy="826960"/>
              </a:xfrm>
              <a:prstGeom prst="rect">
                <a:avLst/>
              </a:prstGeom>
            </p:spPr>
          </p:pic>
          <p:pic>
            <p:nvPicPr>
              <p:cNvPr id="163" name="Picture 162">
                <a:extLst>
                  <a:ext uri="{FF2B5EF4-FFF2-40B4-BE49-F238E27FC236}">
                    <a16:creationId xmlns:a16="http://schemas.microsoft.com/office/drawing/2014/main" id="{9CC74494-CA08-4480-8C29-1581AF0D99F1}"/>
                  </a:ext>
                </a:extLst>
              </p:cNvPr>
              <p:cNvPicPr>
                <a:picLocks noChangeAspect="1"/>
              </p:cNvPicPr>
              <p:nvPr/>
            </p:nvPicPr>
            <p:blipFill>
              <a:blip r:embed="rId4"/>
              <a:stretch>
                <a:fillRect/>
              </a:stretch>
            </p:blipFill>
            <p:spPr>
              <a:xfrm>
                <a:off x="1062518" y="4120805"/>
                <a:ext cx="687504" cy="687504"/>
              </a:xfrm>
              <a:prstGeom prst="rect">
                <a:avLst/>
              </a:prstGeom>
            </p:spPr>
          </p:pic>
          <p:pic>
            <p:nvPicPr>
              <p:cNvPr id="167" name="Picture 166">
                <a:extLst>
                  <a:ext uri="{FF2B5EF4-FFF2-40B4-BE49-F238E27FC236}">
                    <a16:creationId xmlns:a16="http://schemas.microsoft.com/office/drawing/2014/main" id="{1AA2FBBF-FE67-4786-A0F2-06990EB89401}"/>
                  </a:ext>
                </a:extLst>
              </p:cNvPr>
              <p:cNvPicPr>
                <a:picLocks noChangeAspect="1"/>
              </p:cNvPicPr>
              <p:nvPr/>
            </p:nvPicPr>
            <p:blipFill>
              <a:blip r:embed="rId5"/>
              <a:stretch>
                <a:fillRect/>
              </a:stretch>
            </p:blipFill>
            <p:spPr>
              <a:xfrm>
                <a:off x="956030" y="5510322"/>
                <a:ext cx="695804" cy="695804"/>
              </a:xfrm>
              <a:prstGeom prst="rect">
                <a:avLst/>
              </a:prstGeom>
            </p:spPr>
          </p:pic>
          <p:sp>
            <p:nvSpPr>
              <p:cNvPr id="168" name="TextBox 167">
                <a:extLst>
                  <a:ext uri="{FF2B5EF4-FFF2-40B4-BE49-F238E27FC236}">
                    <a16:creationId xmlns:a16="http://schemas.microsoft.com/office/drawing/2014/main" id="{DA5FA9FD-2043-432D-B99E-1A724216B227}"/>
                  </a:ext>
                </a:extLst>
              </p:cNvPr>
              <p:cNvSpPr txBox="1"/>
              <p:nvPr/>
            </p:nvSpPr>
            <p:spPr>
              <a:xfrm>
                <a:off x="652834" y="3160393"/>
                <a:ext cx="1433351" cy="805473"/>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372"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Function App</a:t>
                </a:r>
              </a:p>
            </p:txBody>
          </p:sp>
          <p:sp>
            <p:nvSpPr>
              <p:cNvPr id="169" name="TextBox 168">
                <a:extLst>
                  <a:ext uri="{FF2B5EF4-FFF2-40B4-BE49-F238E27FC236}">
                    <a16:creationId xmlns:a16="http://schemas.microsoft.com/office/drawing/2014/main" id="{0D01DFCD-EFAB-4209-8E09-89512639F511}"/>
                  </a:ext>
                </a:extLst>
              </p:cNvPr>
              <p:cNvSpPr txBox="1"/>
              <p:nvPr/>
            </p:nvSpPr>
            <p:spPr>
              <a:xfrm>
                <a:off x="659294" y="4767340"/>
                <a:ext cx="1433351" cy="576893"/>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372"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Logic App</a:t>
                </a:r>
              </a:p>
            </p:txBody>
          </p:sp>
          <p:sp>
            <p:nvSpPr>
              <p:cNvPr id="170" name="TextBox 169">
                <a:extLst>
                  <a:ext uri="{FF2B5EF4-FFF2-40B4-BE49-F238E27FC236}">
                    <a16:creationId xmlns:a16="http://schemas.microsoft.com/office/drawing/2014/main" id="{2D968C3C-4231-48E6-A951-69F084E5CECE}"/>
                  </a:ext>
                </a:extLst>
              </p:cNvPr>
              <p:cNvSpPr txBox="1"/>
              <p:nvPr/>
            </p:nvSpPr>
            <p:spPr>
              <a:xfrm>
                <a:off x="587256" y="6152861"/>
                <a:ext cx="1433351" cy="576893"/>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372"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Custom</a:t>
                </a:r>
              </a:p>
            </p:txBody>
          </p:sp>
        </p:grpSp>
        <p:sp>
          <p:nvSpPr>
            <p:cNvPr id="23" name="Right Brace 22">
              <a:extLst>
                <a:ext uri="{FF2B5EF4-FFF2-40B4-BE49-F238E27FC236}">
                  <a16:creationId xmlns:a16="http://schemas.microsoft.com/office/drawing/2014/main" id="{8498C0A4-B7B3-4F60-BC43-08FC967536CC}"/>
                </a:ext>
              </a:extLst>
            </p:cNvPr>
            <p:cNvSpPr/>
            <p:nvPr/>
          </p:nvSpPr>
          <p:spPr>
            <a:xfrm>
              <a:off x="4400450" y="2894196"/>
              <a:ext cx="236906" cy="3692067"/>
            </a:xfrm>
            <a:prstGeom prst="rightBrace">
              <a:avLst>
                <a:gd name="adj1" fmla="val 12167"/>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505" eaLnBrk="0" fontAlgn="base" hangingPunct="0">
                <a:spcBef>
                  <a:spcPct val="0"/>
                </a:spcBef>
                <a:spcAft>
                  <a:spcPct val="0"/>
                </a:spcAft>
              </a:pPr>
              <a:endParaRPr lang="sv-SE" sz="1765">
                <a:solidFill>
                  <a:prstClr val="white"/>
                </a:solidFill>
                <a:latin typeface="Segoe UI"/>
              </a:endParaRPr>
            </a:p>
          </p:txBody>
        </p:sp>
      </p:grpSp>
      <p:sp>
        <p:nvSpPr>
          <p:cNvPr id="171" name="Striped Right Arrow 8">
            <a:extLst>
              <a:ext uri="{FF2B5EF4-FFF2-40B4-BE49-F238E27FC236}">
                <a16:creationId xmlns:a16="http://schemas.microsoft.com/office/drawing/2014/main" id="{F4C5D909-5297-4CFB-BBA6-B083631ABCBA}"/>
              </a:ext>
            </a:extLst>
          </p:cNvPr>
          <p:cNvSpPr/>
          <p:nvPr/>
        </p:nvSpPr>
        <p:spPr bwMode="auto">
          <a:xfrm>
            <a:off x="4896723" y="4325338"/>
            <a:ext cx="1149390"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172" name="Striped Right Arrow 8">
            <a:extLst>
              <a:ext uri="{FF2B5EF4-FFF2-40B4-BE49-F238E27FC236}">
                <a16:creationId xmlns:a16="http://schemas.microsoft.com/office/drawing/2014/main" id="{1D390FE5-2DA7-417F-8870-76ACA2277E7F}"/>
              </a:ext>
            </a:extLst>
          </p:cNvPr>
          <p:cNvSpPr/>
          <p:nvPr/>
        </p:nvSpPr>
        <p:spPr bwMode="auto">
          <a:xfrm rot="10800000">
            <a:off x="4824989" y="4756235"/>
            <a:ext cx="1194802"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27" name="Group 26">
            <a:extLst>
              <a:ext uri="{FF2B5EF4-FFF2-40B4-BE49-F238E27FC236}">
                <a16:creationId xmlns:a16="http://schemas.microsoft.com/office/drawing/2014/main" id="{33BAC39F-F6DC-4855-A3A1-6F661D6840C9}"/>
              </a:ext>
            </a:extLst>
          </p:cNvPr>
          <p:cNvGrpSpPr/>
          <p:nvPr/>
        </p:nvGrpSpPr>
        <p:grpSpPr>
          <a:xfrm>
            <a:off x="9950586" y="2108328"/>
            <a:ext cx="1951703" cy="4212343"/>
            <a:chOff x="10150115" y="2150107"/>
            <a:chExt cx="1990839" cy="4296809"/>
          </a:xfrm>
        </p:grpSpPr>
        <p:sp>
          <p:nvSpPr>
            <p:cNvPr id="25" name="Rectangle 24">
              <a:extLst>
                <a:ext uri="{FF2B5EF4-FFF2-40B4-BE49-F238E27FC236}">
                  <a16:creationId xmlns:a16="http://schemas.microsoft.com/office/drawing/2014/main" id="{3B30478B-70BB-45B8-A689-4DEF628884F2}"/>
                </a:ext>
              </a:extLst>
            </p:cNvPr>
            <p:cNvSpPr/>
            <p:nvPr/>
          </p:nvSpPr>
          <p:spPr bwMode="auto">
            <a:xfrm>
              <a:off x="10150115" y="2150107"/>
              <a:ext cx="1645902" cy="659452"/>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sp>
          <p:nvSpPr>
            <p:cNvPr id="173" name="Rectangle 172">
              <a:extLst>
                <a:ext uri="{FF2B5EF4-FFF2-40B4-BE49-F238E27FC236}">
                  <a16:creationId xmlns:a16="http://schemas.microsoft.com/office/drawing/2014/main" id="{AD97D549-EEF0-4968-BB73-DB5BC6D2EB3E}"/>
                </a:ext>
              </a:extLst>
            </p:cNvPr>
            <p:cNvSpPr/>
            <p:nvPr/>
          </p:nvSpPr>
          <p:spPr bwMode="auto">
            <a:xfrm>
              <a:off x="10495052" y="2796254"/>
              <a:ext cx="1645902" cy="329211"/>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sp>
          <p:nvSpPr>
            <p:cNvPr id="174" name="Rectangle 173">
              <a:extLst>
                <a:ext uri="{FF2B5EF4-FFF2-40B4-BE49-F238E27FC236}">
                  <a16:creationId xmlns:a16="http://schemas.microsoft.com/office/drawing/2014/main" id="{B460F31B-AEC0-46DF-9787-74184AF54620}"/>
                </a:ext>
              </a:extLst>
            </p:cNvPr>
            <p:cNvSpPr/>
            <p:nvPr/>
          </p:nvSpPr>
          <p:spPr bwMode="auto">
            <a:xfrm>
              <a:off x="10192797" y="3098521"/>
              <a:ext cx="1645902" cy="3348395"/>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grpSp>
      <p:sp>
        <p:nvSpPr>
          <p:cNvPr id="31" name="Rectangle 30">
            <a:extLst>
              <a:ext uri="{FF2B5EF4-FFF2-40B4-BE49-F238E27FC236}">
                <a16:creationId xmlns:a16="http://schemas.microsoft.com/office/drawing/2014/main" id="{17CDE4AB-7A0F-4FEF-83A3-F827657B67C5}"/>
              </a:ext>
            </a:extLst>
          </p:cNvPr>
          <p:cNvSpPr/>
          <p:nvPr/>
        </p:nvSpPr>
        <p:spPr bwMode="auto">
          <a:xfrm>
            <a:off x="6447880" y="3352132"/>
            <a:ext cx="721753" cy="41725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r>
              <a:rPr lang="sv-SE" sz="1961" dirty="0">
                <a:solidFill>
                  <a:prstClr val="white"/>
                </a:solidFill>
                <a:latin typeface="Segoe UI"/>
              </a:rPr>
              <a:t>Twin</a:t>
            </a:r>
          </a:p>
        </p:txBody>
      </p:sp>
    </p:spTree>
    <p:extLst>
      <p:ext uri="{BB962C8B-B14F-4D97-AF65-F5344CB8AC3E}">
        <p14:creationId xmlns:p14="http://schemas.microsoft.com/office/powerpoint/2010/main" val="3437835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fad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1"/>
                                        </p:tgtEl>
                                        <p:attrNameLst>
                                          <p:attrName>style.visibility</p:attrName>
                                        </p:attrNameLst>
                                      </p:cBhvr>
                                      <p:to>
                                        <p:strVal val="visible"/>
                                      </p:to>
                                    </p:set>
                                    <p:animEffect transition="in" filter="fade">
                                      <p:cBhvr>
                                        <p:cTn id="20" dur="500"/>
                                        <p:tgtEl>
                                          <p:spTgt spid="171"/>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1"/>
                                        </p:tgtEl>
                                        <p:attrNameLst>
                                          <p:attrName>style.visibility</p:attrName>
                                        </p:attrNameLst>
                                      </p:cBhvr>
                                      <p:to>
                                        <p:strVal val="visible"/>
                                      </p:to>
                                    </p:set>
                                    <p:animEffect transition="in" filter="fade">
                                      <p:cBhvr>
                                        <p:cTn id="29" dur="500"/>
                                        <p:tgtEl>
                                          <p:spTgt spid="16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7"/>
                                        </p:tgtEl>
                                        <p:attrNameLst>
                                          <p:attrName>style.visibility</p:attrName>
                                        </p:attrNameLst>
                                      </p:cBhvr>
                                      <p:to>
                                        <p:strVal val="visible"/>
                                      </p:to>
                                    </p:set>
                                    <p:animEffect transition="in" filter="fade">
                                      <p:cBhvr>
                                        <p:cTn id="34" dur="500"/>
                                        <p:tgtEl>
                                          <p:spTgt spid="1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6"/>
                                        </p:tgtEl>
                                        <p:attrNameLst>
                                          <p:attrName>style.visibility</p:attrName>
                                        </p:attrNameLst>
                                      </p:cBhvr>
                                      <p:to>
                                        <p:strVal val="visible"/>
                                      </p:to>
                                    </p:set>
                                    <p:animEffect transition="in" filter="fade">
                                      <p:cBhvr>
                                        <p:cTn id="39" dur="500"/>
                                        <p:tgtEl>
                                          <p:spTgt spid="15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2"/>
                                        </p:tgtEl>
                                        <p:attrNameLst>
                                          <p:attrName>style.visibility</p:attrName>
                                        </p:attrNameLst>
                                      </p:cBhvr>
                                      <p:to>
                                        <p:strVal val="visible"/>
                                      </p:to>
                                    </p:set>
                                    <p:animEffect transition="in" filter="fade">
                                      <p:cBhvr>
                                        <p:cTn id="44"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4" grpId="0" animBg="1"/>
      <p:bldP spid="117" grpId="0" animBg="1"/>
      <p:bldP spid="171" grpId="0" animBg="1"/>
      <p:bldP spid="17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8643" y="19501"/>
            <a:ext cx="11653523" cy="899537"/>
          </a:xfrm>
        </p:spPr>
        <p:txBody>
          <a:bodyPr/>
          <a:lstStyle/>
          <a:p>
            <a:r>
              <a:rPr lang="sv-SE" dirty="0"/>
              <a:t>Information Exchange Patterns</a:t>
            </a:r>
            <a:br>
              <a:rPr lang="sv-SE" dirty="0"/>
            </a:br>
            <a:r>
              <a:rPr lang="sv-SE" sz="3921" dirty="0">
                <a:solidFill>
                  <a:schemeClr val="tx2"/>
                </a:solidFill>
              </a:rPr>
              <a:t>Basics of IoT Communication</a:t>
            </a:r>
            <a:endParaRPr lang="en-IN" sz="3921" dirty="0">
              <a:solidFill>
                <a:schemeClr val="tx2"/>
              </a:solidFill>
            </a:endParaRPr>
          </a:p>
        </p:txBody>
      </p:sp>
      <p:grpSp>
        <p:nvGrpSpPr>
          <p:cNvPr id="3" name="Group 2"/>
          <p:cNvGrpSpPr/>
          <p:nvPr/>
        </p:nvGrpSpPr>
        <p:grpSpPr>
          <a:xfrm>
            <a:off x="195241" y="4871533"/>
            <a:ext cx="2985662" cy="1417883"/>
            <a:chOff x="199155" y="4968721"/>
            <a:chExt cx="3045531" cy="1446314"/>
          </a:xfrm>
        </p:grpSpPr>
        <p:sp>
          <p:nvSpPr>
            <p:cNvPr id="31" name="TextBox 30"/>
            <p:cNvSpPr txBox="1"/>
            <p:nvPr/>
          </p:nvSpPr>
          <p:spPr>
            <a:xfrm>
              <a:off x="1213309" y="4968721"/>
              <a:ext cx="1073051"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Events</a:t>
              </a:r>
            </a:p>
          </p:txBody>
        </p:sp>
        <p:sp>
          <p:nvSpPr>
            <p:cNvPr id="32" name="TextBox 31"/>
            <p:cNvSpPr txBox="1"/>
            <p:nvPr/>
          </p:nvSpPr>
          <p:spPr>
            <a:xfrm>
              <a:off x="199155" y="5371672"/>
              <a:ext cx="3045531" cy="1043363"/>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Massive stream of information. Managed outside the </a:t>
              </a:r>
              <a:r>
                <a:rPr lang="en-GB"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IoT</a:t>
              </a: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 Hub</a:t>
              </a:r>
            </a:p>
          </p:txBody>
        </p:sp>
      </p:grpSp>
      <p:sp>
        <p:nvSpPr>
          <p:cNvPr id="54" name="Frame 5"/>
          <p:cNvSpPr>
            <a:spLocks noChangeAspect="1"/>
          </p:cNvSpPr>
          <p:nvPr/>
        </p:nvSpPr>
        <p:spPr bwMode="auto">
          <a:xfrm>
            <a:off x="1325986" y="1937082"/>
            <a:ext cx="724172" cy="723981"/>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 name="Striped Right Arrow 8"/>
          <p:cNvSpPr/>
          <p:nvPr/>
        </p:nvSpPr>
        <p:spPr bwMode="auto">
          <a:xfrm rot="5400000">
            <a:off x="1025153" y="3186344"/>
            <a:ext cx="132583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pic>
        <p:nvPicPr>
          <p:cNvPr id="34" name="Picture 33">
            <a:extLst>
              <a:ext uri="{FF2B5EF4-FFF2-40B4-BE49-F238E27FC236}">
                <a16:creationId xmlns:a16="http://schemas.microsoft.com/office/drawing/2014/main" id="{75F3EC39-F6DB-4C31-9199-48A6D6CB1577}"/>
              </a:ext>
            </a:extLst>
          </p:cNvPr>
          <p:cNvPicPr>
            <a:picLocks noChangeAspect="1"/>
          </p:cNvPicPr>
          <p:nvPr/>
        </p:nvPicPr>
        <p:blipFill>
          <a:blip r:embed="rId3"/>
          <a:stretch>
            <a:fillRect/>
          </a:stretch>
        </p:blipFill>
        <p:spPr>
          <a:xfrm>
            <a:off x="1359982" y="4222927"/>
            <a:ext cx="656179" cy="656179"/>
          </a:xfrm>
          <a:prstGeom prst="rect">
            <a:avLst/>
          </a:prstGeom>
        </p:spPr>
      </p:pic>
      <p:grpSp>
        <p:nvGrpSpPr>
          <p:cNvPr id="13" name="Group 12">
            <a:extLst>
              <a:ext uri="{FF2B5EF4-FFF2-40B4-BE49-F238E27FC236}">
                <a16:creationId xmlns:a16="http://schemas.microsoft.com/office/drawing/2014/main" id="{EE631A5A-B616-40AB-A1C0-848C5FA59BCB}"/>
              </a:ext>
            </a:extLst>
          </p:cNvPr>
          <p:cNvGrpSpPr/>
          <p:nvPr/>
        </p:nvGrpSpPr>
        <p:grpSpPr>
          <a:xfrm>
            <a:off x="3056292" y="1944655"/>
            <a:ext cx="2985662" cy="4352334"/>
            <a:chOff x="3117576" y="1983152"/>
            <a:chExt cx="3045531" cy="4439607"/>
          </a:xfrm>
        </p:grpSpPr>
        <p:grpSp>
          <p:nvGrpSpPr>
            <p:cNvPr id="6" name="Group 5"/>
            <p:cNvGrpSpPr/>
            <p:nvPr/>
          </p:nvGrpSpPr>
          <p:grpSpPr>
            <a:xfrm>
              <a:off x="3117576" y="4976445"/>
              <a:ext cx="3045531" cy="1446314"/>
              <a:chOff x="9268706" y="4968721"/>
              <a:chExt cx="3045531" cy="1446314"/>
            </a:xfrm>
          </p:grpSpPr>
          <p:sp>
            <p:nvSpPr>
              <p:cNvPr id="50" name="TextBox 49"/>
              <p:cNvSpPr txBox="1"/>
              <p:nvPr/>
            </p:nvSpPr>
            <p:spPr>
              <a:xfrm>
                <a:off x="10043128" y="4968721"/>
                <a:ext cx="1531510"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Messaging</a:t>
                </a:r>
              </a:p>
            </p:txBody>
          </p:sp>
          <p:sp>
            <p:nvSpPr>
              <p:cNvPr id="51" name="TextBox 50"/>
              <p:cNvSpPr txBox="1"/>
              <p:nvPr/>
            </p:nvSpPr>
            <p:spPr>
              <a:xfrm>
                <a:off x="9268706" y="5371672"/>
                <a:ext cx="3045531" cy="1043363"/>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C2D communication using a pub</a:t>
                </a:r>
                <a:r>
                  <a:rPr lang="sv-SE"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a:t>
                </a:r>
                <a:r>
                  <a:rPr lang="sv-SE"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sub</a:t>
                </a:r>
                <a:r>
                  <a:rPr lang="sv-SE"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 </a:t>
                </a:r>
                <a:r>
                  <a:rPr lang="sv-SE"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pattern</a:t>
                </a:r>
                <a:r>
                  <a:rPr lang="sv-SE"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 </a:t>
                </a:r>
                <a:r>
                  <a:rPr lang="sv-SE"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using</a:t>
                </a:r>
                <a:r>
                  <a:rPr lang="sv-SE"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 </a:t>
                </a:r>
                <a:r>
                  <a:rPr lang="sv-SE"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topics</a:t>
                </a:r>
                <a:r>
                  <a:rPr lang="sv-SE"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 &amp; </a:t>
                </a:r>
                <a:r>
                  <a:rPr lang="sv-SE"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subscriptions</a:t>
                </a:r>
                <a:endPar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endParaRPr>
              </a:p>
            </p:txBody>
          </p:sp>
        </p:grpSp>
        <p:sp>
          <p:nvSpPr>
            <p:cNvPr id="57" name="Frame 5"/>
            <p:cNvSpPr>
              <a:spLocks noChangeAspect="1"/>
            </p:cNvSpPr>
            <p:nvPr/>
          </p:nvSpPr>
          <p:spPr bwMode="auto">
            <a:xfrm>
              <a:off x="4270995" y="1983152"/>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4" name="Striped Right Arrow 63"/>
            <p:cNvSpPr/>
            <p:nvPr/>
          </p:nvSpPr>
          <p:spPr bwMode="auto">
            <a:xfrm rot="16200000">
              <a:off x="3964130" y="3236472"/>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pic>
          <p:nvPicPr>
            <p:cNvPr id="35" name="Picture 34">
              <a:extLst>
                <a:ext uri="{FF2B5EF4-FFF2-40B4-BE49-F238E27FC236}">
                  <a16:creationId xmlns:a16="http://schemas.microsoft.com/office/drawing/2014/main" id="{19FBBA48-3926-49AD-9E39-3056CAAAE818}"/>
                </a:ext>
              </a:extLst>
            </p:cNvPr>
            <p:cNvPicPr>
              <a:picLocks noChangeAspect="1"/>
            </p:cNvPicPr>
            <p:nvPr/>
          </p:nvPicPr>
          <p:blipFill>
            <a:blip r:embed="rId3"/>
            <a:stretch>
              <a:fillRect/>
            </a:stretch>
          </p:blipFill>
          <p:spPr>
            <a:xfrm>
              <a:off x="4298675" y="4307108"/>
              <a:ext cx="669337" cy="669337"/>
            </a:xfrm>
            <a:prstGeom prst="rect">
              <a:avLst/>
            </a:prstGeom>
          </p:spPr>
        </p:pic>
      </p:grpSp>
      <p:grpSp>
        <p:nvGrpSpPr>
          <p:cNvPr id="14" name="Group 13">
            <a:extLst>
              <a:ext uri="{FF2B5EF4-FFF2-40B4-BE49-F238E27FC236}">
                <a16:creationId xmlns:a16="http://schemas.microsoft.com/office/drawing/2014/main" id="{D88295D0-FF70-4DAA-8AAF-538B831A5D98}"/>
              </a:ext>
            </a:extLst>
          </p:cNvPr>
          <p:cNvGrpSpPr/>
          <p:nvPr/>
        </p:nvGrpSpPr>
        <p:grpSpPr>
          <a:xfrm>
            <a:off x="6173123" y="1937083"/>
            <a:ext cx="2985662" cy="4841130"/>
            <a:chOff x="6296906" y="1975428"/>
            <a:chExt cx="3045531" cy="4938205"/>
          </a:xfrm>
        </p:grpSpPr>
        <p:grpSp>
          <p:nvGrpSpPr>
            <p:cNvPr id="5" name="Group 4"/>
            <p:cNvGrpSpPr/>
            <p:nvPr/>
          </p:nvGrpSpPr>
          <p:grpSpPr>
            <a:xfrm>
              <a:off x="6296906" y="4968721"/>
              <a:ext cx="3045531" cy="1944912"/>
              <a:chOff x="6296906" y="4968721"/>
              <a:chExt cx="3045531" cy="1944912"/>
            </a:xfrm>
          </p:grpSpPr>
          <p:sp>
            <p:nvSpPr>
              <p:cNvPr id="44" name="TextBox 43"/>
              <p:cNvSpPr txBox="1"/>
              <p:nvPr/>
            </p:nvSpPr>
            <p:spPr>
              <a:xfrm>
                <a:off x="7155431" y="4968721"/>
                <a:ext cx="1329531"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Methods</a:t>
                </a:r>
              </a:p>
            </p:txBody>
          </p:sp>
          <p:sp>
            <p:nvSpPr>
              <p:cNvPr id="45" name="TextBox 44"/>
              <p:cNvSpPr txBox="1"/>
              <p:nvPr/>
            </p:nvSpPr>
            <p:spPr>
              <a:xfrm>
                <a:off x="6296906" y="5371672"/>
                <a:ext cx="3045531" cy="1541961"/>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Devices exposes methods that can called from a external applications using a request/response pattern</a:t>
                </a:r>
              </a:p>
            </p:txBody>
          </p:sp>
        </p:grpSp>
        <p:sp>
          <p:nvSpPr>
            <p:cNvPr id="55" name="Frame 5"/>
            <p:cNvSpPr>
              <a:spLocks noChangeAspect="1"/>
            </p:cNvSpPr>
            <p:nvPr/>
          </p:nvSpPr>
          <p:spPr bwMode="auto">
            <a:xfrm>
              <a:off x="74503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6" name="Striped Right Arrow 65"/>
            <p:cNvSpPr/>
            <p:nvPr/>
          </p:nvSpPr>
          <p:spPr bwMode="auto">
            <a:xfrm rot="5400000">
              <a:off x="7237250" y="2947985"/>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65" name="Striped Right Arrow 64"/>
            <p:cNvSpPr/>
            <p:nvPr/>
          </p:nvSpPr>
          <p:spPr bwMode="auto">
            <a:xfrm rot="16200000">
              <a:off x="7268142" y="3280504"/>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pic>
          <p:nvPicPr>
            <p:cNvPr id="36" name="Picture 35">
              <a:extLst>
                <a:ext uri="{FF2B5EF4-FFF2-40B4-BE49-F238E27FC236}">
                  <a16:creationId xmlns:a16="http://schemas.microsoft.com/office/drawing/2014/main" id="{9062E39E-6459-4DE9-A53F-79A93468C3AC}"/>
                </a:ext>
              </a:extLst>
            </p:cNvPr>
            <p:cNvPicPr>
              <a:picLocks noChangeAspect="1"/>
            </p:cNvPicPr>
            <p:nvPr/>
          </p:nvPicPr>
          <p:blipFill>
            <a:blip r:embed="rId3"/>
            <a:stretch>
              <a:fillRect/>
            </a:stretch>
          </p:blipFill>
          <p:spPr>
            <a:xfrm>
              <a:off x="7482182" y="4307108"/>
              <a:ext cx="669337" cy="669337"/>
            </a:xfrm>
            <a:prstGeom prst="rect">
              <a:avLst/>
            </a:prstGeom>
          </p:spPr>
        </p:pic>
      </p:grpSp>
      <p:grpSp>
        <p:nvGrpSpPr>
          <p:cNvPr id="15" name="Group 14">
            <a:extLst>
              <a:ext uri="{FF2B5EF4-FFF2-40B4-BE49-F238E27FC236}">
                <a16:creationId xmlns:a16="http://schemas.microsoft.com/office/drawing/2014/main" id="{825216F3-1284-456E-9E47-3F8BEE36E65E}"/>
              </a:ext>
            </a:extLst>
          </p:cNvPr>
          <p:cNvGrpSpPr/>
          <p:nvPr/>
        </p:nvGrpSpPr>
        <p:grpSpPr>
          <a:xfrm>
            <a:off x="9209908" y="1944654"/>
            <a:ext cx="2985662" cy="4596732"/>
            <a:chOff x="9394585" y="1983152"/>
            <a:chExt cx="3045531" cy="4688906"/>
          </a:xfrm>
        </p:grpSpPr>
        <p:grpSp>
          <p:nvGrpSpPr>
            <p:cNvPr id="4" name="Group 3"/>
            <p:cNvGrpSpPr/>
            <p:nvPr/>
          </p:nvGrpSpPr>
          <p:grpSpPr>
            <a:xfrm>
              <a:off x="9394585" y="4976445"/>
              <a:ext cx="3045531" cy="1695613"/>
              <a:chOff x="3172706" y="4968721"/>
              <a:chExt cx="3045531" cy="1695613"/>
            </a:xfrm>
          </p:grpSpPr>
          <p:sp>
            <p:nvSpPr>
              <p:cNvPr id="37" name="TextBox 36"/>
              <p:cNvSpPr txBox="1"/>
              <p:nvPr/>
            </p:nvSpPr>
            <p:spPr>
              <a:xfrm>
                <a:off x="4227481" y="4968721"/>
                <a:ext cx="927177"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State</a:t>
                </a:r>
              </a:p>
            </p:txBody>
          </p:sp>
          <p:sp>
            <p:nvSpPr>
              <p:cNvPr id="38" name="TextBox 37"/>
              <p:cNvSpPr txBox="1"/>
              <p:nvPr/>
            </p:nvSpPr>
            <p:spPr>
              <a:xfrm>
                <a:off x="3172706" y="5371672"/>
                <a:ext cx="3045531" cy="1292662"/>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Device state is exchanged using device-twin configuration stored in the </a:t>
                </a:r>
                <a:r>
                  <a:rPr lang="en-GB"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IoT</a:t>
                </a: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 Hub.</a:t>
                </a:r>
              </a:p>
            </p:txBody>
          </p:sp>
        </p:grpSp>
        <p:sp>
          <p:nvSpPr>
            <p:cNvPr id="56" name="Frame 5"/>
            <p:cNvSpPr>
              <a:spLocks noChangeAspect="1"/>
            </p:cNvSpPr>
            <p:nvPr/>
          </p:nvSpPr>
          <p:spPr bwMode="auto">
            <a:xfrm>
              <a:off x="10548004" y="1983152"/>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 name="Arrow: Up-Down 6">
              <a:extLst>
                <a:ext uri="{FF2B5EF4-FFF2-40B4-BE49-F238E27FC236}">
                  <a16:creationId xmlns:a16="http://schemas.microsoft.com/office/drawing/2014/main" id="{B358D53D-3822-401B-A839-4BCB4D9FE937}"/>
                </a:ext>
              </a:extLst>
            </p:cNvPr>
            <p:cNvSpPr/>
            <p:nvPr/>
          </p:nvSpPr>
          <p:spPr bwMode="auto">
            <a:xfrm>
              <a:off x="10651898" y="2849949"/>
              <a:ext cx="522099" cy="1352422"/>
            </a:xfrm>
            <a:prstGeom prst="upDownArrow">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sv-SE" sz="1961" dirty="0">
                <a:gradFill>
                  <a:gsLst>
                    <a:gs pos="16814">
                      <a:srgbClr val="FFFFFF"/>
                    </a:gs>
                    <a:gs pos="46000">
                      <a:srgbClr val="FFFFFF"/>
                    </a:gs>
                  </a:gsLst>
                  <a:lin ang="5400000" scaled="0"/>
                </a:gradFill>
                <a:latin typeface="Segoe UI"/>
              </a:endParaRPr>
            </a:p>
          </p:txBody>
        </p:sp>
        <p:pic>
          <p:nvPicPr>
            <p:cNvPr id="39" name="Picture 38">
              <a:extLst>
                <a:ext uri="{FF2B5EF4-FFF2-40B4-BE49-F238E27FC236}">
                  <a16:creationId xmlns:a16="http://schemas.microsoft.com/office/drawing/2014/main" id="{A29E80E5-203B-4063-AF1D-F4797612D86F}"/>
                </a:ext>
              </a:extLst>
            </p:cNvPr>
            <p:cNvPicPr>
              <a:picLocks noChangeAspect="1"/>
            </p:cNvPicPr>
            <p:nvPr/>
          </p:nvPicPr>
          <p:blipFill>
            <a:blip r:embed="rId3"/>
            <a:stretch>
              <a:fillRect/>
            </a:stretch>
          </p:blipFill>
          <p:spPr>
            <a:xfrm>
              <a:off x="10588205" y="4307108"/>
              <a:ext cx="669337" cy="669337"/>
            </a:xfrm>
            <a:prstGeom prst="rect">
              <a:avLst/>
            </a:prstGeom>
          </p:spPr>
        </p:pic>
      </p:grpSp>
    </p:spTree>
    <p:extLst>
      <p:ext uri="{BB962C8B-B14F-4D97-AF65-F5344CB8AC3E}">
        <p14:creationId xmlns:p14="http://schemas.microsoft.com/office/powerpoint/2010/main" val="2844577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#1 </a:t>
            </a:r>
          </a:p>
        </p:txBody>
      </p:sp>
      <p:sp>
        <p:nvSpPr>
          <p:cNvPr id="88" name="Text Placeholder 87"/>
          <p:cNvSpPr>
            <a:spLocks noGrp="1"/>
          </p:cNvSpPr>
          <p:nvPr>
            <p:ph type="body" sz="quarter" idx="10"/>
          </p:nvPr>
        </p:nvSpPr>
        <p:spPr>
          <a:xfrm>
            <a:off x="274640" y="1562367"/>
            <a:ext cx="5030547" cy="1913950"/>
          </a:xfrm>
        </p:spPr>
        <p:txBody>
          <a:bodyPr/>
          <a:lstStyle/>
          <a:p>
            <a:r>
              <a:rPr lang="en-US" sz="2745" dirty="0"/>
              <a:t>Simulated thermometer</a:t>
            </a:r>
          </a:p>
          <a:p>
            <a:pPr lvl="1"/>
            <a:r>
              <a:rPr lang="en-US" sz="1372" dirty="0"/>
              <a:t>Emits telemetry every second</a:t>
            </a:r>
          </a:p>
          <a:p>
            <a:r>
              <a:rPr lang="en-US" sz="2745" dirty="0">
                <a:solidFill>
                  <a:schemeClr val="accent4"/>
                </a:solidFill>
              </a:rPr>
              <a:t>Stream Analytics</a:t>
            </a:r>
          </a:p>
          <a:p>
            <a:pPr lvl="1"/>
            <a:r>
              <a:rPr lang="en-US" sz="1372" dirty="0"/>
              <a:t>A Stream Analytics Job receives the readings and forward all readings to Power BI and Service Bus</a:t>
            </a:r>
          </a:p>
        </p:txBody>
      </p:sp>
      <p:sp>
        <p:nvSpPr>
          <p:cNvPr id="35" name="IoT Hub"/>
          <p:cNvSpPr/>
          <p:nvPr/>
        </p:nvSpPr>
        <p:spPr bwMode="auto">
          <a:xfrm>
            <a:off x="6729625" y="1952878"/>
            <a:ext cx="2040733" cy="359501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pPr>
            <a:r>
              <a:rPr lang="en-US" sz="1765" dirty="0">
                <a:solidFill>
                  <a:prstClr val="white"/>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6884538" y="2563050"/>
            <a:ext cx="1734550" cy="711176"/>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Event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468510" y="2495234"/>
            <a:ext cx="485220" cy="839914"/>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292540" y="2453549"/>
            <a:ext cx="864336" cy="948223"/>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680716" y="2746377"/>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0847000" y="2444525"/>
            <a:ext cx="864336" cy="948223"/>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220108" y="2755832"/>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5953730" y="2915191"/>
            <a:ext cx="930808" cy="34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415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2" end="2"/>
                                            </p:txEl>
                                          </p:spTgt>
                                        </p:tgtEl>
                                        <p:attrNameLst>
                                          <p:attrName>style.visibility</p:attrName>
                                        </p:attrNameLst>
                                      </p:cBhvr>
                                      <p:to>
                                        <p:strVal val="visible"/>
                                      </p:to>
                                    </p:set>
                                    <p:animEffect transition="in" filter="fade">
                                      <p:cBhvr>
                                        <p:cTn id="7" dur="500"/>
                                        <p:tgtEl>
                                          <p:spTgt spid="8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3" end="3"/>
                                            </p:txEl>
                                          </p:spTgt>
                                        </p:tgtEl>
                                        <p:attrNameLst>
                                          <p:attrName>style.visibility</p:attrName>
                                        </p:attrNameLst>
                                      </p:cBhvr>
                                      <p:to>
                                        <p:strVal val="visible"/>
                                      </p:to>
                                    </p:set>
                                    <p:animEffect transition="in" filter="fade">
                                      <p:cBhvr>
                                        <p:cTn id="10" dur="500"/>
                                        <p:tgtEl>
                                          <p:spTgt spid="88">
                                            <p:txEl>
                                              <p:pRg st="3" end="3"/>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03"/>
                                        </p:tgtEl>
                                        <p:attrNameLst>
                                          <p:attrName>style.visibility</p:attrName>
                                        </p:attrNameLst>
                                      </p:cBhvr>
                                      <p:to>
                                        <p:strVal val="visible"/>
                                      </p:to>
                                    </p:set>
                                    <p:animEffect transition="in" filter="fade">
                                      <p:cBhvr>
                                        <p:cTn id="14" dur="500"/>
                                        <p:tgtEl>
                                          <p:spTgt spid="203"/>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7"/>
                                        </p:tgtEl>
                                        <p:attrNameLst>
                                          <p:attrName>style.visibility</p:attrName>
                                        </p:attrNameLst>
                                      </p:cBhvr>
                                      <p:to>
                                        <p:strVal val="visible"/>
                                      </p:to>
                                    </p:set>
                                    <p:animEffect transition="in" filter="fade">
                                      <p:cBhvr>
                                        <p:cTn id="22" dur="500"/>
                                        <p:tgtEl>
                                          <p:spTgt spid="207"/>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0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#2 </a:t>
            </a:r>
          </a:p>
        </p:txBody>
      </p:sp>
      <p:sp>
        <p:nvSpPr>
          <p:cNvPr id="88" name="Text Placeholder 87"/>
          <p:cNvSpPr>
            <a:spLocks noGrp="1"/>
          </p:cNvSpPr>
          <p:nvPr>
            <p:ph type="body" sz="quarter" idx="10"/>
          </p:nvPr>
        </p:nvSpPr>
        <p:spPr>
          <a:xfrm>
            <a:off x="274640" y="1562366"/>
            <a:ext cx="5030547" cy="3026315"/>
          </a:xfrm>
        </p:spPr>
        <p:txBody>
          <a:bodyPr/>
          <a:lstStyle/>
          <a:p>
            <a:r>
              <a:rPr lang="en-US" sz="2745" dirty="0"/>
              <a:t>Simulated thermometer</a:t>
            </a:r>
          </a:p>
          <a:p>
            <a:pPr lvl="1"/>
            <a:r>
              <a:rPr lang="en-US" sz="1372" dirty="0"/>
              <a:t>Emits telemetry every second</a:t>
            </a:r>
          </a:p>
          <a:p>
            <a:r>
              <a:rPr lang="en-US" sz="2745" dirty="0">
                <a:solidFill>
                  <a:schemeClr val="accent4"/>
                </a:solidFill>
              </a:rPr>
              <a:t>Stream Analytics</a:t>
            </a:r>
          </a:p>
          <a:p>
            <a:pPr lvl="1"/>
            <a:r>
              <a:rPr lang="en-US" sz="1372" dirty="0"/>
              <a:t>A Stream Analytics Job receives the readings and forward all readings to Power BI and Service Bus</a:t>
            </a:r>
          </a:p>
          <a:p>
            <a:r>
              <a:rPr lang="en-US" sz="2745" dirty="0">
                <a:solidFill>
                  <a:schemeClr val="accent5"/>
                </a:solidFill>
              </a:rPr>
              <a:t>Function App</a:t>
            </a:r>
          </a:p>
          <a:p>
            <a:pPr lvl="1"/>
            <a:r>
              <a:rPr lang="en-US" sz="1372" dirty="0"/>
              <a:t>An Azure function receives readings from queue and notifies device</a:t>
            </a:r>
          </a:p>
        </p:txBody>
      </p:sp>
      <p:sp>
        <p:nvSpPr>
          <p:cNvPr id="35" name="IoT Hub"/>
          <p:cNvSpPr/>
          <p:nvPr/>
        </p:nvSpPr>
        <p:spPr bwMode="auto">
          <a:xfrm>
            <a:off x="6729625" y="1952878"/>
            <a:ext cx="2040733" cy="359501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pPr>
            <a:r>
              <a:rPr lang="en-US" sz="1765" dirty="0">
                <a:solidFill>
                  <a:prstClr val="white"/>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6884538" y="2563050"/>
            <a:ext cx="1734550" cy="711176"/>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Event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468510" y="2495234"/>
            <a:ext cx="485220" cy="839914"/>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292540" y="2453549"/>
            <a:ext cx="864336" cy="948223"/>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680716" y="2746377"/>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0847000" y="2444525"/>
            <a:ext cx="864336" cy="948223"/>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220108" y="2755832"/>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283516" y="3928104"/>
            <a:ext cx="864336" cy="948223"/>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0847000" y="3572478"/>
            <a:ext cx="864336" cy="948223"/>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156876" y="3116845"/>
            <a:ext cx="690124" cy="67072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147852" y="4401302"/>
            <a:ext cx="699149" cy="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6884538" y="3499423"/>
            <a:ext cx="1734550" cy="711176"/>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Message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cxnSp>
        <p:nvCxnSpPr>
          <p:cNvPr id="29" name="Connector: Elbow 28">
            <a:extLst>
              <a:ext uri="{FF2B5EF4-FFF2-40B4-BE49-F238E27FC236}">
                <a16:creationId xmlns:a16="http://schemas.microsoft.com/office/drawing/2014/main" id="{F6AA6C0A-7422-4C39-9549-B5207D357B5C}"/>
              </a:ext>
            </a:extLst>
          </p:cNvPr>
          <p:cNvCxnSpPr>
            <a:cxnSpLocks/>
            <a:stCxn id="209" idx="1"/>
            <a:endCxn id="216" idx="3"/>
          </p:cNvCxnSpPr>
          <p:nvPr/>
        </p:nvCxnSpPr>
        <p:spPr>
          <a:xfrm rot="10800000">
            <a:off x="8619089" y="3855011"/>
            <a:ext cx="664428" cy="547205"/>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5953730" y="2915191"/>
            <a:ext cx="930808" cy="34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4666408B-804D-45C1-9275-F737BD4B63AD}"/>
              </a:ext>
            </a:extLst>
          </p:cNvPr>
          <p:cNvCxnSpPr>
            <a:stCxn id="216" idx="1"/>
          </p:cNvCxnSpPr>
          <p:nvPr/>
        </p:nvCxnSpPr>
        <p:spPr>
          <a:xfrm flipH="1">
            <a:off x="6041532" y="3855011"/>
            <a:ext cx="84300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081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8">
                                            <p:txEl>
                                              <p:pRg st="4" end="4"/>
                                            </p:txEl>
                                          </p:spTgt>
                                        </p:tgtEl>
                                        <p:attrNameLst>
                                          <p:attrName>style.visibility</p:attrName>
                                        </p:attrNameLst>
                                      </p:cBhvr>
                                      <p:to>
                                        <p:strVal val="visible"/>
                                      </p:to>
                                    </p:set>
                                    <p:animEffect transition="in" filter="fade">
                                      <p:cBhvr>
                                        <p:cTn id="19" dur="500"/>
                                        <p:tgtEl>
                                          <p:spTgt spid="8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8">
                                            <p:txEl>
                                              <p:pRg st="5" end="5"/>
                                            </p:txEl>
                                          </p:spTgt>
                                        </p:tgtEl>
                                        <p:attrNameLst>
                                          <p:attrName>style.visibility</p:attrName>
                                        </p:attrNameLst>
                                      </p:cBhvr>
                                      <p:to>
                                        <p:strVal val="visible"/>
                                      </p:to>
                                    </p:set>
                                    <p:animEffect transition="in" filter="fade">
                                      <p:cBhvr>
                                        <p:cTn id="22" dur="500"/>
                                        <p:tgtEl>
                                          <p:spTgt spid="8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244"/>
                                        </p:tgtEl>
                                        <p:attrNameLst>
                                          <p:attrName>style.visibility</p:attrName>
                                        </p:attrNameLst>
                                      </p:cBhvr>
                                      <p:to>
                                        <p:strVal val="visible"/>
                                      </p:to>
                                    </p:set>
                                    <p:animEffect transition="in" filter="fade">
                                      <p:cBhvr>
                                        <p:cTn id="34"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31.xml><?xml version="1.0" encoding="utf-8"?>
<p:tagLst xmlns:a="http://schemas.openxmlformats.org/drawingml/2006/main" xmlns:r="http://schemas.openxmlformats.org/officeDocument/2006/relationships" xmlns:p="http://schemas.openxmlformats.org/presentationml/2006/main">
  <p:tag name="MT_TILE" val="YES"/>
</p:tagLst>
</file>

<file path=ppt/tags/tag32.xml><?xml version="1.0" encoding="utf-8"?>
<p:tagLst xmlns:a="http://schemas.openxmlformats.org/drawingml/2006/main" xmlns:r="http://schemas.openxmlformats.org/officeDocument/2006/relationships" xmlns:p="http://schemas.openxmlformats.org/presentationml/2006/main">
  <p:tag name="MT_TILE" val="YES"/>
</p:tagLst>
</file>

<file path=ppt/tags/tag33.xml><?xml version="1.0" encoding="utf-8"?>
<p:tagLst xmlns:a="http://schemas.openxmlformats.org/drawingml/2006/main" xmlns:r="http://schemas.openxmlformats.org/officeDocument/2006/relationships" xmlns:p="http://schemas.openxmlformats.org/presentationml/2006/main">
  <p:tag name="MT_TILE" val="YES"/>
</p:tagLst>
</file>

<file path=ppt/tags/tag34.xml><?xml version="1.0" encoding="utf-8"?>
<p:tagLst xmlns:a="http://schemas.openxmlformats.org/drawingml/2006/main" xmlns:r="http://schemas.openxmlformats.org/officeDocument/2006/relationships" xmlns:p="http://schemas.openxmlformats.org/presentationml/2006/main">
  <p:tag name="MT_TILE" val="YES"/>
</p:tagLst>
</file>

<file path=ppt/tags/tag35.xml><?xml version="1.0" encoding="utf-8"?>
<p:tagLst xmlns:a="http://schemas.openxmlformats.org/drawingml/2006/main" xmlns:r="http://schemas.openxmlformats.org/officeDocument/2006/relationships" xmlns:p="http://schemas.openxmlformats.org/presentationml/2006/main">
  <p:tag name="MT_TILE" val="YES"/>
</p:tagLst>
</file>

<file path=ppt/tags/tag36.xml><?xml version="1.0" encoding="utf-8"?>
<p:tagLst xmlns:a="http://schemas.openxmlformats.org/drawingml/2006/main" xmlns:r="http://schemas.openxmlformats.org/officeDocument/2006/relationships" xmlns:p="http://schemas.openxmlformats.org/presentationml/2006/main">
  <p:tag name="MT_TILE" val="YES"/>
</p:tagLst>
</file>

<file path=ppt/tags/tag37.xml><?xml version="1.0" encoding="utf-8"?>
<p:tagLst xmlns:a="http://schemas.openxmlformats.org/drawingml/2006/main" xmlns:r="http://schemas.openxmlformats.org/officeDocument/2006/relationships" xmlns:p="http://schemas.openxmlformats.org/presentationml/2006/main">
  <p:tag name="MT_TILE" val="YES"/>
</p:tagLst>
</file>

<file path=ppt/tags/tag38.xml><?xml version="1.0" encoding="utf-8"?>
<p:tagLst xmlns:a="http://schemas.openxmlformats.org/drawingml/2006/main" xmlns:r="http://schemas.openxmlformats.org/officeDocument/2006/relationships" xmlns:p="http://schemas.openxmlformats.org/presentationml/2006/main">
  <p:tag name="MT_TILE" val="YES"/>
</p:tagLst>
</file>

<file path=ppt/tags/tag39.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3-30680_Worldwide Partner Conference 2015 ">
  <a:themeElements>
    <a:clrScheme name="Bharat Blue">
      <a:dk1>
        <a:sysClr val="windowText" lastClr="000000"/>
      </a:dk1>
      <a:lt1>
        <a:sysClr val="window" lastClr="FFFFFF"/>
      </a:lt1>
      <a:dk2>
        <a:srgbClr val="00162E"/>
      </a:dk2>
      <a:lt2>
        <a:srgbClr val="F8F8F8"/>
      </a:lt2>
      <a:accent1>
        <a:srgbClr val="002050"/>
      </a:accent1>
      <a:accent2>
        <a:srgbClr val="00188F"/>
      </a:accent2>
      <a:accent3>
        <a:srgbClr val="0070C0"/>
      </a:accent3>
      <a:accent4>
        <a:srgbClr val="00BCF2"/>
      </a:accent4>
      <a:accent5>
        <a:srgbClr val="B4A0FF"/>
      </a:accent5>
      <a:accent6>
        <a:srgbClr val="B9D80A"/>
      </a:accent6>
      <a:hlink>
        <a:srgbClr val="00B294"/>
      </a:hlink>
      <a:folHlink>
        <a:srgbClr val="B4A0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17">
                  <a:schemeClr val="accent6"/>
                </a:gs>
                <a:gs pos="100000">
                  <a:schemeClr val="accent6"/>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 PPT Template.potx [Read-Only]" id="{2DAB7967-F155-46BE-B499-90ABA5E79154}" vid="{949AF01E-4EB6-46D9-AE8A-F3C8D5B39BC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2349</Words>
  <Application>Microsoft Office PowerPoint</Application>
  <PresentationFormat>Widescreen</PresentationFormat>
  <Paragraphs>273</Paragraphs>
  <Slides>13</Slides>
  <Notes>11</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9" baseType="lpstr">
      <vt:lpstr>MS PGothic</vt:lpstr>
      <vt:lpstr>Arial</vt:lpstr>
      <vt:lpstr>Calibri</vt:lpstr>
      <vt:lpstr>Courier New</vt:lpstr>
      <vt:lpstr>Lato</vt:lpstr>
      <vt:lpstr>Montserrat</vt:lpstr>
      <vt:lpstr>OCR A Extended</vt:lpstr>
      <vt:lpstr>Segoe Semibold</vt:lpstr>
      <vt:lpstr>Segoe UI</vt:lpstr>
      <vt:lpstr>Segoe UI Light</vt:lpstr>
      <vt:lpstr>Segoe UI Semibold</vt:lpstr>
      <vt:lpstr>Webdings</vt:lpstr>
      <vt:lpstr>Wingdings</vt:lpstr>
      <vt:lpstr>Office Theme</vt:lpstr>
      <vt:lpstr>8_3-30680_Worldwide Partner Conference 2015 </vt:lpstr>
      <vt:lpstr>think-cell Slide</vt:lpstr>
      <vt:lpstr>PowerPoint Presentation</vt:lpstr>
      <vt:lpstr>Introducing Microsoft Azure IoT Hub</vt:lpstr>
      <vt:lpstr>Azure IoT Solution Architecture</vt:lpstr>
      <vt:lpstr>Communication Scenarios</vt:lpstr>
      <vt:lpstr>Inside the IoT Hub</vt:lpstr>
      <vt:lpstr>Inside the IoT Hub</vt:lpstr>
      <vt:lpstr>Information Exchange Patterns Basics of IoT Communication</vt:lpstr>
      <vt:lpstr>A sample scenario  - Demo #1 </vt:lpstr>
      <vt:lpstr>A sample scenario – Demo #2 </vt:lpstr>
      <vt:lpstr>A sample scenario – Demo #3</vt:lpstr>
      <vt:lpstr>A sample scenario – Demo #4</vt:lpstr>
      <vt:lpstr>Transport protocol – Functional 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Hariharan</dc:creator>
  <cp:lastModifiedBy>Mikael Håkansson</cp:lastModifiedBy>
  <cp:revision>49</cp:revision>
  <dcterms:created xsi:type="dcterms:W3CDTF">2017-06-12T10:11:26Z</dcterms:created>
  <dcterms:modified xsi:type="dcterms:W3CDTF">2017-06-24T11:59:44Z</dcterms:modified>
</cp:coreProperties>
</file>