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58" r:id="rId6"/>
  </p:sldMasterIdLst>
  <p:notesMasterIdLst>
    <p:notesMasterId r:id="rId23"/>
  </p:notesMasterIdLst>
  <p:handoutMasterIdLst>
    <p:handoutMasterId r:id="rId24"/>
  </p:handoutMasterIdLst>
  <p:sldIdLst>
    <p:sldId id="1396" r:id="rId7"/>
    <p:sldId id="1416" r:id="rId8"/>
    <p:sldId id="1427" r:id="rId9"/>
    <p:sldId id="1366" r:id="rId10"/>
    <p:sldId id="1368" r:id="rId11"/>
    <p:sldId id="1413" r:id="rId12"/>
    <p:sldId id="1419" r:id="rId13"/>
    <p:sldId id="1421" r:id="rId14"/>
    <p:sldId id="1418" r:id="rId15"/>
    <p:sldId id="1422" r:id="rId16"/>
    <p:sldId id="1372" r:id="rId17"/>
    <p:sldId id="1423" r:id="rId18"/>
    <p:sldId id="1426" r:id="rId19"/>
    <p:sldId id="1425" r:id="rId20"/>
    <p:sldId id="1424" r:id="rId21"/>
    <p:sldId id="1326" r:id="rId22"/>
  </p:sldIdLst>
  <p:sldSz cx="12436475" cy="6994525"/>
  <p:notesSz cx="7315200" cy="9601200"/>
  <p:defaultTex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 Sandhu" initials="BS" lastIdx="9" clrIdx="0">
    <p:extLst>
      <p:ext uri="{19B8F6BF-5375-455C-9EA6-DF929625EA0E}">
        <p15:presenceInfo xmlns:p15="http://schemas.microsoft.com/office/powerpoint/2012/main" userId="S-1-5-21-124525095-708259637-1543119021-9154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121"/>
    <a:srgbClr val="002050"/>
    <a:srgbClr val="00183C"/>
    <a:srgbClr val="00188F"/>
    <a:srgbClr val="505050"/>
    <a:srgbClr val="59B4D9"/>
    <a:srgbClr val="B9D80A"/>
    <a:srgbClr val="3E3E3E"/>
    <a:srgbClr val="7B7A7A"/>
    <a:srgbClr val="7AC3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94" autoAdjust="0"/>
  </p:normalViewPr>
  <p:slideViewPr>
    <p:cSldViewPr>
      <p:cViewPr>
        <p:scale>
          <a:sx n="75" d="100"/>
          <a:sy n="75" d="100"/>
        </p:scale>
        <p:origin x="1776" y="8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3" d="100"/>
          <a:sy n="83" d="100"/>
        </p:scale>
        <p:origin x="3852" y="96"/>
      </p:cViewPr>
      <p:guideLst>
        <p:guide orient="horz" pos="3024"/>
        <p:guide pos="2304"/>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668"/>
            <a:ext cx="3169920" cy="480061"/>
          </a:xfrm>
          <a:prstGeom prst="rect">
            <a:avLst/>
          </a:prstGeom>
        </p:spPr>
        <p:txBody>
          <a:bodyPr vert="horz" lIns="96661" tIns="48331" rIns="96661" bIns="48331" rtlCol="0"/>
          <a:lstStyle>
            <a:lvl1pPr algn="l" defTabSz="986002" eaLnBrk="1" fontAlgn="auto" hangingPunct="1">
              <a:spcBef>
                <a:spcPts val="0"/>
              </a:spcBef>
              <a:spcAft>
                <a:spcPts val="0"/>
              </a:spcAft>
              <a:defRPr sz="1300">
                <a:latin typeface="Segoe UI" pitchFamily="34" charset="0"/>
                <a:ea typeface="+mn-ea"/>
                <a:cs typeface="+mn-cs"/>
              </a:defRPr>
            </a:lvl1pPr>
          </a:lstStyle>
          <a:p>
            <a:pPr>
              <a:defRPr/>
            </a:pPr>
            <a:endParaRPr lang="en-US"/>
          </a:p>
        </p:txBody>
      </p:sp>
      <p:sp>
        <p:nvSpPr>
          <p:cNvPr id="7" name="Date Placeholder 6"/>
          <p:cNvSpPr>
            <a:spLocks noGrp="1"/>
          </p:cNvSpPr>
          <p:nvPr>
            <p:ph type="dt" sz="quarter"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vl1pPr>
          </a:lstStyle>
          <a:p>
            <a:pPr>
              <a:defRPr/>
            </a:pPr>
            <a:fld id="{B74FFB76-0B8A-4C65-A0EF-520F6A661B81}" type="datetime8">
              <a:rPr lang="en-US" altLang="en-US"/>
              <a:pPr>
                <a:defRPr/>
              </a:pPr>
              <a:t>6/12/2017 9:22 AM</a:t>
            </a:fld>
            <a:endParaRPr lang="en-US" altLang="en-US"/>
          </a:p>
        </p:txBody>
      </p:sp>
      <p:sp>
        <p:nvSpPr>
          <p:cNvPr id="8" name="Footer Placeholder 7"/>
          <p:cNvSpPr>
            <a:spLocks noGrp="1"/>
          </p:cNvSpPr>
          <p:nvPr>
            <p:ph type="ftr" sz="quarter" idx="2"/>
          </p:nvPr>
        </p:nvSpPr>
        <p:spPr>
          <a:xfrm>
            <a:off x="0" y="9119474"/>
            <a:ext cx="6180667" cy="348376"/>
          </a:xfrm>
          <a:prstGeom prst="rect">
            <a:avLst/>
          </a:prstGeom>
        </p:spPr>
        <p:txBody>
          <a:bodyPr vert="horz" wrap="square" lIns="96661" tIns="48331" rIns="96661" bIns="48331" numCol="1" anchor="b" anchorCtr="0" compatLnSpc="1">
            <a:prstTxWarp prst="textNoShape">
              <a:avLst/>
            </a:prstTxWarp>
          </a:bodyPr>
          <a:lstStyle>
            <a:lvl1pPr marL="421215" defTabSz="964935"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6168814" y="9119474"/>
            <a:ext cx="1144693" cy="4800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7DBAE618-56C7-4732-A3DF-8554701DB396}" type="slidenum">
              <a:rPr lang="en-US" altLang="en-US"/>
              <a:pPr>
                <a:defRPr/>
              </a:pPr>
              <a:t>‹#›</a:t>
            </a:fld>
            <a:endParaRPr lang="en-US" altLang="en-US"/>
          </a:p>
        </p:txBody>
      </p:sp>
    </p:spTree>
    <p:extLst>
      <p:ext uri="{BB962C8B-B14F-4D97-AF65-F5344CB8AC3E}">
        <p14:creationId xmlns:p14="http://schemas.microsoft.com/office/powerpoint/2010/main" val="4418683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169920" cy="480060"/>
          </a:xfrm>
          <a:prstGeom prst="rect">
            <a:avLst/>
          </a:prstGeom>
        </p:spPr>
        <p:txBody>
          <a:bodyPr vert="horz" lIns="96661" tIns="48331" rIns="96661" bIns="48331" rtlCol="0"/>
          <a:lstStyle>
            <a:lvl1pPr algn="l" defTabSz="986002" eaLnBrk="1" fontAlgn="auto" hangingPunct="1">
              <a:spcBef>
                <a:spcPts val="0"/>
              </a:spcBef>
              <a:spcAft>
                <a:spcPts val="0"/>
              </a:spcAft>
              <a:defRPr sz="1300">
                <a:latin typeface="Segoe UI" pitchFamily="34" charset="0"/>
                <a:ea typeface="+mn-ea"/>
                <a:cs typeface="+mn-cs"/>
              </a:defRPr>
            </a:lvl1pPr>
          </a:lstStyle>
          <a:p>
            <a:pPr>
              <a:defRPr/>
            </a:pPr>
            <a:endParaRPr lang="en-US"/>
          </a:p>
        </p:txBody>
      </p:sp>
      <p:sp>
        <p:nvSpPr>
          <p:cNvPr id="9" name="Slide Image Placeholder 8"/>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10" name="Footer Placeholder 9"/>
          <p:cNvSpPr>
            <a:spLocks noGrp="1"/>
          </p:cNvSpPr>
          <p:nvPr>
            <p:ph type="ftr" sz="quarter" idx="4"/>
          </p:nvPr>
        </p:nvSpPr>
        <p:spPr>
          <a:xfrm>
            <a:off x="1" y="9121140"/>
            <a:ext cx="6316133" cy="373380"/>
          </a:xfrm>
          <a:prstGeom prst="rect">
            <a:avLst/>
          </a:prstGeom>
        </p:spPr>
        <p:txBody>
          <a:bodyPr vert="horz" wrap="square" lIns="96661" tIns="48331" rIns="96661" bIns="48331" numCol="1" anchor="b" anchorCtr="0" compatLnSpc="1">
            <a:prstTxWarp prst="textNoShape">
              <a:avLst/>
            </a:prstTxWarp>
          </a:bodyPr>
          <a:lstStyle>
            <a:lvl1pPr marL="604133" defTabSz="964935"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vl1pPr>
          </a:lstStyle>
          <a:p>
            <a:pPr>
              <a:defRPr/>
            </a:pPr>
            <a:fld id="{DE598D99-56EC-44B0-A1F1-DED5A5FDAEC8}" type="datetime8">
              <a:rPr lang="en-US" altLang="en-US"/>
              <a:pPr>
                <a:defRPr/>
              </a:pPr>
              <a:t>6/12/2017 9:19 AM</a:t>
            </a:fld>
            <a:endParaRPr lang="en-US" altLang="en-US"/>
          </a:p>
        </p:txBody>
      </p:sp>
      <p:sp>
        <p:nvSpPr>
          <p:cNvPr id="12" name="Notes Placeholder 11"/>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12"/>
          <p:cNvSpPr>
            <a:spLocks noGrp="1"/>
          </p:cNvSpPr>
          <p:nvPr>
            <p:ph type="sldNum" sz="quarter" idx="5"/>
          </p:nvPr>
        </p:nvSpPr>
        <p:spPr>
          <a:xfrm>
            <a:off x="6302586" y="9119474"/>
            <a:ext cx="1010921" cy="4800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AE0CBDBD-C344-44AE-A370-0846076D6E08}" type="slidenum">
              <a:rPr lang="en-US" altLang="en-US"/>
              <a:pPr>
                <a:defRPr/>
              </a:pPr>
              <a:t>‹#›</a:t>
            </a:fld>
            <a:endParaRPr lang="en-US" altLang="en-US"/>
          </a:p>
        </p:txBody>
      </p:sp>
    </p:spTree>
    <p:extLst>
      <p:ext uri="{BB962C8B-B14F-4D97-AF65-F5344CB8AC3E}">
        <p14:creationId xmlns:p14="http://schemas.microsoft.com/office/powerpoint/2010/main" val="1837190840"/>
      </p:ext>
    </p:extLst>
  </p:cSld>
  <p:clrMap bg1="lt1" tx1="dk1" bg2="lt2" tx2="dk2" accent1="accent1" accent2="accent2" accent3="accent3" accent4="accent4" accent5="accent5" accent6="accent6" hlink="hlink" folHlink="folHlink"/>
  <p:hf/>
  <p:notesStyle>
    <a:lvl1pPr algn="l" defTabSz="931863" rtl="0" eaLnBrk="0" fontAlgn="base" hangingPunct="0">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ＭＳ Ｐゴシック" charset="0"/>
      </a:defRPr>
    </a:lvl1pPr>
    <a:lvl2pPr marL="215900" indent="-107950"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1" dirty="0">
                <a:ea typeface="ＭＳ Ｐゴシック" charset="0"/>
              </a:rPr>
              <a:t>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6/12/2017 9:19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a:t>
            </a:fld>
            <a:endParaRPr lang="en-US" altLang="en-US"/>
          </a:p>
        </p:txBody>
      </p:sp>
    </p:spTree>
    <p:extLst>
      <p:ext uri="{BB962C8B-B14F-4D97-AF65-F5344CB8AC3E}">
        <p14:creationId xmlns:p14="http://schemas.microsoft.com/office/powerpoint/2010/main" val="2886773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6/12/2017 9:19 AM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10</a:t>
            </a:fld>
            <a:endParaRPr lang="en-US" dirty="0">
              <a:solidFill>
                <a:prstClr val="black"/>
              </a:solidFill>
              <a:ea typeface="+mn-ea"/>
            </a:endParaRPr>
          </a:p>
        </p:txBody>
      </p:sp>
    </p:spTree>
    <p:extLst>
      <p:ext uri="{BB962C8B-B14F-4D97-AF65-F5344CB8AC3E}">
        <p14:creationId xmlns:p14="http://schemas.microsoft.com/office/powerpoint/2010/main" val="94324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6/12/2017 9:19 AM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11</a:t>
            </a:fld>
            <a:endParaRPr lang="en-US" dirty="0">
              <a:solidFill>
                <a:prstClr val="black"/>
              </a:solidFill>
              <a:ea typeface="+mn-ea"/>
            </a:endParaRPr>
          </a:p>
        </p:txBody>
      </p:sp>
    </p:spTree>
    <p:extLst>
      <p:ext uri="{BB962C8B-B14F-4D97-AF65-F5344CB8AC3E}">
        <p14:creationId xmlns:p14="http://schemas.microsoft.com/office/powerpoint/2010/main" val="135605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6/12/2017 9:19 AM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12</a:t>
            </a:fld>
            <a:endParaRPr lang="en-US" dirty="0">
              <a:solidFill>
                <a:prstClr val="black"/>
              </a:solidFill>
              <a:ea typeface="+mn-ea"/>
            </a:endParaRPr>
          </a:p>
        </p:txBody>
      </p:sp>
    </p:spTree>
    <p:extLst>
      <p:ext uri="{BB962C8B-B14F-4D97-AF65-F5344CB8AC3E}">
        <p14:creationId xmlns:p14="http://schemas.microsoft.com/office/powerpoint/2010/main" val="284144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6/12/2017 9:23 AM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13</a:t>
            </a:fld>
            <a:endParaRPr lang="en-US" dirty="0">
              <a:solidFill>
                <a:prstClr val="black"/>
              </a:solidFill>
              <a:ea typeface="+mn-ea"/>
            </a:endParaRPr>
          </a:p>
        </p:txBody>
      </p:sp>
    </p:spTree>
    <p:extLst>
      <p:ext uri="{BB962C8B-B14F-4D97-AF65-F5344CB8AC3E}">
        <p14:creationId xmlns:p14="http://schemas.microsoft.com/office/powerpoint/2010/main" val="3864823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6/12/2017 9:19 AM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15</a:t>
            </a:fld>
            <a:endParaRPr lang="en-US" dirty="0">
              <a:solidFill>
                <a:prstClr val="black"/>
              </a:solidFill>
              <a:ea typeface="+mn-ea"/>
            </a:endParaRPr>
          </a:p>
        </p:txBody>
      </p:sp>
    </p:spTree>
    <p:extLst>
      <p:ext uri="{BB962C8B-B14F-4D97-AF65-F5344CB8AC3E}">
        <p14:creationId xmlns:p14="http://schemas.microsoft.com/office/powerpoint/2010/main" val="2251325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ct val="30000"/>
              </a:spcBef>
              <a:spcAft>
                <a:spcPts val="357"/>
              </a:spcAft>
              <a:defRPr sz="1000">
                <a:solidFill>
                  <a:schemeClr val="tx1"/>
                </a:solidFill>
                <a:latin typeface="Segoe UI Light" panose="020B0502040204020203" pitchFamily="34" charset="0"/>
                <a:ea typeface="MS PGothic" panose="020B0600070205080204" pitchFamily="34" charset="-128"/>
              </a:defRPr>
            </a:lvl1pPr>
            <a:lvl2pPr marL="785372" indent="-302066">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2pPr>
            <a:lvl3pPr marL="1208265"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3pPr>
            <a:lvl4pPr marL="1691571"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4pPr>
            <a:lvl5pPr marL="2174878"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5pPr>
            <a:lvl6pPr marL="2658184"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6pPr>
            <a:lvl7pPr marL="3141490"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7pPr>
            <a:lvl8pPr marL="3624796"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8pPr>
            <a:lvl9pPr marL="4108102"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9pPr>
          </a:lstStyle>
          <a:p>
            <a:pPr defTabSz="985072" fontAlgn="base">
              <a:lnSpc>
                <a:spcPct val="100000"/>
              </a:lnSpc>
              <a:spcBef>
                <a:spcPct val="0"/>
              </a:spcBef>
              <a:spcAft>
                <a:spcPct val="0"/>
              </a:spcAft>
            </a:pPr>
            <a:endParaRPr lang="en-US" altLang="en-US" sz="1300">
              <a:solidFill>
                <a:srgbClr val="000000"/>
              </a:solidFill>
              <a:latin typeface="Segoe UI" panose="020B0502040204020203" pitchFamily="34" charset="0"/>
            </a:endParaRPr>
          </a:p>
        </p:txBody>
      </p:sp>
      <p:sp>
        <p:nvSpPr>
          <p:cNvPr id="86021"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57"/>
              </a:spcAft>
              <a:defRPr sz="1000">
                <a:solidFill>
                  <a:schemeClr val="tx1"/>
                </a:solidFill>
                <a:latin typeface="Segoe UI Light" panose="020B0502040204020203" pitchFamily="34" charset="0"/>
                <a:ea typeface="MS PGothic" panose="020B0600070205080204" pitchFamily="34" charset="-128"/>
              </a:defRPr>
            </a:lvl1pPr>
            <a:lvl2pPr marL="785372" indent="-302066">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2pPr>
            <a:lvl3pPr marL="1208265"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3pPr>
            <a:lvl4pPr marL="1691571"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4pPr>
            <a:lvl5pPr marL="2174878"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5pPr>
            <a:lvl6pPr marL="2658184"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6pPr>
            <a:lvl7pPr marL="3141490"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7pPr>
            <a:lvl8pPr marL="3624796"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8pPr>
            <a:lvl9pPr marL="4108102"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32DFE749-7D71-48C8-92C6-82258BA5A740}" type="datetime8">
              <a:rPr lang="en-US" altLang="en-US" sz="1300">
                <a:solidFill>
                  <a:srgbClr val="000000"/>
                </a:solidFill>
                <a:latin typeface="Segoe UI" panose="020B0502040204020203" pitchFamily="34" charset="0"/>
              </a:rPr>
              <a:pPr>
                <a:lnSpc>
                  <a:spcPct val="100000"/>
                </a:lnSpc>
                <a:spcBef>
                  <a:spcPct val="0"/>
                </a:spcBef>
                <a:spcAft>
                  <a:spcPct val="0"/>
                </a:spcAft>
              </a:pPr>
              <a:t>6/12/2017 9:19 AM</a:t>
            </a:fld>
            <a:endParaRPr lang="en-US" altLang="en-US" sz="1300">
              <a:solidFill>
                <a:srgbClr val="000000"/>
              </a:solidFill>
              <a:latin typeface="Segoe UI" panose="020B0502040204020203" pitchFamily="34" charset="0"/>
            </a:endParaRPr>
          </a:p>
        </p:txBody>
      </p:sp>
      <p:sp>
        <p:nvSpPr>
          <p:cNvPr id="86022"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57"/>
              </a:spcAft>
              <a:defRPr sz="1000">
                <a:solidFill>
                  <a:schemeClr val="tx1"/>
                </a:solidFill>
                <a:latin typeface="Segoe UI Light" panose="020B0502040204020203" pitchFamily="34" charset="0"/>
                <a:ea typeface="MS PGothic" panose="020B0600070205080204" pitchFamily="34" charset="-128"/>
              </a:defRPr>
            </a:lvl1pPr>
            <a:lvl2pPr marL="785372" indent="-302066">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2pPr>
            <a:lvl3pPr marL="1208265"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3pPr>
            <a:lvl4pPr marL="1691571"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4pPr>
            <a:lvl5pPr marL="2174878"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5pPr>
            <a:lvl6pPr marL="2658184"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6pPr>
            <a:lvl7pPr marL="3141490"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7pPr>
            <a:lvl8pPr marL="3624796"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8pPr>
            <a:lvl9pPr marL="4108102"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719287C1-FF2B-4D7D-ADFA-DB38F7CA58B6}" type="slidenum">
              <a:rPr lang="en-US" altLang="en-US" sz="1300">
                <a:solidFill>
                  <a:srgbClr val="000000"/>
                </a:solidFill>
                <a:latin typeface="Segoe UI" panose="020B0502040204020203" pitchFamily="34" charset="0"/>
              </a:rPr>
              <a:pPr>
                <a:lnSpc>
                  <a:spcPct val="100000"/>
                </a:lnSpc>
                <a:spcBef>
                  <a:spcPct val="0"/>
                </a:spcBef>
                <a:spcAft>
                  <a:spcPct val="0"/>
                </a:spcAft>
              </a:pPr>
              <a:t>16</a:t>
            </a:fld>
            <a:endParaRPr lang="en-US" altLang="en-US" sz="1300">
              <a:solidFill>
                <a:srgbClr val="000000"/>
              </a:solidFill>
              <a:latin typeface="Segoe UI" panose="020B0502040204020203" pitchFamily="34" charset="0"/>
            </a:endParaRPr>
          </a:p>
        </p:txBody>
      </p:sp>
      <p:sp>
        <p:nvSpPr>
          <p:cNvPr id="6" name="Footer Placeholder 5"/>
          <p:cNvSpPr>
            <a:spLocks noGrp="1"/>
          </p:cNvSpPr>
          <p:nvPr>
            <p:ph type="ftr" sz="quarter" idx="4"/>
          </p:nvPr>
        </p:nvSpPr>
        <p:spPr>
          <a:xfrm>
            <a:off x="0" y="9121140"/>
            <a:ext cx="6315456" cy="373762"/>
          </a:xfrm>
        </p:spPr>
        <p:txBody>
          <a:bodyPr rtlCol="0"/>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69775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Microsoft Azure IoT Hub provides capabilities for securely connecting, provisioning, updating and sending commands to devices.  IoT Hub enables companies to control millions of IoT assets running on a broad set of operating systems and protocols to jumpstart their Internet of Things projects.   </a:t>
            </a:r>
          </a:p>
          <a:p>
            <a:pPr lvl="1"/>
            <a:r>
              <a:rPr lang="en-US" dirty="0"/>
              <a:t>IoT Hub enables companies to:</a:t>
            </a:r>
          </a:p>
          <a:p>
            <a:pPr marL="664546" lvl="1" indent="-181240"/>
            <a:r>
              <a:rPr lang="en-US" dirty="0"/>
              <a:t>Establish reliable bi-directional communication with IoT assets, even if they are intermittently connected, so companies can analyze incoming telemetry data and send commands and notifications as needed. </a:t>
            </a:r>
          </a:p>
          <a:p>
            <a:pPr marL="664546" lvl="1" indent="-181240"/>
            <a:r>
              <a:rPr lang="en-US" dirty="0"/>
              <a:t>Enhance security of IoT solutions by leveraging per-device authentication to communicate with devices with the appropriate credentials. </a:t>
            </a:r>
          </a:p>
          <a:p>
            <a:pPr marL="664546" lvl="1" indent="-181240"/>
            <a:r>
              <a:rPr lang="en-US" dirty="0"/>
              <a:t>Revoke access rights to specific devices, if needed, to maintain the integrity of the system.  </a:t>
            </a:r>
          </a:p>
          <a:p>
            <a:endParaRPr lang="en-US" dirty="0"/>
          </a:p>
        </p:txBody>
      </p:sp>
      <p:sp>
        <p:nvSpPr>
          <p:cNvPr id="4" name="Slide Number Placeholder 3"/>
          <p:cNvSpPr>
            <a:spLocks noGrp="1"/>
          </p:cNvSpPr>
          <p:nvPr>
            <p:ph type="sldNum" sz="quarter" idx="10"/>
          </p:nvPr>
        </p:nvSpPr>
        <p:spPr/>
        <p:txBody>
          <a:bodyPr/>
          <a:lstStyle/>
          <a:p>
            <a:fld id="{49015862-6663-4E96-82D9-691832C5BE93}" type="slidenum">
              <a:rPr lang="en-US" smtClean="0"/>
              <a:t>2</a:t>
            </a:fld>
            <a:endParaRPr lang="en-US"/>
          </a:p>
        </p:txBody>
      </p:sp>
    </p:spTree>
    <p:extLst>
      <p:ext uri="{BB962C8B-B14F-4D97-AF65-F5344CB8AC3E}">
        <p14:creationId xmlns:p14="http://schemas.microsoft.com/office/powerpoint/2010/main" val="66718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Microsoft Azure IoT Hub provides capabilities for securely connecting, provisioning, updating and sending commands to devices.  IoT Hub enables companies to control millions of IoT assets running on a broad set of operating systems and protocols to jumpstart their Internet of Things projects.   </a:t>
            </a:r>
          </a:p>
          <a:p>
            <a:pPr lvl="1"/>
            <a:r>
              <a:rPr lang="en-US" dirty="0"/>
              <a:t>IoT Hub enables companies to:</a:t>
            </a:r>
          </a:p>
          <a:p>
            <a:pPr marL="664546" lvl="1" indent="-181240"/>
            <a:r>
              <a:rPr lang="en-US" dirty="0"/>
              <a:t>Establish reliable bi-directional communication with IoT assets, even if they are intermittently connected, so companies can analyze incoming telemetry data and send commands and notifications as needed. </a:t>
            </a:r>
          </a:p>
          <a:p>
            <a:pPr marL="664546" lvl="1" indent="-181240"/>
            <a:r>
              <a:rPr lang="en-US" dirty="0"/>
              <a:t>Enhance security of IoT solutions by leveraging per-device authentication to communicate with devices with the appropriate credentials. </a:t>
            </a:r>
          </a:p>
          <a:p>
            <a:pPr marL="664546" lvl="1" indent="-181240"/>
            <a:r>
              <a:rPr lang="en-US" dirty="0"/>
              <a:t>Revoke access rights to specific devices, if needed, to maintain the integrity of the system.  </a:t>
            </a:r>
          </a:p>
          <a:p>
            <a:endParaRPr lang="en-US" dirty="0"/>
          </a:p>
        </p:txBody>
      </p:sp>
      <p:sp>
        <p:nvSpPr>
          <p:cNvPr id="4" name="Slide Number Placeholder 3"/>
          <p:cNvSpPr>
            <a:spLocks noGrp="1"/>
          </p:cNvSpPr>
          <p:nvPr>
            <p:ph type="sldNum" sz="quarter" idx="10"/>
          </p:nvPr>
        </p:nvSpPr>
        <p:spPr/>
        <p:txBody>
          <a:bodyPr/>
          <a:lstStyle/>
          <a:p>
            <a:fld id="{49015862-6663-4E96-82D9-691832C5BE93}" type="slidenum">
              <a:rPr lang="en-US" smtClean="0"/>
              <a:t>3</a:t>
            </a:fld>
            <a:endParaRPr lang="en-US"/>
          </a:p>
        </p:txBody>
      </p:sp>
    </p:spTree>
    <p:extLst>
      <p:ext uri="{BB962C8B-B14F-4D97-AF65-F5344CB8AC3E}">
        <p14:creationId xmlns:p14="http://schemas.microsoft.com/office/powerpoint/2010/main" val="3544999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Connecting your</a:t>
            </a:r>
            <a:r>
              <a:rPr lang="en-US" baseline="0" dirty="0"/>
              <a:t> devices is the 1</a:t>
            </a:r>
            <a:r>
              <a:rPr lang="en-US" baseline="30000" dirty="0"/>
              <a:t>st</a:t>
            </a:r>
            <a:r>
              <a:rPr lang="en-US" baseline="0" dirty="0"/>
              <a:t> challenge that you have when creating an IoT solution.  There is a vast variety of devices you may want to connect.  Some are internet capable and in that case you can connect them directly to Azure service (</a:t>
            </a:r>
            <a:r>
              <a:rPr lang="en-US" baseline="0" dirty="0" err="1"/>
              <a:t>eg</a:t>
            </a:r>
            <a:r>
              <a:rPr lang="en-US" baseline="0" dirty="0"/>
              <a:t>: IoT Hub) or you can use your own Cloud protocol gateway in case the device you are trying to connect does not have a protocol supported by IoT Hub (at this time AMQP or HTP).  However, some devices are not internet capable and those devices need a field gateway to connect to the cloud.  This gateway can do many things – not only connectivity and protocol translation but on the application back end side, one of the most important use cases is telemetry.  You usually want to have an event processing and insight pipeline and IoT Hub will allow you to get a feed from the devices and events easily.</a:t>
            </a:r>
          </a:p>
          <a:p>
            <a:endParaRPr lang="en-US" baseline="0" dirty="0"/>
          </a:p>
          <a:p>
            <a:r>
              <a:rPr lang="en-US" baseline="0" dirty="0"/>
              <a:t>The 2</a:t>
            </a:r>
            <a:r>
              <a:rPr lang="en-US" baseline="30000" dirty="0"/>
              <a:t>nd</a:t>
            </a:r>
            <a:r>
              <a:rPr lang="en-US" baseline="0" dirty="0"/>
              <a:t> big component that IoT solutions have with cloud is device big logic that takes care of interactive scenarios of your solutions – think about opening your car door or adjusting your home thermostat from your smart phone or sending a command to a device to update a piece of firmware.  </a:t>
            </a:r>
          </a:p>
          <a:p>
            <a:endParaRPr lang="en-US" baseline="0" dirty="0"/>
          </a:p>
          <a:p>
            <a:r>
              <a:rPr lang="en-US" baseline="0" dirty="0"/>
              <a:t>Finally IoT Hub has to know which devices have to connect and which devices are present for IoT solution. For this purpose it has to interact with the visioning and management component which is the component that makes sure that the devices are on-boarded and de-provisioned correctly from your own IoT solutions.</a:t>
            </a:r>
          </a:p>
          <a:p>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6/12/2017 9:19 AM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4</a:t>
            </a:fld>
            <a:endParaRPr lang="en-US" dirty="0">
              <a:solidFill>
                <a:prstClr val="black"/>
              </a:solidFill>
              <a:ea typeface="+mn-ea"/>
            </a:endParaRPr>
          </a:p>
        </p:txBody>
      </p:sp>
    </p:spTree>
    <p:extLst>
      <p:ext uri="{BB962C8B-B14F-4D97-AF65-F5344CB8AC3E}">
        <p14:creationId xmlns:p14="http://schemas.microsoft.com/office/powerpoint/2010/main" val="1901842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might be wondering why you need IoT Hub in the first place.  After all there are service in Azure that allows you to perform the device to cloud messaging – for instance using service bus.  </a:t>
            </a:r>
          </a:p>
          <a:p>
            <a:r>
              <a:rPr lang="en-US" baseline="0" dirty="0"/>
              <a:t>IoT Hub in addition to communication patterns adds other value propositions to your IoT solutions.  It scales up to millions of simultaneously connected devices you do not have to scale those services on your own.  These communication patterns will scale with you just by increasing the # of units in your IoT deployment.</a:t>
            </a:r>
          </a:p>
          <a:p>
            <a:endParaRPr lang="en-US" baseline="0" dirty="0"/>
          </a:p>
          <a:p>
            <a:r>
              <a:rPr lang="en-US" baseline="0" dirty="0"/>
              <a:t>IoT Hub supports per device authentication and security. Per device authentication is fundamental because you want to have fine grain control on which devices access your solution and you want to make sure that you are sending commands to the right devices.  This per device authentication and per device identity is embedded and designed into the communication pattern in the device to cloud messaging and cloud to device messaging.</a:t>
            </a:r>
          </a:p>
          <a:p>
            <a:endParaRPr lang="en-US" baseline="0" dirty="0"/>
          </a:p>
          <a:p>
            <a:r>
              <a:rPr lang="en-US" baseline="0" dirty="0"/>
              <a:t>There is also service facing monitoring.  IoT solutions usually have the problem that devices cannot be reached without a cloud connection.  Mostly it requires someone physically going to the device location to deliver maintenance on it.  Since this is the case, it is very important to have monitoring on the status of each and every piece of communication.  </a:t>
            </a:r>
          </a:p>
          <a:p>
            <a:endParaRPr lang="en-US" baseline="0" dirty="0"/>
          </a:p>
          <a:p>
            <a:r>
              <a:rPr lang="en-US" baseline="0" dirty="0"/>
              <a:t>Finally, IoT Hub supports many IoT protocols and is designed to support constrained devices,  where device is retrained in networking resources, power resources or computational resources.  </a:t>
            </a:r>
          </a:p>
          <a:p>
            <a:endParaRPr lang="en-US" baseline="0" dirty="0"/>
          </a:p>
          <a:p>
            <a:r>
              <a:rPr lang="en-US" baseline="0" dirty="0"/>
              <a:t>Of course, your IoT solution might need different communication patterns.  You can thinking about uploading or downloading files or using real time proxy strategy like an HTP or WEB API.  These patterns while they are not currently supported in IoT Hub do benefit from IoT Hub in many ways and we do provide guidance on how to implement them.</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6/12/2017 9:19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5</a:t>
            </a:fld>
            <a:endParaRPr lang="en-US" altLang="en-US"/>
          </a:p>
        </p:txBody>
      </p:sp>
    </p:spTree>
    <p:extLst>
      <p:ext uri="{BB962C8B-B14F-4D97-AF65-F5344CB8AC3E}">
        <p14:creationId xmlns:p14="http://schemas.microsoft.com/office/powerpoint/2010/main" val="5600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6/12/2017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954344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6/12/2017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007241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6/12/2017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135705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6/12/2017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140658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394861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11939339" cy="1845753"/>
          </a:xfrm>
        </p:spPr>
        <p:txBody>
          <a:bodyPr/>
          <a:lstStyle>
            <a:lvl1pPr marL="0" indent="0">
              <a:buFontTx/>
              <a:buNone/>
              <a:defRPr sz="3672">
                <a:solidFill>
                  <a:srgbClr val="00BCF2"/>
                </a:solidFill>
              </a:defRPr>
            </a:lvl1pPr>
            <a:lvl2pPr marL="0" indent="0">
              <a:spcAft>
                <a:spcPts val="612"/>
              </a:spcAft>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81290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54456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ARK BAND - side text">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p:nvPr>
        </p:nvSpPr>
        <p:spPr>
          <a:xfrm>
            <a:off x="6383677"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49805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74640" y="1593198"/>
            <a:ext cx="11887200" cy="2091598"/>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5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16150" y="1593197"/>
            <a:ext cx="11887200" cy="2146998"/>
          </a:xfrm>
        </p:spPr>
        <p:txBody>
          <a:bodyPr>
            <a:spAutoFit/>
          </a:bodyPr>
          <a:lstStyle>
            <a:lvl1pPr>
              <a:defRPr sz="399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65912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6" y="1593197"/>
            <a:ext cx="11887200" cy="2146998"/>
          </a:xfrm>
        </p:spPr>
        <p:txBody>
          <a:bodyPr>
            <a:spAutoFit/>
          </a:bodyPr>
          <a:lstStyle>
            <a:lvl1pPr>
              <a:defRPr sz="39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70071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54166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86330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73895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p:cNvSpPr>
            <a:spLocks noGrp="1"/>
          </p:cNvSpPr>
          <p:nvPr>
            <p:ph type="body" sz="quarter" idx="10"/>
          </p:nvPr>
        </p:nvSpPr>
        <p:spPr>
          <a:xfrm>
            <a:off x="274641"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6702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24950421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89235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508499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458" y="2125664"/>
            <a:ext cx="11521382"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Tree>
    <p:extLst>
      <p:ext uri="{BB962C8B-B14F-4D97-AF65-F5344CB8AC3E}">
        <p14:creationId xmlns:p14="http://schemas.microsoft.com/office/powerpoint/2010/main" val="213173597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1896" y="2125664"/>
            <a:ext cx="11399943"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
        <p:nvSpPr>
          <p:cNvPr id="4" name="Text Placeholder 3"/>
          <p:cNvSpPr>
            <a:spLocks noGrp="1"/>
          </p:cNvSpPr>
          <p:nvPr>
            <p:ph type="body" sz="quarter" idx="10"/>
          </p:nvPr>
        </p:nvSpPr>
        <p:spPr>
          <a:xfrm>
            <a:off x="731896" y="4229100"/>
            <a:ext cx="10698103" cy="928459"/>
          </a:xfrm>
        </p:spPr>
        <p:txBody>
          <a:bodyPr/>
          <a:lstStyle>
            <a:lvl1pPr marL="0" indent="0">
              <a:buNone/>
              <a:defRPr sz="3200"/>
            </a:lvl1pPr>
            <a:lvl2pPr marL="0" indent="0">
              <a:buNone/>
              <a:defRPr sz="1800"/>
            </a:lvl2pPr>
            <a:lvl3pPr marL="0" indent="0">
              <a:buNone/>
              <a:defRPr sz="1600"/>
            </a:lvl3pPr>
            <a:lvl4pPr marL="0" indent="0">
              <a:buNone/>
              <a:defRPr sz="1400"/>
            </a:lvl4pPr>
            <a:lvl5pPr marL="0" indent="0">
              <a:buNone/>
              <a:defRPr sz="14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3426629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03440" y="2125663"/>
            <a:ext cx="8229600" cy="1828801"/>
          </a:xfrm>
          <a:noFill/>
        </p:spPr>
        <p:txBody>
          <a:bodyPr wrap="square" tIns="91440" bIns="91440" anchor="t" anchorCtr="0">
            <a:noAutofit/>
          </a:bodyPr>
          <a:lstStyle>
            <a:lvl1pPr>
              <a:defRPr sz="5998" spc="-100"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792898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00162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8"/>
            <a:ext cx="11887199"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9232" y="3145040"/>
            <a:ext cx="3109220" cy="667512"/>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564804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472985"/>
          </a:xfrm>
          <a:prstGeom prst="rect">
            <a:avLst/>
          </a:prstGeom>
        </p:spPr>
        <p:txBody>
          <a:bodyPr/>
          <a:lstStyle>
            <a:lvl1pPr marL="290401" indent="-290401">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6983857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3214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5" name="Title 4"/>
          <p:cNvSpPr>
            <a:spLocks noGrp="1"/>
          </p:cNvSpPr>
          <p:nvPr>
            <p:ph type="title"/>
          </p:nvPr>
        </p:nvSpPr>
        <p:spPr/>
        <p:txBody>
          <a:bodyPr anchor="t"/>
          <a:lstStyle>
            <a:lvl1pPr>
              <a:defRPr sz="5199">
                <a:solidFill>
                  <a:schemeClr val="tx2"/>
                </a:solidFill>
              </a:defRPr>
            </a:lvl1pPr>
          </a:lstStyle>
          <a:p>
            <a:r>
              <a:rPr lang="en-US"/>
              <a:t>Click to edit Master title style</a:t>
            </a:r>
            <a:endParaRPr lang="en-IN" dirty="0"/>
          </a:p>
        </p:txBody>
      </p:sp>
    </p:spTree>
    <p:extLst>
      <p:ext uri="{BB962C8B-B14F-4D97-AF65-F5344CB8AC3E}">
        <p14:creationId xmlns:p14="http://schemas.microsoft.com/office/powerpoint/2010/main" val="1623153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8 pt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56"/>
            </a:lvl1pPr>
          </a:lstStyle>
          <a:p>
            <a:r>
              <a:rPr lang="en-US"/>
              <a:t>Click to edit Master title style</a:t>
            </a:r>
            <a:endParaRPr lang="en-US" dirty="0"/>
          </a:p>
        </p:txBody>
      </p:sp>
    </p:spTree>
    <p:extLst>
      <p:ext uri="{BB962C8B-B14F-4D97-AF65-F5344CB8AC3E}">
        <p14:creationId xmlns:p14="http://schemas.microsoft.com/office/powerpoint/2010/main" val="3856877070"/>
      </p:ext>
    </p:extLst>
  </p:cSld>
  <p:clrMapOvr>
    <a:masterClrMapping/>
  </p:clrMapOvr>
  <p:transition>
    <p:fade/>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2"/>
          <p:cNvSpPr/>
          <p:nvPr userDrawn="1"/>
        </p:nvSpPr>
        <p:spPr bwMode="auto">
          <a:xfrm>
            <a:off x="518748" y="3646608"/>
            <a:ext cx="11416646" cy="3137431"/>
          </a:xfrm>
          <a:prstGeom prst="rect">
            <a:avLst/>
          </a:prstGeom>
          <a:solidFill>
            <a:schemeClr val="tx2"/>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2343878" y="1832622"/>
            <a:ext cx="9591516" cy="1772472"/>
          </a:xfrm>
          <a:prstGeom prst="rect">
            <a:avLst/>
          </a:prstGeom>
          <a:solidFill>
            <a:schemeClr val="tx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518748" y="1869342"/>
            <a:ext cx="1825130" cy="1617905"/>
          </a:xfrm>
          <a:prstGeom prst="rect">
            <a:avLst/>
          </a:prstGeom>
          <a:solidFill>
            <a:schemeClr val="accent1">
              <a:lumMod val="7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59" name="Straight Connector 58"/>
          <p:cNvCxnSpPr/>
          <p:nvPr userDrawn="1"/>
        </p:nvCxnSpPr>
        <p:spPr>
          <a:xfrm>
            <a:off x="5415931" y="2036381"/>
            <a:ext cx="0" cy="1340144"/>
          </a:xfrm>
          <a:prstGeom prst="line">
            <a:avLst/>
          </a:prstGeom>
          <a:ln w="6350">
            <a:gradFill>
              <a:gsLst>
                <a:gs pos="0">
                  <a:srgbClr val="002050">
                    <a:alpha val="59000"/>
                  </a:srgbClr>
                </a:gs>
                <a:gs pos="100000">
                  <a:srgbClr val="002050"/>
                </a:gs>
              </a:gsLst>
              <a:lin ang="5400000" scaled="1"/>
            </a:gradFill>
          </a:ln>
        </p:spPr>
        <p:style>
          <a:lnRef idx="1">
            <a:schemeClr val="accent1"/>
          </a:lnRef>
          <a:fillRef idx="0">
            <a:schemeClr val="accent1"/>
          </a:fillRef>
          <a:effectRef idx="0">
            <a:schemeClr val="accent1"/>
          </a:effectRef>
          <a:fontRef idx="minor">
            <a:schemeClr val="tx1"/>
          </a:fontRef>
        </p:style>
      </p:cxnSp>
      <p:sp>
        <p:nvSpPr>
          <p:cNvPr id="60" name="Isosceles Triangle 59"/>
          <p:cNvSpPr/>
          <p:nvPr userDrawn="1"/>
        </p:nvSpPr>
        <p:spPr bwMode="auto">
          <a:xfrm rot="5400000">
            <a:off x="-130578" y="2525892"/>
            <a:ext cx="1735752"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845114" y="2146135"/>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2526159" y="2269787"/>
            <a:ext cx="2712628" cy="904043"/>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5565153" y="2580552"/>
            <a:ext cx="6116681" cy="282513"/>
          </a:xfrm>
        </p:spPr>
        <p:txBody>
          <a:bodyPr lIns="0" tIns="0" rIns="0" bIns="0" anchor="ctr"/>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9" name="Text Placeholder 7"/>
          <p:cNvSpPr>
            <a:spLocks noGrp="1"/>
          </p:cNvSpPr>
          <p:nvPr>
            <p:ph type="body" sz="quarter" idx="13"/>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1935093476"/>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28 pt headlin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p:spPr>
        <p:txBody>
          <a:bodyPr/>
          <a:lstStyle>
            <a:lvl1pPr>
              <a:defRPr sz="2856"/>
            </a:lvl1pPr>
          </a:lstStyle>
          <a:p>
            <a:r>
              <a:rPr lang="en-US"/>
              <a:t>Click to edit Master title style</a:t>
            </a:r>
            <a:endParaRPr lang="en-US" dirty="0"/>
          </a:p>
        </p:txBody>
      </p:sp>
      <p:sp>
        <p:nvSpPr>
          <p:cNvPr id="6" name="Text Placeholder 5"/>
          <p:cNvSpPr>
            <a:spLocks noGrp="1"/>
          </p:cNvSpPr>
          <p:nvPr>
            <p:ph type="body" sz="quarter" idx="10"/>
          </p:nvPr>
        </p:nvSpPr>
        <p:spPr>
          <a:xfrm>
            <a:off x="5876559" y="1942924"/>
            <a:ext cx="6287644" cy="1349537"/>
          </a:xfrm>
        </p:spPr>
        <p:txBody>
          <a:bodyPr/>
          <a:lstStyle>
            <a:lvl1pPr marL="0" indent="0">
              <a:spcBef>
                <a:spcPts val="1224"/>
              </a:spcBef>
              <a:buNone/>
              <a:defRPr sz="1632">
                <a:solidFill>
                  <a:schemeClr val="tx1"/>
                </a:solidFill>
                <a:latin typeface="Segoe Semibold" panose="020B0702040504020203" pitchFamily="34" charset="0"/>
              </a:defRPr>
            </a:lvl1pPr>
            <a:lvl2pPr marL="0" indent="0">
              <a:spcBef>
                <a:spcPts val="612"/>
              </a:spcBef>
              <a:buNone/>
              <a:defRPr sz="1428">
                <a:solidFill>
                  <a:schemeClr val="tx1"/>
                </a:solidFill>
              </a:defRPr>
            </a:lvl2pPr>
            <a:lvl3pPr marL="351343" indent="-228292">
              <a:defRPr sz="1224">
                <a:solidFill>
                  <a:schemeClr val="tx1"/>
                </a:solidFill>
              </a:defRPr>
            </a:lvl3pPr>
            <a:lvl4pPr marL="519729" indent="-168385">
              <a:defRPr sz="1122">
                <a:solidFill>
                  <a:schemeClr val="tx1"/>
                </a:solidFill>
              </a:defRPr>
            </a:lvl4pPr>
            <a:lvl5pPr marL="994122" indent="-228292">
              <a:defRPr sz="1122">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1"/>
          </p:nvPr>
        </p:nvSpPr>
        <p:spPr>
          <a:xfrm>
            <a:off x="274639" y="1504812"/>
            <a:ext cx="5134487" cy="510683"/>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vl2pPr marL="0" indent="0">
              <a:buNone/>
              <a:defRPr sz="1428">
                <a:solidFill>
                  <a:schemeClr val="accent1"/>
                </a:solidFill>
                <a:latin typeface="+mn-lt"/>
              </a:defRPr>
            </a:lvl2pPr>
          </a:lstStyle>
          <a:p>
            <a:pPr lvl="0" fontAlgn="base">
              <a:spcBef>
                <a:spcPts val="612"/>
              </a:spcBef>
              <a:spcAft>
                <a:spcPct val="0"/>
              </a:spcAft>
            </a:pPr>
            <a:r>
              <a:rPr lang="en-US" dirty="0"/>
              <a:t>Click to edit Master text styles</a:t>
            </a:r>
          </a:p>
          <a:p>
            <a:pPr lvl="1" fontAlgn="base">
              <a:spcBef>
                <a:spcPts val="612"/>
              </a:spcBef>
              <a:spcAft>
                <a:spcPct val="0"/>
              </a:spcAft>
            </a:pPr>
            <a:r>
              <a:rPr lang="en-US" dirty="0"/>
              <a:t>VNVN</a:t>
            </a:r>
          </a:p>
        </p:txBody>
      </p:sp>
      <p:sp>
        <p:nvSpPr>
          <p:cNvPr id="12" name="Text Placeholder 8"/>
          <p:cNvSpPr>
            <a:spLocks noGrp="1"/>
          </p:cNvSpPr>
          <p:nvPr>
            <p:ph type="body" sz="quarter" idx="12"/>
          </p:nvPr>
        </p:nvSpPr>
        <p:spPr>
          <a:xfrm>
            <a:off x="5876558" y="1504811"/>
            <a:ext cx="6342926" cy="230524"/>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stStyle>
          <a:p>
            <a:pPr lvl="0" fontAlgn="base">
              <a:spcBef>
                <a:spcPts val="612"/>
              </a:spcBef>
              <a:spcAft>
                <a:spcPct val="0"/>
              </a:spcAft>
            </a:pPr>
            <a:r>
              <a:rPr lang="en-US" dirty="0"/>
              <a:t>Click to edit Master text styles</a:t>
            </a:r>
          </a:p>
        </p:txBody>
      </p:sp>
    </p:spTree>
    <p:extLst>
      <p:ext uri="{BB962C8B-B14F-4D97-AF65-F5344CB8AC3E}">
        <p14:creationId xmlns:p14="http://schemas.microsoft.com/office/powerpoint/2010/main" val="1308642036"/>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mp; Non-bulleted text">
    <p:spTree>
      <p:nvGrpSpPr>
        <p:cNvPr id="1" name=""/>
        <p:cNvGrpSpPr/>
        <p:nvPr/>
      </p:nvGrpSpPr>
      <p:grpSpPr>
        <a:xfrm>
          <a:off x="0" y="0"/>
          <a:ext cx="0" cy="0"/>
          <a:chOff x="0" y="0"/>
          <a:chExt cx="0" cy="0"/>
        </a:xfrm>
      </p:grpSpPr>
      <p:sp>
        <p:nvSpPr>
          <p:cNvPr id="3" name="Rectangle 2"/>
          <p:cNvSpPr/>
          <p:nvPr userDrawn="1"/>
        </p:nvSpPr>
        <p:spPr bwMode="auto">
          <a:xfrm>
            <a:off x="0" y="3646608"/>
            <a:ext cx="12436475" cy="3347917"/>
          </a:xfrm>
          <a:prstGeom prst="rect">
            <a:avLst/>
          </a:prstGeom>
          <a:solidFill>
            <a:schemeClr val="tx1">
              <a:lumMod val="95000"/>
            </a:schemeClr>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1841529" y="1832622"/>
            <a:ext cx="10594946" cy="1772472"/>
          </a:xfrm>
          <a:prstGeom prst="rect">
            <a:avLst/>
          </a:prstGeom>
          <a:solidFill>
            <a:schemeClr val="tx1">
              <a:lumMod val="9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8199" y="1832622"/>
            <a:ext cx="1825130" cy="1772471"/>
          </a:xfrm>
          <a:prstGeom prst="rect">
            <a:avLst/>
          </a:prstGeom>
          <a:solidFill>
            <a:schemeClr val="bg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srgbClr val="FFFFFF"/>
              </a:solidFill>
              <a:effectLst/>
              <a:uLnTx/>
              <a:uFillTx/>
              <a:latin typeface="Segoe UI"/>
              <a:ea typeface="+mn-ea"/>
              <a:cs typeface="+mn-cs"/>
            </a:endParaRPr>
          </a:p>
        </p:txBody>
      </p:sp>
      <p:sp>
        <p:nvSpPr>
          <p:cNvPr id="60" name="Isosceles Triangle 59"/>
          <p:cNvSpPr/>
          <p:nvPr userDrawn="1"/>
        </p:nvSpPr>
        <p:spPr bwMode="auto">
          <a:xfrm rot="5400000">
            <a:off x="-644510" y="2522280"/>
            <a:ext cx="1728527"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450065" y="2218573"/>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1977807" y="1992562"/>
            <a:ext cx="9704027" cy="452021"/>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1977807" y="2580552"/>
            <a:ext cx="9704027" cy="282513"/>
          </a:xfrm>
        </p:spPr>
        <p:txBody>
          <a:bodyPr lIns="0" tIns="0" rIns="0" bIns="0" anchor="t" anchorCtr="0"/>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54800393"/>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090307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ark Band -side conten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5" y="3577471"/>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schemeClr val="tx1"/>
                </a:solidFill>
                <a:latin typeface="Segoe UI Light"/>
                <a:ea typeface="+mn-ea"/>
                <a:cs typeface="+mn-cs"/>
              </a:defRPr>
            </a:lvl1pPr>
            <a:lvl2pPr marL="699447" indent="0">
              <a:defRPr lang="en-US" sz="1836" smtClean="0">
                <a:solidFill>
                  <a:schemeClr val="tx1"/>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
        <p:nvSpPr>
          <p:cNvPr id="5" name="Text Placeholder 7"/>
          <p:cNvSpPr>
            <a:spLocks noGrp="1"/>
          </p:cNvSpPr>
          <p:nvPr>
            <p:ph type="body" sz="quarter" idx="11"/>
          </p:nvPr>
        </p:nvSpPr>
        <p:spPr>
          <a:xfrm>
            <a:off x="280146" y="1073466"/>
            <a:ext cx="11939339" cy="591774"/>
          </a:xfrm>
        </p:spPr>
        <p:txBody>
          <a:bodyPr vert="horz" wrap="square" lIns="146304" tIns="91440" rIns="146304" bIns="91440" rtlCol="0">
            <a:spAutoFit/>
          </a:bodyPr>
          <a:lstStyle>
            <a:lvl1pPr>
              <a:defRPr lang="en-US" sz="2856" dirty="0" smtClean="0">
                <a:solidFill>
                  <a:srgbClr val="0070C0"/>
                </a:solidFill>
              </a:defRPr>
            </a:lvl1pPr>
          </a:lstStyle>
          <a:p>
            <a:pPr marL="0" lvl="0" indent="0">
              <a:buNone/>
            </a:pPr>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21999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280145" y="3096137"/>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prstClr val="white"/>
                </a:solidFill>
                <a:latin typeface="Segoe UI Light"/>
                <a:ea typeface="+mn-ea"/>
                <a:cs typeface="+mn-cs"/>
              </a:defRPr>
            </a:lvl1pPr>
            <a:lvl2pPr marL="699447" indent="0">
              <a:defRPr lang="en-US" sz="1836" smtClean="0">
                <a:solidFill>
                  <a:schemeClr val="bg1">
                    <a:lumMod val="85000"/>
                  </a:schemeClr>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Tree>
    <p:extLst>
      <p:ext uri="{BB962C8B-B14F-4D97-AF65-F5344CB8AC3E}">
        <p14:creationId xmlns:p14="http://schemas.microsoft.com/office/powerpoint/2010/main" val="221613965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376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 band + sub ">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91774"/>
          </a:xfrm>
        </p:spPr>
        <p:txBody>
          <a:bodyPr vert="horz" wrap="square" lIns="146304" tIns="91440" rIns="146304" bIns="91440" rtlCol="0">
            <a:spAutoFit/>
          </a:bodyPr>
          <a:lstStyle>
            <a:lvl1pPr marL="0" indent="0">
              <a:buNone/>
              <a:defRPr lang="en-US" sz="2856" dirty="0" smtClean="0">
                <a:solidFill>
                  <a:srgbClr val="0070C0"/>
                </a:solidFill>
              </a:defRPr>
            </a:lvl1pPr>
          </a:lstStyle>
          <a:p>
            <a:pPr marL="342768" lvl="0" indent="-342768"/>
            <a:r>
              <a:rPr lang="en-US" dirty="0"/>
              <a:t>Click to edit Master text styles</a:t>
            </a:r>
          </a:p>
        </p:txBody>
      </p:sp>
    </p:spTree>
    <p:extLst>
      <p:ext uri="{BB962C8B-B14F-4D97-AF65-F5344CB8AC3E}">
        <p14:creationId xmlns:p14="http://schemas.microsoft.com/office/powerpoint/2010/main" val="21063598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80000">
              <a:srgbClr val="002050"/>
            </a:gs>
            <a:gs pos="80000">
              <a:srgbClr val="02162E"/>
            </a:gs>
          </a:gsLst>
          <a:lin ang="162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2" y="1585893"/>
            <a:ext cx="11887198" cy="215305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2"/>
          <a:stretch>
            <a:fillRect/>
          </a:stretch>
        </p:blipFill>
        <p:spPr>
          <a:xfrm rot="5400000">
            <a:off x="9393899" y="3050515"/>
            <a:ext cx="6995160" cy="894134"/>
          </a:xfrm>
          <a:prstGeom prst="rect">
            <a:avLst/>
          </a:prstGeom>
        </p:spPr>
      </p:pic>
    </p:spTree>
    <p:extLst>
      <p:ext uri="{BB962C8B-B14F-4D97-AF65-F5344CB8AC3E}">
        <p14:creationId xmlns:p14="http://schemas.microsoft.com/office/powerpoint/2010/main" val="3783491338"/>
      </p:ext>
    </p:extLst>
  </p:cSld>
  <p:clrMap bg1="dk1" tx1="lt1" bg2="dk2" tx2="lt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 id="2147484870" r:id="rId12"/>
    <p:sldLayoutId id="2147484871" r:id="rId13"/>
    <p:sldLayoutId id="2147484872" r:id="rId14"/>
    <p:sldLayoutId id="2147484873" r:id="rId15"/>
    <p:sldLayoutId id="2147484874" r:id="rId16"/>
    <p:sldLayoutId id="2147484875" r:id="rId17"/>
    <p:sldLayoutId id="2147484876" r:id="rId18"/>
    <p:sldLayoutId id="2147484877" r:id="rId19"/>
    <p:sldLayoutId id="2147484878" r:id="rId20"/>
    <p:sldLayoutId id="2147484879" r:id="rId21"/>
    <p:sldLayoutId id="2147484880" r:id="rId22"/>
    <p:sldLayoutId id="2147484881" r:id="rId23"/>
    <p:sldLayoutId id="2147484882" r:id="rId24"/>
    <p:sldLayoutId id="2147484884" r:id="rId25"/>
    <p:sldLayoutId id="2147484885" r:id="rId26"/>
    <p:sldLayoutId id="2147484886" r:id="rId27"/>
    <p:sldLayoutId id="2147484888" r:id="rId28"/>
    <p:sldLayoutId id="2147484889" r:id="rId29"/>
    <p:sldLayoutId id="2147484890" r:id="rId30"/>
  </p:sldLayoutIdLst>
  <p:transition>
    <p:fade/>
  </p:transition>
  <p:txStyles>
    <p:titleStyle>
      <a:lvl1pPr algn="l" defTabSz="932384"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8" marR="0" indent="-342768" algn="l" defTabSz="932384" rtl="0" eaLnBrk="1" fontAlgn="auto" latinLnBrk="0" hangingPunct="1">
        <a:lnSpc>
          <a:spcPct val="90000"/>
        </a:lnSpc>
        <a:spcBef>
          <a:spcPts val="1836"/>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ts val="372"/>
        </a:spcBef>
        <a:spcAft>
          <a:spcPts val="612"/>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20">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guide id="27" orient="horz" pos="98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18.xml"/><Relationship Id="rId7"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17.png"/><Relationship Id="rId5" Type="http://schemas.openxmlformats.org/officeDocument/2006/relationships/tags" Target="../tags/tag20.xml"/><Relationship Id="rId10" Type="http://schemas.openxmlformats.org/officeDocument/2006/relationships/image" Target="../media/image9.png"/><Relationship Id="rId4" Type="http://schemas.openxmlformats.org/officeDocument/2006/relationships/tags" Target="../tags/tag19.xml"/><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13" Type="http://schemas.openxmlformats.org/officeDocument/2006/relationships/image" Target="../media/image18.png"/><Relationship Id="rId3" Type="http://schemas.openxmlformats.org/officeDocument/2006/relationships/tags" Target="../tags/tag24.xml"/><Relationship Id="rId7" Type="http://schemas.openxmlformats.org/officeDocument/2006/relationships/slideLayout" Target="../slideLayouts/slideLayout1.xml"/><Relationship Id="rId12" Type="http://schemas.openxmlformats.org/officeDocument/2006/relationships/image" Target="../media/image1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17.png"/><Relationship Id="rId5" Type="http://schemas.openxmlformats.org/officeDocument/2006/relationships/tags" Target="../tags/tag26.xml"/><Relationship Id="rId10" Type="http://schemas.openxmlformats.org/officeDocument/2006/relationships/image" Target="../media/image9.png"/><Relationship Id="rId4" Type="http://schemas.openxmlformats.org/officeDocument/2006/relationships/tags" Target="../tags/tag25.xml"/><Relationship Id="rId9" Type="http://schemas.openxmlformats.org/officeDocument/2006/relationships/image" Target="../media/image16.png"/><Relationship Id="rId1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18.png"/><Relationship Id="rId3" Type="http://schemas.openxmlformats.org/officeDocument/2006/relationships/tags" Target="../tags/tag30.xml"/><Relationship Id="rId7" Type="http://schemas.openxmlformats.org/officeDocument/2006/relationships/slideLayout" Target="../slideLayouts/slideLayout1.xml"/><Relationship Id="rId12" Type="http://schemas.openxmlformats.org/officeDocument/2006/relationships/image" Target="../media/image12.png"/><Relationship Id="rId2" Type="http://schemas.openxmlformats.org/officeDocument/2006/relationships/tags" Target="../tags/tag29.xml"/><Relationship Id="rId16" Type="http://schemas.openxmlformats.org/officeDocument/2006/relationships/image" Target="../media/image20.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17.png"/><Relationship Id="rId5" Type="http://schemas.openxmlformats.org/officeDocument/2006/relationships/tags" Target="../tags/tag32.xml"/><Relationship Id="rId15" Type="http://schemas.openxmlformats.org/officeDocument/2006/relationships/image" Target="../media/image19.png"/><Relationship Id="rId10" Type="http://schemas.openxmlformats.org/officeDocument/2006/relationships/image" Target="../media/image9.png"/><Relationship Id="rId4" Type="http://schemas.openxmlformats.org/officeDocument/2006/relationships/tags" Target="../tags/tag31.xml"/><Relationship Id="rId9" Type="http://schemas.openxmlformats.org/officeDocument/2006/relationships/image" Target="../media/image16.png"/><Relationship Id="rId1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13" Type="http://schemas.openxmlformats.org/officeDocument/2006/relationships/image" Target="../media/image18.png"/><Relationship Id="rId3" Type="http://schemas.openxmlformats.org/officeDocument/2006/relationships/tags" Target="../tags/tag36.xml"/><Relationship Id="rId7" Type="http://schemas.openxmlformats.org/officeDocument/2006/relationships/slideLayout" Target="../slideLayouts/slideLayout1.xml"/><Relationship Id="rId12" Type="http://schemas.openxmlformats.org/officeDocument/2006/relationships/image" Target="../media/image12.png"/><Relationship Id="rId17" Type="http://schemas.openxmlformats.org/officeDocument/2006/relationships/image" Target="../media/image21.png"/><Relationship Id="rId2" Type="http://schemas.openxmlformats.org/officeDocument/2006/relationships/tags" Target="../tags/tag35.xml"/><Relationship Id="rId16" Type="http://schemas.openxmlformats.org/officeDocument/2006/relationships/image" Target="../media/image20.png"/><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17.png"/><Relationship Id="rId5" Type="http://schemas.openxmlformats.org/officeDocument/2006/relationships/tags" Target="../tags/tag38.xml"/><Relationship Id="rId15" Type="http://schemas.openxmlformats.org/officeDocument/2006/relationships/image" Target="../media/image19.png"/><Relationship Id="rId10" Type="http://schemas.openxmlformats.org/officeDocument/2006/relationships/image" Target="../media/image9.png"/><Relationship Id="rId4" Type="http://schemas.openxmlformats.org/officeDocument/2006/relationships/tags" Target="../tags/tag37.xml"/><Relationship Id="rId9" Type="http://schemas.openxmlformats.org/officeDocument/2006/relationships/image" Target="../media/image16.png"/><Relationship Id="rId1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13" Type="http://schemas.openxmlformats.org/officeDocument/2006/relationships/image" Target="../media/image18.png"/><Relationship Id="rId3" Type="http://schemas.openxmlformats.org/officeDocument/2006/relationships/tags" Target="../tags/tag42.xml"/><Relationship Id="rId7" Type="http://schemas.openxmlformats.org/officeDocument/2006/relationships/slideLayout" Target="../slideLayouts/slideLayout1.xml"/><Relationship Id="rId12" Type="http://schemas.openxmlformats.org/officeDocument/2006/relationships/image" Target="../media/image12.png"/><Relationship Id="rId2" Type="http://schemas.openxmlformats.org/officeDocument/2006/relationships/tags" Target="../tags/tag41.xml"/><Relationship Id="rId16" Type="http://schemas.openxmlformats.org/officeDocument/2006/relationships/image" Target="../media/image20.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17.png"/><Relationship Id="rId5" Type="http://schemas.openxmlformats.org/officeDocument/2006/relationships/tags" Target="../tags/tag44.xml"/><Relationship Id="rId15" Type="http://schemas.openxmlformats.org/officeDocument/2006/relationships/image" Target="../media/image19.png"/><Relationship Id="rId10" Type="http://schemas.openxmlformats.org/officeDocument/2006/relationships/image" Target="../media/image9.png"/><Relationship Id="rId4" Type="http://schemas.openxmlformats.org/officeDocument/2006/relationships/tags" Target="../tags/tag43.xml"/><Relationship Id="rId9" Type="http://schemas.openxmlformats.org/officeDocument/2006/relationships/image" Target="../media/image16.png"/><Relationship Id="rId1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2.xml"/><Relationship Id="rId7"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 y="-1059209"/>
            <a:ext cx="12434711" cy="8283430"/>
          </a:xfrm>
          <a:prstGeom prst="rect">
            <a:avLst/>
          </a:prstGeom>
        </p:spPr>
      </p:pic>
      <p:sp>
        <p:nvSpPr>
          <p:cNvPr id="5" name="Rectangle 4"/>
          <p:cNvSpPr/>
          <p:nvPr/>
        </p:nvSpPr>
        <p:spPr>
          <a:xfrm>
            <a:off x="458019" y="2943811"/>
            <a:ext cx="6948926" cy="1102085"/>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t"/>
          <a:lstStyle/>
          <a:p>
            <a:r>
              <a:rPr lang="en-US" sz="4400" dirty="0">
                <a:solidFill>
                  <a:srgbClr val="FFFFFF"/>
                </a:solidFill>
                <a:latin typeface="+mj-lt"/>
              </a:rPr>
              <a:t>Overview of Azure IoT Suite</a:t>
            </a:r>
          </a:p>
          <a:p>
            <a:endParaRPr lang="en-US" sz="4400" dirty="0">
              <a:solidFill>
                <a:srgbClr val="FFFFFF"/>
              </a:solidFill>
              <a:latin typeface="+mj-lt"/>
              <a:cs typeface="Segoe UI Light" panose="020B0502040204020203"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458018" y="477661"/>
            <a:ext cx="1552711" cy="332660"/>
          </a:xfrm>
          <a:prstGeom prst="rect">
            <a:avLst/>
          </a:prstGeom>
        </p:spPr>
      </p:pic>
    </p:spTree>
    <p:extLst>
      <p:ext uri="{BB962C8B-B14F-4D97-AF65-F5344CB8AC3E}">
        <p14:creationId xmlns:p14="http://schemas.microsoft.com/office/powerpoint/2010/main" val="4109949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#1 </a:t>
            </a:r>
          </a:p>
        </p:txBody>
      </p:sp>
      <p:sp>
        <p:nvSpPr>
          <p:cNvPr id="88" name="Text Placeholder 87"/>
          <p:cNvSpPr>
            <a:spLocks noGrp="1"/>
          </p:cNvSpPr>
          <p:nvPr>
            <p:ph type="body" sz="quarter" idx="10"/>
          </p:nvPr>
        </p:nvSpPr>
        <p:spPr>
          <a:xfrm>
            <a:off x="280147" y="1593198"/>
            <a:ext cx="5131420" cy="1952329"/>
          </a:xfrm>
        </p:spPr>
        <p:txBody>
          <a:bodyPr/>
          <a:lstStyle/>
          <a:p>
            <a:r>
              <a:rPr lang="en-US" sz="2800" dirty="0"/>
              <a:t>Simulated thermometer</a:t>
            </a:r>
          </a:p>
          <a:p>
            <a:pPr lvl="1"/>
            <a:r>
              <a:rPr lang="en-US" sz="1400" dirty="0"/>
              <a:t>Emits telemetry every second</a:t>
            </a:r>
          </a:p>
          <a:p>
            <a:r>
              <a:rPr lang="en-US" sz="2800" dirty="0">
                <a:solidFill>
                  <a:schemeClr val="accent4"/>
                </a:solidFill>
              </a:rPr>
              <a:t>Stream Analytics</a:t>
            </a:r>
          </a:p>
          <a:p>
            <a:pPr lvl="1"/>
            <a:r>
              <a:rPr lang="en-US" sz="1400" dirty="0"/>
              <a:t>A Stream Analytics Job receives the readings and forward all readings to Power BI and Service Bus</a:t>
            </a:r>
          </a:p>
        </p:txBody>
      </p:sp>
      <p:sp>
        <p:nvSpPr>
          <p:cNvPr id="35" name="IoT Hub"/>
          <p:cNvSpPr/>
          <p:nvPr/>
        </p:nvSpPr>
        <p:spPr bwMode="auto">
          <a:xfrm>
            <a:off x="6864567" y="1991540"/>
            <a:ext cx="2081654"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7022587" y="2613947"/>
            <a:ext cx="1769331" cy="725437"/>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Event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578164" y="2544772"/>
            <a:ext cx="494950" cy="856756"/>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478874" y="2502251"/>
            <a:ext cx="881668" cy="967237"/>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854782" y="2800950"/>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1064504" y="2493046"/>
            <a:ext cx="881668" cy="967237"/>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425042" y="2810595"/>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6073114" y="2973150"/>
            <a:ext cx="949473" cy="35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415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2" end="2"/>
                                            </p:txEl>
                                          </p:spTgt>
                                        </p:tgtEl>
                                        <p:attrNameLst>
                                          <p:attrName>style.visibility</p:attrName>
                                        </p:attrNameLst>
                                      </p:cBhvr>
                                      <p:to>
                                        <p:strVal val="visible"/>
                                      </p:to>
                                    </p:set>
                                    <p:animEffect transition="in" filter="fade">
                                      <p:cBhvr>
                                        <p:cTn id="7" dur="500"/>
                                        <p:tgtEl>
                                          <p:spTgt spid="8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3" end="3"/>
                                            </p:txEl>
                                          </p:spTgt>
                                        </p:tgtEl>
                                        <p:attrNameLst>
                                          <p:attrName>style.visibility</p:attrName>
                                        </p:attrNameLst>
                                      </p:cBhvr>
                                      <p:to>
                                        <p:strVal val="visible"/>
                                      </p:to>
                                    </p:set>
                                    <p:animEffect transition="in" filter="fade">
                                      <p:cBhvr>
                                        <p:cTn id="10" dur="500"/>
                                        <p:tgtEl>
                                          <p:spTgt spid="88">
                                            <p:txEl>
                                              <p:pRg st="3" end="3"/>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03"/>
                                        </p:tgtEl>
                                        <p:attrNameLst>
                                          <p:attrName>style.visibility</p:attrName>
                                        </p:attrNameLst>
                                      </p:cBhvr>
                                      <p:to>
                                        <p:strVal val="visible"/>
                                      </p:to>
                                    </p:set>
                                    <p:animEffect transition="in" filter="fade">
                                      <p:cBhvr>
                                        <p:cTn id="14" dur="500"/>
                                        <p:tgtEl>
                                          <p:spTgt spid="203"/>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7"/>
                                        </p:tgtEl>
                                        <p:attrNameLst>
                                          <p:attrName>style.visibility</p:attrName>
                                        </p:attrNameLst>
                                      </p:cBhvr>
                                      <p:to>
                                        <p:strVal val="visible"/>
                                      </p:to>
                                    </p:set>
                                    <p:animEffect transition="in" filter="fade">
                                      <p:cBhvr>
                                        <p:cTn id="22" dur="500"/>
                                        <p:tgtEl>
                                          <p:spTgt spid="207"/>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0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#2 </a:t>
            </a:r>
          </a:p>
        </p:txBody>
      </p:sp>
      <p:sp>
        <p:nvSpPr>
          <p:cNvPr id="88" name="Text Placeholder 87"/>
          <p:cNvSpPr>
            <a:spLocks noGrp="1"/>
          </p:cNvSpPr>
          <p:nvPr>
            <p:ph type="body" sz="quarter" idx="10"/>
          </p:nvPr>
        </p:nvSpPr>
        <p:spPr>
          <a:xfrm>
            <a:off x="280147" y="1593198"/>
            <a:ext cx="5131420" cy="3086999"/>
          </a:xfrm>
        </p:spPr>
        <p:txBody>
          <a:bodyPr/>
          <a:lstStyle/>
          <a:p>
            <a:r>
              <a:rPr lang="en-US" sz="2800" dirty="0"/>
              <a:t>Simulated thermometer</a:t>
            </a:r>
          </a:p>
          <a:p>
            <a:pPr lvl="1"/>
            <a:r>
              <a:rPr lang="en-US" sz="1400" dirty="0"/>
              <a:t>Emits telemetry every second</a:t>
            </a:r>
          </a:p>
          <a:p>
            <a:r>
              <a:rPr lang="en-US" sz="2800" dirty="0">
                <a:solidFill>
                  <a:schemeClr val="accent4"/>
                </a:solidFill>
              </a:rPr>
              <a:t>Stream Analytics</a:t>
            </a:r>
          </a:p>
          <a:p>
            <a:pPr lvl="1"/>
            <a:r>
              <a:rPr lang="en-US" sz="1400" dirty="0"/>
              <a:t>A Stream Analytics Job receives the readings and forward all readings to Power BI and Service Bus</a:t>
            </a:r>
          </a:p>
          <a:p>
            <a:r>
              <a:rPr lang="en-US" sz="2800" dirty="0">
                <a:solidFill>
                  <a:schemeClr val="accent5"/>
                </a:solidFill>
              </a:rPr>
              <a:t>Function App</a:t>
            </a:r>
          </a:p>
          <a:p>
            <a:pPr lvl="1"/>
            <a:r>
              <a:rPr lang="en-US" sz="1400" dirty="0"/>
              <a:t>An Azure function receives readings from queue and notifies device</a:t>
            </a:r>
          </a:p>
        </p:txBody>
      </p:sp>
      <p:sp>
        <p:nvSpPr>
          <p:cNvPr id="35" name="IoT Hub"/>
          <p:cNvSpPr/>
          <p:nvPr/>
        </p:nvSpPr>
        <p:spPr bwMode="auto">
          <a:xfrm>
            <a:off x="6864567" y="1991540"/>
            <a:ext cx="2081654"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7022587" y="2613947"/>
            <a:ext cx="1769331" cy="725437"/>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Event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578164" y="2544772"/>
            <a:ext cx="494950" cy="856756"/>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478874" y="2502251"/>
            <a:ext cx="881668" cy="967237"/>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854782" y="2800950"/>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1064504" y="2493046"/>
            <a:ext cx="881668" cy="967237"/>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425042" y="2810595"/>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469669" y="4006374"/>
            <a:ext cx="881668" cy="967237"/>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1064504" y="3643616"/>
            <a:ext cx="881668" cy="967237"/>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360542" y="3178848"/>
            <a:ext cx="703962" cy="68417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351337" y="4489061"/>
            <a:ext cx="713168" cy="9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7022587" y="3569096"/>
            <a:ext cx="1769331" cy="725437"/>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Message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cxnSp>
        <p:nvCxnSpPr>
          <p:cNvPr id="29" name="Connector: Elbow 28">
            <a:extLst>
              <a:ext uri="{FF2B5EF4-FFF2-40B4-BE49-F238E27FC236}">
                <a16:creationId xmlns:a16="http://schemas.microsoft.com/office/drawing/2014/main" id="{F6AA6C0A-7422-4C39-9549-B5207D357B5C}"/>
              </a:ext>
            </a:extLst>
          </p:cNvPr>
          <p:cNvCxnSpPr>
            <a:cxnSpLocks/>
            <a:stCxn id="209" idx="1"/>
            <a:endCxn id="216" idx="3"/>
          </p:cNvCxnSpPr>
          <p:nvPr/>
        </p:nvCxnSpPr>
        <p:spPr>
          <a:xfrm rot="10800000">
            <a:off x="8791919" y="3931815"/>
            <a:ext cx="677751" cy="55817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6073114" y="2973150"/>
            <a:ext cx="949473" cy="35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4666408B-804D-45C1-9275-F737BD4B63AD}"/>
              </a:ext>
            </a:extLst>
          </p:cNvPr>
          <p:cNvCxnSpPr>
            <a:stCxn id="216" idx="1"/>
          </p:cNvCxnSpPr>
          <p:nvPr/>
        </p:nvCxnSpPr>
        <p:spPr>
          <a:xfrm flipH="1">
            <a:off x="6162677" y="3931815"/>
            <a:ext cx="85991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081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8">
                                            <p:txEl>
                                              <p:pRg st="4" end="4"/>
                                            </p:txEl>
                                          </p:spTgt>
                                        </p:tgtEl>
                                        <p:attrNameLst>
                                          <p:attrName>style.visibility</p:attrName>
                                        </p:attrNameLst>
                                      </p:cBhvr>
                                      <p:to>
                                        <p:strVal val="visible"/>
                                      </p:to>
                                    </p:set>
                                    <p:animEffect transition="in" filter="fade">
                                      <p:cBhvr>
                                        <p:cTn id="19" dur="500"/>
                                        <p:tgtEl>
                                          <p:spTgt spid="8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8">
                                            <p:txEl>
                                              <p:pRg st="5" end="5"/>
                                            </p:txEl>
                                          </p:spTgt>
                                        </p:tgtEl>
                                        <p:attrNameLst>
                                          <p:attrName>style.visibility</p:attrName>
                                        </p:attrNameLst>
                                      </p:cBhvr>
                                      <p:to>
                                        <p:strVal val="visible"/>
                                      </p:to>
                                    </p:set>
                                    <p:animEffect transition="in" filter="fade">
                                      <p:cBhvr>
                                        <p:cTn id="22" dur="500"/>
                                        <p:tgtEl>
                                          <p:spTgt spid="8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244"/>
                                        </p:tgtEl>
                                        <p:attrNameLst>
                                          <p:attrName>style.visibility</p:attrName>
                                        </p:attrNameLst>
                                      </p:cBhvr>
                                      <p:to>
                                        <p:strVal val="visible"/>
                                      </p:to>
                                    </p:set>
                                    <p:animEffect transition="in" filter="fade">
                                      <p:cBhvr>
                                        <p:cTn id="34"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#3</a:t>
            </a:r>
          </a:p>
        </p:txBody>
      </p:sp>
      <p:sp>
        <p:nvSpPr>
          <p:cNvPr id="88" name="Text Placeholder 87"/>
          <p:cNvSpPr>
            <a:spLocks noGrp="1"/>
          </p:cNvSpPr>
          <p:nvPr>
            <p:ph type="body" sz="quarter" idx="10"/>
          </p:nvPr>
        </p:nvSpPr>
        <p:spPr>
          <a:xfrm>
            <a:off x="280147" y="1593198"/>
            <a:ext cx="5131420" cy="4027769"/>
          </a:xfrm>
        </p:spPr>
        <p:txBody>
          <a:bodyPr/>
          <a:lstStyle/>
          <a:p>
            <a:r>
              <a:rPr lang="en-US" sz="2800" dirty="0"/>
              <a:t>Simulated thermometer</a:t>
            </a:r>
          </a:p>
          <a:p>
            <a:pPr lvl="1"/>
            <a:r>
              <a:rPr lang="en-US" sz="1400" dirty="0"/>
              <a:t>Emits telemetry every second</a:t>
            </a:r>
          </a:p>
          <a:p>
            <a:r>
              <a:rPr lang="en-US" sz="2800" dirty="0">
                <a:solidFill>
                  <a:schemeClr val="accent4"/>
                </a:solidFill>
              </a:rPr>
              <a:t>Stream Analytics</a:t>
            </a:r>
          </a:p>
          <a:p>
            <a:pPr lvl="1"/>
            <a:r>
              <a:rPr lang="en-US" sz="1400" dirty="0"/>
              <a:t>A Stream Analytics Job receives the readings and forward all readings to Power BI and Service Bus</a:t>
            </a:r>
          </a:p>
          <a:p>
            <a:r>
              <a:rPr lang="en-US" sz="2800" dirty="0">
                <a:solidFill>
                  <a:schemeClr val="accent5"/>
                </a:solidFill>
              </a:rPr>
              <a:t>Function App</a:t>
            </a:r>
          </a:p>
          <a:p>
            <a:pPr lvl="1"/>
            <a:r>
              <a:rPr lang="en-US" sz="1400" dirty="0"/>
              <a:t>An Azure function receives readings from queue and notifies device</a:t>
            </a:r>
          </a:p>
          <a:p>
            <a:r>
              <a:rPr lang="en-US" sz="2800" dirty="0">
                <a:solidFill>
                  <a:schemeClr val="accent6"/>
                </a:solidFill>
              </a:rPr>
              <a:t>Device State</a:t>
            </a:r>
          </a:p>
          <a:p>
            <a:pPr lvl="1"/>
            <a:r>
              <a:rPr lang="en-US" sz="1400" dirty="0"/>
              <a:t>Device receives update </a:t>
            </a:r>
            <a:r>
              <a:rPr lang="en-US" sz="1400" i="1" dirty="0"/>
              <a:t>Desired State</a:t>
            </a:r>
            <a:r>
              <a:rPr lang="en-US" sz="1400" dirty="0"/>
              <a:t> and adjust thermostat </a:t>
            </a:r>
          </a:p>
        </p:txBody>
      </p:sp>
      <p:sp>
        <p:nvSpPr>
          <p:cNvPr id="35" name="IoT Hub"/>
          <p:cNvSpPr/>
          <p:nvPr/>
        </p:nvSpPr>
        <p:spPr bwMode="auto">
          <a:xfrm>
            <a:off x="6864567" y="1991540"/>
            <a:ext cx="2081654"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7022587" y="2613947"/>
            <a:ext cx="1769331" cy="725437"/>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Event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578164" y="2544772"/>
            <a:ext cx="494950" cy="856756"/>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478874" y="2502251"/>
            <a:ext cx="881668" cy="967237"/>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854782" y="2800950"/>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1064504" y="2493046"/>
            <a:ext cx="881668" cy="967237"/>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425042" y="2810595"/>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469669" y="4006374"/>
            <a:ext cx="881668" cy="967237"/>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1064504" y="3643616"/>
            <a:ext cx="881668" cy="967237"/>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360542" y="3178848"/>
            <a:ext cx="703962" cy="68417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351337" y="4489061"/>
            <a:ext cx="713168" cy="9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7022587" y="3569096"/>
            <a:ext cx="1769331" cy="725437"/>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Message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cxnSp>
        <p:nvCxnSpPr>
          <p:cNvPr id="29" name="Connector: Elbow 28">
            <a:extLst>
              <a:ext uri="{FF2B5EF4-FFF2-40B4-BE49-F238E27FC236}">
                <a16:creationId xmlns:a16="http://schemas.microsoft.com/office/drawing/2014/main" id="{F6AA6C0A-7422-4C39-9549-B5207D357B5C}"/>
              </a:ext>
            </a:extLst>
          </p:cNvPr>
          <p:cNvCxnSpPr>
            <a:cxnSpLocks/>
            <a:stCxn id="209" idx="1"/>
            <a:endCxn id="216" idx="3"/>
          </p:cNvCxnSpPr>
          <p:nvPr/>
        </p:nvCxnSpPr>
        <p:spPr>
          <a:xfrm rot="10800000">
            <a:off x="8791919" y="3931815"/>
            <a:ext cx="677751" cy="55817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7" name="Picture 226">
            <a:extLst>
              <a:ext uri="{FF2B5EF4-FFF2-40B4-BE49-F238E27FC236}">
                <a16:creationId xmlns:a16="http://schemas.microsoft.com/office/drawing/2014/main" id="{AB5AC7D1-E9CB-4A6A-8938-D544F27E2D41}"/>
              </a:ext>
            </a:extLst>
          </p:cNvPr>
          <p:cNvPicPr>
            <a:picLocks noChangeAspect="1"/>
          </p:cNvPicPr>
          <p:nvPr/>
        </p:nvPicPr>
        <p:blipFill>
          <a:blip r:embed="rId15"/>
          <a:stretch>
            <a:fillRect/>
          </a:stretch>
        </p:blipFill>
        <p:spPr>
          <a:xfrm>
            <a:off x="5550350" y="4615292"/>
            <a:ext cx="612327" cy="614724"/>
          </a:xfrm>
          <a:prstGeom prst="rect">
            <a:avLst/>
          </a:prstGeom>
        </p:spPr>
      </p:pic>
      <p:grpSp>
        <p:nvGrpSpPr>
          <p:cNvPr id="241" name="Group 240">
            <a:extLst>
              <a:ext uri="{FF2B5EF4-FFF2-40B4-BE49-F238E27FC236}">
                <a16:creationId xmlns:a16="http://schemas.microsoft.com/office/drawing/2014/main" id="{6B6644F7-5F0E-450D-9F63-D5D764689AAB}"/>
              </a:ext>
            </a:extLst>
          </p:cNvPr>
          <p:cNvGrpSpPr/>
          <p:nvPr/>
        </p:nvGrpSpPr>
        <p:grpSpPr>
          <a:xfrm>
            <a:off x="7037061" y="4554222"/>
            <a:ext cx="1769331" cy="725437"/>
            <a:chOff x="7037061" y="4554222"/>
            <a:chExt cx="1769331" cy="725437"/>
          </a:xfrm>
        </p:grpSpPr>
        <p:sp>
          <p:nvSpPr>
            <p:cNvPr id="229" name="Rectangle 228">
              <a:extLst>
                <a:ext uri="{FF2B5EF4-FFF2-40B4-BE49-F238E27FC236}">
                  <a16:creationId xmlns:a16="http://schemas.microsoft.com/office/drawing/2014/main" id="{040F7E2C-7628-441C-A608-1A4F4BBAC6BC}"/>
                </a:ext>
              </a:extLst>
            </p:cNvPr>
            <p:cNvSpPr/>
            <p:nvPr/>
          </p:nvSpPr>
          <p:spPr>
            <a:xfrm>
              <a:off x="7037061" y="4554222"/>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Manage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State</a:t>
              </a:r>
            </a:p>
          </p:txBody>
        </p:sp>
        <p:pic>
          <p:nvPicPr>
            <p:cNvPr id="233" name="Picture 232">
              <a:extLst>
                <a:ext uri="{FF2B5EF4-FFF2-40B4-BE49-F238E27FC236}">
                  <a16:creationId xmlns:a16="http://schemas.microsoft.com/office/drawing/2014/main" id="{CBF465D2-8F7D-485F-86FC-B0F30C1D84D1}"/>
                </a:ext>
              </a:extLst>
            </p:cNvPr>
            <p:cNvPicPr>
              <a:picLocks noChangeAspect="1"/>
            </p:cNvPicPr>
            <p:nvPr/>
          </p:nvPicPr>
          <p:blipFill>
            <a:blip r:embed="rId16"/>
            <a:stretch>
              <a:fillRect/>
            </a:stretch>
          </p:blipFill>
          <p:spPr>
            <a:xfrm>
              <a:off x="8089088" y="4658261"/>
              <a:ext cx="436437" cy="532569"/>
            </a:xfrm>
            <a:prstGeom prst="rect">
              <a:avLst/>
            </a:prstGeom>
          </p:spPr>
        </p:pic>
      </p:gr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6073114" y="2973150"/>
            <a:ext cx="949473" cy="35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C011D30D-B5E1-4CCA-906F-73748A272AB5}"/>
              </a:ext>
            </a:extLst>
          </p:cNvPr>
          <p:cNvCxnSpPr>
            <a:stCxn id="229" idx="1"/>
            <a:endCxn id="227" idx="3"/>
          </p:cNvCxnSpPr>
          <p:nvPr/>
        </p:nvCxnSpPr>
        <p:spPr>
          <a:xfrm flipH="1">
            <a:off x="6162677" y="4916941"/>
            <a:ext cx="874384" cy="57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B78CCF0E-3916-4FE6-973A-363D3F763B29}"/>
              </a:ext>
            </a:extLst>
          </p:cNvPr>
          <p:cNvCxnSpPr>
            <a:cxnSpLocks/>
            <a:stCxn id="209" idx="1"/>
            <a:endCxn id="229" idx="3"/>
          </p:cNvCxnSpPr>
          <p:nvPr/>
        </p:nvCxnSpPr>
        <p:spPr>
          <a:xfrm rot="10800000" flipV="1">
            <a:off x="8806393" y="4489993"/>
            <a:ext cx="663277" cy="42694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822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0"/>
                                        </p:tgtEl>
                                        <p:attrNameLst>
                                          <p:attrName>style.visibility</p:attrName>
                                        </p:attrNameLst>
                                      </p:cBhvr>
                                      <p:to>
                                        <p:strVal val="visible"/>
                                      </p:to>
                                    </p:set>
                                    <p:animEffect transition="in" filter="fade">
                                      <p:cBhvr>
                                        <p:cTn id="11" dur="500"/>
                                        <p:tgtEl>
                                          <p:spTgt spid="24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8">
                                            <p:txEl>
                                              <p:pRg st="6" end="6"/>
                                            </p:txEl>
                                          </p:spTgt>
                                        </p:tgtEl>
                                        <p:attrNameLst>
                                          <p:attrName>style.visibility</p:attrName>
                                        </p:attrNameLst>
                                      </p:cBhvr>
                                      <p:to>
                                        <p:strVal val="visible"/>
                                      </p:to>
                                    </p:set>
                                    <p:animEffect transition="in" filter="fade">
                                      <p:cBhvr>
                                        <p:cTn id="15" dur="500"/>
                                        <p:tgtEl>
                                          <p:spTgt spid="88">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xEl>
                                              <p:pRg st="7" end="7"/>
                                            </p:txEl>
                                          </p:spTgt>
                                        </p:tgtEl>
                                        <p:attrNameLst>
                                          <p:attrName>style.visibility</p:attrName>
                                        </p:attrNameLst>
                                      </p:cBhvr>
                                      <p:to>
                                        <p:strVal val="visible"/>
                                      </p:to>
                                    </p:set>
                                    <p:animEffect transition="in" filter="fade">
                                      <p:cBhvr>
                                        <p:cTn id="18" dur="500"/>
                                        <p:tgtEl>
                                          <p:spTgt spid="88">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41"/>
                                        </p:tgtEl>
                                        <p:attrNameLst>
                                          <p:attrName>style.visibility</p:attrName>
                                        </p:attrNameLst>
                                      </p:cBhvr>
                                      <p:to>
                                        <p:strVal val="visible"/>
                                      </p:to>
                                    </p:set>
                                    <p:animEffect transition="in" filter="fade">
                                      <p:cBhvr>
                                        <p:cTn id="21" dur="500"/>
                                        <p:tgtEl>
                                          <p:spTgt spid="241"/>
                                        </p:tgtEl>
                                      </p:cBhvr>
                                    </p:animEffect>
                                  </p:childTnLst>
                                </p:cTn>
                              </p:par>
                              <p:par>
                                <p:cTn id="22" presetID="10" presetClass="entr" presetSubtype="0" fill="hold" nodeType="withEffect">
                                  <p:stCondLst>
                                    <p:cond delay="0"/>
                                  </p:stCondLst>
                                  <p:childTnLst>
                                    <p:set>
                                      <p:cBhvr>
                                        <p:cTn id="23" dur="1" fill="hold">
                                          <p:stCondLst>
                                            <p:cond delay="0"/>
                                          </p:stCondLst>
                                        </p:cTn>
                                        <p:tgtEl>
                                          <p:spTgt spid="238"/>
                                        </p:tgtEl>
                                        <p:attrNameLst>
                                          <p:attrName>style.visibility</p:attrName>
                                        </p:attrNameLst>
                                      </p:cBhvr>
                                      <p:to>
                                        <p:strVal val="visible"/>
                                      </p:to>
                                    </p:set>
                                    <p:animEffect transition="in" filter="fade">
                                      <p:cBhvr>
                                        <p:cTn id="24" dur="500"/>
                                        <p:tgtEl>
                                          <p:spTgt spid="238"/>
                                        </p:tgtEl>
                                      </p:cBhvr>
                                    </p:animEffect>
                                  </p:childTnLst>
                                </p:cTn>
                              </p:par>
                              <p:par>
                                <p:cTn id="25" presetID="10" presetClass="entr" presetSubtype="0" fill="hold" nodeType="withEffect">
                                  <p:stCondLst>
                                    <p:cond delay="0"/>
                                  </p:stCondLst>
                                  <p:childTnLst>
                                    <p:set>
                                      <p:cBhvr>
                                        <p:cTn id="26" dur="1" fill="hold">
                                          <p:stCondLst>
                                            <p:cond delay="0"/>
                                          </p:stCondLst>
                                        </p:cTn>
                                        <p:tgtEl>
                                          <p:spTgt spid="227"/>
                                        </p:tgtEl>
                                        <p:attrNameLst>
                                          <p:attrName>style.visibility</p:attrName>
                                        </p:attrNameLst>
                                      </p:cBhvr>
                                      <p:to>
                                        <p:strVal val="visible"/>
                                      </p:to>
                                    </p:set>
                                    <p:animEffect transition="in" filter="fade">
                                      <p:cBhvr>
                                        <p:cTn id="27"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#4</a:t>
            </a:r>
          </a:p>
        </p:txBody>
      </p:sp>
      <p:sp>
        <p:nvSpPr>
          <p:cNvPr id="88" name="Text Placeholder 87"/>
          <p:cNvSpPr>
            <a:spLocks noGrp="1"/>
          </p:cNvSpPr>
          <p:nvPr>
            <p:ph type="body" sz="quarter" idx="10"/>
          </p:nvPr>
        </p:nvSpPr>
        <p:spPr>
          <a:xfrm>
            <a:off x="280147" y="1593198"/>
            <a:ext cx="5131420" cy="5318379"/>
          </a:xfrm>
        </p:spPr>
        <p:txBody>
          <a:bodyPr/>
          <a:lstStyle/>
          <a:p>
            <a:r>
              <a:rPr lang="en-US" sz="2800" dirty="0"/>
              <a:t>Simulated thermometer</a:t>
            </a:r>
          </a:p>
          <a:p>
            <a:pPr lvl="1"/>
            <a:r>
              <a:rPr lang="en-US" sz="1400" dirty="0"/>
              <a:t>Emits telemetry every second</a:t>
            </a:r>
          </a:p>
          <a:p>
            <a:r>
              <a:rPr lang="en-US" sz="2800" dirty="0">
                <a:solidFill>
                  <a:schemeClr val="accent4"/>
                </a:solidFill>
              </a:rPr>
              <a:t>Stream Analytics</a:t>
            </a:r>
          </a:p>
          <a:p>
            <a:pPr lvl="1"/>
            <a:r>
              <a:rPr lang="en-US" sz="1400" dirty="0"/>
              <a:t>A Stream Analytics Job receives the readings and forward all readings to Power BI and Service Bus</a:t>
            </a:r>
          </a:p>
          <a:p>
            <a:r>
              <a:rPr lang="en-US" sz="2800" dirty="0">
                <a:solidFill>
                  <a:schemeClr val="accent5"/>
                </a:solidFill>
              </a:rPr>
              <a:t>Function App</a:t>
            </a:r>
          </a:p>
          <a:p>
            <a:pPr lvl="1"/>
            <a:r>
              <a:rPr lang="en-US" sz="1400" dirty="0"/>
              <a:t>An Azure function receives readings from queue and notifies device</a:t>
            </a:r>
          </a:p>
          <a:p>
            <a:r>
              <a:rPr lang="en-US" sz="2800" dirty="0">
                <a:solidFill>
                  <a:schemeClr val="accent6"/>
                </a:solidFill>
              </a:rPr>
              <a:t>Device State</a:t>
            </a:r>
          </a:p>
          <a:p>
            <a:pPr lvl="1"/>
            <a:r>
              <a:rPr lang="en-US" sz="1400" dirty="0"/>
              <a:t>Device receives update </a:t>
            </a:r>
            <a:r>
              <a:rPr lang="en-US" sz="1400" i="1" dirty="0"/>
              <a:t>Desired State</a:t>
            </a:r>
            <a:r>
              <a:rPr lang="en-US" sz="1400" dirty="0"/>
              <a:t> and adjust thermostat </a:t>
            </a:r>
          </a:p>
          <a:p>
            <a:r>
              <a:rPr lang="en-US" sz="2800" dirty="0">
                <a:solidFill>
                  <a:srgbClr val="FF2121"/>
                </a:solidFill>
              </a:rPr>
              <a:t>Device Method</a:t>
            </a:r>
          </a:p>
          <a:p>
            <a:pPr lvl="1"/>
            <a:r>
              <a:rPr lang="en-US" sz="1400" dirty="0"/>
              <a:t>Use device methods to call a method declared on the device </a:t>
            </a:r>
          </a:p>
          <a:p>
            <a:pPr lvl="1"/>
            <a:endParaRPr lang="en-US" sz="1600" dirty="0"/>
          </a:p>
        </p:txBody>
      </p:sp>
      <p:sp>
        <p:nvSpPr>
          <p:cNvPr id="35" name="IoT Hub"/>
          <p:cNvSpPr/>
          <p:nvPr/>
        </p:nvSpPr>
        <p:spPr bwMode="auto">
          <a:xfrm>
            <a:off x="6864567" y="1991540"/>
            <a:ext cx="2081654"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7022587" y="2613947"/>
            <a:ext cx="1769331" cy="725437"/>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Event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578164" y="2544772"/>
            <a:ext cx="494950" cy="856756"/>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478874" y="2502251"/>
            <a:ext cx="881668" cy="967237"/>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993896" y="2800950"/>
            <a:ext cx="450071"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1064504" y="2493046"/>
            <a:ext cx="881668" cy="967237"/>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425042" y="2810595"/>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469669" y="4006374"/>
            <a:ext cx="881668" cy="967237"/>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1064504" y="3643616"/>
            <a:ext cx="881668" cy="967237"/>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360542" y="3178848"/>
            <a:ext cx="703962" cy="68417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351337" y="4489061"/>
            <a:ext cx="713168" cy="9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7022587" y="3569096"/>
            <a:ext cx="1769331" cy="725437"/>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Message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pic>
        <p:nvPicPr>
          <p:cNvPr id="227" name="Picture 226">
            <a:extLst>
              <a:ext uri="{FF2B5EF4-FFF2-40B4-BE49-F238E27FC236}">
                <a16:creationId xmlns:a16="http://schemas.microsoft.com/office/drawing/2014/main" id="{AB5AC7D1-E9CB-4A6A-8938-D544F27E2D41}"/>
              </a:ext>
            </a:extLst>
          </p:cNvPr>
          <p:cNvPicPr>
            <a:picLocks noChangeAspect="1"/>
          </p:cNvPicPr>
          <p:nvPr/>
        </p:nvPicPr>
        <p:blipFill>
          <a:blip r:embed="rId15"/>
          <a:stretch>
            <a:fillRect/>
          </a:stretch>
        </p:blipFill>
        <p:spPr>
          <a:xfrm>
            <a:off x="5550350" y="4615292"/>
            <a:ext cx="612327" cy="614724"/>
          </a:xfrm>
          <a:prstGeom prst="rect">
            <a:avLst/>
          </a:prstGeom>
        </p:spPr>
      </p:pic>
      <p:grpSp>
        <p:nvGrpSpPr>
          <p:cNvPr id="241" name="Group 240">
            <a:extLst>
              <a:ext uri="{FF2B5EF4-FFF2-40B4-BE49-F238E27FC236}">
                <a16:creationId xmlns:a16="http://schemas.microsoft.com/office/drawing/2014/main" id="{6B6644F7-5F0E-450D-9F63-D5D764689AAB}"/>
              </a:ext>
            </a:extLst>
          </p:cNvPr>
          <p:cNvGrpSpPr/>
          <p:nvPr/>
        </p:nvGrpSpPr>
        <p:grpSpPr>
          <a:xfrm>
            <a:off x="7037061" y="4554222"/>
            <a:ext cx="1769331" cy="725437"/>
            <a:chOff x="7037061" y="4554222"/>
            <a:chExt cx="1769331" cy="725437"/>
          </a:xfrm>
        </p:grpSpPr>
        <p:sp>
          <p:nvSpPr>
            <p:cNvPr id="229" name="Rectangle 228">
              <a:extLst>
                <a:ext uri="{FF2B5EF4-FFF2-40B4-BE49-F238E27FC236}">
                  <a16:creationId xmlns:a16="http://schemas.microsoft.com/office/drawing/2014/main" id="{040F7E2C-7628-441C-A608-1A4F4BBAC6BC}"/>
                </a:ext>
              </a:extLst>
            </p:cNvPr>
            <p:cNvSpPr/>
            <p:nvPr/>
          </p:nvSpPr>
          <p:spPr>
            <a:xfrm>
              <a:off x="7037061" y="4554222"/>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Manage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State</a:t>
              </a:r>
            </a:p>
          </p:txBody>
        </p:sp>
        <p:pic>
          <p:nvPicPr>
            <p:cNvPr id="233" name="Picture 232">
              <a:extLst>
                <a:ext uri="{FF2B5EF4-FFF2-40B4-BE49-F238E27FC236}">
                  <a16:creationId xmlns:a16="http://schemas.microsoft.com/office/drawing/2014/main" id="{CBF465D2-8F7D-485F-86FC-B0F30C1D84D1}"/>
                </a:ext>
              </a:extLst>
            </p:cNvPr>
            <p:cNvPicPr>
              <a:picLocks noChangeAspect="1"/>
            </p:cNvPicPr>
            <p:nvPr/>
          </p:nvPicPr>
          <p:blipFill>
            <a:blip r:embed="rId16"/>
            <a:stretch>
              <a:fillRect/>
            </a:stretch>
          </p:blipFill>
          <p:spPr>
            <a:xfrm>
              <a:off x="8089088" y="4658261"/>
              <a:ext cx="436437" cy="532569"/>
            </a:xfrm>
            <a:prstGeom prst="rect">
              <a:avLst/>
            </a:prstGeom>
          </p:spPr>
        </p:pic>
      </p:gr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6073114" y="2973150"/>
            <a:ext cx="949473" cy="35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C011D30D-B5E1-4CCA-906F-73748A272AB5}"/>
              </a:ext>
            </a:extLst>
          </p:cNvPr>
          <p:cNvCxnSpPr>
            <a:stCxn id="229" idx="1"/>
            <a:endCxn id="227" idx="3"/>
          </p:cNvCxnSpPr>
          <p:nvPr/>
        </p:nvCxnSpPr>
        <p:spPr>
          <a:xfrm flipH="1">
            <a:off x="6162677" y="4916941"/>
            <a:ext cx="874384" cy="57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B4C05D6-0298-42B8-B50D-E36FA31D3DAE}"/>
              </a:ext>
            </a:extLst>
          </p:cNvPr>
          <p:cNvSpPr/>
          <p:nvPr/>
        </p:nvSpPr>
        <p:spPr bwMode="auto">
          <a:xfrm>
            <a:off x="8974275" y="1851360"/>
            <a:ext cx="3189928" cy="420619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grpSp>
        <p:nvGrpSpPr>
          <p:cNvPr id="9" name="Group 8">
            <a:extLst>
              <a:ext uri="{FF2B5EF4-FFF2-40B4-BE49-F238E27FC236}">
                <a16:creationId xmlns:a16="http://schemas.microsoft.com/office/drawing/2014/main" id="{27F326F7-3654-4424-BCDD-1E98EB90AAC9}"/>
              </a:ext>
            </a:extLst>
          </p:cNvPr>
          <p:cNvGrpSpPr/>
          <p:nvPr/>
        </p:nvGrpSpPr>
        <p:grpSpPr>
          <a:xfrm>
            <a:off x="11010889" y="3446954"/>
            <a:ext cx="982814" cy="967237"/>
            <a:chOff x="11105419" y="4951504"/>
            <a:chExt cx="982814" cy="967237"/>
          </a:xfrm>
        </p:grpSpPr>
        <p:sp>
          <p:nvSpPr>
            <p:cNvPr id="47" name="Rectangle 46">
              <a:extLst>
                <a:ext uri="{FF2B5EF4-FFF2-40B4-BE49-F238E27FC236}">
                  <a16:creationId xmlns:a16="http://schemas.microsoft.com/office/drawing/2014/main" id="{EBD2CFC4-F7C0-4309-91CD-EE53C461DA14}"/>
                </a:ext>
              </a:extLst>
            </p:cNvPr>
            <p:cNvSpPr/>
            <p:nvPr/>
          </p:nvSpPr>
          <p:spPr>
            <a:xfrm>
              <a:off x="11105419" y="4951504"/>
              <a:ext cx="982814"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Custom App</a:t>
              </a:r>
            </a:p>
          </p:txBody>
        </p:sp>
        <p:pic>
          <p:nvPicPr>
            <p:cNvPr id="133124" name="Picture 4" descr="Image result for node js">
              <a:extLst>
                <a:ext uri="{FF2B5EF4-FFF2-40B4-BE49-F238E27FC236}">
                  <a16:creationId xmlns:a16="http://schemas.microsoft.com/office/drawing/2014/main" id="{4C636FF2-74EC-4CA3-A128-E70D3C045A3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345518" y="5092948"/>
              <a:ext cx="502615" cy="48251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 name="Connector: Elbow 10">
            <a:extLst>
              <a:ext uri="{FF2B5EF4-FFF2-40B4-BE49-F238E27FC236}">
                <a16:creationId xmlns:a16="http://schemas.microsoft.com/office/drawing/2014/main" id="{C787B3D6-4FF3-4963-9054-F771533B9491}"/>
              </a:ext>
            </a:extLst>
          </p:cNvPr>
          <p:cNvCxnSpPr>
            <a:cxnSpLocks/>
            <a:stCxn id="47" idx="1"/>
            <a:endCxn id="216" idx="3"/>
          </p:cNvCxnSpPr>
          <p:nvPr/>
        </p:nvCxnSpPr>
        <p:spPr>
          <a:xfrm rot="10800000" flipV="1">
            <a:off x="8791919" y="3930573"/>
            <a:ext cx="2218971" cy="12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C0390E6-BE0F-420B-BFEA-746F4E5AC4B3}"/>
              </a:ext>
            </a:extLst>
          </p:cNvPr>
          <p:cNvCxnSpPr>
            <a:cxnSpLocks/>
          </p:cNvCxnSpPr>
          <p:nvPr/>
        </p:nvCxnSpPr>
        <p:spPr>
          <a:xfrm>
            <a:off x="5764868" y="3444937"/>
            <a:ext cx="1240867" cy="479994"/>
          </a:xfrm>
          <a:prstGeom prst="bentConnector3">
            <a:avLst>
              <a:gd name="adj1" fmla="val 489"/>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3FCCB96-A0B5-4315-BBCD-114D0A32146C}"/>
              </a:ext>
            </a:extLst>
          </p:cNvPr>
          <p:cNvCxnSpPr>
            <a:cxnSpLocks/>
          </p:cNvCxnSpPr>
          <p:nvPr/>
        </p:nvCxnSpPr>
        <p:spPr>
          <a:xfrm rot="10800000">
            <a:off x="5827042" y="3455138"/>
            <a:ext cx="1178693" cy="395099"/>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6B249115-9EB4-4629-80DB-2D8A7AD54E40}"/>
              </a:ext>
            </a:extLst>
          </p:cNvPr>
          <p:cNvCxnSpPr>
            <a:cxnSpLocks/>
          </p:cNvCxnSpPr>
          <p:nvPr/>
        </p:nvCxnSpPr>
        <p:spPr>
          <a:xfrm>
            <a:off x="8840987" y="4086701"/>
            <a:ext cx="2122567" cy="1062"/>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833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8" end="8"/>
                                            </p:txEl>
                                          </p:spTgt>
                                        </p:tgtEl>
                                        <p:attrNameLst>
                                          <p:attrName>style.visibility</p:attrName>
                                        </p:attrNameLst>
                                      </p:cBhvr>
                                      <p:to>
                                        <p:strVal val="visible"/>
                                      </p:to>
                                    </p:set>
                                    <p:animEffect transition="in" filter="fade">
                                      <p:cBhvr>
                                        <p:cTn id="7" dur="500"/>
                                        <p:tgtEl>
                                          <p:spTgt spid="88">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9" end="9"/>
                                            </p:txEl>
                                          </p:spTgt>
                                        </p:tgtEl>
                                        <p:attrNameLst>
                                          <p:attrName>style.visibility</p:attrName>
                                        </p:attrNameLst>
                                      </p:cBhvr>
                                      <p:to>
                                        <p:strVal val="visible"/>
                                      </p:to>
                                    </p:set>
                                    <p:animEffect transition="in" filter="fade">
                                      <p:cBhvr>
                                        <p:cTn id="10" dur="500"/>
                                        <p:tgtEl>
                                          <p:spTgt spid="88">
                                            <p:txEl>
                                              <p:pRg st="9" end="9"/>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xit" presetSubtype="0" fill="hold" nodeType="withEffect">
                                  <p:stCondLst>
                                    <p:cond delay="0"/>
                                  </p:stCondLst>
                                  <p:childTnLst>
                                    <p:animEffect transition="out" filter="fade">
                                      <p:cBhvr>
                                        <p:cTn id="16" dur="500"/>
                                        <p:tgtEl>
                                          <p:spTgt spid="238"/>
                                        </p:tgtEl>
                                      </p:cBhvr>
                                    </p:animEffect>
                                    <p:set>
                                      <p:cBhvr>
                                        <p:cTn id="17" dur="1" fill="hold">
                                          <p:stCondLst>
                                            <p:cond delay="499"/>
                                          </p:stCondLst>
                                        </p:cTn>
                                        <p:tgtEl>
                                          <p:spTgt spid="238"/>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27"/>
                                        </p:tgtEl>
                                      </p:cBhvr>
                                    </p:animEffect>
                                    <p:set>
                                      <p:cBhvr>
                                        <p:cTn id="20" dur="1" fill="hold">
                                          <p:stCondLst>
                                            <p:cond delay="499"/>
                                          </p:stCondLst>
                                        </p:cTn>
                                        <p:tgtEl>
                                          <p:spTgt spid="22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31"/>
                                        </p:tgtEl>
                                      </p:cBhvr>
                                    </p:animEffect>
                                    <p:animScale>
                                      <p:cBhvr>
                                        <p:cTn id="34" dur="250" autoRev="1" fill="hold"/>
                                        <p:tgtEl>
                                          <p:spTgt spid="31"/>
                                        </p:tgtEl>
                                      </p:cBhvr>
                                      <p:by x="105000" y="105000"/>
                                    </p:animScale>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2000"/>
                            </p:stCondLst>
                            <p:childTnLst>
                              <p:par>
                                <p:cTn id="44" presetID="26" presetClass="emph" presetSubtype="0" fill="hold" nodeType="afterEffect">
                                  <p:stCondLst>
                                    <p:cond delay="0"/>
                                  </p:stCondLst>
                                  <p:childTnLst>
                                    <p:animEffect transition="out" filter="fade">
                                      <p:cBhvr>
                                        <p:cTn id="45" dur="500" tmFilter="0, 0; .2, .5; .8, .5; 1, 0"/>
                                        <p:tgtEl>
                                          <p:spTgt spid="31"/>
                                        </p:tgtEl>
                                      </p:cBhvr>
                                    </p:animEffect>
                                    <p:animScale>
                                      <p:cBhvr>
                                        <p:cTn id="46" dur="250" autoRev="1" fill="hold"/>
                                        <p:tgtEl>
                                          <p:spTgt spid="31"/>
                                        </p:tgtEl>
                                      </p:cBhvr>
                                      <p:by x="105000" y="105000"/>
                                    </p:animScale>
                                  </p:childTnLst>
                                </p:cTn>
                              </p:par>
                            </p:childTnLst>
                          </p:cTn>
                        </p:par>
                        <p:par>
                          <p:cTn id="47" fill="hold">
                            <p:stCondLst>
                              <p:cond delay="2500"/>
                            </p:stCondLst>
                            <p:childTnLst>
                              <p:par>
                                <p:cTn id="48" presetID="10" presetClass="entr" presetSubtype="0" fill="hold" nodeType="afterEffect">
                                  <p:stCondLst>
                                    <p:cond delay="0"/>
                                  </p:stCondLst>
                                  <p:childTnLst>
                                    <p:set>
                                      <p:cBhvr>
                                        <p:cTn id="49" dur="1" fill="hold">
                                          <p:stCondLst>
                                            <p:cond delay="0"/>
                                          </p:stCondLst>
                                        </p:cTn>
                                        <p:tgtEl>
                                          <p:spTgt spid="225"/>
                                        </p:tgtEl>
                                        <p:attrNameLst>
                                          <p:attrName>style.visibility</p:attrName>
                                        </p:attrNameLst>
                                      </p:cBhvr>
                                      <p:to>
                                        <p:strVal val="visible"/>
                                      </p:to>
                                    </p:set>
                                    <p:animEffect transition="in" filter="fade">
                                      <p:cBhvr>
                                        <p:cTn id="50"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40C6AD-30D4-43E6-889D-6EF448B3A466}"/>
              </a:ext>
            </a:extLst>
          </p:cNvPr>
          <p:cNvSpPr>
            <a:spLocks noGrp="1"/>
          </p:cNvSpPr>
          <p:nvPr>
            <p:ph type="body" sz="quarter" idx="10"/>
          </p:nvPr>
        </p:nvSpPr>
        <p:spPr>
          <a:xfrm>
            <a:off x="280146" y="1593197"/>
            <a:ext cx="11887200" cy="3288593"/>
          </a:xfrm>
        </p:spPr>
        <p:txBody>
          <a:bodyPr/>
          <a:lstStyle/>
          <a:p>
            <a:r>
              <a:rPr lang="en-US" dirty="0"/>
              <a:t>AMQP / AMQP-WS</a:t>
            </a:r>
          </a:p>
          <a:p>
            <a:pPr lvl="1"/>
            <a:r>
              <a:rPr lang="en-US" dirty="0"/>
              <a:t>Support </a:t>
            </a:r>
            <a:r>
              <a:rPr lang="en-US" b="1" dirty="0"/>
              <a:t>Complete, Reject and Abort</a:t>
            </a:r>
            <a:r>
              <a:rPr lang="en-US" dirty="0"/>
              <a:t> on receiving messages.</a:t>
            </a:r>
          </a:p>
          <a:p>
            <a:pPr lvl="1"/>
            <a:r>
              <a:rPr lang="en-US" dirty="0"/>
              <a:t>Support message </a:t>
            </a:r>
            <a:r>
              <a:rPr lang="en-US" b="1" dirty="0"/>
              <a:t>Meta data</a:t>
            </a:r>
            <a:endParaRPr lang="en-US" dirty="0"/>
          </a:p>
          <a:p>
            <a:r>
              <a:rPr lang="en-US" dirty="0"/>
              <a:t>MQTT / MQTT-WS</a:t>
            </a:r>
          </a:p>
          <a:p>
            <a:pPr lvl="1"/>
            <a:r>
              <a:rPr lang="en-US" dirty="0"/>
              <a:t>Supports </a:t>
            </a:r>
            <a:r>
              <a:rPr lang="en-US" b="1" dirty="0"/>
              <a:t>Device State</a:t>
            </a:r>
            <a:endParaRPr lang="en-US" dirty="0"/>
          </a:p>
          <a:p>
            <a:pPr lvl="1"/>
            <a:r>
              <a:rPr lang="en-US" dirty="0"/>
              <a:t>Supports </a:t>
            </a:r>
            <a:r>
              <a:rPr lang="en-US" b="1" dirty="0"/>
              <a:t>Device Methods</a:t>
            </a:r>
            <a:endParaRPr lang="en-US" dirty="0"/>
          </a:p>
        </p:txBody>
      </p:sp>
      <p:sp>
        <p:nvSpPr>
          <p:cNvPr id="2" name="Title 1">
            <a:extLst>
              <a:ext uri="{FF2B5EF4-FFF2-40B4-BE49-F238E27FC236}">
                <a16:creationId xmlns:a16="http://schemas.microsoft.com/office/drawing/2014/main" id="{853757AA-D7D7-41A0-93D9-548EE958690A}"/>
              </a:ext>
            </a:extLst>
          </p:cNvPr>
          <p:cNvSpPr>
            <a:spLocks noGrp="1"/>
          </p:cNvSpPr>
          <p:nvPr>
            <p:ph type="title"/>
          </p:nvPr>
        </p:nvSpPr>
        <p:spPr/>
        <p:txBody>
          <a:bodyPr/>
          <a:lstStyle/>
          <a:p>
            <a:r>
              <a:rPr lang="en-US" dirty="0"/>
              <a:t>Transport protocol – Functional comparison</a:t>
            </a:r>
          </a:p>
        </p:txBody>
      </p:sp>
      <p:sp>
        <p:nvSpPr>
          <p:cNvPr id="5" name="TextBox 4">
            <a:extLst>
              <a:ext uri="{FF2B5EF4-FFF2-40B4-BE49-F238E27FC236}">
                <a16:creationId xmlns:a16="http://schemas.microsoft.com/office/drawing/2014/main" id="{770640D0-B334-4158-86CA-0CF7C9E0BE00}"/>
              </a:ext>
            </a:extLst>
          </p:cNvPr>
          <p:cNvSpPr txBox="1"/>
          <p:nvPr/>
        </p:nvSpPr>
        <p:spPr>
          <a:xfrm>
            <a:off x="2093163" y="6148993"/>
            <a:ext cx="8252516"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http://vasters.com/blog/From-MQTT-to-AMQP-and-back/</a:t>
            </a:r>
          </a:p>
        </p:txBody>
      </p:sp>
    </p:spTree>
    <p:extLst>
      <p:ext uri="{BB962C8B-B14F-4D97-AF65-F5344CB8AC3E}">
        <p14:creationId xmlns:p14="http://schemas.microsoft.com/office/powerpoint/2010/main" val="2548129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a:t>
            </a:r>
          </a:p>
        </p:txBody>
      </p:sp>
      <p:sp>
        <p:nvSpPr>
          <p:cNvPr id="88" name="Text Placeholder 87"/>
          <p:cNvSpPr>
            <a:spLocks noGrp="1"/>
          </p:cNvSpPr>
          <p:nvPr>
            <p:ph type="body" sz="quarter" idx="10"/>
          </p:nvPr>
        </p:nvSpPr>
        <p:spPr>
          <a:xfrm>
            <a:off x="280147" y="1593198"/>
            <a:ext cx="5131420" cy="4637167"/>
          </a:xfrm>
        </p:spPr>
        <p:txBody>
          <a:bodyPr/>
          <a:lstStyle/>
          <a:p>
            <a:r>
              <a:rPr lang="en-US" sz="3200" dirty="0"/>
              <a:t>Simulated thermometer</a:t>
            </a:r>
          </a:p>
          <a:p>
            <a:pPr lvl="1"/>
            <a:r>
              <a:rPr lang="en-US" sz="1600" dirty="0"/>
              <a:t>Emits telemetry every second</a:t>
            </a:r>
          </a:p>
          <a:p>
            <a:r>
              <a:rPr lang="en-US" sz="3200" dirty="0">
                <a:solidFill>
                  <a:schemeClr val="accent4"/>
                </a:solidFill>
              </a:rPr>
              <a:t>Stream Analytics</a:t>
            </a:r>
          </a:p>
          <a:p>
            <a:pPr lvl="1"/>
            <a:r>
              <a:rPr lang="en-US" sz="1600" dirty="0"/>
              <a:t>A Stream Analytics Job receives the readings and forward all readings to Power BI and Service Bus</a:t>
            </a:r>
          </a:p>
          <a:p>
            <a:r>
              <a:rPr lang="en-US" sz="3200" dirty="0">
                <a:solidFill>
                  <a:schemeClr val="accent5"/>
                </a:solidFill>
              </a:rPr>
              <a:t>Function App</a:t>
            </a:r>
          </a:p>
          <a:p>
            <a:pPr lvl="1"/>
            <a:r>
              <a:rPr lang="en-US" sz="1600" dirty="0"/>
              <a:t>An Azure function receives readings from queue and notifies device</a:t>
            </a:r>
          </a:p>
          <a:p>
            <a:r>
              <a:rPr lang="en-US" sz="3200" dirty="0">
                <a:solidFill>
                  <a:schemeClr val="accent6"/>
                </a:solidFill>
              </a:rPr>
              <a:t>Device State</a:t>
            </a:r>
          </a:p>
          <a:p>
            <a:pPr lvl="1"/>
            <a:r>
              <a:rPr lang="en-US" sz="1600" dirty="0"/>
              <a:t>Device receives update </a:t>
            </a:r>
            <a:r>
              <a:rPr lang="en-US" sz="1600" i="1" dirty="0"/>
              <a:t>Desired State</a:t>
            </a:r>
            <a:r>
              <a:rPr lang="en-US" sz="1600" dirty="0"/>
              <a:t> and adjust thermostat </a:t>
            </a:r>
          </a:p>
        </p:txBody>
      </p:sp>
      <p:sp>
        <p:nvSpPr>
          <p:cNvPr id="35" name="IoT Hub"/>
          <p:cNvSpPr/>
          <p:nvPr/>
        </p:nvSpPr>
        <p:spPr bwMode="auto">
          <a:xfrm>
            <a:off x="6864567" y="1991540"/>
            <a:ext cx="2081654"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7022587" y="2613947"/>
            <a:ext cx="1769331" cy="725437"/>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Event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578164" y="2544772"/>
            <a:ext cx="494950" cy="856756"/>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478874" y="2502251"/>
            <a:ext cx="881668" cy="967237"/>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854782" y="2800950"/>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1064504" y="2493046"/>
            <a:ext cx="881668" cy="967237"/>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425042" y="2810595"/>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469669" y="4006374"/>
            <a:ext cx="881668" cy="967237"/>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1064504" y="3643616"/>
            <a:ext cx="881668" cy="967237"/>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360542" y="3178848"/>
            <a:ext cx="703962" cy="68417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351337" y="4489061"/>
            <a:ext cx="713168" cy="9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7022587" y="3569096"/>
            <a:ext cx="1769331" cy="725437"/>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Message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cxnSp>
        <p:nvCxnSpPr>
          <p:cNvPr id="29" name="Connector: Elbow 28">
            <a:extLst>
              <a:ext uri="{FF2B5EF4-FFF2-40B4-BE49-F238E27FC236}">
                <a16:creationId xmlns:a16="http://schemas.microsoft.com/office/drawing/2014/main" id="{F6AA6C0A-7422-4C39-9549-B5207D357B5C}"/>
              </a:ext>
            </a:extLst>
          </p:cNvPr>
          <p:cNvCxnSpPr>
            <a:cxnSpLocks/>
            <a:stCxn id="209" idx="1"/>
            <a:endCxn id="216" idx="3"/>
          </p:cNvCxnSpPr>
          <p:nvPr/>
        </p:nvCxnSpPr>
        <p:spPr>
          <a:xfrm rot="10800000">
            <a:off x="8791919" y="3931815"/>
            <a:ext cx="677751" cy="55817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7" name="Picture 226">
            <a:extLst>
              <a:ext uri="{FF2B5EF4-FFF2-40B4-BE49-F238E27FC236}">
                <a16:creationId xmlns:a16="http://schemas.microsoft.com/office/drawing/2014/main" id="{AB5AC7D1-E9CB-4A6A-8938-D544F27E2D41}"/>
              </a:ext>
            </a:extLst>
          </p:cNvPr>
          <p:cNvPicPr>
            <a:picLocks noChangeAspect="1"/>
          </p:cNvPicPr>
          <p:nvPr/>
        </p:nvPicPr>
        <p:blipFill>
          <a:blip r:embed="rId15"/>
          <a:stretch>
            <a:fillRect/>
          </a:stretch>
        </p:blipFill>
        <p:spPr>
          <a:xfrm>
            <a:off x="5550350" y="4615292"/>
            <a:ext cx="612327" cy="614724"/>
          </a:xfrm>
          <a:prstGeom prst="rect">
            <a:avLst/>
          </a:prstGeom>
        </p:spPr>
      </p:pic>
      <p:grpSp>
        <p:nvGrpSpPr>
          <p:cNvPr id="241" name="Group 240">
            <a:extLst>
              <a:ext uri="{FF2B5EF4-FFF2-40B4-BE49-F238E27FC236}">
                <a16:creationId xmlns:a16="http://schemas.microsoft.com/office/drawing/2014/main" id="{6B6644F7-5F0E-450D-9F63-D5D764689AAB}"/>
              </a:ext>
            </a:extLst>
          </p:cNvPr>
          <p:cNvGrpSpPr/>
          <p:nvPr/>
        </p:nvGrpSpPr>
        <p:grpSpPr>
          <a:xfrm>
            <a:off x="7037061" y="4554222"/>
            <a:ext cx="1769331" cy="725437"/>
            <a:chOff x="7037061" y="4554222"/>
            <a:chExt cx="1769331" cy="725437"/>
          </a:xfrm>
        </p:grpSpPr>
        <p:sp>
          <p:nvSpPr>
            <p:cNvPr id="229" name="Rectangle 228">
              <a:extLst>
                <a:ext uri="{FF2B5EF4-FFF2-40B4-BE49-F238E27FC236}">
                  <a16:creationId xmlns:a16="http://schemas.microsoft.com/office/drawing/2014/main" id="{040F7E2C-7628-441C-A608-1A4F4BBAC6BC}"/>
                </a:ext>
              </a:extLst>
            </p:cNvPr>
            <p:cNvSpPr/>
            <p:nvPr/>
          </p:nvSpPr>
          <p:spPr>
            <a:xfrm>
              <a:off x="7037061" y="4554222"/>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Manage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State</a:t>
              </a:r>
            </a:p>
          </p:txBody>
        </p:sp>
        <p:pic>
          <p:nvPicPr>
            <p:cNvPr id="233" name="Picture 232">
              <a:extLst>
                <a:ext uri="{FF2B5EF4-FFF2-40B4-BE49-F238E27FC236}">
                  <a16:creationId xmlns:a16="http://schemas.microsoft.com/office/drawing/2014/main" id="{CBF465D2-8F7D-485F-86FC-B0F30C1D84D1}"/>
                </a:ext>
              </a:extLst>
            </p:cNvPr>
            <p:cNvPicPr>
              <a:picLocks noChangeAspect="1"/>
            </p:cNvPicPr>
            <p:nvPr/>
          </p:nvPicPr>
          <p:blipFill>
            <a:blip r:embed="rId16"/>
            <a:stretch>
              <a:fillRect/>
            </a:stretch>
          </p:blipFill>
          <p:spPr>
            <a:xfrm>
              <a:off x="8089088" y="4658261"/>
              <a:ext cx="436437" cy="532569"/>
            </a:xfrm>
            <a:prstGeom prst="rect">
              <a:avLst/>
            </a:prstGeom>
          </p:spPr>
        </p:pic>
      </p:gr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6073114" y="2973150"/>
            <a:ext cx="949473" cy="35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C011D30D-B5E1-4CCA-906F-73748A272AB5}"/>
              </a:ext>
            </a:extLst>
          </p:cNvPr>
          <p:cNvCxnSpPr>
            <a:stCxn id="229" idx="1"/>
            <a:endCxn id="227" idx="3"/>
          </p:cNvCxnSpPr>
          <p:nvPr/>
        </p:nvCxnSpPr>
        <p:spPr>
          <a:xfrm flipH="1">
            <a:off x="6162677" y="4916941"/>
            <a:ext cx="874384" cy="57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B78CCF0E-3916-4FE6-973A-363D3F763B29}"/>
              </a:ext>
            </a:extLst>
          </p:cNvPr>
          <p:cNvCxnSpPr>
            <a:cxnSpLocks/>
            <a:stCxn id="209" idx="1"/>
            <a:endCxn id="229" idx="3"/>
          </p:cNvCxnSpPr>
          <p:nvPr/>
        </p:nvCxnSpPr>
        <p:spPr>
          <a:xfrm rot="10800000" flipV="1">
            <a:off x="8806393" y="4489993"/>
            <a:ext cx="663277" cy="42694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465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2" end="2"/>
                                            </p:txEl>
                                          </p:spTgt>
                                        </p:tgtEl>
                                        <p:attrNameLst>
                                          <p:attrName>style.visibility</p:attrName>
                                        </p:attrNameLst>
                                      </p:cBhvr>
                                      <p:to>
                                        <p:strVal val="visible"/>
                                      </p:to>
                                    </p:set>
                                    <p:animEffect transition="in" filter="fade">
                                      <p:cBhvr>
                                        <p:cTn id="7" dur="500"/>
                                        <p:tgtEl>
                                          <p:spTgt spid="8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3" end="3"/>
                                            </p:txEl>
                                          </p:spTgt>
                                        </p:tgtEl>
                                        <p:attrNameLst>
                                          <p:attrName>style.visibility</p:attrName>
                                        </p:attrNameLst>
                                      </p:cBhvr>
                                      <p:to>
                                        <p:strVal val="visible"/>
                                      </p:to>
                                    </p:set>
                                    <p:animEffect transition="in" filter="fade">
                                      <p:cBhvr>
                                        <p:cTn id="10" dur="500"/>
                                        <p:tgtEl>
                                          <p:spTgt spid="88">
                                            <p:txEl>
                                              <p:pRg st="3" end="3"/>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03"/>
                                        </p:tgtEl>
                                        <p:attrNameLst>
                                          <p:attrName>style.visibility</p:attrName>
                                        </p:attrNameLst>
                                      </p:cBhvr>
                                      <p:to>
                                        <p:strVal val="visible"/>
                                      </p:to>
                                    </p:set>
                                    <p:animEffect transition="in" filter="fade">
                                      <p:cBhvr>
                                        <p:cTn id="14" dur="500"/>
                                        <p:tgtEl>
                                          <p:spTgt spid="203"/>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7"/>
                                        </p:tgtEl>
                                        <p:attrNameLst>
                                          <p:attrName>style.visibility</p:attrName>
                                        </p:attrNameLst>
                                      </p:cBhvr>
                                      <p:to>
                                        <p:strVal val="visible"/>
                                      </p:to>
                                    </p:set>
                                    <p:animEffect transition="in" filter="fade">
                                      <p:cBhvr>
                                        <p:cTn id="22" dur="500"/>
                                        <p:tgtEl>
                                          <p:spTgt spid="207"/>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88">
                                            <p:txEl>
                                              <p:pRg st="4" end="4"/>
                                            </p:txEl>
                                          </p:spTgt>
                                        </p:tgtEl>
                                        <p:attrNameLst>
                                          <p:attrName>style.visibility</p:attrName>
                                        </p:attrNameLst>
                                      </p:cBhvr>
                                      <p:to>
                                        <p:strVal val="visible"/>
                                      </p:to>
                                    </p:set>
                                    <p:animEffect transition="in" filter="fade">
                                      <p:cBhvr>
                                        <p:cTn id="42" dur="500"/>
                                        <p:tgtEl>
                                          <p:spTgt spid="88">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88">
                                            <p:txEl>
                                              <p:pRg st="5" end="5"/>
                                            </p:txEl>
                                          </p:spTgt>
                                        </p:tgtEl>
                                        <p:attrNameLst>
                                          <p:attrName>style.visibility</p:attrName>
                                        </p:attrNameLst>
                                      </p:cBhvr>
                                      <p:to>
                                        <p:strVal val="visible"/>
                                      </p:to>
                                    </p:set>
                                    <p:animEffect transition="in" filter="fade">
                                      <p:cBhvr>
                                        <p:cTn id="45" dur="500"/>
                                        <p:tgtEl>
                                          <p:spTgt spid="88">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240"/>
                                        </p:tgtEl>
                                        <p:attrNameLst>
                                          <p:attrName>style.visibility</p:attrName>
                                        </p:attrNameLst>
                                      </p:cBhvr>
                                      <p:to>
                                        <p:strVal val="visible"/>
                                      </p:to>
                                    </p:set>
                                    <p:animEffect transition="in" filter="fade">
                                      <p:cBhvr>
                                        <p:cTn id="63" dur="500"/>
                                        <p:tgtEl>
                                          <p:spTgt spid="240"/>
                                        </p:tgtEl>
                                      </p:cBhvr>
                                    </p:animEffect>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88">
                                            <p:txEl>
                                              <p:pRg st="6" end="6"/>
                                            </p:txEl>
                                          </p:spTgt>
                                        </p:tgtEl>
                                        <p:attrNameLst>
                                          <p:attrName>style.visibility</p:attrName>
                                        </p:attrNameLst>
                                      </p:cBhvr>
                                      <p:to>
                                        <p:strVal val="visible"/>
                                      </p:to>
                                    </p:set>
                                    <p:animEffect transition="in" filter="fade">
                                      <p:cBhvr>
                                        <p:cTn id="67" dur="500"/>
                                        <p:tgtEl>
                                          <p:spTgt spid="88">
                                            <p:txEl>
                                              <p:pRg st="6" end="6"/>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88">
                                            <p:txEl>
                                              <p:pRg st="7" end="7"/>
                                            </p:txEl>
                                          </p:spTgt>
                                        </p:tgtEl>
                                        <p:attrNameLst>
                                          <p:attrName>style.visibility</p:attrName>
                                        </p:attrNameLst>
                                      </p:cBhvr>
                                      <p:to>
                                        <p:strVal val="visible"/>
                                      </p:to>
                                    </p:set>
                                    <p:animEffect transition="in" filter="fade">
                                      <p:cBhvr>
                                        <p:cTn id="70" dur="500"/>
                                        <p:tgtEl>
                                          <p:spTgt spid="88">
                                            <p:txEl>
                                              <p:pRg st="7" end="7"/>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41"/>
                                        </p:tgtEl>
                                        <p:attrNameLst>
                                          <p:attrName>style.visibility</p:attrName>
                                        </p:attrNameLst>
                                      </p:cBhvr>
                                      <p:to>
                                        <p:strVal val="visible"/>
                                      </p:to>
                                    </p:set>
                                    <p:animEffect transition="in" filter="fade">
                                      <p:cBhvr>
                                        <p:cTn id="73" dur="500"/>
                                        <p:tgtEl>
                                          <p:spTgt spid="241"/>
                                        </p:tgtEl>
                                      </p:cBhvr>
                                    </p:animEffect>
                                  </p:childTnLst>
                                </p:cTn>
                              </p:par>
                              <p:par>
                                <p:cTn id="74" presetID="10" presetClass="entr" presetSubtype="0" fill="hold" nodeType="withEffect">
                                  <p:stCondLst>
                                    <p:cond delay="0"/>
                                  </p:stCondLst>
                                  <p:childTnLst>
                                    <p:set>
                                      <p:cBhvr>
                                        <p:cTn id="75" dur="1" fill="hold">
                                          <p:stCondLst>
                                            <p:cond delay="0"/>
                                          </p:stCondLst>
                                        </p:cTn>
                                        <p:tgtEl>
                                          <p:spTgt spid="238"/>
                                        </p:tgtEl>
                                        <p:attrNameLst>
                                          <p:attrName>style.visibility</p:attrName>
                                        </p:attrNameLst>
                                      </p:cBhvr>
                                      <p:to>
                                        <p:strVal val="visible"/>
                                      </p:to>
                                    </p:set>
                                    <p:animEffect transition="in" filter="fade">
                                      <p:cBhvr>
                                        <p:cTn id="76" dur="500"/>
                                        <p:tgtEl>
                                          <p:spTgt spid="238"/>
                                        </p:tgtEl>
                                      </p:cBhvr>
                                    </p:animEffect>
                                  </p:childTnLst>
                                </p:cTn>
                              </p:par>
                              <p:par>
                                <p:cTn id="77" presetID="10" presetClass="entr" presetSubtype="0" fill="hold" nodeType="withEffect">
                                  <p:stCondLst>
                                    <p:cond delay="0"/>
                                  </p:stCondLst>
                                  <p:childTnLst>
                                    <p:set>
                                      <p:cBhvr>
                                        <p:cTn id="78" dur="1" fill="hold">
                                          <p:stCondLst>
                                            <p:cond delay="0"/>
                                          </p:stCondLst>
                                        </p:cTn>
                                        <p:tgtEl>
                                          <p:spTgt spid="227"/>
                                        </p:tgtEl>
                                        <p:attrNameLst>
                                          <p:attrName>style.visibility</p:attrName>
                                        </p:attrNameLst>
                                      </p:cBhvr>
                                      <p:to>
                                        <p:strVal val="visible"/>
                                      </p:to>
                                    </p:set>
                                    <p:animEffect transition="in" filter="fade">
                                      <p:cBhvr>
                                        <p:cTn id="79"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0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 Common patterns and practices</a:t>
            </a:r>
          </a:p>
        </p:txBody>
      </p:sp>
      <p:sp>
        <p:nvSpPr>
          <p:cNvPr id="5" name="Text Placeholder 4"/>
          <p:cNvSpPr>
            <a:spLocks noGrp="1"/>
          </p:cNvSpPr>
          <p:nvPr>
            <p:ph type="body" sz="quarter" idx="10"/>
          </p:nvPr>
        </p:nvSpPr>
        <p:spPr>
          <a:xfrm>
            <a:off x="275482" y="1759922"/>
            <a:ext cx="11885514" cy="2514086"/>
          </a:xfrm>
        </p:spPr>
        <p:txBody>
          <a:bodyPr/>
          <a:lstStyle/>
          <a:p>
            <a:pPr marL="0" lvl="2">
              <a:buClr>
                <a:prstClr val="white"/>
              </a:buClr>
              <a:defRPr/>
            </a:pPr>
            <a:r>
              <a:rPr lang="en-US" sz="2856" dirty="0">
                <a:solidFill>
                  <a:prstClr val="white"/>
                </a:solidFill>
                <a:latin typeface="Segoe UI Light"/>
              </a:rPr>
              <a:t>Azure IoT Hub is designed to connect your devices to Azure. It supports</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Communication Patterns</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Transport options</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High throughput data ingestion</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Reliable command and control</a:t>
            </a:r>
          </a:p>
        </p:txBody>
      </p:sp>
    </p:spTree>
    <p:extLst>
      <p:ext uri="{BB962C8B-B14F-4D97-AF65-F5344CB8AC3E}">
        <p14:creationId xmlns:p14="http://schemas.microsoft.com/office/powerpoint/2010/main" val="13331337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Microsoft Azure IoT Hub</a:t>
            </a:r>
          </a:p>
        </p:txBody>
      </p:sp>
      <p:sp>
        <p:nvSpPr>
          <p:cNvPr id="5" name="Text Placeholder 4"/>
          <p:cNvSpPr>
            <a:spLocks noGrp="1"/>
          </p:cNvSpPr>
          <p:nvPr>
            <p:ph type="body" sz="quarter" idx="10"/>
          </p:nvPr>
        </p:nvSpPr>
        <p:spPr>
          <a:xfrm>
            <a:off x="275482" y="3790564"/>
            <a:ext cx="11885514" cy="2564135"/>
          </a:xfrm>
        </p:spPr>
        <p:txBody>
          <a:bodyPr/>
          <a:lstStyle/>
          <a:p>
            <a:pPr marL="0" lvl="2">
              <a:buClr>
                <a:prstClr val="white"/>
              </a:buClr>
              <a:defRPr/>
            </a:pPr>
            <a:r>
              <a:rPr lang="en-US" sz="2856" dirty="0">
                <a:solidFill>
                  <a:prstClr val="white"/>
                </a:solidFill>
                <a:latin typeface="Segoe UI Light"/>
              </a:rPr>
              <a:t>Azure IoT Hub is designed to connect your devices to Azure. It supports</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Millions of simultaneously connected devices</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Per-device authentication</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High throughput data ingestion</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Reliable command and control</a:t>
            </a:r>
          </a:p>
        </p:txBody>
      </p:sp>
      <p:sp>
        <p:nvSpPr>
          <p:cNvPr id="6" name="Text Placeholder 4"/>
          <p:cNvSpPr txBox="1">
            <a:spLocks/>
          </p:cNvSpPr>
          <p:nvPr/>
        </p:nvSpPr>
        <p:spPr>
          <a:xfrm>
            <a:off x="280988" y="1593197"/>
            <a:ext cx="11885514" cy="1652703"/>
          </a:xfrm>
          <a:prstGeom prst="rect">
            <a:avLst/>
          </a:prstGeom>
        </p:spPr>
        <p:txBody>
          <a:bodyPr vert="horz" wrap="square" lIns="149217" tIns="93260" rIns="149217" bIns="93260" rtlCol="0">
            <a:spAutoFit/>
          </a:bodyPr>
          <a:lstStyle>
            <a:lvl1pPr marL="0" marR="0" indent="0" algn="l" defTabSz="914192" rtl="0" eaLnBrk="1" fontAlgn="auto" latinLnBrk="0" hangingPunct="1">
              <a:lnSpc>
                <a:spcPct val="90000"/>
              </a:lnSpc>
              <a:spcBef>
                <a:spcPts val="1800"/>
              </a:spcBef>
              <a:spcAft>
                <a:spcPts val="0"/>
              </a:spcAft>
              <a:buClrTx/>
              <a:buSzPct val="90000"/>
              <a:buFont typeface="Arial" pitchFamily="34" charset="0"/>
              <a:buNone/>
              <a:tabLst/>
              <a:defRPr sz="3920" kern="1200" spc="0" baseline="0">
                <a:gradFill>
                  <a:gsLst>
                    <a:gs pos="1250">
                      <a:schemeClr val="tx1"/>
                    </a:gs>
                    <a:gs pos="99000">
                      <a:schemeClr val="tx1"/>
                    </a:gs>
                  </a:gsLst>
                  <a:lin ang="5400000" scaled="0"/>
                </a:gradFill>
                <a:latin typeface="+mj-lt"/>
                <a:ea typeface="+mn-ea"/>
                <a:cs typeface="+mn-cs"/>
              </a:defRPr>
            </a:lvl1pPr>
            <a:lvl2pPr marL="0" marR="0" indent="0" algn="l" defTabSz="914192" rtl="0" eaLnBrk="1" fontAlgn="auto" latinLnBrk="0" hangingPunct="1">
              <a:lnSpc>
                <a:spcPct val="90000"/>
              </a:lnSpc>
              <a:spcBef>
                <a:spcPts val="365"/>
              </a:spcBef>
              <a:spcAft>
                <a:spcPts val="60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54"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07"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161"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998" dirty="0"/>
              <a:t>IoT Hub is available as a stand-alone service or as one of the services used in the new Azure IoT Suite</a:t>
            </a:r>
          </a:p>
          <a:p>
            <a:pPr lvl="1"/>
            <a:r>
              <a:rPr lang="en-US" sz="2000" dirty="0"/>
              <a:t> </a:t>
            </a:r>
          </a:p>
        </p:txBody>
      </p:sp>
    </p:spTree>
    <p:extLst>
      <p:ext uri="{BB962C8B-B14F-4D97-AF65-F5344CB8AC3E}">
        <p14:creationId xmlns:p14="http://schemas.microsoft.com/office/powerpoint/2010/main" val="21724956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Connector 87"/>
          <p:cNvCxnSpPr/>
          <p:nvPr/>
        </p:nvCxnSpPr>
        <p:spPr>
          <a:xfrm>
            <a:off x="3292604" y="2419507"/>
            <a:ext cx="0" cy="4114172"/>
          </a:xfrm>
          <a:prstGeom prst="line">
            <a:avLst/>
          </a:prstGeom>
          <a:ln w="28575">
            <a:solidFill>
              <a:srgbClr val="77777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Azure IoT Solution Architecture</a:t>
            </a:r>
          </a:p>
        </p:txBody>
      </p:sp>
      <p:sp>
        <p:nvSpPr>
          <p:cNvPr id="8" name="Field gateway"/>
          <p:cNvSpPr/>
          <p:nvPr/>
        </p:nvSpPr>
        <p:spPr>
          <a:xfrm>
            <a:off x="2163220" y="3964698"/>
            <a:ext cx="961766"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Field gateway</a:t>
            </a:r>
          </a:p>
        </p:txBody>
      </p:sp>
      <p:sp>
        <p:nvSpPr>
          <p:cNvPr id="9" name="Cloud protocol"/>
          <p:cNvSpPr/>
          <p:nvPr/>
        </p:nvSpPr>
        <p:spPr>
          <a:xfrm>
            <a:off x="3537100" y="3080186"/>
            <a:ext cx="976608"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Cloud protocol</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gateway</a:t>
            </a:r>
          </a:p>
        </p:txBody>
      </p:sp>
      <p:grpSp>
        <p:nvGrpSpPr>
          <p:cNvPr id="10" name="Group 9"/>
          <p:cNvGrpSpPr/>
          <p:nvPr/>
        </p:nvGrpSpPr>
        <p:grpSpPr>
          <a:xfrm>
            <a:off x="1133890" y="2638224"/>
            <a:ext cx="313475" cy="314090"/>
            <a:chOff x="609600" y="502508"/>
            <a:chExt cx="395416" cy="395416"/>
          </a:xfrm>
        </p:grpSpPr>
        <p:sp>
          <p:nvSpPr>
            <p:cNvPr id="11" name="Rectangle 10"/>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2"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cxnSp>
        <p:nvCxnSpPr>
          <p:cNvPr id="22" name="Straight Arrow Connector 21"/>
          <p:cNvCxnSpPr/>
          <p:nvPr/>
        </p:nvCxnSpPr>
        <p:spPr>
          <a:xfrm flipV="1">
            <a:off x="1467993" y="2774722"/>
            <a:ext cx="3570381" cy="11051"/>
          </a:xfrm>
          <a:prstGeom prst="straightConnector1">
            <a:avLst/>
          </a:prstGeom>
          <a:ln w="28575">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67993" y="3556496"/>
            <a:ext cx="2069107" cy="1394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15430" y="3831173"/>
            <a:ext cx="535796"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67993" y="4317051"/>
            <a:ext cx="701880" cy="10220"/>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123299" y="4260003"/>
            <a:ext cx="423837" cy="5138"/>
          </a:xfrm>
          <a:prstGeom prst="straightConnector1">
            <a:avLst/>
          </a:prstGeom>
          <a:ln w="28575">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p:cNvCxnSpPr/>
          <p:nvPr/>
        </p:nvCxnSpPr>
        <p:spPr>
          <a:xfrm flipV="1">
            <a:off x="1473598" y="5097994"/>
            <a:ext cx="695751"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32303" y="5097992"/>
            <a:ext cx="1906070" cy="1192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304794" y="2989340"/>
            <a:ext cx="1156735" cy="34516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IP-capable</a:t>
            </a:r>
          </a:p>
        </p:txBody>
      </p:sp>
      <p:sp>
        <p:nvSpPr>
          <p:cNvPr id="36" name="TextBox 35"/>
          <p:cNvSpPr txBox="1"/>
          <p:nvPr/>
        </p:nvSpPr>
        <p:spPr>
          <a:xfrm rot="16200000">
            <a:off x="46207" y="4561334"/>
            <a:ext cx="1653017" cy="33842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None IP-devices</a:t>
            </a:r>
          </a:p>
        </p:txBody>
      </p:sp>
      <p:sp>
        <p:nvSpPr>
          <p:cNvPr id="37" name="Rectangle 36"/>
          <p:cNvSpPr/>
          <p:nvPr/>
        </p:nvSpPr>
        <p:spPr>
          <a:xfrm>
            <a:off x="7856808" y="2530030"/>
            <a:ext cx="3116257" cy="1172901"/>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Event processing and insight</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(e.g. hot and cold paths)</a:t>
            </a:r>
          </a:p>
        </p:txBody>
      </p:sp>
      <p:sp>
        <p:nvSpPr>
          <p:cNvPr id="51" name="Left-Right Arrow 50"/>
          <p:cNvSpPr/>
          <p:nvPr/>
        </p:nvSpPr>
        <p:spPr>
          <a:xfrm>
            <a:off x="7073138" y="4141158"/>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Rectangle 77"/>
          <p:cNvSpPr/>
          <p:nvPr/>
        </p:nvSpPr>
        <p:spPr>
          <a:xfrm>
            <a:off x="7842369" y="3899358"/>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business logic,</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Connectivity monitoring</a:t>
            </a:r>
          </a:p>
        </p:txBody>
      </p:sp>
      <p:sp>
        <p:nvSpPr>
          <p:cNvPr id="83" name="Rectangle 82"/>
          <p:cNvSpPr/>
          <p:nvPr/>
        </p:nvSpPr>
        <p:spPr>
          <a:xfrm>
            <a:off x="7856808" y="5208642"/>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Application</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provisioning and management</a:t>
            </a:r>
          </a:p>
        </p:txBody>
      </p:sp>
      <p:sp>
        <p:nvSpPr>
          <p:cNvPr id="95" name="TextBox 94"/>
          <p:cNvSpPr txBox="1"/>
          <p:nvPr/>
        </p:nvSpPr>
        <p:spPr>
          <a:xfrm>
            <a:off x="3292605" y="6180182"/>
            <a:ext cx="879373"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a:ln>
                  <a:noFill/>
                </a:ln>
                <a:effectLst/>
                <a:uLnTx/>
                <a:uFillTx/>
                <a:latin typeface="Segoe UI"/>
                <a:ea typeface="+mn-ea"/>
                <a:cs typeface="+mn-cs"/>
              </a:rPr>
              <a:t>cloud</a:t>
            </a:r>
          </a:p>
        </p:txBody>
      </p:sp>
      <p:sp>
        <p:nvSpPr>
          <p:cNvPr id="96" name="TextBox 95"/>
          <p:cNvSpPr txBox="1"/>
          <p:nvPr/>
        </p:nvSpPr>
        <p:spPr>
          <a:xfrm>
            <a:off x="2440821" y="6167974"/>
            <a:ext cx="768198"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field</a:t>
            </a:r>
          </a:p>
        </p:txBody>
      </p:sp>
      <p:grpSp>
        <p:nvGrpSpPr>
          <p:cNvPr id="41" name="Group 40"/>
          <p:cNvGrpSpPr/>
          <p:nvPr/>
        </p:nvGrpSpPr>
        <p:grpSpPr>
          <a:xfrm>
            <a:off x="1133890" y="3399720"/>
            <a:ext cx="313475" cy="314090"/>
            <a:chOff x="609600" y="502508"/>
            <a:chExt cx="395416" cy="395416"/>
          </a:xfrm>
        </p:grpSpPr>
        <p:sp>
          <p:nvSpPr>
            <p:cNvPr id="42" name="Rectangle 41"/>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3"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4" name="Group 43"/>
          <p:cNvGrpSpPr/>
          <p:nvPr/>
        </p:nvGrpSpPr>
        <p:grpSpPr>
          <a:xfrm>
            <a:off x="1127365" y="4159884"/>
            <a:ext cx="313475" cy="314090"/>
            <a:chOff x="609600" y="502508"/>
            <a:chExt cx="395416" cy="395416"/>
          </a:xfrm>
        </p:grpSpPr>
        <p:sp>
          <p:nvSpPr>
            <p:cNvPr id="45" name="Rectangle 44"/>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7" name="Group 46"/>
          <p:cNvGrpSpPr/>
          <p:nvPr/>
        </p:nvGrpSpPr>
        <p:grpSpPr>
          <a:xfrm>
            <a:off x="1124782" y="4952869"/>
            <a:ext cx="313475" cy="314090"/>
            <a:chOff x="609600" y="502508"/>
            <a:chExt cx="395416" cy="395416"/>
          </a:xfrm>
        </p:grpSpPr>
        <p:sp>
          <p:nvSpPr>
            <p:cNvPr id="48" name="Rectangle 47"/>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sp>
        <p:nvSpPr>
          <p:cNvPr id="39" name="Left-Right Arrow 38"/>
          <p:cNvSpPr/>
          <p:nvPr/>
        </p:nvSpPr>
        <p:spPr>
          <a:xfrm>
            <a:off x="7088245" y="5388744"/>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Left-Right Arrow 39"/>
          <p:cNvSpPr/>
          <p:nvPr/>
        </p:nvSpPr>
        <p:spPr>
          <a:xfrm>
            <a:off x="7088244" y="2890042"/>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Frame 5"/>
          <p:cNvSpPr>
            <a:spLocks noChangeAspect="1"/>
          </p:cNvSpPr>
          <p:nvPr/>
        </p:nvSpPr>
        <p:spPr bwMode="auto">
          <a:xfrm>
            <a:off x="2369450" y="4107778"/>
            <a:ext cx="497333" cy="497199"/>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 name="Group 4"/>
          <p:cNvGrpSpPr/>
          <p:nvPr/>
        </p:nvGrpSpPr>
        <p:grpSpPr>
          <a:xfrm>
            <a:off x="10239295" y="5333142"/>
            <a:ext cx="425518" cy="422851"/>
            <a:chOff x="13858399" y="2733933"/>
            <a:chExt cx="425518" cy="422851"/>
          </a:xfrm>
        </p:grpSpPr>
        <p:grpSp>
          <p:nvGrpSpPr>
            <p:cNvPr id="141" name="Group 140"/>
            <p:cNvGrpSpPr/>
            <p:nvPr/>
          </p:nvGrpSpPr>
          <p:grpSpPr>
            <a:xfrm>
              <a:off x="13858399" y="2733933"/>
              <a:ext cx="425518" cy="422851"/>
              <a:chOff x="7536568" y="3223995"/>
              <a:chExt cx="617962" cy="614088"/>
            </a:xfrm>
          </p:grpSpPr>
          <p:sp>
            <p:nvSpPr>
              <p:cNvPr id="142" name="Freeform 141"/>
              <p:cNvSpPr/>
              <p:nvPr/>
            </p:nvSpPr>
            <p:spPr bwMode="auto">
              <a:xfrm>
                <a:off x="7536568" y="3293206"/>
                <a:ext cx="617962" cy="544877"/>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3" name="Freeform 142"/>
              <p:cNvSpPr/>
              <p:nvPr/>
            </p:nvSpPr>
            <p:spPr bwMode="auto">
              <a:xfrm>
                <a:off x="7903231" y="3223995"/>
                <a:ext cx="205183" cy="29439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183" h="294392">
                    <a:moveTo>
                      <a:pt x="98131" y="0"/>
                    </a:moveTo>
                    <a:lnTo>
                      <a:pt x="0" y="165038"/>
                    </a:lnTo>
                    <a:lnTo>
                      <a:pt x="93671" y="165038"/>
                    </a:lnTo>
                    <a:lnTo>
                      <a:pt x="17842" y="294392"/>
                    </a:lnTo>
                    <a:lnTo>
                      <a:pt x="205183" y="120433"/>
                    </a:lnTo>
                    <a:lnTo>
                      <a:pt x="124894" y="115972"/>
                    </a:lnTo>
                    <a:lnTo>
                      <a:pt x="196262" y="13381"/>
                    </a:lnTo>
                    <a:lnTo>
                      <a:pt x="98131"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44" name="Freeform 143"/>
            <p:cNvSpPr/>
            <p:nvPr/>
          </p:nvSpPr>
          <p:spPr bwMode="auto">
            <a:xfrm>
              <a:off x="14119326" y="2749359"/>
              <a:ext cx="122921" cy="17171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 name="connsiteX0" fmla="*/ 98131 w 223336"/>
                <a:gd name="connsiteY0" fmla="*/ 0 h 294392"/>
                <a:gd name="connsiteX1" fmla="*/ 0 w 223336"/>
                <a:gd name="connsiteY1" fmla="*/ 165038 h 294392"/>
                <a:gd name="connsiteX2" fmla="*/ 93671 w 223336"/>
                <a:gd name="connsiteY2" fmla="*/ 165038 h 294392"/>
                <a:gd name="connsiteX3" fmla="*/ 17842 w 223336"/>
                <a:gd name="connsiteY3" fmla="*/ 294392 h 294392"/>
                <a:gd name="connsiteX4" fmla="*/ 223336 w 223336"/>
                <a:gd name="connsiteY4" fmla="*/ 123197 h 294392"/>
                <a:gd name="connsiteX5" fmla="*/ 124894 w 223336"/>
                <a:gd name="connsiteY5" fmla="*/ 115972 h 294392"/>
                <a:gd name="connsiteX6" fmla="*/ 196262 w 223336"/>
                <a:gd name="connsiteY6" fmla="*/ 13381 h 294392"/>
                <a:gd name="connsiteX7" fmla="*/ 98131 w 223336"/>
                <a:gd name="connsiteY7" fmla="*/ 0 h 294392"/>
                <a:gd name="connsiteX0" fmla="*/ 98131 w 223336"/>
                <a:gd name="connsiteY0" fmla="*/ 0 h 298077"/>
                <a:gd name="connsiteX1" fmla="*/ 0 w 223336"/>
                <a:gd name="connsiteY1" fmla="*/ 165038 h 298077"/>
                <a:gd name="connsiteX2" fmla="*/ 93671 w 223336"/>
                <a:gd name="connsiteY2" fmla="*/ 165038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09912 w 223336"/>
                <a:gd name="connsiteY2" fmla="*/ 163196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19466 w 223336"/>
                <a:gd name="connsiteY2" fmla="*/ 165039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4 w 223336"/>
                <a:gd name="connsiteY5" fmla="*/ 115972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3 w 223336"/>
                <a:gd name="connsiteY5" fmla="*/ 117815 h 300841"/>
                <a:gd name="connsiteX6" fmla="*/ 196262 w 223336"/>
                <a:gd name="connsiteY6" fmla="*/ 13381 h 300841"/>
                <a:gd name="connsiteX7" fmla="*/ 98131 w 223336"/>
                <a:gd name="connsiteY7" fmla="*/ 0 h 30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336" h="300841">
                  <a:moveTo>
                    <a:pt x="98131" y="0"/>
                  </a:moveTo>
                  <a:lnTo>
                    <a:pt x="0" y="165038"/>
                  </a:lnTo>
                  <a:lnTo>
                    <a:pt x="119466" y="165039"/>
                  </a:lnTo>
                  <a:lnTo>
                    <a:pt x="28351" y="300841"/>
                  </a:lnTo>
                  <a:lnTo>
                    <a:pt x="223336" y="123197"/>
                  </a:lnTo>
                  <a:lnTo>
                    <a:pt x="124893" y="117815"/>
                  </a:lnTo>
                  <a:lnTo>
                    <a:pt x="196262" y="13381"/>
                  </a:lnTo>
                  <a:lnTo>
                    <a:pt x="98131" y="0"/>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3" name="Group 12"/>
          <p:cNvGrpSpPr/>
          <p:nvPr/>
        </p:nvGrpSpPr>
        <p:grpSpPr>
          <a:xfrm>
            <a:off x="10079835" y="4012100"/>
            <a:ext cx="665860" cy="580576"/>
            <a:chOff x="10444863" y="4012100"/>
            <a:chExt cx="665860" cy="580576"/>
          </a:xfrm>
        </p:grpSpPr>
        <p:sp>
          <p:nvSpPr>
            <p:cNvPr id="159" name="Freeform 158"/>
            <p:cNvSpPr>
              <a:spLocks noEditPoints="1"/>
            </p:cNvSpPr>
            <p:nvPr/>
          </p:nvSpPr>
          <p:spPr bwMode="auto">
            <a:xfrm>
              <a:off x="10444863" y="4012100"/>
              <a:ext cx="428972" cy="431004"/>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2" name="Freeform 161"/>
            <p:cNvSpPr>
              <a:spLocks noEditPoints="1"/>
            </p:cNvSpPr>
            <p:nvPr/>
          </p:nvSpPr>
          <p:spPr bwMode="auto">
            <a:xfrm>
              <a:off x="10848628" y="4056299"/>
              <a:ext cx="262095" cy="263336"/>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Freeform 162"/>
            <p:cNvSpPr>
              <a:spLocks noEditPoints="1"/>
            </p:cNvSpPr>
            <p:nvPr/>
          </p:nvSpPr>
          <p:spPr bwMode="auto">
            <a:xfrm>
              <a:off x="10744655" y="4276436"/>
              <a:ext cx="314749" cy="31624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1" name="Group 180"/>
          <p:cNvGrpSpPr/>
          <p:nvPr/>
        </p:nvGrpSpPr>
        <p:grpSpPr>
          <a:xfrm>
            <a:off x="3635976" y="3140988"/>
            <a:ext cx="782946" cy="489587"/>
            <a:chOff x="7966852" y="2699664"/>
            <a:chExt cx="782946" cy="489587"/>
          </a:xfrm>
        </p:grpSpPr>
        <p:sp>
          <p:nvSpPr>
            <p:cNvPr id="182" name="Freeform 181"/>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grpSp>
          <p:nvGrpSpPr>
            <p:cNvPr id="183" name="Group 182"/>
            <p:cNvGrpSpPr/>
            <p:nvPr/>
          </p:nvGrpSpPr>
          <p:grpSpPr>
            <a:xfrm>
              <a:off x="8188271" y="2851116"/>
              <a:ext cx="257445" cy="288170"/>
              <a:chOff x="3876323" y="2412935"/>
              <a:chExt cx="981584" cy="1503227"/>
            </a:xfrm>
          </p:grpSpPr>
          <p:grpSp>
            <p:nvGrpSpPr>
              <p:cNvPr id="184" name="Group 183"/>
              <p:cNvGrpSpPr/>
              <p:nvPr/>
            </p:nvGrpSpPr>
            <p:grpSpPr>
              <a:xfrm>
                <a:off x="4075337" y="2655193"/>
                <a:ext cx="640701" cy="978962"/>
                <a:chOff x="3978978" y="2691315"/>
                <a:chExt cx="745467" cy="1374671"/>
              </a:xfrm>
            </p:grpSpPr>
            <p:sp>
              <p:nvSpPr>
                <p:cNvPr id="187" name="Rectangle 186"/>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8" name="Rectangle 187"/>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9" name="Rectangle 188"/>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6" name="Rectangle 195"/>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7" name="Rectangle 196"/>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8" name="Rectangle 197"/>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85" name="Freeform 184"/>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86" name="Freeform 185"/>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sp>
        <p:nvSpPr>
          <p:cNvPr id="4" name="IoT"/>
          <p:cNvSpPr/>
          <p:nvPr/>
        </p:nvSpPr>
        <p:spPr>
          <a:xfrm>
            <a:off x="5058906" y="2429041"/>
            <a:ext cx="1782316" cy="372639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IoT Hub</a:t>
            </a:r>
          </a:p>
        </p:txBody>
      </p:sp>
      <p:sp>
        <p:nvSpPr>
          <p:cNvPr id="61" name="Freeform 60"/>
          <p:cNvSpPr>
            <a:spLocks noChangeAspect="1"/>
          </p:cNvSpPr>
          <p:nvPr/>
        </p:nvSpPr>
        <p:spPr bwMode="auto">
          <a:xfrm rot="5280000">
            <a:off x="5534908" y="3764342"/>
            <a:ext cx="830312" cy="1055797"/>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gradFill>
            <a:gsLst>
              <a:gs pos="50000">
                <a:srgbClr val="5EB6DA"/>
              </a:gs>
              <a:gs pos="50000">
                <a:srgbClr val="3999C6"/>
              </a:gs>
            </a:gsLst>
            <a:lin ang="6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6" name="Group 15"/>
          <p:cNvGrpSpPr/>
          <p:nvPr/>
        </p:nvGrpSpPr>
        <p:grpSpPr>
          <a:xfrm>
            <a:off x="9510041" y="2602013"/>
            <a:ext cx="1428873" cy="804372"/>
            <a:chOff x="7650446" y="2688141"/>
            <a:chExt cx="1802656" cy="1014790"/>
          </a:xfrm>
        </p:grpSpPr>
        <p:grpSp>
          <p:nvGrpSpPr>
            <p:cNvPr id="14" name="Group 13"/>
            <p:cNvGrpSpPr/>
            <p:nvPr/>
          </p:nvGrpSpPr>
          <p:grpSpPr>
            <a:xfrm>
              <a:off x="9072476" y="2927577"/>
              <a:ext cx="380626" cy="116486"/>
              <a:chOff x="9320007" y="2938754"/>
              <a:chExt cx="380626" cy="116486"/>
            </a:xfrm>
          </p:grpSpPr>
          <p:sp>
            <p:nvSpPr>
              <p:cNvPr id="111" name="TextBox 110"/>
              <p:cNvSpPr txBox="1"/>
              <p:nvPr/>
            </p:nvSpPr>
            <p:spPr>
              <a:xfrm>
                <a:off x="932000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2" name="TextBox 111"/>
              <p:cNvSpPr txBox="1"/>
              <p:nvPr/>
            </p:nvSpPr>
            <p:spPr>
              <a:xfrm>
                <a:off x="9384403"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3" name="TextBox 112"/>
              <p:cNvSpPr txBox="1"/>
              <p:nvPr/>
            </p:nvSpPr>
            <p:spPr>
              <a:xfrm>
                <a:off x="957758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4" name="TextBox 113"/>
              <p:cNvSpPr txBox="1"/>
              <p:nvPr/>
            </p:nvSpPr>
            <p:spPr>
              <a:xfrm>
                <a:off x="9448796"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5" name="TextBox 114"/>
              <p:cNvSpPr txBox="1"/>
              <p:nvPr/>
            </p:nvSpPr>
            <p:spPr>
              <a:xfrm>
                <a:off x="9513192"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6" name="TextBox 115"/>
              <p:cNvSpPr txBox="1"/>
              <p:nvPr/>
            </p:nvSpPr>
            <p:spPr>
              <a:xfrm>
                <a:off x="9641984"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grpSp>
        <p:sp>
          <p:nvSpPr>
            <p:cNvPr id="62" name="Oval 61"/>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rgbClr val="B9D80A"/>
                </a:solidFill>
                <a:latin typeface="OCR A Extended" panose="02010509020102010303" pitchFamily="50" charset="0"/>
              </a:endParaRPr>
            </a:p>
          </p:txBody>
        </p:sp>
        <p:sp>
          <p:nvSpPr>
            <p:cNvPr id="63"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64" name="Oval 63"/>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sp>
          <p:nvSpPr>
            <p:cNvPr id="65" name="Freeform 64"/>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6" name="Group 65"/>
            <p:cNvGrpSpPr/>
            <p:nvPr/>
          </p:nvGrpSpPr>
          <p:grpSpPr>
            <a:xfrm>
              <a:off x="8270672" y="2767517"/>
              <a:ext cx="318885" cy="479652"/>
              <a:chOff x="7112065" y="1311128"/>
              <a:chExt cx="1047313" cy="1575323"/>
            </a:xfrm>
          </p:grpSpPr>
          <p:sp>
            <p:nvSpPr>
              <p:cNvPr id="67"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8" name="Group 67"/>
              <p:cNvGrpSpPr/>
              <p:nvPr/>
            </p:nvGrpSpPr>
            <p:grpSpPr>
              <a:xfrm>
                <a:off x="7112065" y="1318671"/>
                <a:ext cx="564776" cy="1567780"/>
                <a:chOff x="7237831" y="1331389"/>
                <a:chExt cx="564776" cy="1567780"/>
              </a:xfrm>
            </p:grpSpPr>
            <p:sp>
              <p:nvSpPr>
                <p:cNvPr id="69"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70" name="Donut 69"/>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grpSp>
        <p:grpSp>
          <p:nvGrpSpPr>
            <p:cNvPr id="7" name="Group 6"/>
            <p:cNvGrpSpPr/>
            <p:nvPr/>
          </p:nvGrpSpPr>
          <p:grpSpPr>
            <a:xfrm>
              <a:off x="8421098" y="2926394"/>
              <a:ext cx="622292" cy="776537"/>
              <a:chOff x="8467245" y="2757788"/>
              <a:chExt cx="622292" cy="776537"/>
            </a:xfrm>
          </p:grpSpPr>
          <p:grpSp>
            <p:nvGrpSpPr>
              <p:cNvPr id="82" name="Group 81"/>
              <p:cNvGrpSpPr/>
              <p:nvPr/>
            </p:nvGrpSpPr>
            <p:grpSpPr>
              <a:xfrm>
                <a:off x="8822263" y="2821623"/>
                <a:ext cx="171962" cy="482437"/>
                <a:chOff x="7237831" y="1331389"/>
                <a:chExt cx="564776" cy="1546282"/>
              </a:xfrm>
            </p:grpSpPr>
            <p:sp>
              <p:nvSpPr>
                <p:cNvPr id="84"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85" name="Oval 84"/>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sp>
            <p:nvSpPr>
              <p:cNvPr id="86" name="Oval 85"/>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nvGrpSpPr>
              <p:cNvPr id="87" name="Group 86"/>
              <p:cNvGrpSpPr/>
              <p:nvPr/>
            </p:nvGrpSpPr>
            <p:grpSpPr>
              <a:xfrm>
                <a:off x="8596999" y="2798236"/>
                <a:ext cx="377713" cy="446059"/>
                <a:chOff x="3761989" y="1519463"/>
                <a:chExt cx="1533392" cy="1810864"/>
              </a:xfrm>
            </p:grpSpPr>
            <p:sp>
              <p:nvSpPr>
                <p:cNvPr id="89" name="TextBox 88"/>
                <p:cNvSpPr txBox="1"/>
                <p:nvPr/>
              </p:nvSpPr>
              <p:spPr>
                <a:xfrm>
                  <a:off x="3761989"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0" name="TextBox 89"/>
                <p:cNvSpPr txBox="1"/>
                <p:nvPr/>
              </p:nvSpPr>
              <p:spPr>
                <a:xfrm>
                  <a:off x="4166386"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1" name="TextBox 90"/>
                <p:cNvSpPr txBox="1"/>
                <p:nvPr/>
              </p:nvSpPr>
              <p:spPr>
                <a:xfrm>
                  <a:off x="497517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2" name="TextBox 91"/>
                <p:cNvSpPr txBox="1"/>
                <p:nvPr/>
              </p:nvSpPr>
              <p:spPr>
                <a:xfrm>
                  <a:off x="4570783"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3" name="TextBox 92"/>
                <p:cNvSpPr txBox="1"/>
                <p:nvPr/>
              </p:nvSpPr>
              <p:spPr>
                <a:xfrm>
                  <a:off x="376198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7" name="TextBox 96"/>
                <p:cNvSpPr txBox="1"/>
                <p:nvPr/>
              </p:nvSpPr>
              <p:spPr>
                <a:xfrm>
                  <a:off x="4975184" y="2699786"/>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8" name="TextBox 97"/>
                <p:cNvSpPr txBox="1"/>
                <p:nvPr/>
              </p:nvSpPr>
              <p:spPr>
                <a:xfrm>
                  <a:off x="4166385"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9" name="TextBox 98"/>
                <p:cNvSpPr txBox="1"/>
                <p:nvPr/>
              </p:nvSpPr>
              <p:spPr>
                <a:xfrm>
                  <a:off x="4570780" y="2699791"/>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0" name="TextBox 99"/>
                <p:cNvSpPr txBox="1"/>
                <p:nvPr/>
              </p:nvSpPr>
              <p:spPr>
                <a:xfrm>
                  <a:off x="4570780" y="2124170"/>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1" name="TextBox 100"/>
                <p:cNvSpPr txBox="1"/>
                <p:nvPr/>
              </p:nvSpPr>
              <p:spPr>
                <a:xfrm>
                  <a:off x="4975176"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02" name="TextBox 101"/>
                <p:cNvSpPr txBox="1"/>
                <p:nvPr/>
              </p:nvSpPr>
              <p:spPr>
                <a:xfrm>
                  <a:off x="416638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3" name="TextBox 102"/>
                <p:cNvSpPr txBox="1"/>
                <p:nvPr/>
              </p:nvSpPr>
              <p:spPr>
                <a:xfrm>
                  <a:off x="376199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grpSp>
          <p:sp>
            <p:nvSpPr>
              <p:cNvPr id="105" name="Donut 104"/>
              <p:cNvSpPr/>
              <p:nvPr/>
            </p:nvSpPr>
            <p:spPr>
              <a:xfrm>
                <a:off x="8512459" y="2757788"/>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accent2">
                      <a:lumMod val="20000"/>
                      <a:lumOff val="80000"/>
                    </a:schemeClr>
                  </a:solidFill>
                  <a:latin typeface="OCR A Extended" panose="02010509020102010303" pitchFamily="50" charset="0"/>
                </a:endParaRPr>
              </a:p>
            </p:txBody>
          </p:sp>
          <p:sp>
            <p:nvSpPr>
              <p:cNvPr id="106" name="Rounded Rectangle 105"/>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sp>
          <p:nvSpPr>
            <p:cNvPr id="71" name="TextBox 70"/>
            <p:cNvSpPr txBox="1"/>
            <p:nvPr/>
          </p:nvSpPr>
          <p:spPr>
            <a:xfrm>
              <a:off x="7856809" y="268814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2" name="TextBox 71"/>
            <p:cNvSpPr txBox="1"/>
            <p:nvPr/>
          </p:nvSpPr>
          <p:spPr>
            <a:xfrm>
              <a:off x="7945210" y="30389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3" name="TextBox 72"/>
            <p:cNvSpPr txBox="1"/>
            <p:nvPr/>
          </p:nvSpPr>
          <p:spPr>
            <a:xfrm>
              <a:off x="8209563" y="302198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4" name="TextBox 73"/>
            <p:cNvSpPr txBox="1"/>
            <p:nvPr/>
          </p:nvSpPr>
          <p:spPr>
            <a:xfrm>
              <a:off x="8214300" y="28583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5" name="TextBox 74"/>
            <p:cNvSpPr txBox="1"/>
            <p:nvPr/>
          </p:nvSpPr>
          <p:spPr>
            <a:xfrm>
              <a:off x="7650446" y="291633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6" name="TextBox 75"/>
            <p:cNvSpPr txBox="1"/>
            <p:nvPr/>
          </p:nvSpPr>
          <p:spPr>
            <a:xfrm>
              <a:off x="8053676" y="2996826"/>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7" name="TextBox 76"/>
            <p:cNvSpPr txBox="1"/>
            <p:nvPr/>
          </p:nvSpPr>
          <p:spPr>
            <a:xfrm>
              <a:off x="7843002" y="293503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80" name="TextBox 79"/>
            <p:cNvSpPr txBox="1"/>
            <p:nvPr/>
          </p:nvSpPr>
          <p:spPr>
            <a:xfrm>
              <a:off x="8113654" y="292214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81" name="TextBox 80"/>
            <p:cNvSpPr txBox="1"/>
            <p:nvPr/>
          </p:nvSpPr>
          <p:spPr>
            <a:xfrm>
              <a:off x="8124140" y="274192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8" name="TextBox 117"/>
            <p:cNvSpPr txBox="1"/>
            <p:nvPr/>
          </p:nvSpPr>
          <p:spPr>
            <a:xfrm>
              <a:off x="7737120" y="29902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9" name="TextBox 118"/>
            <p:cNvSpPr txBox="1"/>
            <p:nvPr/>
          </p:nvSpPr>
          <p:spPr>
            <a:xfrm>
              <a:off x="7763481" y="273776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1" name="TextBox 120"/>
            <p:cNvSpPr txBox="1"/>
            <p:nvPr/>
          </p:nvSpPr>
          <p:spPr>
            <a:xfrm>
              <a:off x="7974881" y="284943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2" name="TextBox 121"/>
            <p:cNvSpPr txBox="1"/>
            <p:nvPr/>
          </p:nvSpPr>
          <p:spPr>
            <a:xfrm>
              <a:off x="7680582" y="276468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3" name="TextBox 122"/>
            <p:cNvSpPr txBox="1"/>
            <p:nvPr/>
          </p:nvSpPr>
          <p:spPr>
            <a:xfrm>
              <a:off x="7713328" y="3144002"/>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4" name="TextBox 123"/>
            <p:cNvSpPr txBox="1"/>
            <p:nvPr/>
          </p:nvSpPr>
          <p:spPr>
            <a:xfrm>
              <a:off x="7841889" y="30797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6" name="TextBox 125"/>
            <p:cNvSpPr txBox="1"/>
            <p:nvPr/>
          </p:nvSpPr>
          <p:spPr>
            <a:xfrm>
              <a:off x="8009053" y="2757390"/>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grpSp>
    </p:spTree>
    <p:extLst>
      <p:ext uri="{BB962C8B-B14F-4D97-AF65-F5344CB8AC3E}">
        <p14:creationId xmlns:p14="http://schemas.microsoft.com/office/powerpoint/2010/main" val="63793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5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25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25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25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5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5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81"/>
                                        </p:tgtEl>
                                        <p:attrNameLst>
                                          <p:attrName>style.visibility</p:attrName>
                                        </p:attrNameLst>
                                      </p:cBhvr>
                                      <p:to>
                                        <p:strVal val="visible"/>
                                      </p:to>
                                    </p:set>
                                    <p:animEffect transition="in" filter="fade">
                                      <p:cBhvr>
                                        <p:cTn id="36" dur="250"/>
                                        <p:tgtEl>
                                          <p:spTgt spid="181"/>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5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25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25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250"/>
                                        <p:tgtEl>
                                          <p:spTgt spid="9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25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25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25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250"/>
                                        <p:tgtEl>
                                          <p:spTgt spid="94"/>
                                        </p:tgtEl>
                                      </p:cBhvr>
                                    </p:animEffect>
                                  </p:childTnLst>
                                </p:cTn>
                              </p:par>
                              <p:par>
                                <p:cTn id="63" presetID="10"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25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25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25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250"/>
                                        <p:tgtEl>
                                          <p:spTgt spid="37"/>
                                        </p:tgtEl>
                                      </p:cBhvr>
                                    </p:animEffect>
                                  </p:childTnLst>
                                </p:cTn>
                              </p:par>
                              <p:par>
                                <p:cTn id="77" presetID="10"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250"/>
                                        <p:tgtEl>
                                          <p:spTgt spid="5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animEffect transition="in" filter="fade">
                                      <p:cBhvr>
                                        <p:cTn id="87" dur="250"/>
                                        <p:tgtEl>
                                          <p:spTgt spid="78"/>
                                        </p:tgtEl>
                                      </p:cBhvr>
                                    </p:animEffect>
                                  </p:childTnLst>
                                </p:cTn>
                              </p:par>
                              <p:par>
                                <p:cTn id="88" presetID="10" presetClass="entr" presetSubtype="0" fill="hold"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250"/>
                                        <p:tgtEl>
                                          <p:spTgt spid="1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250"/>
                                        <p:tgtEl>
                                          <p:spTgt spid="3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fade">
                                      <p:cBhvr>
                                        <p:cTn id="98" dur="250"/>
                                        <p:tgtEl>
                                          <p:spTgt spid="83"/>
                                        </p:tgtEl>
                                      </p:cBhvr>
                                    </p:animEffect>
                                  </p:childTnLst>
                                </p:cTn>
                              </p:par>
                              <p:par>
                                <p:cTn id="99" presetID="10" presetClass="entr" presetSubtype="0" fill="hold" nodeType="with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fade">
                                      <p:cBhvr>
                                        <p:cTn id="10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5" grpId="0"/>
      <p:bldP spid="36" grpId="0"/>
      <p:bldP spid="37" grpId="0" animBg="1"/>
      <p:bldP spid="51" grpId="0" animBg="1"/>
      <p:bldP spid="78" grpId="0" animBg="1"/>
      <p:bldP spid="83" grpId="0" animBg="1"/>
      <p:bldP spid="95" grpId="0"/>
      <p:bldP spid="96" grpId="0"/>
      <p:bldP spid="39" grpId="0" animBg="1"/>
      <p:bldP spid="40" grpId="0" animBg="1"/>
      <p:bldP spid="9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use IoT Hub?</a:t>
            </a:r>
          </a:p>
        </p:txBody>
      </p:sp>
      <p:sp>
        <p:nvSpPr>
          <p:cNvPr id="7" name="Rectangle 6"/>
          <p:cNvSpPr/>
          <p:nvPr/>
        </p:nvSpPr>
        <p:spPr bwMode="auto">
          <a:xfrm>
            <a:off x="741478" y="3899990"/>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Device authentication &amp; security</a:t>
            </a:r>
          </a:p>
        </p:txBody>
      </p:sp>
      <p:sp>
        <p:nvSpPr>
          <p:cNvPr id="8" name="Rectangle 7"/>
          <p:cNvSpPr/>
          <p:nvPr/>
        </p:nvSpPr>
        <p:spPr bwMode="auto">
          <a:xfrm>
            <a:off x="741478" y="457658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Service-facing</a:t>
            </a:r>
            <a:r>
              <a:rPr kumimoji="0" lang="en-US" sz="2000" b="0" i="0" u="none" strike="noStrike" kern="1200" cap="none" spc="0" normalizeH="0" noProof="0" dirty="0">
                <a:ln>
                  <a:noFill/>
                </a:ln>
                <a:solidFill>
                  <a:srgbClr val="FFFFFF"/>
                </a:solidFill>
                <a:effectLst/>
                <a:uLnTx/>
                <a:uFillTx/>
                <a:latin typeface="Segoe UI"/>
                <a:ea typeface="+mn-ea"/>
                <a:cs typeface="+mn-cs"/>
              </a:rPr>
              <a:t> d</a:t>
            </a:r>
            <a:r>
              <a:rPr kumimoji="0" lang="en-US" sz="2000" b="0" i="0" u="none" strike="noStrike" kern="1200" cap="none" spc="0" normalizeH="0" baseline="0" noProof="0" dirty="0">
                <a:ln>
                  <a:noFill/>
                </a:ln>
                <a:solidFill>
                  <a:srgbClr val="FFFFFF"/>
                </a:solidFill>
                <a:effectLst/>
                <a:uLnTx/>
                <a:uFillTx/>
                <a:latin typeface="Segoe UI"/>
                <a:ea typeface="+mn-ea"/>
                <a:cs typeface="+mn-cs"/>
              </a:rPr>
              <a:t>evice connectivity monitoring</a:t>
            </a:r>
          </a:p>
        </p:txBody>
      </p:sp>
      <p:sp>
        <p:nvSpPr>
          <p:cNvPr id="9" name="Rectangle 8"/>
          <p:cNvSpPr/>
          <p:nvPr/>
        </p:nvSpPr>
        <p:spPr bwMode="auto">
          <a:xfrm>
            <a:off x="741478" y="322339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Scale up to millions of simultaneously connected devices</a:t>
            </a:r>
          </a:p>
        </p:txBody>
      </p:sp>
      <p:sp>
        <p:nvSpPr>
          <p:cNvPr id="10" name="Rectangle 9"/>
          <p:cNvSpPr/>
          <p:nvPr/>
        </p:nvSpPr>
        <p:spPr bwMode="auto">
          <a:xfrm>
            <a:off x="741478" y="5253180"/>
            <a:ext cx="11051584" cy="492443"/>
          </a:xfrm>
          <a:prstGeom prst="rect">
            <a:avLst/>
          </a:prstGeom>
          <a:solidFill>
            <a:schemeClr val="accent3">
              <a:alpha val="45000"/>
            </a:schemeClr>
          </a:solidFill>
        </p:spPr>
        <p:txBody>
          <a:bodyPr wrap="square" lIns="91440" tIns="91440" rIns="0" bIns="91440" rtlCol="0">
            <a:spAutoFit/>
          </a:bodyPr>
          <a:lstStyle/>
          <a:p>
            <a:pPr defTabSz="932597" eaLnBrk="1" fontAlgn="auto" hangingPunct="1">
              <a:spcBef>
                <a:spcPts val="0"/>
              </a:spcBef>
              <a:spcAft>
                <a:spcPts val="0"/>
              </a:spcAft>
            </a:pPr>
            <a:r>
              <a:rPr lang="en-US" sz="2000" dirty="0" err="1">
                <a:solidFill>
                  <a:srgbClr val="FFFFFF"/>
                </a:solidFill>
                <a:latin typeface="Segoe UI"/>
                <a:ea typeface="+mn-ea"/>
              </a:rPr>
              <a:t>IoT</a:t>
            </a:r>
            <a:r>
              <a:rPr lang="en-US" sz="2000" dirty="0">
                <a:solidFill>
                  <a:srgbClr val="FFFFFF"/>
                </a:solidFill>
                <a:latin typeface="Segoe UI"/>
                <a:ea typeface="+mn-ea"/>
              </a:rPr>
              <a:t> protocols, device resource optimization</a:t>
            </a:r>
          </a:p>
        </p:txBody>
      </p:sp>
      <p:sp>
        <p:nvSpPr>
          <p:cNvPr id="11" name="Rectangle 10"/>
          <p:cNvSpPr/>
          <p:nvPr/>
        </p:nvSpPr>
        <p:spPr bwMode="auto">
          <a:xfrm>
            <a:off x="741478" y="2043499"/>
            <a:ext cx="312696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Device-to-cloud messaging</a:t>
            </a:r>
          </a:p>
        </p:txBody>
      </p:sp>
      <p:sp>
        <p:nvSpPr>
          <p:cNvPr id="12" name="Rectangle 11"/>
          <p:cNvSpPr/>
          <p:nvPr/>
        </p:nvSpPr>
        <p:spPr bwMode="auto">
          <a:xfrm>
            <a:off x="3982731" y="2039356"/>
            <a:ext cx="314989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Cloud-to-device messaging</a:t>
            </a:r>
          </a:p>
        </p:txBody>
      </p:sp>
    </p:spTree>
    <p:extLst>
      <p:ext uri="{BB962C8B-B14F-4D97-AF65-F5344CB8AC3E}">
        <p14:creationId xmlns:p14="http://schemas.microsoft.com/office/powerpoint/2010/main" val="3957785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triped Right Arrow 62"/>
          <p:cNvSpPr/>
          <p:nvPr/>
        </p:nvSpPr>
        <p:spPr bwMode="auto">
          <a:xfrm rot="5400000">
            <a:off x="3768300" y="3249741"/>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idx="4294967295"/>
          </p:nvPr>
        </p:nvSpPr>
        <p:spPr>
          <a:xfrm>
            <a:off x="418610" y="296897"/>
            <a:ext cx="11887200" cy="917575"/>
          </a:xfrm>
        </p:spPr>
        <p:txBody>
          <a:bodyPr/>
          <a:lstStyle/>
          <a:p>
            <a:r>
              <a:rPr lang="sv-SE" sz="4800" dirty="0">
                <a:solidFill>
                  <a:schemeClr val="tx2"/>
                </a:solidFill>
              </a:rPr>
              <a:t>Communication Scenarios</a:t>
            </a:r>
            <a:endParaRPr lang="en-IN" sz="4800" dirty="0">
              <a:solidFill>
                <a:schemeClr val="tx2"/>
              </a:solidFill>
            </a:endParaRPr>
          </a:p>
        </p:txBody>
      </p:sp>
      <p:grpSp>
        <p:nvGrpSpPr>
          <p:cNvPr id="3" name="Group 2"/>
          <p:cNvGrpSpPr/>
          <p:nvPr/>
        </p:nvGrpSpPr>
        <p:grpSpPr>
          <a:xfrm>
            <a:off x="199155" y="4968721"/>
            <a:ext cx="3045531" cy="1695613"/>
            <a:chOff x="199155" y="4968721"/>
            <a:chExt cx="3045531" cy="1695613"/>
          </a:xfrm>
        </p:grpSpPr>
        <p:sp>
          <p:nvSpPr>
            <p:cNvPr id="31" name="TextBox 30"/>
            <p:cNvSpPr txBox="1"/>
            <p:nvPr/>
          </p:nvSpPr>
          <p:spPr>
            <a:xfrm>
              <a:off x="997171" y="4968721"/>
              <a:ext cx="1449499"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Telemetry</a:t>
              </a:r>
            </a:p>
          </p:txBody>
        </p:sp>
        <p:sp>
          <p:nvSpPr>
            <p:cNvPr id="32" name="TextBox 31"/>
            <p:cNvSpPr txBox="1"/>
            <p:nvPr/>
          </p:nvSpPr>
          <p:spPr>
            <a:xfrm>
              <a:off x="199155"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Information flowing from a device to other systems for conveying status of device and environment </a:t>
              </a:r>
            </a:p>
          </p:txBody>
        </p:sp>
      </p:grpSp>
      <p:grpSp>
        <p:nvGrpSpPr>
          <p:cNvPr id="4" name="Group 3"/>
          <p:cNvGrpSpPr/>
          <p:nvPr/>
        </p:nvGrpSpPr>
        <p:grpSpPr>
          <a:xfrm>
            <a:off x="3172706" y="4968721"/>
            <a:ext cx="3045531" cy="1695613"/>
            <a:chOff x="3172706" y="4968721"/>
            <a:chExt cx="3045531" cy="1695613"/>
          </a:xfrm>
        </p:grpSpPr>
        <p:sp>
          <p:nvSpPr>
            <p:cNvPr id="37" name="TextBox 36"/>
            <p:cNvSpPr txBox="1"/>
            <p:nvPr/>
          </p:nvSpPr>
          <p:spPr>
            <a:xfrm>
              <a:off x="4038272" y="4968721"/>
              <a:ext cx="1314399"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Inquiries</a:t>
              </a:r>
            </a:p>
          </p:txBody>
        </p:sp>
        <p:sp>
          <p:nvSpPr>
            <p:cNvPr id="38" name="TextBox 37"/>
            <p:cNvSpPr txBox="1"/>
            <p:nvPr/>
          </p:nvSpPr>
          <p:spPr>
            <a:xfrm>
              <a:off x="31727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Requests from devices looking to gather required information or to initiate activities </a:t>
              </a:r>
            </a:p>
          </p:txBody>
        </p:sp>
      </p:grpSp>
      <p:grpSp>
        <p:nvGrpSpPr>
          <p:cNvPr id="5" name="Group 4"/>
          <p:cNvGrpSpPr/>
          <p:nvPr/>
        </p:nvGrpSpPr>
        <p:grpSpPr>
          <a:xfrm>
            <a:off x="6296906" y="4968721"/>
            <a:ext cx="3045531" cy="1695613"/>
            <a:chOff x="6296906" y="4968721"/>
            <a:chExt cx="3045531" cy="1695613"/>
          </a:xfrm>
        </p:grpSpPr>
        <p:sp>
          <p:nvSpPr>
            <p:cNvPr id="44" name="TextBox 43"/>
            <p:cNvSpPr txBox="1"/>
            <p:nvPr/>
          </p:nvSpPr>
          <p:spPr>
            <a:xfrm>
              <a:off x="7027467" y="4968721"/>
              <a:ext cx="1584408"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Commands</a:t>
              </a:r>
            </a:p>
          </p:txBody>
        </p:sp>
        <p:sp>
          <p:nvSpPr>
            <p:cNvPr id="45" name="TextBox 44"/>
            <p:cNvSpPr txBox="1"/>
            <p:nvPr/>
          </p:nvSpPr>
          <p:spPr>
            <a:xfrm>
              <a:off x="62969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Commands from other systems to a device or a group of devices to perform specific activities</a:t>
              </a:r>
            </a:p>
          </p:txBody>
        </p:sp>
      </p:grpSp>
      <p:grpSp>
        <p:nvGrpSpPr>
          <p:cNvPr id="6" name="Group 5"/>
          <p:cNvGrpSpPr/>
          <p:nvPr/>
        </p:nvGrpSpPr>
        <p:grpSpPr>
          <a:xfrm>
            <a:off x="9268706" y="4968721"/>
            <a:ext cx="3045531" cy="1695613"/>
            <a:chOff x="9268706" y="4968721"/>
            <a:chExt cx="3045531" cy="1695613"/>
          </a:xfrm>
        </p:grpSpPr>
        <p:sp>
          <p:nvSpPr>
            <p:cNvPr id="50" name="TextBox 49"/>
            <p:cNvSpPr txBox="1"/>
            <p:nvPr/>
          </p:nvSpPr>
          <p:spPr>
            <a:xfrm>
              <a:off x="9904690" y="4968721"/>
              <a:ext cx="1773562"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Notifications</a:t>
              </a:r>
            </a:p>
          </p:txBody>
        </p:sp>
        <p:sp>
          <p:nvSpPr>
            <p:cNvPr id="51" name="TextBox 50"/>
            <p:cNvSpPr txBox="1"/>
            <p:nvPr/>
          </p:nvSpPr>
          <p:spPr>
            <a:xfrm>
              <a:off x="92687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Information flowing from other systems to a device (group) for conveying status changes</a:t>
              </a:r>
            </a:p>
          </p:txBody>
        </p:sp>
      </p:grpSp>
      <p:sp>
        <p:nvSpPr>
          <p:cNvPr id="54" name="Frame 5"/>
          <p:cNvSpPr>
            <a:spLocks noChangeAspect="1"/>
          </p:cNvSpPr>
          <p:nvPr/>
        </p:nvSpPr>
        <p:spPr bwMode="auto">
          <a:xfrm>
            <a:off x="1352574"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5" name="Frame 5"/>
          <p:cNvSpPr>
            <a:spLocks noChangeAspect="1"/>
          </p:cNvSpPr>
          <p:nvPr/>
        </p:nvSpPr>
        <p:spPr bwMode="auto">
          <a:xfrm>
            <a:off x="74503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6" name="Frame 5"/>
          <p:cNvSpPr>
            <a:spLocks noChangeAspect="1"/>
          </p:cNvSpPr>
          <p:nvPr/>
        </p:nvSpPr>
        <p:spPr bwMode="auto">
          <a:xfrm>
            <a:off x="43261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ame 5"/>
          <p:cNvSpPr>
            <a:spLocks noChangeAspect="1"/>
          </p:cNvSpPr>
          <p:nvPr/>
        </p:nvSpPr>
        <p:spPr bwMode="auto">
          <a:xfrm>
            <a:off x="104221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 name="Striped Right Arrow 8"/>
          <p:cNvSpPr/>
          <p:nvPr/>
        </p:nvSpPr>
        <p:spPr bwMode="auto">
          <a:xfrm rot="5400000">
            <a:off x="1045709" y="3249741"/>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Striped Right Arrow 61"/>
          <p:cNvSpPr/>
          <p:nvPr/>
        </p:nvSpPr>
        <p:spPr bwMode="auto">
          <a:xfrm rot="16200000">
            <a:off x="4579091" y="3614607"/>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4" name="Striped Right Arrow 63"/>
          <p:cNvSpPr/>
          <p:nvPr/>
        </p:nvSpPr>
        <p:spPr bwMode="auto">
          <a:xfrm rot="16200000">
            <a:off x="10115260" y="3228748"/>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6" name="Striped Right Arrow 65"/>
          <p:cNvSpPr/>
          <p:nvPr/>
        </p:nvSpPr>
        <p:spPr bwMode="auto">
          <a:xfrm rot="5400000">
            <a:off x="7237250" y="2947985"/>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5" name="Striped Right Arrow 64"/>
          <p:cNvSpPr/>
          <p:nvPr/>
        </p:nvSpPr>
        <p:spPr bwMode="auto">
          <a:xfrm rot="16200000">
            <a:off x="7268142" y="3280504"/>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8" name="Picture 7">
            <a:extLst>
              <a:ext uri="{FF2B5EF4-FFF2-40B4-BE49-F238E27FC236}">
                <a16:creationId xmlns:a16="http://schemas.microsoft.com/office/drawing/2014/main" id="{7C69D0AF-DF02-474E-B6E1-A6E21B1332ED}"/>
              </a:ext>
            </a:extLst>
          </p:cNvPr>
          <p:cNvPicPr>
            <a:picLocks noChangeAspect="1"/>
          </p:cNvPicPr>
          <p:nvPr/>
        </p:nvPicPr>
        <p:blipFill>
          <a:blip r:embed="rId3"/>
          <a:stretch>
            <a:fillRect/>
          </a:stretch>
        </p:blipFill>
        <p:spPr>
          <a:xfrm>
            <a:off x="1387251" y="4261420"/>
            <a:ext cx="669337" cy="669337"/>
          </a:xfrm>
          <a:prstGeom prst="rect">
            <a:avLst/>
          </a:prstGeom>
        </p:spPr>
      </p:pic>
      <p:pic>
        <p:nvPicPr>
          <p:cNvPr id="33" name="Picture 32">
            <a:extLst>
              <a:ext uri="{FF2B5EF4-FFF2-40B4-BE49-F238E27FC236}">
                <a16:creationId xmlns:a16="http://schemas.microsoft.com/office/drawing/2014/main" id="{66988322-07A5-4883-A581-853ADDF60098}"/>
              </a:ext>
            </a:extLst>
          </p:cNvPr>
          <p:cNvPicPr>
            <a:picLocks noChangeAspect="1"/>
          </p:cNvPicPr>
          <p:nvPr/>
        </p:nvPicPr>
        <p:blipFill>
          <a:blip r:embed="rId3"/>
          <a:stretch>
            <a:fillRect/>
          </a:stretch>
        </p:blipFill>
        <p:spPr>
          <a:xfrm>
            <a:off x="4317834" y="4261420"/>
            <a:ext cx="669337" cy="669337"/>
          </a:xfrm>
          <a:prstGeom prst="rect">
            <a:avLst/>
          </a:prstGeom>
        </p:spPr>
      </p:pic>
      <p:pic>
        <p:nvPicPr>
          <p:cNvPr id="34" name="Picture 33">
            <a:extLst>
              <a:ext uri="{FF2B5EF4-FFF2-40B4-BE49-F238E27FC236}">
                <a16:creationId xmlns:a16="http://schemas.microsoft.com/office/drawing/2014/main" id="{21BA5CD1-4033-41E3-8DBE-56BD36FED699}"/>
              </a:ext>
            </a:extLst>
          </p:cNvPr>
          <p:cNvPicPr>
            <a:picLocks noChangeAspect="1"/>
          </p:cNvPicPr>
          <p:nvPr/>
        </p:nvPicPr>
        <p:blipFill>
          <a:blip r:embed="rId3"/>
          <a:stretch>
            <a:fillRect/>
          </a:stretch>
        </p:blipFill>
        <p:spPr>
          <a:xfrm>
            <a:off x="7472694" y="4351692"/>
            <a:ext cx="669337" cy="669337"/>
          </a:xfrm>
          <a:prstGeom prst="rect">
            <a:avLst/>
          </a:prstGeom>
        </p:spPr>
      </p:pic>
      <p:pic>
        <p:nvPicPr>
          <p:cNvPr id="35" name="Picture 34">
            <a:extLst>
              <a:ext uri="{FF2B5EF4-FFF2-40B4-BE49-F238E27FC236}">
                <a16:creationId xmlns:a16="http://schemas.microsoft.com/office/drawing/2014/main" id="{B2905D19-C638-4708-8FCE-968AF47C9036}"/>
              </a:ext>
            </a:extLst>
          </p:cNvPr>
          <p:cNvPicPr>
            <a:picLocks noChangeAspect="1"/>
          </p:cNvPicPr>
          <p:nvPr/>
        </p:nvPicPr>
        <p:blipFill>
          <a:blip r:embed="rId3"/>
          <a:stretch>
            <a:fillRect/>
          </a:stretch>
        </p:blipFill>
        <p:spPr>
          <a:xfrm>
            <a:off x="10491481" y="4351691"/>
            <a:ext cx="669337" cy="669337"/>
          </a:xfrm>
          <a:prstGeom prst="rect">
            <a:avLst/>
          </a:prstGeom>
        </p:spPr>
      </p:pic>
    </p:spTree>
    <p:extLst>
      <p:ext uri="{BB962C8B-B14F-4D97-AF65-F5344CB8AC3E}">
        <p14:creationId xmlns:p14="http://schemas.microsoft.com/office/powerpoint/2010/main" val="3685534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up)">
                                      <p:cBhvr>
                                        <p:cTn id="20" dur="500"/>
                                        <p:tgtEl>
                                          <p:spTgt spid="63"/>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500"/>
                                        <p:tgtEl>
                                          <p:spTgt spid="62"/>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down)">
                                      <p:cBhvr>
                                        <p:cTn id="37" dur="500"/>
                                        <p:tgtEl>
                                          <p:spTgt spid="65"/>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up)">
                                      <p:cBhvr>
                                        <p:cTn id="45" dur="500"/>
                                        <p:tgtEl>
                                          <p:spTgt spid="66"/>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down)">
                                      <p:cBhvr>
                                        <p:cTn id="54" dur="500"/>
                                        <p:tgtEl>
                                          <p:spTgt spid="64"/>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9" grpId="0" animBg="1"/>
      <p:bldP spid="62" grpId="0" animBg="1"/>
      <p:bldP spid="64" grpId="0" animBg="1"/>
      <p:bldP spid="66" grpId="0" animBg="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8610" y="296897"/>
            <a:ext cx="11887200" cy="917575"/>
          </a:xfrm>
        </p:spPr>
        <p:txBody>
          <a:bodyPr/>
          <a:lstStyle/>
          <a:p>
            <a:r>
              <a:rPr lang="sv-SE" sz="4800" dirty="0">
                <a:solidFill>
                  <a:schemeClr val="tx2"/>
                </a:solidFill>
              </a:rPr>
              <a:t>Inside the IoT </a:t>
            </a:r>
            <a:r>
              <a:rPr lang="sv-SE" sz="4800" dirty="0" err="1">
                <a:solidFill>
                  <a:schemeClr val="tx2"/>
                </a:solidFill>
              </a:rPr>
              <a:t>Hub</a:t>
            </a:r>
            <a:endParaRPr lang="en-IN" sz="4800" dirty="0">
              <a:solidFill>
                <a:schemeClr val="tx2"/>
              </a:solidFill>
            </a:endParaRPr>
          </a:p>
        </p:txBody>
      </p:sp>
      <p:pic>
        <p:nvPicPr>
          <p:cNvPr id="8" name="Picture 7">
            <a:extLst>
              <a:ext uri="{FF2B5EF4-FFF2-40B4-BE49-F238E27FC236}">
                <a16:creationId xmlns:a16="http://schemas.microsoft.com/office/drawing/2014/main" id="{6B81447F-33DE-4F0E-8EAF-2751DD1E779B}"/>
              </a:ext>
            </a:extLst>
          </p:cNvPr>
          <p:cNvPicPr>
            <a:picLocks noChangeAspect="1"/>
          </p:cNvPicPr>
          <p:nvPr/>
        </p:nvPicPr>
        <p:blipFill>
          <a:blip r:embed="rId3"/>
          <a:stretch>
            <a:fillRect/>
          </a:stretch>
        </p:blipFill>
        <p:spPr>
          <a:xfrm>
            <a:off x="6489089" y="2610844"/>
            <a:ext cx="952500" cy="952500"/>
          </a:xfrm>
          <a:prstGeom prst="rect">
            <a:avLst/>
          </a:prstGeom>
        </p:spPr>
      </p:pic>
      <p:pic>
        <p:nvPicPr>
          <p:cNvPr id="11" name="Picture 10">
            <a:extLst>
              <a:ext uri="{FF2B5EF4-FFF2-40B4-BE49-F238E27FC236}">
                <a16:creationId xmlns:a16="http://schemas.microsoft.com/office/drawing/2014/main" id="{60665E7D-E40B-4085-AE1F-22FF2FF74248}"/>
              </a:ext>
            </a:extLst>
          </p:cNvPr>
          <p:cNvPicPr>
            <a:picLocks noChangeAspect="1"/>
          </p:cNvPicPr>
          <p:nvPr/>
        </p:nvPicPr>
        <p:blipFill>
          <a:blip r:embed="rId4"/>
          <a:stretch>
            <a:fillRect/>
          </a:stretch>
        </p:blipFill>
        <p:spPr>
          <a:xfrm>
            <a:off x="6437580" y="5239274"/>
            <a:ext cx="952500" cy="952500"/>
          </a:xfrm>
          <a:prstGeom prst="rect">
            <a:avLst/>
          </a:prstGeom>
        </p:spPr>
      </p:pic>
      <p:sp>
        <p:nvSpPr>
          <p:cNvPr id="101" name="Striped Right Arrow 8">
            <a:extLst>
              <a:ext uri="{FF2B5EF4-FFF2-40B4-BE49-F238E27FC236}">
                <a16:creationId xmlns:a16="http://schemas.microsoft.com/office/drawing/2014/main" id="{02665DFD-B3C8-4B6F-97DB-15132EC885E3}"/>
              </a:ext>
            </a:extLst>
          </p:cNvPr>
          <p:cNvSpPr/>
          <p:nvPr/>
        </p:nvSpPr>
        <p:spPr bwMode="auto">
          <a:xfrm>
            <a:off x="5285259" y="5454929"/>
            <a:ext cx="843283"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cxnSp>
        <p:nvCxnSpPr>
          <p:cNvPr id="109" name="Straight Connector 108">
            <a:extLst>
              <a:ext uri="{FF2B5EF4-FFF2-40B4-BE49-F238E27FC236}">
                <a16:creationId xmlns:a16="http://schemas.microsoft.com/office/drawing/2014/main" id="{F63C1C66-6E6F-4CFB-A84D-BD7B4F8BAC16}"/>
              </a:ext>
            </a:extLst>
          </p:cNvPr>
          <p:cNvCxnSpPr>
            <a:cxnSpLocks/>
          </p:cNvCxnSpPr>
          <p:nvPr/>
        </p:nvCxnSpPr>
        <p:spPr>
          <a:xfrm>
            <a:off x="418610" y="4228774"/>
            <a:ext cx="4624739" cy="265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Arrow: Right 21">
            <a:extLst>
              <a:ext uri="{FF2B5EF4-FFF2-40B4-BE49-F238E27FC236}">
                <a16:creationId xmlns:a16="http://schemas.microsoft.com/office/drawing/2014/main" id="{0B37324B-37FA-4655-82CF-88E30C9084CF}"/>
              </a:ext>
            </a:extLst>
          </p:cNvPr>
          <p:cNvSpPr/>
          <p:nvPr/>
        </p:nvSpPr>
        <p:spPr bwMode="auto">
          <a:xfrm>
            <a:off x="2286360" y="2144757"/>
            <a:ext cx="886346" cy="605566"/>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grpSp>
        <p:nvGrpSpPr>
          <p:cNvPr id="4" name="Group 3">
            <a:extLst>
              <a:ext uri="{FF2B5EF4-FFF2-40B4-BE49-F238E27FC236}">
                <a16:creationId xmlns:a16="http://schemas.microsoft.com/office/drawing/2014/main" id="{5AB7F769-8D6D-412C-B5F5-1EB827A2F815}"/>
              </a:ext>
            </a:extLst>
          </p:cNvPr>
          <p:cNvGrpSpPr/>
          <p:nvPr/>
        </p:nvGrpSpPr>
        <p:grpSpPr>
          <a:xfrm>
            <a:off x="3609998" y="2382787"/>
            <a:ext cx="1433351" cy="1498371"/>
            <a:chOff x="3609998" y="2382787"/>
            <a:chExt cx="1433351" cy="1498371"/>
          </a:xfrm>
        </p:grpSpPr>
        <p:pic>
          <p:nvPicPr>
            <p:cNvPr id="30" name="Picture 29">
              <a:extLst>
                <a:ext uri="{FF2B5EF4-FFF2-40B4-BE49-F238E27FC236}">
                  <a16:creationId xmlns:a16="http://schemas.microsoft.com/office/drawing/2014/main" id="{98E32CA5-2E49-4134-96BE-78AA76BA81F6}"/>
                </a:ext>
              </a:extLst>
            </p:cNvPr>
            <p:cNvPicPr>
              <a:picLocks noChangeAspect="1"/>
            </p:cNvPicPr>
            <p:nvPr/>
          </p:nvPicPr>
          <p:blipFill>
            <a:blip r:embed="rId5"/>
            <a:stretch>
              <a:fillRect/>
            </a:stretch>
          </p:blipFill>
          <p:spPr>
            <a:xfrm>
              <a:off x="3909443" y="2382787"/>
              <a:ext cx="780290" cy="780290"/>
            </a:xfrm>
            <a:prstGeom prst="rect">
              <a:avLst/>
            </a:prstGeom>
          </p:spPr>
        </p:pic>
        <p:sp>
          <p:nvSpPr>
            <p:cNvPr id="102" name="TextBox 101">
              <a:extLst>
                <a:ext uri="{FF2B5EF4-FFF2-40B4-BE49-F238E27FC236}">
                  <a16:creationId xmlns:a16="http://schemas.microsoft.com/office/drawing/2014/main" id="{02EF22C5-F71D-450E-B5F5-5D41FC6732A6}"/>
                </a:ext>
              </a:extLst>
            </p:cNvPr>
            <p:cNvSpPr txBox="1"/>
            <p:nvPr/>
          </p:nvSpPr>
          <p:spPr>
            <a:xfrm>
              <a:off x="3609998" y="3087094"/>
              <a:ext cx="143335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Stream Analytics</a:t>
              </a:r>
            </a:p>
          </p:txBody>
        </p:sp>
      </p:grpSp>
      <p:grpSp>
        <p:nvGrpSpPr>
          <p:cNvPr id="5" name="Group 4">
            <a:extLst>
              <a:ext uri="{FF2B5EF4-FFF2-40B4-BE49-F238E27FC236}">
                <a16:creationId xmlns:a16="http://schemas.microsoft.com/office/drawing/2014/main" id="{94FD9069-A5B8-413F-B84C-13A07FA6DD3B}"/>
              </a:ext>
            </a:extLst>
          </p:cNvPr>
          <p:cNvGrpSpPr/>
          <p:nvPr/>
        </p:nvGrpSpPr>
        <p:grpSpPr>
          <a:xfrm>
            <a:off x="632535" y="2273298"/>
            <a:ext cx="2880672" cy="1595387"/>
            <a:chOff x="632535" y="2273298"/>
            <a:chExt cx="2880672" cy="1595387"/>
          </a:xfrm>
        </p:grpSpPr>
        <p:pic>
          <p:nvPicPr>
            <p:cNvPr id="26" name="Picture 25">
              <a:extLst>
                <a:ext uri="{FF2B5EF4-FFF2-40B4-BE49-F238E27FC236}">
                  <a16:creationId xmlns:a16="http://schemas.microsoft.com/office/drawing/2014/main" id="{AC121544-87C5-4761-BB5D-A0B8F8B2A518}"/>
                </a:ext>
              </a:extLst>
            </p:cNvPr>
            <p:cNvPicPr>
              <a:picLocks noChangeAspect="1"/>
            </p:cNvPicPr>
            <p:nvPr/>
          </p:nvPicPr>
          <p:blipFill>
            <a:blip r:embed="rId6"/>
            <a:stretch>
              <a:fillRect/>
            </a:stretch>
          </p:blipFill>
          <p:spPr>
            <a:xfrm>
              <a:off x="931269" y="2273298"/>
              <a:ext cx="780290" cy="780290"/>
            </a:xfrm>
            <a:prstGeom prst="rect">
              <a:avLst/>
            </a:prstGeom>
          </p:spPr>
        </p:pic>
        <p:pic>
          <p:nvPicPr>
            <p:cNvPr id="28" name="Picture 27">
              <a:extLst>
                <a:ext uri="{FF2B5EF4-FFF2-40B4-BE49-F238E27FC236}">
                  <a16:creationId xmlns:a16="http://schemas.microsoft.com/office/drawing/2014/main" id="{FB030334-456C-42F0-A61C-DEE20D2AF3FD}"/>
                </a:ext>
              </a:extLst>
            </p:cNvPr>
            <p:cNvPicPr>
              <a:picLocks noChangeAspect="1"/>
            </p:cNvPicPr>
            <p:nvPr/>
          </p:nvPicPr>
          <p:blipFill>
            <a:blip r:embed="rId7"/>
            <a:stretch>
              <a:fillRect/>
            </a:stretch>
          </p:blipFill>
          <p:spPr>
            <a:xfrm>
              <a:off x="2420356" y="2351293"/>
              <a:ext cx="780290" cy="780290"/>
            </a:xfrm>
            <a:prstGeom prst="rect">
              <a:avLst/>
            </a:prstGeom>
          </p:spPr>
        </p:pic>
        <p:sp>
          <p:nvSpPr>
            <p:cNvPr id="103" name="TextBox 102">
              <a:extLst>
                <a:ext uri="{FF2B5EF4-FFF2-40B4-BE49-F238E27FC236}">
                  <a16:creationId xmlns:a16="http://schemas.microsoft.com/office/drawing/2014/main" id="{1AF8E72A-668F-4B52-80FD-08AEF6BA0C55}"/>
                </a:ext>
              </a:extLst>
            </p:cNvPr>
            <p:cNvSpPr txBox="1"/>
            <p:nvPr/>
          </p:nvSpPr>
          <p:spPr>
            <a:xfrm>
              <a:off x="2079856" y="3097880"/>
              <a:ext cx="143335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Cosmo DB</a:t>
              </a:r>
            </a:p>
          </p:txBody>
        </p:sp>
        <p:sp>
          <p:nvSpPr>
            <p:cNvPr id="104" name="TextBox 103">
              <a:extLst>
                <a:ext uri="{FF2B5EF4-FFF2-40B4-BE49-F238E27FC236}">
                  <a16:creationId xmlns:a16="http://schemas.microsoft.com/office/drawing/2014/main" id="{962CCAA0-C232-43EE-A72D-B5B818838C8E}"/>
                </a:ext>
              </a:extLst>
            </p:cNvPr>
            <p:cNvSpPr txBox="1"/>
            <p:nvPr/>
          </p:nvSpPr>
          <p:spPr>
            <a:xfrm>
              <a:off x="632535" y="3074621"/>
              <a:ext cx="143335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Machine Learning</a:t>
              </a:r>
            </a:p>
          </p:txBody>
        </p:sp>
      </p:grpSp>
      <p:sp>
        <p:nvSpPr>
          <p:cNvPr id="110" name="TextBox 109">
            <a:extLst>
              <a:ext uri="{FF2B5EF4-FFF2-40B4-BE49-F238E27FC236}">
                <a16:creationId xmlns:a16="http://schemas.microsoft.com/office/drawing/2014/main" id="{2AAF9087-772F-497D-82A5-5DB9379CEED0}"/>
              </a:ext>
            </a:extLst>
          </p:cNvPr>
          <p:cNvSpPr txBox="1"/>
          <p:nvPr/>
        </p:nvSpPr>
        <p:spPr>
          <a:xfrm>
            <a:off x="311484" y="1516893"/>
            <a:ext cx="1239570"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Events</a:t>
            </a:r>
          </a:p>
        </p:txBody>
      </p:sp>
      <p:grpSp>
        <p:nvGrpSpPr>
          <p:cNvPr id="166" name="Group 165">
            <a:extLst>
              <a:ext uri="{FF2B5EF4-FFF2-40B4-BE49-F238E27FC236}">
                <a16:creationId xmlns:a16="http://schemas.microsoft.com/office/drawing/2014/main" id="{CA71DA1D-BA80-4895-BA52-A101A447333F}"/>
              </a:ext>
            </a:extLst>
          </p:cNvPr>
          <p:cNvGrpSpPr/>
          <p:nvPr/>
        </p:nvGrpSpPr>
        <p:grpSpPr>
          <a:xfrm>
            <a:off x="311484" y="4284886"/>
            <a:ext cx="4594935" cy="2504180"/>
            <a:chOff x="311484" y="4284886"/>
            <a:chExt cx="4594935" cy="2504180"/>
          </a:xfrm>
        </p:grpSpPr>
        <p:grpSp>
          <p:nvGrpSpPr>
            <p:cNvPr id="118" name="Group 117">
              <a:extLst>
                <a:ext uri="{FF2B5EF4-FFF2-40B4-BE49-F238E27FC236}">
                  <a16:creationId xmlns:a16="http://schemas.microsoft.com/office/drawing/2014/main" id="{AEACE1C6-D3DF-44F6-8F4D-0C64461FBFCA}"/>
                </a:ext>
              </a:extLst>
            </p:cNvPr>
            <p:cNvGrpSpPr/>
            <p:nvPr/>
          </p:nvGrpSpPr>
          <p:grpSpPr>
            <a:xfrm>
              <a:off x="471559" y="5183149"/>
              <a:ext cx="4434860" cy="1605917"/>
              <a:chOff x="471559" y="5183149"/>
              <a:chExt cx="4434860" cy="1605917"/>
            </a:xfrm>
          </p:grpSpPr>
          <p:pic>
            <p:nvPicPr>
              <p:cNvPr id="13" name="Picture 12">
                <a:extLst>
                  <a:ext uri="{FF2B5EF4-FFF2-40B4-BE49-F238E27FC236}">
                    <a16:creationId xmlns:a16="http://schemas.microsoft.com/office/drawing/2014/main" id="{F17EB0D7-1801-449A-8773-1A8B6D06A1D0}"/>
                  </a:ext>
                </a:extLst>
              </p:cNvPr>
              <p:cNvPicPr>
                <a:picLocks noChangeAspect="1"/>
              </p:cNvPicPr>
              <p:nvPr/>
            </p:nvPicPr>
            <p:blipFill>
              <a:blip r:embed="rId8"/>
              <a:stretch>
                <a:fillRect/>
              </a:stretch>
            </p:blipFill>
            <p:spPr>
              <a:xfrm>
                <a:off x="774755" y="5183149"/>
                <a:ext cx="826960" cy="826960"/>
              </a:xfrm>
              <a:prstGeom prst="rect">
                <a:avLst/>
              </a:prstGeom>
            </p:spPr>
          </p:pic>
          <p:pic>
            <p:nvPicPr>
              <p:cNvPr id="15" name="Picture 14">
                <a:extLst>
                  <a:ext uri="{FF2B5EF4-FFF2-40B4-BE49-F238E27FC236}">
                    <a16:creationId xmlns:a16="http://schemas.microsoft.com/office/drawing/2014/main" id="{21C2C454-391C-42CC-98BF-0DF50678B953}"/>
                  </a:ext>
                </a:extLst>
              </p:cNvPr>
              <p:cNvPicPr>
                <a:picLocks noChangeAspect="1"/>
              </p:cNvPicPr>
              <p:nvPr/>
            </p:nvPicPr>
            <p:blipFill>
              <a:blip r:embed="rId9"/>
              <a:stretch>
                <a:fillRect/>
              </a:stretch>
            </p:blipFill>
            <p:spPr>
              <a:xfrm>
                <a:off x="2330543" y="5243289"/>
                <a:ext cx="687504" cy="687504"/>
              </a:xfrm>
              <a:prstGeom prst="rect">
                <a:avLst/>
              </a:prstGeom>
            </p:spPr>
          </p:pic>
          <p:pic>
            <p:nvPicPr>
              <p:cNvPr id="21" name="Picture 20">
                <a:extLst>
                  <a:ext uri="{FF2B5EF4-FFF2-40B4-BE49-F238E27FC236}">
                    <a16:creationId xmlns:a16="http://schemas.microsoft.com/office/drawing/2014/main" id="{313F44B8-A846-45E4-89A7-2AAFD9E9DFC9}"/>
                  </a:ext>
                </a:extLst>
              </p:cNvPr>
              <p:cNvPicPr>
                <a:picLocks noChangeAspect="1"/>
              </p:cNvPicPr>
              <p:nvPr/>
            </p:nvPicPr>
            <p:blipFill>
              <a:blip r:embed="rId10"/>
              <a:stretch>
                <a:fillRect/>
              </a:stretch>
            </p:blipFill>
            <p:spPr>
              <a:xfrm>
                <a:off x="3868927" y="5276165"/>
                <a:ext cx="695804" cy="695804"/>
              </a:xfrm>
              <a:prstGeom prst="rect">
                <a:avLst/>
              </a:prstGeom>
            </p:spPr>
          </p:pic>
          <p:sp>
            <p:nvSpPr>
              <p:cNvPr id="105" name="TextBox 104">
                <a:extLst>
                  <a:ext uri="{FF2B5EF4-FFF2-40B4-BE49-F238E27FC236}">
                    <a16:creationId xmlns:a16="http://schemas.microsoft.com/office/drawing/2014/main" id="{479E2570-A9E6-459D-858C-83CF9EC1101C}"/>
                  </a:ext>
                </a:extLst>
              </p:cNvPr>
              <p:cNvSpPr txBox="1"/>
              <p:nvPr/>
            </p:nvSpPr>
            <p:spPr>
              <a:xfrm>
                <a:off x="471559" y="5995002"/>
                <a:ext cx="143335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Function App</a:t>
                </a:r>
              </a:p>
            </p:txBody>
          </p:sp>
          <p:sp>
            <p:nvSpPr>
              <p:cNvPr id="106" name="TextBox 105">
                <a:extLst>
                  <a:ext uri="{FF2B5EF4-FFF2-40B4-BE49-F238E27FC236}">
                    <a16:creationId xmlns:a16="http://schemas.microsoft.com/office/drawing/2014/main" id="{0F6EDC7D-4A15-485F-B8FB-69F719AE3431}"/>
                  </a:ext>
                </a:extLst>
              </p:cNvPr>
              <p:cNvSpPr txBox="1"/>
              <p:nvPr/>
            </p:nvSpPr>
            <p:spPr>
              <a:xfrm>
                <a:off x="1905275" y="6014694"/>
                <a:ext cx="143335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Logic App</a:t>
                </a:r>
              </a:p>
            </p:txBody>
          </p:sp>
          <p:sp>
            <p:nvSpPr>
              <p:cNvPr id="107" name="TextBox 106">
                <a:extLst>
                  <a:ext uri="{FF2B5EF4-FFF2-40B4-BE49-F238E27FC236}">
                    <a16:creationId xmlns:a16="http://schemas.microsoft.com/office/drawing/2014/main" id="{BC8CF418-A6E5-4536-8D36-5F23DA10C5FE}"/>
                  </a:ext>
                </a:extLst>
              </p:cNvPr>
              <p:cNvSpPr txBox="1"/>
              <p:nvPr/>
            </p:nvSpPr>
            <p:spPr>
              <a:xfrm>
                <a:off x="3473068" y="6010109"/>
                <a:ext cx="143335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Custom</a:t>
                </a:r>
              </a:p>
            </p:txBody>
          </p:sp>
        </p:grpSp>
        <p:sp>
          <p:nvSpPr>
            <p:cNvPr id="111" name="TextBox 110">
              <a:extLst>
                <a:ext uri="{FF2B5EF4-FFF2-40B4-BE49-F238E27FC236}">
                  <a16:creationId xmlns:a16="http://schemas.microsoft.com/office/drawing/2014/main" id="{26BB19CF-F1E3-4D90-9C32-07422FAEDA2D}"/>
                </a:ext>
              </a:extLst>
            </p:cNvPr>
            <p:cNvSpPr txBox="1"/>
            <p:nvPr/>
          </p:nvSpPr>
          <p:spPr>
            <a:xfrm>
              <a:off x="311484" y="4284886"/>
              <a:ext cx="1834477" cy="627864"/>
            </a:xfrm>
            <a:prstGeom prst="rect">
              <a:avLst/>
            </a:prstGeom>
            <a:noFill/>
          </p:spPr>
          <p:txBody>
            <a:bodyPr wrap="none" lIns="182880" tIns="146304" rIns="182880" bIns="146304" rtlCol="0">
              <a:spAutoFit/>
            </a:bodyPr>
            <a:lstStyle/>
            <a:p>
              <a:pPr>
                <a:lnSpc>
                  <a:spcPct val="90000"/>
                </a:lnSpc>
                <a:spcAft>
                  <a:spcPts val="600"/>
                </a:spcAft>
              </a:pPr>
              <a:r>
                <a:rPr lang="sv-SE" sz="2400" dirty="0" err="1">
                  <a:gradFill>
                    <a:gsLst>
                      <a:gs pos="2917">
                        <a:schemeClr val="tx1"/>
                      </a:gs>
                      <a:gs pos="30000">
                        <a:schemeClr val="tx1"/>
                      </a:gs>
                    </a:gsLst>
                    <a:lin ang="5400000" scaled="0"/>
                  </a:gradFill>
                </a:rPr>
                <a:t>Messaging</a:t>
              </a:r>
              <a:endParaRPr lang="sv-SE" sz="2400" dirty="0">
                <a:gradFill>
                  <a:gsLst>
                    <a:gs pos="2917">
                      <a:schemeClr val="tx1"/>
                    </a:gs>
                    <a:gs pos="30000">
                      <a:schemeClr val="tx1"/>
                    </a:gs>
                  </a:gsLst>
                  <a:lin ang="5400000" scaled="0"/>
                </a:gradFill>
              </a:endParaRPr>
            </a:p>
          </p:txBody>
        </p:sp>
      </p:grpSp>
      <p:sp>
        <p:nvSpPr>
          <p:cNvPr id="113" name="Rectangle: Rounded Corners 112">
            <a:extLst>
              <a:ext uri="{FF2B5EF4-FFF2-40B4-BE49-F238E27FC236}">
                <a16:creationId xmlns:a16="http://schemas.microsoft.com/office/drawing/2014/main" id="{24793451-908E-4F7B-B987-E0401F65600B}"/>
              </a:ext>
            </a:extLst>
          </p:cNvPr>
          <p:cNvSpPr/>
          <p:nvPr/>
        </p:nvSpPr>
        <p:spPr bwMode="auto">
          <a:xfrm>
            <a:off x="5669603" y="1759921"/>
            <a:ext cx="2468853" cy="4937706"/>
          </a:xfrm>
          <a:prstGeom prst="roundRect">
            <a:avLst>
              <a:gd name="adj" fmla="val 1710"/>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pic>
        <p:nvPicPr>
          <p:cNvPr id="115" name="Picture 114">
            <a:extLst>
              <a:ext uri="{FF2B5EF4-FFF2-40B4-BE49-F238E27FC236}">
                <a16:creationId xmlns:a16="http://schemas.microsoft.com/office/drawing/2014/main" id="{97868F6C-6D95-43E6-89C6-E0FA44B358EB}"/>
              </a:ext>
            </a:extLst>
          </p:cNvPr>
          <p:cNvPicPr>
            <a:picLocks noChangeAspect="1"/>
          </p:cNvPicPr>
          <p:nvPr/>
        </p:nvPicPr>
        <p:blipFill>
          <a:blip r:embed="rId11"/>
          <a:stretch>
            <a:fillRect/>
          </a:stretch>
        </p:blipFill>
        <p:spPr>
          <a:xfrm>
            <a:off x="6523685" y="3718648"/>
            <a:ext cx="780290" cy="780290"/>
          </a:xfrm>
          <a:prstGeom prst="rect">
            <a:avLst/>
          </a:prstGeom>
        </p:spPr>
      </p:pic>
      <p:sp>
        <p:nvSpPr>
          <p:cNvPr id="116" name="TextBox 115">
            <a:extLst>
              <a:ext uri="{FF2B5EF4-FFF2-40B4-BE49-F238E27FC236}">
                <a16:creationId xmlns:a16="http://schemas.microsoft.com/office/drawing/2014/main" id="{AFA75872-4689-4DD0-A263-AD18A3A38CEF}"/>
              </a:ext>
            </a:extLst>
          </p:cNvPr>
          <p:cNvSpPr txBox="1"/>
          <p:nvPr/>
        </p:nvSpPr>
        <p:spPr>
          <a:xfrm>
            <a:off x="5669603" y="1710256"/>
            <a:ext cx="1452962"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IoT </a:t>
            </a:r>
            <a:r>
              <a:rPr lang="sv-SE" sz="2400" dirty="0" err="1">
                <a:gradFill>
                  <a:gsLst>
                    <a:gs pos="2917">
                      <a:schemeClr val="tx1"/>
                    </a:gs>
                    <a:gs pos="30000">
                      <a:schemeClr val="tx1"/>
                    </a:gs>
                  </a:gsLst>
                  <a:lin ang="5400000" scaled="0"/>
                </a:gradFill>
              </a:rPr>
              <a:t>Hub</a:t>
            </a:r>
            <a:endParaRPr lang="sv-SE" sz="2400" dirty="0">
              <a:gradFill>
                <a:gsLst>
                  <a:gs pos="2917">
                    <a:schemeClr val="tx1"/>
                  </a:gs>
                  <a:gs pos="30000">
                    <a:schemeClr val="tx1"/>
                  </a:gs>
                </a:gsLst>
                <a:lin ang="5400000" scaled="0"/>
              </a:gradFill>
            </a:endParaRPr>
          </a:p>
        </p:txBody>
      </p:sp>
      <p:sp>
        <p:nvSpPr>
          <p:cNvPr id="119" name="Striped Right Arrow 8">
            <a:extLst>
              <a:ext uri="{FF2B5EF4-FFF2-40B4-BE49-F238E27FC236}">
                <a16:creationId xmlns:a16="http://schemas.microsoft.com/office/drawing/2014/main" id="{47EAE16E-2B2E-4051-9FE3-37BB7230F3A3}"/>
              </a:ext>
            </a:extLst>
          </p:cNvPr>
          <p:cNvSpPr/>
          <p:nvPr/>
        </p:nvSpPr>
        <p:spPr bwMode="auto">
          <a:xfrm rot="10800000">
            <a:off x="5271257" y="2893651"/>
            <a:ext cx="843283"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64" name="Group 163">
            <a:extLst>
              <a:ext uri="{FF2B5EF4-FFF2-40B4-BE49-F238E27FC236}">
                <a16:creationId xmlns:a16="http://schemas.microsoft.com/office/drawing/2014/main" id="{9B5E9F06-D4F0-434F-A285-098557D0357A}"/>
              </a:ext>
            </a:extLst>
          </p:cNvPr>
          <p:cNvGrpSpPr/>
          <p:nvPr/>
        </p:nvGrpSpPr>
        <p:grpSpPr>
          <a:xfrm>
            <a:off x="10211074" y="2217116"/>
            <a:ext cx="1493002" cy="4201261"/>
            <a:chOff x="10211074" y="2217116"/>
            <a:chExt cx="1493002" cy="4201261"/>
          </a:xfrm>
        </p:grpSpPr>
        <p:sp>
          <p:nvSpPr>
            <p:cNvPr id="33" name="Frame 5">
              <a:extLst>
                <a:ext uri="{FF2B5EF4-FFF2-40B4-BE49-F238E27FC236}">
                  <a16:creationId xmlns:a16="http://schemas.microsoft.com/office/drawing/2014/main" id="{6AAE7A2C-6358-40E7-80E9-A1C9E77E5519}"/>
                </a:ext>
              </a:extLst>
            </p:cNvPr>
            <p:cNvSpPr>
              <a:spLocks noChangeAspect="1"/>
            </p:cNvSpPr>
            <p:nvPr/>
          </p:nvSpPr>
          <p:spPr bwMode="auto">
            <a:xfrm>
              <a:off x="10211074"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4" name="Frame 5">
              <a:extLst>
                <a:ext uri="{FF2B5EF4-FFF2-40B4-BE49-F238E27FC236}">
                  <a16:creationId xmlns:a16="http://schemas.microsoft.com/office/drawing/2014/main" id="{5C849056-4454-4CC7-BDA9-0E8FBA756913}"/>
                </a:ext>
              </a:extLst>
            </p:cNvPr>
            <p:cNvSpPr>
              <a:spLocks noChangeAspect="1"/>
            </p:cNvSpPr>
            <p:nvPr/>
          </p:nvSpPr>
          <p:spPr bwMode="auto">
            <a:xfrm>
              <a:off x="10513330"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ame 5">
              <a:extLst>
                <a:ext uri="{FF2B5EF4-FFF2-40B4-BE49-F238E27FC236}">
                  <a16:creationId xmlns:a16="http://schemas.microsoft.com/office/drawing/2014/main" id="{F034945C-E844-45EE-B43D-EDEEE24F2B8C}"/>
                </a:ext>
              </a:extLst>
            </p:cNvPr>
            <p:cNvSpPr>
              <a:spLocks noChangeAspect="1"/>
            </p:cNvSpPr>
            <p:nvPr/>
          </p:nvSpPr>
          <p:spPr bwMode="auto">
            <a:xfrm>
              <a:off x="10815586"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ame 5">
              <a:extLst>
                <a:ext uri="{FF2B5EF4-FFF2-40B4-BE49-F238E27FC236}">
                  <a16:creationId xmlns:a16="http://schemas.microsoft.com/office/drawing/2014/main" id="{EF2CD93F-41DC-4424-87A7-F36BC69361C2}"/>
                </a:ext>
              </a:extLst>
            </p:cNvPr>
            <p:cNvSpPr>
              <a:spLocks noChangeAspect="1"/>
            </p:cNvSpPr>
            <p:nvPr/>
          </p:nvSpPr>
          <p:spPr bwMode="auto">
            <a:xfrm>
              <a:off x="11117842"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9" name="Frame 5">
              <a:extLst>
                <a:ext uri="{FF2B5EF4-FFF2-40B4-BE49-F238E27FC236}">
                  <a16:creationId xmlns:a16="http://schemas.microsoft.com/office/drawing/2014/main" id="{5E9401BB-E31E-47AC-8E3B-BD35768D447C}"/>
                </a:ext>
              </a:extLst>
            </p:cNvPr>
            <p:cNvSpPr>
              <a:spLocks noChangeAspect="1"/>
            </p:cNvSpPr>
            <p:nvPr/>
          </p:nvSpPr>
          <p:spPr bwMode="auto">
            <a:xfrm>
              <a:off x="11420098"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2" name="Frame 5">
              <a:extLst>
                <a:ext uri="{FF2B5EF4-FFF2-40B4-BE49-F238E27FC236}">
                  <a16:creationId xmlns:a16="http://schemas.microsoft.com/office/drawing/2014/main" id="{2B912413-298F-414F-A211-EF7F299E3F8E}"/>
                </a:ext>
              </a:extLst>
            </p:cNvPr>
            <p:cNvSpPr>
              <a:spLocks noChangeAspect="1"/>
            </p:cNvSpPr>
            <p:nvPr/>
          </p:nvSpPr>
          <p:spPr bwMode="auto">
            <a:xfrm>
              <a:off x="10211074"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3" name="Frame 5">
              <a:extLst>
                <a:ext uri="{FF2B5EF4-FFF2-40B4-BE49-F238E27FC236}">
                  <a16:creationId xmlns:a16="http://schemas.microsoft.com/office/drawing/2014/main" id="{34976A55-D731-48AA-A549-99AC45334BBC}"/>
                </a:ext>
              </a:extLst>
            </p:cNvPr>
            <p:cNvSpPr>
              <a:spLocks noChangeAspect="1"/>
            </p:cNvSpPr>
            <p:nvPr/>
          </p:nvSpPr>
          <p:spPr bwMode="auto">
            <a:xfrm>
              <a:off x="10513330"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6" name="Frame 5">
              <a:extLst>
                <a:ext uri="{FF2B5EF4-FFF2-40B4-BE49-F238E27FC236}">
                  <a16:creationId xmlns:a16="http://schemas.microsoft.com/office/drawing/2014/main" id="{B573AF9F-5597-4D79-9B2B-0FD1EDB0CC51}"/>
                </a:ext>
              </a:extLst>
            </p:cNvPr>
            <p:cNvSpPr>
              <a:spLocks noChangeAspect="1"/>
            </p:cNvSpPr>
            <p:nvPr/>
          </p:nvSpPr>
          <p:spPr bwMode="auto">
            <a:xfrm>
              <a:off x="10815586"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7" name="Frame 5">
              <a:extLst>
                <a:ext uri="{FF2B5EF4-FFF2-40B4-BE49-F238E27FC236}">
                  <a16:creationId xmlns:a16="http://schemas.microsoft.com/office/drawing/2014/main" id="{B26878EC-CDDD-4E11-9D62-E145FF4CE167}"/>
                </a:ext>
              </a:extLst>
            </p:cNvPr>
            <p:cNvSpPr>
              <a:spLocks noChangeAspect="1"/>
            </p:cNvSpPr>
            <p:nvPr/>
          </p:nvSpPr>
          <p:spPr bwMode="auto">
            <a:xfrm>
              <a:off x="11117842"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8" name="Frame 5">
              <a:extLst>
                <a:ext uri="{FF2B5EF4-FFF2-40B4-BE49-F238E27FC236}">
                  <a16:creationId xmlns:a16="http://schemas.microsoft.com/office/drawing/2014/main" id="{1A6CE0E6-7CE0-42D2-85F1-57CD5BA9DCCD}"/>
                </a:ext>
              </a:extLst>
            </p:cNvPr>
            <p:cNvSpPr>
              <a:spLocks noChangeAspect="1"/>
            </p:cNvSpPr>
            <p:nvPr/>
          </p:nvSpPr>
          <p:spPr bwMode="auto">
            <a:xfrm>
              <a:off x="11420098"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3" name="Frame 5">
              <a:extLst>
                <a:ext uri="{FF2B5EF4-FFF2-40B4-BE49-F238E27FC236}">
                  <a16:creationId xmlns:a16="http://schemas.microsoft.com/office/drawing/2014/main" id="{CE454E77-91CB-4020-9833-5204C3854A7C}"/>
                </a:ext>
              </a:extLst>
            </p:cNvPr>
            <p:cNvSpPr>
              <a:spLocks noChangeAspect="1"/>
            </p:cNvSpPr>
            <p:nvPr/>
          </p:nvSpPr>
          <p:spPr bwMode="auto">
            <a:xfrm>
              <a:off x="10211074"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7" name="Frame 5">
              <a:extLst>
                <a:ext uri="{FF2B5EF4-FFF2-40B4-BE49-F238E27FC236}">
                  <a16:creationId xmlns:a16="http://schemas.microsoft.com/office/drawing/2014/main" id="{B16B5240-C5D8-4A6B-B038-8DBD80C59F37}"/>
                </a:ext>
              </a:extLst>
            </p:cNvPr>
            <p:cNvSpPr>
              <a:spLocks noChangeAspect="1"/>
            </p:cNvSpPr>
            <p:nvPr/>
          </p:nvSpPr>
          <p:spPr bwMode="auto">
            <a:xfrm>
              <a:off x="10513330"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8" name="Frame 5">
              <a:extLst>
                <a:ext uri="{FF2B5EF4-FFF2-40B4-BE49-F238E27FC236}">
                  <a16:creationId xmlns:a16="http://schemas.microsoft.com/office/drawing/2014/main" id="{4666DB86-135B-4977-AF56-26384905C98A}"/>
                </a:ext>
              </a:extLst>
            </p:cNvPr>
            <p:cNvSpPr>
              <a:spLocks noChangeAspect="1"/>
            </p:cNvSpPr>
            <p:nvPr/>
          </p:nvSpPr>
          <p:spPr bwMode="auto">
            <a:xfrm>
              <a:off x="10815586"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9" name="Frame 5">
              <a:extLst>
                <a:ext uri="{FF2B5EF4-FFF2-40B4-BE49-F238E27FC236}">
                  <a16:creationId xmlns:a16="http://schemas.microsoft.com/office/drawing/2014/main" id="{17C8D3EE-5D42-48E0-97AB-343907FF0ABA}"/>
                </a:ext>
              </a:extLst>
            </p:cNvPr>
            <p:cNvSpPr>
              <a:spLocks noChangeAspect="1"/>
            </p:cNvSpPr>
            <p:nvPr/>
          </p:nvSpPr>
          <p:spPr bwMode="auto">
            <a:xfrm>
              <a:off x="11117842"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0" name="Frame 5">
              <a:extLst>
                <a:ext uri="{FF2B5EF4-FFF2-40B4-BE49-F238E27FC236}">
                  <a16:creationId xmlns:a16="http://schemas.microsoft.com/office/drawing/2014/main" id="{F1DAB5A2-7AFC-445C-B47D-A7BE26EA7F8C}"/>
                </a:ext>
              </a:extLst>
            </p:cNvPr>
            <p:cNvSpPr>
              <a:spLocks noChangeAspect="1"/>
            </p:cNvSpPr>
            <p:nvPr/>
          </p:nvSpPr>
          <p:spPr bwMode="auto">
            <a:xfrm>
              <a:off x="11420098"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3" name="Frame 5">
              <a:extLst>
                <a:ext uri="{FF2B5EF4-FFF2-40B4-BE49-F238E27FC236}">
                  <a16:creationId xmlns:a16="http://schemas.microsoft.com/office/drawing/2014/main" id="{69D1C89B-A4E0-4212-8E80-702A6945FFB2}"/>
                </a:ext>
              </a:extLst>
            </p:cNvPr>
            <p:cNvSpPr>
              <a:spLocks noChangeAspect="1"/>
            </p:cNvSpPr>
            <p:nvPr/>
          </p:nvSpPr>
          <p:spPr bwMode="auto">
            <a:xfrm>
              <a:off x="10211074"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4" name="Frame 5">
              <a:extLst>
                <a:ext uri="{FF2B5EF4-FFF2-40B4-BE49-F238E27FC236}">
                  <a16:creationId xmlns:a16="http://schemas.microsoft.com/office/drawing/2014/main" id="{B6B9C6A8-1743-4FB2-9A59-A8AF9618A9E9}"/>
                </a:ext>
              </a:extLst>
            </p:cNvPr>
            <p:cNvSpPr>
              <a:spLocks noChangeAspect="1"/>
            </p:cNvSpPr>
            <p:nvPr/>
          </p:nvSpPr>
          <p:spPr bwMode="auto">
            <a:xfrm>
              <a:off x="10513330"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5" name="Frame 5">
              <a:extLst>
                <a:ext uri="{FF2B5EF4-FFF2-40B4-BE49-F238E27FC236}">
                  <a16:creationId xmlns:a16="http://schemas.microsoft.com/office/drawing/2014/main" id="{319475CC-5168-4FC2-9FC1-B5384E596BC4}"/>
                </a:ext>
              </a:extLst>
            </p:cNvPr>
            <p:cNvSpPr>
              <a:spLocks noChangeAspect="1"/>
            </p:cNvSpPr>
            <p:nvPr/>
          </p:nvSpPr>
          <p:spPr bwMode="auto">
            <a:xfrm>
              <a:off x="10815586"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6" name="Frame 5">
              <a:extLst>
                <a:ext uri="{FF2B5EF4-FFF2-40B4-BE49-F238E27FC236}">
                  <a16:creationId xmlns:a16="http://schemas.microsoft.com/office/drawing/2014/main" id="{AB565922-F561-49B5-A281-D9E7C7D0094F}"/>
                </a:ext>
              </a:extLst>
            </p:cNvPr>
            <p:cNvSpPr>
              <a:spLocks noChangeAspect="1"/>
            </p:cNvSpPr>
            <p:nvPr/>
          </p:nvSpPr>
          <p:spPr bwMode="auto">
            <a:xfrm>
              <a:off x="11117842"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7" name="Frame 5">
              <a:extLst>
                <a:ext uri="{FF2B5EF4-FFF2-40B4-BE49-F238E27FC236}">
                  <a16:creationId xmlns:a16="http://schemas.microsoft.com/office/drawing/2014/main" id="{4C2B2821-FD88-42A7-984B-91F1757E0FC1}"/>
                </a:ext>
              </a:extLst>
            </p:cNvPr>
            <p:cNvSpPr>
              <a:spLocks noChangeAspect="1"/>
            </p:cNvSpPr>
            <p:nvPr/>
          </p:nvSpPr>
          <p:spPr bwMode="auto">
            <a:xfrm>
              <a:off x="11420098"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0" name="Frame 5">
              <a:extLst>
                <a:ext uri="{FF2B5EF4-FFF2-40B4-BE49-F238E27FC236}">
                  <a16:creationId xmlns:a16="http://schemas.microsoft.com/office/drawing/2014/main" id="{150AC678-BAA5-42F3-A6B1-3CA64B1FD66C}"/>
                </a:ext>
              </a:extLst>
            </p:cNvPr>
            <p:cNvSpPr>
              <a:spLocks noChangeAspect="1"/>
            </p:cNvSpPr>
            <p:nvPr/>
          </p:nvSpPr>
          <p:spPr bwMode="auto">
            <a:xfrm>
              <a:off x="10211074"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1" name="Frame 5">
              <a:extLst>
                <a:ext uri="{FF2B5EF4-FFF2-40B4-BE49-F238E27FC236}">
                  <a16:creationId xmlns:a16="http://schemas.microsoft.com/office/drawing/2014/main" id="{AB89F195-BF01-47E7-94A8-41F91A8812F7}"/>
                </a:ext>
              </a:extLst>
            </p:cNvPr>
            <p:cNvSpPr>
              <a:spLocks noChangeAspect="1"/>
            </p:cNvSpPr>
            <p:nvPr/>
          </p:nvSpPr>
          <p:spPr bwMode="auto">
            <a:xfrm>
              <a:off x="10513330"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2" name="Frame 5">
              <a:extLst>
                <a:ext uri="{FF2B5EF4-FFF2-40B4-BE49-F238E27FC236}">
                  <a16:creationId xmlns:a16="http://schemas.microsoft.com/office/drawing/2014/main" id="{15C5526C-740A-4A13-A506-47578FAE5E94}"/>
                </a:ext>
              </a:extLst>
            </p:cNvPr>
            <p:cNvSpPr>
              <a:spLocks noChangeAspect="1"/>
            </p:cNvSpPr>
            <p:nvPr/>
          </p:nvSpPr>
          <p:spPr bwMode="auto">
            <a:xfrm>
              <a:off x="10815586"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3" name="Frame 5">
              <a:extLst>
                <a:ext uri="{FF2B5EF4-FFF2-40B4-BE49-F238E27FC236}">
                  <a16:creationId xmlns:a16="http://schemas.microsoft.com/office/drawing/2014/main" id="{1114B207-3C69-4D08-A13C-456C36FB4854}"/>
                </a:ext>
              </a:extLst>
            </p:cNvPr>
            <p:cNvSpPr>
              <a:spLocks noChangeAspect="1"/>
            </p:cNvSpPr>
            <p:nvPr/>
          </p:nvSpPr>
          <p:spPr bwMode="auto">
            <a:xfrm>
              <a:off x="11117842"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4" name="Frame 5">
              <a:extLst>
                <a:ext uri="{FF2B5EF4-FFF2-40B4-BE49-F238E27FC236}">
                  <a16:creationId xmlns:a16="http://schemas.microsoft.com/office/drawing/2014/main" id="{19BBEE82-DDB9-44F0-B1BC-E4D977A41736}"/>
                </a:ext>
              </a:extLst>
            </p:cNvPr>
            <p:cNvSpPr>
              <a:spLocks noChangeAspect="1"/>
            </p:cNvSpPr>
            <p:nvPr/>
          </p:nvSpPr>
          <p:spPr bwMode="auto">
            <a:xfrm>
              <a:off x="11420098"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ame 5">
              <a:extLst>
                <a:ext uri="{FF2B5EF4-FFF2-40B4-BE49-F238E27FC236}">
                  <a16:creationId xmlns:a16="http://schemas.microsoft.com/office/drawing/2014/main" id="{9025E1AF-6731-40D9-BFC8-02E1D1D5424C}"/>
                </a:ext>
              </a:extLst>
            </p:cNvPr>
            <p:cNvSpPr>
              <a:spLocks noChangeAspect="1"/>
            </p:cNvSpPr>
            <p:nvPr/>
          </p:nvSpPr>
          <p:spPr bwMode="auto">
            <a:xfrm>
              <a:off x="10211074"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8" name="Frame 5">
              <a:extLst>
                <a:ext uri="{FF2B5EF4-FFF2-40B4-BE49-F238E27FC236}">
                  <a16:creationId xmlns:a16="http://schemas.microsoft.com/office/drawing/2014/main" id="{CE52CEA9-0803-45B5-8371-72BD5DDB0B44}"/>
                </a:ext>
              </a:extLst>
            </p:cNvPr>
            <p:cNvSpPr>
              <a:spLocks noChangeAspect="1"/>
            </p:cNvSpPr>
            <p:nvPr/>
          </p:nvSpPr>
          <p:spPr bwMode="auto">
            <a:xfrm>
              <a:off x="10513330"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9" name="Frame 5">
              <a:extLst>
                <a:ext uri="{FF2B5EF4-FFF2-40B4-BE49-F238E27FC236}">
                  <a16:creationId xmlns:a16="http://schemas.microsoft.com/office/drawing/2014/main" id="{B5846028-A38F-4E14-B3B7-8558C777CEE8}"/>
                </a:ext>
              </a:extLst>
            </p:cNvPr>
            <p:cNvSpPr>
              <a:spLocks noChangeAspect="1"/>
            </p:cNvSpPr>
            <p:nvPr/>
          </p:nvSpPr>
          <p:spPr bwMode="auto">
            <a:xfrm>
              <a:off x="10815586"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0" name="Frame 5">
              <a:extLst>
                <a:ext uri="{FF2B5EF4-FFF2-40B4-BE49-F238E27FC236}">
                  <a16:creationId xmlns:a16="http://schemas.microsoft.com/office/drawing/2014/main" id="{35429E11-B4FA-42CC-9D2D-FF3B55CB2E6A}"/>
                </a:ext>
              </a:extLst>
            </p:cNvPr>
            <p:cNvSpPr>
              <a:spLocks noChangeAspect="1"/>
            </p:cNvSpPr>
            <p:nvPr/>
          </p:nvSpPr>
          <p:spPr bwMode="auto">
            <a:xfrm>
              <a:off x="11117842"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1" name="Frame 5">
              <a:extLst>
                <a:ext uri="{FF2B5EF4-FFF2-40B4-BE49-F238E27FC236}">
                  <a16:creationId xmlns:a16="http://schemas.microsoft.com/office/drawing/2014/main" id="{79A6FAF3-0025-4CA0-AEEB-2140615EEDC4}"/>
                </a:ext>
              </a:extLst>
            </p:cNvPr>
            <p:cNvSpPr>
              <a:spLocks noChangeAspect="1"/>
            </p:cNvSpPr>
            <p:nvPr/>
          </p:nvSpPr>
          <p:spPr bwMode="auto">
            <a:xfrm>
              <a:off x="11420098"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4" name="Frame 5">
              <a:extLst>
                <a:ext uri="{FF2B5EF4-FFF2-40B4-BE49-F238E27FC236}">
                  <a16:creationId xmlns:a16="http://schemas.microsoft.com/office/drawing/2014/main" id="{2E90C2EA-4D11-4F0D-A57F-1CE5277B76F7}"/>
                </a:ext>
              </a:extLst>
            </p:cNvPr>
            <p:cNvSpPr>
              <a:spLocks noChangeAspect="1"/>
            </p:cNvSpPr>
            <p:nvPr/>
          </p:nvSpPr>
          <p:spPr bwMode="auto">
            <a:xfrm>
              <a:off x="10211074"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5" name="Frame 5">
              <a:extLst>
                <a:ext uri="{FF2B5EF4-FFF2-40B4-BE49-F238E27FC236}">
                  <a16:creationId xmlns:a16="http://schemas.microsoft.com/office/drawing/2014/main" id="{B6EA4690-7695-4095-B840-B33B567E9D0D}"/>
                </a:ext>
              </a:extLst>
            </p:cNvPr>
            <p:cNvSpPr>
              <a:spLocks noChangeAspect="1"/>
            </p:cNvSpPr>
            <p:nvPr/>
          </p:nvSpPr>
          <p:spPr bwMode="auto">
            <a:xfrm>
              <a:off x="10513330"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6" name="Frame 5">
              <a:extLst>
                <a:ext uri="{FF2B5EF4-FFF2-40B4-BE49-F238E27FC236}">
                  <a16:creationId xmlns:a16="http://schemas.microsoft.com/office/drawing/2014/main" id="{491CB16F-A6C7-4846-8619-39A7473585FA}"/>
                </a:ext>
              </a:extLst>
            </p:cNvPr>
            <p:cNvSpPr>
              <a:spLocks noChangeAspect="1"/>
            </p:cNvSpPr>
            <p:nvPr/>
          </p:nvSpPr>
          <p:spPr bwMode="auto">
            <a:xfrm>
              <a:off x="10815586"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7" name="Frame 5">
              <a:extLst>
                <a:ext uri="{FF2B5EF4-FFF2-40B4-BE49-F238E27FC236}">
                  <a16:creationId xmlns:a16="http://schemas.microsoft.com/office/drawing/2014/main" id="{C3F7026F-B40E-4901-BAD7-D8F42B2D92D7}"/>
                </a:ext>
              </a:extLst>
            </p:cNvPr>
            <p:cNvSpPr>
              <a:spLocks noChangeAspect="1"/>
            </p:cNvSpPr>
            <p:nvPr/>
          </p:nvSpPr>
          <p:spPr bwMode="auto">
            <a:xfrm>
              <a:off x="11117842"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8" name="Frame 5">
              <a:extLst>
                <a:ext uri="{FF2B5EF4-FFF2-40B4-BE49-F238E27FC236}">
                  <a16:creationId xmlns:a16="http://schemas.microsoft.com/office/drawing/2014/main" id="{6F617DB9-082F-4B92-A013-B9D1453BBB83}"/>
                </a:ext>
              </a:extLst>
            </p:cNvPr>
            <p:cNvSpPr>
              <a:spLocks noChangeAspect="1"/>
            </p:cNvSpPr>
            <p:nvPr/>
          </p:nvSpPr>
          <p:spPr bwMode="auto">
            <a:xfrm>
              <a:off x="11420098"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0" name="Frame 5">
              <a:extLst>
                <a:ext uri="{FF2B5EF4-FFF2-40B4-BE49-F238E27FC236}">
                  <a16:creationId xmlns:a16="http://schemas.microsoft.com/office/drawing/2014/main" id="{0B65E01D-E88B-4A9A-9570-3AF75E890C5E}"/>
                </a:ext>
              </a:extLst>
            </p:cNvPr>
            <p:cNvSpPr>
              <a:spLocks noChangeAspect="1"/>
            </p:cNvSpPr>
            <p:nvPr/>
          </p:nvSpPr>
          <p:spPr bwMode="auto">
            <a:xfrm>
              <a:off x="10220736"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1" name="Frame 5">
              <a:extLst>
                <a:ext uri="{FF2B5EF4-FFF2-40B4-BE49-F238E27FC236}">
                  <a16:creationId xmlns:a16="http://schemas.microsoft.com/office/drawing/2014/main" id="{F8403804-A157-4402-9AA2-623962C2F794}"/>
                </a:ext>
              </a:extLst>
            </p:cNvPr>
            <p:cNvSpPr>
              <a:spLocks noChangeAspect="1"/>
            </p:cNvSpPr>
            <p:nvPr/>
          </p:nvSpPr>
          <p:spPr bwMode="auto">
            <a:xfrm>
              <a:off x="10522992"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2" name="Frame 5">
              <a:extLst>
                <a:ext uri="{FF2B5EF4-FFF2-40B4-BE49-F238E27FC236}">
                  <a16:creationId xmlns:a16="http://schemas.microsoft.com/office/drawing/2014/main" id="{535025D6-0EA5-4552-AE92-0DEF931ACD5A}"/>
                </a:ext>
              </a:extLst>
            </p:cNvPr>
            <p:cNvSpPr>
              <a:spLocks noChangeAspect="1"/>
            </p:cNvSpPr>
            <p:nvPr/>
          </p:nvSpPr>
          <p:spPr bwMode="auto">
            <a:xfrm>
              <a:off x="10825248"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3" name="Frame 5">
              <a:extLst>
                <a:ext uri="{FF2B5EF4-FFF2-40B4-BE49-F238E27FC236}">
                  <a16:creationId xmlns:a16="http://schemas.microsoft.com/office/drawing/2014/main" id="{FE40C43D-30DD-4AFC-9D6A-A7E3159C6200}"/>
                </a:ext>
              </a:extLst>
            </p:cNvPr>
            <p:cNvSpPr>
              <a:spLocks noChangeAspect="1"/>
            </p:cNvSpPr>
            <p:nvPr/>
          </p:nvSpPr>
          <p:spPr bwMode="auto">
            <a:xfrm>
              <a:off x="11127504"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4" name="Frame 5">
              <a:extLst>
                <a:ext uri="{FF2B5EF4-FFF2-40B4-BE49-F238E27FC236}">
                  <a16:creationId xmlns:a16="http://schemas.microsoft.com/office/drawing/2014/main" id="{6E86BAF6-8D28-45B5-A211-CA9711CB34C1}"/>
                </a:ext>
              </a:extLst>
            </p:cNvPr>
            <p:cNvSpPr>
              <a:spLocks noChangeAspect="1"/>
            </p:cNvSpPr>
            <p:nvPr/>
          </p:nvSpPr>
          <p:spPr bwMode="auto">
            <a:xfrm>
              <a:off x="11429760"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5" name="Frame 5">
              <a:extLst>
                <a:ext uri="{FF2B5EF4-FFF2-40B4-BE49-F238E27FC236}">
                  <a16:creationId xmlns:a16="http://schemas.microsoft.com/office/drawing/2014/main" id="{E0558F56-C704-4CE1-8C57-4EE61D29CA57}"/>
                </a:ext>
              </a:extLst>
            </p:cNvPr>
            <p:cNvSpPr>
              <a:spLocks noChangeAspect="1"/>
            </p:cNvSpPr>
            <p:nvPr/>
          </p:nvSpPr>
          <p:spPr bwMode="auto">
            <a:xfrm>
              <a:off x="10220736"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6" name="Frame 5">
              <a:extLst>
                <a:ext uri="{FF2B5EF4-FFF2-40B4-BE49-F238E27FC236}">
                  <a16:creationId xmlns:a16="http://schemas.microsoft.com/office/drawing/2014/main" id="{33AD8291-8CD0-4680-8FE6-55A4A566CB9B}"/>
                </a:ext>
              </a:extLst>
            </p:cNvPr>
            <p:cNvSpPr>
              <a:spLocks noChangeAspect="1"/>
            </p:cNvSpPr>
            <p:nvPr/>
          </p:nvSpPr>
          <p:spPr bwMode="auto">
            <a:xfrm>
              <a:off x="10522992"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7" name="Frame 5">
              <a:extLst>
                <a:ext uri="{FF2B5EF4-FFF2-40B4-BE49-F238E27FC236}">
                  <a16:creationId xmlns:a16="http://schemas.microsoft.com/office/drawing/2014/main" id="{F093E0A1-7C5F-4D64-83AA-AD618A7D3866}"/>
                </a:ext>
              </a:extLst>
            </p:cNvPr>
            <p:cNvSpPr>
              <a:spLocks noChangeAspect="1"/>
            </p:cNvSpPr>
            <p:nvPr/>
          </p:nvSpPr>
          <p:spPr bwMode="auto">
            <a:xfrm>
              <a:off x="10825248"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8" name="Frame 5">
              <a:extLst>
                <a:ext uri="{FF2B5EF4-FFF2-40B4-BE49-F238E27FC236}">
                  <a16:creationId xmlns:a16="http://schemas.microsoft.com/office/drawing/2014/main" id="{DD54CAB4-D7A8-4068-A9DB-245064E5113A}"/>
                </a:ext>
              </a:extLst>
            </p:cNvPr>
            <p:cNvSpPr>
              <a:spLocks noChangeAspect="1"/>
            </p:cNvSpPr>
            <p:nvPr/>
          </p:nvSpPr>
          <p:spPr bwMode="auto">
            <a:xfrm>
              <a:off x="11127504"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9" name="Frame 5">
              <a:extLst>
                <a:ext uri="{FF2B5EF4-FFF2-40B4-BE49-F238E27FC236}">
                  <a16:creationId xmlns:a16="http://schemas.microsoft.com/office/drawing/2014/main" id="{B9A8DBB1-7ECD-4988-B4CB-5DB70F416AB1}"/>
                </a:ext>
              </a:extLst>
            </p:cNvPr>
            <p:cNvSpPr>
              <a:spLocks noChangeAspect="1"/>
            </p:cNvSpPr>
            <p:nvPr/>
          </p:nvSpPr>
          <p:spPr bwMode="auto">
            <a:xfrm>
              <a:off x="11429760"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0" name="Frame 5">
              <a:extLst>
                <a:ext uri="{FF2B5EF4-FFF2-40B4-BE49-F238E27FC236}">
                  <a16:creationId xmlns:a16="http://schemas.microsoft.com/office/drawing/2014/main" id="{7E1BEF43-2EA1-46F3-A329-D59936134CD4}"/>
                </a:ext>
              </a:extLst>
            </p:cNvPr>
            <p:cNvSpPr>
              <a:spLocks noChangeAspect="1"/>
            </p:cNvSpPr>
            <p:nvPr/>
          </p:nvSpPr>
          <p:spPr bwMode="auto">
            <a:xfrm>
              <a:off x="10220736"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1" name="Frame 5">
              <a:extLst>
                <a:ext uri="{FF2B5EF4-FFF2-40B4-BE49-F238E27FC236}">
                  <a16:creationId xmlns:a16="http://schemas.microsoft.com/office/drawing/2014/main" id="{52AD8A62-50F7-4D15-BE2A-877553897593}"/>
                </a:ext>
              </a:extLst>
            </p:cNvPr>
            <p:cNvSpPr>
              <a:spLocks noChangeAspect="1"/>
            </p:cNvSpPr>
            <p:nvPr/>
          </p:nvSpPr>
          <p:spPr bwMode="auto">
            <a:xfrm>
              <a:off x="10522992"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2" name="Frame 5">
              <a:extLst>
                <a:ext uri="{FF2B5EF4-FFF2-40B4-BE49-F238E27FC236}">
                  <a16:creationId xmlns:a16="http://schemas.microsoft.com/office/drawing/2014/main" id="{F5A6025E-E9D7-401F-97CD-64D9CA1DC5DD}"/>
                </a:ext>
              </a:extLst>
            </p:cNvPr>
            <p:cNvSpPr>
              <a:spLocks noChangeAspect="1"/>
            </p:cNvSpPr>
            <p:nvPr/>
          </p:nvSpPr>
          <p:spPr bwMode="auto">
            <a:xfrm>
              <a:off x="10825248"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3" name="Frame 5">
              <a:extLst>
                <a:ext uri="{FF2B5EF4-FFF2-40B4-BE49-F238E27FC236}">
                  <a16:creationId xmlns:a16="http://schemas.microsoft.com/office/drawing/2014/main" id="{6E6860D4-BFF1-4491-BECB-8CC3B81B5EE3}"/>
                </a:ext>
              </a:extLst>
            </p:cNvPr>
            <p:cNvSpPr>
              <a:spLocks noChangeAspect="1"/>
            </p:cNvSpPr>
            <p:nvPr/>
          </p:nvSpPr>
          <p:spPr bwMode="auto">
            <a:xfrm>
              <a:off x="11127504"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4" name="Frame 5">
              <a:extLst>
                <a:ext uri="{FF2B5EF4-FFF2-40B4-BE49-F238E27FC236}">
                  <a16:creationId xmlns:a16="http://schemas.microsoft.com/office/drawing/2014/main" id="{CFAA7C86-9844-45C1-8397-75EE2B198F9B}"/>
                </a:ext>
              </a:extLst>
            </p:cNvPr>
            <p:cNvSpPr>
              <a:spLocks noChangeAspect="1"/>
            </p:cNvSpPr>
            <p:nvPr/>
          </p:nvSpPr>
          <p:spPr bwMode="auto">
            <a:xfrm>
              <a:off x="11429760"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5" name="Frame 5">
              <a:extLst>
                <a:ext uri="{FF2B5EF4-FFF2-40B4-BE49-F238E27FC236}">
                  <a16:creationId xmlns:a16="http://schemas.microsoft.com/office/drawing/2014/main" id="{3C2C50B5-0F93-431F-AE94-A5AD2EE6383E}"/>
                </a:ext>
              </a:extLst>
            </p:cNvPr>
            <p:cNvSpPr>
              <a:spLocks noChangeAspect="1"/>
            </p:cNvSpPr>
            <p:nvPr/>
          </p:nvSpPr>
          <p:spPr bwMode="auto">
            <a:xfrm>
              <a:off x="10220736"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ame 5">
              <a:extLst>
                <a:ext uri="{FF2B5EF4-FFF2-40B4-BE49-F238E27FC236}">
                  <a16:creationId xmlns:a16="http://schemas.microsoft.com/office/drawing/2014/main" id="{71417149-B74A-4BD2-A018-9C3E9D4D1AB0}"/>
                </a:ext>
              </a:extLst>
            </p:cNvPr>
            <p:cNvSpPr>
              <a:spLocks noChangeAspect="1"/>
            </p:cNvSpPr>
            <p:nvPr/>
          </p:nvSpPr>
          <p:spPr bwMode="auto">
            <a:xfrm>
              <a:off x="10522992"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7" name="Frame 5">
              <a:extLst>
                <a:ext uri="{FF2B5EF4-FFF2-40B4-BE49-F238E27FC236}">
                  <a16:creationId xmlns:a16="http://schemas.microsoft.com/office/drawing/2014/main" id="{3FDA089B-8202-41CF-91D6-7788701D53C9}"/>
                </a:ext>
              </a:extLst>
            </p:cNvPr>
            <p:cNvSpPr>
              <a:spLocks noChangeAspect="1"/>
            </p:cNvSpPr>
            <p:nvPr/>
          </p:nvSpPr>
          <p:spPr bwMode="auto">
            <a:xfrm>
              <a:off x="10825248"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ame 5">
              <a:extLst>
                <a:ext uri="{FF2B5EF4-FFF2-40B4-BE49-F238E27FC236}">
                  <a16:creationId xmlns:a16="http://schemas.microsoft.com/office/drawing/2014/main" id="{4378B8E8-8D11-40E4-B99D-263AC8256087}"/>
                </a:ext>
              </a:extLst>
            </p:cNvPr>
            <p:cNvSpPr>
              <a:spLocks noChangeAspect="1"/>
            </p:cNvSpPr>
            <p:nvPr/>
          </p:nvSpPr>
          <p:spPr bwMode="auto">
            <a:xfrm>
              <a:off x="11127504"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9" name="Frame 5">
              <a:extLst>
                <a:ext uri="{FF2B5EF4-FFF2-40B4-BE49-F238E27FC236}">
                  <a16:creationId xmlns:a16="http://schemas.microsoft.com/office/drawing/2014/main" id="{97702B86-634A-4D65-A016-FA239D3DF1AD}"/>
                </a:ext>
              </a:extLst>
            </p:cNvPr>
            <p:cNvSpPr>
              <a:spLocks noChangeAspect="1"/>
            </p:cNvSpPr>
            <p:nvPr/>
          </p:nvSpPr>
          <p:spPr bwMode="auto">
            <a:xfrm>
              <a:off x="11429760"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ame 5">
              <a:extLst>
                <a:ext uri="{FF2B5EF4-FFF2-40B4-BE49-F238E27FC236}">
                  <a16:creationId xmlns:a16="http://schemas.microsoft.com/office/drawing/2014/main" id="{89999CA6-F36E-4571-9DE5-9F6FC7FFBF53}"/>
                </a:ext>
              </a:extLst>
            </p:cNvPr>
            <p:cNvSpPr>
              <a:spLocks noChangeAspect="1"/>
            </p:cNvSpPr>
            <p:nvPr/>
          </p:nvSpPr>
          <p:spPr bwMode="auto">
            <a:xfrm>
              <a:off x="10220736"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1" name="Frame 5">
              <a:extLst>
                <a:ext uri="{FF2B5EF4-FFF2-40B4-BE49-F238E27FC236}">
                  <a16:creationId xmlns:a16="http://schemas.microsoft.com/office/drawing/2014/main" id="{51926374-B36E-473F-B548-5BB959FFFAD5}"/>
                </a:ext>
              </a:extLst>
            </p:cNvPr>
            <p:cNvSpPr>
              <a:spLocks noChangeAspect="1"/>
            </p:cNvSpPr>
            <p:nvPr/>
          </p:nvSpPr>
          <p:spPr bwMode="auto">
            <a:xfrm>
              <a:off x="10522992"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2" name="Frame 5">
              <a:extLst>
                <a:ext uri="{FF2B5EF4-FFF2-40B4-BE49-F238E27FC236}">
                  <a16:creationId xmlns:a16="http://schemas.microsoft.com/office/drawing/2014/main" id="{27069069-5331-4D95-8606-3C2455D5314A}"/>
                </a:ext>
              </a:extLst>
            </p:cNvPr>
            <p:cNvSpPr>
              <a:spLocks noChangeAspect="1"/>
            </p:cNvSpPr>
            <p:nvPr/>
          </p:nvSpPr>
          <p:spPr bwMode="auto">
            <a:xfrm>
              <a:off x="10825248"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3" name="Frame 5">
              <a:extLst>
                <a:ext uri="{FF2B5EF4-FFF2-40B4-BE49-F238E27FC236}">
                  <a16:creationId xmlns:a16="http://schemas.microsoft.com/office/drawing/2014/main" id="{8D5E7B07-F778-4913-96A8-607D88614D92}"/>
                </a:ext>
              </a:extLst>
            </p:cNvPr>
            <p:cNvSpPr>
              <a:spLocks noChangeAspect="1"/>
            </p:cNvSpPr>
            <p:nvPr/>
          </p:nvSpPr>
          <p:spPr bwMode="auto">
            <a:xfrm>
              <a:off x="11127504"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ame 5">
              <a:extLst>
                <a:ext uri="{FF2B5EF4-FFF2-40B4-BE49-F238E27FC236}">
                  <a16:creationId xmlns:a16="http://schemas.microsoft.com/office/drawing/2014/main" id="{A53FD703-EBBB-4F6D-BFAF-45EBB3090E16}"/>
                </a:ext>
              </a:extLst>
            </p:cNvPr>
            <p:cNvSpPr>
              <a:spLocks noChangeAspect="1"/>
            </p:cNvSpPr>
            <p:nvPr/>
          </p:nvSpPr>
          <p:spPr bwMode="auto">
            <a:xfrm>
              <a:off x="11429760"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5" name="Frame 5">
              <a:extLst>
                <a:ext uri="{FF2B5EF4-FFF2-40B4-BE49-F238E27FC236}">
                  <a16:creationId xmlns:a16="http://schemas.microsoft.com/office/drawing/2014/main" id="{76BE248D-C6A4-4157-99B8-7B0175335FE2}"/>
                </a:ext>
              </a:extLst>
            </p:cNvPr>
            <p:cNvSpPr>
              <a:spLocks noChangeAspect="1"/>
            </p:cNvSpPr>
            <p:nvPr/>
          </p:nvSpPr>
          <p:spPr bwMode="auto">
            <a:xfrm>
              <a:off x="10220736"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6" name="Frame 5">
              <a:extLst>
                <a:ext uri="{FF2B5EF4-FFF2-40B4-BE49-F238E27FC236}">
                  <a16:creationId xmlns:a16="http://schemas.microsoft.com/office/drawing/2014/main" id="{2A0F37EA-5A0E-418F-BFD7-10EED36C030B}"/>
                </a:ext>
              </a:extLst>
            </p:cNvPr>
            <p:cNvSpPr>
              <a:spLocks noChangeAspect="1"/>
            </p:cNvSpPr>
            <p:nvPr/>
          </p:nvSpPr>
          <p:spPr bwMode="auto">
            <a:xfrm>
              <a:off x="10522992"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7" name="Frame 5">
              <a:extLst>
                <a:ext uri="{FF2B5EF4-FFF2-40B4-BE49-F238E27FC236}">
                  <a16:creationId xmlns:a16="http://schemas.microsoft.com/office/drawing/2014/main" id="{F0EB4AF5-A986-431A-AB57-A38B1A6BA569}"/>
                </a:ext>
              </a:extLst>
            </p:cNvPr>
            <p:cNvSpPr>
              <a:spLocks noChangeAspect="1"/>
            </p:cNvSpPr>
            <p:nvPr/>
          </p:nvSpPr>
          <p:spPr bwMode="auto">
            <a:xfrm>
              <a:off x="10825248"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8" name="Frame 5">
              <a:extLst>
                <a:ext uri="{FF2B5EF4-FFF2-40B4-BE49-F238E27FC236}">
                  <a16:creationId xmlns:a16="http://schemas.microsoft.com/office/drawing/2014/main" id="{DE304C76-5E2F-4845-99EA-F5929344223F}"/>
                </a:ext>
              </a:extLst>
            </p:cNvPr>
            <p:cNvSpPr>
              <a:spLocks noChangeAspect="1"/>
            </p:cNvSpPr>
            <p:nvPr/>
          </p:nvSpPr>
          <p:spPr bwMode="auto">
            <a:xfrm>
              <a:off x="11127504"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9" name="Frame 5">
              <a:extLst>
                <a:ext uri="{FF2B5EF4-FFF2-40B4-BE49-F238E27FC236}">
                  <a16:creationId xmlns:a16="http://schemas.microsoft.com/office/drawing/2014/main" id="{525A9628-4393-4584-966E-3AD93066E51D}"/>
                </a:ext>
              </a:extLst>
            </p:cNvPr>
            <p:cNvSpPr>
              <a:spLocks noChangeAspect="1"/>
            </p:cNvSpPr>
            <p:nvPr/>
          </p:nvSpPr>
          <p:spPr bwMode="auto">
            <a:xfrm>
              <a:off x="11429760"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0" name="Frame 5">
              <a:extLst>
                <a:ext uri="{FF2B5EF4-FFF2-40B4-BE49-F238E27FC236}">
                  <a16:creationId xmlns:a16="http://schemas.microsoft.com/office/drawing/2014/main" id="{F46724B9-AD78-491C-9C4B-AE5BA9A77CD9}"/>
                </a:ext>
              </a:extLst>
            </p:cNvPr>
            <p:cNvSpPr>
              <a:spLocks noChangeAspect="1"/>
            </p:cNvSpPr>
            <p:nvPr/>
          </p:nvSpPr>
          <p:spPr bwMode="auto">
            <a:xfrm>
              <a:off x="10220736"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1" name="Frame 5">
              <a:extLst>
                <a:ext uri="{FF2B5EF4-FFF2-40B4-BE49-F238E27FC236}">
                  <a16:creationId xmlns:a16="http://schemas.microsoft.com/office/drawing/2014/main" id="{C62D2447-B2D0-4778-B196-1948CE9FA881}"/>
                </a:ext>
              </a:extLst>
            </p:cNvPr>
            <p:cNvSpPr>
              <a:spLocks noChangeAspect="1"/>
            </p:cNvSpPr>
            <p:nvPr/>
          </p:nvSpPr>
          <p:spPr bwMode="auto">
            <a:xfrm>
              <a:off x="10522992"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2" name="Frame 5">
              <a:extLst>
                <a:ext uri="{FF2B5EF4-FFF2-40B4-BE49-F238E27FC236}">
                  <a16:creationId xmlns:a16="http://schemas.microsoft.com/office/drawing/2014/main" id="{8F5B5763-EA46-4FDA-9679-B45803A79EA2}"/>
                </a:ext>
              </a:extLst>
            </p:cNvPr>
            <p:cNvSpPr>
              <a:spLocks noChangeAspect="1"/>
            </p:cNvSpPr>
            <p:nvPr/>
          </p:nvSpPr>
          <p:spPr bwMode="auto">
            <a:xfrm>
              <a:off x="10825248"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3" name="Frame 5">
              <a:extLst>
                <a:ext uri="{FF2B5EF4-FFF2-40B4-BE49-F238E27FC236}">
                  <a16:creationId xmlns:a16="http://schemas.microsoft.com/office/drawing/2014/main" id="{66AAD492-4831-464E-80B3-5562FF298176}"/>
                </a:ext>
              </a:extLst>
            </p:cNvPr>
            <p:cNvSpPr>
              <a:spLocks noChangeAspect="1"/>
            </p:cNvSpPr>
            <p:nvPr/>
          </p:nvSpPr>
          <p:spPr bwMode="auto">
            <a:xfrm>
              <a:off x="11127504"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4" name="Frame 5">
              <a:extLst>
                <a:ext uri="{FF2B5EF4-FFF2-40B4-BE49-F238E27FC236}">
                  <a16:creationId xmlns:a16="http://schemas.microsoft.com/office/drawing/2014/main" id="{EE8631A6-7CBE-4A31-9634-36879FC80314}"/>
                </a:ext>
              </a:extLst>
            </p:cNvPr>
            <p:cNvSpPr>
              <a:spLocks noChangeAspect="1"/>
            </p:cNvSpPr>
            <p:nvPr/>
          </p:nvSpPr>
          <p:spPr bwMode="auto">
            <a:xfrm>
              <a:off x="11429760"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5" name="Left Brace 154">
            <a:extLst>
              <a:ext uri="{FF2B5EF4-FFF2-40B4-BE49-F238E27FC236}">
                <a16:creationId xmlns:a16="http://schemas.microsoft.com/office/drawing/2014/main" id="{D5834322-A40F-48E4-A060-34FEE4B308CF}"/>
              </a:ext>
            </a:extLst>
          </p:cNvPr>
          <p:cNvSpPr/>
          <p:nvPr/>
        </p:nvSpPr>
        <p:spPr>
          <a:xfrm>
            <a:off x="9873832" y="2135965"/>
            <a:ext cx="276282" cy="4410117"/>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cxnSp>
        <p:nvCxnSpPr>
          <p:cNvPr id="157" name="Connector: Elbow 156">
            <a:extLst>
              <a:ext uri="{FF2B5EF4-FFF2-40B4-BE49-F238E27FC236}">
                <a16:creationId xmlns:a16="http://schemas.microsoft.com/office/drawing/2014/main" id="{797F55BF-D02D-4497-BDA4-2378365F5B6B}"/>
              </a:ext>
            </a:extLst>
          </p:cNvPr>
          <p:cNvCxnSpPr>
            <a:cxnSpLocks/>
            <a:stCxn id="155" idx="1"/>
          </p:cNvCxnSpPr>
          <p:nvPr/>
        </p:nvCxnSpPr>
        <p:spPr>
          <a:xfrm rot="10800000">
            <a:off x="7498394" y="3087094"/>
            <a:ext cx="2375439" cy="125393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8767D011-E66A-4D31-8524-D95842C510A9}"/>
              </a:ext>
            </a:extLst>
          </p:cNvPr>
          <p:cNvCxnSpPr>
            <a:cxnSpLocks/>
            <a:stCxn id="11" idx="3"/>
          </p:cNvCxnSpPr>
          <p:nvPr/>
        </p:nvCxnSpPr>
        <p:spPr>
          <a:xfrm flipV="1">
            <a:off x="7390080" y="2948628"/>
            <a:ext cx="2806350" cy="276689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AEA6F104-9257-43B4-AAE4-EF3C496B44C2}"/>
              </a:ext>
            </a:extLst>
          </p:cNvPr>
          <p:cNvSpPr txBox="1"/>
          <p:nvPr/>
        </p:nvSpPr>
        <p:spPr>
          <a:xfrm>
            <a:off x="9967136" y="1641672"/>
            <a:ext cx="1401666" cy="627864"/>
          </a:xfrm>
          <a:prstGeom prst="rect">
            <a:avLst/>
          </a:prstGeom>
          <a:noFill/>
        </p:spPr>
        <p:txBody>
          <a:bodyPr wrap="none" lIns="182880" tIns="146304" rIns="182880" bIns="146304" rtlCol="0">
            <a:spAutoFit/>
          </a:bodyPr>
          <a:lstStyle/>
          <a:p>
            <a:pPr>
              <a:lnSpc>
                <a:spcPct val="90000"/>
              </a:lnSpc>
              <a:spcAft>
                <a:spcPts val="600"/>
              </a:spcAft>
            </a:pPr>
            <a:r>
              <a:rPr lang="sv-SE" sz="2400" dirty="0" err="1">
                <a:gradFill>
                  <a:gsLst>
                    <a:gs pos="2917">
                      <a:schemeClr val="tx1"/>
                    </a:gs>
                    <a:gs pos="30000">
                      <a:schemeClr val="tx1"/>
                    </a:gs>
                  </a:gsLst>
                  <a:lin ang="5400000" scaled="0"/>
                </a:gradFill>
              </a:rPr>
              <a:t>Devices</a:t>
            </a:r>
            <a:endParaRPr lang="sv-SE"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91218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5"/>
                                        </p:tgtEl>
                                      </p:cBhvr>
                                    </p:animEffect>
                                    <p:set>
                                      <p:cBhvr>
                                        <p:cTn id="7" dur="1" fill="hold">
                                          <p:stCondLst>
                                            <p:cond delay="499"/>
                                          </p:stCondLst>
                                        </p:cTn>
                                        <p:tgtEl>
                                          <p:spTgt spid="11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fade">
                                      <p:cBhvr>
                                        <p:cTn id="11" dur="500"/>
                                        <p:tgtEl>
                                          <p:spTgt spid="10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fade">
                                      <p:cBhvr>
                                        <p:cTn id="15" dur="500"/>
                                        <p:tgtEl>
                                          <p:spTgt spid="15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7"/>
                                        </p:tgtEl>
                                        <p:attrNameLst>
                                          <p:attrName>style.visibility</p:attrName>
                                        </p:attrNameLst>
                                      </p:cBhvr>
                                      <p:to>
                                        <p:strVal val="visible"/>
                                      </p:to>
                                    </p:set>
                                    <p:animEffect transition="in" filter="fade">
                                      <p:cBhvr>
                                        <p:cTn id="19" dur="500"/>
                                        <p:tgtEl>
                                          <p:spTgt spid="15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wipe(up)">
                                      <p:cBhvr>
                                        <p:cTn id="28" dur="500"/>
                                        <p:tgtEl>
                                          <p:spTgt spid="119"/>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55"/>
                                        </p:tgtEl>
                                      </p:cBhvr>
                                    </p:animEffect>
                                    <p:set>
                                      <p:cBhvr>
                                        <p:cTn id="42" dur="1" fill="hold">
                                          <p:stCondLst>
                                            <p:cond delay="499"/>
                                          </p:stCondLst>
                                        </p:cTn>
                                        <p:tgtEl>
                                          <p:spTgt spid="155"/>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57"/>
                                        </p:tgtEl>
                                      </p:cBhvr>
                                    </p:animEffect>
                                    <p:set>
                                      <p:cBhvr>
                                        <p:cTn id="45" dur="1" fill="hold">
                                          <p:stCondLst>
                                            <p:cond delay="499"/>
                                          </p:stCondLst>
                                        </p:cTn>
                                        <p:tgtEl>
                                          <p:spTgt spid="15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19"/>
                                        </p:tgtEl>
                                      </p:cBhvr>
                                    </p:animEffect>
                                    <p:set>
                                      <p:cBhvr>
                                        <p:cTn id="48" dur="1" fill="hold">
                                          <p:stCondLst>
                                            <p:cond delay="499"/>
                                          </p:stCondLst>
                                        </p:cTn>
                                        <p:tgtEl>
                                          <p:spTgt spid="119"/>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4"/>
                                        </p:tgtEl>
                                      </p:cBhvr>
                                    </p:animEffect>
                                    <p:set>
                                      <p:cBhvr>
                                        <p:cTn id="51" dur="1" fill="hold">
                                          <p:stCondLst>
                                            <p:cond delay="499"/>
                                          </p:stCondLst>
                                        </p:cTn>
                                        <p:tgtEl>
                                          <p:spTgt spid="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166"/>
                                        </p:tgtEl>
                                        <p:attrNameLst>
                                          <p:attrName>style.visibility</p:attrName>
                                        </p:attrNameLst>
                                      </p:cBhvr>
                                      <p:to>
                                        <p:strVal val="visible"/>
                                      </p:to>
                                    </p:set>
                                    <p:animEffect transition="in" filter="fade">
                                      <p:cBhvr>
                                        <p:cTn id="58" dur="500"/>
                                        <p:tgtEl>
                                          <p:spTgt spid="166"/>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fade">
                                      <p:cBhvr>
                                        <p:cTn id="62" dur="500"/>
                                        <p:tgtEl>
                                          <p:spTgt spid="101"/>
                                        </p:tgtEl>
                                      </p:cBhvr>
                                    </p:animEffect>
                                  </p:childTnLst>
                                </p:cTn>
                              </p:par>
                              <p:par>
                                <p:cTn id="63" presetID="10"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61"/>
                                        </p:tgtEl>
                                        <p:attrNameLst>
                                          <p:attrName>style.visibility</p:attrName>
                                        </p:attrNameLst>
                                      </p:cBhvr>
                                      <p:to>
                                        <p:strVal val="visible"/>
                                      </p:to>
                                    </p:set>
                                    <p:animEffect transition="in" filter="fade">
                                      <p:cBhvr>
                                        <p:cTn id="70"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19" grpId="0" animBg="1"/>
      <p:bldP spid="119" grpId="1" animBg="1"/>
      <p:bldP spid="155" grpId="0" animBg="1"/>
      <p:bldP spid="15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8610" y="296897"/>
            <a:ext cx="11887200" cy="917575"/>
          </a:xfrm>
        </p:spPr>
        <p:txBody>
          <a:bodyPr/>
          <a:lstStyle/>
          <a:p>
            <a:r>
              <a:rPr lang="sv-SE" sz="4800" dirty="0">
                <a:solidFill>
                  <a:schemeClr val="tx2"/>
                </a:solidFill>
              </a:rPr>
              <a:t>Inside the IoT </a:t>
            </a:r>
            <a:r>
              <a:rPr lang="sv-SE" sz="4800" dirty="0" err="1">
                <a:solidFill>
                  <a:schemeClr val="tx2"/>
                </a:solidFill>
              </a:rPr>
              <a:t>Hub</a:t>
            </a:r>
            <a:endParaRPr lang="en-IN" sz="4800" dirty="0">
              <a:solidFill>
                <a:schemeClr val="tx2"/>
              </a:solidFill>
            </a:endParaRPr>
          </a:p>
        </p:txBody>
      </p:sp>
      <p:sp>
        <p:nvSpPr>
          <p:cNvPr id="110" name="TextBox 109">
            <a:extLst>
              <a:ext uri="{FF2B5EF4-FFF2-40B4-BE49-F238E27FC236}">
                <a16:creationId xmlns:a16="http://schemas.microsoft.com/office/drawing/2014/main" id="{2AAF9087-772F-497D-82A5-5DB9379CEED0}"/>
              </a:ext>
            </a:extLst>
          </p:cNvPr>
          <p:cNvSpPr txBox="1"/>
          <p:nvPr/>
        </p:nvSpPr>
        <p:spPr>
          <a:xfrm>
            <a:off x="311484" y="1516893"/>
            <a:ext cx="1046248"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State</a:t>
            </a:r>
          </a:p>
        </p:txBody>
      </p:sp>
      <p:sp>
        <p:nvSpPr>
          <p:cNvPr id="113" name="Rectangle: Rounded Corners 112">
            <a:extLst>
              <a:ext uri="{FF2B5EF4-FFF2-40B4-BE49-F238E27FC236}">
                <a16:creationId xmlns:a16="http://schemas.microsoft.com/office/drawing/2014/main" id="{24793451-908E-4F7B-B987-E0401F65600B}"/>
              </a:ext>
            </a:extLst>
          </p:cNvPr>
          <p:cNvSpPr/>
          <p:nvPr/>
        </p:nvSpPr>
        <p:spPr bwMode="auto">
          <a:xfrm>
            <a:off x="5669603" y="1759921"/>
            <a:ext cx="2468853" cy="4937706"/>
          </a:xfrm>
          <a:prstGeom prst="roundRect">
            <a:avLst>
              <a:gd name="adj" fmla="val 1710"/>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sp>
        <p:nvSpPr>
          <p:cNvPr id="116" name="TextBox 115">
            <a:extLst>
              <a:ext uri="{FF2B5EF4-FFF2-40B4-BE49-F238E27FC236}">
                <a16:creationId xmlns:a16="http://schemas.microsoft.com/office/drawing/2014/main" id="{AFA75872-4689-4DD0-A263-AD18A3A38CEF}"/>
              </a:ext>
            </a:extLst>
          </p:cNvPr>
          <p:cNvSpPr txBox="1"/>
          <p:nvPr/>
        </p:nvSpPr>
        <p:spPr>
          <a:xfrm>
            <a:off x="5669603" y="1710256"/>
            <a:ext cx="1452962"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IoT </a:t>
            </a:r>
            <a:r>
              <a:rPr lang="sv-SE" sz="2400" dirty="0" err="1">
                <a:gradFill>
                  <a:gsLst>
                    <a:gs pos="2917">
                      <a:schemeClr val="tx1"/>
                    </a:gs>
                    <a:gs pos="30000">
                      <a:schemeClr val="tx1"/>
                    </a:gs>
                  </a:gsLst>
                  <a:lin ang="5400000" scaled="0"/>
                </a:gradFill>
              </a:rPr>
              <a:t>Hub</a:t>
            </a:r>
            <a:endParaRPr lang="sv-SE" sz="2400" dirty="0">
              <a:gradFill>
                <a:gsLst>
                  <a:gs pos="2917">
                    <a:schemeClr val="tx1"/>
                  </a:gs>
                  <a:gs pos="30000">
                    <a:schemeClr val="tx1"/>
                  </a:gs>
                </a:gsLst>
                <a:lin ang="5400000" scaled="0"/>
              </a:gradFill>
            </a:endParaRPr>
          </a:p>
        </p:txBody>
      </p:sp>
      <p:grpSp>
        <p:nvGrpSpPr>
          <p:cNvPr id="164" name="Group 163">
            <a:extLst>
              <a:ext uri="{FF2B5EF4-FFF2-40B4-BE49-F238E27FC236}">
                <a16:creationId xmlns:a16="http://schemas.microsoft.com/office/drawing/2014/main" id="{9B5E9F06-D4F0-434F-A285-098557D0357A}"/>
              </a:ext>
            </a:extLst>
          </p:cNvPr>
          <p:cNvGrpSpPr/>
          <p:nvPr/>
        </p:nvGrpSpPr>
        <p:grpSpPr>
          <a:xfrm>
            <a:off x="10211074" y="2217116"/>
            <a:ext cx="1493002" cy="4201261"/>
            <a:chOff x="10211074" y="2217116"/>
            <a:chExt cx="1493002" cy="4201261"/>
          </a:xfrm>
        </p:grpSpPr>
        <p:sp>
          <p:nvSpPr>
            <p:cNvPr id="33" name="Frame 5">
              <a:extLst>
                <a:ext uri="{FF2B5EF4-FFF2-40B4-BE49-F238E27FC236}">
                  <a16:creationId xmlns:a16="http://schemas.microsoft.com/office/drawing/2014/main" id="{6AAE7A2C-6358-40E7-80E9-A1C9E77E5519}"/>
                </a:ext>
              </a:extLst>
            </p:cNvPr>
            <p:cNvSpPr>
              <a:spLocks noChangeAspect="1"/>
            </p:cNvSpPr>
            <p:nvPr/>
          </p:nvSpPr>
          <p:spPr bwMode="auto">
            <a:xfrm>
              <a:off x="10211074"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4" name="Frame 5">
              <a:extLst>
                <a:ext uri="{FF2B5EF4-FFF2-40B4-BE49-F238E27FC236}">
                  <a16:creationId xmlns:a16="http://schemas.microsoft.com/office/drawing/2014/main" id="{5C849056-4454-4CC7-BDA9-0E8FBA756913}"/>
                </a:ext>
              </a:extLst>
            </p:cNvPr>
            <p:cNvSpPr>
              <a:spLocks noChangeAspect="1"/>
            </p:cNvSpPr>
            <p:nvPr/>
          </p:nvSpPr>
          <p:spPr bwMode="auto">
            <a:xfrm>
              <a:off x="10513330"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ame 5">
              <a:extLst>
                <a:ext uri="{FF2B5EF4-FFF2-40B4-BE49-F238E27FC236}">
                  <a16:creationId xmlns:a16="http://schemas.microsoft.com/office/drawing/2014/main" id="{F034945C-E844-45EE-B43D-EDEEE24F2B8C}"/>
                </a:ext>
              </a:extLst>
            </p:cNvPr>
            <p:cNvSpPr>
              <a:spLocks noChangeAspect="1"/>
            </p:cNvSpPr>
            <p:nvPr/>
          </p:nvSpPr>
          <p:spPr bwMode="auto">
            <a:xfrm>
              <a:off x="10815586"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ame 5">
              <a:extLst>
                <a:ext uri="{FF2B5EF4-FFF2-40B4-BE49-F238E27FC236}">
                  <a16:creationId xmlns:a16="http://schemas.microsoft.com/office/drawing/2014/main" id="{EF2CD93F-41DC-4424-87A7-F36BC69361C2}"/>
                </a:ext>
              </a:extLst>
            </p:cNvPr>
            <p:cNvSpPr>
              <a:spLocks noChangeAspect="1"/>
            </p:cNvSpPr>
            <p:nvPr/>
          </p:nvSpPr>
          <p:spPr bwMode="auto">
            <a:xfrm>
              <a:off x="11117842"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9" name="Frame 5">
              <a:extLst>
                <a:ext uri="{FF2B5EF4-FFF2-40B4-BE49-F238E27FC236}">
                  <a16:creationId xmlns:a16="http://schemas.microsoft.com/office/drawing/2014/main" id="{5E9401BB-E31E-47AC-8E3B-BD35768D447C}"/>
                </a:ext>
              </a:extLst>
            </p:cNvPr>
            <p:cNvSpPr>
              <a:spLocks noChangeAspect="1"/>
            </p:cNvSpPr>
            <p:nvPr/>
          </p:nvSpPr>
          <p:spPr bwMode="auto">
            <a:xfrm>
              <a:off x="11420098"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2" name="Frame 5">
              <a:extLst>
                <a:ext uri="{FF2B5EF4-FFF2-40B4-BE49-F238E27FC236}">
                  <a16:creationId xmlns:a16="http://schemas.microsoft.com/office/drawing/2014/main" id="{2B912413-298F-414F-A211-EF7F299E3F8E}"/>
                </a:ext>
              </a:extLst>
            </p:cNvPr>
            <p:cNvSpPr>
              <a:spLocks noChangeAspect="1"/>
            </p:cNvSpPr>
            <p:nvPr/>
          </p:nvSpPr>
          <p:spPr bwMode="auto">
            <a:xfrm>
              <a:off x="10211074"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3" name="Frame 5">
              <a:extLst>
                <a:ext uri="{FF2B5EF4-FFF2-40B4-BE49-F238E27FC236}">
                  <a16:creationId xmlns:a16="http://schemas.microsoft.com/office/drawing/2014/main" id="{34976A55-D731-48AA-A549-99AC45334BBC}"/>
                </a:ext>
              </a:extLst>
            </p:cNvPr>
            <p:cNvSpPr>
              <a:spLocks noChangeAspect="1"/>
            </p:cNvSpPr>
            <p:nvPr/>
          </p:nvSpPr>
          <p:spPr bwMode="auto">
            <a:xfrm>
              <a:off x="10513330"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6" name="Frame 5">
              <a:extLst>
                <a:ext uri="{FF2B5EF4-FFF2-40B4-BE49-F238E27FC236}">
                  <a16:creationId xmlns:a16="http://schemas.microsoft.com/office/drawing/2014/main" id="{B573AF9F-5597-4D79-9B2B-0FD1EDB0CC51}"/>
                </a:ext>
              </a:extLst>
            </p:cNvPr>
            <p:cNvSpPr>
              <a:spLocks noChangeAspect="1"/>
            </p:cNvSpPr>
            <p:nvPr/>
          </p:nvSpPr>
          <p:spPr bwMode="auto">
            <a:xfrm>
              <a:off x="10815586"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7" name="Frame 5">
              <a:extLst>
                <a:ext uri="{FF2B5EF4-FFF2-40B4-BE49-F238E27FC236}">
                  <a16:creationId xmlns:a16="http://schemas.microsoft.com/office/drawing/2014/main" id="{B26878EC-CDDD-4E11-9D62-E145FF4CE167}"/>
                </a:ext>
              </a:extLst>
            </p:cNvPr>
            <p:cNvSpPr>
              <a:spLocks noChangeAspect="1"/>
            </p:cNvSpPr>
            <p:nvPr/>
          </p:nvSpPr>
          <p:spPr bwMode="auto">
            <a:xfrm>
              <a:off x="11117842"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8" name="Frame 5">
              <a:extLst>
                <a:ext uri="{FF2B5EF4-FFF2-40B4-BE49-F238E27FC236}">
                  <a16:creationId xmlns:a16="http://schemas.microsoft.com/office/drawing/2014/main" id="{1A6CE0E6-7CE0-42D2-85F1-57CD5BA9DCCD}"/>
                </a:ext>
              </a:extLst>
            </p:cNvPr>
            <p:cNvSpPr>
              <a:spLocks noChangeAspect="1"/>
            </p:cNvSpPr>
            <p:nvPr/>
          </p:nvSpPr>
          <p:spPr bwMode="auto">
            <a:xfrm>
              <a:off x="11420098"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3" name="Frame 5">
              <a:extLst>
                <a:ext uri="{FF2B5EF4-FFF2-40B4-BE49-F238E27FC236}">
                  <a16:creationId xmlns:a16="http://schemas.microsoft.com/office/drawing/2014/main" id="{CE454E77-91CB-4020-9833-5204C3854A7C}"/>
                </a:ext>
              </a:extLst>
            </p:cNvPr>
            <p:cNvSpPr>
              <a:spLocks noChangeAspect="1"/>
            </p:cNvSpPr>
            <p:nvPr/>
          </p:nvSpPr>
          <p:spPr bwMode="auto">
            <a:xfrm>
              <a:off x="10211074"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7" name="Frame 5">
              <a:extLst>
                <a:ext uri="{FF2B5EF4-FFF2-40B4-BE49-F238E27FC236}">
                  <a16:creationId xmlns:a16="http://schemas.microsoft.com/office/drawing/2014/main" id="{B16B5240-C5D8-4A6B-B038-8DBD80C59F37}"/>
                </a:ext>
              </a:extLst>
            </p:cNvPr>
            <p:cNvSpPr>
              <a:spLocks noChangeAspect="1"/>
            </p:cNvSpPr>
            <p:nvPr/>
          </p:nvSpPr>
          <p:spPr bwMode="auto">
            <a:xfrm>
              <a:off x="10513330"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8" name="Frame 5">
              <a:extLst>
                <a:ext uri="{FF2B5EF4-FFF2-40B4-BE49-F238E27FC236}">
                  <a16:creationId xmlns:a16="http://schemas.microsoft.com/office/drawing/2014/main" id="{4666DB86-135B-4977-AF56-26384905C98A}"/>
                </a:ext>
              </a:extLst>
            </p:cNvPr>
            <p:cNvSpPr>
              <a:spLocks noChangeAspect="1"/>
            </p:cNvSpPr>
            <p:nvPr/>
          </p:nvSpPr>
          <p:spPr bwMode="auto">
            <a:xfrm>
              <a:off x="10815586"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9" name="Frame 5">
              <a:extLst>
                <a:ext uri="{FF2B5EF4-FFF2-40B4-BE49-F238E27FC236}">
                  <a16:creationId xmlns:a16="http://schemas.microsoft.com/office/drawing/2014/main" id="{17C8D3EE-5D42-48E0-97AB-343907FF0ABA}"/>
                </a:ext>
              </a:extLst>
            </p:cNvPr>
            <p:cNvSpPr>
              <a:spLocks noChangeAspect="1"/>
            </p:cNvSpPr>
            <p:nvPr/>
          </p:nvSpPr>
          <p:spPr bwMode="auto">
            <a:xfrm>
              <a:off x="11117842"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0" name="Frame 5">
              <a:extLst>
                <a:ext uri="{FF2B5EF4-FFF2-40B4-BE49-F238E27FC236}">
                  <a16:creationId xmlns:a16="http://schemas.microsoft.com/office/drawing/2014/main" id="{F1DAB5A2-7AFC-445C-B47D-A7BE26EA7F8C}"/>
                </a:ext>
              </a:extLst>
            </p:cNvPr>
            <p:cNvSpPr>
              <a:spLocks noChangeAspect="1"/>
            </p:cNvSpPr>
            <p:nvPr/>
          </p:nvSpPr>
          <p:spPr bwMode="auto">
            <a:xfrm>
              <a:off x="11420098"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3" name="Frame 5">
              <a:extLst>
                <a:ext uri="{FF2B5EF4-FFF2-40B4-BE49-F238E27FC236}">
                  <a16:creationId xmlns:a16="http://schemas.microsoft.com/office/drawing/2014/main" id="{69D1C89B-A4E0-4212-8E80-702A6945FFB2}"/>
                </a:ext>
              </a:extLst>
            </p:cNvPr>
            <p:cNvSpPr>
              <a:spLocks noChangeAspect="1"/>
            </p:cNvSpPr>
            <p:nvPr/>
          </p:nvSpPr>
          <p:spPr bwMode="auto">
            <a:xfrm>
              <a:off x="10211074"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4" name="Frame 5">
              <a:extLst>
                <a:ext uri="{FF2B5EF4-FFF2-40B4-BE49-F238E27FC236}">
                  <a16:creationId xmlns:a16="http://schemas.microsoft.com/office/drawing/2014/main" id="{B6B9C6A8-1743-4FB2-9A59-A8AF9618A9E9}"/>
                </a:ext>
              </a:extLst>
            </p:cNvPr>
            <p:cNvSpPr>
              <a:spLocks noChangeAspect="1"/>
            </p:cNvSpPr>
            <p:nvPr/>
          </p:nvSpPr>
          <p:spPr bwMode="auto">
            <a:xfrm>
              <a:off x="10513330"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5" name="Frame 5">
              <a:extLst>
                <a:ext uri="{FF2B5EF4-FFF2-40B4-BE49-F238E27FC236}">
                  <a16:creationId xmlns:a16="http://schemas.microsoft.com/office/drawing/2014/main" id="{319475CC-5168-4FC2-9FC1-B5384E596BC4}"/>
                </a:ext>
              </a:extLst>
            </p:cNvPr>
            <p:cNvSpPr>
              <a:spLocks noChangeAspect="1"/>
            </p:cNvSpPr>
            <p:nvPr/>
          </p:nvSpPr>
          <p:spPr bwMode="auto">
            <a:xfrm>
              <a:off x="10815586"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6" name="Frame 5">
              <a:extLst>
                <a:ext uri="{FF2B5EF4-FFF2-40B4-BE49-F238E27FC236}">
                  <a16:creationId xmlns:a16="http://schemas.microsoft.com/office/drawing/2014/main" id="{AB565922-F561-49B5-A281-D9E7C7D0094F}"/>
                </a:ext>
              </a:extLst>
            </p:cNvPr>
            <p:cNvSpPr>
              <a:spLocks noChangeAspect="1"/>
            </p:cNvSpPr>
            <p:nvPr/>
          </p:nvSpPr>
          <p:spPr bwMode="auto">
            <a:xfrm>
              <a:off x="11117842"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7" name="Frame 5">
              <a:extLst>
                <a:ext uri="{FF2B5EF4-FFF2-40B4-BE49-F238E27FC236}">
                  <a16:creationId xmlns:a16="http://schemas.microsoft.com/office/drawing/2014/main" id="{4C2B2821-FD88-42A7-984B-91F1757E0FC1}"/>
                </a:ext>
              </a:extLst>
            </p:cNvPr>
            <p:cNvSpPr>
              <a:spLocks noChangeAspect="1"/>
            </p:cNvSpPr>
            <p:nvPr/>
          </p:nvSpPr>
          <p:spPr bwMode="auto">
            <a:xfrm>
              <a:off x="11420098"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0" name="Frame 5">
              <a:extLst>
                <a:ext uri="{FF2B5EF4-FFF2-40B4-BE49-F238E27FC236}">
                  <a16:creationId xmlns:a16="http://schemas.microsoft.com/office/drawing/2014/main" id="{150AC678-BAA5-42F3-A6B1-3CA64B1FD66C}"/>
                </a:ext>
              </a:extLst>
            </p:cNvPr>
            <p:cNvSpPr>
              <a:spLocks noChangeAspect="1"/>
            </p:cNvSpPr>
            <p:nvPr/>
          </p:nvSpPr>
          <p:spPr bwMode="auto">
            <a:xfrm>
              <a:off x="10211074"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1" name="Frame 5">
              <a:extLst>
                <a:ext uri="{FF2B5EF4-FFF2-40B4-BE49-F238E27FC236}">
                  <a16:creationId xmlns:a16="http://schemas.microsoft.com/office/drawing/2014/main" id="{AB89F195-BF01-47E7-94A8-41F91A8812F7}"/>
                </a:ext>
              </a:extLst>
            </p:cNvPr>
            <p:cNvSpPr>
              <a:spLocks noChangeAspect="1"/>
            </p:cNvSpPr>
            <p:nvPr/>
          </p:nvSpPr>
          <p:spPr bwMode="auto">
            <a:xfrm>
              <a:off x="10513330"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2" name="Frame 5">
              <a:extLst>
                <a:ext uri="{FF2B5EF4-FFF2-40B4-BE49-F238E27FC236}">
                  <a16:creationId xmlns:a16="http://schemas.microsoft.com/office/drawing/2014/main" id="{15C5526C-740A-4A13-A506-47578FAE5E94}"/>
                </a:ext>
              </a:extLst>
            </p:cNvPr>
            <p:cNvSpPr>
              <a:spLocks noChangeAspect="1"/>
            </p:cNvSpPr>
            <p:nvPr/>
          </p:nvSpPr>
          <p:spPr bwMode="auto">
            <a:xfrm>
              <a:off x="10815586"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3" name="Frame 5">
              <a:extLst>
                <a:ext uri="{FF2B5EF4-FFF2-40B4-BE49-F238E27FC236}">
                  <a16:creationId xmlns:a16="http://schemas.microsoft.com/office/drawing/2014/main" id="{1114B207-3C69-4D08-A13C-456C36FB4854}"/>
                </a:ext>
              </a:extLst>
            </p:cNvPr>
            <p:cNvSpPr>
              <a:spLocks noChangeAspect="1"/>
            </p:cNvSpPr>
            <p:nvPr/>
          </p:nvSpPr>
          <p:spPr bwMode="auto">
            <a:xfrm>
              <a:off x="11117842"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4" name="Frame 5">
              <a:extLst>
                <a:ext uri="{FF2B5EF4-FFF2-40B4-BE49-F238E27FC236}">
                  <a16:creationId xmlns:a16="http://schemas.microsoft.com/office/drawing/2014/main" id="{19BBEE82-DDB9-44F0-B1BC-E4D977A41736}"/>
                </a:ext>
              </a:extLst>
            </p:cNvPr>
            <p:cNvSpPr>
              <a:spLocks noChangeAspect="1"/>
            </p:cNvSpPr>
            <p:nvPr/>
          </p:nvSpPr>
          <p:spPr bwMode="auto">
            <a:xfrm>
              <a:off x="11420098"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ame 5">
              <a:extLst>
                <a:ext uri="{FF2B5EF4-FFF2-40B4-BE49-F238E27FC236}">
                  <a16:creationId xmlns:a16="http://schemas.microsoft.com/office/drawing/2014/main" id="{9025E1AF-6731-40D9-BFC8-02E1D1D5424C}"/>
                </a:ext>
              </a:extLst>
            </p:cNvPr>
            <p:cNvSpPr>
              <a:spLocks noChangeAspect="1"/>
            </p:cNvSpPr>
            <p:nvPr/>
          </p:nvSpPr>
          <p:spPr bwMode="auto">
            <a:xfrm>
              <a:off x="10211074"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8" name="Frame 5">
              <a:extLst>
                <a:ext uri="{FF2B5EF4-FFF2-40B4-BE49-F238E27FC236}">
                  <a16:creationId xmlns:a16="http://schemas.microsoft.com/office/drawing/2014/main" id="{CE52CEA9-0803-45B5-8371-72BD5DDB0B44}"/>
                </a:ext>
              </a:extLst>
            </p:cNvPr>
            <p:cNvSpPr>
              <a:spLocks noChangeAspect="1"/>
            </p:cNvSpPr>
            <p:nvPr/>
          </p:nvSpPr>
          <p:spPr bwMode="auto">
            <a:xfrm>
              <a:off x="10513330"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9" name="Frame 5">
              <a:extLst>
                <a:ext uri="{FF2B5EF4-FFF2-40B4-BE49-F238E27FC236}">
                  <a16:creationId xmlns:a16="http://schemas.microsoft.com/office/drawing/2014/main" id="{B5846028-A38F-4E14-B3B7-8558C777CEE8}"/>
                </a:ext>
              </a:extLst>
            </p:cNvPr>
            <p:cNvSpPr>
              <a:spLocks noChangeAspect="1"/>
            </p:cNvSpPr>
            <p:nvPr/>
          </p:nvSpPr>
          <p:spPr bwMode="auto">
            <a:xfrm>
              <a:off x="10815586"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0" name="Frame 5">
              <a:extLst>
                <a:ext uri="{FF2B5EF4-FFF2-40B4-BE49-F238E27FC236}">
                  <a16:creationId xmlns:a16="http://schemas.microsoft.com/office/drawing/2014/main" id="{35429E11-B4FA-42CC-9D2D-FF3B55CB2E6A}"/>
                </a:ext>
              </a:extLst>
            </p:cNvPr>
            <p:cNvSpPr>
              <a:spLocks noChangeAspect="1"/>
            </p:cNvSpPr>
            <p:nvPr/>
          </p:nvSpPr>
          <p:spPr bwMode="auto">
            <a:xfrm>
              <a:off x="11117842"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1" name="Frame 5">
              <a:extLst>
                <a:ext uri="{FF2B5EF4-FFF2-40B4-BE49-F238E27FC236}">
                  <a16:creationId xmlns:a16="http://schemas.microsoft.com/office/drawing/2014/main" id="{79A6FAF3-0025-4CA0-AEEB-2140615EEDC4}"/>
                </a:ext>
              </a:extLst>
            </p:cNvPr>
            <p:cNvSpPr>
              <a:spLocks noChangeAspect="1"/>
            </p:cNvSpPr>
            <p:nvPr/>
          </p:nvSpPr>
          <p:spPr bwMode="auto">
            <a:xfrm>
              <a:off x="11420098"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4" name="Frame 5">
              <a:extLst>
                <a:ext uri="{FF2B5EF4-FFF2-40B4-BE49-F238E27FC236}">
                  <a16:creationId xmlns:a16="http://schemas.microsoft.com/office/drawing/2014/main" id="{2E90C2EA-4D11-4F0D-A57F-1CE5277B76F7}"/>
                </a:ext>
              </a:extLst>
            </p:cNvPr>
            <p:cNvSpPr>
              <a:spLocks noChangeAspect="1"/>
            </p:cNvSpPr>
            <p:nvPr/>
          </p:nvSpPr>
          <p:spPr bwMode="auto">
            <a:xfrm>
              <a:off x="10211074"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5" name="Frame 5">
              <a:extLst>
                <a:ext uri="{FF2B5EF4-FFF2-40B4-BE49-F238E27FC236}">
                  <a16:creationId xmlns:a16="http://schemas.microsoft.com/office/drawing/2014/main" id="{B6EA4690-7695-4095-B840-B33B567E9D0D}"/>
                </a:ext>
              </a:extLst>
            </p:cNvPr>
            <p:cNvSpPr>
              <a:spLocks noChangeAspect="1"/>
            </p:cNvSpPr>
            <p:nvPr/>
          </p:nvSpPr>
          <p:spPr bwMode="auto">
            <a:xfrm>
              <a:off x="10513330"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6" name="Frame 5">
              <a:extLst>
                <a:ext uri="{FF2B5EF4-FFF2-40B4-BE49-F238E27FC236}">
                  <a16:creationId xmlns:a16="http://schemas.microsoft.com/office/drawing/2014/main" id="{491CB16F-A6C7-4846-8619-39A7473585FA}"/>
                </a:ext>
              </a:extLst>
            </p:cNvPr>
            <p:cNvSpPr>
              <a:spLocks noChangeAspect="1"/>
            </p:cNvSpPr>
            <p:nvPr/>
          </p:nvSpPr>
          <p:spPr bwMode="auto">
            <a:xfrm>
              <a:off x="10815586"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7" name="Frame 5">
              <a:extLst>
                <a:ext uri="{FF2B5EF4-FFF2-40B4-BE49-F238E27FC236}">
                  <a16:creationId xmlns:a16="http://schemas.microsoft.com/office/drawing/2014/main" id="{C3F7026F-B40E-4901-BAD7-D8F42B2D92D7}"/>
                </a:ext>
              </a:extLst>
            </p:cNvPr>
            <p:cNvSpPr>
              <a:spLocks noChangeAspect="1"/>
            </p:cNvSpPr>
            <p:nvPr/>
          </p:nvSpPr>
          <p:spPr bwMode="auto">
            <a:xfrm>
              <a:off x="11117842"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8" name="Frame 5">
              <a:extLst>
                <a:ext uri="{FF2B5EF4-FFF2-40B4-BE49-F238E27FC236}">
                  <a16:creationId xmlns:a16="http://schemas.microsoft.com/office/drawing/2014/main" id="{6F617DB9-082F-4B92-A013-B9D1453BBB83}"/>
                </a:ext>
              </a:extLst>
            </p:cNvPr>
            <p:cNvSpPr>
              <a:spLocks noChangeAspect="1"/>
            </p:cNvSpPr>
            <p:nvPr/>
          </p:nvSpPr>
          <p:spPr bwMode="auto">
            <a:xfrm>
              <a:off x="11420098"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0" name="Frame 5">
              <a:extLst>
                <a:ext uri="{FF2B5EF4-FFF2-40B4-BE49-F238E27FC236}">
                  <a16:creationId xmlns:a16="http://schemas.microsoft.com/office/drawing/2014/main" id="{0B65E01D-E88B-4A9A-9570-3AF75E890C5E}"/>
                </a:ext>
              </a:extLst>
            </p:cNvPr>
            <p:cNvSpPr>
              <a:spLocks noChangeAspect="1"/>
            </p:cNvSpPr>
            <p:nvPr/>
          </p:nvSpPr>
          <p:spPr bwMode="auto">
            <a:xfrm>
              <a:off x="10220736"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1" name="Frame 5">
              <a:extLst>
                <a:ext uri="{FF2B5EF4-FFF2-40B4-BE49-F238E27FC236}">
                  <a16:creationId xmlns:a16="http://schemas.microsoft.com/office/drawing/2014/main" id="{F8403804-A157-4402-9AA2-623962C2F794}"/>
                </a:ext>
              </a:extLst>
            </p:cNvPr>
            <p:cNvSpPr>
              <a:spLocks noChangeAspect="1"/>
            </p:cNvSpPr>
            <p:nvPr/>
          </p:nvSpPr>
          <p:spPr bwMode="auto">
            <a:xfrm>
              <a:off x="10522992"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2" name="Frame 5">
              <a:extLst>
                <a:ext uri="{FF2B5EF4-FFF2-40B4-BE49-F238E27FC236}">
                  <a16:creationId xmlns:a16="http://schemas.microsoft.com/office/drawing/2014/main" id="{535025D6-0EA5-4552-AE92-0DEF931ACD5A}"/>
                </a:ext>
              </a:extLst>
            </p:cNvPr>
            <p:cNvSpPr>
              <a:spLocks noChangeAspect="1"/>
            </p:cNvSpPr>
            <p:nvPr/>
          </p:nvSpPr>
          <p:spPr bwMode="auto">
            <a:xfrm>
              <a:off x="10825248"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3" name="Frame 5">
              <a:extLst>
                <a:ext uri="{FF2B5EF4-FFF2-40B4-BE49-F238E27FC236}">
                  <a16:creationId xmlns:a16="http://schemas.microsoft.com/office/drawing/2014/main" id="{FE40C43D-30DD-4AFC-9D6A-A7E3159C6200}"/>
                </a:ext>
              </a:extLst>
            </p:cNvPr>
            <p:cNvSpPr>
              <a:spLocks noChangeAspect="1"/>
            </p:cNvSpPr>
            <p:nvPr/>
          </p:nvSpPr>
          <p:spPr bwMode="auto">
            <a:xfrm>
              <a:off x="11127504"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4" name="Frame 5">
              <a:extLst>
                <a:ext uri="{FF2B5EF4-FFF2-40B4-BE49-F238E27FC236}">
                  <a16:creationId xmlns:a16="http://schemas.microsoft.com/office/drawing/2014/main" id="{6E86BAF6-8D28-45B5-A211-CA9711CB34C1}"/>
                </a:ext>
              </a:extLst>
            </p:cNvPr>
            <p:cNvSpPr>
              <a:spLocks noChangeAspect="1"/>
            </p:cNvSpPr>
            <p:nvPr/>
          </p:nvSpPr>
          <p:spPr bwMode="auto">
            <a:xfrm>
              <a:off x="11429760"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5" name="Frame 5">
              <a:extLst>
                <a:ext uri="{FF2B5EF4-FFF2-40B4-BE49-F238E27FC236}">
                  <a16:creationId xmlns:a16="http://schemas.microsoft.com/office/drawing/2014/main" id="{E0558F56-C704-4CE1-8C57-4EE61D29CA57}"/>
                </a:ext>
              </a:extLst>
            </p:cNvPr>
            <p:cNvSpPr>
              <a:spLocks noChangeAspect="1"/>
            </p:cNvSpPr>
            <p:nvPr/>
          </p:nvSpPr>
          <p:spPr bwMode="auto">
            <a:xfrm>
              <a:off x="10220736"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6" name="Frame 5">
              <a:extLst>
                <a:ext uri="{FF2B5EF4-FFF2-40B4-BE49-F238E27FC236}">
                  <a16:creationId xmlns:a16="http://schemas.microsoft.com/office/drawing/2014/main" id="{33AD8291-8CD0-4680-8FE6-55A4A566CB9B}"/>
                </a:ext>
              </a:extLst>
            </p:cNvPr>
            <p:cNvSpPr>
              <a:spLocks noChangeAspect="1"/>
            </p:cNvSpPr>
            <p:nvPr/>
          </p:nvSpPr>
          <p:spPr bwMode="auto">
            <a:xfrm>
              <a:off x="10522992"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7" name="Frame 5">
              <a:extLst>
                <a:ext uri="{FF2B5EF4-FFF2-40B4-BE49-F238E27FC236}">
                  <a16:creationId xmlns:a16="http://schemas.microsoft.com/office/drawing/2014/main" id="{F093E0A1-7C5F-4D64-83AA-AD618A7D3866}"/>
                </a:ext>
              </a:extLst>
            </p:cNvPr>
            <p:cNvSpPr>
              <a:spLocks noChangeAspect="1"/>
            </p:cNvSpPr>
            <p:nvPr/>
          </p:nvSpPr>
          <p:spPr bwMode="auto">
            <a:xfrm>
              <a:off x="10825248"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8" name="Frame 5">
              <a:extLst>
                <a:ext uri="{FF2B5EF4-FFF2-40B4-BE49-F238E27FC236}">
                  <a16:creationId xmlns:a16="http://schemas.microsoft.com/office/drawing/2014/main" id="{DD54CAB4-D7A8-4068-A9DB-245064E5113A}"/>
                </a:ext>
              </a:extLst>
            </p:cNvPr>
            <p:cNvSpPr>
              <a:spLocks noChangeAspect="1"/>
            </p:cNvSpPr>
            <p:nvPr/>
          </p:nvSpPr>
          <p:spPr bwMode="auto">
            <a:xfrm>
              <a:off x="11127504"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9" name="Frame 5">
              <a:extLst>
                <a:ext uri="{FF2B5EF4-FFF2-40B4-BE49-F238E27FC236}">
                  <a16:creationId xmlns:a16="http://schemas.microsoft.com/office/drawing/2014/main" id="{B9A8DBB1-7ECD-4988-B4CB-5DB70F416AB1}"/>
                </a:ext>
              </a:extLst>
            </p:cNvPr>
            <p:cNvSpPr>
              <a:spLocks noChangeAspect="1"/>
            </p:cNvSpPr>
            <p:nvPr/>
          </p:nvSpPr>
          <p:spPr bwMode="auto">
            <a:xfrm>
              <a:off x="11429760"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0" name="Frame 5">
              <a:extLst>
                <a:ext uri="{FF2B5EF4-FFF2-40B4-BE49-F238E27FC236}">
                  <a16:creationId xmlns:a16="http://schemas.microsoft.com/office/drawing/2014/main" id="{7E1BEF43-2EA1-46F3-A329-D59936134CD4}"/>
                </a:ext>
              </a:extLst>
            </p:cNvPr>
            <p:cNvSpPr>
              <a:spLocks noChangeAspect="1"/>
            </p:cNvSpPr>
            <p:nvPr/>
          </p:nvSpPr>
          <p:spPr bwMode="auto">
            <a:xfrm>
              <a:off x="10220736"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1" name="Frame 5">
              <a:extLst>
                <a:ext uri="{FF2B5EF4-FFF2-40B4-BE49-F238E27FC236}">
                  <a16:creationId xmlns:a16="http://schemas.microsoft.com/office/drawing/2014/main" id="{52AD8A62-50F7-4D15-BE2A-877553897593}"/>
                </a:ext>
              </a:extLst>
            </p:cNvPr>
            <p:cNvSpPr>
              <a:spLocks noChangeAspect="1"/>
            </p:cNvSpPr>
            <p:nvPr/>
          </p:nvSpPr>
          <p:spPr bwMode="auto">
            <a:xfrm>
              <a:off x="10522992"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2" name="Frame 5">
              <a:extLst>
                <a:ext uri="{FF2B5EF4-FFF2-40B4-BE49-F238E27FC236}">
                  <a16:creationId xmlns:a16="http://schemas.microsoft.com/office/drawing/2014/main" id="{F5A6025E-E9D7-401F-97CD-64D9CA1DC5DD}"/>
                </a:ext>
              </a:extLst>
            </p:cNvPr>
            <p:cNvSpPr>
              <a:spLocks noChangeAspect="1"/>
            </p:cNvSpPr>
            <p:nvPr/>
          </p:nvSpPr>
          <p:spPr bwMode="auto">
            <a:xfrm>
              <a:off x="10825248"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3" name="Frame 5">
              <a:extLst>
                <a:ext uri="{FF2B5EF4-FFF2-40B4-BE49-F238E27FC236}">
                  <a16:creationId xmlns:a16="http://schemas.microsoft.com/office/drawing/2014/main" id="{6E6860D4-BFF1-4491-BECB-8CC3B81B5EE3}"/>
                </a:ext>
              </a:extLst>
            </p:cNvPr>
            <p:cNvSpPr>
              <a:spLocks noChangeAspect="1"/>
            </p:cNvSpPr>
            <p:nvPr/>
          </p:nvSpPr>
          <p:spPr bwMode="auto">
            <a:xfrm>
              <a:off x="11127504"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4" name="Frame 5">
              <a:extLst>
                <a:ext uri="{FF2B5EF4-FFF2-40B4-BE49-F238E27FC236}">
                  <a16:creationId xmlns:a16="http://schemas.microsoft.com/office/drawing/2014/main" id="{CFAA7C86-9844-45C1-8397-75EE2B198F9B}"/>
                </a:ext>
              </a:extLst>
            </p:cNvPr>
            <p:cNvSpPr>
              <a:spLocks noChangeAspect="1"/>
            </p:cNvSpPr>
            <p:nvPr/>
          </p:nvSpPr>
          <p:spPr bwMode="auto">
            <a:xfrm>
              <a:off x="11429760"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5" name="Frame 5">
              <a:extLst>
                <a:ext uri="{FF2B5EF4-FFF2-40B4-BE49-F238E27FC236}">
                  <a16:creationId xmlns:a16="http://schemas.microsoft.com/office/drawing/2014/main" id="{3C2C50B5-0F93-431F-AE94-A5AD2EE6383E}"/>
                </a:ext>
              </a:extLst>
            </p:cNvPr>
            <p:cNvSpPr>
              <a:spLocks noChangeAspect="1"/>
            </p:cNvSpPr>
            <p:nvPr/>
          </p:nvSpPr>
          <p:spPr bwMode="auto">
            <a:xfrm>
              <a:off x="10220736"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ame 5">
              <a:extLst>
                <a:ext uri="{FF2B5EF4-FFF2-40B4-BE49-F238E27FC236}">
                  <a16:creationId xmlns:a16="http://schemas.microsoft.com/office/drawing/2014/main" id="{71417149-B74A-4BD2-A018-9C3E9D4D1AB0}"/>
                </a:ext>
              </a:extLst>
            </p:cNvPr>
            <p:cNvSpPr>
              <a:spLocks noChangeAspect="1"/>
            </p:cNvSpPr>
            <p:nvPr/>
          </p:nvSpPr>
          <p:spPr bwMode="auto">
            <a:xfrm>
              <a:off x="10522992"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7" name="Frame 5">
              <a:extLst>
                <a:ext uri="{FF2B5EF4-FFF2-40B4-BE49-F238E27FC236}">
                  <a16:creationId xmlns:a16="http://schemas.microsoft.com/office/drawing/2014/main" id="{3FDA089B-8202-41CF-91D6-7788701D53C9}"/>
                </a:ext>
              </a:extLst>
            </p:cNvPr>
            <p:cNvSpPr>
              <a:spLocks noChangeAspect="1"/>
            </p:cNvSpPr>
            <p:nvPr/>
          </p:nvSpPr>
          <p:spPr bwMode="auto">
            <a:xfrm>
              <a:off x="10825248"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ame 5">
              <a:extLst>
                <a:ext uri="{FF2B5EF4-FFF2-40B4-BE49-F238E27FC236}">
                  <a16:creationId xmlns:a16="http://schemas.microsoft.com/office/drawing/2014/main" id="{4378B8E8-8D11-40E4-B99D-263AC8256087}"/>
                </a:ext>
              </a:extLst>
            </p:cNvPr>
            <p:cNvSpPr>
              <a:spLocks noChangeAspect="1"/>
            </p:cNvSpPr>
            <p:nvPr/>
          </p:nvSpPr>
          <p:spPr bwMode="auto">
            <a:xfrm>
              <a:off x="11127504"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9" name="Frame 5">
              <a:extLst>
                <a:ext uri="{FF2B5EF4-FFF2-40B4-BE49-F238E27FC236}">
                  <a16:creationId xmlns:a16="http://schemas.microsoft.com/office/drawing/2014/main" id="{97702B86-634A-4D65-A016-FA239D3DF1AD}"/>
                </a:ext>
              </a:extLst>
            </p:cNvPr>
            <p:cNvSpPr>
              <a:spLocks noChangeAspect="1"/>
            </p:cNvSpPr>
            <p:nvPr/>
          </p:nvSpPr>
          <p:spPr bwMode="auto">
            <a:xfrm>
              <a:off x="11429760"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ame 5">
              <a:extLst>
                <a:ext uri="{FF2B5EF4-FFF2-40B4-BE49-F238E27FC236}">
                  <a16:creationId xmlns:a16="http://schemas.microsoft.com/office/drawing/2014/main" id="{89999CA6-F36E-4571-9DE5-9F6FC7FFBF53}"/>
                </a:ext>
              </a:extLst>
            </p:cNvPr>
            <p:cNvSpPr>
              <a:spLocks noChangeAspect="1"/>
            </p:cNvSpPr>
            <p:nvPr/>
          </p:nvSpPr>
          <p:spPr bwMode="auto">
            <a:xfrm>
              <a:off x="10220736"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1" name="Frame 5">
              <a:extLst>
                <a:ext uri="{FF2B5EF4-FFF2-40B4-BE49-F238E27FC236}">
                  <a16:creationId xmlns:a16="http://schemas.microsoft.com/office/drawing/2014/main" id="{51926374-B36E-473F-B548-5BB959FFFAD5}"/>
                </a:ext>
              </a:extLst>
            </p:cNvPr>
            <p:cNvSpPr>
              <a:spLocks noChangeAspect="1"/>
            </p:cNvSpPr>
            <p:nvPr/>
          </p:nvSpPr>
          <p:spPr bwMode="auto">
            <a:xfrm>
              <a:off x="10522992"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2" name="Frame 5">
              <a:extLst>
                <a:ext uri="{FF2B5EF4-FFF2-40B4-BE49-F238E27FC236}">
                  <a16:creationId xmlns:a16="http://schemas.microsoft.com/office/drawing/2014/main" id="{27069069-5331-4D95-8606-3C2455D5314A}"/>
                </a:ext>
              </a:extLst>
            </p:cNvPr>
            <p:cNvSpPr>
              <a:spLocks noChangeAspect="1"/>
            </p:cNvSpPr>
            <p:nvPr/>
          </p:nvSpPr>
          <p:spPr bwMode="auto">
            <a:xfrm>
              <a:off x="10825248"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3" name="Frame 5">
              <a:extLst>
                <a:ext uri="{FF2B5EF4-FFF2-40B4-BE49-F238E27FC236}">
                  <a16:creationId xmlns:a16="http://schemas.microsoft.com/office/drawing/2014/main" id="{8D5E7B07-F778-4913-96A8-607D88614D92}"/>
                </a:ext>
              </a:extLst>
            </p:cNvPr>
            <p:cNvSpPr>
              <a:spLocks noChangeAspect="1"/>
            </p:cNvSpPr>
            <p:nvPr/>
          </p:nvSpPr>
          <p:spPr bwMode="auto">
            <a:xfrm>
              <a:off x="11127504"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ame 5">
              <a:extLst>
                <a:ext uri="{FF2B5EF4-FFF2-40B4-BE49-F238E27FC236}">
                  <a16:creationId xmlns:a16="http://schemas.microsoft.com/office/drawing/2014/main" id="{A53FD703-EBBB-4F6D-BFAF-45EBB3090E16}"/>
                </a:ext>
              </a:extLst>
            </p:cNvPr>
            <p:cNvSpPr>
              <a:spLocks noChangeAspect="1"/>
            </p:cNvSpPr>
            <p:nvPr/>
          </p:nvSpPr>
          <p:spPr bwMode="auto">
            <a:xfrm>
              <a:off x="11429760"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5" name="Frame 5">
              <a:extLst>
                <a:ext uri="{FF2B5EF4-FFF2-40B4-BE49-F238E27FC236}">
                  <a16:creationId xmlns:a16="http://schemas.microsoft.com/office/drawing/2014/main" id="{76BE248D-C6A4-4157-99B8-7B0175335FE2}"/>
                </a:ext>
              </a:extLst>
            </p:cNvPr>
            <p:cNvSpPr>
              <a:spLocks noChangeAspect="1"/>
            </p:cNvSpPr>
            <p:nvPr/>
          </p:nvSpPr>
          <p:spPr bwMode="auto">
            <a:xfrm>
              <a:off x="10220736"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6" name="Frame 5">
              <a:extLst>
                <a:ext uri="{FF2B5EF4-FFF2-40B4-BE49-F238E27FC236}">
                  <a16:creationId xmlns:a16="http://schemas.microsoft.com/office/drawing/2014/main" id="{2A0F37EA-5A0E-418F-BFD7-10EED36C030B}"/>
                </a:ext>
              </a:extLst>
            </p:cNvPr>
            <p:cNvSpPr>
              <a:spLocks noChangeAspect="1"/>
            </p:cNvSpPr>
            <p:nvPr/>
          </p:nvSpPr>
          <p:spPr bwMode="auto">
            <a:xfrm>
              <a:off x="10522992"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7" name="Frame 5">
              <a:extLst>
                <a:ext uri="{FF2B5EF4-FFF2-40B4-BE49-F238E27FC236}">
                  <a16:creationId xmlns:a16="http://schemas.microsoft.com/office/drawing/2014/main" id="{F0EB4AF5-A986-431A-AB57-A38B1A6BA569}"/>
                </a:ext>
              </a:extLst>
            </p:cNvPr>
            <p:cNvSpPr>
              <a:spLocks noChangeAspect="1"/>
            </p:cNvSpPr>
            <p:nvPr/>
          </p:nvSpPr>
          <p:spPr bwMode="auto">
            <a:xfrm>
              <a:off x="10825248"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8" name="Frame 5">
              <a:extLst>
                <a:ext uri="{FF2B5EF4-FFF2-40B4-BE49-F238E27FC236}">
                  <a16:creationId xmlns:a16="http://schemas.microsoft.com/office/drawing/2014/main" id="{DE304C76-5E2F-4845-99EA-F5929344223F}"/>
                </a:ext>
              </a:extLst>
            </p:cNvPr>
            <p:cNvSpPr>
              <a:spLocks noChangeAspect="1"/>
            </p:cNvSpPr>
            <p:nvPr/>
          </p:nvSpPr>
          <p:spPr bwMode="auto">
            <a:xfrm>
              <a:off x="11127504"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9" name="Frame 5">
              <a:extLst>
                <a:ext uri="{FF2B5EF4-FFF2-40B4-BE49-F238E27FC236}">
                  <a16:creationId xmlns:a16="http://schemas.microsoft.com/office/drawing/2014/main" id="{525A9628-4393-4584-966E-3AD93066E51D}"/>
                </a:ext>
              </a:extLst>
            </p:cNvPr>
            <p:cNvSpPr>
              <a:spLocks noChangeAspect="1"/>
            </p:cNvSpPr>
            <p:nvPr/>
          </p:nvSpPr>
          <p:spPr bwMode="auto">
            <a:xfrm>
              <a:off x="11429760"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0" name="Frame 5">
              <a:extLst>
                <a:ext uri="{FF2B5EF4-FFF2-40B4-BE49-F238E27FC236}">
                  <a16:creationId xmlns:a16="http://schemas.microsoft.com/office/drawing/2014/main" id="{F46724B9-AD78-491C-9C4B-AE5BA9A77CD9}"/>
                </a:ext>
              </a:extLst>
            </p:cNvPr>
            <p:cNvSpPr>
              <a:spLocks noChangeAspect="1"/>
            </p:cNvSpPr>
            <p:nvPr/>
          </p:nvSpPr>
          <p:spPr bwMode="auto">
            <a:xfrm>
              <a:off x="10220736"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1" name="Frame 5">
              <a:extLst>
                <a:ext uri="{FF2B5EF4-FFF2-40B4-BE49-F238E27FC236}">
                  <a16:creationId xmlns:a16="http://schemas.microsoft.com/office/drawing/2014/main" id="{C62D2447-B2D0-4778-B196-1948CE9FA881}"/>
                </a:ext>
              </a:extLst>
            </p:cNvPr>
            <p:cNvSpPr>
              <a:spLocks noChangeAspect="1"/>
            </p:cNvSpPr>
            <p:nvPr/>
          </p:nvSpPr>
          <p:spPr bwMode="auto">
            <a:xfrm>
              <a:off x="10522992"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2" name="Frame 5">
              <a:extLst>
                <a:ext uri="{FF2B5EF4-FFF2-40B4-BE49-F238E27FC236}">
                  <a16:creationId xmlns:a16="http://schemas.microsoft.com/office/drawing/2014/main" id="{8F5B5763-EA46-4FDA-9679-B45803A79EA2}"/>
                </a:ext>
              </a:extLst>
            </p:cNvPr>
            <p:cNvSpPr>
              <a:spLocks noChangeAspect="1"/>
            </p:cNvSpPr>
            <p:nvPr/>
          </p:nvSpPr>
          <p:spPr bwMode="auto">
            <a:xfrm>
              <a:off x="10825248"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3" name="Frame 5">
              <a:extLst>
                <a:ext uri="{FF2B5EF4-FFF2-40B4-BE49-F238E27FC236}">
                  <a16:creationId xmlns:a16="http://schemas.microsoft.com/office/drawing/2014/main" id="{66AAD492-4831-464E-80B3-5562FF298176}"/>
                </a:ext>
              </a:extLst>
            </p:cNvPr>
            <p:cNvSpPr>
              <a:spLocks noChangeAspect="1"/>
            </p:cNvSpPr>
            <p:nvPr/>
          </p:nvSpPr>
          <p:spPr bwMode="auto">
            <a:xfrm>
              <a:off x="11127504"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4" name="Frame 5">
              <a:extLst>
                <a:ext uri="{FF2B5EF4-FFF2-40B4-BE49-F238E27FC236}">
                  <a16:creationId xmlns:a16="http://schemas.microsoft.com/office/drawing/2014/main" id="{EE8631A6-7CBE-4A31-9634-36879FC80314}"/>
                </a:ext>
              </a:extLst>
            </p:cNvPr>
            <p:cNvSpPr>
              <a:spLocks noChangeAspect="1"/>
            </p:cNvSpPr>
            <p:nvPr/>
          </p:nvSpPr>
          <p:spPr bwMode="auto">
            <a:xfrm>
              <a:off x="11429760"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161" name="Connector: Elbow 160">
            <a:extLst>
              <a:ext uri="{FF2B5EF4-FFF2-40B4-BE49-F238E27FC236}">
                <a16:creationId xmlns:a16="http://schemas.microsoft.com/office/drawing/2014/main" id="{8767D011-E66A-4D31-8524-D95842C510A9}"/>
              </a:ext>
            </a:extLst>
          </p:cNvPr>
          <p:cNvCxnSpPr>
            <a:cxnSpLocks/>
            <a:stCxn id="114" idx="3"/>
          </p:cNvCxnSpPr>
          <p:nvPr/>
        </p:nvCxnSpPr>
        <p:spPr>
          <a:xfrm flipV="1">
            <a:off x="7603737" y="2872430"/>
            <a:ext cx="2592693" cy="167868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AEA6F104-9257-43B4-AAE4-EF3C496B44C2}"/>
              </a:ext>
            </a:extLst>
          </p:cNvPr>
          <p:cNvSpPr txBox="1"/>
          <p:nvPr/>
        </p:nvSpPr>
        <p:spPr>
          <a:xfrm>
            <a:off x="9967136" y="1641672"/>
            <a:ext cx="1401666" cy="627864"/>
          </a:xfrm>
          <a:prstGeom prst="rect">
            <a:avLst/>
          </a:prstGeom>
          <a:noFill/>
        </p:spPr>
        <p:txBody>
          <a:bodyPr wrap="none" lIns="182880" tIns="146304" rIns="182880" bIns="146304" rtlCol="0">
            <a:spAutoFit/>
          </a:bodyPr>
          <a:lstStyle/>
          <a:p>
            <a:pPr>
              <a:lnSpc>
                <a:spcPct val="90000"/>
              </a:lnSpc>
              <a:spcAft>
                <a:spcPts val="600"/>
              </a:spcAft>
            </a:pPr>
            <a:r>
              <a:rPr lang="sv-SE" sz="2400" dirty="0" err="1">
                <a:gradFill>
                  <a:gsLst>
                    <a:gs pos="2917">
                      <a:schemeClr val="tx1"/>
                    </a:gs>
                    <a:gs pos="30000">
                      <a:schemeClr val="tx1"/>
                    </a:gs>
                  </a:gsLst>
                  <a:lin ang="5400000" scaled="0"/>
                </a:gradFill>
              </a:rPr>
              <a:t>Devices</a:t>
            </a:r>
            <a:endParaRPr lang="sv-SE" sz="2400" dirty="0">
              <a:gradFill>
                <a:gsLst>
                  <a:gs pos="2917">
                    <a:schemeClr val="tx1"/>
                  </a:gs>
                  <a:gs pos="30000">
                    <a:schemeClr val="tx1"/>
                  </a:gs>
                </a:gsLst>
                <a:lin ang="5400000" scaled="0"/>
              </a:gradFill>
            </a:endParaRPr>
          </a:p>
        </p:txBody>
      </p:sp>
      <p:sp>
        <p:nvSpPr>
          <p:cNvPr id="112" name="Rectangle: Rounded Corners 111">
            <a:extLst>
              <a:ext uri="{FF2B5EF4-FFF2-40B4-BE49-F238E27FC236}">
                <a16:creationId xmlns:a16="http://schemas.microsoft.com/office/drawing/2014/main" id="{514CFB06-C360-4601-8897-33A2DF374FA3}"/>
              </a:ext>
            </a:extLst>
          </p:cNvPr>
          <p:cNvSpPr/>
          <p:nvPr/>
        </p:nvSpPr>
        <p:spPr bwMode="auto">
          <a:xfrm>
            <a:off x="6034037" y="3646411"/>
            <a:ext cx="1767819" cy="1771070"/>
          </a:xfrm>
          <a:prstGeom prst="roundRect">
            <a:avLst>
              <a:gd name="adj" fmla="val 1710"/>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grpSp>
        <p:nvGrpSpPr>
          <p:cNvPr id="7" name="Group 6">
            <a:extLst>
              <a:ext uri="{FF2B5EF4-FFF2-40B4-BE49-F238E27FC236}">
                <a16:creationId xmlns:a16="http://schemas.microsoft.com/office/drawing/2014/main" id="{744EDDCD-3B60-4CE9-A820-C5516F2402F1}"/>
              </a:ext>
            </a:extLst>
          </p:cNvPr>
          <p:cNvGrpSpPr/>
          <p:nvPr/>
        </p:nvGrpSpPr>
        <p:grpSpPr>
          <a:xfrm>
            <a:off x="5904988" y="3485308"/>
            <a:ext cx="381241" cy="394867"/>
            <a:chOff x="4922605" y="2279443"/>
            <a:chExt cx="381241" cy="394867"/>
          </a:xfrm>
        </p:grpSpPr>
        <p:sp>
          <p:nvSpPr>
            <p:cNvPr id="3" name="Rectangle 2">
              <a:extLst>
                <a:ext uri="{FF2B5EF4-FFF2-40B4-BE49-F238E27FC236}">
                  <a16:creationId xmlns:a16="http://schemas.microsoft.com/office/drawing/2014/main" id="{852FDED9-A971-4F4A-9F95-05B4CD24686C}"/>
                </a:ext>
              </a:extLst>
            </p:cNvPr>
            <p:cNvSpPr/>
            <p:nvPr/>
          </p:nvSpPr>
          <p:spPr bwMode="auto">
            <a:xfrm>
              <a:off x="4922605" y="2279443"/>
              <a:ext cx="381241" cy="394867"/>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sp>
          <p:nvSpPr>
            <p:cNvPr id="108" name="Frame 5">
              <a:extLst>
                <a:ext uri="{FF2B5EF4-FFF2-40B4-BE49-F238E27FC236}">
                  <a16:creationId xmlns:a16="http://schemas.microsoft.com/office/drawing/2014/main" id="{9B09FCE0-705C-4F87-8656-42DF6CAEA3AC}"/>
                </a:ext>
              </a:extLst>
            </p:cNvPr>
            <p:cNvSpPr>
              <a:spLocks noChangeAspect="1"/>
            </p:cNvSpPr>
            <p:nvPr/>
          </p:nvSpPr>
          <p:spPr bwMode="auto">
            <a:xfrm>
              <a:off x="4947371" y="2307316"/>
              <a:ext cx="336279" cy="33619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a:extLst>
              <a:ext uri="{FF2B5EF4-FFF2-40B4-BE49-F238E27FC236}">
                <a16:creationId xmlns:a16="http://schemas.microsoft.com/office/drawing/2014/main" id="{3B5D2CFA-3E6D-46BD-B4AE-6F68B4138762}"/>
              </a:ext>
            </a:extLst>
          </p:cNvPr>
          <p:cNvSpPr/>
          <p:nvPr/>
        </p:nvSpPr>
        <p:spPr bwMode="auto">
          <a:xfrm>
            <a:off x="6232153" y="3934838"/>
            <a:ext cx="1371585" cy="356776"/>
          </a:xfrm>
          <a:prstGeom prst="rect">
            <a:avLst/>
          </a:prstGeom>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sv-SE" dirty="0">
                <a:solidFill>
                  <a:schemeClr val="tx1"/>
                </a:solidFill>
              </a:rPr>
              <a:t>Tags</a:t>
            </a:r>
            <a:endParaRPr lang="sv-SE" sz="2000" dirty="0">
              <a:solidFill>
                <a:schemeClr val="tx1"/>
              </a:solidFill>
            </a:endParaRPr>
          </a:p>
        </p:txBody>
      </p:sp>
      <p:sp>
        <p:nvSpPr>
          <p:cNvPr id="114" name="Rectangle 113">
            <a:extLst>
              <a:ext uri="{FF2B5EF4-FFF2-40B4-BE49-F238E27FC236}">
                <a16:creationId xmlns:a16="http://schemas.microsoft.com/office/drawing/2014/main" id="{58EBA68F-3104-4184-84C5-237B5E74A1C3}"/>
              </a:ext>
            </a:extLst>
          </p:cNvPr>
          <p:cNvSpPr/>
          <p:nvPr/>
        </p:nvSpPr>
        <p:spPr bwMode="auto">
          <a:xfrm>
            <a:off x="6232152" y="4372730"/>
            <a:ext cx="1371585" cy="356776"/>
          </a:xfrm>
          <a:prstGeom prst="rect">
            <a:avLst/>
          </a:prstGeom>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dirty="0">
                <a:gradFill>
                  <a:gsLst>
                    <a:gs pos="5417">
                      <a:schemeClr val="accent6"/>
                    </a:gs>
                    <a:gs pos="100000">
                      <a:schemeClr val="accent6"/>
                    </a:gs>
                  </a:gsLst>
                  <a:lin ang="5400000" scaled="0"/>
                </a:gradFill>
              </a:rPr>
              <a:t>Desired</a:t>
            </a:r>
            <a:endParaRPr lang="en-US" sz="2000" dirty="0">
              <a:gradFill>
                <a:gsLst>
                  <a:gs pos="5417">
                    <a:schemeClr val="accent6"/>
                  </a:gs>
                  <a:gs pos="100000">
                    <a:schemeClr val="accent6"/>
                  </a:gs>
                </a:gsLst>
                <a:lin ang="5400000" scaled="0"/>
              </a:gradFill>
            </a:endParaRPr>
          </a:p>
        </p:txBody>
      </p:sp>
      <p:sp>
        <p:nvSpPr>
          <p:cNvPr id="117" name="Rectangle 116">
            <a:extLst>
              <a:ext uri="{FF2B5EF4-FFF2-40B4-BE49-F238E27FC236}">
                <a16:creationId xmlns:a16="http://schemas.microsoft.com/office/drawing/2014/main" id="{5AB8A091-F810-485E-81A9-25B0189E2F98}"/>
              </a:ext>
            </a:extLst>
          </p:cNvPr>
          <p:cNvSpPr/>
          <p:nvPr/>
        </p:nvSpPr>
        <p:spPr bwMode="auto">
          <a:xfrm>
            <a:off x="6232152" y="4831690"/>
            <a:ext cx="1371585" cy="356776"/>
          </a:xfrm>
          <a:prstGeom prst="rect">
            <a:avLst/>
          </a:prstGeom>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dirty="0">
                <a:solidFill>
                  <a:srgbClr val="FF0000"/>
                </a:solidFill>
              </a:rPr>
              <a:t>Reported</a:t>
            </a:r>
            <a:endParaRPr lang="en-US" sz="2000" dirty="0">
              <a:solidFill>
                <a:srgbClr val="FF0000"/>
              </a:solidFill>
            </a:endParaRPr>
          </a:p>
        </p:txBody>
      </p:sp>
      <p:cxnSp>
        <p:nvCxnSpPr>
          <p:cNvPr id="156" name="Connector: Elbow 155">
            <a:extLst>
              <a:ext uri="{FF2B5EF4-FFF2-40B4-BE49-F238E27FC236}">
                <a16:creationId xmlns:a16="http://schemas.microsoft.com/office/drawing/2014/main" id="{A4510213-D7F3-4DFC-B320-7E9DBC09A1E6}"/>
              </a:ext>
            </a:extLst>
          </p:cNvPr>
          <p:cNvCxnSpPr>
            <a:cxnSpLocks/>
            <a:endCxn id="117" idx="3"/>
          </p:cNvCxnSpPr>
          <p:nvPr/>
        </p:nvCxnSpPr>
        <p:spPr>
          <a:xfrm rot="10800000" flipV="1">
            <a:off x="7603738" y="3040066"/>
            <a:ext cx="2589059" cy="1970011"/>
          </a:xfrm>
          <a:prstGeom prst="bentConnector3">
            <a:avLst>
              <a:gd name="adj1" fmla="val 4293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7630CCDF-EE19-4116-B3E9-C819D305F1E0}"/>
              </a:ext>
            </a:extLst>
          </p:cNvPr>
          <p:cNvGrpSpPr/>
          <p:nvPr/>
        </p:nvGrpSpPr>
        <p:grpSpPr>
          <a:xfrm>
            <a:off x="2888078" y="2894196"/>
            <a:ext cx="1749278" cy="3692067"/>
            <a:chOff x="2888078" y="2894196"/>
            <a:chExt cx="1749278" cy="3692067"/>
          </a:xfrm>
        </p:grpSpPr>
        <p:grpSp>
          <p:nvGrpSpPr>
            <p:cNvPr id="20" name="Group 19">
              <a:extLst>
                <a:ext uri="{FF2B5EF4-FFF2-40B4-BE49-F238E27FC236}">
                  <a16:creationId xmlns:a16="http://schemas.microsoft.com/office/drawing/2014/main" id="{DF57B673-8D5F-46DE-9EE7-8A2C302149C8}"/>
                </a:ext>
              </a:extLst>
            </p:cNvPr>
            <p:cNvGrpSpPr/>
            <p:nvPr/>
          </p:nvGrpSpPr>
          <p:grpSpPr>
            <a:xfrm>
              <a:off x="2888078" y="2943945"/>
              <a:ext cx="1276987" cy="3571122"/>
              <a:chOff x="587256" y="2519899"/>
              <a:chExt cx="1505389" cy="4209855"/>
            </a:xfrm>
          </p:grpSpPr>
          <p:pic>
            <p:nvPicPr>
              <p:cNvPr id="162" name="Picture 161">
                <a:extLst>
                  <a:ext uri="{FF2B5EF4-FFF2-40B4-BE49-F238E27FC236}">
                    <a16:creationId xmlns:a16="http://schemas.microsoft.com/office/drawing/2014/main" id="{904CAA0C-D7CA-4584-9535-6C467FC3DF61}"/>
                  </a:ext>
                </a:extLst>
              </p:cNvPr>
              <p:cNvPicPr>
                <a:picLocks noChangeAspect="1"/>
              </p:cNvPicPr>
              <p:nvPr/>
            </p:nvPicPr>
            <p:blipFill>
              <a:blip r:embed="rId3"/>
              <a:stretch>
                <a:fillRect/>
              </a:stretch>
            </p:blipFill>
            <p:spPr>
              <a:xfrm>
                <a:off x="956030" y="2519899"/>
                <a:ext cx="826960" cy="826960"/>
              </a:xfrm>
              <a:prstGeom prst="rect">
                <a:avLst/>
              </a:prstGeom>
            </p:spPr>
          </p:pic>
          <p:pic>
            <p:nvPicPr>
              <p:cNvPr id="163" name="Picture 162">
                <a:extLst>
                  <a:ext uri="{FF2B5EF4-FFF2-40B4-BE49-F238E27FC236}">
                    <a16:creationId xmlns:a16="http://schemas.microsoft.com/office/drawing/2014/main" id="{9CC74494-CA08-4480-8C29-1581AF0D99F1}"/>
                  </a:ext>
                </a:extLst>
              </p:cNvPr>
              <p:cNvPicPr>
                <a:picLocks noChangeAspect="1"/>
              </p:cNvPicPr>
              <p:nvPr/>
            </p:nvPicPr>
            <p:blipFill>
              <a:blip r:embed="rId4"/>
              <a:stretch>
                <a:fillRect/>
              </a:stretch>
            </p:blipFill>
            <p:spPr>
              <a:xfrm>
                <a:off x="1062518" y="4120805"/>
                <a:ext cx="687504" cy="687504"/>
              </a:xfrm>
              <a:prstGeom prst="rect">
                <a:avLst/>
              </a:prstGeom>
            </p:spPr>
          </p:pic>
          <p:pic>
            <p:nvPicPr>
              <p:cNvPr id="167" name="Picture 166">
                <a:extLst>
                  <a:ext uri="{FF2B5EF4-FFF2-40B4-BE49-F238E27FC236}">
                    <a16:creationId xmlns:a16="http://schemas.microsoft.com/office/drawing/2014/main" id="{1AA2FBBF-FE67-4786-A0F2-06990EB89401}"/>
                  </a:ext>
                </a:extLst>
              </p:cNvPr>
              <p:cNvPicPr>
                <a:picLocks noChangeAspect="1"/>
              </p:cNvPicPr>
              <p:nvPr/>
            </p:nvPicPr>
            <p:blipFill>
              <a:blip r:embed="rId5"/>
              <a:stretch>
                <a:fillRect/>
              </a:stretch>
            </p:blipFill>
            <p:spPr>
              <a:xfrm>
                <a:off x="956030" y="5510322"/>
                <a:ext cx="695804" cy="695804"/>
              </a:xfrm>
              <a:prstGeom prst="rect">
                <a:avLst/>
              </a:prstGeom>
            </p:spPr>
          </p:pic>
          <p:sp>
            <p:nvSpPr>
              <p:cNvPr id="168" name="TextBox 167">
                <a:extLst>
                  <a:ext uri="{FF2B5EF4-FFF2-40B4-BE49-F238E27FC236}">
                    <a16:creationId xmlns:a16="http://schemas.microsoft.com/office/drawing/2014/main" id="{DA5FA9FD-2043-432D-B99E-1A724216B227}"/>
                  </a:ext>
                </a:extLst>
              </p:cNvPr>
              <p:cNvSpPr txBox="1"/>
              <p:nvPr/>
            </p:nvSpPr>
            <p:spPr>
              <a:xfrm>
                <a:off x="652834" y="3160393"/>
                <a:ext cx="1433351" cy="80547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Function App</a:t>
                </a:r>
              </a:p>
            </p:txBody>
          </p:sp>
          <p:sp>
            <p:nvSpPr>
              <p:cNvPr id="169" name="TextBox 168">
                <a:extLst>
                  <a:ext uri="{FF2B5EF4-FFF2-40B4-BE49-F238E27FC236}">
                    <a16:creationId xmlns:a16="http://schemas.microsoft.com/office/drawing/2014/main" id="{0D01DFCD-EFAB-4209-8E09-89512639F511}"/>
                  </a:ext>
                </a:extLst>
              </p:cNvPr>
              <p:cNvSpPr txBox="1"/>
              <p:nvPr/>
            </p:nvSpPr>
            <p:spPr>
              <a:xfrm>
                <a:off x="659294" y="4767340"/>
                <a:ext cx="1433351" cy="57689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Logic App</a:t>
                </a:r>
              </a:p>
            </p:txBody>
          </p:sp>
          <p:sp>
            <p:nvSpPr>
              <p:cNvPr id="170" name="TextBox 169">
                <a:extLst>
                  <a:ext uri="{FF2B5EF4-FFF2-40B4-BE49-F238E27FC236}">
                    <a16:creationId xmlns:a16="http://schemas.microsoft.com/office/drawing/2014/main" id="{2D968C3C-4231-48E6-A951-69F084E5CECE}"/>
                  </a:ext>
                </a:extLst>
              </p:cNvPr>
              <p:cNvSpPr txBox="1"/>
              <p:nvPr/>
            </p:nvSpPr>
            <p:spPr>
              <a:xfrm>
                <a:off x="587256" y="6152861"/>
                <a:ext cx="1433351" cy="57689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Custom</a:t>
                </a:r>
              </a:p>
            </p:txBody>
          </p:sp>
        </p:grpSp>
        <p:sp>
          <p:nvSpPr>
            <p:cNvPr id="23" name="Right Brace 22">
              <a:extLst>
                <a:ext uri="{FF2B5EF4-FFF2-40B4-BE49-F238E27FC236}">
                  <a16:creationId xmlns:a16="http://schemas.microsoft.com/office/drawing/2014/main" id="{8498C0A4-B7B3-4F60-BC43-08FC967536CC}"/>
                </a:ext>
              </a:extLst>
            </p:cNvPr>
            <p:cNvSpPr/>
            <p:nvPr/>
          </p:nvSpPr>
          <p:spPr>
            <a:xfrm>
              <a:off x="4400450" y="2894196"/>
              <a:ext cx="236906" cy="3692067"/>
            </a:xfrm>
            <a:prstGeom prst="rightBrace">
              <a:avLst>
                <a:gd name="adj1" fmla="val 12167"/>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grpSp>
      <p:sp>
        <p:nvSpPr>
          <p:cNvPr id="171" name="Striped Right Arrow 8">
            <a:extLst>
              <a:ext uri="{FF2B5EF4-FFF2-40B4-BE49-F238E27FC236}">
                <a16:creationId xmlns:a16="http://schemas.microsoft.com/office/drawing/2014/main" id="{F4C5D909-5297-4CFB-BBA6-B083631ABCBA}"/>
              </a:ext>
            </a:extLst>
          </p:cNvPr>
          <p:cNvSpPr/>
          <p:nvPr/>
        </p:nvSpPr>
        <p:spPr bwMode="auto">
          <a:xfrm>
            <a:off x="4994912" y="4411573"/>
            <a:ext cx="1172438"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172" name="Striped Right Arrow 8">
            <a:extLst>
              <a:ext uri="{FF2B5EF4-FFF2-40B4-BE49-F238E27FC236}">
                <a16:creationId xmlns:a16="http://schemas.microsoft.com/office/drawing/2014/main" id="{1D390FE5-2DA7-417F-8870-76ACA2277E7F}"/>
              </a:ext>
            </a:extLst>
          </p:cNvPr>
          <p:cNvSpPr/>
          <p:nvPr/>
        </p:nvSpPr>
        <p:spPr bwMode="auto">
          <a:xfrm rot="10800000">
            <a:off x="4921740" y="4851110"/>
            <a:ext cx="1218760"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27" name="Group 26">
            <a:extLst>
              <a:ext uri="{FF2B5EF4-FFF2-40B4-BE49-F238E27FC236}">
                <a16:creationId xmlns:a16="http://schemas.microsoft.com/office/drawing/2014/main" id="{33BAC39F-F6DC-4855-A3A1-6F661D6840C9}"/>
              </a:ext>
            </a:extLst>
          </p:cNvPr>
          <p:cNvGrpSpPr/>
          <p:nvPr/>
        </p:nvGrpSpPr>
        <p:grpSpPr>
          <a:xfrm>
            <a:off x="10150115" y="2150107"/>
            <a:ext cx="1990839" cy="4296809"/>
            <a:chOff x="10150115" y="2150107"/>
            <a:chExt cx="1990839" cy="4296809"/>
          </a:xfrm>
        </p:grpSpPr>
        <p:sp>
          <p:nvSpPr>
            <p:cNvPr id="25" name="Rectangle 24">
              <a:extLst>
                <a:ext uri="{FF2B5EF4-FFF2-40B4-BE49-F238E27FC236}">
                  <a16:creationId xmlns:a16="http://schemas.microsoft.com/office/drawing/2014/main" id="{3B30478B-70BB-45B8-A689-4DEF628884F2}"/>
                </a:ext>
              </a:extLst>
            </p:cNvPr>
            <p:cNvSpPr/>
            <p:nvPr/>
          </p:nvSpPr>
          <p:spPr bwMode="auto">
            <a:xfrm>
              <a:off x="10150115" y="2150107"/>
              <a:ext cx="1645902" cy="659452"/>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sp>
          <p:nvSpPr>
            <p:cNvPr id="173" name="Rectangle 172">
              <a:extLst>
                <a:ext uri="{FF2B5EF4-FFF2-40B4-BE49-F238E27FC236}">
                  <a16:creationId xmlns:a16="http://schemas.microsoft.com/office/drawing/2014/main" id="{AD97D549-EEF0-4968-BB73-DB5BC6D2EB3E}"/>
                </a:ext>
              </a:extLst>
            </p:cNvPr>
            <p:cNvSpPr/>
            <p:nvPr/>
          </p:nvSpPr>
          <p:spPr bwMode="auto">
            <a:xfrm>
              <a:off x="10495052" y="2796254"/>
              <a:ext cx="1645902" cy="329211"/>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sp>
          <p:nvSpPr>
            <p:cNvPr id="174" name="Rectangle 173">
              <a:extLst>
                <a:ext uri="{FF2B5EF4-FFF2-40B4-BE49-F238E27FC236}">
                  <a16:creationId xmlns:a16="http://schemas.microsoft.com/office/drawing/2014/main" id="{B460F31B-AEC0-46DF-9787-74184AF54620}"/>
                </a:ext>
              </a:extLst>
            </p:cNvPr>
            <p:cNvSpPr/>
            <p:nvPr/>
          </p:nvSpPr>
          <p:spPr bwMode="auto">
            <a:xfrm>
              <a:off x="10192797" y="3098521"/>
              <a:ext cx="1645902" cy="3348395"/>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grpSp>
      <p:sp>
        <p:nvSpPr>
          <p:cNvPr id="31" name="Rectangle 30">
            <a:extLst>
              <a:ext uri="{FF2B5EF4-FFF2-40B4-BE49-F238E27FC236}">
                <a16:creationId xmlns:a16="http://schemas.microsoft.com/office/drawing/2014/main" id="{17CDE4AB-7A0F-4FEF-83A3-F827657B67C5}"/>
              </a:ext>
            </a:extLst>
          </p:cNvPr>
          <p:cNvSpPr/>
          <p:nvPr/>
        </p:nvSpPr>
        <p:spPr bwMode="auto">
          <a:xfrm>
            <a:off x="6577173" y="3418853"/>
            <a:ext cx="736226" cy="425626"/>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sv-SE" sz="2000" dirty="0">
                <a:solidFill>
                  <a:schemeClr val="tx1"/>
                </a:solidFill>
              </a:rPr>
              <a:t>Twin</a:t>
            </a:r>
          </a:p>
        </p:txBody>
      </p:sp>
    </p:spTree>
    <p:extLst>
      <p:ext uri="{BB962C8B-B14F-4D97-AF65-F5344CB8AC3E}">
        <p14:creationId xmlns:p14="http://schemas.microsoft.com/office/powerpoint/2010/main" val="3437835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fad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1"/>
                                        </p:tgtEl>
                                        <p:attrNameLst>
                                          <p:attrName>style.visibility</p:attrName>
                                        </p:attrNameLst>
                                      </p:cBhvr>
                                      <p:to>
                                        <p:strVal val="visible"/>
                                      </p:to>
                                    </p:set>
                                    <p:animEffect transition="in" filter="fade">
                                      <p:cBhvr>
                                        <p:cTn id="20" dur="500"/>
                                        <p:tgtEl>
                                          <p:spTgt spid="171"/>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1"/>
                                        </p:tgtEl>
                                        <p:attrNameLst>
                                          <p:attrName>style.visibility</p:attrName>
                                        </p:attrNameLst>
                                      </p:cBhvr>
                                      <p:to>
                                        <p:strVal val="visible"/>
                                      </p:to>
                                    </p:set>
                                    <p:animEffect transition="in" filter="fade">
                                      <p:cBhvr>
                                        <p:cTn id="29" dur="500"/>
                                        <p:tgtEl>
                                          <p:spTgt spid="16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7"/>
                                        </p:tgtEl>
                                        <p:attrNameLst>
                                          <p:attrName>style.visibility</p:attrName>
                                        </p:attrNameLst>
                                      </p:cBhvr>
                                      <p:to>
                                        <p:strVal val="visible"/>
                                      </p:to>
                                    </p:set>
                                    <p:animEffect transition="in" filter="fade">
                                      <p:cBhvr>
                                        <p:cTn id="34" dur="500"/>
                                        <p:tgtEl>
                                          <p:spTgt spid="1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6"/>
                                        </p:tgtEl>
                                        <p:attrNameLst>
                                          <p:attrName>style.visibility</p:attrName>
                                        </p:attrNameLst>
                                      </p:cBhvr>
                                      <p:to>
                                        <p:strVal val="visible"/>
                                      </p:to>
                                    </p:set>
                                    <p:animEffect transition="in" filter="fade">
                                      <p:cBhvr>
                                        <p:cTn id="39" dur="500"/>
                                        <p:tgtEl>
                                          <p:spTgt spid="15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2"/>
                                        </p:tgtEl>
                                        <p:attrNameLst>
                                          <p:attrName>style.visibility</p:attrName>
                                        </p:attrNameLst>
                                      </p:cBhvr>
                                      <p:to>
                                        <p:strVal val="visible"/>
                                      </p:to>
                                    </p:set>
                                    <p:animEffect transition="in" filter="fade">
                                      <p:cBhvr>
                                        <p:cTn id="44"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4" grpId="0" animBg="1"/>
      <p:bldP spid="117" grpId="0" animBg="1"/>
      <p:bldP spid="171" grpId="0" animBg="1"/>
      <p:bldP spid="1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037" y="19395"/>
            <a:ext cx="11887200" cy="917575"/>
          </a:xfrm>
        </p:spPr>
        <p:txBody>
          <a:bodyPr/>
          <a:lstStyle/>
          <a:p>
            <a:r>
              <a:rPr lang="sv-SE" dirty="0"/>
              <a:t>Information Exchange Patterns</a:t>
            </a:r>
            <a:br>
              <a:rPr lang="sv-SE" dirty="0"/>
            </a:br>
            <a:r>
              <a:rPr lang="sv-SE" sz="4000" dirty="0">
                <a:solidFill>
                  <a:schemeClr val="tx2"/>
                </a:solidFill>
              </a:rPr>
              <a:t>Basics of IoT Communication</a:t>
            </a:r>
            <a:endParaRPr lang="en-IN" sz="4000" dirty="0">
              <a:solidFill>
                <a:schemeClr val="tx2"/>
              </a:solidFill>
            </a:endParaRPr>
          </a:p>
        </p:txBody>
      </p:sp>
      <p:grpSp>
        <p:nvGrpSpPr>
          <p:cNvPr id="3" name="Group 2"/>
          <p:cNvGrpSpPr/>
          <p:nvPr/>
        </p:nvGrpSpPr>
        <p:grpSpPr>
          <a:xfrm>
            <a:off x="199155" y="4968721"/>
            <a:ext cx="3045531" cy="1446314"/>
            <a:chOff x="199155" y="4968721"/>
            <a:chExt cx="3045531" cy="1446314"/>
          </a:xfrm>
        </p:grpSpPr>
        <p:sp>
          <p:nvSpPr>
            <p:cNvPr id="31" name="TextBox 30"/>
            <p:cNvSpPr txBox="1"/>
            <p:nvPr/>
          </p:nvSpPr>
          <p:spPr>
            <a:xfrm>
              <a:off x="1213309" y="4968721"/>
              <a:ext cx="1073051"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Events</a:t>
              </a:r>
            </a:p>
          </p:txBody>
        </p:sp>
        <p:sp>
          <p:nvSpPr>
            <p:cNvPr id="32" name="TextBox 31"/>
            <p:cNvSpPr txBox="1"/>
            <p:nvPr/>
          </p:nvSpPr>
          <p:spPr>
            <a:xfrm>
              <a:off x="199155" y="5371672"/>
              <a:ext cx="3045531" cy="1043363"/>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Massive stream of information. Managed outside the </a:t>
              </a:r>
              <a:r>
                <a:rPr lang="en-GB" kern="0" dirty="0" err="1">
                  <a:gradFill>
                    <a:gsLst>
                      <a:gs pos="2917">
                        <a:srgbClr val="FFFFFF"/>
                      </a:gs>
                      <a:gs pos="30000">
                        <a:srgbClr val="FFFFFF"/>
                      </a:gs>
                    </a:gsLst>
                    <a:lin ang="5400000" scaled="0"/>
                  </a:gradFill>
                </a:rPr>
                <a:t>IoT</a:t>
              </a:r>
              <a:r>
                <a:rPr lang="en-GB" kern="0" dirty="0">
                  <a:gradFill>
                    <a:gsLst>
                      <a:gs pos="2917">
                        <a:srgbClr val="FFFFFF"/>
                      </a:gs>
                      <a:gs pos="30000">
                        <a:srgbClr val="FFFFFF"/>
                      </a:gs>
                    </a:gsLst>
                    <a:lin ang="5400000" scaled="0"/>
                  </a:gradFill>
                </a:rPr>
                <a:t> Hub</a:t>
              </a:r>
            </a:p>
          </p:txBody>
        </p:sp>
      </p:grpSp>
      <p:sp>
        <p:nvSpPr>
          <p:cNvPr id="54" name="Frame 5"/>
          <p:cNvSpPr>
            <a:spLocks noChangeAspect="1"/>
          </p:cNvSpPr>
          <p:nvPr/>
        </p:nvSpPr>
        <p:spPr bwMode="auto">
          <a:xfrm>
            <a:off x="1352574"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 name="Striped Right Arrow 8"/>
          <p:cNvSpPr/>
          <p:nvPr/>
        </p:nvSpPr>
        <p:spPr bwMode="auto">
          <a:xfrm rot="5400000">
            <a:off x="1045709" y="3249741"/>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34" name="Picture 33">
            <a:extLst>
              <a:ext uri="{FF2B5EF4-FFF2-40B4-BE49-F238E27FC236}">
                <a16:creationId xmlns:a16="http://schemas.microsoft.com/office/drawing/2014/main" id="{75F3EC39-F6DB-4C31-9199-48A6D6CB1577}"/>
              </a:ext>
            </a:extLst>
          </p:cNvPr>
          <p:cNvPicPr>
            <a:picLocks noChangeAspect="1"/>
          </p:cNvPicPr>
          <p:nvPr/>
        </p:nvPicPr>
        <p:blipFill>
          <a:blip r:embed="rId3"/>
          <a:stretch>
            <a:fillRect/>
          </a:stretch>
        </p:blipFill>
        <p:spPr>
          <a:xfrm>
            <a:off x="1387251" y="4307108"/>
            <a:ext cx="669337" cy="669337"/>
          </a:xfrm>
          <a:prstGeom prst="rect">
            <a:avLst/>
          </a:prstGeom>
        </p:spPr>
      </p:pic>
      <p:grpSp>
        <p:nvGrpSpPr>
          <p:cNvPr id="13" name="Group 12">
            <a:extLst>
              <a:ext uri="{FF2B5EF4-FFF2-40B4-BE49-F238E27FC236}">
                <a16:creationId xmlns:a16="http://schemas.microsoft.com/office/drawing/2014/main" id="{EE631A5A-B616-40AB-A1C0-848C5FA59BCB}"/>
              </a:ext>
            </a:extLst>
          </p:cNvPr>
          <p:cNvGrpSpPr/>
          <p:nvPr/>
        </p:nvGrpSpPr>
        <p:grpSpPr>
          <a:xfrm>
            <a:off x="3117576" y="1983152"/>
            <a:ext cx="3045531" cy="4439607"/>
            <a:chOff x="3117576" y="1983152"/>
            <a:chExt cx="3045531" cy="4439607"/>
          </a:xfrm>
        </p:grpSpPr>
        <p:grpSp>
          <p:nvGrpSpPr>
            <p:cNvPr id="6" name="Group 5"/>
            <p:cNvGrpSpPr/>
            <p:nvPr/>
          </p:nvGrpSpPr>
          <p:grpSpPr>
            <a:xfrm>
              <a:off x="3117576" y="4976445"/>
              <a:ext cx="3045531" cy="1446314"/>
              <a:chOff x="9268706" y="4968721"/>
              <a:chExt cx="3045531" cy="1446314"/>
            </a:xfrm>
          </p:grpSpPr>
          <p:sp>
            <p:nvSpPr>
              <p:cNvPr id="50" name="TextBox 49"/>
              <p:cNvSpPr txBox="1"/>
              <p:nvPr/>
            </p:nvSpPr>
            <p:spPr>
              <a:xfrm>
                <a:off x="10043128" y="4968721"/>
                <a:ext cx="1531510"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Messaging</a:t>
                </a:r>
              </a:p>
            </p:txBody>
          </p:sp>
          <p:sp>
            <p:nvSpPr>
              <p:cNvPr id="51" name="TextBox 50"/>
              <p:cNvSpPr txBox="1"/>
              <p:nvPr/>
            </p:nvSpPr>
            <p:spPr>
              <a:xfrm>
                <a:off x="9268706" y="5371672"/>
                <a:ext cx="3045531" cy="1043363"/>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C2D communication using a pub</a:t>
                </a:r>
                <a:r>
                  <a:rPr lang="sv-SE" kern="0" dirty="0">
                    <a:gradFill>
                      <a:gsLst>
                        <a:gs pos="2917">
                          <a:srgbClr val="FFFFFF"/>
                        </a:gs>
                        <a:gs pos="30000">
                          <a:srgbClr val="FFFFFF"/>
                        </a:gs>
                      </a:gsLst>
                      <a:lin ang="5400000" scaled="0"/>
                    </a:gradFill>
                  </a:rPr>
                  <a:t>/</a:t>
                </a:r>
                <a:r>
                  <a:rPr lang="sv-SE" kern="0" dirty="0" err="1">
                    <a:gradFill>
                      <a:gsLst>
                        <a:gs pos="2917">
                          <a:srgbClr val="FFFFFF"/>
                        </a:gs>
                        <a:gs pos="30000">
                          <a:srgbClr val="FFFFFF"/>
                        </a:gs>
                      </a:gsLst>
                      <a:lin ang="5400000" scaled="0"/>
                    </a:gradFill>
                  </a:rPr>
                  <a:t>sub</a:t>
                </a:r>
                <a:r>
                  <a:rPr lang="sv-SE" kern="0" dirty="0">
                    <a:gradFill>
                      <a:gsLst>
                        <a:gs pos="2917">
                          <a:srgbClr val="FFFFFF"/>
                        </a:gs>
                        <a:gs pos="30000">
                          <a:srgbClr val="FFFFFF"/>
                        </a:gs>
                      </a:gsLst>
                      <a:lin ang="5400000" scaled="0"/>
                    </a:gradFill>
                  </a:rPr>
                  <a:t> </a:t>
                </a:r>
                <a:r>
                  <a:rPr lang="sv-SE" kern="0" dirty="0" err="1">
                    <a:gradFill>
                      <a:gsLst>
                        <a:gs pos="2917">
                          <a:srgbClr val="FFFFFF"/>
                        </a:gs>
                        <a:gs pos="30000">
                          <a:srgbClr val="FFFFFF"/>
                        </a:gs>
                      </a:gsLst>
                      <a:lin ang="5400000" scaled="0"/>
                    </a:gradFill>
                  </a:rPr>
                  <a:t>pattern</a:t>
                </a:r>
                <a:r>
                  <a:rPr lang="sv-SE" kern="0" dirty="0">
                    <a:gradFill>
                      <a:gsLst>
                        <a:gs pos="2917">
                          <a:srgbClr val="FFFFFF"/>
                        </a:gs>
                        <a:gs pos="30000">
                          <a:srgbClr val="FFFFFF"/>
                        </a:gs>
                      </a:gsLst>
                      <a:lin ang="5400000" scaled="0"/>
                    </a:gradFill>
                  </a:rPr>
                  <a:t> </a:t>
                </a:r>
                <a:r>
                  <a:rPr lang="sv-SE" kern="0" dirty="0" err="1">
                    <a:gradFill>
                      <a:gsLst>
                        <a:gs pos="2917">
                          <a:srgbClr val="FFFFFF"/>
                        </a:gs>
                        <a:gs pos="30000">
                          <a:srgbClr val="FFFFFF"/>
                        </a:gs>
                      </a:gsLst>
                      <a:lin ang="5400000" scaled="0"/>
                    </a:gradFill>
                  </a:rPr>
                  <a:t>using</a:t>
                </a:r>
                <a:r>
                  <a:rPr lang="sv-SE" kern="0" dirty="0">
                    <a:gradFill>
                      <a:gsLst>
                        <a:gs pos="2917">
                          <a:srgbClr val="FFFFFF"/>
                        </a:gs>
                        <a:gs pos="30000">
                          <a:srgbClr val="FFFFFF"/>
                        </a:gs>
                      </a:gsLst>
                      <a:lin ang="5400000" scaled="0"/>
                    </a:gradFill>
                  </a:rPr>
                  <a:t> </a:t>
                </a:r>
                <a:r>
                  <a:rPr lang="sv-SE" kern="0" dirty="0" err="1">
                    <a:gradFill>
                      <a:gsLst>
                        <a:gs pos="2917">
                          <a:srgbClr val="FFFFFF"/>
                        </a:gs>
                        <a:gs pos="30000">
                          <a:srgbClr val="FFFFFF"/>
                        </a:gs>
                      </a:gsLst>
                      <a:lin ang="5400000" scaled="0"/>
                    </a:gradFill>
                  </a:rPr>
                  <a:t>topics</a:t>
                </a:r>
                <a:r>
                  <a:rPr lang="sv-SE" kern="0" dirty="0">
                    <a:gradFill>
                      <a:gsLst>
                        <a:gs pos="2917">
                          <a:srgbClr val="FFFFFF"/>
                        </a:gs>
                        <a:gs pos="30000">
                          <a:srgbClr val="FFFFFF"/>
                        </a:gs>
                      </a:gsLst>
                      <a:lin ang="5400000" scaled="0"/>
                    </a:gradFill>
                  </a:rPr>
                  <a:t> &amp; </a:t>
                </a:r>
                <a:r>
                  <a:rPr lang="sv-SE" kern="0" dirty="0" err="1">
                    <a:gradFill>
                      <a:gsLst>
                        <a:gs pos="2917">
                          <a:srgbClr val="FFFFFF"/>
                        </a:gs>
                        <a:gs pos="30000">
                          <a:srgbClr val="FFFFFF"/>
                        </a:gs>
                      </a:gsLst>
                      <a:lin ang="5400000" scaled="0"/>
                    </a:gradFill>
                  </a:rPr>
                  <a:t>subscriptions</a:t>
                </a:r>
                <a:endParaRPr lang="en-GB" kern="0" dirty="0">
                  <a:gradFill>
                    <a:gsLst>
                      <a:gs pos="2917">
                        <a:srgbClr val="FFFFFF"/>
                      </a:gs>
                      <a:gs pos="30000">
                        <a:srgbClr val="FFFFFF"/>
                      </a:gs>
                    </a:gsLst>
                    <a:lin ang="5400000" scaled="0"/>
                  </a:gradFill>
                </a:endParaRPr>
              </a:p>
            </p:txBody>
          </p:sp>
        </p:grpSp>
        <p:sp>
          <p:nvSpPr>
            <p:cNvPr id="57" name="Frame 5"/>
            <p:cNvSpPr>
              <a:spLocks noChangeAspect="1"/>
            </p:cNvSpPr>
            <p:nvPr/>
          </p:nvSpPr>
          <p:spPr bwMode="auto">
            <a:xfrm>
              <a:off x="4270995" y="1983152"/>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4" name="Striped Right Arrow 63"/>
            <p:cNvSpPr/>
            <p:nvPr/>
          </p:nvSpPr>
          <p:spPr bwMode="auto">
            <a:xfrm rot="16200000">
              <a:off x="3964130" y="3236472"/>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35" name="Picture 34">
              <a:extLst>
                <a:ext uri="{FF2B5EF4-FFF2-40B4-BE49-F238E27FC236}">
                  <a16:creationId xmlns:a16="http://schemas.microsoft.com/office/drawing/2014/main" id="{19FBBA48-3926-49AD-9E39-3056CAAAE818}"/>
                </a:ext>
              </a:extLst>
            </p:cNvPr>
            <p:cNvPicPr>
              <a:picLocks noChangeAspect="1"/>
            </p:cNvPicPr>
            <p:nvPr/>
          </p:nvPicPr>
          <p:blipFill>
            <a:blip r:embed="rId3"/>
            <a:stretch>
              <a:fillRect/>
            </a:stretch>
          </p:blipFill>
          <p:spPr>
            <a:xfrm>
              <a:off x="4298675" y="4307108"/>
              <a:ext cx="669337" cy="669337"/>
            </a:xfrm>
            <a:prstGeom prst="rect">
              <a:avLst/>
            </a:prstGeom>
          </p:spPr>
        </p:pic>
      </p:grpSp>
      <p:grpSp>
        <p:nvGrpSpPr>
          <p:cNvPr id="14" name="Group 13">
            <a:extLst>
              <a:ext uri="{FF2B5EF4-FFF2-40B4-BE49-F238E27FC236}">
                <a16:creationId xmlns:a16="http://schemas.microsoft.com/office/drawing/2014/main" id="{D88295D0-FF70-4DAA-8AAF-538B831A5D98}"/>
              </a:ext>
            </a:extLst>
          </p:cNvPr>
          <p:cNvGrpSpPr/>
          <p:nvPr/>
        </p:nvGrpSpPr>
        <p:grpSpPr>
          <a:xfrm>
            <a:off x="6296906" y="1975428"/>
            <a:ext cx="3045531" cy="4938205"/>
            <a:chOff x="6296906" y="1975428"/>
            <a:chExt cx="3045531" cy="4938205"/>
          </a:xfrm>
        </p:grpSpPr>
        <p:grpSp>
          <p:nvGrpSpPr>
            <p:cNvPr id="5" name="Group 4"/>
            <p:cNvGrpSpPr/>
            <p:nvPr/>
          </p:nvGrpSpPr>
          <p:grpSpPr>
            <a:xfrm>
              <a:off x="6296906" y="4968721"/>
              <a:ext cx="3045531" cy="1944912"/>
              <a:chOff x="6296906" y="4968721"/>
              <a:chExt cx="3045531" cy="1944912"/>
            </a:xfrm>
          </p:grpSpPr>
          <p:sp>
            <p:nvSpPr>
              <p:cNvPr id="44" name="TextBox 43"/>
              <p:cNvSpPr txBox="1"/>
              <p:nvPr/>
            </p:nvSpPr>
            <p:spPr>
              <a:xfrm>
                <a:off x="7155431" y="4968721"/>
                <a:ext cx="1329531"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Methods</a:t>
                </a:r>
              </a:p>
            </p:txBody>
          </p:sp>
          <p:sp>
            <p:nvSpPr>
              <p:cNvPr id="45" name="TextBox 44"/>
              <p:cNvSpPr txBox="1"/>
              <p:nvPr/>
            </p:nvSpPr>
            <p:spPr>
              <a:xfrm>
                <a:off x="6296906" y="5371672"/>
                <a:ext cx="3045531" cy="1541961"/>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Devices exposes methods that can called from a external applications using a request/response pattern</a:t>
                </a:r>
              </a:p>
            </p:txBody>
          </p:sp>
        </p:grpSp>
        <p:sp>
          <p:nvSpPr>
            <p:cNvPr id="55" name="Frame 5"/>
            <p:cNvSpPr>
              <a:spLocks noChangeAspect="1"/>
            </p:cNvSpPr>
            <p:nvPr/>
          </p:nvSpPr>
          <p:spPr bwMode="auto">
            <a:xfrm>
              <a:off x="74503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6" name="Striped Right Arrow 65"/>
            <p:cNvSpPr/>
            <p:nvPr/>
          </p:nvSpPr>
          <p:spPr bwMode="auto">
            <a:xfrm rot="5400000">
              <a:off x="7237250" y="2947985"/>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5" name="Striped Right Arrow 64"/>
            <p:cNvSpPr/>
            <p:nvPr/>
          </p:nvSpPr>
          <p:spPr bwMode="auto">
            <a:xfrm rot="16200000">
              <a:off x="7268142" y="3280504"/>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36" name="Picture 35">
              <a:extLst>
                <a:ext uri="{FF2B5EF4-FFF2-40B4-BE49-F238E27FC236}">
                  <a16:creationId xmlns:a16="http://schemas.microsoft.com/office/drawing/2014/main" id="{9062E39E-6459-4DE9-A53F-79A93468C3AC}"/>
                </a:ext>
              </a:extLst>
            </p:cNvPr>
            <p:cNvPicPr>
              <a:picLocks noChangeAspect="1"/>
            </p:cNvPicPr>
            <p:nvPr/>
          </p:nvPicPr>
          <p:blipFill>
            <a:blip r:embed="rId3"/>
            <a:stretch>
              <a:fillRect/>
            </a:stretch>
          </p:blipFill>
          <p:spPr>
            <a:xfrm>
              <a:off x="7482182" y="4307108"/>
              <a:ext cx="669337" cy="669337"/>
            </a:xfrm>
            <a:prstGeom prst="rect">
              <a:avLst/>
            </a:prstGeom>
          </p:spPr>
        </p:pic>
      </p:grpSp>
      <p:grpSp>
        <p:nvGrpSpPr>
          <p:cNvPr id="15" name="Group 14">
            <a:extLst>
              <a:ext uri="{FF2B5EF4-FFF2-40B4-BE49-F238E27FC236}">
                <a16:creationId xmlns:a16="http://schemas.microsoft.com/office/drawing/2014/main" id="{825216F3-1284-456E-9E47-3F8BEE36E65E}"/>
              </a:ext>
            </a:extLst>
          </p:cNvPr>
          <p:cNvGrpSpPr/>
          <p:nvPr/>
        </p:nvGrpSpPr>
        <p:grpSpPr>
          <a:xfrm>
            <a:off x="9394585" y="1983152"/>
            <a:ext cx="3045531" cy="4688906"/>
            <a:chOff x="9394585" y="1983152"/>
            <a:chExt cx="3045531" cy="4688906"/>
          </a:xfrm>
        </p:grpSpPr>
        <p:grpSp>
          <p:nvGrpSpPr>
            <p:cNvPr id="4" name="Group 3"/>
            <p:cNvGrpSpPr/>
            <p:nvPr/>
          </p:nvGrpSpPr>
          <p:grpSpPr>
            <a:xfrm>
              <a:off x="9394585" y="4976445"/>
              <a:ext cx="3045531" cy="1695613"/>
              <a:chOff x="3172706" y="4968721"/>
              <a:chExt cx="3045531" cy="1695613"/>
            </a:xfrm>
          </p:grpSpPr>
          <p:sp>
            <p:nvSpPr>
              <p:cNvPr id="37" name="TextBox 36"/>
              <p:cNvSpPr txBox="1"/>
              <p:nvPr/>
            </p:nvSpPr>
            <p:spPr>
              <a:xfrm>
                <a:off x="4227481" y="4968721"/>
                <a:ext cx="927177"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State</a:t>
                </a:r>
              </a:p>
            </p:txBody>
          </p:sp>
          <p:sp>
            <p:nvSpPr>
              <p:cNvPr id="38" name="TextBox 37"/>
              <p:cNvSpPr txBox="1"/>
              <p:nvPr/>
            </p:nvSpPr>
            <p:spPr>
              <a:xfrm>
                <a:off x="31727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Device state is exchanged using device-twin configuration stored in the </a:t>
                </a:r>
                <a:r>
                  <a:rPr lang="en-GB" kern="0" dirty="0" err="1">
                    <a:gradFill>
                      <a:gsLst>
                        <a:gs pos="2917">
                          <a:srgbClr val="FFFFFF"/>
                        </a:gs>
                        <a:gs pos="30000">
                          <a:srgbClr val="FFFFFF"/>
                        </a:gs>
                      </a:gsLst>
                      <a:lin ang="5400000" scaled="0"/>
                    </a:gradFill>
                  </a:rPr>
                  <a:t>IoT</a:t>
                </a:r>
                <a:r>
                  <a:rPr lang="en-GB" kern="0" dirty="0">
                    <a:gradFill>
                      <a:gsLst>
                        <a:gs pos="2917">
                          <a:srgbClr val="FFFFFF"/>
                        </a:gs>
                        <a:gs pos="30000">
                          <a:srgbClr val="FFFFFF"/>
                        </a:gs>
                      </a:gsLst>
                      <a:lin ang="5400000" scaled="0"/>
                    </a:gradFill>
                  </a:rPr>
                  <a:t> Hub.</a:t>
                </a:r>
              </a:p>
            </p:txBody>
          </p:sp>
        </p:grpSp>
        <p:sp>
          <p:nvSpPr>
            <p:cNvPr id="56" name="Frame 5"/>
            <p:cNvSpPr>
              <a:spLocks noChangeAspect="1"/>
            </p:cNvSpPr>
            <p:nvPr/>
          </p:nvSpPr>
          <p:spPr bwMode="auto">
            <a:xfrm>
              <a:off x="10548004" y="1983152"/>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 name="Arrow: Up-Down 6">
              <a:extLst>
                <a:ext uri="{FF2B5EF4-FFF2-40B4-BE49-F238E27FC236}">
                  <a16:creationId xmlns:a16="http://schemas.microsoft.com/office/drawing/2014/main" id="{B358D53D-3822-401B-A839-4BCB4D9FE937}"/>
                </a:ext>
              </a:extLst>
            </p:cNvPr>
            <p:cNvSpPr/>
            <p:nvPr/>
          </p:nvSpPr>
          <p:spPr bwMode="auto">
            <a:xfrm>
              <a:off x="10651898" y="2849949"/>
              <a:ext cx="522099" cy="1352422"/>
            </a:xfrm>
            <a:prstGeom prst="upDownArrow">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a:endParaRPr lang="sv-SE" sz="2000" dirty="0">
                <a:gradFill>
                  <a:gsLst>
                    <a:gs pos="16814">
                      <a:srgbClr val="FFFFFF"/>
                    </a:gs>
                    <a:gs pos="46000">
                      <a:srgbClr val="FFFFFF"/>
                    </a:gs>
                  </a:gsLst>
                  <a:lin ang="5400000" scaled="0"/>
                </a:gradFill>
              </a:endParaRPr>
            </a:p>
          </p:txBody>
        </p:sp>
        <p:pic>
          <p:nvPicPr>
            <p:cNvPr id="39" name="Picture 38">
              <a:extLst>
                <a:ext uri="{FF2B5EF4-FFF2-40B4-BE49-F238E27FC236}">
                  <a16:creationId xmlns:a16="http://schemas.microsoft.com/office/drawing/2014/main" id="{A29E80E5-203B-4063-AF1D-F4797612D86F}"/>
                </a:ext>
              </a:extLst>
            </p:cNvPr>
            <p:cNvPicPr>
              <a:picLocks noChangeAspect="1"/>
            </p:cNvPicPr>
            <p:nvPr/>
          </p:nvPicPr>
          <p:blipFill>
            <a:blip r:embed="rId3"/>
            <a:stretch>
              <a:fillRect/>
            </a:stretch>
          </p:blipFill>
          <p:spPr>
            <a:xfrm>
              <a:off x="10588205" y="4307108"/>
              <a:ext cx="669337" cy="669337"/>
            </a:xfrm>
            <a:prstGeom prst="rect">
              <a:avLst/>
            </a:prstGeom>
          </p:spPr>
        </p:pic>
      </p:grpSp>
    </p:spTree>
    <p:extLst>
      <p:ext uri="{BB962C8B-B14F-4D97-AF65-F5344CB8AC3E}">
        <p14:creationId xmlns:p14="http://schemas.microsoft.com/office/powerpoint/2010/main" val="2844577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31.xml><?xml version="1.0" encoding="utf-8"?>
<p:tagLst xmlns:a="http://schemas.openxmlformats.org/drawingml/2006/main" xmlns:r="http://schemas.openxmlformats.org/officeDocument/2006/relationships" xmlns:p="http://schemas.openxmlformats.org/presentationml/2006/main">
  <p:tag name="MT_TILE" val="YES"/>
</p:tagLst>
</file>

<file path=ppt/tags/tag32.xml><?xml version="1.0" encoding="utf-8"?>
<p:tagLst xmlns:a="http://schemas.openxmlformats.org/drawingml/2006/main" xmlns:r="http://schemas.openxmlformats.org/officeDocument/2006/relationships" xmlns:p="http://schemas.openxmlformats.org/presentationml/2006/main">
  <p:tag name="MT_TILE" val="YES"/>
</p:tagLst>
</file>

<file path=ppt/tags/tag33.xml><?xml version="1.0" encoding="utf-8"?>
<p:tagLst xmlns:a="http://schemas.openxmlformats.org/drawingml/2006/main" xmlns:r="http://schemas.openxmlformats.org/officeDocument/2006/relationships" xmlns:p="http://schemas.openxmlformats.org/presentationml/2006/main">
  <p:tag name="MT_TILE" val="YES"/>
</p:tagLst>
</file>

<file path=ppt/tags/tag34.xml><?xml version="1.0" encoding="utf-8"?>
<p:tagLst xmlns:a="http://schemas.openxmlformats.org/drawingml/2006/main" xmlns:r="http://schemas.openxmlformats.org/officeDocument/2006/relationships" xmlns:p="http://schemas.openxmlformats.org/presentationml/2006/main">
  <p:tag name="MT_TILE" val="YES"/>
</p:tagLst>
</file>

<file path=ppt/tags/tag35.xml><?xml version="1.0" encoding="utf-8"?>
<p:tagLst xmlns:a="http://schemas.openxmlformats.org/drawingml/2006/main" xmlns:r="http://schemas.openxmlformats.org/officeDocument/2006/relationships" xmlns:p="http://schemas.openxmlformats.org/presentationml/2006/main">
  <p:tag name="MT_TILE" val="YES"/>
</p:tagLst>
</file>

<file path=ppt/tags/tag36.xml><?xml version="1.0" encoding="utf-8"?>
<p:tagLst xmlns:a="http://schemas.openxmlformats.org/drawingml/2006/main" xmlns:r="http://schemas.openxmlformats.org/officeDocument/2006/relationships" xmlns:p="http://schemas.openxmlformats.org/presentationml/2006/main">
  <p:tag name="MT_TILE" val="YES"/>
</p:tagLst>
</file>

<file path=ppt/tags/tag37.xml><?xml version="1.0" encoding="utf-8"?>
<p:tagLst xmlns:a="http://schemas.openxmlformats.org/drawingml/2006/main" xmlns:r="http://schemas.openxmlformats.org/officeDocument/2006/relationships" xmlns:p="http://schemas.openxmlformats.org/presentationml/2006/main">
  <p:tag name="MT_TILE" val="YES"/>
</p:tagLst>
</file>

<file path=ppt/tags/tag38.xml><?xml version="1.0" encoding="utf-8"?>
<p:tagLst xmlns:a="http://schemas.openxmlformats.org/drawingml/2006/main" xmlns:r="http://schemas.openxmlformats.org/officeDocument/2006/relationships" xmlns:p="http://schemas.openxmlformats.org/presentationml/2006/main">
  <p:tag name="MT_TILE" val="YES"/>
</p:tagLst>
</file>

<file path=ppt/tags/tag39.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40.xml><?xml version="1.0" encoding="utf-8"?>
<p:tagLst xmlns:a="http://schemas.openxmlformats.org/drawingml/2006/main" xmlns:r="http://schemas.openxmlformats.org/officeDocument/2006/relationships" xmlns:p="http://schemas.openxmlformats.org/presentationml/2006/main">
  <p:tag name="MT_TILE" val="YES"/>
</p:tagLst>
</file>

<file path=ppt/tags/tag41.xml><?xml version="1.0" encoding="utf-8"?>
<p:tagLst xmlns:a="http://schemas.openxmlformats.org/drawingml/2006/main" xmlns:r="http://schemas.openxmlformats.org/officeDocument/2006/relationships" xmlns:p="http://schemas.openxmlformats.org/presentationml/2006/main">
  <p:tag name="MT_TILE" val="YES"/>
</p:tagLst>
</file>

<file path=ppt/tags/tag42.xml><?xml version="1.0" encoding="utf-8"?>
<p:tagLst xmlns:a="http://schemas.openxmlformats.org/drawingml/2006/main" xmlns:r="http://schemas.openxmlformats.org/officeDocument/2006/relationships" xmlns:p="http://schemas.openxmlformats.org/presentationml/2006/main">
  <p:tag name="MT_TILE" val="YES"/>
</p:tagLst>
</file>

<file path=ppt/tags/tag43.xml><?xml version="1.0" encoding="utf-8"?>
<p:tagLst xmlns:a="http://schemas.openxmlformats.org/drawingml/2006/main" xmlns:r="http://schemas.openxmlformats.org/officeDocument/2006/relationships" xmlns:p="http://schemas.openxmlformats.org/presentationml/2006/main">
  <p:tag name="MT_TILE" val="YES"/>
</p:tagLst>
</file>

<file path=ppt/tags/tag44.xml><?xml version="1.0" encoding="utf-8"?>
<p:tagLst xmlns:a="http://schemas.openxmlformats.org/drawingml/2006/main" xmlns:r="http://schemas.openxmlformats.org/officeDocument/2006/relationships" xmlns:p="http://schemas.openxmlformats.org/presentationml/2006/main">
  <p:tag name="MT_TILE" val="YES"/>
</p:tagLst>
</file>

<file path=ppt/tags/tag45.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8_3-30680_Worldwide Partner Conference 2015 ">
  <a:themeElements>
    <a:clrScheme name="Bharat Blue">
      <a:dk1>
        <a:sysClr val="windowText" lastClr="000000"/>
      </a:dk1>
      <a:lt1>
        <a:sysClr val="window" lastClr="FFFFFF"/>
      </a:lt1>
      <a:dk2>
        <a:srgbClr val="00162E"/>
      </a:dk2>
      <a:lt2>
        <a:srgbClr val="F8F8F8"/>
      </a:lt2>
      <a:accent1>
        <a:srgbClr val="002050"/>
      </a:accent1>
      <a:accent2>
        <a:srgbClr val="00188F"/>
      </a:accent2>
      <a:accent3>
        <a:srgbClr val="0070C0"/>
      </a:accent3>
      <a:accent4>
        <a:srgbClr val="00BCF2"/>
      </a:accent4>
      <a:accent5>
        <a:srgbClr val="B4A0FF"/>
      </a:accent5>
      <a:accent6>
        <a:srgbClr val="B9D80A"/>
      </a:accent6>
      <a:hlink>
        <a:srgbClr val="00B294"/>
      </a:hlink>
      <a:folHlink>
        <a:srgbClr val="B4A0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17">
                  <a:schemeClr val="accent6"/>
                </a:gs>
                <a:gs pos="100000">
                  <a:schemeClr val="accent6"/>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 PPT Template.potx [Read-Only]" id="{2DAB7967-F155-46BE-B499-90ABA5E79154}" vid="{949AF01E-4EB6-46D9-AE8A-F3C8D5B39B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deck provides level 200 technical content for Microsoft Azure IoT Hub.
</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Owner xmlns="230e9df3-be65-4c73-a93b-d1236ebd677e">
      <UserInfo>
        <DisplayName>Bharat Sandhu</DisplayName>
        <AccountId>226</AccountId>
        <AccountType/>
      </UserInfo>
    </Owner>
    <k21a64daf20d4502b2796a1c6b8ce6c8 xmlns="230e9df3-be65-4c73-a93b-d1236ebd677e">
      <Terms xmlns="http://schemas.microsoft.com/office/infopath/2007/PartnerControls"/>
    </k21a64daf20d4502b2796a1c6b8ce6c8>
    <l3c3ea61849e4288a8acc49bb5388e8c xmlns="230e9df3-be65-4c73-a93b-d1236ebd677e">
      <Terms xmlns="http://schemas.microsoft.com/office/infopath/2007/PartnerControl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Internet of Things Domain</TermName>
          <TermId xmlns="http://schemas.microsoft.com/office/infopath/2007/PartnerControls">34685f97-aa46-4d4d-881b-c9a2cde63bef</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ef109fd36bcf4bcd9dd945731030600b xmlns="230e9df3-be65-4c73-a93b-d1236ebd677e">
      <Terms xmlns="http://schemas.microsoft.com/office/infopath/2007/PartnerControls"/>
    </ef109fd36bcf4bcd9dd945731030600b>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https://microsoft.sharepoint.com/sites/Infopedia_G01KC/Media/Thumbnails/KC02-23-82490/Microsoft%20Azure%20IoT%20Hub_L200%20Technical%20deck%20(Customer%20facing).png</Url>
      <Description>https://microsoft.sharepoint.com/sites/Infopedia_G01KC/Media/Thumbnails/KC02-23-82490/Microsoft%20Azure%20IoT%20Hub_L200%20Technical%20deck%20(Customer%20facing).png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(solution)</TermName>
          <TermId xmlns="http://schemas.microsoft.com/office/infopath/2007/PartnerControls">8e62087a-5af4-429b-974d-d6aee352a28f</TermId>
        </TermInfo>
        <TermInfo xmlns="http://schemas.microsoft.com/office/infopath/2007/PartnerControls">
          <TermName xmlns="http://schemas.microsoft.com/office/infopath/2007/PartnerControls">New Conversation</TermName>
          <TermId xmlns="http://schemas.microsoft.com/office/infopath/2007/PartnerControls">5ae50351-4e19-465d-a34a-e592b7a56769</TermId>
        </TermInfo>
        <TermInfo xmlns="http://schemas.microsoft.com/office/infopath/2007/PartnerControls">
          <TermName xmlns="http://schemas.microsoft.com/office/infopath/2007/PartnerControls">Internet of Your Things</TermName>
          <TermId xmlns="http://schemas.microsoft.com/office/infopath/2007/PartnerControls">cb3354bd-6d29-4656-83fb-4e192665ca2b</TermId>
        </TermInfo>
      </Terms>
    </i0d941ee1e744ffea7aeee9924c91cbb>
    <PublishingExpirationDate xmlns="http://schemas.microsoft.com/sharepoint/v3" xsi:nil="true"/>
    <RoutingRuleDescription xmlns="http://schemas.microsoft.com/sharepoint/v3" xsi:nil="true"/>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164</Value>
      <Value>165</Value>
      <Value>14</Value>
      <Value>80</Value>
      <Value>351</Value>
      <Value>382</Value>
      <Value>294</Value>
      <Value>21</Value>
      <Value>342</Value>
    </TaxCatchAll>
    <mb88723863e1404388ba3733387d48df xmlns="230e9df3-be65-4c73-a93b-d1236ebd677e">
      <Terms xmlns="http://schemas.microsoft.com/office/infopath/2007/PartnerControls"/>
    </mb88723863e1404388ba3733387d48df>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s>
    </m6c7b4717b6346e6a075a59dd47eac69>
    <_dlc_DocId xmlns="230e9df3-be65-4c73-a93b-d1236ebd677e">G01KC-99682991-15227</_dlc_DocId>
    <_dlc_DocIdUrl xmlns="230e9df3-be65-4c73-a93b-d1236ebd677e">
      <Url>https://microsoft.sharepoint.com/sites/Infopedia_G01KC/_layouts/15/DocIdRedir.aspx?ID=G01KC-99682991-15227</Url>
      <Description>G01KC-99682991-15227</Description>
    </_dlc_DocIdUrl>
    <AverageRating xmlns="http://schemas.microsoft.com/sharepoint/v3" xsi:nil="true"/>
    <ApplyWorkflowRules xmlns="230E9DF3-BE65-4C73-A93B-D1236EBD677E">Yes</ApplyWorkflowRules>
    <PublishDate xmlns="230E9DF3-BE65-4C73-A93B-D1236EBD677E" xsi:nil="true"/>
    <GenericHTML1 xmlns="230e9df3-be65-4c73-a93b-d1236ebd677e" xsi:nil="true"/>
    <Blog_x0020_Name xmlns="230e9df3-be65-4c73-a93b-d1236ebd677e" xsi:nil="true"/>
    <ContentID xmlns="230e9df3-be65-4c73-a93b-d1236ebd677e">KC02-23-82500</ContentID>
    <Coowner xmlns="230e9df3-be65-4c73-a93b-d1236ebd677e">
      <UserInfo>
        <DisplayName>i:0#.f|membership|v-pebouc@microsoft.com</DisplayName>
        <AccountId>124</AccountId>
        <AccountType/>
      </UserInfo>
      <UserInfo>
        <DisplayName>i:0#.f|membership|v-danaja@microsoft.com</DisplayName>
        <AccountId>176</AccountId>
        <AccountType/>
      </UserInfo>
      <UserInfo>
        <DisplayName>i:0#.f|membership|v-anmarv@microsoft.com</DisplayName>
        <AccountId>45</AccountId>
        <AccountType/>
      </UserInfo>
      <UserInfo>
        <DisplayName>i:0#.f|membership|v-locon@microsoft.com</DisplayName>
        <AccountId>4605</AccountId>
        <AccountType/>
      </UserInfo>
    </Coowner>
    <RatingCount xmlns="http://schemas.microsoft.com/sharepoint/v3" xsi:nil="true"/>
    <ReportOwner xmlns="http://schemas.microsoft.com/sharepoint/v3">
      <UserInfo>
        <DisplayName/>
        <AccountId xsi:nil="true"/>
        <AccountType/>
      </UserInfo>
    </ReportOwner>
    <b4224c12c78d42ea9b214de0badf8358 xmlns="230e9df3-be65-4c73-a93b-d1236ebd677e">
      <Terms xmlns="http://schemas.microsoft.com/office/infopath/2007/PartnerControls"/>
    </b4224c12c78d42ea9b214de0badf8358>
    <GenericText2 xmlns="230e9df3-be65-4c73-a93b-d1236ebd677e">G01KC-1-10659 KC02-23-82490</GenericText2>
    <Update_x0020_Parent_x0020_Child_x0020_Relation_x0028_1_x0029_0 xmlns="b3bc04a5-d503-43b1-b98c-a8cf663329d9">
      <Url xsi:nil="true"/>
      <Description xsi:nil="true"/>
    </Update_x0020_Parent_x0020_Child_x0020_Relation_x0028_1_x0029_0>
    <_ip_UnifiedCompliancePolicyUIAction xmlns="http://schemas.microsoft.com/sharepoint/v3" xsi:nil="true"/>
    <_ip_UnifiedCompliancePolicyProperties xmlns="http://schemas.microsoft.com/sharepoint/v3" xsi:nil="true"/>
    <ODSWF2_x0028_1_x0029_ xmlns="b3bc04a5-d503-43b1-b98c-a8cf663329d9">
      <Url xsi:nil="true"/>
      <Description xsi:nil="true"/>
    </ODSWF2_x0028_1_x0029_>
    <ODSWF2 xmlns="b3bc04a5-d503-43b1-b98c-a8cf663329d9">
      <Url xsi:nil="true"/>
      <Description xsi:nil="true"/>
    </ODSWF2>
    <ODSWF_x0028_1_x0029_ xmlns="b3bc04a5-d503-43b1-b98c-a8cf663329d9">
      <Url xsi:nil="true"/>
      <Description xsi:nil="true"/>
    </ODSWF_x0028_1_x0029_>
    <ODSWF_x0028_1_x0029_0 xmlns="b3bc04a5-d503-43b1-b98c-a8cf663329d9">
      <Url xsi:nil="true"/>
      <Description xsi:nil="true"/>
    </ODSWF_x0028_1_x0029_0>
    <Update_x0020_Parent_x0020_Child_x0020_Relation_x0028_1_x0029_1 xmlns="b3bc04a5-d503-43b1-b98c-a8cf663329d9">
      <Url xsi:nil="true"/>
      <Description xsi:nil="true"/>
    </Update_x0020_Parent_x0020_Child_x0020_Relation_x0028_1_x0029_1>
    <ODSWF1 xmlns="b3bc04a5-d503-43b1-b98c-a8cf663329d9">
      <Url xsi:nil="true"/>
      <Description xsi:nil="true"/>
    </ODSWF1>
    <ODSWF2_x0028_1_x0029_0 xmlns="b3bc04a5-d503-43b1-b98c-a8cf663329d9">
      <Url xsi:nil="true"/>
      <Description xsi:nil="true"/>
    </ODSWF2_x0028_1_x0029_0>
    <ODSWF_x0028_1_x0029_1 xmlns="b3bc04a5-d503-43b1-b98c-a8cf663329d9">
      <Url xsi:nil="true"/>
      <Description xsi:nil="true"/>
    </ODSWF_x0028_1_x0029_1>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48" ma:contentTypeDescription="A document content type used by Infopedia." ma:contentTypeScope="" ma:versionID="9ba619dd261563bd5d6ea70122cbd502">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6b687f397214d6103d792076ec318daf"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element ref="ns4:ODSWF2" minOccurs="0"/>
                <xsd:element ref="ns4:Update_x0020_Parent_x0020_Child_x0020_Relation_x0028_1_x0029_1" minOccurs="0"/>
                <xsd:element ref="ns4:ODSWF_x0028_1_x0029_" minOccurs="0"/>
                <xsd:element ref="ns4:ODSWF2_x0028_1_x0029_" minOccurs="0"/>
                <xsd:element ref="ns4:ODSWF_x0028_1_x0029_0" minOccurs="0"/>
                <xsd:element ref="ns4:ODSWF_x0028_1_x0029_1" minOccurs="0"/>
                <xsd:element ref="ns4:ODSWF1" minOccurs="0"/>
                <xsd:element ref="ns4:ODSWF2_x0028_1_x0029_0"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2" ma:index="73" nillable="true" ma:displayName="ODSWF2" ma:internalName="ODSWF2">
      <xsd:complexType>
        <xsd:complexContent>
          <xsd:extension base="dms:URL">
            <xsd:sequence>
              <xsd:element name="Url" type="dms:ValidUrl" minOccurs="0" nillable="true"/>
              <xsd:element name="Description" type="xsd:string" nillable="true"/>
            </xsd:sequence>
          </xsd:extension>
        </xsd:complexContent>
      </xsd:complexType>
    </xsd:element>
    <xsd:element name="Update_x0020_Parent_x0020_Child_x0020_Relation_x0028_1_x0029_1" ma:index="74" nillable="true" ma:displayName="Update Parent Child Relation" ma:internalName="Update_x0020_Parent_x0020_Child_x0020_Relation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 ma:index="75" nillable="true" ma:displayName="ODSWF" ma:internalName="ODSWF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 ma:index="76" nillable="true" ma:displayName="ODSWF2" ma:internalName="ODSWF2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0" ma:index="77" nillable="true" ma:displayName="ODSWF" ma:internalName="ODSWF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1" ma:index="78" nillable="true" ma:displayName="ODSWF" ma:internalName="ODSWF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1" ma:index="79" nillable="true" ma:displayName="ODSWF1" ma:internalName="ODSWF1">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0" ma:index="80" nillable="true" ma:displayName="ODSWF2" ma:internalName="ODSWF2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1" nillable="true" ma:displayName="MediaServiceMetadata" ma:description="" ma:hidden="true" ma:internalName="MediaServiceMetadata" ma:readOnly="true">
      <xsd:simpleType>
        <xsd:restriction base="dms:Note"/>
      </xsd:simpleType>
    </xsd:element>
    <xsd:element name="MediaServiceFastMetadata" ma:index="82"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63E41B3-25E6-465A-9576-E6B2B45AE0F2}">
  <ds:schemaRefs>
    <ds:schemaRef ds:uri="http://schemas.microsoft.com/office/infopath/2007/PartnerControls"/>
    <ds:schemaRef ds:uri="http://schemas.microsoft.com/sharepoint/v3"/>
    <ds:schemaRef ds:uri="b3bc04a5-d503-43b1-b98c-a8cf663329d9"/>
    <ds:schemaRef ds:uri="http://purl.org/dc/terms/"/>
    <ds:schemaRef ds:uri="http://schemas.microsoft.com/office/2006/documentManagement/types"/>
    <ds:schemaRef ds:uri="230e9df3-be65-4c73-a93b-d1236ebd677e"/>
    <ds:schemaRef ds:uri="http://schemas.openxmlformats.org/package/2006/metadata/core-properties"/>
    <ds:schemaRef ds:uri="2478d1b8-79bf-461f-b8e8-704d21601f1a"/>
    <ds:schemaRef ds:uri="http://purl.org/dc/elements/1.1/"/>
    <ds:schemaRef ds:uri="http://schemas.microsoft.com/office/2006/metadata/properties"/>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D0D0DE92-1F8F-4343-B74D-EAF29145FCB7}">
  <ds:schemaRefs>
    <ds:schemaRef ds:uri="http://schemas.microsoft.com/sharepoint/v3/contenttype/forms"/>
  </ds:schemaRefs>
</ds:datastoreItem>
</file>

<file path=customXml/itemProps3.xml><?xml version="1.0" encoding="utf-8"?>
<ds:datastoreItem xmlns:ds="http://schemas.openxmlformats.org/officeDocument/2006/customXml" ds:itemID="{ADA76B43-B089-4556-9A10-4D94967394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798F2F4-BE5E-4B49-9162-76AA7BF1E404}">
  <ds:schemaRefs>
    <ds:schemaRef ds:uri="Microsoft.SharePoint.Taxonomy.ContentTypeSync"/>
  </ds:schemaRefs>
</ds:datastoreItem>
</file>

<file path=customXml/itemProps5.xml><?xml version="1.0" encoding="utf-8"?>
<ds:datastoreItem xmlns:ds="http://schemas.openxmlformats.org/officeDocument/2006/customXml" ds:itemID="{572948CB-DFFB-4F66-A264-81D7C54282C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16509</TotalTime>
  <Words>3210</Words>
  <Application>Microsoft Office PowerPoint</Application>
  <PresentationFormat>Custom</PresentationFormat>
  <Paragraphs>338</Paragraphs>
  <Slides>16</Slides>
  <Notes>15</Notes>
  <HiddenSlides>3</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9" baseType="lpstr">
      <vt:lpstr>ＭＳ Ｐゴシック</vt:lpstr>
      <vt:lpstr>ＭＳ Ｐゴシック</vt:lpstr>
      <vt:lpstr>Arial</vt:lpstr>
      <vt:lpstr>Courier New</vt:lpstr>
      <vt:lpstr>OCR A Extended</vt:lpstr>
      <vt:lpstr>Segoe Semibold</vt:lpstr>
      <vt:lpstr>Segoe UI</vt:lpstr>
      <vt:lpstr>Segoe UI Light</vt:lpstr>
      <vt:lpstr>Segoe UI Semibold</vt:lpstr>
      <vt:lpstr>Webdings</vt:lpstr>
      <vt:lpstr>Wingdings</vt:lpstr>
      <vt:lpstr>8_3-30680_Worldwide Partner Conference 2015 </vt:lpstr>
      <vt:lpstr>think-cell Slide</vt:lpstr>
      <vt:lpstr>PowerPoint Presentation</vt:lpstr>
      <vt:lpstr>IoT - Common patterns and practices</vt:lpstr>
      <vt:lpstr>Introducing Microsoft Azure IoT Hub</vt:lpstr>
      <vt:lpstr>Azure IoT Solution Architecture</vt:lpstr>
      <vt:lpstr>Why use IoT Hub?</vt:lpstr>
      <vt:lpstr>Communication Scenarios</vt:lpstr>
      <vt:lpstr>Inside the IoT Hub</vt:lpstr>
      <vt:lpstr>Inside the IoT Hub</vt:lpstr>
      <vt:lpstr>Information Exchange Patterns Basics of IoT Communication</vt:lpstr>
      <vt:lpstr>A sample scenario  - Demo #1 </vt:lpstr>
      <vt:lpstr>A sample scenario – Demo #2 </vt:lpstr>
      <vt:lpstr>A sample scenario – Demo #3</vt:lpstr>
      <vt:lpstr>A sample scenario – Demo #4</vt:lpstr>
      <vt:lpstr>Transport protocol – Functional comparison</vt:lpstr>
      <vt:lpstr>A sample scenario </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IoT Hub L200 Technical deck (Customer facing)</dc:title>
  <dc:subject>&lt;Speech title here&gt;</dc:subject>
  <dc:creator>&lt;Speaker name here&gt;</dc:creator>
  <cp:keywords/>
  <dc:description>Template: Maryfj_x000d_
Formatting: _x000d_
Audience Type:</dc:description>
  <cp:lastModifiedBy>Mikael Håkansson</cp:lastModifiedBy>
  <cp:revision>478</cp:revision>
  <cp:lastPrinted>2017-06-01T00:38:32Z</cp:lastPrinted>
  <dcterms:created xsi:type="dcterms:W3CDTF">2014-06-10T19:28:25Z</dcterms:created>
  <dcterms:modified xsi:type="dcterms:W3CDTF">2017-06-12T08:25:47Z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PublishingExpirationDate">
    <vt:lpwstr/>
  </property>
  <property fmtid="{D5CDD505-2E9C-101B-9397-08002B2CF9AE}" pid="12" name="PublishingStartDate">
    <vt:lpwstr/>
  </property>
  <property fmtid="{D5CDD505-2E9C-101B-9397-08002B2CF9AE}" pid="13" name="TaxKeyword">
    <vt:lpwstr/>
  </property>
  <property fmtid="{D5CDD505-2E9C-101B-9397-08002B2CF9AE}" pid="14" name="Audiences">
    <vt:lpwstr/>
  </property>
  <property fmtid="{D5CDD505-2E9C-101B-9397-08002B2CF9AE}" pid="15" name="Region">
    <vt:lpwstr/>
  </property>
  <property fmtid="{D5CDD505-2E9C-101B-9397-08002B2CF9AE}" pid="16" name="Confidentiality">
    <vt:lpwstr>14;#customer ready|8986c41d-21c5-4f8f-8a12-ea4625b46858</vt:lpwstr>
  </property>
  <property fmtid="{D5CDD505-2E9C-101B-9397-08002B2CF9AE}" pid="17" name="Industries">
    <vt:lpwstr/>
  </property>
  <property fmtid="{D5CDD505-2E9C-101B-9397-08002B2CF9AE}" pid="18" name="Roles">
    <vt:lpwstr/>
  </property>
  <property fmtid="{D5CDD505-2E9C-101B-9397-08002B2CF9AE}" pid="19" name="Competitors">
    <vt:lpwstr/>
  </property>
  <property fmtid="{D5CDD505-2E9C-101B-9397-08002B2CF9AE}" pid="20" name="SMSGDomain">
    <vt:lpwstr>294;#Internet of Things Domain|34685f97-aa46-4d4d-881b-c9a2cde63bef;#21;#Cloud and Enterprise|adc2fe87-c79a-4ded-a449-3f86b954069d</vt:lpwstr>
  </property>
  <property fmtid="{D5CDD505-2E9C-101B-9397-08002B2CF9AE}" pid="21" name="BusinessArchitecture">
    <vt:lpwstr>164;#Cloud Platform (solution)|8e62087a-5af4-429b-974d-d6aee352a28f;#165;#New Conversation|5ae50351-4e19-465d-a34a-e592b7a56769;#382;#Internet of Your Things|cb3354bd-6d29-4656-83fb-4e192665ca2b</vt:lpwstr>
  </property>
  <property fmtid="{D5CDD505-2E9C-101B-9397-08002B2CF9AE}" pid="22" name="Products">
    <vt:lpwstr>80;#Microsoft Azure platform|df6aaec2-d07c-4319-b510-15a691aea35b</vt:lpwstr>
  </property>
  <property fmtid="{D5CDD505-2E9C-101B-9397-08002B2CF9AE}" pid="23" name="ActivitiesAndPrograms">
    <vt:lpwstr/>
  </property>
  <property fmtid="{D5CDD505-2E9C-101B-9397-08002B2CF9AE}" pid="24" name="Segments">
    <vt:lpwstr/>
  </property>
  <property fmtid="{D5CDD505-2E9C-101B-9397-08002B2CF9AE}" pid="25" name="Partners">
    <vt:lpwstr/>
  </property>
  <property fmtid="{D5CDD505-2E9C-101B-9397-08002B2CF9AE}" pid="26" name="Topics">
    <vt:lpwstr>342;#Microsoft Azure platform|df6aaec2-d07c-4319-b510-15a691aea35b</vt:lpwstr>
  </property>
  <property fmtid="{D5CDD505-2E9C-101B-9397-08002B2CF9AE}" pid="27" name="Groups">
    <vt:lpwstr/>
  </property>
  <property fmtid="{D5CDD505-2E9C-101B-9397-08002B2CF9AE}" pid="28" name="_dlc_policyId">
    <vt:lpwstr/>
  </property>
  <property fmtid="{D5CDD505-2E9C-101B-9397-08002B2CF9AE}" pid="29" name="ItemRetentionFormula">
    <vt:lpwstr/>
  </property>
  <property fmtid="{D5CDD505-2E9C-101B-9397-08002B2CF9AE}" pid="30" name="_dlc_DocIdItemGuid">
    <vt:lpwstr>4820fac5-d1ee-499b-9484-66d3f376752d</vt:lpwstr>
  </property>
  <property fmtid="{D5CDD505-2E9C-101B-9397-08002B2CF9AE}" pid="31" name="p1cd454bacc149bfbcfd764edd279de7">
    <vt:lpwstr/>
  </property>
  <property fmtid="{D5CDD505-2E9C-101B-9397-08002B2CF9AE}" pid="32" name="ItemType">
    <vt:lpwstr>351;#feedback requests|00ce1828-98a3-430e-af54-eda270e1be04</vt:lpwstr>
  </property>
  <property fmtid="{D5CDD505-2E9C-101B-9397-08002B2CF9AE}" pid="33" name="bc28b5f076654a3b96073bbbebfeb8c9">
    <vt:lpwstr/>
  </property>
  <property fmtid="{D5CDD505-2E9C-101B-9397-08002B2CF9AE}" pid="34" name="j4d667fb28274e85b2214f6e751c8d1f">
    <vt:lpwstr/>
  </property>
  <property fmtid="{D5CDD505-2E9C-101B-9397-08002B2CF9AE}" pid="35" name="MSProducts">
    <vt:lpwstr/>
  </property>
  <property fmtid="{D5CDD505-2E9C-101B-9397-08002B2CF9AE}" pid="36" name="SMSGTags">
    <vt:lpwstr/>
  </property>
  <property fmtid="{D5CDD505-2E9C-101B-9397-08002B2CF9AE}" pid="37" name="j031aa32f4154c8c9a646efae715ebde">
    <vt:lpwstr/>
  </property>
  <property fmtid="{D5CDD505-2E9C-101B-9397-08002B2CF9AE}" pid="38" name="EnterpriseDomainTags">
    <vt:lpwstr/>
  </property>
  <property fmtid="{D5CDD505-2E9C-101B-9397-08002B2CF9AE}" pid="39" name="l311460e3fdf46688abc31ddb7bdc05a">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_docset_NoMedatataSyncRequired">
    <vt:lpwstr>False</vt:lpwstr>
  </property>
  <property fmtid="{D5CDD505-2E9C-101B-9397-08002B2CF9AE}" pid="43" name="Languages">
    <vt:lpwstr/>
  </property>
  <property fmtid="{D5CDD505-2E9C-101B-9397-08002B2CF9AE}" pid="44" name="messageframeworktype">
    <vt:lpwstr/>
  </property>
  <property fmtid="{D5CDD505-2E9C-101B-9397-08002B2CF9AE}" pid="45" name="MSLanguage">
    <vt:lpwstr/>
  </property>
  <property fmtid="{D5CDD505-2E9C-101B-9397-08002B2CF9AE}" pid="46" name="cb7870d3641f4a52807a63577a9c1b08">
    <vt:lpwstr/>
  </property>
  <property fmtid="{D5CDD505-2E9C-101B-9397-08002B2CF9AE}" pid="47" name="TechnicalLevel">
    <vt:lpwstr/>
  </property>
  <property fmtid="{D5CDD505-2E9C-101B-9397-08002B2CF9AE}" pid="48" name="LearningOrganization">
    <vt:lpwstr/>
  </property>
  <property fmtid="{D5CDD505-2E9C-101B-9397-08002B2CF9AE}" pid="49" name="EmployeeRole">
    <vt:lpwstr/>
  </property>
  <property fmtid="{D5CDD505-2E9C-101B-9397-08002B2CF9AE}" pid="50" name="LearningDeliveryMethod">
    <vt:lpwstr/>
  </property>
  <property fmtid="{D5CDD505-2E9C-101B-9397-08002B2CF9AE}" pid="51" name="SalesGeography">
    <vt:lpwstr/>
  </property>
  <property fmtid="{D5CDD505-2E9C-101B-9397-08002B2CF9AE}" pid="52" name="WorkflowChangePath">
    <vt:lpwstr>4c942473-d120-4286-a51a-b65ad3d92ffb,18;</vt:lpwstr>
  </property>
  <property fmtid="{D5CDD505-2E9C-101B-9397-08002B2CF9AE}" pid="53" name="ldac8aee9d1f469e8cd8c3f8d6a615f2">
    <vt:lpwstr/>
  </property>
  <property fmtid="{D5CDD505-2E9C-101B-9397-08002B2CF9AE}" pid="54" name="ContentExtensions">
    <vt:lpwstr/>
  </property>
  <property fmtid="{D5CDD505-2E9C-101B-9397-08002B2CF9AE}" pid="55" name="of67e5d4b76f4a9db8769983fda9cec0">
    <vt:lpwstr/>
  </property>
  <property fmtid="{D5CDD505-2E9C-101B-9397-08002B2CF9AE}" pid="56" name="NewsType">
    <vt:lpwstr/>
  </property>
  <property fmtid="{D5CDD505-2E9C-101B-9397-08002B2CF9AE}" pid="57" name="ga0c0bf70a6644469c61b3efa7025301">
    <vt:lpwstr/>
  </property>
  <property fmtid="{D5CDD505-2E9C-101B-9397-08002B2CF9AE}" pid="58" name="ExperienceContentType">
    <vt:lpwstr/>
  </property>
  <property fmtid="{D5CDD505-2E9C-101B-9397-08002B2CF9AE}" pid="59" name="l6f004f21209409da86a713c0f24627d">
    <vt:lpwstr/>
  </property>
  <property fmtid="{D5CDD505-2E9C-101B-9397-08002B2CF9AE}" pid="60" name="e8080b0481964c759b2c36ae49591b31">
    <vt:lpwstr/>
  </property>
  <property fmtid="{D5CDD505-2E9C-101B-9397-08002B2CF9AE}" pid="61" name="NewsTopic">
    <vt:lpwstr/>
  </property>
  <property fmtid="{D5CDD505-2E9C-101B-9397-08002B2CF9AE}" pid="62" name="NewsSource">
    <vt:lpwstr/>
  </property>
  <property fmtid="{D5CDD505-2E9C-101B-9397-08002B2CF9AE}" pid="63" name="MSPhysicalGeography">
    <vt:lpwstr/>
  </property>
  <property fmtid="{D5CDD505-2E9C-101B-9397-08002B2CF9AE}" pid="64" name="j3562c58ee414e028925bc902cfc01a1">
    <vt:lpwstr/>
  </property>
</Properties>
</file>