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8"/>
  </p:notesMasterIdLst>
  <p:sldIdLst>
    <p:sldId id="256" r:id="rId3"/>
    <p:sldId id="259" r:id="rId4"/>
    <p:sldId id="272" r:id="rId5"/>
    <p:sldId id="260" r:id="rId6"/>
    <p:sldId id="262" r:id="rId7"/>
    <p:sldId id="263" r:id="rId8"/>
    <p:sldId id="264" r:id="rId9"/>
    <p:sldId id="265" r:id="rId10"/>
    <p:sldId id="266" r:id="rId11"/>
    <p:sldId id="267" r:id="rId12"/>
    <p:sldId id="268" r:id="rId13"/>
    <p:sldId id="269" r:id="rId14"/>
    <p:sldId id="270" r:id="rId15"/>
    <p:sldId id="25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9A1"/>
    <a:srgbClr val="4EC1B2"/>
    <a:srgbClr val="C4DDDA"/>
    <a:srgbClr val="F4BC90"/>
    <a:srgbClr val="FACDAC"/>
    <a:srgbClr val="E5F6F4"/>
    <a:srgbClr val="777777"/>
    <a:srgbClr val="EE7822"/>
    <a:srgbClr val="F9C9A6"/>
    <a:srgbClr val="F17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021" autoAdjust="0"/>
  </p:normalViewPr>
  <p:slideViewPr>
    <p:cSldViewPr snapToGrid="0">
      <p:cViewPr>
        <p:scale>
          <a:sx n="84" d="100"/>
          <a:sy n="84" d="100"/>
        </p:scale>
        <p:origin x="99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ED6F9-F54B-461D-A947-6C0D2C3DBA27}" type="datetimeFigureOut">
              <a:rPr lang="sv-SE" smtClean="0"/>
              <a:t>2017-06-27</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74A79-7F12-4551-989F-EC86C3AA12BD}" type="slidenum">
              <a:rPr lang="sv-SE" smtClean="0"/>
              <a:t>‹#›</a:t>
            </a:fld>
            <a:endParaRPr lang="sv-SE"/>
          </a:p>
        </p:txBody>
      </p:sp>
    </p:spTree>
    <p:extLst>
      <p:ext uri="{BB962C8B-B14F-4D97-AF65-F5344CB8AC3E}">
        <p14:creationId xmlns:p14="http://schemas.microsoft.com/office/powerpoint/2010/main" val="302859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Setup:</a:t>
            </a:r>
          </a:p>
          <a:p>
            <a:r>
              <a:rPr lang="sv-SE" dirty="0"/>
              <a:t>Stop </a:t>
            </a:r>
            <a:r>
              <a:rPr lang="sv-SE" dirty="0" err="1"/>
              <a:t>Function</a:t>
            </a:r>
            <a:endParaRPr lang="sv-SE" dirty="0"/>
          </a:p>
          <a:p>
            <a:r>
              <a:rPr lang="sv-SE" dirty="0"/>
              <a:t>Clear PBI</a:t>
            </a:r>
          </a:p>
        </p:txBody>
      </p:sp>
      <p:sp>
        <p:nvSpPr>
          <p:cNvPr id="4" name="Slide Number Placeholder 3"/>
          <p:cNvSpPr>
            <a:spLocks noGrp="1"/>
          </p:cNvSpPr>
          <p:nvPr>
            <p:ph type="sldNum" sz="quarter" idx="10"/>
          </p:nvPr>
        </p:nvSpPr>
        <p:spPr/>
        <p:txBody>
          <a:bodyPr/>
          <a:lstStyle/>
          <a:p>
            <a:fld id="{B0774A79-7F12-4551-989F-EC86C3AA12BD}" type="slidenum">
              <a:rPr lang="sv-SE" smtClean="0"/>
              <a:t>1</a:t>
            </a:fld>
            <a:endParaRPr lang="sv-SE"/>
          </a:p>
        </p:txBody>
      </p:sp>
    </p:spTree>
    <p:extLst>
      <p:ext uri="{BB962C8B-B14F-4D97-AF65-F5344CB8AC3E}">
        <p14:creationId xmlns:p14="http://schemas.microsoft.com/office/powerpoint/2010/main" val="3897785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6/27/2017 9:41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414553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6/27/2017 9:41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225935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6/27/2017 9:41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98215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9015862-6663-4E96-82D9-691832C5BE93}"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246749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9015862-6663-4E96-82D9-691832C5BE93}"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160588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6/27/2017 9:41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60476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A5F27D4-9122-47BC-9AC6-5C9D2E3822B3}" type="datetime1">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6/27/2017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402073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A5F27D4-9122-47BC-9AC6-5C9D2E3822B3}" type="datetime1">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6/28/2017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1086298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A5F27D4-9122-47BC-9AC6-5C9D2E3822B3}" type="datetime1">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6/28/2017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937401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133"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A5F27D4-9122-47BC-9AC6-5C9D2E3822B3}" type="datetime1">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6/27/2017</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26021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6/27/2017 9:41 AM</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86002"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4120114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075" y="242332"/>
            <a:ext cx="11844000" cy="6432002"/>
          </a:xfrm>
          <a:prstGeom prst="rect">
            <a:avLst/>
          </a:prstGeom>
        </p:spPr>
      </p:pic>
    </p:spTree>
    <p:extLst>
      <p:ext uri="{BB962C8B-B14F-4D97-AF65-F5344CB8AC3E}">
        <p14:creationId xmlns:p14="http://schemas.microsoft.com/office/powerpoint/2010/main" val="390373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57199" y="1757363"/>
            <a:ext cx="5650637" cy="1968296"/>
          </a:xfrm>
        </p:spPr>
        <p:txBody>
          <a:bodyPr/>
          <a:lstStyle>
            <a:lvl1pPr marL="0" indent="0">
              <a:spcBef>
                <a:spcPts val="2400"/>
              </a:spcBef>
              <a:buNone/>
              <a:defRPr>
                <a:solidFill>
                  <a:schemeClr val="tx1"/>
                </a:solidFill>
              </a:defRPr>
            </a:lvl1pPr>
            <a:lvl2pPr marL="0" indent="0">
              <a:buClr>
                <a:schemeClr val="accent5"/>
              </a:buClr>
              <a:buFont typeface="Segoe UI" panose="020B0502040204020203" pitchFamily="34" charset="0"/>
              <a:buNone/>
              <a:defRPr sz="2000">
                <a:solidFill>
                  <a:schemeClr val="tx1"/>
                </a:solidFill>
              </a:defRPr>
            </a:lvl2pPr>
            <a:lvl3pPr marL="0" indent="0">
              <a:buNone/>
              <a:defRPr sz="1800">
                <a:solidFill>
                  <a:schemeClr val="tx1"/>
                </a:solidFill>
              </a:defRPr>
            </a:lvl3pPr>
            <a:lvl4pPr marL="0" indent="0">
              <a:buNone/>
              <a:defRPr sz="1600">
                <a:solidFill>
                  <a:schemeClr val="tx1"/>
                </a:solidFill>
              </a:defRPr>
            </a:lvl4pPr>
            <a:lvl5pPr marL="0" indent="0">
              <a:buNone/>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394231" y="1757363"/>
            <a:ext cx="5530850" cy="2012346"/>
          </a:xfrm>
        </p:spPr>
        <p:txBody>
          <a:bodyPr/>
          <a:lstStyle>
            <a:lvl1pPr marL="0" indent="0">
              <a:spcBef>
                <a:spcPts val="2400"/>
              </a:spcBef>
              <a:buFont typeface="Arial" panose="020B0604020202020204" pitchFamily="34" charset="0"/>
              <a:buNone/>
              <a:defRPr lang="en-US" sz="3919"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00" kern="1200" spc="0" baseline="0" dirty="0" smtClean="0">
                <a:solidFill>
                  <a:schemeClr val="tx1"/>
                </a:solidFill>
                <a:latin typeface="+mn-lt"/>
                <a:ea typeface="+mn-ea"/>
                <a:cs typeface="+mn-cs"/>
              </a:defRPr>
            </a:lvl2pPr>
            <a:lvl3pPr marL="0" indent="0">
              <a:buNone/>
              <a:defRPr sz="1800">
                <a:solidFill>
                  <a:schemeClr val="tx1"/>
                </a:solidFill>
              </a:defRPr>
            </a:lvl3pPr>
            <a:lvl4pPr marL="0" indent="0">
              <a:buNone/>
              <a:defRPr sz="1600">
                <a:solidFill>
                  <a:schemeClr val="tx1"/>
                </a:solidFill>
              </a:defRPr>
            </a:lvl4pPr>
            <a:lvl5pPr marL="0" indent="0">
              <a:buNone/>
              <a:defRPr sz="1600">
                <a:solidFill>
                  <a:schemeClr val="tx1"/>
                </a:solidFill>
              </a:defRPr>
            </a:lvl5pPr>
          </a:lstStyle>
          <a:p>
            <a:pPr marL="571390" marR="0" lvl="0" indent="-571390" algn="l" defTabSz="914016" rtl="0" eaLnBrk="1" fontAlgn="auto" latinLnBrk="0" hangingPunct="1">
              <a:lnSpc>
                <a:spcPct val="90000"/>
              </a:lnSpc>
              <a:spcBef>
                <a:spcPts val="2400"/>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94468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74639" y="1052513"/>
            <a:ext cx="11704637" cy="580223"/>
          </a:xfrm>
        </p:spPr>
        <p:txBody>
          <a:bodyPr vert="horz" wrap="square" lIns="146304" tIns="91440" rIns="146304" bIns="91440" rtlCol="0">
            <a:spAutoFit/>
          </a:bodyPr>
          <a:lstStyle>
            <a:lvl1pPr marL="0" indent="0">
              <a:buNone/>
              <a:defRPr lang="en-US" sz="2800" dirty="0" smtClean="0">
                <a:solidFill>
                  <a:srgbClr val="0070C0"/>
                </a:solidFill>
              </a:defRPr>
            </a:lvl1pPr>
          </a:lstStyle>
          <a:p>
            <a:pPr marL="336015" lvl="0" indent="-336015"/>
            <a:r>
              <a:rPr lang="en-US" dirty="0"/>
              <a:t>Click to edit Master text styles</a:t>
            </a:r>
          </a:p>
        </p:txBody>
      </p:sp>
    </p:spTree>
    <p:extLst>
      <p:ext uri="{BB962C8B-B14F-4D97-AF65-F5344CB8AC3E}">
        <p14:creationId xmlns:p14="http://schemas.microsoft.com/office/powerpoint/2010/main" val="60413149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74638" y="2125663"/>
            <a:ext cx="11704637" cy="1809726"/>
          </a:xfrm>
        </p:spPr>
        <p:txBody>
          <a:bodyPr/>
          <a:lstStyle>
            <a:lvl1pPr marL="0" indent="0">
              <a:buFontTx/>
              <a:buNone/>
              <a:defRPr sz="3600">
                <a:solidFill>
                  <a:srgbClr val="00BCF2"/>
                </a:solidFill>
              </a:defRPr>
            </a:lvl1pPr>
            <a:lvl2pPr marL="0" indent="0">
              <a:spcAft>
                <a:spcPts val="600"/>
              </a:spcAft>
              <a:buFontTx/>
              <a:buNone/>
              <a:defRPr sz="1800">
                <a:solidFill>
                  <a:schemeClr val="tx1"/>
                </a:solidFill>
              </a:defRPr>
            </a:lvl2pPr>
            <a:lvl3pPr marL="0" indent="0">
              <a:buFontTx/>
              <a:buNone/>
              <a:defRPr sz="1600">
                <a:solidFill>
                  <a:schemeClr val="tx1"/>
                </a:solidFill>
              </a:defRPr>
            </a:lvl3pPr>
            <a:lvl4pPr marL="0" indent="0">
              <a:buFontTx/>
              <a:buNone/>
              <a:defRPr sz="1400">
                <a:solidFill>
                  <a:schemeClr val="tx1"/>
                </a:solidFill>
              </a:defRPr>
            </a:lvl4pPr>
            <a:lvl5pPr marL="0" indent="0">
              <a:buFontTx/>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3299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74638" y="2125663"/>
            <a:ext cx="5486400" cy="2298161"/>
          </a:xfrm>
        </p:spPr>
        <p:txBody>
          <a:bodyPr/>
          <a:lstStyle>
            <a:lvl1pPr marL="0" indent="0">
              <a:buFontTx/>
              <a:buNone/>
              <a:defRPr sz="3600">
                <a:solidFill>
                  <a:srgbClr val="00BCF2"/>
                </a:solidFill>
              </a:defRPr>
            </a:lvl1pPr>
            <a:lvl2pPr marL="0" indent="0">
              <a:buFontTx/>
              <a:buNone/>
              <a:defRPr sz="1800">
                <a:solidFill>
                  <a:schemeClr val="tx1"/>
                </a:solidFill>
              </a:defRPr>
            </a:lvl2pPr>
            <a:lvl3pPr marL="0" indent="0">
              <a:buFontTx/>
              <a:buNone/>
              <a:defRPr sz="1600">
                <a:solidFill>
                  <a:schemeClr val="tx1"/>
                </a:solidFill>
              </a:defRPr>
            </a:lvl3pPr>
            <a:lvl4pPr marL="0" indent="0">
              <a:buFontTx/>
              <a:buNone/>
              <a:defRPr sz="1400">
                <a:solidFill>
                  <a:schemeClr val="tx1"/>
                </a:solidFill>
              </a:defRPr>
            </a:lvl4pPr>
            <a:lvl5pPr marL="0" indent="0">
              <a:buFontTx/>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77244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74638" y="2125663"/>
            <a:ext cx="5486400" cy="2298161"/>
          </a:xfrm>
        </p:spPr>
        <p:txBody>
          <a:bodyPr/>
          <a:lstStyle>
            <a:lvl1pPr marL="0" indent="0">
              <a:buFontTx/>
              <a:buNone/>
              <a:defRPr sz="3600">
                <a:solidFill>
                  <a:srgbClr val="00BCF2"/>
                </a:solidFill>
              </a:defRPr>
            </a:lvl1pPr>
            <a:lvl2pPr marL="0" indent="0">
              <a:buFontTx/>
              <a:buNone/>
              <a:defRPr sz="1800">
                <a:solidFill>
                  <a:schemeClr val="tx1"/>
                </a:solidFill>
              </a:defRPr>
            </a:lvl2pPr>
            <a:lvl3pPr marL="0" indent="0">
              <a:buFontTx/>
              <a:buNone/>
              <a:defRPr sz="1600">
                <a:solidFill>
                  <a:schemeClr val="tx1"/>
                </a:solidFill>
              </a:defRPr>
            </a:lvl3pPr>
            <a:lvl4pPr marL="0" indent="0">
              <a:buFontTx/>
              <a:buNone/>
              <a:defRPr sz="1400">
                <a:solidFill>
                  <a:schemeClr val="tx1"/>
                </a:solidFill>
              </a:defRPr>
            </a:lvl4pPr>
            <a:lvl5pPr marL="0" indent="0">
              <a:buFontTx/>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258187" y="2125663"/>
            <a:ext cx="5486400" cy="2298161"/>
          </a:xfrm>
        </p:spPr>
        <p:txBody>
          <a:bodyPr/>
          <a:lstStyle>
            <a:lvl1pPr marL="0" indent="0">
              <a:buFontTx/>
              <a:buNone/>
              <a:defRPr sz="3600">
                <a:solidFill>
                  <a:srgbClr val="00BCF2"/>
                </a:solidFill>
              </a:defRPr>
            </a:lvl1pPr>
            <a:lvl2pPr marL="0" indent="0">
              <a:buFontTx/>
              <a:buNone/>
              <a:defRPr sz="1800">
                <a:solidFill>
                  <a:schemeClr val="tx1"/>
                </a:solidFill>
              </a:defRPr>
            </a:lvl2pPr>
            <a:lvl3pPr marL="0" indent="0">
              <a:buFontTx/>
              <a:buNone/>
              <a:defRPr sz="1600">
                <a:solidFill>
                  <a:schemeClr val="tx1"/>
                </a:solidFill>
              </a:defRPr>
            </a:lvl3pPr>
            <a:lvl4pPr marL="0" indent="0">
              <a:buFontTx/>
              <a:buNone/>
              <a:defRPr sz="1400">
                <a:solidFill>
                  <a:schemeClr val="tx1"/>
                </a:solidFill>
              </a:defRPr>
            </a:lvl4pPr>
            <a:lvl5pPr marL="0" indent="0">
              <a:buFontTx/>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18873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41" y="1562101"/>
            <a:ext cx="11653523" cy="2050772"/>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91623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9935" y="1562100"/>
            <a:ext cx="11653523" cy="2105091"/>
          </a:xfrm>
        </p:spPr>
        <p:txBody>
          <a:bodyPr>
            <a:spAutoFit/>
          </a:bodyPr>
          <a:lstStyle>
            <a:lvl1pPr>
              <a:defRPr sz="391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510259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562100"/>
            <a:ext cx="11653523" cy="2105091"/>
          </a:xfrm>
        </p:spPr>
        <p:txBody>
          <a:bodyPr>
            <a:spAutoFit/>
          </a:bodyPr>
          <a:lstStyle>
            <a:lvl1pPr>
              <a:defRPr sz="391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95918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3" y="1562101"/>
            <a:ext cx="5378548" cy="1942136"/>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562101"/>
            <a:ext cx="5378548" cy="1942136"/>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73474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3" y="1562101"/>
            <a:ext cx="5378548" cy="1942136"/>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562101"/>
            <a:ext cx="5378548" cy="1942136"/>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5681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B728F3-0CFA-4BEB-B67E-2A01ED21FEC8}" type="datetimeFigureOut">
              <a:rPr lang="en-IN" smtClean="0"/>
              <a:t>27-06-2017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F6AFA1-6E7A-4276-8BA0-6065B8159AA3}" type="slidenum">
              <a:rPr lang="en-IN" smtClean="0"/>
              <a:t>‹#›</a:t>
            </a:fld>
            <a:endParaRPr lang="en-IN"/>
          </a:p>
        </p:txBody>
      </p:sp>
      <p:pic>
        <p:nvPicPr>
          <p:cNvPr id="7" name="Picture 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000"/>
                    </a14:imgEffect>
                  </a14:imgLayer>
                </a14:imgProps>
              </a:ext>
              <a:ext uri="{28A0092B-C50C-407E-A947-70E740481C1C}">
                <a14:useLocalDpi xmlns:a14="http://schemas.microsoft.com/office/drawing/2010/main" val="0"/>
              </a:ext>
            </a:extLst>
          </a:blip>
          <a:stretch>
            <a:fillRect/>
          </a:stretch>
        </p:blipFill>
        <p:spPr>
          <a:xfrm>
            <a:off x="208200" y="89163"/>
            <a:ext cx="1260000" cy="236513"/>
          </a:xfrm>
          <a:prstGeom prst="rect">
            <a:avLst/>
          </a:prstGeom>
          <a:effectLst>
            <a:glow rad="127000">
              <a:schemeClr val="accent1">
                <a:alpha val="0"/>
              </a:schemeClr>
            </a:glow>
          </a:effectLst>
        </p:spPr>
      </p:pic>
      <p:grpSp>
        <p:nvGrpSpPr>
          <p:cNvPr id="8" name="Group 7"/>
          <p:cNvGrpSpPr/>
          <p:nvPr userDrawn="1"/>
        </p:nvGrpSpPr>
        <p:grpSpPr bwMode="grayWhite">
          <a:xfrm>
            <a:off x="10231483" y="16992"/>
            <a:ext cx="1852480" cy="540523"/>
            <a:chOff x="96347" y="-6928"/>
            <a:chExt cx="1852480" cy="540523"/>
          </a:xfrm>
          <a:effectLst>
            <a:reflection endPos="0" dist="50800" dir="5400000" sy="-100000" algn="bl" rotWithShape="0"/>
          </a:effectLst>
        </p:grpSpPr>
        <p:sp>
          <p:nvSpPr>
            <p:cNvPr id="9" name="TextBox 8"/>
            <p:cNvSpPr txBox="1"/>
            <p:nvPr userDrawn="1"/>
          </p:nvSpPr>
          <p:spPr bwMode="grayWhite">
            <a:xfrm>
              <a:off x="267613" y="-6928"/>
              <a:ext cx="1508180" cy="276999"/>
            </a:xfrm>
            <a:prstGeom prst="rect">
              <a:avLst/>
            </a:prstGeom>
            <a:noFill/>
          </p:spPr>
          <p:txBody>
            <a:bodyPr wrap="square" rtlCol="0">
              <a:spAutoFit/>
            </a:bodyPr>
            <a:lstStyle/>
            <a:p>
              <a:r>
                <a:rPr lang="en-IN" sz="1200" b="1" dirty="0">
                  <a:solidFill>
                    <a:srgbClr val="F97E23"/>
                  </a:solidFill>
                  <a:latin typeface="Montserrat" panose="00000500000000000000" pitchFamily="50" charset="0"/>
                </a:rPr>
                <a:t>INTEGRATE 2017</a:t>
              </a:r>
            </a:p>
          </p:txBody>
        </p:sp>
        <p:grpSp>
          <p:nvGrpSpPr>
            <p:cNvPr id="10" name="Group 9"/>
            <p:cNvGrpSpPr/>
            <p:nvPr userDrawn="1"/>
          </p:nvGrpSpPr>
          <p:grpSpPr bwMode="grayWhite">
            <a:xfrm>
              <a:off x="96347" y="285494"/>
              <a:ext cx="1852480" cy="248101"/>
              <a:chOff x="5052596" y="2528426"/>
              <a:chExt cx="2620668" cy="525771"/>
            </a:xfrm>
          </p:grpSpPr>
          <p:sp>
            <p:nvSpPr>
              <p:cNvPr id="11" name="Rectangle 10"/>
              <p:cNvSpPr/>
              <p:nvPr userDrawn="1"/>
            </p:nvSpPr>
            <p:spPr bwMode="grayWhite">
              <a:xfrm>
                <a:off x="5052598" y="2528430"/>
                <a:ext cx="1548752" cy="525767"/>
              </a:xfrm>
              <a:prstGeom prst="rect">
                <a:avLst/>
              </a:prstGeom>
              <a:solidFill>
                <a:srgbClr val="196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Lato" panose="020F0502020204030203" pitchFamily="34" charset="0"/>
                  <a:ea typeface="Lato" panose="020F0502020204030203" pitchFamily="34" charset="0"/>
                  <a:cs typeface="Lato" panose="020F0502020204030203" pitchFamily="34" charset="0"/>
                </a:endParaRPr>
              </a:p>
            </p:txBody>
          </p:sp>
          <p:sp>
            <p:nvSpPr>
              <p:cNvPr id="12" name="Flowchart: Card 25"/>
              <p:cNvSpPr/>
              <p:nvPr userDrawn="1"/>
            </p:nvSpPr>
            <p:spPr bwMode="grayWhite">
              <a:xfrm rot="10800000" flipH="1">
                <a:off x="6165559" y="2528426"/>
                <a:ext cx="1507705" cy="525769"/>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43 w 10000"/>
                  <a:gd name="connsiteY0" fmla="*/ 9813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 name="connsiteX0" fmla="*/ 43 w 10000"/>
                  <a:gd name="connsiteY0" fmla="*/ 9813 h 10000"/>
                  <a:gd name="connsiteX1" fmla="*/ 68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3" y="9813"/>
                    </a:moveTo>
                    <a:cubicBezTo>
                      <a:pt x="258" y="6542"/>
                      <a:pt x="474" y="3271"/>
                      <a:pt x="689" y="0"/>
                    </a:cubicBezTo>
                    <a:lnTo>
                      <a:pt x="10000" y="0"/>
                    </a:lnTo>
                    <a:lnTo>
                      <a:pt x="10000" y="10000"/>
                    </a:lnTo>
                    <a:lnTo>
                      <a:pt x="0" y="10000"/>
                    </a:lnTo>
                    <a:cubicBezTo>
                      <a:pt x="14" y="9938"/>
                      <a:pt x="29" y="9875"/>
                      <a:pt x="43" y="9813"/>
                    </a:cubicBezTo>
                    <a:close/>
                  </a:path>
                </a:pathLst>
              </a:custGeom>
              <a:solidFill>
                <a:srgbClr val="4EC1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userDrawn="1"/>
            </p:nvSpPr>
            <p:spPr bwMode="grayWhite">
              <a:xfrm>
                <a:off x="5052596" y="2562884"/>
                <a:ext cx="1180819" cy="456564"/>
              </a:xfrm>
              <a:prstGeom prst="rect">
                <a:avLst/>
              </a:prstGeom>
              <a:noFill/>
            </p:spPr>
            <p:txBody>
              <a:bodyPr wrap="square" rtlCol="0">
                <a:spAutoFit/>
              </a:bodyPr>
              <a:lstStyle/>
              <a:p>
                <a:pPr algn="ctr"/>
                <a:r>
                  <a:rPr lang="en-IN" sz="800" dirty="0">
                    <a:solidFill>
                      <a:schemeClr val="bg1"/>
                    </a:solidFill>
                    <a:latin typeface="Lato" panose="020F0502020204030203" pitchFamily="34" charset="0"/>
                    <a:ea typeface="Lato" panose="020F0502020204030203" pitchFamily="34" charset="0"/>
                    <a:cs typeface="Lato" panose="020F0502020204030203" pitchFamily="34" charset="0"/>
                  </a:rPr>
                  <a:t>Kings</a:t>
                </a:r>
                <a:r>
                  <a:rPr lang="en-IN" sz="800" baseline="0" dirty="0">
                    <a:solidFill>
                      <a:schemeClr val="bg1"/>
                    </a:solidFill>
                    <a:latin typeface="Lato" panose="020F0502020204030203" pitchFamily="34" charset="0"/>
                    <a:ea typeface="Lato" panose="020F0502020204030203" pitchFamily="34" charset="0"/>
                    <a:cs typeface="Lato" panose="020F0502020204030203" pitchFamily="34" charset="0"/>
                  </a:rPr>
                  <a:t> Place</a:t>
                </a:r>
                <a:endParaRPr lang="en-IN" sz="8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13"/>
              <p:cNvSpPr txBox="1"/>
              <p:nvPr userDrawn="1"/>
            </p:nvSpPr>
            <p:spPr bwMode="grayWhite">
              <a:xfrm>
                <a:off x="6325614" y="2562884"/>
                <a:ext cx="1143959" cy="456565"/>
              </a:xfrm>
              <a:prstGeom prst="rect">
                <a:avLst/>
              </a:prstGeom>
              <a:noFill/>
            </p:spPr>
            <p:txBody>
              <a:bodyPr wrap="square" rtlCol="0">
                <a:spAutoFit/>
              </a:bodyPr>
              <a:lstStyle/>
              <a:p>
                <a:pPr algn="l"/>
                <a:r>
                  <a:rPr lang="en-IN" sz="800" dirty="0">
                    <a:solidFill>
                      <a:schemeClr val="bg1"/>
                    </a:solidFill>
                    <a:latin typeface="Lato" panose="020F0502020204030203" pitchFamily="34" charset="0"/>
                    <a:ea typeface="Lato" panose="020F0502020204030203" pitchFamily="34" charset="0"/>
                    <a:cs typeface="Lato" panose="020F0502020204030203" pitchFamily="34" charset="0"/>
                  </a:rPr>
                  <a:t>June 26 — 28</a:t>
                </a:r>
              </a:p>
            </p:txBody>
          </p:sp>
        </p:grpSp>
      </p:grpSp>
    </p:spTree>
    <p:extLst>
      <p:ext uri="{BB962C8B-B14F-4D97-AF65-F5344CB8AC3E}">
        <p14:creationId xmlns:p14="http://schemas.microsoft.com/office/powerpoint/2010/main" val="1108608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3" y="1562100"/>
            <a:ext cx="5378548" cy="243075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562100"/>
            <a:ext cx="5378548" cy="243075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057558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69243" y="1576523"/>
            <a:ext cx="5378548" cy="243075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576523"/>
            <a:ext cx="5378548" cy="243075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59452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4558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3449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7868" y="2084174"/>
            <a:ext cx="11294896" cy="1158793"/>
          </a:xfrm>
          <a:noFill/>
        </p:spPr>
        <p:txBody>
          <a:bodyPr wrap="square" tIns="91440" bIns="91440" anchor="t" anchorCtr="0">
            <a:spAutoFit/>
          </a:bodyPr>
          <a:lstStyle>
            <a:lvl1pPr>
              <a:defRPr sz="7054" spc="-98" baseline="0">
                <a:solidFill>
                  <a:schemeClr val="tx1"/>
                </a:solidFill>
              </a:defRPr>
            </a:lvl1pPr>
          </a:lstStyle>
          <a:p>
            <a:r>
              <a:rPr lang="en-US" dirty="0"/>
              <a:t>Section title</a:t>
            </a:r>
          </a:p>
        </p:txBody>
      </p:sp>
    </p:spTree>
    <p:extLst>
      <p:ext uri="{BB962C8B-B14F-4D97-AF65-F5344CB8AC3E}">
        <p14:creationId xmlns:p14="http://schemas.microsoft.com/office/powerpoint/2010/main" val="200046504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084174"/>
            <a:ext cx="11175844" cy="1158793"/>
          </a:xfrm>
          <a:noFill/>
        </p:spPr>
        <p:txBody>
          <a:bodyPr wrap="square" tIns="91440" bIns="91440" anchor="t" anchorCtr="0">
            <a:spAutoFit/>
          </a:bodyPr>
          <a:lstStyle>
            <a:lvl1pPr>
              <a:defRPr sz="7054" spc="-98"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17509" y="4146553"/>
            <a:ext cx="10487801" cy="910337"/>
          </a:xfrm>
        </p:spPr>
        <p:txBody>
          <a:bodyPr/>
          <a:lstStyle>
            <a:lvl1pPr marL="0" indent="0">
              <a:buNone/>
              <a:defRPr sz="3137"/>
            </a:lvl1pPr>
            <a:lvl2pPr marL="0" indent="0">
              <a:buNone/>
              <a:defRPr sz="1765"/>
            </a:lvl2pPr>
            <a:lvl3pPr marL="0" indent="0">
              <a:buNone/>
              <a:defRPr sz="1568"/>
            </a:lvl3pPr>
            <a:lvl4pPr marL="0" indent="0">
              <a:buNone/>
              <a:defRPr sz="1372"/>
            </a:lvl4pPr>
            <a:lvl5pPr marL="0" indent="0">
              <a:buNone/>
              <a:defRPr sz="1372"/>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6045534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062091" y="2084173"/>
            <a:ext cx="8067823" cy="1793105"/>
          </a:xfrm>
          <a:noFill/>
        </p:spPr>
        <p:txBody>
          <a:bodyPr wrap="square" tIns="91440" bIns="91440" anchor="t" anchorCtr="0">
            <a:noAutofit/>
          </a:bodyPr>
          <a:lstStyle>
            <a:lvl1pPr>
              <a:defRPr sz="5880" spc="-98"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68445042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1594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marL="0" marR="0" lvl="0" indent="0" algn="l" defTabSz="913573"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0205" y="3083652"/>
            <a:ext cx="3048099" cy="654483"/>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5113927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9"/>
            <a:ext cx="11653523" cy="2424715"/>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022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39" y="1562101"/>
            <a:ext cx="11653523" cy="2050772"/>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77151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3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097">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4168237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988409182"/>
      </p:ext>
    </p:extLst>
  </p:cSld>
  <p:clrMapOvr>
    <a:masterClrMapping/>
  </p:clrMapOvr>
  <p:transition>
    <p:fade/>
  </p:transition>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defRPr sz="2800"/>
            </a:lvl1pPr>
          </a:lstStyle>
          <a:p>
            <a:r>
              <a:rPr lang="en-US"/>
              <a:t>Click to edit Master title style</a:t>
            </a:r>
            <a:endParaRPr lang="en-US" dirty="0"/>
          </a:p>
        </p:txBody>
      </p:sp>
      <p:sp>
        <p:nvSpPr>
          <p:cNvPr id="6" name="Text Placeholder 5"/>
          <p:cNvSpPr>
            <a:spLocks noGrp="1"/>
          </p:cNvSpPr>
          <p:nvPr>
            <p:ph type="body" sz="quarter" idx="10"/>
          </p:nvPr>
        </p:nvSpPr>
        <p:spPr>
          <a:xfrm>
            <a:off x="5761038" y="1905001"/>
            <a:ext cx="6164042" cy="1323196"/>
          </a:xfrm>
        </p:spPr>
        <p:txBody>
          <a:bodyPr/>
          <a:lstStyle>
            <a:lvl1pPr marL="0" indent="0">
              <a:spcBef>
                <a:spcPts val="1200"/>
              </a:spcBef>
              <a:buNone/>
              <a:defRPr sz="1600">
                <a:solidFill>
                  <a:schemeClr val="tx1"/>
                </a:solidFill>
                <a:latin typeface="Segoe Semibold" panose="020B0702040504020203" pitchFamily="34" charset="0"/>
              </a:defRPr>
            </a:lvl1pPr>
            <a:lvl2pPr marL="0" indent="0">
              <a:spcBef>
                <a:spcPts val="600"/>
              </a:spcBef>
              <a:buNone/>
              <a:defRPr sz="1400">
                <a:solidFill>
                  <a:schemeClr val="tx1"/>
                </a:solidFill>
              </a:defRPr>
            </a:lvl2pPr>
            <a:lvl3pPr marL="344422" indent="-223795">
              <a:defRPr sz="1200">
                <a:solidFill>
                  <a:schemeClr val="tx1"/>
                </a:solidFill>
              </a:defRPr>
            </a:lvl3pPr>
            <a:lvl4pPr marL="509490" indent="-165068">
              <a:defRPr sz="1100">
                <a:solidFill>
                  <a:schemeClr val="tx1"/>
                </a:solidFill>
              </a:defRPr>
            </a:lvl4pPr>
            <a:lvl5pPr marL="974538" indent="-223795">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69241" y="1475440"/>
            <a:ext cx="5033554" cy="500715"/>
          </a:xfrm>
        </p:spPr>
        <p:txBody>
          <a:bodyPr vert="horz" wrap="square" lIns="146304" tIns="0" rIns="0" bIns="0" rtlCol="0" anchor="t" anchorCtr="0">
            <a:spAutoFit/>
          </a:bodyPr>
          <a:lstStyle>
            <a:lvl1pPr marL="0" indent="0">
              <a:spcBef>
                <a:spcPts val="0"/>
              </a:spcBef>
              <a:buNone/>
              <a:defRPr lang="en-US" sz="1600"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00">
                <a:solidFill>
                  <a:schemeClr val="accent1"/>
                </a:solidFill>
                <a:latin typeface="+mn-lt"/>
              </a:defRPr>
            </a:lvl2pPr>
          </a:lstStyle>
          <a:p>
            <a:pPr lvl="0" fontAlgn="base">
              <a:spcBef>
                <a:spcPts val="600"/>
              </a:spcBef>
              <a:spcAft>
                <a:spcPct val="0"/>
              </a:spcAft>
            </a:pPr>
            <a:r>
              <a:rPr lang="en-US" dirty="0"/>
              <a:t>Click to edit Master text styles</a:t>
            </a:r>
          </a:p>
          <a:p>
            <a:pPr lvl="1" fontAlgn="base">
              <a:spcBef>
                <a:spcPts val="600"/>
              </a:spcBef>
              <a:spcAft>
                <a:spcPct val="0"/>
              </a:spcAft>
            </a:pPr>
            <a:r>
              <a:rPr lang="en-US" dirty="0"/>
              <a:t>VNVN</a:t>
            </a:r>
          </a:p>
        </p:txBody>
      </p:sp>
      <p:sp>
        <p:nvSpPr>
          <p:cNvPr id="12" name="Text Placeholder 8"/>
          <p:cNvSpPr>
            <a:spLocks noGrp="1"/>
          </p:cNvSpPr>
          <p:nvPr>
            <p:ph type="body" sz="quarter" idx="12"/>
          </p:nvPr>
        </p:nvSpPr>
        <p:spPr>
          <a:xfrm>
            <a:off x="5761037" y="1475439"/>
            <a:ext cx="6218237" cy="221599"/>
          </a:xfrm>
        </p:spPr>
        <p:txBody>
          <a:bodyPr vert="horz" wrap="square" lIns="146304" tIns="0" rIns="0" bIns="0" rtlCol="0" anchor="t" anchorCtr="0">
            <a:spAutoFit/>
          </a:bodyPr>
          <a:lstStyle>
            <a:lvl1pPr marL="0" indent="0">
              <a:spcBef>
                <a:spcPts val="0"/>
              </a:spcBef>
              <a:buNone/>
              <a:defRPr lang="en-US" sz="1600"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00"/>
              </a:spcBef>
              <a:spcAft>
                <a:spcPct val="0"/>
              </a:spcAft>
            </a:pPr>
            <a:r>
              <a:rPr lang="en-US" dirty="0"/>
              <a:t>Click to edit Master text styles</a:t>
            </a:r>
          </a:p>
        </p:txBody>
      </p:sp>
    </p:spTree>
    <p:extLst>
      <p:ext uri="{BB962C8B-B14F-4D97-AF65-F5344CB8AC3E}">
        <p14:creationId xmlns:p14="http://schemas.microsoft.com/office/powerpoint/2010/main" val="107568935"/>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067513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08550" y="3575431"/>
            <a:ext cx="11192219" cy="3076192"/>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297802" y="1796852"/>
            <a:ext cx="9402967" cy="1737875"/>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08550" y="1832855"/>
            <a:ext cx="1789252" cy="158632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309465" y="1996633"/>
            <a:ext cx="0" cy="1313986"/>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28132" y="2476620"/>
            <a:ext cx="1701872" cy="428508"/>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t" anchorCtr="0" compatLnSpc="1">
            <a:prstTxWarp prst="textNoShape">
              <a:avLst/>
            </a:prstTxWarp>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28501" y="2104245"/>
            <a:ext cx="1149350" cy="1098762"/>
          </a:xfrm>
        </p:spPr>
        <p:txBody>
          <a:bodyPr/>
          <a:lstStyle>
            <a:lvl1pPr marL="0" indent="0" algn="ctr">
              <a:buNone/>
              <a:defRPr sz="6598"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476500" y="2225484"/>
            <a:ext cx="2659303" cy="886397"/>
          </a:xfrm>
        </p:spPr>
        <p:txBody>
          <a:bodyPr lIns="0" tIns="0" rIns="0" bIns="0" anchor="ctr"/>
          <a:lstStyle>
            <a:lvl1pPr marL="0" indent="0">
              <a:buNone/>
              <a:defRPr sz="3200">
                <a:solidFill>
                  <a:schemeClr val="bg1"/>
                </a:solidFill>
              </a:defRPr>
            </a:lvl1pPr>
            <a:lvl2pPr marL="336016" indent="0">
              <a:buNone/>
              <a:defRPr/>
            </a:lvl2pPr>
            <a:lvl3pPr marL="560026" indent="0">
              <a:buNone/>
              <a:defRPr/>
            </a:lvl3pPr>
            <a:lvl4pPr marL="784036" indent="0">
              <a:buNone/>
              <a:defRPr/>
            </a:lvl4pPr>
            <a:lvl5pPr marL="1008046" indent="0">
              <a:buNone/>
              <a:defRPr/>
            </a:lvl5pPr>
          </a:lstStyle>
          <a:p>
            <a:pPr lvl="0"/>
            <a:r>
              <a:rPr lang="en-US" dirty="0"/>
              <a:t>Edit Master text styles</a:t>
            </a:r>
          </a:p>
        </p:txBody>
      </p:sp>
      <p:sp>
        <p:nvSpPr>
          <p:cNvPr id="68" name="Text Placeholder 66"/>
          <p:cNvSpPr>
            <a:spLocks noGrp="1"/>
          </p:cNvSpPr>
          <p:nvPr>
            <p:ph type="body" sz="quarter" idx="12"/>
          </p:nvPr>
        </p:nvSpPr>
        <p:spPr>
          <a:xfrm>
            <a:off x="5455754" y="2530183"/>
            <a:ext cx="5996440" cy="276999"/>
          </a:xfrm>
        </p:spPr>
        <p:txBody>
          <a:bodyPr lIns="0" tIns="0" rIns="0" bIns="0" anchor="ctr"/>
          <a:lstStyle>
            <a:lvl1pPr marL="0" indent="0">
              <a:buNone/>
              <a:defRPr sz="2000">
                <a:solidFill>
                  <a:schemeClr val="bg1"/>
                </a:solidFill>
                <a:latin typeface="+mn-lt"/>
              </a:defRPr>
            </a:lvl1pPr>
            <a:lvl2pPr marL="336016" indent="0">
              <a:buNone/>
              <a:defRPr/>
            </a:lvl2pPr>
            <a:lvl3pPr marL="560026" indent="0">
              <a:buNone/>
              <a:defRPr/>
            </a:lvl3pPr>
            <a:lvl4pPr marL="784036" indent="0">
              <a:buNone/>
              <a:defRPr/>
            </a:lvl4pPr>
            <a:lvl5pPr marL="1008046" indent="0">
              <a:buNone/>
              <a:defRPr/>
            </a:lvl5pPr>
          </a:lstStyle>
          <a:p>
            <a:pPr lvl="0"/>
            <a:r>
              <a:rPr lang="en-US" dirty="0"/>
              <a:t>Edit Master text styles</a:t>
            </a:r>
          </a:p>
        </p:txBody>
      </p:sp>
      <p:sp>
        <p:nvSpPr>
          <p:cNvPr id="69" name="Text Placeholder 7"/>
          <p:cNvSpPr>
            <a:spLocks noGrp="1"/>
          </p:cNvSpPr>
          <p:nvPr>
            <p:ph type="body" sz="quarter" idx="13"/>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08018753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575431"/>
            <a:ext cx="12192000" cy="3282570"/>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05328" y="1796852"/>
            <a:ext cx="10386672" cy="1737875"/>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038" y="1796852"/>
            <a:ext cx="1789252" cy="1737874"/>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ctr" anchorCtr="0" compatLnSpc="1">
            <a:prstTxWarp prst="textNoShape">
              <a:avLst/>
            </a:prstTxWarp>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31960" y="2473078"/>
            <a:ext cx="1694788" cy="428508"/>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rtlCol="0" anchor="t" anchorCtr="0" compatLnSpc="1">
            <a:prstTxWarp prst="textNoShape">
              <a:avLst/>
            </a:prstTxWarp>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41218" y="2175269"/>
            <a:ext cx="1149350" cy="1098762"/>
          </a:xfrm>
        </p:spPr>
        <p:txBody>
          <a:bodyPr/>
          <a:lstStyle>
            <a:lvl1pPr marL="0" indent="0" algn="ctr">
              <a:buNone/>
              <a:defRPr sz="6598"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38928" y="1953670"/>
            <a:ext cx="9513266" cy="443198"/>
          </a:xfrm>
        </p:spPr>
        <p:txBody>
          <a:bodyPr lIns="0" tIns="0" rIns="0" bIns="0" anchor="ctr"/>
          <a:lstStyle>
            <a:lvl1pPr marL="0" indent="0">
              <a:buNone/>
              <a:defRPr sz="3200">
                <a:solidFill>
                  <a:schemeClr val="bg1"/>
                </a:solidFill>
              </a:defRPr>
            </a:lvl1pPr>
            <a:lvl2pPr marL="336016" indent="0">
              <a:buNone/>
              <a:defRPr/>
            </a:lvl2pPr>
            <a:lvl3pPr marL="560026" indent="0">
              <a:buNone/>
              <a:defRPr/>
            </a:lvl3pPr>
            <a:lvl4pPr marL="784036" indent="0">
              <a:buNone/>
              <a:defRPr/>
            </a:lvl4pPr>
            <a:lvl5pPr marL="1008046" indent="0">
              <a:buNone/>
              <a:defRPr/>
            </a:lvl5pPr>
          </a:lstStyle>
          <a:p>
            <a:pPr lvl="0"/>
            <a:r>
              <a:rPr lang="en-US" dirty="0"/>
              <a:t>Edit Master text styles</a:t>
            </a:r>
          </a:p>
        </p:txBody>
      </p:sp>
      <p:sp>
        <p:nvSpPr>
          <p:cNvPr id="68" name="Text Placeholder 66"/>
          <p:cNvSpPr>
            <a:spLocks noGrp="1"/>
          </p:cNvSpPr>
          <p:nvPr>
            <p:ph type="body" sz="quarter" idx="12"/>
          </p:nvPr>
        </p:nvSpPr>
        <p:spPr>
          <a:xfrm>
            <a:off x="1938928" y="2530183"/>
            <a:ext cx="9513266" cy="276999"/>
          </a:xfrm>
        </p:spPr>
        <p:txBody>
          <a:bodyPr lIns="0" tIns="0" rIns="0" bIns="0" anchor="t" anchorCtr="0"/>
          <a:lstStyle>
            <a:lvl1pPr marL="0" indent="0">
              <a:buNone/>
              <a:defRPr sz="2000">
                <a:solidFill>
                  <a:schemeClr val="bg1"/>
                </a:solidFill>
                <a:latin typeface="+mn-lt"/>
              </a:defRPr>
            </a:lvl1pPr>
            <a:lvl2pPr marL="336016" indent="0">
              <a:buNone/>
              <a:defRPr/>
            </a:lvl2pPr>
            <a:lvl3pPr marL="560026" indent="0">
              <a:buNone/>
              <a:defRPr/>
            </a:lvl3pPr>
            <a:lvl4pPr marL="784036" indent="0">
              <a:buNone/>
              <a:defRPr/>
            </a:lvl4pPr>
            <a:lvl5pPr marL="1008046"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78224738"/>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1971036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3507643"/>
            <a:ext cx="4572000" cy="893643"/>
          </a:xfrm>
        </p:spPr>
        <p:txBody>
          <a:bodyPr vert="horz" wrap="square" lIns="146304" tIns="91440" rIns="146304" bIns="91440" rtlCol="0" anchor="ctr">
            <a:spAutoFit/>
          </a:bodyPr>
          <a:lstStyle>
            <a:lvl1pPr marL="457112" indent="-457112">
              <a:spcBef>
                <a:spcPts val="2400"/>
              </a:spcBef>
              <a:buClr>
                <a:srgbClr val="B4A0FF"/>
              </a:buClr>
              <a:buFont typeface="Webdings" panose="05030102010509060703" pitchFamily="18" charset="2"/>
              <a:buChar char="4"/>
              <a:defRPr lang="en-US" sz="2856" kern="1200" spc="0" baseline="0" dirty="0" smtClean="0">
                <a:solidFill>
                  <a:schemeClr val="tx1"/>
                </a:solidFill>
                <a:latin typeface="Segoe UI Light"/>
                <a:ea typeface="+mn-ea"/>
                <a:cs typeface="+mn-cs"/>
              </a:defRPr>
            </a:lvl1pPr>
            <a:lvl2pPr marL="685668" indent="0">
              <a:defRPr lang="en-US" sz="1800" smtClean="0">
                <a:solidFill>
                  <a:schemeClr val="tx1"/>
                </a:solidFill>
              </a:defRPr>
            </a:lvl2pPr>
            <a:lvl3pPr>
              <a:defRPr lang="en-US" sz="2856" smtClean="0">
                <a:solidFill>
                  <a:prstClr val="white"/>
                </a:solidFill>
                <a:latin typeface="Segoe UI Light"/>
              </a:defRPr>
            </a:lvl3pPr>
            <a:lvl4pPr>
              <a:defRPr lang="en-US" sz="1400" smtClean="0">
                <a:solidFill>
                  <a:schemeClr val="bg1">
                    <a:lumMod val="85000"/>
                  </a:schemeClr>
                </a:solidFill>
              </a:defRPr>
            </a:lvl4pPr>
            <a:lvl5pPr>
              <a:defRPr lang="en-US" sz="1400">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74639" y="1052513"/>
            <a:ext cx="11704637" cy="580223"/>
          </a:xfrm>
        </p:spPr>
        <p:txBody>
          <a:bodyPr vert="horz" wrap="square" lIns="146304" tIns="91440" rIns="146304" bIns="91440" rtlCol="0">
            <a:spAutoFit/>
          </a:bodyPr>
          <a:lstStyle>
            <a:lvl1pPr>
              <a:defRPr lang="en-US" sz="2800"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74035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74638" y="3035704"/>
            <a:ext cx="4572000" cy="893643"/>
          </a:xfrm>
        </p:spPr>
        <p:txBody>
          <a:bodyPr vert="horz" wrap="square" lIns="146304" tIns="91440" rIns="146304" bIns="91440" rtlCol="0" anchor="ctr">
            <a:spAutoFit/>
          </a:bodyPr>
          <a:lstStyle>
            <a:lvl1pPr marL="457112" indent="-457112">
              <a:spcBef>
                <a:spcPts val="2400"/>
              </a:spcBef>
              <a:buClr>
                <a:srgbClr val="B4A0FF"/>
              </a:buClr>
              <a:buFont typeface="Webdings" panose="05030102010509060703" pitchFamily="18" charset="2"/>
              <a:buChar char="4"/>
              <a:defRPr lang="en-US" sz="2856" kern="1200" spc="0" baseline="0" dirty="0" smtClean="0">
                <a:solidFill>
                  <a:prstClr val="white"/>
                </a:solidFill>
                <a:latin typeface="Segoe UI Light"/>
                <a:ea typeface="+mn-ea"/>
                <a:cs typeface="+mn-cs"/>
              </a:defRPr>
            </a:lvl1pPr>
            <a:lvl2pPr marL="685668" indent="0">
              <a:defRPr lang="en-US" sz="1800" smtClean="0">
                <a:solidFill>
                  <a:schemeClr val="bg1">
                    <a:lumMod val="85000"/>
                  </a:schemeClr>
                </a:solidFill>
              </a:defRPr>
            </a:lvl2pPr>
            <a:lvl3pPr>
              <a:defRPr lang="en-US" sz="2856" smtClean="0">
                <a:solidFill>
                  <a:prstClr val="white"/>
                </a:solidFill>
                <a:latin typeface="Segoe UI Light"/>
              </a:defRPr>
            </a:lvl3pPr>
            <a:lvl4pPr>
              <a:defRPr lang="en-US" sz="1400" smtClean="0">
                <a:solidFill>
                  <a:schemeClr val="bg1">
                    <a:lumMod val="85000"/>
                  </a:schemeClr>
                </a:solidFill>
              </a:defRPr>
            </a:lvl4pPr>
            <a:lvl5pPr>
              <a:defRPr lang="en-US" sz="1400">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9054923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image" Target="../media/image3.png"/><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C8B728F3-0CFA-4BEB-B67E-2A01ED21FEC8}" type="datetimeFigureOut">
              <a:rPr lang="en-IN" smtClean="0"/>
              <a:pPr/>
              <a:t>27-06-2017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D2F6AFA1-6E7A-4276-8BA0-6065B8159AA3}" type="slidenum">
              <a:rPr lang="en-IN" smtClean="0"/>
              <a:pPr/>
              <a:t>‹#›</a:t>
            </a:fld>
            <a:endParaRPr lang="en-IN"/>
          </a:p>
        </p:txBody>
      </p:sp>
    </p:spTree>
    <p:extLst>
      <p:ext uri="{BB962C8B-B14F-4D97-AF65-F5344CB8AC3E}">
        <p14:creationId xmlns:p14="http://schemas.microsoft.com/office/powerpoint/2010/main" val="32697335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ontserrat"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3" y="1554938"/>
            <a:ext cx="11653521" cy="2111027"/>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2"/>
          <a:stretch>
            <a:fillRect/>
          </a:stretch>
        </p:blipFill>
        <p:spPr>
          <a:xfrm rot="5400000">
            <a:off x="9208748" y="2991035"/>
            <a:ext cx="6858623" cy="876557"/>
          </a:xfrm>
          <a:prstGeom prst="rect">
            <a:avLst/>
          </a:prstGeom>
        </p:spPr>
      </p:pic>
    </p:spTree>
    <p:extLst>
      <p:ext uri="{BB962C8B-B14F-4D97-AF65-F5344CB8AC3E}">
        <p14:creationId xmlns:p14="http://schemas.microsoft.com/office/powerpoint/2010/main" val="2875834436"/>
      </p:ext>
    </p:extLst>
  </p:cSld>
  <p:clrMap bg1="dk1" tx1="lt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Lst>
  <p:transition>
    <p:fade/>
  </p:transition>
  <p:txStyles>
    <p:title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5" marR="0" indent="-336015" algn="l" defTabSz="914016" rtl="0" eaLnBrk="1" fontAlgn="auto" latinLnBrk="0" hangingPunct="1">
        <a:lnSpc>
          <a:spcPct val="90000"/>
        </a:lnSpc>
        <a:spcBef>
          <a:spcPts val="18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71" marR="0" indent="-236454" algn="l" defTabSz="914016" rtl="0" eaLnBrk="1" fontAlgn="auto" latinLnBrk="0" hangingPunct="1">
        <a:lnSpc>
          <a:spcPct val="90000"/>
        </a:lnSpc>
        <a:spcBef>
          <a:spcPts val="365"/>
        </a:spcBef>
        <a:spcAft>
          <a:spcPts val="60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image" Target="../media/image15.png"/><Relationship Id="rId3" Type="http://schemas.openxmlformats.org/officeDocument/2006/relationships/tags" Target="../tags/tag24.xml"/><Relationship Id="rId7" Type="http://schemas.openxmlformats.org/officeDocument/2006/relationships/slideLayout" Target="../slideLayouts/slideLayout3.xml"/><Relationship Id="rId12" Type="http://schemas.openxmlformats.org/officeDocument/2006/relationships/image" Target="../media/image16.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1.png"/><Relationship Id="rId5" Type="http://schemas.openxmlformats.org/officeDocument/2006/relationships/tags" Target="../tags/tag26.xml"/><Relationship Id="rId10" Type="http://schemas.openxmlformats.org/officeDocument/2006/relationships/image" Target="../media/image13.png"/><Relationship Id="rId4" Type="http://schemas.openxmlformats.org/officeDocument/2006/relationships/tags" Target="../tags/tag25.xml"/><Relationship Id="rId9" Type="http://schemas.openxmlformats.org/officeDocument/2006/relationships/image" Target="../media/image23.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15.png"/><Relationship Id="rId3" Type="http://schemas.openxmlformats.org/officeDocument/2006/relationships/tags" Target="../tags/tag30.xml"/><Relationship Id="rId7" Type="http://schemas.openxmlformats.org/officeDocument/2006/relationships/slideLayout" Target="../slideLayouts/slideLayout3.xml"/><Relationship Id="rId12" Type="http://schemas.openxmlformats.org/officeDocument/2006/relationships/image" Target="../media/image16.png"/><Relationship Id="rId2" Type="http://schemas.openxmlformats.org/officeDocument/2006/relationships/tags" Target="../tags/tag29.xml"/><Relationship Id="rId16" Type="http://schemas.openxmlformats.org/officeDocument/2006/relationships/image" Target="../media/image25.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11.png"/><Relationship Id="rId5" Type="http://schemas.openxmlformats.org/officeDocument/2006/relationships/tags" Target="../tags/tag32.xml"/><Relationship Id="rId15" Type="http://schemas.openxmlformats.org/officeDocument/2006/relationships/image" Target="../media/image24.png"/><Relationship Id="rId10" Type="http://schemas.openxmlformats.org/officeDocument/2006/relationships/image" Target="../media/image13.png"/><Relationship Id="rId4" Type="http://schemas.openxmlformats.org/officeDocument/2006/relationships/tags" Target="../tags/tag31.xml"/><Relationship Id="rId9" Type="http://schemas.openxmlformats.org/officeDocument/2006/relationships/image" Target="../media/image23.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5.png"/><Relationship Id="rId3" Type="http://schemas.openxmlformats.org/officeDocument/2006/relationships/tags" Target="../tags/tag36.xml"/><Relationship Id="rId7" Type="http://schemas.openxmlformats.org/officeDocument/2006/relationships/slideLayout" Target="../slideLayouts/slideLayout3.xml"/><Relationship Id="rId12" Type="http://schemas.openxmlformats.org/officeDocument/2006/relationships/image" Target="../media/image16.png"/><Relationship Id="rId17" Type="http://schemas.openxmlformats.org/officeDocument/2006/relationships/image" Target="../media/image26.png"/><Relationship Id="rId2" Type="http://schemas.openxmlformats.org/officeDocument/2006/relationships/tags" Target="../tags/tag35.xml"/><Relationship Id="rId16" Type="http://schemas.openxmlformats.org/officeDocument/2006/relationships/image" Target="../media/image25.pn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1.png"/><Relationship Id="rId5" Type="http://schemas.openxmlformats.org/officeDocument/2006/relationships/tags" Target="../tags/tag38.xml"/><Relationship Id="rId15" Type="http://schemas.openxmlformats.org/officeDocument/2006/relationships/image" Target="../media/image24.png"/><Relationship Id="rId10" Type="http://schemas.openxmlformats.org/officeDocument/2006/relationships/image" Target="../media/image13.png"/><Relationship Id="rId4" Type="http://schemas.openxmlformats.org/officeDocument/2006/relationships/tags" Target="../tags/tag37.xml"/><Relationship Id="rId9" Type="http://schemas.openxmlformats.org/officeDocument/2006/relationships/image" Target="../media/image23.png"/><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tags" Target="../tags/tag12.xml"/><Relationship Id="rId7" Type="http://schemas.openxmlformats.org/officeDocument/2006/relationships/slideLayout" Target="../slideLayouts/slideLayout7.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tags" Target="../tags/tag11.xml"/><Relationship Id="rId16" Type="http://schemas.openxmlformats.org/officeDocument/2006/relationships/image" Target="../media/image14.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9.png"/><Relationship Id="rId5" Type="http://schemas.openxmlformats.org/officeDocument/2006/relationships/tags" Target="../tags/tag14.xml"/><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tags" Target="../tags/tag13.xml"/><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openxmlformats.org/officeDocument/2006/relationships/image" Target="../media/image17.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8.xml"/><Relationship Id="rId7"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1.png"/><Relationship Id="rId5" Type="http://schemas.openxmlformats.org/officeDocument/2006/relationships/tags" Target="../tags/tag20.xml"/><Relationship Id="rId10" Type="http://schemas.openxmlformats.org/officeDocument/2006/relationships/image" Target="../media/image13.png"/><Relationship Id="rId4" Type="http://schemas.openxmlformats.org/officeDocument/2006/relationships/tags" Target="../tags/tag19.xml"/><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17450" y="3735640"/>
            <a:ext cx="7648778" cy="1415852"/>
            <a:chOff x="3917475" y="3393700"/>
            <a:chExt cx="7648778" cy="1415852"/>
          </a:xfrm>
        </p:grpSpPr>
        <p:sp>
          <p:nvSpPr>
            <p:cNvPr id="54" name="TextBox 53"/>
            <p:cNvSpPr txBox="1"/>
            <p:nvPr/>
          </p:nvSpPr>
          <p:spPr>
            <a:xfrm>
              <a:off x="3917476" y="3393700"/>
              <a:ext cx="5101617" cy="584775"/>
            </a:xfrm>
            <a:prstGeom prst="rect">
              <a:avLst/>
            </a:prstGeom>
            <a:noFill/>
          </p:spPr>
          <p:txBody>
            <a:bodyPr wrap="square" rtlCol="0">
              <a:spAutoFit/>
            </a:bodyPr>
            <a:lstStyle/>
            <a:p>
              <a:r>
                <a:rPr lang="en-IN" sz="3200" b="1" dirty="0">
                  <a:solidFill>
                    <a:srgbClr val="505050"/>
                  </a:solidFill>
                  <a:latin typeface="Lato" panose="020F0502020204030203" pitchFamily="34" charset="0"/>
                  <a:ea typeface="Lato" panose="020F0502020204030203" pitchFamily="34" charset="0"/>
                  <a:cs typeface="Lato" panose="020F0502020204030203" pitchFamily="34" charset="0"/>
                </a:rPr>
                <a:t>Mikael Hakansson</a:t>
              </a:r>
            </a:p>
          </p:txBody>
        </p:sp>
        <p:sp>
          <p:nvSpPr>
            <p:cNvPr id="55" name="TextBox 54"/>
            <p:cNvSpPr txBox="1"/>
            <p:nvPr/>
          </p:nvSpPr>
          <p:spPr>
            <a:xfrm>
              <a:off x="3917476" y="3907220"/>
              <a:ext cx="6750524" cy="369332"/>
            </a:xfrm>
            <a:prstGeom prst="rect">
              <a:avLst/>
            </a:prstGeom>
            <a:noFill/>
          </p:spPr>
          <p:txBody>
            <a:bodyPr wrap="square" rtlCol="0">
              <a:spAutoFit/>
            </a:bodyPr>
            <a:lstStyle/>
            <a:p>
              <a:r>
                <a:rPr lang="en-IN" b="1" dirty="0">
                  <a:solidFill>
                    <a:srgbClr val="505050"/>
                  </a:solidFill>
                  <a:latin typeface="Lato" panose="020F0502020204030203" pitchFamily="34" charset="0"/>
                  <a:ea typeface="Lato" panose="020F0502020204030203" pitchFamily="34" charset="0"/>
                  <a:cs typeface="Lato" panose="020F0502020204030203" pitchFamily="34" charset="0"/>
                </a:rPr>
                <a:t>Integration MVP</a:t>
              </a:r>
            </a:p>
          </p:txBody>
        </p:sp>
        <p:sp>
          <p:nvSpPr>
            <p:cNvPr id="56" name="TextBox 55"/>
            <p:cNvSpPr txBox="1"/>
            <p:nvPr/>
          </p:nvSpPr>
          <p:spPr>
            <a:xfrm>
              <a:off x="3917475" y="4347887"/>
              <a:ext cx="7648778" cy="461665"/>
            </a:xfrm>
            <a:prstGeom prst="rect">
              <a:avLst/>
            </a:prstGeom>
            <a:noFill/>
          </p:spPr>
          <p:txBody>
            <a:bodyPr wrap="square" rtlCol="0">
              <a:spAutoFit/>
            </a:bodyPr>
            <a:lstStyle/>
            <a:p>
              <a:r>
                <a:rPr lang="en-IN" sz="2400" b="1" dirty="0">
                  <a:solidFill>
                    <a:srgbClr val="505050"/>
                  </a:solidFill>
                  <a:latin typeface="Lato" panose="020F0502020204030203" pitchFamily="34" charset="0"/>
                  <a:ea typeface="Lato" panose="020F0502020204030203" pitchFamily="34" charset="0"/>
                  <a:cs typeface="Lato" panose="020F0502020204030203" pitchFamily="34" charset="0"/>
                </a:rPr>
                <a:t>IoT – Common patterns and practices</a:t>
              </a:r>
            </a:p>
          </p:txBody>
        </p:sp>
      </p:grpSp>
      <p:pic>
        <p:nvPicPr>
          <p:cNvPr id="3" name="Picture 18" descr="Mikael Hakans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245" y="3907681"/>
            <a:ext cx="1080000" cy="1080000"/>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3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#2 </a:t>
            </a:r>
          </a:p>
        </p:txBody>
      </p:sp>
      <p:sp>
        <p:nvSpPr>
          <p:cNvPr id="88" name="Text Placeholder 87"/>
          <p:cNvSpPr>
            <a:spLocks noGrp="1"/>
          </p:cNvSpPr>
          <p:nvPr>
            <p:ph type="body" sz="quarter" idx="10"/>
          </p:nvPr>
        </p:nvSpPr>
        <p:spPr>
          <a:xfrm>
            <a:off x="274640" y="1562366"/>
            <a:ext cx="5030547" cy="3026315"/>
          </a:xfrm>
        </p:spPr>
        <p:txBody>
          <a:bodyPr/>
          <a:lstStyle/>
          <a:p>
            <a:r>
              <a:rPr lang="en-US" sz="2745" dirty="0"/>
              <a:t>Simulated thermometer</a:t>
            </a:r>
          </a:p>
          <a:p>
            <a:pPr lvl="1"/>
            <a:r>
              <a:rPr lang="en-US" sz="1372" dirty="0"/>
              <a:t>Emits telemetry every second</a:t>
            </a:r>
          </a:p>
          <a:p>
            <a:r>
              <a:rPr lang="en-US" sz="2745" dirty="0">
                <a:solidFill>
                  <a:schemeClr val="accent4"/>
                </a:solidFill>
              </a:rPr>
              <a:t>Stream Analytics</a:t>
            </a:r>
          </a:p>
          <a:p>
            <a:pPr lvl="1"/>
            <a:r>
              <a:rPr lang="en-US" sz="1372" dirty="0"/>
              <a:t>A Stream Analytics Job receives the readings and forward all readings to Power BI and Service Bus</a:t>
            </a:r>
          </a:p>
          <a:p>
            <a:r>
              <a:rPr lang="en-US" sz="2745" dirty="0">
                <a:solidFill>
                  <a:schemeClr val="accent5"/>
                </a:solidFill>
              </a:rPr>
              <a:t>Function App</a:t>
            </a:r>
          </a:p>
          <a:p>
            <a:pPr lvl="1"/>
            <a:r>
              <a:rPr lang="en-US" sz="1372" dirty="0"/>
              <a:t>An Azure function receives readings from queue and notifies device</a:t>
            </a:r>
          </a:p>
        </p:txBody>
      </p:sp>
      <p:sp>
        <p:nvSpPr>
          <p:cNvPr id="35" name="IoT Hub"/>
          <p:cNvSpPr/>
          <p:nvPr/>
        </p:nvSpPr>
        <p:spPr bwMode="auto">
          <a:xfrm>
            <a:off x="6729625" y="1952878"/>
            <a:ext cx="2040733" cy="359501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6884538" y="2563050"/>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Event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468510" y="2495234"/>
            <a:ext cx="485220" cy="839914"/>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292540" y="2453549"/>
            <a:ext cx="864336" cy="948223"/>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680716" y="2746377"/>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0847000" y="2444525"/>
            <a:ext cx="864336" cy="948223"/>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220108" y="2755832"/>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283516" y="3928104"/>
            <a:ext cx="864336" cy="948223"/>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0847000" y="3572478"/>
            <a:ext cx="864336" cy="948223"/>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156876" y="3116845"/>
            <a:ext cx="690124" cy="67072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147852" y="4401302"/>
            <a:ext cx="699149" cy="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6884538" y="3499423"/>
            <a:ext cx="1734550" cy="711176"/>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Message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619089" y="3855011"/>
            <a:ext cx="664428" cy="54720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5953730" y="2915191"/>
            <a:ext cx="930808" cy="34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666408B-804D-45C1-9275-F737BD4B63AD}"/>
              </a:ext>
            </a:extLst>
          </p:cNvPr>
          <p:cNvCxnSpPr>
            <a:stCxn id="216" idx="1"/>
          </p:cNvCxnSpPr>
          <p:nvPr/>
        </p:nvCxnSpPr>
        <p:spPr>
          <a:xfrm flipH="1">
            <a:off x="6041532" y="3855011"/>
            <a:ext cx="84300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8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8">
                                            <p:txEl>
                                              <p:pRg st="4" end="4"/>
                                            </p:txEl>
                                          </p:spTgt>
                                        </p:tgtEl>
                                        <p:attrNameLst>
                                          <p:attrName>style.visibility</p:attrName>
                                        </p:attrNameLst>
                                      </p:cBhvr>
                                      <p:to>
                                        <p:strVal val="visible"/>
                                      </p:to>
                                    </p:set>
                                    <p:animEffect transition="in" filter="fade">
                                      <p:cBhvr>
                                        <p:cTn id="19" dur="500"/>
                                        <p:tgtEl>
                                          <p:spTgt spid="8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8">
                                            <p:txEl>
                                              <p:pRg st="5" end="5"/>
                                            </p:txEl>
                                          </p:spTgt>
                                        </p:tgtEl>
                                        <p:attrNameLst>
                                          <p:attrName>style.visibility</p:attrName>
                                        </p:attrNameLst>
                                      </p:cBhvr>
                                      <p:to>
                                        <p:strVal val="visible"/>
                                      </p:to>
                                    </p:set>
                                    <p:animEffect transition="in" filter="fade">
                                      <p:cBhvr>
                                        <p:cTn id="22" dur="500"/>
                                        <p:tgtEl>
                                          <p:spTgt spid="8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244"/>
                                        </p:tgtEl>
                                        <p:attrNameLst>
                                          <p:attrName>style.visibility</p:attrName>
                                        </p:attrNameLst>
                                      </p:cBhvr>
                                      <p:to>
                                        <p:strVal val="visible"/>
                                      </p:to>
                                    </p:set>
                                    <p:animEffect transition="in" filter="fade">
                                      <p:cBhvr>
                                        <p:cTn id="34"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#3</a:t>
            </a:r>
          </a:p>
        </p:txBody>
      </p:sp>
      <p:sp>
        <p:nvSpPr>
          <p:cNvPr id="88" name="Text Placeholder 87"/>
          <p:cNvSpPr>
            <a:spLocks noGrp="1"/>
          </p:cNvSpPr>
          <p:nvPr>
            <p:ph type="body" sz="quarter" idx="10"/>
          </p:nvPr>
        </p:nvSpPr>
        <p:spPr>
          <a:xfrm>
            <a:off x="274640" y="1562366"/>
            <a:ext cx="5030547" cy="4903458"/>
          </a:xfrm>
        </p:spPr>
        <p:txBody>
          <a:bodyPr/>
          <a:lstStyle/>
          <a:p>
            <a:r>
              <a:rPr lang="en-US" sz="2745" dirty="0"/>
              <a:t>Simulated thermometer</a:t>
            </a:r>
          </a:p>
          <a:p>
            <a:pPr lvl="1"/>
            <a:r>
              <a:rPr lang="en-US" sz="1372" dirty="0"/>
              <a:t>Emits telemetry every second</a:t>
            </a:r>
          </a:p>
          <a:p>
            <a:r>
              <a:rPr lang="en-US" sz="2745" dirty="0">
                <a:solidFill>
                  <a:schemeClr val="accent4"/>
                </a:solidFill>
              </a:rPr>
              <a:t>Stream Analytics</a:t>
            </a:r>
          </a:p>
          <a:p>
            <a:pPr lvl="1"/>
            <a:r>
              <a:rPr lang="en-US" sz="1372" dirty="0"/>
              <a:t>A Stream Analytics Job receives the readings and forward all readings to Power BI and Service Bus</a:t>
            </a:r>
          </a:p>
          <a:p>
            <a:r>
              <a:rPr lang="en-US" sz="2745" dirty="0">
                <a:solidFill>
                  <a:schemeClr val="accent5"/>
                </a:solidFill>
              </a:rPr>
              <a:t>Function App</a:t>
            </a:r>
          </a:p>
          <a:p>
            <a:pPr lvl="1"/>
            <a:r>
              <a:rPr lang="en-US" sz="1372" dirty="0"/>
              <a:t>An Azure function receives readings from queue and notifies device</a:t>
            </a:r>
          </a:p>
          <a:p>
            <a:r>
              <a:rPr lang="en-US" sz="2745" dirty="0"/>
              <a:t>Simulated thermostat</a:t>
            </a:r>
          </a:p>
          <a:p>
            <a:pPr lvl="1"/>
            <a:r>
              <a:rPr lang="en-US" sz="1372" dirty="0"/>
              <a:t>Controls the heating of the room</a:t>
            </a:r>
            <a:endParaRPr lang="en-US" sz="2745" dirty="0">
              <a:solidFill>
                <a:schemeClr val="accent6"/>
              </a:solidFill>
            </a:endParaRPr>
          </a:p>
          <a:p>
            <a:r>
              <a:rPr lang="en-US" sz="2745" dirty="0">
                <a:solidFill>
                  <a:schemeClr val="accent6"/>
                </a:solidFill>
              </a:rPr>
              <a:t>Device State</a:t>
            </a:r>
          </a:p>
          <a:p>
            <a:pPr lvl="1"/>
            <a:r>
              <a:rPr lang="en-US" sz="1372" dirty="0"/>
              <a:t>Device receives update </a:t>
            </a:r>
            <a:r>
              <a:rPr lang="en-US" sz="1372" i="1" dirty="0"/>
              <a:t>Desired State</a:t>
            </a:r>
            <a:r>
              <a:rPr lang="en-US" sz="1372" dirty="0"/>
              <a:t> and adjust thermostat </a:t>
            </a:r>
          </a:p>
        </p:txBody>
      </p:sp>
      <p:sp>
        <p:nvSpPr>
          <p:cNvPr id="35" name="IoT Hub"/>
          <p:cNvSpPr/>
          <p:nvPr/>
        </p:nvSpPr>
        <p:spPr bwMode="auto">
          <a:xfrm>
            <a:off x="6729625" y="1952878"/>
            <a:ext cx="2040733" cy="359501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6884538" y="2563050"/>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Event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468510" y="2495234"/>
            <a:ext cx="485220" cy="839914"/>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292540" y="2453549"/>
            <a:ext cx="864336" cy="948223"/>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680716" y="2746377"/>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0847000" y="2444525"/>
            <a:ext cx="864336" cy="948223"/>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220108" y="2755832"/>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283516" y="3928104"/>
            <a:ext cx="864336" cy="948223"/>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0847000" y="3572478"/>
            <a:ext cx="864336" cy="948223"/>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156876" y="3116845"/>
            <a:ext cx="690124" cy="67072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147852" y="4401302"/>
            <a:ext cx="699149" cy="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6884538" y="3499423"/>
            <a:ext cx="1734550" cy="711176"/>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Message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619089" y="3855011"/>
            <a:ext cx="664428" cy="54720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441243" y="4525052"/>
            <a:ext cx="600290" cy="602640"/>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6898728" y="4465183"/>
            <a:ext cx="1734550" cy="711176"/>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Manage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5953730" y="2915191"/>
            <a:ext cx="930808" cy="34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041532" y="4820771"/>
            <a:ext cx="857195" cy="560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B78CCF0E-3916-4FE6-973A-363D3F763B29}"/>
              </a:ext>
            </a:extLst>
          </p:cNvPr>
          <p:cNvCxnSpPr>
            <a:cxnSpLocks/>
            <a:stCxn id="209" idx="1"/>
            <a:endCxn id="229" idx="3"/>
          </p:cNvCxnSpPr>
          <p:nvPr/>
        </p:nvCxnSpPr>
        <p:spPr>
          <a:xfrm rot="10800000" flipV="1">
            <a:off x="8633279" y="4402216"/>
            <a:ext cx="650238" cy="41855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22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0"/>
                                        </p:tgtEl>
                                        <p:attrNameLst>
                                          <p:attrName>style.visibility</p:attrName>
                                        </p:attrNameLst>
                                      </p:cBhvr>
                                      <p:to>
                                        <p:strVal val="visible"/>
                                      </p:to>
                                    </p:set>
                                    <p:animEffect transition="in" filter="fade">
                                      <p:cBhvr>
                                        <p:cTn id="11" dur="500"/>
                                        <p:tgtEl>
                                          <p:spTgt spid="24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
                                            <p:txEl>
                                              <p:pRg st="8" end="8"/>
                                            </p:txEl>
                                          </p:spTgt>
                                        </p:tgtEl>
                                        <p:attrNameLst>
                                          <p:attrName>style.visibility</p:attrName>
                                        </p:attrNameLst>
                                      </p:cBhvr>
                                      <p:to>
                                        <p:strVal val="visible"/>
                                      </p:to>
                                    </p:set>
                                    <p:animEffect transition="in" filter="fade">
                                      <p:cBhvr>
                                        <p:cTn id="15" dur="500"/>
                                        <p:tgtEl>
                                          <p:spTgt spid="88">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9" end="9"/>
                                            </p:txEl>
                                          </p:spTgt>
                                        </p:tgtEl>
                                        <p:attrNameLst>
                                          <p:attrName>style.visibility</p:attrName>
                                        </p:attrNameLst>
                                      </p:cBhvr>
                                      <p:to>
                                        <p:strVal val="visible"/>
                                      </p:to>
                                    </p:set>
                                    <p:animEffect transition="in" filter="fade">
                                      <p:cBhvr>
                                        <p:cTn id="18" dur="500"/>
                                        <p:tgtEl>
                                          <p:spTgt spid="88">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1"/>
                                        </p:tgtEl>
                                        <p:attrNameLst>
                                          <p:attrName>style.visibility</p:attrName>
                                        </p:attrNameLst>
                                      </p:cBhvr>
                                      <p:to>
                                        <p:strVal val="visible"/>
                                      </p:to>
                                    </p:set>
                                    <p:animEffect transition="in" filter="fade">
                                      <p:cBhvr>
                                        <p:cTn id="21" dur="500"/>
                                        <p:tgtEl>
                                          <p:spTgt spid="241"/>
                                        </p:tgtEl>
                                      </p:cBhvr>
                                    </p:animEffect>
                                  </p:childTnLst>
                                </p:cTn>
                              </p:par>
                              <p:par>
                                <p:cTn id="22" presetID="10" presetClass="entr" presetSubtype="0" fill="hold" nodeType="withEffect">
                                  <p:stCondLst>
                                    <p:cond delay="0"/>
                                  </p:stCondLst>
                                  <p:childTnLst>
                                    <p:set>
                                      <p:cBhvr>
                                        <p:cTn id="23" dur="1" fill="hold">
                                          <p:stCondLst>
                                            <p:cond delay="0"/>
                                          </p:stCondLst>
                                        </p:cTn>
                                        <p:tgtEl>
                                          <p:spTgt spid="238"/>
                                        </p:tgtEl>
                                        <p:attrNameLst>
                                          <p:attrName>style.visibility</p:attrName>
                                        </p:attrNameLst>
                                      </p:cBhvr>
                                      <p:to>
                                        <p:strVal val="visible"/>
                                      </p:to>
                                    </p:set>
                                    <p:animEffect transition="in" filter="fade">
                                      <p:cBhvr>
                                        <p:cTn id="24" dur="500"/>
                                        <p:tgtEl>
                                          <p:spTgt spid="238"/>
                                        </p:tgtEl>
                                      </p:cBhvr>
                                    </p:animEffect>
                                  </p:childTnLst>
                                </p:cTn>
                              </p:par>
                              <p:par>
                                <p:cTn id="25" presetID="10" presetClass="entr" presetSubtype="0" fill="hold" nodeType="with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fade">
                                      <p:cBhvr>
                                        <p:cTn id="27"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#4</a:t>
            </a:r>
          </a:p>
        </p:txBody>
      </p:sp>
      <p:sp>
        <p:nvSpPr>
          <p:cNvPr id="88" name="Text Placeholder 87"/>
          <p:cNvSpPr>
            <a:spLocks noGrp="1"/>
          </p:cNvSpPr>
          <p:nvPr>
            <p:ph type="body" sz="quarter" idx="10"/>
          </p:nvPr>
        </p:nvSpPr>
        <p:spPr>
          <a:xfrm>
            <a:off x="274640" y="1562366"/>
            <a:ext cx="5030547" cy="4319580"/>
          </a:xfrm>
        </p:spPr>
        <p:txBody>
          <a:bodyPr/>
          <a:lstStyle/>
          <a:p>
            <a:r>
              <a:rPr lang="en-US" sz="2745" dirty="0"/>
              <a:t>Simulated thermometer</a:t>
            </a:r>
          </a:p>
          <a:p>
            <a:pPr lvl="1"/>
            <a:r>
              <a:rPr lang="en-US" sz="1372" dirty="0"/>
              <a:t>Emits telemetry every second</a:t>
            </a:r>
          </a:p>
          <a:p>
            <a:r>
              <a:rPr lang="en-US" sz="2745" dirty="0">
                <a:solidFill>
                  <a:schemeClr val="accent4"/>
                </a:solidFill>
              </a:rPr>
              <a:t>Stream Analytics</a:t>
            </a:r>
          </a:p>
          <a:p>
            <a:pPr lvl="1"/>
            <a:r>
              <a:rPr lang="en-US" sz="1372" dirty="0"/>
              <a:t>A Stream Analytics Job receives the readings and forward all readings to Power BI and Service Bus</a:t>
            </a:r>
          </a:p>
          <a:p>
            <a:r>
              <a:rPr lang="en-US" sz="2745" dirty="0">
                <a:solidFill>
                  <a:schemeClr val="accent5"/>
                </a:solidFill>
              </a:rPr>
              <a:t>Function App</a:t>
            </a:r>
          </a:p>
          <a:p>
            <a:pPr lvl="1"/>
            <a:r>
              <a:rPr lang="en-US" sz="1372" dirty="0"/>
              <a:t>An Azure function receives readings from queue and notifies device</a:t>
            </a:r>
          </a:p>
          <a:p>
            <a:r>
              <a:rPr lang="en-US" sz="2745" dirty="0">
                <a:solidFill>
                  <a:srgbClr val="FF2121"/>
                </a:solidFill>
              </a:rPr>
              <a:t>Device Method</a:t>
            </a:r>
          </a:p>
          <a:p>
            <a:pPr lvl="1"/>
            <a:r>
              <a:rPr lang="en-US" sz="1372" dirty="0"/>
              <a:t>Use device methods to call a method declared on the device </a:t>
            </a:r>
          </a:p>
          <a:p>
            <a:pPr lvl="1"/>
            <a:endParaRPr lang="en-US" sz="1568" dirty="0"/>
          </a:p>
        </p:txBody>
      </p:sp>
      <p:sp>
        <p:nvSpPr>
          <p:cNvPr id="35" name="IoT Hub"/>
          <p:cNvSpPr/>
          <p:nvPr/>
        </p:nvSpPr>
        <p:spPr bwMode="auto">
          <a:xfrm>
            <a:off x="6729625" y="1952878"/>
            <a:ext cx="2040733" cy="359501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6884538" y="2563050"/>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Event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468510" y="2495234"/>
            <a:ext cx="485220" cy="839914"/>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292540" y="2453549"/>
            <a:ext cx="864336" cy="948223"/>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17096" y="2746377"/>
            <a:ext cx="44122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0847000" y="2444525"/>
            <a:ext cx="864336" cy="948223"/>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220108" y="2755832"/>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283516" y="3928104"/>
            <a:ext cx="864336" cy="948223"/>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0847000" y="3572478"/>
            <a:ext cx="864336" cy="948223"/>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156876" y="3116845"/>
            <a:ext cx="690124" cy="67072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147852" y="4401302"/>
            <a:ext cx="699149" cy="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6884538" y="3499423"/>
            <a:ext cx="1734550" cy="711176"/>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Message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441243" y="4525052"/>
            <a:ext cx="600290" cy="602640"/>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6898728" y="4465183"/>
            <a:ext cx="1734550" cy="711176"/>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Manage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5953730" y="2915191"/>
            <a:ext cx="930808" cy="34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041532" y="4820771"/>
            <a:ext cx="857195" cy="560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B4C05D6-0298-42B8-B50D-E36FA31D3DAE}"/>
              </a:ext>
            </a:extLst>
          </p:cNvPr>
          <p:cNvSpPr/>
          <p:nvPr/>
        </p:nvSpPr>
        <p:spPr bwMode="auto">
          <a:xfrm>
            <a:off x="8797860" y="1815453"/>
            <a:ext cx="3127221" cy="4123509"/>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nvGrpSpPr>
          <p:cNvPr id="9" name="Group 8">
            <a:extLst>
              <a:ext uri="{FF2B5EF4-FFF2-40B4-BE49-F238E27FC236}">
                <a16:creationId xmlns:a16="http://schemas.microsoft.com/office/drawing/2014/main" id="{27F326F7-3654-4424-BCDD-1E98EB90AAC9}"/>
              </a:ext>
            </a:extLst>
          </p:cNvPr>
          <p:cNvGrpSpPr/>
          <p:nvPr/>
        </p:nvGrpSpPr>
        <p:grpSpPr>
          <a:xfrm>
            <a:off x="10794438" y="3379682"/>
            <a:ext cx="963494" cy="948223"/>
            <a:chOff x="11105419" y="4951504"/>
            <a:chExt cx="982814" cy="967237"/>
          </a:xfrm>
        </p:grpSpPr>
        <p:sp>
          <p:nvSpPr>
            <p:cNvPr id="47" name="Rectangle 46">
              <a:extLst>
                <a:ext uri="{FF2B5EF4-FFF2-40B4-BE49-F238E27FC236}">
                  <a16:creationId xmlns:a16="http://schemas.microsoft.com/office/drawing/2014/main" id="{EBD2CFC4-F7C0-4309-91CD-EE53C461DA14}"/>
                </a:ext>
              </a:extLst>
            </p:cNvPr>
            <p:cNvSpPr/>
            <p:nvPr/>
          </p:nvSpPr>
          <p:spPr>
            <a:xfrm>
              <a:off x="11105419" y="4951504"/>
              <a:ext cx="982814"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Custom App</a:t>
              </a:r>
            </a:p>
          </p:txBody>
        </p:sp>
        <p:pic>
          <p:nvPicPr>
            <p:cNvPr id="133124" name="Picture 4" descr="Image result for node js">
              <a:extLst>
                <a:ext uri="{FF2B5EF4-FFF2-40B4-BE49-F238E27FC236}">
                  <a16:creationId xmlns:a16="http://schemas.microsoft.com/office/drawing/2014/main" id="{4C636FF2-74EC-4CA3-A128-E70D3C045A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45518" y="5092948"/>
              <a:ext cx="502615" cy="48251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Connector: Elbow 10">
            <a:extLst>
              <a:ext uri="{FF2B5EF4-FFF2-40B4-BE49-F238E27FC236}">
                <a16:creationId xmlns:a16="http://schemas.microsoft.com/office/drawing/2014/main" id="{C787B3D6-4FF3-4963-9054-F771533B9491}"/>
              </a:ext>
            </a:extLst>
          </p:cNvPr>
          <p:cNvCxnSpPr>
            <a:cxnSpLocks/>
            <a:stCxn id="47" idx="1"/>
            <a:endCxn id="216" idx="3"/>
          </p:cNvCxnSpPr>
          <p:nvPr/>
        </p:nvCxnSpPr>
        <p:spPr>
          <a:xfrm rot="10800000" flipV="1">
            <a:off x="8619089" y="3853793"/>
            <a:ext cx="2175351" cy="121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C0390E6-BE0F-420B-BFEA-746F4E5AC4B3}"/>
              </a:ext>
            </a:extLst>
          </p:cNvPr>
          <p:cNvCxnSpPr>
            <a:cxnSpLocks/>
          </p:cNvCxnSpPr>
          <p:nvPr/>
        </p:nvCxnSpPr>
        <p:spPr>
          <a:xfrm>
            <a:off x="5651544" y="3377704"/>
            <a:ext cx="1216474" cy="470558"/>
          </a:xfrm>
          <a:prstGeom prst="bentConnector3">
            <a:avLst>
              <a:gd name="adj1" fmla="val 489"/>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3FCCB96-A0B5-4315-BBCD-114D0A32146C}"/>
              </a:ext>
            </a:extLst>
          </p:cNvPr>
          <p:cNvCxnSpPr>
            <a:cxnSpLocks/>
          </p:cNvCxnSpPr>
          <p:nvPr/>
        </p:nvCxnSpPr>
        <p:spPr>
          <a:xfrm rot="10800000">
            <a:off x="5712496" y="3387705"/>
            <a:ext cx="1155522" cy="38733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6B249115-9EB4-4629-80DB-2D8A7AD54E40}"/>
              </a:ext>
            </a:extLst>
          </p:cNvPr>
          <p:cNvCxnSpPr>
            <a:cxnSpLocks/>
          </p:cNvCxnSpPr>
          <p:nvPr/>
        </p:nvCxnSpPr>
        <p:spPr>
          <a:xfrm>
            <a:off x="8667193" y="4006852"/>
            <a:ext cx="2080842" cy="1041"/>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833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6" end="6"/>
                                            </p:txEl>
                                          </p:spTgt>
                                        </p:tgtEl>
                                        <p:attrNameLst>
                                          <p:attrName>style.visibility</p:attrName>
                                        </p:attrNameLst>
                                      </p:cBhvr>
                                      <p:to>
                                        <p:strVal val="visible"/>
                                      </p:to>
                                    </p:set>
                                    <p:animEffect transition="in" filter="fade">
                                      <p:cBhvr>
                                        <p:cTn id="7" dur="500"/>
                                        <p:tgtEl>
                                          <p:spTgt spid="8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7" end="7"/>
                                            </p:txEl>
                                          </p:spTgt>
                                        </p:tgtEl>
                                        <p:attrNameLst>
                                          <p:attrName>style.visibility</p:attrName>
                                        </p:attrNameLst>
                                      </p:cBhvr>
                                      <p:to>
                                        <p:strVal val="visible"/>
                                      </p:to>
                                    </p:set>
                                    <p:animEffect transition="in" filter="fade">
                                      <p:cBhvr>
                                        <p:cTn id="10" dur="500"/>
                                        <p:tgtEl>
                                          <p:spTgt spid="88">
                                            <p:txEl>
                                              <p:pRg st="7" end="7"/>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xit" presetSubtype="0" fill="hold" nodeType="withEffect">
                                  <p:stCondLst>
                                    <p:cond delay="0"/>
                                  </p:stCondLst>
                                  <p:childTnLst>
                                    <p:animEffect transition="out" filter="fade">
                                      <p:cBhvr>
                                        <p:cTn id="16" dur="500"/>
                                        <p:tgtEl>
                                          <p:spTgt spid="238"/>
                                        </p:tgtEl>
                                      </p:cBhvr>
                                    </p:animEffect>
                                    <p:set>
                                      <p:cBhvr>
                                        <p:cTn id="17" dur="1" fill="hold">
                                          <p:stCondLst>
                                            <p:cond delay="499"/>
                                          </p:stCondLst>
                                        </p:cTn>
                                        <p:tgtEl>
                                          <p:spTgt spid="23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27"/>
                                        </p:tgtEl>
                                      </p:cBhvr>
                                    </p:animEffect>
                                    <p:set>
                                      <p:cBhvr>
                                        <p:cTn id="20" dur="1" fill="hold">
                                          <p:stCondLst>
                                            <p:cond delay="499"/>
                                          </p:stCondLst>
                                        </p:cTn>
                                        <p:tgtEl>
                                          <p:spTgt spid="2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31"/>
                                        </p:tgtEl>
                                      </p:cBhvr>
                                    </p:animEffect>
                                    <p:animScale>
                                      <p:cBhvr>
                                        <p:cTn id="34" dur="250" autoRev="1" fill="hold"/>
                                        <p:tgtEl>
                                          <p:spTgt spid="31"/>
                                        </p:tgtEl>
                                      </p:cBhvr>
                                      <p:by x="105000" y="105000"/>
                                    </p:animScale>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2000"/>
                            </p:stCondLst>
                            <p:childTnLst>
                              <p:par>
                                <p:cTn id="44" presetID="26" presetClass="emph" presetSubtype="0" fill="hold" nodeType="afterEffect">
                                  <p:stCondLst>
                                    <p:cond delay="0"/>
                                  </p:stCondLst>
                                  <p:childTnLst>
                                    <p:animEffect transition="out" filter="fade">
                                      <p:cBhvr>
                                        <p:cTn id="45" dur="500" tmFilter="0, 0; .2, .5; .8, .5; 1, 0"/>
                                        <p:tgtEl>
                                          <p:spTgt spid="31"/>
                                        </p:tgtEl>
                                      </p:cBhvr>
                                    </p:animEffect>
                                    <p:animScale>
                                      <p:cBhvr>
                                        <p:cTn id="46" dur="250" autoRev="1" fill="hold"/>
                                        <p:tgtEl>
                                          <p:spTgt spid="31"/>
                                        </p:tgtEl>
                                      </p:cBhvr>
                                      <p:by x="105000" y="105000"/>
                                    </p:animScale>
                                  </p:childTnLst>
                                </p:cTn>
                              </p:par>
                            </p:childTnLst>
                          </p:cTn>
                        </p:par>
                        <p:par>
                          <p:cTn id="47" fill="hold">
                            <p:stCondLst>
                              <p:cond delay="2500"/>
                            </p:stCondLst>
                            <p:childTnLst>
                              <p:par>
                                <p:cTn id="48" presetID="10" presetClass="entr" presetSubtype="0" fill="hold" nodeType="afterEffect">
                                  <p:stCondLst>
                                    <p:cond delay="0"/>
                                  </p:stCondLst>
                                  <p:childTnLst>
                                    <p:set>
                                      <p:cBhvr>
                                        <p:cTn id="49" dur="1" fill="hold">
                                          <p:stCondLst>
                                            <p:cond delay="0"/>
                                          </p:stCondLst>
                                        </p:cTn>
                                        <p:tgtEl>
                                          <p:spTgt spid="225"/>
                                        </p:tgtEl>
                                        <p:attrNameLst>
                                          <p:attrName>style.visibility</p:attrName>
                                        </p:attrNameLst>
                                      </p:cBhvr>
                                      <p:to>
                                        <p:strVal val="visible"/>
                                      </p:to>
                                    </p:set>
                                    <p:animEffect transition="in" filter="fade">
                                      <p:cBhvr>
                                        <p:cTn id="50"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40C6AD-30D4-43E6-889D-6EF448B3A466}"/>
              </a:ext>
            </a:extLst>
          </p:cNvPr>
          <p:cNvSpPr>
            <a:spLocks noGrp="1"/>
          </p:cNvSpPr>
          <p:nvPr>
            <p:ph type="body" sz="quarter" idx="10"/>
          </p:nvPr>
        </p:nvSpPr>
        <p:spPr>
          <a:xfrm>
            <a:off x="274639" y="1562365"/>
            <a:ext cx="11653523" cy="4602798"/>
          </a:xfrm>
        </p:spPr>
        <p:txBody>
          <a:bodyPr/>
          <a:lstStyle/>
          <a:p>
            <a:r>
              <a:rPr lang="en-US" dirty="0"/>
              <a:t>AMQP / AMQP-WS</a:t>
            </a:r>
          </a:p>
          <a:p>
            <a:pPr lvl="1"/>
            <a:r>
              <a:rPr lang="en-US" dirty="0"/>
              <a:t>Support </a:t>
            </a:r>
            <a:r>
              <a:rPr lang="en-US" b="1" dirty="0"/>
              <a:t>Complete, Reject and Abort</a:t>
            </a:r>
            <a:r>
              <a:rPr lang="en-US" dirty="0"/>
              <a:t> on receiving messages.</a:t>
            </a:r>
          </a:p>
          <a:p>
            <a:pPr lvl="1"/>
            <a:r>
              <a:rPr lang="en-US" dirty="0"/>
              <a:t>Supports </a:t>
            </a:r>
            <a:r>
              <a:rPr lang="en-US" b="1" dirty="0"/>
              <a:t>Exactly once </a:t>
            </a:r>
            <a:r>
              <a:rPr lang="en-US" dirty="0"/>
              <a:t>delivery</a:t>
            </a:r>
            <a:endParaRPr lang="en-US" b="1" dirty="0"/>
          </a:p>
          <a:p>
            <a:pPr lvl="1"/>
            <a:r>
              <a:rPr lang="en-US" dirty="0"/>
              <a:t>Support message </a:t>
            </a:r>
            <a:r>
              <a:rPr lang="en-US" b="1" dirty="0"/>
              <a:t>Meta data</a:t>
            </a:r>
            <a:endParaRPr lang="en-US" dirty="0"/>
          </a:p>
          <a:p>
            <a:r>
              <a:rPr lang="en-US" dirty="0"/>
              <a:t>MQTT / MQTT-WS</a:t>
            </a:r>
          </a:p>
          <a:p>
            <a:pPr lvl="1"/>
            <a:r>
              <a:rPr lang="en-US" dirty="0"/>
              <a:t>Supports </a:t>
            </a:r>
            <a:r>
              <a:rPr lang="en-US" b="1" dirty="0"/>
              <a:t>Device State</a:t>
            </a:r>
            <a:endParaRPr lang="en-US" dirty="0"/>
          </a:p>
          <a:p>
            <a:pPr lvl="1"/>
            <a:r>
              <a:rPr lang="en-US" dirty="0"/>
              <a:t>Supports </a:t>
            </a:r>
            <a:r>
              <a:rPr lang="en-US" b="1" dirty="0"/>
              <a:t>Device Methods</a:t>
            </a:r>
          </a:p>
          <a:p>
            <a:pPr lvl="1"/>
            <a:r>
              <a:rPr lang="en-US" dirty="0"/>
              <a:t>Supports</a:t>
            </a:r>
            <a:r>
              <a:rPr lang="en-US" b="1" dirty="0"/>
              <a:t> </a:t>
            </a:r>
            <a:r>
              <a:rPr lang="sv-SE" b="1" dirty="0" err="1"/>
              <a:t>QoS</a:t>
            </a:r>
            <a:r>
              <a:rPr lang="sv-SE" b="1" dirty="0"/>
              <a:t> 0 &amp; 1 </a:t>
            </a:r>
            <a:r>
              <a:rPr lang="sv-SE" dirty="0"/>
              <a:t>(”at </a:t>
            </a:r>
            <a:r>
              <a:rPr lang="sv-SE" dirty="0" err="1"/>
              <a:t>most</a:t>
            </a:r>
            <a:r>
              <a:rPr lang="sv-SE" dirty="0"/>
              <a:t> </a:t>
            </a:r>
            <a:r>
              <a:rPr lang="sv-SE" dirty="0" err="1"/>
              <a:t>once</a:t>
            </a:r>
            <a:r>
              <a:rPr lang="sv-SE" dirty="0"/>
              <a:t>” and ”at </a:t>
            </a:r>
            <a:r>
              <a:rPr lang="sv-SE" dirty="0" err="1"/>
              <a:t>least</a:t>
            </a:r>
            <a:r>
              <a:rPr lang="sv-SE" dirty="0"/>
              <a:t> </a:t>
            </a:r>
            <a:r>
              <a:rPr lang="sv-SE" dirty="0" err="1"/>
              <a:t>once</a:t>
            </a:r>
            <a:r>
              <a:rPr lang="sv-SE" dirty="0"/>
              <a:t>”)</a:t>
            </a:r>
            <a:endParaRPr lang="en-US" b="1" dirty="0"/>
          </a:p>
          <a:p>
            <a:pPr lvl="1"/>
            <a:r>
              <a:rPr lang="en-US" dirty="0"/>
              <a:t>Drops connection on error</a:t>
            </a:r>
          </a:p>
        </p:txBody>
      </p:sp>
      <p:sp>
        <p:nvSpPr>
          <p:cNvPr id="2" name="Title 1">
            <a:extLst>
              <a:ext uri="{FF2B5EF4-FFF2-40B4-BE49-F238E27FC236}">
                <a16:creationId xmlns:a16="http://schemas.microsoft.com/office/drawing/2014/main" id="{853757AA-D7D7-41A0-93D9-548EE958690A}"/>
              </a:ext>
            </a:extLst>
          </p:cNvPr>
          <p:cNvSpPr>
            <a:spLocks noGrp="1"/>
          </p:cNvSpPr>
          <p:nvPr>
            <p:ph type="title"/>
          </p:nvPr>
        </p:nvSpPr>
        <p:spPr/>
        <p:txBody>
          <a:bodyPr/>
          <a:lstStyle/>
          <a:p>
            <a:r>
              <a:rPr lang="en-US" dirty="0"/>
              <a:t>Transport protocol – Functional comparison</a:t>
            </a:r>
          </a:p>
        </p:txBody>
      </p:sp>
      <p:sp>
        <p:nvSpPr>
          <p:cNvPr id="5" name="TextBox 4">
            <a:extLst>
              <a:ext uri="{FF2B5EF4-FFF2-40B4-BE49-F238E27FC236}">
                <a16:creationId xmlns:a16="http://schemas.microsoft.com/office/drawing/2014/main" id="{770640D0-B334-4158-86CA-0CF7C9E0BE00}"/>
              </a:ext>
            </a:extLst>
          </p:cNvPr>
          <p:cNvSpPr txBox="1"/>
          <p:nvPr/>
        </p:nvSpPr>
        <p:spPr>
          <a:xfrm>
            <a:off x="2166316" y="6165163"/>
            <a:ext cx="8090289"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http://vasters.com/blog/From-MQTT-to-AMQP-and-back/</a:t>
            </a:r>
          </a:p>
        </p:txBody>
      </p:sp>
    </p:spTree>
    <p:extLst>
      <p:ext uri="{BB962C8B-B14F-4D97-AF65-F5344CB8AC3E}">
        <p14:creationId xmlns:p14="http://schemas.microsoft.com/office/powerpoint/2010/main" val="2548129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FB478D-4DD5-4899-BDE3-51FD09F7E278}"/>
              </a:ext>
            </a:extLst>
          </p:cNvPr>
          <p:cNvSpPr txBox="1"/>
          <p:nvPr/>
        </p:nvSpPr>
        <p:spPr>
          <a:xfrm>
            <a:off x="1114424" y="2581275"/>
            <a:ext cx="11077575" cy="2985433"/>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Q&amp;A</a:t>
            </a:r>
          </a:p>
          <a:p>
            <a:endParaRPr lang="en-US" sz="7200" dirty="0">
              <a:latin typeface="Segoe UI Light" panose="020B0502040204020203" pitchFamily="34" charset="0"/>
              <a:cs typeface="Segoe UI Light" panose="020B0502040204020203" pitchFamily="34" charset="0"/>
            </a:endParaRPr>
          </a:p>
          <a:p>
            <a:r>
              <a:rPr lang="en-US" sz="4400" dirty="0">
                <a:latin typeface="Segoe UI Light" panose="020B0502040204020203" pitchFamily="34" charset="0"/>
                <a:cs typeface="Segoe UI Light" panose="020B0502040204020203" pitchFamily="34" charset="0"/>
              </a:rPr>
              <a:t>(first question gets a CR7 shirt for free)</a:t>
            </a:r>
          </a:p>
        </p:txBody>
      </p:sp>
    </p:spTree>
    <p:extLst>
      <p:ext uri="{BB962C8B-B14F-4D97-AF65-F5344CB8AC3E}">
        <p14:creationId xmlns:p14="http://schemas.microsoft.com/office/powerpoint/2010/main" val="244994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FB478D-4DD5-4899-BDE3-51FD09F7E278}"/>
              </a:ext>
            </a:extLst>
          </p:cNvPr>
          <p:cNvSpPr txBox="1"/>
          <p:nvPr/>
        </p:nvSpPr>
        <p:spPr>
          <a:xfrm>
            <a:off x="1114424" y="2581275"/>
            <a:ext cx="11077575"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803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CE78D1-16FF-4C58-B4DB-E0B35B5CA670}"/>
              </a:ext>
            </a:extLst>
          </p:cNvPr>
          <p:cNvSpPr/>
          <p:nvPr/>
        </p:nvSpPr>
        <p:spPr bwMode="auto">
          <a:xfrm>
            <a:off x="0" y="0"/>
            <a:ext cx="12192000" cy="6858000"/>
          </a:xfrm>
          <a:prstGeom prst="rect">
            <a:avLst/>
          </a:prstGeom>
          <a:solidFill>
            <a:schemeClr val="bg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sv-SE" sz="5400" dirty="0">
                <a:solidFill>
                  <a:schemeClr val="tx1"/>
                </a:solidFill>
                <a:latin typeface="Consolas" panose="020B0609020204030204" pitchFamily="49" charset="0"/>
              </a:rPr>
              <a:t>IoT === integration</a:t>
            </a:r>
            <a:endParaRPr lang="sv-SE"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1724956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Microsoft Azure IoT Hub</a:t>
            </a:r>
          </a:p>
        </p:txBody>
      </p:sp>
      <p:sp>
        <p:nvSpPr>
          <p:cNvPr id="5" name="Text Placeholder 4"/>
          <p:cNvSpPr>
            <a:spLocks noGrp="1"/>
          </p:cNvSpPr>
          <p:nvPr>
            <p:ph type="body" sz="quarter" idx="10"/>
          </p:nvPr>
        </p:nvSpPr>
        <p:spPr>
          <a:xfrm>
            <a:off x="269240" y="3182580"/>
            <a:ext cx="11651870" cy="2942344"/>
          </a:xfrm>
        </p:spPr>
        <p:txBody>
          <a:bodyPr/>
          <a:lstStyle/>
          <a:p>
            <a:pPr marL="0" lvl="2">
              <a:buClr>
                <a:prstClr val="white"/>
              </a:buClr>
              <a:defRPr/>
            </a:pPr>
            <a:r>
              <a:rPr lang="en-US" sz="2800" dirty="0">
                <a:solidFill>
                  <a:prstClr val="white"/>
                </a:solidFill>
                <a:latin typeface="Segoe UI Light"/>
              </a:rPr>
              <a:t>Azure IoT Hub is designed to connect your devices to Azure. </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Millions of simultaneously connected devices</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Per-device authentication</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High throughput data ingestion</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A variety of communication patterns</a:t>
            </a:r>
          </a:p>
          <a:p>
            <a:pPr marL="681123" lvl="3" indent="-457112">
              <a:buClr>
                <a:prstClr val="white"/>
              </a:buClr>
              <a:buFont typeface="Webdings" panose="05030102010509060703" pitchFamily="18" charset="2"/>
              <a:buChar char=""/>
              <a:defRPr/>
            </a:pPr>
            <a:r>
              <a:rPr lang="en-US" sz="2800" dirty="0">
                <a:solidFill>
                  <a:prstClr val="white"/>
                </a:solidFill>
                <a:latin typeface="Segoe UI Light"/>
              </a:rPr>
              <a:t>Reliable command and control</a:t>
            </a:r>
          </a:p>
        </p:txBody>
      </p:sp>
      <p:sp>
        <p:nvSpPr>
          <p:cNvPr id="6" name="Text Placeholder 4"/>
          <p:cNvSpPr txBox="1">
            <a:spLocks/>
          </p:cNvSpPr>
          <p:nvPr/>
        </p:nvSpPr>
        <p:spPr>
          <a:xfrm>
            <a:off x="275465" y="1562366"/>
            <a:ext cx="11651870" cy="1620214"/>
          </a:xfrm>
          <a:prstGeom prst="rect">
            <a:avLst/>
          </a:prstGeom>
        </p:spPr>
        <p:txBody>
          <a:bodyPr vert="horz" wrap="square" lIns="146284" tIns="91427" rIns="146284" bIns="91427" rtlCol="0">
            <a:spAutoFit/>
          </a:bodyPr>
          <a:lstStyle>
            <a:lvl1pPr marL="0" marR="0" indent="0" algn="l" defTabSz="914192" rtl="0" eaLnBrk="1" fontAlgn="auto" latinLnBrk="0" hangingPunct="1">
              <a:lnSpc>
                <a:spcPct val="90000"/>
              </a:lnSpc>
              <a:spcBef>
                <a:spcPts val="1800"/>
              </a:spcBef>
              <a:spcAft>
                <a:spcPts val="0"/>
              </a:spcAft>
              <a:buClrTx/>
              <a:buSzPct val="90000"/>
              <a:buFont typeface="Arial" pitchFamily="34" charset="0"/>
              <a:buNone/>
              <a:tabLst/>
              <a:defRPr sz="3920" kern="1200" spc="0" baseline="0">
                <a:gradFill>
                  <a:gsLst>
                    <a:gs pos="1250">
                      <a:schemeClr val="tx1"/>
                    </a:gs>
                    <a:gs pos="99000">
                      <a:schemeClr val="tx1"/>
                    </a:gs>
                  </a:gsLst>
                  <a:lin ang="5400000" scaled="0"/>
                </a:gradFill>
                <a:latin typeface="+mj-lt"/>
                <a:ea typeface="+mn-ea"/>
                <a:cs typeface="+mn-cs"/>
              </a:defRPr>
            </a:lvl1pPr>
            <a:lvl2pPr marL="0" marR="0" indent="0" algn="l" defTabSz="914192" rtl="0" eaLnBrk="1" fontAlgn="auto" latinLnBrk="0" hangingPunct="1">
              <a:lnSpc>
                <a:spcPct val="90000"/>
              </a:lnSpc>
              <a:spcBef>
                <a:spcPts val="365"/>
              </a:spcBef>
              <a:spcAft>
                <a:spcPts val="60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54"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07"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161"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896182">
              <a:spcBef>
                <a:spcPts val="1765"/>
              </a:spcBef>
            </a:pPr>
            <a:r>
              <a:rPr lang="en-US" sz="3919" dirty="0">
                <a:gradFill>
                  <a:gsLst>
                    <a:gs pos="1250">
                      <a:prstClr val="white"/>
                    </a:gs>
                    <a:gs pos="99000">
                      <a:prstClr val="white"/>
                    </a:gs>
                  </a:gsLst>
                  <a:lin ang="5400000" scaled="0"/>
                </a:gradFill>
                <a:latin typeface="Segoe UI Light"/>
              </a:rPr>
              <a:t>IoT Hub is available as a stand-alone service or as one of the services used in the new Azure IoT Suite</a:t>
            </a:r>
          </a:p>
          <a:p>
            <a:pPr lvl="1" defTabSz="896182">
              <a:spcBef>
                <a:spcPts val="358"/>
              </a:spcBef>
              <a:spcAft>
                <a:spcPts val="588"/>
              </a:spcAft>
            </a:pPr>
            <a:r>
              <a:rPr lang="en-US" dirty="0">
                <a:gradFill>
                  <a:gsLst>
                    <a:gs pos="1250">
                      <a:prstClr val="white"/>
                    </a:gs>
                    <a:gs pos="100000">
                      <a:prstClr val="white"/>
                    </a:gs>
                  </a:gsLst>
                  <a:lin ang="5400000" scaled="0"/>
                </a:gradFill>
                <a:latin typeface="Segoe UI"/>
              </a:rPr>
              <a:t> </a:t>
            </a:r>
          </a:p>
        </p:txBody>
      </p:sp>
    </p:spTree>
    <p:extLst>
      <p:ext uri="{BB962C8B-B14F-4D97-AF65-F5344CB8AC3E}">
        <p14:creationId xmlns:p14="http://schemas.microsoft.com/office/powerpoint/2010/main" val="42547499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Connector 87"/>
          <p:cNvCxnSpPr/>
          <p:nvPr/>
        </p:nvCxnSpPr>
        <p:spPr>
          <a:xfrm>
            <a:off x="3227879" y="2372431"/>
            <a:ext cx="0" cy="4033296"/>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Azure IoT Solution Architecture</a:t>
            </a:r>
          </a:p>
        </p:txBody>
      </p:sp>
      <p:sp>
        <p:nvSpPr>
          <p:cNvPr id="8" name="Field gateway"/>
          <p:cNvSpPr/>
          <p:nvPr/>
        </p:nvSpPr>
        <p:spPr>
          <a:xfrm>
            <a:off x="2120696" y="3887247"/>
            <a:ext cx="942860" cy="150159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467568" y="3020123"/>
            <a:ext cx="957410" cy="150159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Cloud protocol</a:t>
            </a:r>
          </a:p>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11601" y="2586849"/>
            <a:ext cx="307313" cy="307916"/>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a typeface="MS PGothic" panose="020B0600070205080204" pitchFamily="34" charset="-128"/>
              </a:endParaRPr>
            </a:p>
          </p:txBody>
        </p:sp>
      </p:grpSp>
      <p:cxnSp>
        <p:nvCxnSpPr>
          <p:cNvPr id="22" name="Straight Arrow Connector 21"/>
          <p:cNvCxnSpPr/>
          <p:nvPr/>
        </p:nvCxnSpPr>
        <p:spPr>
          <a:xfrm flipV="1">
            <a:off x="1439136" y="2720664"/>
            <a:ext cx="3500195" cy="10834"/>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39136" y="3487070"/>
            <a:ext cx="2028433" cy="13667"/>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26667" y="3756347"/>
            <a:ext cx="525263"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39136" y="4232674"/>
            <a:ext cx="688083" cy="10019"/>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061903" y="4176747"/>
            <a:ext cx="415505" cy="5037"/>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44631" y="4998265"/>
            <a:ext cx="682074"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070729" y="4998263"/>
            <a:ext cx="1868601" cy="11687"/>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298803" y="2931063"/>
            <a:ext cx="1133996" cy="338378"/>
          </a:xfrm>
          <a:prstGeom prst="rect">
            <a:avLst/>
          </a:prstGeom>
          <a:noFill/>
        </p:spPr>
        <p:txBody>
          <a:bodyPr wrap="none" rtlCol="0">
            <a:spAutoFit/>
          </a:bodyPr>
          <a:lstStyle/>
          <a:p>
            <a:pPr defTabSz="914367">
              <a:defRPr/>
            </a:pPr>
            <a:r>
              <a:rPr lang="en-US" sz="1567" dirty="0">
                <a:solidFill>
                  <a:prstClr val="white"/>
                </a:solidFill>
                <a:latin typeface="Segoe UI"/>
                <a:ea typeface="MS PGothic" panose="020B0600070205080204" pitchFamily="34" charset="-128"/>
              </a:rPr>
              <a:t>IP-capable</a:t>
            </a:r>
          </a:p>
        </p:txBody>
      </p:sp>
      <p:sp>
        <p:nvSpPr>
          <p:cNvPr id="36" name="TextBox 35"/>
          <p:cNvSpPr txBox="1"/>
          <p:nvPr/>
        </p:nvSpPr>
        <p:spPr>
          <a:xfrm rot="16200000">
            <a:off x="45300" y="4472155"/>
            <a:ext cx="1620522" cy="331773"/>
          </a:xfrm>
          <a:prstGeom prst="rect">
            <a:avLst/>
          </a:prstGeom>
          <a:noFill/>
        </p:spPr>
        <p:txBody>
          <a:bodyPr wrap="none" rtlCol="0">
            <a:spAutoFit/>
          </a:bodyPr>
          <a:lstStyle/>
          <a:p>
            <a:pPr defTabSz="914367">
              <a:defRPr/>
            </a:pPr>
            <a:r>
              <a:rPr lang="en-US" sz="1567" dirty="0">
                <a:solidFill>
                  <a:prstClr val="white"/>
                </a:solidFill>
                <a:latin typeface="Segoe UI"/>
                <a:ea typeface="MS PGothic" panose="020B0600070205080204" pitchFamily="34" charset="-128"/>
              </a:rPr>
              <a:t>None IP-devices</a:t>
            </a:r>
          </a:p>
        </p:txBody>
      </p:sp>
      <p:sp>
        <p:nvSpPr>
          <p:cNvPr id="51" name="Left-Right Arrow 50"/>
          <p:cNvSpPr/>
          <p:nvPr/>
        </p:nvSpPr>
        <p:spPr>
          <a:xfrm>
            <a:off x="6934095" y="4060239"/>
            <a:ext cx="581359" cy="442996"/>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TextBox 94"/>
          <p:cNvSpPr txBox="1"/>
          <p:nvPr/>
        </p:nvSpPr>
        <p:spPr>
          <a:xfrm>
            <a:off x="3227880" y="6059180"/>
            <a:ext cx="862086" cy="511055"/>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1567">
                <a:solidFill>
                  <a:prstClr val="white"/>
                </a:solidFill>
                <a:latin typeface="Segoe UI"/>
                <a:ea typeface="MS PGothic" panose="020B0600070205080204" pitchFamily="34" charset="-128"/>
              </a:rPr>
              <a:t>cloud</a:t>
            </a:r>
          </a:p>
        </p:txBody>
      </p:sp>
      <p:sp>
        <p:nvSpPr>
          <p:cNvPr id="96" name="TextBox 95"/>
          <p:cNvSpPr txBox="1"/>
          <p:nvPr/>
        </p:nvSpPr>
        <p:spPr>
          <a:xfrm>
            <a:off x="2392840" y="6047212"/>
            <a:ext cx="753097" cy="511055"/>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1567" dirty="0">
                <a:solidFill>
                  <a:prstClr val="white"/>
                </a:solidFill>
                <a:latin typeface="Segoe UI"/>
                <a:ea typeface="MS PGothic" panose="020B0600070205080204" pitchFamily="34" charset="-128"/>
              </a:rPr>
              <a:t>field</a:t>
            </a:r>
          </a:p>
        </p:txBody>
      </p:sp>
      <p:grpSp>
        <p:nvGrpSpPr>
          <p:cNvPr id="41" name="Group 40"/>
          <p:cNvGrpSpPr/>
          <p:nvPr/>
        </p:nvGrpSpPr>
        <p:grpSpPr>
          <a:xfrm>
            <a:off x="1111601" y="3333375"/>
            <a:ext cx="307313" cy="307916"/>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a typeface="MS PGothic" panose="020B0600070205080204" pitchFamily="34" charset="-128"/>
              </a:endParaRPr>
            </a:p>
          </p:txBody>
        </p:sp>
      </p:grpSp>
      <p:grpSp>
        <p:nvGrpSpPr>
          <p:cNvPr id="44" name="Group 43"/>
          <p:cNvGrpSpPr/>
          <p:nvPr/>
        </p:nvGrpSpPr>
        <p:grpSpPr>
          <a:xfrm>
            <a:off x="1105204" y="4078596"/>
            <a:ext cx="307313" cy="307916"/>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a typeface="MS PGothic" panose="020B0600070205080204" pitchFamily="34" charset="-128"/>
              </a:endParaRPr>
            </a:p>
          </p:txBody>
        </p:sp>
      </p:grpSp>
      <p:grpSp>
        <p:nvGrpSpPr>
          <p:cNvPr id="47" name="Group 46"/>
          <p:cNvGrpSpPr/>
          <p:nvPr/>
        </p:nvGrpSpPr>
        <p:grpSpPr>
          <a:xfrm>
            <a:off x="1102672" y="4855993"/>
            <a:ext cx="307313" cy="307916"/>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a typeface="MS PGothic" panose="020B0600070205080204" pitchFamily="34" charset="-128"/>
              </a:endParaRPr>
            </a:p>
          </p:txBody>
        </p:sp>
      </p:grpSp>
      <p:sp>
        <p:nvSpPr>
          <p:cNvPr id="39" name="Left-Right Arrow 38"/>
          <p:cNvSpPr/>
          <p:nvPr/>
        </p:nvSpPr>
        <p:spPr>
          <a:xfrm>
            <a:off x="6948905" y="5283300"/>
            <a:ext cx="581359" cy="442996"/>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6948904" y="2833717"/>
            <a:ext cx="581359" cy="442996"/>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22873" y="4027515"/>
            <a:ext cx="487556" cy="487425"/>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81" name="Group 180"/>
          <p:cNvGrpSpPr/>
          <p:nvPr/>
        </p:nvGrpSpPr>
        <p:grpSpPr>
          <a:xfrm>
            <a:off x="3564501" y="3079730"/>
            <a:ext cx="767555" cy="479963"/>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782" rtlCol="0" anchor="ctr"/>
            <a:lstStyle/>
            <a:p>
              <a:pPr algn="ctr" defTabSz="914367">
                <a:lnSpc>
                  <a:spcPct val="80000"/>
                </a:lnSpc>
                <a:defRPr/>
              </a:pPr>
              <a:endParaRPr lang="en-US" sz="4313" spc="-147">
                <a:solidFill>
                  <a:srgbClr val="FFFFFF"/>
                </a:solidFill>
                <a:latin typeface="Segoe UI Light"/>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sp>
        <p:nvSpPr>
          <p:cNvPr id="4" name="IoT"/>
          <p:cNvSpPr/>
          <p:nvPr/>
        </p:nvSpPr>
        <p:spPr>
          <a:xfrm>
            <a:off x="4959459" y="2381778"/>
            <a:ext cx="1747279" cy="3653146"/>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defRPr/>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pic>
        <p:nvPicPr>
          <p:cNvPr id="117" name="Picture 116">
            <a:extLst>
              <a:ext uri="{FF2B5EF4-FFF2-40B4-BE49-F238E27FC236}">
                <a16:creationId xmlns:a16="http://schemas.microsoft.com/office/drawing/2014/main" id="{89D6B0EB-34E6-4D2A-B597-CA5A040032B9}"/>
              </a:ext>
            </a:extLst>
          </p:cNvPr>
          <p:cNvPicPr>
            <a:picLocks noChangeAspect="1"/>
          </p:cNvPicPr>
          <p:nvPr/>
        </p:nvPicPr>
        <p:blipFill>
          <a:blip r:embed="rId9"/>
          <a:stretch>
            <a:fillRect/>
          </a:stretch>
        </p:blipFill>
        <p:spPr>
          <a:xfrm>
            <a:off x="5506742" y="3699425"/>
            <a:ext cx="656179" cy="656179"/>
          </a:xfrm>
          <a:prstGeom prst="rect">
            <a:avLst/>
          </a:prstGeom>
        </p:spPr>
      </p:pic>
      <p:grpSp>
        <p:nvGrpSpPr>
          <p:cNvPr id="31" name="Group 30">
            <a:extLst>
              <a:ext uri="{FF2B5EF4-FFF2-40B4-BE49-F238E27FC236}">
                <a16:creationId xmlns:a16="http://schemas.microsoft.com/office/drawing/2014/main" id="{E69EF317-C899-4415-A3FA-09B83967955A}"/>
              </a:ext>
            </a:extLst>
          </p:cNvPr>
          <p:cNvGrpSpPr/>
          <p:nvPr/>
        </p:nvGrpSpPr>
        <p:grpSpPr>
          <a:xfrm>
            <a:off x="7702361" y="2480782"/>
            <a:ext cx="3337114" cy="1149844"/>
            <a:chOff x="7702361" y="2480782"/>
            <a:chExt cx="3337114" cy="1149844"/>
          </a:xfrm>
        </p:grpSpPr>
        <p:sp>
          <p:nvSpPr>
            <p:cNvPr id="37" name="Rectangle 36"/>
            <p:cNvSpPr/>
            <p:nvPr/>
          </p:nvSpPr>
          <p:spPr>
            <a:xfrm>
              <a:off x="7702361" y="2480782"/>
              <a:ext cx="3337114" cy="1149844"/>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Cold path persisting</a:t>
              </a:r>
            </a:p>
          </p:txBody>
        </p:sp>
        <p:pic>
          <p:nvPicPr>
            <p:cNvPr id="6" name="Picture 5">
              <a:extLst>
                <a:ext uri="{FF2B5EF4-FFF2-40B4-BE49-F238E27FC236}">
                  <a16:creationId xmlns:a16="http://schemas.microsoft.com/office/drawing/2014/main" id="{8E5D445C-9B2F-461F-B784-3AC81B7E2B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99765" y="2616663"/>
              <a:ext cx="438552" cy="438552"/>
            </a:xfrm>
            <a:prstGeom prst="rect">
              <a:avLst/>
            </a:prstGeom>
          </p:spPr>
        </p:pic>
        <p:pic>
          <p:nvPicPr>
            <p:cNvPr id="17" name="Picture 16">
              <a:extLst>
                <a:ext uri="{FF2B5EF4-FFF2-40B4-BE49-F238E27FC236}">
                  <a16:creationId xmlns:a16="http://schemas.microsoft.com/office/drawing/2014/main" id="{D9E7C56D-AAF1-4EA6-9C0B-BFF3B4FAE05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05492" y="2641178"/>
              <a:ext cx="386108" cy="386108"/>
            </a:xfrm>
            <a:prstGeom prst="rect">
              <a:avLst/>
            </a:prstGeom>
          </p:spPr>
        </p:pic>
        <p:pic>
          <p:nvPicPr>
            <p:cNvPr id="19" name="Picture 18">
              <a:extLst>
                <a:ext uri="{FF2B5EF4-FFF2-40B4-BE49-F238E27FC236}">
                  <a16:creationId xmlns:a16="http://schemas.microsoft.com/office/drawing/2014/main" id="{A72D937D-2308-4472-90FE-C9CC9943F9E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29858" y="2646584"/>
              <a:ext cx="399917" cy="399917"/>
            </a:xfrm>
            <a:prstGeom prst="rect">
              <a:avLst/>
            </a:prstGeom>
          </p:spPr>
        </p:pic>
        <p:pic>
          <p:nvPicPr>
            <p:cNvPr id="127" name="Picture 126">
              <a:extLst>
                <a:ext uri="{FF2B5EF4-FFF2-40B4-BE49-F238E27FC236}">
                  <a16:creationId xmlns:a16="http://schemas.microsoft.com/office/drawing/2014/main" id="{DDA2A847-F457-4562-BFE9-686B9909DC1C}"/>
                </a:ext>
              </a:extLst>
            </p:cNvPr>
            <p:cNvPicPr>
              <a:picLocks noChangeAspect="1"/>
            </p:cNvPicPr>
            <p:nvPr/>
          </p:nvPicPr>
          <p:blipFill>
            <a:blip r:embed="rId13"/>
            <a:stretch>
              <a:fillRect/>
            </a:stretch>
          </p:blipFill>
          <p:spPr>
            <a:xfrm>
              <a:off x="9801873" y="2636910"/>
              <a:ext cx="427805" cy="427806"/>
            </a:xfrm>
            <a:prstGeom prst="rect">
              <a:avLst/>
            </a:prstGeom>
          </p:spPr>
        </p:pic>
        <p:pic>
          <p:nvPicPr>
            <p:cNvPr id="21" name="Picture 20">
              <a:extLst>
                <a:ext uri="{FF2B5EF4-FFF2-40B4-BE49-F238E27FC236}">
                  <a16:creationId xmlns:a16="http://schemas.microsoft.com/office/drawing/2014/main" id="{824D7B0A-6279-422C-856D-A3A7AD03843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09581" y="2592861"/>
              <a:ext cx="471855" cy="471855"/>
            </a:xfrm>
            <a:prstGeom prst="rect">
              <a:avLst/>
            </a:prstGeom>
          </p:spPr>
        </p:pic>
      </p:grpSp>
      <p:grpSp>
        <p:nvGrpSpPr>
          <p:cNvPr id="32" name="Group 31">
            <a:extLst>
              <a:ext uri="{FF2B5EF4-FFF2-40B4-BE49-F238E27FC236}">
                <a16:creationId xmlns:a16="http://schemas.microsoft.com/office/drawing/2014/main" id="{299469E7-0F6E-42ED-AD0A-E54DA4BFD324}"/>
              </a:ext>
            </a:extLst>
          </p:cNvPr>
          <p:cNvGrpSpPr/>
          <p:nvPr/>
        </p:nvGrpSpPr>
        <p:grpSpPr>
          <a:xfrm>
            <a:off x="7688205" y="3823192"/>
            <a:ext cx="3351270" cy="948223"/>
            <a:chOff x="7688205" y="3823192"/>
            <a:chExt cx="3351270" cy="948223"/>
          </a:xfrm>
        </p:grpSpPr>
        <p:sp>
          <p:nvSpPr>
            <p:cNvPr id="78" name="Rectangle 77"/>
            <p:cNvSpPr/>
            <p:nvPr/>
          </p:nvSpPr>
          <p:spPr>
            <a:xfrm>
              <a:off x="7688205" y="3823192"/>
              <a:ext cx="3351270" cy="948223"/>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Hot path analytics</a:t>
              </a:r>
            </a:p>
          </p:txBody>
        </p:sp>
        <p:grpSp>
          <p:nvGrpSpPr>
            <p:cNvPr id="16" name="Group 15"/>
            <p:cNvGrpSpPr/>
            <p:nvPr/>
          </p:nvGrpSpPr>
          <p:grpSpPr>
            <a:xfrm>
              <a:off x="7851075" y="3977047"/>
              <a:ext cx="720291" cy="40548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black"/>
                  </a:solidFill>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grpSp>
          </p:grpSp>
          <p:grpSp>
            <p:nvGrpSpPr>
              <p:cNvPr id="7" name="Group 6"/>
              <p:cNvGrpSpPr/>
              <p:nvPr/>
            </p:nvGrpSpPr>
            <p:grpSpPr>
              <a:xfrm>
                <a:off x="8421098" y="2926395"/>
                <a:ext cx="622292" cy="776536"/>
                <a:chOff x="8467245" y="2757789"/>
                <a:chExt cx="622292" cy="776536"/>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white"/>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black"/>
                    </a:solidFill>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784" b="1" dirty="0">
                        <a:solidFill>
                          <a:prstClr val="black"/>
                        </a:solidFill>
                        <a:latin typeface="OCR A Extended" panose="02010509020102010303" pitchFamily="50" charset="0"/>
                        <a:ea typeface="MS PGothic" panose="020B0600070205080204" pitchFamily="34" charset="-128"/>
                        <a:cs typeface="Courier New" panose="02070309020205020404" pitchFamily="49" charset="0"/>
                      </a:rPr>
                      <a:t>0</a:t>
                    </a:r>
                  </a:p>
                </p:txBody>
              </p:sp>
            </p:grpSp>
            <p:sp>
              <p:nvSpPr>
                <p:cNvPr id="105" name="Donut 104"/>
                <p:cNvSpPr/>
                <p:nvPr/>
              </p:nvSpPr>
              <p:spPr>
                <a:xfrm>
                  <a:off x="8512459" y="2757789"/>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srgbClr val="00188F">
                        <a:lumMod val="20000"/>
                        <a:lumOff val="80000"/>
                      </a:srgb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913505" eaLnBrk="0" fontAlgn="base" hangingPunct="0">
                    <a:spcBef>
                      <a:spcPct val="0"/>
                    </a:spcBef>
                    <a:spcAft>
                      <a:spcPct val="0"/>
                    </a:spcAft>
                  </a:pPr>
                  <a:endParaRPr lang="en-US" sz="100" dirty="0">
                    <a:solidFill>
                      <a:prstClr val="black"/>
                    </a:solidFill>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pPr defTabSz="913505" eaLnBrk="0" fontAlgn="base" hangingPunct="0">
                  <a:spcBef>
                    <a:spcPct val="0"/>
                  </a:spcBef>
                  <a:spcAft>
                    <a:spcPct val="0"/>
                  </a:spcAft>
                </a:pPr>
                <a:r>
                  <a:rPr lang="en-US" sz="588" b="1" dirty="0">
                    <a:solidFill>
                      <a:srgbClr val="B9D80A"/>
                    </a:solidFill>
                    <a:latin typeface="OCR A Extended" panose="02010509020102010303" pitchFamily="50" charset="0"/>
                    <a:ea typeface="MS PGothic" panose="020B0600070205080204" pitchFamily="34" charset="-128"/>
                    <a:cs typeface="Courier New" panose="02070309020205020404" pitchFamily="49" charset="0"/>
                  </a:rPr>
                  <a:t>0</a:t>
                </a:r>
              </a:p>
            </p:txBody>
          </p:sp>
        </p:grpSp>
        <p:pic>
          <p:nvPicPr>
            <p:cNvPr id="128" name="Picture 127">
              <a:extLst>
                <a:ext uri="{FF2B5EF4-FFF2-40B4-BE49-F238E27FC236}">
                  <a16:creationId xmlns:a16="http://schemas.microsoft.com/office/drawing/2014/main" id="{0EF99EE4-E60B-40D0-84D6-C5265379EF16}"/>
                </a:ext>
              </a:extLst>
            </p:cNvPr>
            <p:cNvPicPr>
              <a:picLocks noChangeAspect="1"/>
            </p:cNvPicPr>
            <p:nvPr/>
          </p:nvPicPr>
          <p:blipFill>
            <a:blip r:embed="rId15"/>
            <a:stretch>
              <a:fillRect/>
            </a:stretch>
          </p:blipFill>
          <p:spPr>
            <a:xfrm>
              <a:off x="8743013" y="3895590"/>
              <a:ext cx="443005" cy="443005"/>
            </a:xfrm>
            <a:prstGeom prst="rect">
              <a:avLst/>
            </a:prstGeom>
          </p:spPr>
        </p:pic>
        <p:pic>
          <p:nvPicPr>
            <p:cNvPr id="129" name="Picture 128">
              <a:extLst>
                <a:ext uri="{FF2B5EF4-FFF2-40B4-BE49-F238E27FC236}">
                  <a16:creationId xmlns:a16="http://schemas.microsoft.com/office/drawing/2014/main" id="{E7041873-F331-41CB-8D4F-377CBC5F5B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71900" y="3899927"/>
              <a:ext cx="386108" cy="386108"/>
            </a:xfrm>
            <a:prstGeom prst="rect">
              <a:avLst/>
            </a:prstGeom>
          </p:spPr>
        </p:pic>
      </p:grpSp>
      <p:grpSp>
        <p:nvGrpSpPr>
          <p:cNvPr id="13" name="Group 12">
            <a:extLst>
              <a:ext uri="{FF2B5EF4-FFF2-40B4-BE49-F238E27FC236}">
                <a16:creationId xmlns:a16="http://schemas.microsoft.com/office/drawing/2014/main" id="{61A0A0BD-4B18-4462-A115-F5E68DB6114B}"/>
              </a:ext>
            </a:extLst>
          </p:cNvPr>
          <p:cNvGrpSpPr/>
          <p:nvPr/>
        </p:nvGrpSpPr>
        <p:grpSpPr>
          <a:xfrm>
            <a:off x="7702360" y="4963981"/>
            <a:ext cx="3337115" cy="948223"/>
            <a:chOff x="7702360" y="4963981"/>
            <a:chExt cx="3337115" cy="948223"/>
          </a:xfrm>
        </p:grpSpPr>
        <p:grpSp>
          <p:nvGrpSpPr>
            <p:cNvPr id="33" name="Group 32">
              <a:extLst>
                <a:ext uri="{FF2B5EF4-FFF2-40B4-BE49-F238E27FC236}">
                  <a16:creationId xmlns:a16="http://schemas.microsoft.com/office/drawing/2014/main" id="{8EA2BB02-0E9C-469B-8308-FF9E43792AEA}"/>
                </a:ext>
              </a:extLst>
            </p:cNvPr>
            <p:cNvGrpSpPr/>
            <p:nvPr/>
          </p:nvGrpSpPr>
          <p:grpSpPr>
            <a:xfrm>
              <a:off x="7702360" y="4963981"/>
              <a:ext cx="3337115" cy="948223"/>
              <a:chOff x="7702360" y="4963981"/>
              <a:chExt cx="3337115" cy="948223"/>
            </a:xfrm>
          </p:grpSpPr>
          <p:sp>
            <p:nvSpPr>
              <p:cNvPr id="83" name="Rectangle 82"/>
              <p:cNvSpPr/>
              <p:nvPr/>
            </p:nvSpPr>
            <p:spPr>
              <a:xfrm>
                <a:off x="7702360" y="4963981"/>
                <a:ext cx="3337115" cy="948223"/>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prstClr val="white"/>
                    </a:solidFill>
                    <a:latin typeface="Segoe UI Semibold" panose="020B0702040204020203" pitchFamily="34" charset="0"/>
                    <a:ea typeface="Segoe UI" pitchFamily="34" charset="0"/>
                    <a:cs typeface="Segoe UI" pitchFamily="34" charset="0"/>
                  </a:rPr>
                  <a:t>Hot path business application integration</a:t>
                </a:r>
              </a:p>
            </p:txBody>
          </p:sp>
          <p:pic>
            <p:nvPicPr>
              <p:cNvPr id="30" name="Picture 29">
                <a:extLst>
                  <a:ext uri="{FF2B5EF4-FFF2-40B4-BE49-F238E27FC236}">
                    <a16:creationId xmlns:a16="http://schemas.microsoft.com/office/drawing/2014/main" id="{63C4F3C1-AC0F-4573-BF57-7054AD2EF834}"/>
                  </a:ext>
                </a:extLst>
              </p:cNvPr>
              <p:cNvPicPr>
                <a:picLocks noChangeAspect="1"/>
              </p:cNvPicPr>
              <p:nvPr/>
            </p:nvPicPr>
            <p:blipFill>
              <a:blip r:embed="rId16"/>
              <a:stretch>
                <a:fillRect/>
              </a:stretch>
            </p:blipFill>
            <p:spPr>
              <a:xfrm>
                <a:off x="7862792" y="5101157"/>
                <a:ext cx="1091413" cy="449758"/>
              </a:xfrm>
              <a:prstGeom prst="rect">
                <a:avLst/>
              </a:prstGeom>
            </p:spPr>
          </p:pic>
        </p:grpSp>
        <p:pic>
          <p:nvPicPr>
            <p:cNvPr id="131" name="Picture 130">
              <a:extLst>
                <a:ext uri="{FF2B5EF4-FFF2-40B4-BE49-F238E27FC236}">
                  <a16:creationId xmlns:a16="http://schemas.microsoft.com/office/drawing/2014/main" id="{3762E7FA-0189-4227-A24E-10429D84EA09}"/>
                </a:ext>
              </a:extLst>
            </p:cNvPr>
            <p:cNvPicPr>
              <a:picLocks noChangeAspect="1"/>
            </p:cNvPicPr>
            <p:nvPr/>
          </p:nvPicPr>
          <p:blipFill>
            <a:blip r:embed="rId17"/>
            <a:stretch>
              <a:fillRect/>
            </a:stretch>
          </p:blipFill>
          <p:spPr>
            <a:xfrm>
              <a:off x="9070179" y="5110023"/>
              <a:ext cx="394775" cy="394775"/>
            </a:xfrm>
            <a:prstGeom prst="rect">
              <a:avLst/>
            </a:prstGeom>
          </p:spPr>
        </p:pic>
        <p:pic>
          <p:nvPicPr>
            <p:cNvPr id="132" name="Picture 131">
              <a:extLst>
                <a:ext uri="{FF2B5EF4-FFF2-40B4-BE49-F238E27FC236}">
                  <a16:creationId xmlns:a16="http://schemas.microsoft.com/office/drawing/2014/main" id="{0D96759F-8F06-4233-B9C2-A2776EFC24F1}"/>
                </a:ext>
              </a:extLst>
            </p:cNvPr>
            <p:cNvPicPr>
              <a:picLocks noChangeAspect="1"/>
            </p:cNvPicPr>
            <p:nvPr/>
          </p:nvPicPr>
          <p:blipFill>
            <a:blip r:embed="rId18"/>
            <a:stretch>
              <a:fillRect/>
            </a:stretch>
          </p:blipFill>
          <p:spPr>
            <a:xfrm>
              <a:off x="10293827" y="5070468"/>
              <a:ext cx="511135" cy="511135"/>
            </a:xfrm>
            <a:prstGeom prst="rect">
              <a:avLst/>
            </a:prstGeom>
          </p:spPr>
        </p:pic>
        <p:pic>
          <p:nvPicPr>
            <p:cNvPr id="5" name="Picture 4">
              <a:extLst>
                <a:ext uri="{FF2B5EF4-FFF2-40B4-BE49-F238E27FC236}">
                  <a16:creationId xmlns:a16="http://schemas.microsoft.com/office/drawing/2014/main" id="{7DF25D4F-D22F-4963-9290-618A9672CE8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602457" y="5009950"/>
              <a:ext cx="553867" cy="553867"/>
            </a:xfrm>
            <a:prstGeom prst="rect">
              <a:avLst/>
            </a:prstGeom>
          </p:spPr>
        </p:pic>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childTnLst>
                          </p:cTn>
                        </p:par>
                        <p:par>
                          <p:cTn id="74" fill="hold">
                            <p:stCondLst>
                              <p:cond delay="250"/>
                            </p:stCondLst>
                            <p:childTnLst>
                              <p:par>
                                <p:cTn id="75" presetID="10"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250"/>
                                        <p:tgtEl>
                                          <p:spTgt spid="51"/>
                                        </p:tgtEl>
                                      </p:cBhvr>
                                    </p:animEffect>
                                  </p:childTnLst>
                                </p:cTn>
                              </p:par>
                            </p:childTnLst>
                          </p:cTn>
                        </p:par>
                        <p:par>
                          <p:cTn id="83" fill="hold">
                            <p:stCondLst>
                              <p:cond delay="250"/>
                            </p:stCondLst>
                            <p:childTnLst>
                              <p:par>
                                <p:cTn id="84" presetID="10" presetClass="entr" presetSubtype="0" fill="hold"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250"/>
                                        <p:tgtEl>
                                          <p:spTgt spid="39"/>
                                        </p:tgtEl>
                                      </p:cBhvr>
                                    </p:animEffect>
                                  </p:childTnLst>
                                </p:cTn>
                              </p:par>
                            </p:childTnLst>
                          </p:cTn>
                        </p:par>
                        <p:par>
                          <p:cTn id="92" fill="hold">
                            <p:stCondLst>
                              <p:cond delay="250"/>
                            </p:stCondLst>
                            <p:childTnLst>
                              <p:par>
                                <p:cTn id="93" presetID="10" presetClass="entr" presetSubtype="0" fill="hold" nodeType="after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51" grpId="0" animBg="1"/>
      <p:bldP spid="95" grpId="0"/>
      <p:bldP spid="96" grpId="0"/>
      <p:bldP spid="39" grpId="0" animBg="1"/>
      <p:bldP spid="40" grpId="0" animBg="1"/>
      <p:bldP spid="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triped Right Arrow 62"/>
          <p:cNvSpPr/>
          <p:nvPr/>
        </p:nvSpPr>
        <p:spPr bwMode="auto">
          <a:xfrm rot="5400000">
            <a:off x="3694224" y="3186344"/>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2" name="Title 1"/>
          <p:cNvSpPr>
            <a:spLocks noGrp="1"/>
          </p:cNvSpPr>
          <p:nvPr>
            <p:ph type="title" idx="4294967295"/>
          </p:nvPr>
        </p:nvSpPr>
        <p:spPr>
          <a:xfrm>
            <a:off x="410381" y="291548"/>
            <a:ext cx="11653523" cy="899537"/>
          </a:xfrm>
        </p:spPr>
        <p:txBody>
          <a:bodyPr/>
          <a:lstStyle/>
          <a:p>
            <a:r>
              <a:rPr lang="sv-SE" sz="4705" dirty="0">
                <a:solidFill>
                  <a:schemeClr val="tx2"/>
                </a:solidFill>
              </a:rPr>
              <a:t>Communication Scenarios</a:t>
            </a:r>
            <a:endParaRPr lang="en-IN" sz="4705" dirty="0">
              <a:solidFill>
                <a:schemeClr val="tx2"/>
              </a:solidFill>
            </a:endParaRPr>
          </a:p>
        </p:txBody>
      </p:sp>
      <p:grpSp>
        <p:nvGrpSpPr>
          <p:cNvPr id="3" name="Group 2"/>
          <p:cNvGrpSpPr/>
          <p:nvPr/>
        </p:nvGrpSpPr>
        <p:grpSpPr>
          <a:xfrm>
            <a:off x="195241" y="4871534"/>
            <a:ext cx="2985662" cy="1662281"/>
            <a:chOff x="199155" y="4968721"/>
            <a:chExt cx="3045531" cy="1695613"/>
          </a:xfrm>
        </p:grpSpPr>
        <p:sp>
          <p:nvSpPr>
            <p:cNvPr id="31" name="TextBox 30"/>
            <p:cNvSpPr txBox="1"/>
            <p:nvPr/>
          </p:nvSpPr>
          <p:spPr>
            <a:xfrm>
              <a:off x="997171" y="4968721"/>
              <a:ext cx="1449499"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Telemetry</a:t>
              </a:r>
            </a:p>
          </p:txBody>
        </p:sp>
        <p:sp>
          <p:nvSpPr>
            <p:cNvPr id="32" name="TextBox 31"/>
            <p:cNvSpPr txBox="1"/>
            <p:nvPr/>
          </p:nvSpPr>
          <p:spPr>
            <a:xfrm>
              <a:off x="199155"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Information flowing from a device to other systems for conveying status of device and environment </a:t>
              </a:r>
            </a:p>
          </p:txBody>
        </p:sp>
      </p:grpSp>
      <p:grpSp>
        <p:nvGrpSpPr>
          <p:cNvPr id="4" name="Group 3"/>
          <p:cNvGrpSpPr/>
          <p:nvPr/>
        </p:nvGrpSpPr>
        <p:grpSpPr>
          <a:xfrm>
            <a:off x="3110338" y="4871534"/>
            <a:ext cx="2985662" cy="1662281"/>
            <a:chOff x="3172706" y="4968721"/>
            <a:chExt cx="3045531" cy="1695613"/>
          </a:xfrm>
        </p:grpSpPr>
        <p:sp>
          <p:nvSpPr>
            <p:cNvPr id="37" name="TextBox 36"/>
            <p:cNvSpPr txBox="1"/>
            <p:nvPr/>
          </p:nvSpPr>
          <p:spPr>
            <a:xfrm>
              <a:off x="4038272" y="4968721"/>
              <a:ext cx="1314399"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Inquiries</a:t>
              </a:r>
            </a:p>
          </p:txBody>
        </p:sp>
        <p:sp>
          <p:nvSpPr>
            <p:cNvPr id="38" name="TextBox 37"/>
            <p:cNvSpPr txBox="1"/>
            <p:nvPr/>
          </p:nvSpPr>
          <p:spPr>
            <a:xfrm>
              <a:off x="3172706"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Requests from devices looking to gather required information or to initiate activities </a:t>
              </a:r>
            </a:p>
          </p:txBody>
        </p:sp>
      </p:grpSp>
      <p:grpSp>
        <p:nvGrpSpPr>
          <p:cNvPr id="5" name="Group 4"/>
          <p:cNvGrpSpPr/>
          <p:nvPr/>
        </p:nvGrpSpPr>
        <p:grpSpPr>
          <a:xfrm>
            <a:off x="6173123" y="4871534"/>
            <a:ext cx="2985662" cy="1662281"/>
            <a:chOff x="6296906" y="4968721"/>
            <a:chExt cx="3045531" cy="1695613"/>
          </a:xfrm>
        </p:grpSpPr>
        <p:sp>
          <p:nvSpPr>
            <p:cNvPr id="44" name="TextBox 43"/>
            <p:cNvSpPr txBox="1"/>
            <p:nvPr/>
          </p:nvSpPr>
          <p:spPr>
            <a:xfrm>
              <a:off x="7027467" y="4968721"/>
              <a:ext cx="1584408"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Commands</a:t>
              </a:r>
            </a:p>
          </p:txBody>
        </p:sp>
        <p:sp>
          <p:nvSpPr>
            <p:cNvPr id="45" name="TextBox 44"/>
            <p:cNvSpPr txBox="1"/>
            <p:nvPr/>
          </p:nvSpPr>
          <p:spPr>
            <a:xfrm>
              <a:off x="6296906"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Commands from other systems to a device or a group of devices to perform specific activities</a:t>
              </a:r>
            </a:p>
          </p:txBody>
        </p:sp>
      </p:grpSp>
      <p:grpSp>
        <p:nvGrpSpPr>
          <p:cNvPr id="6" name="Group 5"/>
          <p:cNvGrpSpPr/>
          <p:nvPr/>
        </p:nvGrpSpPr>
        <p:grpSpPr>
          <a:xfrm>
            <a:off x="9086504" y="4871534"/>
            <a:ext cx="2985662" cy="1662281"/>
            <a:chOff x="9268706" y="4968721"/>
            <a:chExt cx="3045531" cy="1695613"/>
          </a:xfrm>
        </p:grpSpPr>
        <p:sp>
          <p:nvSpPr>
            <p:cNvPr id="50" name="TextBox 49"/>
            <p:cNvSpPr txBox="1"/>
            <p:nvPr/>
          </p:nvSpPr>
          <p:spPr>
            <a:xfrm>
              <a:off x="9904690" y="4968721"/>
              <a:ext cx="1773562"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Notifications</a:t>
              </a:r>
            </a:p>
          </p:txBody>
        </p:sp>
        <p:sp>
          <p:nvSpPr>
            <p:cNvPr id="51" name="TextBox 50"/>
            <p:cNvSpPr txBox="1"/>
            <p:nvPr/>
          </p:nvSpPr>
          <p:spPr>
            <a:xfrm>
              <a:off x="9268706"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Information flowing from other systems to a device (group) for conveying status changes</a:t>
              </a:r>
            </a:p>
          </p:txBody>
        </p:sp>
      </p:grpSp>
      <p:sp>
        <p:nvSpPr>
          <p:cNvPr id="54" name="Frame 5"/>
          <p:cNvSpPr>
            <a:spLocks noChangeAspect="1"/>
          </p:cNvSpPr>
          <p:nvPr/>
        </p:nvSpPr>
        <p:spPr bwMode="auto">
          <a:xfrm>
            <a:off x="1325986"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5" name="Frame 5"/>
          <p:cNvSpPr>
            <a:spLocks noChangeAspect="1"/>
          </p:cNvSpPr>
          <p:nvPr/>
        </p:nvSpPr>
        <p:spPr bwMode="auto">
          <a:xfrm>
            <a:off x="7303868"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6" name="Frame 5"/>
          <p:cNvSpPr>
            <a:spLocks noChangeAspect="1"/>
          </p:cNvSpPr>
          <p:nvPr/>
        </p:nvSpPr>
        <p:spPr bwMode="auto">
          <a:xfrm>
            <a:off x="4241083"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7" name="Frame 5"/>
          <p:cNvSpPr>
            <a:spLocks noChangeAspect="1"/>
          </p:cNvSpPr>
          <p:nvPr/>
        </p:nvSpPr>
        <p:spPr bwMode="auto">
          <a:xfrm>
            <a:off x="10217249"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 name="Striped Right Arrow 8"/>
          <p:cNvSpPr/>
          <p:nvPr/>
        </p:nvSpPr>
        <p:spPr bwMode="auto">
          <a:xfrm rot="5400000">
            <a:off x="1025153" y="3186344"/>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2" name="Striped Right Arrow 61"/>
          <p:cNvSpPr/>
          <p:nvPr/>
        </p:nvSpPr>
        <p:spPr bwMode="auto">
          <a:xfrm rot="16200000">
            <a:off x="4489077" y="3544038"/>
            <a:ext cx="610448" cy="466510"/>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4" name="Striped Right Arrow 63"/>
          <p:cNvSpPr/>
          <p:nvPr/>
        </p:nvSpPr>
        <p:spPr bwMode="auto">
          <a:xfrm rot="16200000">
            <a:off x="9916416" y="3165764"/>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6" name="Striped Right Arrow 65"/>
          <p:cNvSpPr/>
          <p:nvPr/>
        </p:nvSpPr>
        <p:spPr bwMode="auto">
          <a:xfrm rot="5400000">
            <a:off x="7094982" y="2890520"/>
            <a:ext cx="610448" cy="466510"/>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5" name="Striped Right Arrow 64"/>
          <p:cNvSpPr/>
          <p:nvPr/>
        </p:nvSpPr>
        <p:spPr bwMode="auto">
          <a:xfrm rot="16200000">
            <a:off x="7125266" y="3216503"/>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pic>
        <p:nvPicPr>
          <p:cNvPr id="8" name="Picture 7">
            <a:extLst>
              <a:ext uri="{FF2B5EF4-FFF2-40B4-BE49-F238E27FC236}">
                <a16:creationId xmlns:a16="http://schemas.microsoft.com/office/drawing/2014/main" id="{7C69D0AF-DF02-474E-B6E1-A6E21B1332ED}"/>
              </a:ext>
            </a:extLst>
          </p:cNvPr>
          <p:cNvPicPr>
            <a:picLocks noChangeAspect="1"/>
          </p:cNvPicPr>
          <p:nvPr/>
        </p:nvPicPr>
        <p:blipFill>
          <a:blip r:embed="rId3"/>
          <a:stretch>
            <a:fillRect/>
          </a:stretch>
        </p:blipFill>
        <p:spPr>
          <a:xfrm>
            <a:off x="1359982" y="4178137"/>
            <a:ext cx="656179" cy="656179"/>
          </a:xfrm>
          <a:prstGeom prst="rect">
            <a:avLst/>
          </a:prstGeom>
        </p:spPr>
      </p:pic>
      <p:pic>
        <p:nvPicPr>
          <p:cNvPr id="33" name="Picture 32">
            <a:extLst>
              <a:ext uri="{FF2B5EF4-FFF2-40B4-BE49-F238E27FC236}">
                <a16:creationId xmlns:a16="http://schemas.microsoft.com/office/drawing/2014/main" id="{66988322-07A5-4883-A581-853ADDF60098}"/>
              </a:ext>
            </a:extLst>
          </p:cNvPr>
          <p:cNvPicPr>
            <a:picLocks noChangeAspect="1"/>
          </p:cNvPicPr>
          <p:nvPr/>
        </p:nvPicPr>
        <p:blipFill>
          <a:blip r:embed="rId3"/>
          <a:stretch>
            <a:fillRect/>
          </a:stretch>
        </p:blipFill>
        <p:spPr>
          <a:xfrm>
            <a:off x="4232956" y="4178137"/>
            <a:ext cx="656179" cy="656179"/>
          </a:xfrm>
          <a:prstGeom prst="rect">
            <a:avLst/>
          </a:prstGeom>
        </p:spPr>
      </p:pic>
      <p:pic>
        <p:nvPicPr>
          <p:cNvPr id="34" name="Picture 33">
            <a:extLst>
              <a:ext uri="{FF2B5EF4-FFF2-40B4-BE49-F238E27FC236}">
                <a16:creationId xmlns:a16="http://schemas.microsoft.com/office/drawing/2014/main" id="{21BA5CD1-4033-41E3-8DBE-56BD36FED699}"/>
              </a:ext>
            </a:extLst>
          </p:cNvPr>
          <p:cNvPicPr>
            <a:picLocks noChangeAspect="1"/>
          </p:cNvPicPr>
          <p:nvPr/>
        </p:nvPicPr>
        <p:blipFill>
          <a:blip r:embed="rId3"/>
          <a:stretch>
            <a:fillRect/>
          </a:stretch>
        </p:blipFill>
        <p:spPr>
          <a:xfrm>
            <a:off x="7325798" y="4266634"/>
            <a:ext cx="656179" cy="656179"/>
          </a:xfrm>
          <a:prstGeom prst="rect">
            <a:avLst/>
          </a:prstGeom>
        </p:spPr>
      </p:pic>
      <p:pic>
        <p:nvPicPr>
          <p:cNvPr id="35" name="Picture 34">
            <a:extLst>
              <a:ext uri="{FF2B5EF4-FFF2-40B4-BE49-F238E27FC236}">
                <a16:creationId xmlns:a16="http://schemas.microsoft.com/office/drawing/2014/main" id="{B2905D19-C638-4708-8FCE-968AF47C9036}"/>
              </a:ext>
            </a:extLst>
          </p:cNvPr>
          <p:cNvPicPr>
            <a:picLocks noChangeAspect="1"/>
          </p:cNvPicPr>
          <p:nvPr/>
        </p:nvPicPr>
        <p:blipFill>
          <a:blip r:embed="rId3"/>
          <a:stretch>
            <a:fillRect/>
          </a:stretch>
        </p:blipFill>
        <p:spPr>
          <a:xfrm>
            <a:off x="10285242" y="4266633"/>
            <a:ext cx="656179" cy="656179"/>
          </a:xfrm>
          <a:prstGeom prst="rect">
            <a:avLst/>
          </a:prstGeom>
        </p:spPr>
      </p:pic>
    </p:spTree>
    <p:extLst>
      <p:ext uri="{BB962C8B-B14F-4D97-AF65-F5344CB8AC3E}">
        <p14:creationId xmlns:p14="http://schemas.microsoft.com/office/powerpoint/2010/main" val="3685534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up)">
                                      <p:cBhvr>
                                        <p:cTn id="20" dur="500"/>
                                        <p:tgtEl>
                                          <p:spTgt spid="6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up)">
                                      <p:cBhvr>
                                        <p:cTn id="45" dur="500"/>
                                        <p:tgtEl>
                                          <p:spTgt spid="66"/>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P spid="62" grpId="0" animBg="1"/>
      <p:bldP spid="64" grpId="0" animBg="1"/>
      <p:bldP spid="66"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0381" y="291548"/>
            <a:ext cx="11653523" cy="899537"/>
          </a:xfrm>
        </p:spPr>
        <p:txBody>
          <a:bodyPr/>
          <a:lstStyle/>
          <a:p>
            <a:r>
              <a:rPr lang="sv-SE" sz="4705" dirty="0">
                <a:solidFill>
                  <a:schemeClr val="tx2"/>
                </a:solidFill>
              </a:rPr>
              <a:t>Inside the IoT </a:t>
            </a:r>
            <a:r>
              <a:rPr lang="sv-SE" sz="4705" dirty="0" err="1">
                <a:solidFill>
                  <a:schemeClr val="tx2"/>
                </a:solidFill>
              </a:rPr>
              <a:t>Hub</a:t>
            </a:r>
            <a:endParaRPr lang="en-IN" sz="4705" dirty="0">
              <a:solidFill>
                <a:schemeClr val="tx2"/>
              </a:solidFill>
            </a:endParaRPr>
          </a:p>
        </p:txBody>
      </p:sp>
      <p:pic>
        <p:nvPicPr>
          <p:cNvPr id="8" name="Picture 7">
            <a:extLst>
              <a:ext uri="{FF2B5EF4-FFF2-40B4-BE49-F238E27FC236}">
                <a16:creationId xmlns:a16="http://schemas.microsoft.com/office/drawing/2014/main" id="{6B81447F-33DE-4F0E-8EAF-2751DD1E779B}"/>
              </a:ext>
            </a:extLst>
          </p:cNvPr>
          <p:cNvPicPr>
            <a:picLocks noChangeAspect="1"/>
          </p:cNvPicPr>
          <p:nvPr/>
        </p:nvPicPr>
        <p:blipFill>
          <a:blip r:embed="rId3"/>
          <a:stretch>
            <a:fillRect/>
          </a:stretch>
        </p:blipFill>
        <p:spPr>
          <a:xfrm>
            <a:off x="6361528" y="2560007"/>
            <a:ext cx="933776" cy="933776"/>
          </a:xfrm>
          <a:prstGeom prst="rect">
            <a:avLst/>
          </a:prstGeom>
        </p:spPr>
      </p:pic>
      <p:pic>
        <p:nvPicPr>
          <p:cNvPr id="11" name="Picture 10">
            <a:extLst>
              <a:ext uri="{FF2B5EF4-FFF2-40B4-BE49-F238E27FC236}">
                <a16:creationId xmlns:a16="http://schemas.microsoft.com/office/drawing/2014/main" id="{60665E7D-E40B-4085-AE1F-22FF2FF74248}"/>
              </a:ext>
            </a:extLst>
          </p:cNvPr>
          <p:cNvPicPr>
            <a:picLocks noChangeAspect="1"/>
          </p:cNvPicPr>
          <p:nvPr/>
        </p:nvPicPr>
        <p:blipFill>
          <a:blip r:embed="rId4"/>
          <a:stretch>
            <a:fillRect/>
          </a:stretch>
        </p:blipFill>
        <p:spPr>
          <a:xfrm>
            <a:off x="6311031" y="5136768"/>
            <a:ext cx="933776" cy="933776"/>
          </a:xfrm>
          <a:prstGeom prst="rect">
            <a:avLst/>
          </a:prstGeom>
        </p:spPr>
      </p:pic>
      <p:sp>
        <p:nvSpPr>
          <p:cNvPr id="101" name="Striped Right Arrow 8">
            <a:extLst>
              <a:ext uri="{FF2B5EF4-FFF2-40B4-BE49-F238E27FC236}">
                <a16:creationId xmlns:a16="http://schemas.microsoft.com/office/drawing/2014/main" id="{02665DFD-B3C8-4B6F-97DB-15132EC885E3}"/>
              </a:ext>
            </a:extLst>
          </p:cNvPr>
          <p:cNvSpPr/>
          <p:nvPr/>
        </p:nvSpPr>
        <p:spPr bwMode="auto">
          <a:xfrm>
            <a:off x="5181363" y="5348183"/>
            <a:ext cx="82670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cxnSp>
        <p:nvCxnSpPr>
          <p:cNvPr id="109" name="Straight Connector 108">
            <a:extLst>
              <a:ext uri="{FF2B5EF4-FFF2-40B4-BE49-F238E27FC236}">
                <a16:creationId xmlns:a16="http://schemas.microsoft.com/office/drawing/2014/main" id="{F63C1C66-6E6F-4CFB-A84D-BD7B4F8BAC16}"/>
              </a:ext>
            </a:extLst>
          </p:cNvPr>
          <p:cNvCxnSpPr>
            <a:cxnSpLocks/>
          </p:cNvCxnSpPr>
          <p:nvPr/>
        </p:nvCxnSpPr>
        <p:spPr>
          <a:xfrm>
            <a:off x="410382" y="4146132"/>
            <a:ext cx="4533826" cy="2605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0B37324B-37FA-4655-82CF-88E30C9084CF}"/>
              </a:ext>
            </a:extLst>
          </p:cNvPr>
          <p:cNvSpPr/>
          <p:nvPr/>
        </p:nvSpPr>
        <p:spPr bwMode="auto">
          <a:xfrm>
            <a:off x="2241416" y="2103082"/>
            <a:ext cx="868922" cy="59366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nvGrpSpPr>
          <p:cNvPr id="4" name="Group 3">
            <a:extLst>
              <a:ext uri="{FF2B5EF4-FFF2-40B4-BE49-F238E27FC236}">
                <a16:creationId xmlns:a16="http://schemas.microsoft.com/office/drawing/2014/main" id="{5AB7F769-8D6D-412C-B5F5-1EB827A2F815}"/>
              </a:ext>
            </a:extLst>
          </p:cNvPr>
          <p:cNvGrpSpPr/>
          <p:nvPr/>
        </p:nvGrpSpPr>
        <p:grpSpPr>
          <a:xfrm>
            <a:off x="3539034" y="2336434"/>
            <a:ext cx="1405174" cy="1468916"/>
            <a:chOff x="3609998" y="2382787"/>
            <a:chExt cx="1433351" cy="1498371"/>
          </a:xfrm>
        </p:grpSpPr>
        <p:pic>
          <p:nvPicPr>
            <p:cNvPr id="30" name="Picture 29">
              <a:extLst>
                <a:ext uri="{FF2B5EF4-FFF2-40B4-BE49-F238E27FC236}">
                  <a16:creationId xmlns:a16="http://schemas.microsoft.com/office/drawing/2014/main" id="{98E32CA5-2E49-4134-96BE-78AA76BA81F6}"/>
                </a:ext>
              </a:extLst>
            </p:cNvPr>
            <p:cNvPicPr>
              <a:picLocks noChangeAspect="1"/>
            </p:cNvPicPr>
            <p:nvPr/>
          </p:nvPicPr>
          <p:blipFill>
            <a:blip r:embed="rId5"/>
            <a:stretch>
              <a:fillRect/>
            </a:stretch>
          </p:blipFill>
          <p:spPr>
            <a:xfrm>
              <a:off x="3909443" y="2382787"/>
              <a:ext cx="780290" cy="780290"/>
            </a:xfrm>
            <a:prstGeom prst="rect">
              <a:avLst/>
            </a:prstGeom>
          </p:spPr>
        </p:pic>
        <p:sp>
          <p:nvSpPr>
            <p:cNvPr id="102" name="TextBox 101">
              <a:extLst>
                <a:ext uri="{FF2B5EF4-FFF2-40B4-BE49-F238E27FC236}">
                  <a16:creationId xmlns:a16="http://schemas.microsoft.com/office/drawing/2014/main" id="{02EF22C5-F71D-450E-B5F5-5D41FC6732A6}"/>
                </a:ext>
              </a:extLst>
            </p:cNvPr>
            <p:cNvSpPr txBox="1"/>
            <p:nvPr/>
          </p:nvSpPr>
          <p:spPr>
            <a:xfrm>
              <a:off x="3609998" y="3087094"/>
              <a:ext cx="1433351" cy="794064"/>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Stream Analytics</a:t>
              </a:r>
            </a:p>
          </p:txBody>
        </p:sp>
      </p:grpSp>
      <p:grpSp>
        <p:nvGrpSpPr>
          <p:cNvPr id="5" name="Group 4">
            <a:extLst>
              <a:ext uri="{FF2B5EF4-FFF2-40B4-BE49-F238E27FC236}">
                <a16:creationId xmlns:a16="http://schemas.microsoft.com/office/drawing/2014/main" id="{94FD9069-A5B8-413F-B84C-13A07FA6DD3B}"/>
              </a:ext>
            </a:extLst>
          </p:cNvPr>
          <p:cNvGrpSpPr/>
          <p:nvPr/>
        </p:nvGrpSpPr>
        <p:grpSpPr>
          <a:xfrm>
            <a:off x="620101" y="2229097"/>
            <a:ext cx="2824044" cy="1564025"/>
            <a:chOff x="632535" y="2273298"/>
            <a:chExt cx="2880672" cy="1595387"/>
          </a:xfrm>
        </p:grpSpPr>
        <p:pic>
          <p:nvPicPr>
            <p:cNvPr id="26" name="Picture 25">
              <a:extLst>
                <a:ext uri="{FF2B5EF4-FFF2-40B4-BE49-F238E27FC236}">
                  <a16:creationId xmlns:a16="http://schemas.microsoft.com/office/drawing/2014/main" id="{AC121544-87C5-4761-BB5D-A0B8F8B2A518}"/>
                </a:ext>
              </a:extLst>
            </p:cNvPr>
            <p:cNvPicPr>
              <a:picLocks noChangeAspect="1"/>
            </p:cNvPicPr>
            <p:nvPr/>
          </p:nvPicPr>
          <p:blipFill>
            <a:blip r:embed="rId6"/>
            <a:stretch>
              <a:fillRect/>
            </a:stretch>
          </p:blipFill>
          <p:spPr>
            <a:xfrm>
              <a:off x="931269" y="2273298"/>
              <a:ext cx="780290" cy="780290"/>
            </a:xfrm>
            <a:prstGeom prst="rect">
              <a:avLst/>
            </a:prstGeom>
          </p:spPr>
        </p:pic>
        <p:pic>
          <p:nvPicPr>
            <p:cNvPr id="28" name="Picture 27">
              <a:extLst>
                <a:ext uri="{FF2B5EF4-FFF2-40B4-BE49-F238E27FC236}">
                  <a16:creationId xmlns:a16="http://schemas.microsoft.com/office/drawing/2014/main" id="{FB030334-456C-42F0-A61C-DEE20D2AF3FD}"/>
                </a:ext>
              </a:extLst>
            </p:cNvPr>
            <p:cNvPicPr>
              <a:picLocks noChangeAspect="1"/>
            </p:cNvPicPr>
            <p:nvPr/>
          </p:nvPicPr>
          <p:blipFill>
            <a:blip r:embed="rId7"/>
            <a:stretch>
              <a:fillRect/>
            </a:stretch>
          </p:blipFill>
          <p:spPr>
            <a:xfrm>
              <a:off x="2420356" y="2351293"/>
              <a:ext cx="780290" cy="780290"/>
            </a:xfrm>
            <a:prstGeom prst="rect">
              <a:avLst/>
            </a:prstGeom>
          </p:spPr>
        </p:pic>
        <p:sp>
          <p:nvSpPr>
            <p:cNvPr id="103" name="TextBox 102">
              <a:extLst>
                <a:ext uri="{FF2B5EF4-FFF2-40B4-BE49-F238E27FC236}">
                  <a16:creationId xmlns:a16="http://schemas.microsoft.com/office/drawing/2014/main" id="{1AF8E72A-668F-4B52-80FD-08AEF6BA0C55}"/>
                </a:ext>
              </a:extLst>
            </p:cNvPr>
            <p:cNvSpPr txBox="1"/>
            <p:nvPr/>
          </p:nvSpPr>
          <p:spPr>
            <a:xfrm>
              <a:off x="2079856" y="3097880"/>
              <a:ext cx="1433351" cy="544765"/>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Cosmo DB</a:t>
              </a:r>
            </a:p>
          </p:txBody>
        </p:sp>
        <p:sp>
          <p:nvSpPr>
            <p:cNvPr id="104" name="TextBox 103">
              <a:extLst>
                <a:ext uri="{FF2B5EF4-FFF2-40B4-BE49-F238E27FC236}">
                  <a16:creationId xmlns:a16="http://schemas.microsoft.com/office/drawing/2014/main" id="{962CCAA0-C232-43EE-A72D-B5B818838C8E}"/>
                </a:ext>
              </a:extLst>
            </p:cNvPr>
            <p:cNvSpPr txBox="1"/>
            <p:nvPr/>
          </p:nvSpPr>
          <p:spPr>
            <a:xfrm>
              <a:off x="632535" y="3074621"/>
              <a:ext cx="1433351" cy="794064"/>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Machine Learning</a:t>
              </a:r>
            </a:p>
          </p:txBody>
        </p:sp>
      </p:grpSp>
      <p:sp>
        <p:nvSpPr>
          <p:cNvPr id="110" name="TextBox 109">
            <a:extLst>
              <a:ext uri="{FF2B5EF4-FFF2-40B4-BE49-F238E27FC236}">
                <a16:creationId xmlns:a16="http://schemas.microsoft.com/office/drawing/2014/main" id="{2AAF9087-772F-497D-82A5-5DB9379CEED0}"/>
              </a:ext>
            </a:extLst>
          </p:cNvPr>
          <p:cNvSpPr txBox="1"/>
          <p:nvPr/>
        </p:nvSpPr>
        <p:spPr>
          <a:xfrm>
            <a:off x="305361" y="1487561"/>
            <a:ext cx="1215203"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Events</a:t>
            </a:r>
          </a:p>
        </p:txBody>
      </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558151" y="1725812"/>
            <a:ext cx="2420321" cy="4840641"/>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pic>
        <p:nvPicPr>
          <p:cNvPr id="115" name="Picture 114">
            <a:extLst>
              <a:ext uri="{FF2B5EF4-FFF2-40B4-BE49-F238E27FC236}">
                <a16:creationId xmlns:a16="http://schemas.microsoft.com/office/drawing/2014/main" id="{97868F6C-6D95-43E6-89C6-E0FA44B358EB}"/>
              </a:ext>
            </a:extLst>
          </p:cNvPr>
          <p:cNvPicPr>
            <a:picLocks noChangeAspect="1"/>
          </p:cNvPicPr>
          <p:nvPr/>
        </p:nvPicPr>
        <p:blipFill>
          <a:blip r:embed="rId8"/>
          <a:stretch>
            <a:fillRect/>
          </a:stretch>
        </p:blipFill>
        <p:spPr>
          <a:xfrm>
            <a:off x="6395444" y="3646034"/>
            <a:ext cx="764951" cy="764951"/>
          </a:xfrm>
          <a:prstGeom prst="rect">
            <a:avLst/>
          </a:prstGeom>
        </p:spPr>
      </p:pic>
      <p:sp>
        <p:nvSpPr>
          <p:cNvPr id="116" name="TextBox 115">
            <a:extLst>
              <a:ext uri="{FF2B5EF4-FFF2-40B4-BE49-F238E27FC236}">
                <a16:creationId xmlns:a16="http://schemas.microsoft.com/office/drawing/2014/main" id="{AFA75872-4689-4DD0-A263-AD18A3A38CEF}"/>
              </a:ext>
            </a:extLst>
          </p:cNvPr>
          <p:cNvSpPr txBox="1"/>
          <p:nvPr/>
        </p:nvSpPr>
        <p:spPr>
          <a:xfrm>
            <a:off x="5558151" y="1677123"/>
            <a:ext cx="1424400"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IoT </a:t>
            </a: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Hub</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sp>
        <p:nvSpPr>
          <p:cNvPr id="119" name="Striped Right Arrow 8">
            <a:extLst>
              <a:ext uri="{FF2B5EF4-FFF2-40B4-BE49-F238E27FC236}">
                <a16:creationId xmlns:a16="http://schemas.microsoft.com/office/drawing/2014/main" id="{47EAE16E-2B2E-4051-9FE3-37BB7230F3A3}"/>
              </a:ext>
            </a:extLst>
          </p:cNvPr>
          <p:cNvSpPr/>
          <p:nvPr/>
        </p:nvSpPr>
        <p:spPr bwMode="auto">
          <a:xfrm rot="10800000">
            <a:off x="5167636" y="2837254"/>
            <a:ext cx="82670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010346" y="2174019"/>
            <a:ext cx="1463653" cy="4118673"/>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sp>
        <p:nvSpPr>
          <p:cNvPr id="155" name="Left Brace 154">
            <a:extLst>
              <a:ext uri="{FF2B5EF4-FFF2-40B4-BE49-F238E27FC236}">
                <a16:creationId xmlns:a16="http://schemas.microsoft.com/office/drawing/2014/main" id="{D5834322-A40F-48E4-A060-34FEE4B308CF}"/>
              </a:ext>
            </a:extLst>
          </p:cNvPr>
          <p:cNvSpPr/>
          <p:nvPr/>
        </p:nvSpPr>
        <p:spPr>
          <a:xfrm>
            <a:off x="9679734" y="2094464"/>
            <a:ext cx="270851" cy="4323423"/>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505" eaLnBrk="0" fontAlgn="base" hangingPunct="0">
              <a:spcBef>
                <a:spcPct val="0"/>
              </a:spcBef>
              <a:spcAft>
                <a:spcPct val="0"/>
              </a:spcAft>
            </a:pPr>
            <a:endParaRPr lang="sv-SE" sz="1765">
              <a:solidFill>
                <a:prstClr val="white"/>
              </a:solidFill>
              <a:latin typeface="Segoe UI"/>
            </a:endParaRPr>
          </a:p>
        </p:txBody>
      </p:sp>
      <p:cxnSp>
        <p:nvCxnSpPr>
          <p:cNvPr id="157" name="Connector: Elbow 156">
            <a:extLst>
              <a:ext uri="{FF2B5EF4-FFF2-40B4-BE49-F238E27FC236}">
                <a16:creationId xmlns:a16="http://schemas.microsoft.com/office/drawing/2014/main" id="{797F55BF-D02D-4497-BDA4-2378365F5B6B}"/>
              </a:ext>
            </a:extLst>
          </p:cNvPr>
          <p:cNvCxnSpPr>
            <a:cxnSpLocks/>
            <a:stCxn id="155" idx="1"/>
          </p:cNvCxnSpPr>
          <p:nvPr/>
        </p:nvCxnSpPr>
        <p:spPr>
          <a:xfrm rot="10800000">
            <a:off x="7350992" y="3026895"/>
            <a:ext cx="2328743" cy="122928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767D011-E66A-4D31-8524-D95842C510A9}"/>
              </a:ext>
            </a:extLst>
          </p:cNvPr>
          <p:cNvCxnSpPr>
            <a:cxnSpLocks/>
            <a:stCxn id="11" idx="3"/>
          </p:cNvCxnSpPr>
          <p:nvPr/>
        </p:nvCxnSpPr>
        <p:spPr>
          <a:xfrm flipV="1">
            <a:off x="7244807" y="2891151"/>
            <a:ext cx="2751183" cy="271250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771204" y="1609887"/>
            <a:ext cx="1374112"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Devices</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grpSp>
        <p:nvGrpSpPr>
          <p:cNvPr id="108" name="Group 107">
            <a:extLst>
              <a:ext uri="{FF2B5EF4-FFF2-40B4-BE49-F238E27FC236}">
                <a16:creationId xmlns:a16="http://schemas.microsoft.com/office/drawing/2014/main" id="{DBA5FED8-1CC3-4BB6-B752-B07AFFBBF488}"/>
              </a:ext>
            </a:extLst>
          </p:cNvPr>
          <p:cNvGrpSpPr/>
          <p:nvPr/>
        </p:nvGrpSpPr>
        <p:grpSpPr>
          <a:xfrm>
            <a:off x="9950586" y="2108328"/>
            <a:ext cx="1951703" cy="4212343"/>
            <a:chOff x="10150115" y="2150107"/>
            <a:chExt cx="1990839" cy="4296809"/>
          </a:xfrm>
        </p:grpSpPr>
        <p:sp>
          <p:nvSpPr>
            <p:cNvPr id="112" name="Rectangle 111">
              <a:extLst>
                <a:ext uri="{FF2B5EF4-FFF2-40B4-BE49-F238E27FC236}">
                  <a16:creationId xmlns:a16="http://schemas.microsoft.com/office/drawing/2014/main" id="{76CC2538-ED8F-4F73-8E67-F99ED4FFF6A9}"/>
                </a:ext>
              </a:extLst>
            </p:cNvPr>
            <p:cNvSpPr/>
            <p:nvPr/>
          </p:nvSpPr>
          <p:spPr bwMode="auto">
            <a:xfrm>
              <a:off x="10150115" y="2150107"/>
              <a:ext cx="1645902" cy="659452"/>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14" name="Rectangle 113">
              <a:extLst>
                <a:ext uri="{FF2B5EF4-FFF2-40B4-BE49-F238E27FC236}">
                  <a16:creationId xmlns:a16="http://schemas.microsoft.com/office/drawing/2014/main" id="{086C055E-4106-4AC6-B3ED-9143727597B9}"/>
                </a:ext>
              </a:extLst>
            </p:cNvPr>
            <p:cNvSpPr/>
            <p:nvPr/>
          </p:nvSpPr>
          <p:spPr bwMode="auto">
            <a:xfrm>
              <a:off x="10495052" y="2796254"/>
              <a:ext cx="1645902" cy="329211"/>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17" name="Rectangle 116">
              <a:extLst>
                <a:ext uri="{FF2B5EF4-FFF2-40B4-BE49-F238E27FC236}">
                  <a16:creationId xmlns:a16="http://schemas.microsoft.com/office/drawing/2014/main" id="{31C33E8A-F5B5-4B25-BA3D-9786D8D31F10}"/>
                </a:ext>
              </a:extLst>
            </p:cNvPr>
            <p:cNvSpPr/>
            <p:nvPr/>
          </p:nvSpPr>
          <p:spPr bwMode="auto">
            <a:xfrm>
              <a:off x="10192797" y="3098521"/>
              <a:ext cx="1645902" cy="3348395"/>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grpSp>
        <p:nvGrpSpPr>
          <p:cNvPr id="3" name="Group 2">
            <a:extLst>
              <a:ext uri="{FF2B5EF4-FFF2-40B4-BE49-F238E27FC236}">
                <a16:creationId xmlns:a16="http://schemas.microsoft.com/office/drawing/2014/main" id="{23267F3C-92F8-46E9-893A-B4A0957C602E}"/>
              </a:ext>
            </a:extLst>
          </p:cNvPr>
          <p:cNvGrpSpPr/>
          <p:nvPr/>
        </p:nvGrpSpPr>
        <p:grpSpPr>
          <a:xfrm>
            <a:off x="249795" y="4174482"/>
            <a:ext cx="4504608" cy="2454953"/>
            <a:chOff x="249795" y="4174482"/>
            <a:chExt cx="4504608" cy="2454953"/>
          </a:xfrm>
        </p:grpSpPr>
        <p:pic>
          <p:nvPicPr>
            <p:cNvPr id="13" name="Picture 12">
              <a:extLst>
                <a:ext uri="{FF2B5EF4-FFF2-40B4-BE49-F238E27FC236}">
                  <a16:creationId xmlns:a16="http://schemas.microsoft.com/office/drawing/2014/main" id="{F17EB0D7-1801-449A-8773-1A8B6D06A1D0}"/>
                </a:ext>
              </a:extLst>
            </p:cNvPr>
            <p:cNvPicPr>
              <a:picLocks noChangeAspect="1"/>
            </p:cNvPicPr>
            <p:nvPr/>
          </p:nvPicPr>
          <p:blipFill>
            <a:blip r:embed="rId9"/>
            <a:stretch>
              <a:fillRect/>
            </a:stretch>
          </p:blipFill>
          <p:spPr>
            <a:xfrm>
              <a:off x="703959" y="5055087"/>
              <a:ext cx="810704" cy="810704"/>
            </a:xfrm>
            <a:prstGeom prst="rect">
              <a:avLst/>
            </a:prstGeom>
          </p:spPr>
        </p:pic>
        <p:pic>
          <p:nvPicPr>
            <p:cNvPr id="21" name="Picture 20">
              <a:extLst>
                <a:ext uri="{FF2B5EF4-FFF2-40B4-BE49-F238E27FC236}">
                  <a16:creationId xmlns:a16="http://schemas.microsoft.com/office/drawing/2014/main" id="{313F44B8-A846-45E4-89A7-2AAFD9E9DFC9}"/>
                </a:ext>
              </a:extLst>
            </p:cNvPr>
            <p:cNvPicPr>
              <a:picLocks noChangeAspect="1"/>
            </p:cNvPicPr>
            <p:nvPr/>
          </p:nvPicPr>
          <p:blipFill>
            <a:blip r:embed="rId10"/>
            <a:stretch>
              <a:fillRect/>
            </a:stretch>
          </p:blipFill>
          <p:spPr>
            <a:xfrm>
              <a:off x="3737306" y="5146274"/>
              <a:ext cx="682126" cy="682126"/>
            </a:xfrm>
            <a:prstGeom prst="rect">
              <a:avLst/>
            </a:prstGeom>
          </p:spPr>
        </p:pic>
        <p:sp>
          <p:nvSpPr>
            <p:cNvPr id="105" name="TextBox 104">
              <a:extLst>
                <a:ext uri="{FF2B5EF4-FFF2-40B4-BE49-F238E27FC236}">
                  <a16:creationId xmlns:a16="http://schemas.microsoft.com/office/drawing/2014/main" id="{479E2570-A9E6-459D-858C-83CF9EC1101C}"/>
                </a:ext>
              </a:extLst>
            </p:cNvPr>
            <p:cNvSpPr txBox="1"/>
            <p:nvPr/>
          </p:nvSpPr>
          <p:spPr>
            <a:xfrm>
              <a:off x="406723" y="5850981"/>
              <a:ext cx="1405174" cy="778454"/>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Function App</a:t>
              </a:r>
            </a:p>
          </p:txBody>
        </p:sp>
        <p:sp>
          <p:nvSpPr>
            <p:cNvPr id="106" name="TextBox 105">
              <a:extLst>
                <a:ext uri="{FF2B5EF4-FFF2-40B4-BE49-F238E27FC236}">
                  <a16:creationId xmlns:a16="http://schemas.microsoft.com/office/drawing/2014/main" id="{0F6EDC7D-4A15-485F-B8FB-69F719AE3431}"/>
                </a:ext>
              </a:extLst>
            </p:cNvPr>
            <p:cNvSpPr txBox="1"/>
            <p:nvPr/>
          </p:nvSpPr>
          <p:spPr>
            <a:xfrm>
              <a:off x="1812255" y="5870286"/>
              <a:ext cx="1405174" cy="534056"/>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Logic App</a:t>
              </a:r>
            </a:p>
          </p:txBody>
        </p:sp>
        <p:sp>
          <p:nvSpPr>
            <p:cNvPr id="107" name="TextBox 106">
              <a:extLst>
                <a:ext uri="{FF2B5EF4-FFF2-40B4-BE49-F238E27FC236}">
                  <a16:creationId xmlns:a16="http://schemas.microsoft.com/office/drawing/2014/main" id="{BC8CF418-A6E5-4536-8D36-5F23DA10C5FE}"/>
                </a:ext>
              </a:extLst>
            </p:cNvPr>
            <p:cNvSpPr txBox="1"/>
            <p:nvPr/>
          </p:nvSpPr>
          <p:spPr>
            <a:xfrm>
              <a:off x="3349229" y="5865791"/>
              <a:ext cx="1405174" cy="534056"/>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765"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Custom</a:t>
              </a:r>
            </a:p>
          </p:txBody>
        </p:sp>
        <p:sp>
          <p:nvSpPr>
            <p:cNvPr id="111" name="TextBox 110">
              <a:extLst>
                <a:ext uri="{FF2B5EF4-FFF2-40B4-BE49-F238E27FC236}">
                  <a16:creationId xmlns:a16="http://schemas.microsoft.com/office/drawing/2014/main" id="{26BB19CF-F1E3-4D90-9C32-07422FAEDA2D}"/>
                </a:ext>
              </a:extLst>
            </p:cNvPr>
            <p:cNvSpPr txBox="1"/>
            <p:nvPr/>
          </p:nvSpPr>
          <p:spPr>
            <a:xfrm>
              <a:off x="249795" y="4174482"/>
              <a:ext cx="1798415" cy="615521"/>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Messaging</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pic>
          <p:nvPicPr>
            <p:cNvPr id="156" name="Picture 155">
              <a:extLst>
                <a:ext uri="{FF2B5EF4-FFF2-40B4-BE49-F238E27FC236}">
                  <a16:creationId xmlns:a16="http://schemas.microsoft.com/office/drawing/2014/main" id="{84A5CDBE-B507-49AB-819D-0C1CAF4A01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95636" y="5042675"/>
              <a:ext cx="835527" cy="835527"/>
            </a:xfrm>
            <a:prstGeom prst="rect">
              <a:avLst/>
            </a:prstGeom>
          </p:spPr>
        </p:pic>
      </p:grpSp>
    </p:spTree>
    <p:extLst>
      <p:ext uri="{BB962C8B-B14F-4D97-AF65-F5344CB8AC3E}">
        <p14:creationId xmlns:p14="http://schemas.microsoft.com/office/powerpoint/2010/main" val="991218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500"/>
                                        <p:tgtEl>
                                          <p:spTgt spid="10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fade">
                                      <p:cBhvr>
                                        <p:cTn id="15" dur="500"/>
                                        <p:tgtEl>
                                          <p:spTgt spid="15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7"/>
                                        </p:tgtEl>
                                        <p:attrNameLst>
                                          <p:attrName>style.visibility</p:attrName>
                                        </p:attrNameLst>
                                      </p:cBhvr>
                                      <p:to>
                                        <p:strVal val="visible"/>
                                      </p:to>
                                    </p:set>
                                    <p:animEffect transition="in" filter="fade">
                                      <p:cBhvr>
                                        <p:cTn id="19" dur="500"/>
                                        <p:tgtEl>
                                          <p:spTgt spid="15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wipe(up)">
                                      <p:cBhvr>
                                        <p:cTn id="28" dur="500"/>
                                        <p:tgtEl>
                                          <p:spTgt spid="11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55"/>
                                        </p:tgtEl>
                                      </p:cBhvr>
                                    </p:animEffect>
                                    <p:set>
                                      <p:cBhvr>
                                        <p:cTn id="42" dur="1" fill="hold">
                                          <p:stCondLst>
                                            <p:cond delay="499"/>
                                          </p:stCondLst>
                                        </p:cTn>
                                        <p:tgtEl>
                                          <p:spTgt spid="155"/>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57"/>
                                        </p:tgtEl>
                                      </p:cBhvr>
                                    </p:animEffect>
                                    <p:set>
                                      <p:cBhvr>
                                        <p:cTn id="45" dur="1" fill="hold">
                                          <p:stCondLst>
                                            <p:cond delay="499"/>
                                          </p:stCondLst>
                                        </p:cTn>
                                        <p:tgtEl>
                                          <p:spTgt spid="15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9"/>
                                        </p:tgtEl>
                                      </p:cBhvr>
                                    </p:animEffect>
                                    <p:set>
                                      <p:cBhvr>
                                        <p:cTn id="48" dur="1" fill="hold">
                                          <p:stCondLst>
                                            <p:cond delay="499"/>
                                          </p:stCondLst>
                                        </p:cTn>
                                        <p:tgtEl>
                                          <p:spTgt spid="11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fade">
                                      <p:cBhvr>
                                        <p:cTn id="63" dur="500"/>
                                        <p:tgtEl>
                                          <p:spTgt spid="101"/>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1"/>
                                        </p:tgtEl>
                                        <p:attrNameLst>
                                          <p:attrName>style.visibility</p:attrName>
                                        </p:attrNameLst>
                                      </p:cBhvr>
                                      <p:to>
                                        <p:strVal val="visible"/>
                                      </p:to>
                                    </p:set>
                                    <p:animEffect transition="in" filter="fade">
                                      <p:cBhvr>
                                        <p:cTn id="71" dur="500"/>
                                        <p:tgtEl>
                                          <p:spTgt spid="161"/>
                                        </p:tgtEl>
                                      </p:cBhvr>
                                    </p:animEffect>
                                  </p:childTnLst>
                                </p:cTn>
                              </p:par>
                              <p:par>
                                <p:cTn id="72" presetID="10" presetClass="entr" presetSubtype="0" fill="hold" nodeType="withEffect">
                                  <p:stCondLst>
                                    <p:cond delay="0"/>
                                  </p:stCondLst>
                                  <p:childTnLst>
                                    <p:set>
                                      <p:cBhvr>
                                        <p:cTn id="73" dur="1" fill="hold">
                                          <p:stCondLst>
                                            <p:cond delay="0"/>
                                          </p:stCondLst>
                                        </p:cTn>
                                        <p:tgtEl>
                                          <p:spTgt spid="108"/>
                                        </p:tgtEl>
                                        <p:attrNameLst>
                                          <p:attrName>style.visibility</p:attrName>
                                        </p:attrNameLst>
                                      </p:cBhvr>
                                      <p:to>
                                        <p:strVal val="visible"/>
                                      </p:to>
                                    </p:set>
                                    <p:animEffect transition="in" filter="fade">
                                      <p:cBhvr>
                                        <p:cTn id="7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19" grpId="0" animBg="1"/>
      <p:bldP spid="119" grpId="1" animBg="1"/>
      <p:bldP spid="155" grpId="0" animBg="1"/>
      <p:bldP spid="15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0381" y="291548"/>
            <a:ext cx="11653523" cy="899537"/>
          </a:xfrm>
        </p:spPr>
        <p:txBody>
          <a:bodyPr/>
          <a:lstStyle/>
          <a:p>
            <a:r>
              <a:rPr lang="sv-SE" sz="4705" dirty="0">
                <a:solidFill>
                  <a:schemeClr val="tx2"/>
                </a:solidFill>
              </a:rPr>
              <a:t>Inside the IoT </a:t>
            </a:r>
            <a:r>
              <a:rPr lang="sv-SE" sz="4705" dirty="0" err="1">
                <a:solidFill>
                  <a:schemeClr val="tx2"/>
                </a:solidFill>
              </a:rPr>
              <a:t>Hub</a:t>
            </a:r>
            <a:endParaRPr lang="en-IN" sz="4705" dirty="0">
              <a:solidFill>
                <a:schemeClr val="tx2"/>
              </a:solidFill>
            </a:endParaRPr>
          </a:p>
        </p:txBody>
      </p:sp>
      <p:sp>
        <p:nvSpPr>
          <p:cNvPr id="110" name="TextBox 109">
            <a:extLst>
              <a:ext uri="{FF2B5EF4-FFF2-40B4-BE49-F238E27FC236}">
                <a16:creationId xmlns:a16="http://schemas.microsoft.com/office/drawing/2014/main" id="{2AAF9087-772F-497D-82A5-5DB9379CEED0}"/>
              </a:ext>
            </a:extLst>
          </p:cNvPr>
          <p:cNvSpPr txBox="1"/>
          <p:nvPr/>
        </p:nvSpPr>
        <p:spPr>
          <a:xfrm>
            <a:off x="305361" y="1487561"/>
            <a:ext cx="1025681"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State</a:t>
            </a:r>
          </a:p>
        </p:txBody>
      </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558151" y="1725812"/>
            <a:ext cx="2420321" cy="4840641"/>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16" name="TextBox 115">
            <a:extLst>
              <a:ext uri="{FF2B5EF4-FFF2-40B4-BE49-F238E27FC236}">
                <a16:creationId xmlns:a16="http://schemas.microsoft.com/office/drawing/2014/main" id="{AFA75872-4689-4DD0-A263-AD18A3A38CEF}"/>
              </a:ext>
            </a:extLst>
          </p:cNvPr>
          <p:cNvSpPr txBox="1"/>
          <p:nvPr/>
        </p:nvSpPr>
        <p:spPr>
          <a:xfrm>
            <a:off x="5558151" y="1677123"/>
            <a:ext cx="1424400"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IoT </a:t>
            </a: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Hub</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010346" y="2174019"/>
            <a:ext cx="1463653" cy="4118673"/>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cxnSp>
        <p:nvCxnSpPr>
          <p:cNvPr id="161" name="Connector: Elbow 160">
            <a:extLst>
              <a:ext uri="{FF2B5EF4-FFF2-40B4-BE49-F238E27FC236}">
                <a16:creationId xmlns:a16="http://schemas.microsoft.com/office/drawing/2014/main" id="{8767D011-E66A-4D31-8524-D95842C510A9}"/>
              </a:ext>
            </a:extLst>
          </p:cNvPr>
          <p:cNvCxnSpPr>
            <a:cxnSpLocks/>
            <a:stCxn id="114" idx="3"/>
          </p:cNvCxnSpPr>
          <p:nvPr/>
        </p:nvCxnSpPr>
        <p:spPr>
          <a:xfrm flipV="1">
            <a:off x="7454265" y="2816451"/>
            <a:ext cx="2541726" cy="164568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771204" y="1609887"/>
            <a:ext cx="1374112" cy="615522"/>
          </a:xfrm>
          <a:prstGeom prst="rect">
            <a:avLst/>
          </a:prstGeom>
          <a:noFill/>
        </p:spPr>
        <p:txBody>
          <a:bodyPr wrap="none" lIns="179285" tIns="143428" rIns="179285" bIns="143428" rtlCol="0">
            <a:spAutoFit/>
          </a:bodyPr>
          <a:lstStyle/>
          <a:p>
            <a:pPr defTabSz="913505" eaLnBrk="0" fontAlgn="base" hangingPunct="0">
              <a:lnSpc>
                <a:spcPct val="90000"/>
              </a:lnSpc>
              <a:spcBef>
                <a:spcPct val="0"/>
              </a:spcBef>
              <a:spcAft>
                <a:spcPts val="588"/>
              </a:spcAft>
            </a:pPr>
            <a:r>
              <a:rPr lang="sv-SE" sz="2353" dirty="0" err="1">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Devices</a:t>
            </a:r>
            <a:endParaRPr lang="sv-SE" sz="2353"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endParaRPr>
          </a:p>
        </p:txBody>
      </p:sp>
      <p:sp>
        <p:nvSpPr>
          <p:cNvPr id="112" name="Rectangle: Rounded Corners 111">
            <a:extLst>
              <a:ext uri="{FF2B5EF4-FFF2-40B4-BE49-F238E27FC236}">
                <a16:creationId xmlns:a16="http://schemas.microsoft.com/office/drawing/2014/main" id="{514CFB06-C360-4601-8897-33A2DF374FA3}"/>
              </a:ext>
            </a:extLst>
          </p:cNvPr>
          <p:cNvSpPr/>
          <p:nvPr/>
        </p:nvSpPr>
        <p:spPr bwMode="auto">
          <a:xfrm>
            <a:off x="5915422" y="3575217"/>
            <a:ext cx="1733067" cy="1736254"/>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nvGrpSpPr>
          <p:cNvPr id="7" name="Group 6">
            <a:extLst>
              <a:ext uri="{FF2B5EF4-FFF2-40B4-BE49-F238E27FC236}">
                <a16:creationId xmlns:a16="http://schemas.microsoft.com/office/drawing/2014/main" id="{744EDDCD-3B60-4CE9-A820-C5516F2402F1}"/>
              </a:ext>
            </a:extLst>
          </p:cNvPr>
          <p:cNvGrpSpPr/>
          <p:nvPr/>
        </p:nvGrpSpPr>
        <p:grpSpPr>
          <a:xfrm>
            <a:off x="5788909" y="3417281"/>
            <a:ext cx="373747" cy="387105"/>
            <a:chOff x="4922605" y="2279443"/>
            <a:chExt cx="381241" cy="394867"/>
          </a:xfrm>
        </p:grpSpPr>
        <p:sp>
          <p:nvSpPr>
            <p:cNvPr id="3" name="Rectangle 2">
              <a:extLst>
                <a:ext uri="{FF2B5EF4-FFF2-40B4-BE49-F238E27FC236}">
                  <a16:creationId xmlns:a16="http://schemas.microsoft.com/office/drawing/2014/main" id="{852FDED9-A971-4F4A-9F95-05B4CD24686C}"/>
                </a:ext>
              </a:extLst>
            </p:cNvPr>
            <p:cNvSpPr/>
            <p:nvPr/>
          </p:nvSpPr>
          <p:spPr bwMode="auto">
            <a:xfrm>
              <a:off x="4922605" y="2279443"/>
              <a:ext cx="381241" cy="394867"/>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08" name="Frame 5">
              <a:extLst>
                <a:ext uri="{FF2B5EF4-FFF2-40B4-BE49-F238E27FC236}">
                  <a16:creationId xmlns:a16="http://schemas.microsoft.com/office/drawing/2014/main" id="{9B09FCE0-705C-4F87-8656-42DF6CAEA3AC}"/>
                </a:ext>
              </a:extLst>
            </p:cNvPr>
            <p:cNvSpPr>
              <a:spLocks noChangeAspect="1"/>
            </p:cNvSpPr>
            <p:nvPr/>
          </p:nvSpPr>
          <p:spPr bwMode="auto">
            <a:xfrm>
              <a:off x="4947371" y="2307316"/>
              <a:ext cx="336279" cy="33619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sp>
        <p:nvSpPr>
          <p:cNvPr id="9" name="Rectangle 8">
            <a:extLst>
              <a:ext uri="{FF2B5EF4-FFF2-40B4-BE49-F238E27FC236}">
                <a16:creationId xmlns:a16="http://schemas.microsoft.com/office/drawing/2014/main" id="{3B5D2CFA-3E6D-46BD-B4AE-6F68B4138762}"/>
              </a:ext>
            </a:extLst>
          </p:cNvPr>
          <p:cNvSpPr/>
          <p:nvPr/>
        </p:nvSpPr>
        <p:spPr bwMode="auto">
          <a:xfrm>
            <a:off x="6109643" y="3857974"/>
            <a:ext cx="1344623" cy="349763"/>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b" anchorCtr="0" compatLnSpc="1">
            <a:prstTxWarp prst="textNoShape">
              <a:avLst/>
            </a:prstTxWarp>
          </a:bodyPr>
          <a:lstStyle/>
          <a:p>
            <a:pPr algn="ctr" defTabSz="914102" eaLnBrk="0" fontAlgn="base" hangingPunct="0">
              <a:spcBef>
                <a:spcPct val="0"/>
              </a:spcBef>
              <a:spcAft>
                <a:spcPct val="0"/>
              </a:spcAft>
            </a:pPr>
            <a:r>
              <a:rPr lang="sv-SE" sz="1765" dirty="0">
                <a:solidFill>
                  <a:prstClr val="white"/>
                </a:solidFill>
                <a:latin typeface="Segoe UI"/>
              </a:rPr>
              <a:t>Tags</a:t>
            </a:r>
            <a:endParaRPr lang="sv-SE" sz="1961" dirty="0">
              <a:solidFill>
                <a:prstClr val="white"/>
              </a:solidFill>
              <a:latin typeface="Segoe UI"/>
            </a:endParaRPr>
          </a:p>
        </p:txBody>
      </p:sp>
      <p:sp>
        <p:nvSpPr>
          <p:cNvPr id="114" name="Rectangle 113">
            <a:extLst>
              <a:ext uri="{FF2B5EF4-FFF2-40B4-BE49-F238E27FC236}">
                <a16:creationId xmlns:a16="http://schemas.microsoft.com/office/drawing/2014/main" id="{58EBA68F-3104-4184-84C5-237B5E74A1C3}"/>
              </a:ext>
            </a:extLst>
          </p:cNvPr>
          <p:cNvSpPr/>
          <p:nvPr/>
        </p:nvSpPr>
        <p:spPr bwMode="auto">
          <a:xfrm>
            <a:off x="6109642" y="4287258"/>
            <a:ext cx="1344623" cy="349763"/>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b" anchorCtr="0" compatLnSpc="1">
            <a:prstTxWarp prst="textNoShape">
              <a:avLst/>
            </a:prstTxWarp>
          </a:bodyPr>
          <a:lstStyle/>
          <a:p>
            <a:pPr algn="ctr" defTabSz="914102" eaLnBrk="0" fontAlgn="base" hangingPunct="0">
              <a:spcBef>
                <a:spcPct val="0"/>
              </a:spcBef>
              <a:spcAft>
                <a:spcPct val="0"/>
              </a:spcAft>
            </a:pPr>
            <a:r>
              <a:rPr lang="en-US" sz="1765" dirty="0">
                <a:gradFill>
                  <a:gsLst>
                    <a:gs pos="5417">
                      <a:srgbClr val="B9D80A"/>
                    </a:gs>
                    <a:gs pos="100000">
                      <a:srgbClr val="B9D80A"/>
                    </a:gs>
                  </a:gsLst>
                  <a:lin ang="5400000" scaled="0"/>
                </a:gradFill>
                <a:latin typeface="Segoe UI"/>
              </a:rPr>
              <a:t>Desired</a:t>
            </a:r>
            <a:endParaRPr lang="en-US" sz="1961" dirty="0">
              <a:gradFill>
                <a:gsLst>
                  <a:gs pos="5417">
                    <a:srgbClr val="B9D80A"/>
                  </a:gs>
                  <a:gs pos="100000">
                    <a:srgbClr val="B9D80A"/>
                  </a:gs>
                </a:gsLst>
                <a:lin ang="5400000" scaled="0"/>
              </a:gradFill>
              <a:latin typeface="Segoe UI"/>
            </a:endParaRPr>
          </a:p>
        </p:txBody>
      </p:sp>
      <p:sp>
        <p:nvSpPr>
          <p:cNvPr id="117" name="Rectangle 116">
            <a:extLst>
              <a:ext uri="{FF2B5EF4-FFF2-40B4-BE49-F238E27FC236}">
                <a16:creationId xmlns:a16="http://schemas.microsoft.com/office/drawing/2014/main" id="{5AB8A091-F810-485E-81A9-25B0189E2F98}"/>
              </a:ext>
            </a:extLst>
          </p:cNvPr>
          <p:cNvSpPr/>
          <p:nvPr/>
        </p:nvSpPr>
        <p:spPr bwMode="auto">
          <a:xfrm>
            <a:off x="6109642" y="4737196"/>
            <a:ext cx="1344623" cy="349763"/>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b" anchorCtr="0" compatLnSpc="1">
            <a:prstTxWarp prst="textNoShape">
              <a:avLst/>
            </a:prstTxWarp>
          </a:bodyPr>
          <a:lstStyle/>
          <a:p>
            <a:pPr algn="ctr" defTabSz="914102" eaLnBrk="0" fontAlgn="base" hangingPunct="0">
              <a:spcBef>
                <a:spcPct val="0"/>
              </a:spcBef>
              <a:spcAft>
                <a:spcPct val="0"/>
              </a:spcAft>
            </a:pPr>
            <a:r>
              <a:rPr lang="en-US" sz="1765" dirty="0">
                <a:solidFill>
                  <a:srgbClr val="FF0000"/>
                </a:solidFill>
                <a:latin typeface="Segoe UI"/>
              </a:rPr>
              <a:t>Reported</a:t>
            </a:r>
            <a:endParaRPr lang="en-US" sz="1961" dirty="0">
              <a:solidFill>
                <a:srgbClr val="FF0000"/>
              </a:solidFill>
              <a:latin typeface="Segoe UI"/>
            </a:endParaRPr>
          </a:p>
        </p:txBody>
      </p:sp>
      <p:cxnSp>
        <p:nvCxnSpPr>
          <p:cNvPr id="156" name="Connector: Elbow 155">
            <a:extLst>
              <a:ext uri="{FF2B5EF4-FFF2-40B4-BE49-F238E27FC236}">
                <a16:creationId xmlns:a16="http://schemas.microsoft.com/office/drawing/2014/main" id="{A4510213-D7F3-4DFC-B320-7E9DBC09A1E6}"/>
              </a:ext>
            </a:extLst>
          </p:cNvPr>
          <p:cNvCxnSpPr>
            <a:cxnSpLocks/>
            <a:endCxn id="117" idx="3"/>
          </p:cNvCxnSpPr>
          <p:nvPr/>
        </p:nvCxnSpPr>
        <p:spPr>
          <a:xfrm rot="10800000" flipV="1">
            <a:off x="7454265" y="2980792"/>
            <a:ext cx="2538164" cy="1931285"/>
          </a:xfrm>
          <a:prstGeom prst="bentConnector3">
            <a:avLst>
              <a:gd name="adj1" fmla="val 4293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1" name="Striped Right Arrow 8">
            <a:extLst>
              <a:ext uri="{FF2B5EF4-FFF2-40B4-BE49-F238E27FC236}">
                <a16:creationId xmlns:a16="http://schemas.microsoft.com/office/drawing/2014/main" id="{F4C5D909-5297-4CFB-BBA6-B083631ABCBA}"/>
              </a:ext>
            </a:extLst>
          </p:cNvPr>
          <p:cNvSpPr/>
          <p:nvPr/>
        </p:nvSpPr>
        <p:spPr bwMode="auto">
          <a:xfrm>
            <a:off x="4896723" y="4325338"/>
            <a:ext cx="1149390"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172" name="Striped Right Arrow 8">
            <a:extLst>
              <a:ext uri="{FF2B5EF4-FFF2-40B4-BE49-F238E27FC236}">
                <a16:creationId xmlns:a16="http://schemas.microsoft.com/office/drawing/2014/main" id="{1D390FE5-2DA7-417F-8870-76ACA2277E7F}"/>
              </a:ext>
            </a:extLst>
          </p:cNvPr>
          <p:cNvSpPr/>
          <p:nvPr/>
        </p:nvSpPr>
        <p:spPr bwMode="auto">
          <a:xfrm rot="10800000">
            <a:off x="4824989" y="4756235"/>
            <a:ext cx="1194802"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27" name="Group 26">
            <a:extLst>
              <a:ext uri="{FF2B5EF4-FFF2-40B4-BE49-F238E27FC236}">
                <a16:creationId xmlns:a16="http://schemas.microsoft.com/office/drawing/2014/main" id="{33BAC39F-F6DC-4855-A3A1-6F661D6840C9}"/>
              </a:ext>
            </a:extLst>
          </p:cNvPr>
          <p:cNvGrpSpPr/>
          <p:nvPr/>
        </p:nvGrpSpPr>
        <p:grpSpPr>
          <a:xfrm>
            <a:off x="9950586" y="2108328"/>
            <a:ext cx="1951703" cy="4212343"/>
            <a:chOff x="10150115" y="2150107"/>
            <a:chExt cx="1990839" cy="4296809"/>
          </a:xfrm>
        </p:grpSpPr>
        <p:sp>
          <p:nvSpPr>
            <p:cNvPr id="25" name="Rectangle 24">
              <a:extLst>
                <a:ext uri="{FF2B5EF4-FFF2-40B4-BE49-F238E27FC236}">
                  <a16:creationId xmlns:a16="http://schemas.microsoft.com/office/drawing/2014/main" id="{3B30478B-70BB-45B8-A689-4DEF628884F2}"/>
                </a:ext>
              </a:extLst>
            </p:cNvPr>
            <p:cNvSpPr/>
            <p:nvPr/>
          </p:nvSpPr>
          <p:spPr bwMode="auto">
            <a:xfrm>
              <a:off x="10150115" y="2150107"/>
              <a:ext cx="1645902" cy="659452"/>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73" name="Rectangle 172">
              <a:extLst>
                <a:ext uri="{FF2B5EF4-FFF2-40B4-BE49-F238E27FC236}">
                  <a16:creationId xmlns:a16="http://schemas.microsoft.com/office/drawing/2014/main" id="{AD97D549-EEF0-4968-BB73-DB5BC6D2EB3E}"/>
                </a:ext>
              </a:extLst>
            </p:cNvPr>
            <p:cNvSpPr/>
            <p:nvPr/>
          </p:nvSpPr>
          <p:spPr bwMode="auto">
            <a:xfrm>
              <a:off x="10495052" y="2796254"/>
              <a:ext cx="1645902" cy="329211"/>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sp>
          <p:nvSpPr>
            <p:cNvPr id="174" name="Rectangle 173">
              <a:extLst>
                <a:ext uri="{FF2B5EF4-FFF2-40B4-BE49-F238E27FC236}">
                  <a16:creationId xmlns:a16="http://schemas.microsoft.com/office/drawing/2014/main" id="{B460F31B-AEC0-46DF-9787-74184AF54620}"/>
                </a:ext>
              </a:extLst>
            </p:cNvPr>
            <p:cNvSpPr/>
            <p:nvPr/>
          </p:nvSpPr>
          <p:spPr bwMode="auto">
            <a:xfrm>
              <a:off x="10192797" y="3098521"/>
              <a:ext cx="1645902" cy="3348395"/>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endParaRPr lang="sv-SE" sz="1961" dirty="0">
                <a:gradFill>
                  <a:gsLst>
                    <a:gs pos="5417">
                      <a:srgbClr val="B9D80A"/>
                    </a:gs>
                    <a:gs pos="100000">
                      <a:srgbClr val="B9D80A"/>
                    </a:gs>
                  </a:gsLst>
                  <a:lin ang="5400000" scaled="0"/>
                </a:gradFill>
                <a:latin typeface="Segoe UI"/>
              </a:endParaRPr>
            </a:p>
          </p:txBody>
        </p:sp>
      </p:grpSp>
      <p:sp>
        <p:nvSpPr>
          <p:cNvPr id="31" name="Rectangle 30">
            <a:extLst>
              <a:ext uri="{FF2B5EF4-FFF2-40B4-BE49-F238E27FC236}">
                <a16:creationId xmlns:a16="http://schemas.microsoft.com/office/drawing/2014/main" id="{17CDE4AB-7A0F-4FEF-83A3-F827657B67C5}"/>
              </a:ext>
            </a:extLst>
          </p:cNvPr>
          <p:cNvSpPr/>
          <p:nvPr/>
        </p:nvSpPr>
        <p:spPr bwMode="auto">
          <a:xfrm>
            <a:off x="6447880" y="3352132"/>
            <a:ext cx="721753" cy="41725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eaLnBrk="0" fontAlgn="base" hangingPunct="0">
              <a:spcBef>
                <a:spcPct val="0"/>
              </a:spcBef>
              <a:spcAft>
                <a:spcPct val="0"/>
              </a:spcAft>
            </a:pPr>
            <a:r>
              <a:rPr lang="sv-SE" sz="1961" dirty="0">
                <a:solidFill>
                  <a:prstClr val="white"/>
                </a:solidFill>
                <a:latin typeface="Segoe UI"/>
              </a:rPr>
              <a:t>Twin</a:t>
            </a:r>
          </a:p>
        </p:txBody>
      </p:sp>
      <p:grpSp>
        <p:nvGrpSpPr>
          <p:cNvPr id="4" name="Group 3">
            <a:extLst>
              <a:ext uri="{FF2B5EF4-FFF2-40B4-BE49-F238E27FC236}">
                <a16:creationId xmlns:a16="http://schemas.microsoft.com/office/drawing/2014/main" id="{890961FA-427C-4D84-BB6C-081D9FD961C0}"/>
              </a:ext>
            </a:extLst>
          </p:cNvPr>
          <p:cNvGrpSpPr/>
          <p:nvPr/>
        </p:nvGrpSpPr>
        <p:grpSpPr>
          <a:xfrm>
            <a:off x="2831305" y="2837789"/>
            <a:ext cx="1714891" cy="3619489"/>
            <a:chOff x="2831305" y="2837789"/>
            <a:chExt cx="1714891" cy="3619489"/>
          </a:xfrm>
        </p:grpSpPr>
        <p:pic>
          <p:nvPicPr>
            <p:cNvPr id="162" name="Picture 161">
              <a:extLst>
                <a:ext uri="{FF2B5EF4-FFF2-40B4-BE49-F238E27FC236}">
                  <a16:creationId xmlns:a16="http://schemas.microsoft.com/office/drawing/2014/main" id="{904CAA0C-D7CA-4584-9535-6C467FC3DF61}"/>
                </a:ext>
              </a:extLst>
            </p:cNvPr>
            <p:cNvPicPr>
              <a:picLocks noChangeAspect="1"/>
            </p:cNvPicPr>
            <p:nvPr/>
          </p:nvPicPr>
          <p:blipFill>
            <a:blip r:embed="rId3"/>
            <a:stretch>
              <a:fillRect/>
            </a:stretch>
          </p:blipFill>
          <p:spPr>
            <a:xfrm>
              <a:off x="3137978" y="2886560"/>
              <a:ext cx="687701" cy="687701"/>
            </a:xfrm>
            <a:prstGeom prst="rect">
              <a:avLst/>
            </a:prstGeom>
          </p:spPr>
        </p:pic>
        <p:pic>
          <p:nvPicPr>
            <p:cNvPr id="167" name="Picture 166">
              <a:extLst>
                <a:ext uri="{FF2B5EF4-FFF2-40B4-BE49-F238E27FC236}">
                  <a16:creationId xmlns:a16="http://schemas.microsoft.com/office/drawing/2014/main" id="{1AA2FBBF-FE67-4786-A0F2-06990EB89401}"/>
                </a:ext>
              </a:extLst>
            </p:cNvPr>
            <p:cNvPicPr>
              <a:picLocks noChangeAspect="1"/>
            </p:cNvPicPr>
            <p:nvPr/>
          </p:nvPicPr>
          <p:blipFill>
            <a:blip r:embed="rId4"/>
            <a:stretch>
              <a:fillRect/>
            </a:stretch>
          </p:blipFill>
          <p:spPr>
            <a:xfrm>
              <a:off x="3137978" y="5373400"/>
              <a:ext cx="578632" cy="578632"/>
            </a:xfrm>
            <a:prstGeom prst="rect">
              <a:avLst/>
            </a:prstGeom>
          </p:spPr>
        </p:pic>
        <p:sp>
          <p:nvSpPr>
            <p:cNvPr id="168" name="TextBox 167">
              <a:extLst>
                <a:ext uri="{FF2B5EF4-FFF2-40B4-BE49-F238E27FC236}">
                  <a16:creationId xmlns:a16="http://schemas.microsoft.com/office/drawing/2014/main" id="{DA5FA9FD-2043-432D-B99E-1A724216B227}"/>
                </a:ext>
              </a:extLst>
            </p:cNvPr>
            <p:cNvSpPr txBox="1"/>
            <p:nvPr/>
          </p:nvSpPr>
          <p:spPr>
            <a:xfrm>
              <a:off x="2885840" y="3419196"/>
              <a:ext cx="1191977" cy="669833"/>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372"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Function App</a:t>
              </a:r>
            </a:p>
          </p:txBody>
        </p:sp>
        <p:sp>
          <p:nvSpPr>
            <p:cNvPr id="169" name="TextBox 168">
              <a:extLst>
                <a:ext uri="{FF2B5EF4-FFF2-40B4-BE49-F238E27FC236}">
                  <a16:creationId xmlns:a16="http://schemas.microsoft.com/office/drawing/2014/main" id="{0D01DFCD-EFAB-4209-8E09-89512639F511}"/>
                </a:ext>
              </a:extLst>
            </p:cNvPr>
            <p:cNvSpPr txBox="1"/>
            <p:nvPr/>
          </p:nvSpPr>
          <p:spPr>
            <a:xfrm>
              <a:off x="2891212" y="4755535"/>
              <a:ext cx="1191977" cy="479745"/>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372"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Logic App</a:t>
              </a:r>
            </a:p>
          </p:txBody>
        </p:sp>
        <p:sp>
          <p:nvSpPr>
            <p:cNvPr id="170" name="TextBox 169">
              <a:extLst>
                <a:ext uri="{FF2B5EF4-FFF2-40B4-BE49-F238E27FC236}">
                  <a16:creationId xmlns:a16="http://schemas.microsoft.com/office/drawing/2014/main" id="{2D968C3C-4231-48E6-A951-69F084E5CECE}"/>
                </a:ext>
              </a:extLst>
            </p:cNvPr>
            <p:cNvSpPr txBox="1"/>
            <p:nvPr/>
          </p:nvSpPr>
          <p:spPr>
            <a:xfrm>
              <a:off x="2831305" y="5907737"/>
              <a:ext cx="1191977" cy="479745"/>
            </a:xfrm>
            <a:prstGeom prst="rect">
              <a:avLst/>
            </a:prstGeom>
            <a:noFill/>
          </p:spPr>
          <p:txBody>
            <a:bodyPr wrap="square" lIns="179285" tIns="143428" rIns="179285" bIns="143428" rtlCol="0">
              <a:spAutoFit/>
            </a:bodyPr>
            <a:lstStyle/>
            <a:p>
              <a:pPr algn="ctr" defTabSz="913505" eaLnBrk="0" fontAlgn="base" hangingPunct="0">
                <a:lnSpc>
                  <a:spcPct val="90000"/>
                </a:lnSpc>
                <a:spcBef>
                  <a:spcPct val="0"/>
                </a:spcBef>
                <a:spcAft>
                  <a:spcPts val="588"/>
                </a:spcAft>
              </a:pPr>
              <a:r>
                <a:rPr lang="en-US" sz="1372" dirty="0">
                  <a:gradFill>
                    <a:gsLst>
                      <a:gs pos="2917">
                        <a:prstClr val="white"/>
                      </a:gs>
                      <a:gs pos="30000">
                        <a:prstClr val="white"/>
                      </a:gs>
                    </a:gsLst>
                    <a:lin ang="5400000" scaled="0"/>
                  </a:gradFill>
                  <a:latin typeface="Segoe UI" panose="020B0502040204020203" pitchFamily="34" charset="0"/>
                  <a:ea typeface="MS PGothic" panose="020B0600070205080204" pitchFamily="34" charset="-128"/>
                </a:rPr>
                <a:t>Custom</a:t>
              </a:r>
            </a:p>
          </p:txBody>
        </p:sp>
        <p:sp>
          <p:nvSpPr>
            <p:cNvPr id="23" name="Right Brace 22">
              <a:extLst>
                <a:ext uri="{FF2B5EF4-FFF2-40B4-BE49-F238E27FC236}">
                  <a16:creationId xmlns:a16="http://schemas.microsoft.com/office/drawing/2014/main" id="{8498C0A4-B7B3-4F60-BC43-08FC967536CC}"/>
                </a:ext>
              </a:extLst>
            </p:cNvPr>
            <p:cNvSpPr/>
            <p:nvPr/>
          </p:nvSpPr>
          <p:spPr>
            <a:xfrm>
              <a:off x="4313947" y="2837789"/>
              <a:ext cx="232249" cy="3619489"/>
            </a:xfrm>
            <a:prstGeom prst="rightBrace">
              <a:avLst>
                <a:gd name="adj1" fmla="val 12167"/>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505" eaLnBrk="0" fontAlgn="base" hangingPunct="0">
                <a:spcBef>
                  <a:spcPct val="0"/>
                </a:spcBef>
                <a:spcAft>
                  <a:spcPct val="0"/>
                </a:spcAft>
              </a:pPr>
              <a:endParaRPr lang="sv-SE" sz="1765">
                <a:solidFill>
                  <a:prstClr val="white"/>
                </a:solidFill>
                <a:latin typeface="Segoe UI"/>
              </a:endParaRPr>
            </a:p>
          </p:txBody>
        </p:sp>
        <p:pic>
          <p:nvPicPr>
            <p:cNvPr id="103" name="Picture 102">
              <a:extLst>
                <a:ext uri="{FF2B5EF4-FFF2-40B4-BE49-F238E27FC236}">
                  <a16:creationId xmlns:a16="http://schemas.microsoft.com/office/drawing/2014/main" id="{2263B680-FCC8-456B-8187-1D58A829FD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6760" y="4106897"/>
              <a:ext cx="835527" cy="835527"/>
            </a:xfrm>
            <a:prstGeom prst="rect">
              <a:avLst/>
            </a:prstGeom>
          </p:spPr>
        </p:pic>
      </p:grpSp>
    </p:spTree>
    <p:extLst>
      <p:ext uri="{BB962C8B-B14F-4D97-AF65-F5344CB8AC3E}">
        <p14:creationId xmlns:p14="http://schemas.microsoft.com/office/powerpoint/2010/main" val="3437835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1"/>
                                        </p:tgtEl>
                                        <p:attrNameLst>
                                          <p:attrName>style.visibility</p:attrName>
                                        </p:attrNameLst>
                                      </p:cBhvr>
                                      <p:to>
                                        <p:strVal val="visible"/>
                                      </p:to>
                                    </p:set>
                                    <p:animEffect transition="in" filter="fade">
                                      <p:cBhvr>
                                        <p:cTn id="20" dur="500"/>
                                        <p:tgtEl>
                                          <p:spTgt spid="171"/>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1"/>
                                        </p:tgtEl>
                                        <p:attrNameLst>
                                          <p:attrName>style.visibility</p:attrName>
                                        </p:attrNameLst>
                                      </p:cBhvr>
                                      <p:to>
                                        <p:strVal val="visible"/>
                                      </p:to>
                                    </p:set>
                                    <p:animEffect transition="in" filter="fade">
                                      <p:cBhvr>
                                        <p:cTn id="28" dur="500"/>
                                        <p:tgtEl>
                                          <p:spTgt spid="16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6"/>
                                        </p:tgtEl>
                                        <p:attrNameLst>
                                          <p:attrName>style.visibility</p:attrName>
                                        </p:attrNameLst>
                                      </p:cBhvr>
                                      <p:to>
                                        <p:strVal val="visible"/>
                                      </p:to>
                                    </p:set>
                                    <p:animEffect transition="in" filter="fade">
                                      <p:cBhvr>
                                        <p:cTn id="38" dur="500"/>
                                        <p:tgtEl>
                                          <p:spTgt spid="15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2"/>
                                        </p:tgtEl>
                                        <p:attrNameLst>
                                          <p:attrName>style.visibility</p:attrName>
                                        </p:attrNameLst>
                                      </p:cBhvr>
                                      <p:to>
                                        <p:strVal val="visible"/>
                                      </p:to>
                                    </p:set>
                                    <p:animEffect transition="in" filter="fade">
                                      <p:cBhvr>
                                        <p:cTn id="43"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4" grpId="0" animBg="1"/>
      <p:bldP spid="117" grpId="0" animBg="1"/>
      <p:bldP spid="171" grpId="0" animBg="1"/>
      <p:bldP spid="1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643" y="19501"/>
            <a:ext cx="11653523" cy="899537"/>
          </a:xfrm>
        </p:spPr>
        <p:txBody>
          <a:bodyPr/>
          <a:lstStyle/>
          <a:p>
            <a:r>
              <a:rPr lang="sv-SE" dirty="0"/>
              <a:t>Information Exchange Patterns</a:t>
            </a:r>
            <a:br>
              <a:rPr lang="sv-SE" dirty="0"/>
            </a:br>
            <a:r>
              <a:rPr lang="sv-SE" sz="3921" dirty="0">
                <a:solidFill>
                  <a:schemeClr val="tx2"/>
                </a:solidFill>
              </a:rPr>
              <a:t>Basics of IoT Communication</a:t>
            </a:r>
            <a:endParaRPr lang="en-IN" sz="3921" dirty="0">
              <a:solidFill>
                <a:schemeClr val="tx2"/>
              </a:solidFill>
            </a:endParaRPr>
          </a:p>
        </p:txBody>
      </p:sp>
      <p:grpSp>
        <p:nvGrpSpPr>
          <p:cNvPr id="3" name="Group 2"/>
          <p:cNvGrpSpPr/>
          <p:nvPr/>
        </p:nvGrpSpPr>
        <p:grpSpPr>
          <a:xfrm>
            <a:off x="195241" y="4871533"/>
            <a:ext cx="2985662" cy="1417883"/>
            <a:chOff x="199155" y="4968721"/>
            <a:chExt cx="3045531" cy="1446314"/>
          </a:xfrm>
        </p:grpSpPr>
        <p:sp>
          <p:nvSpPr>
            <p:cNvPr id="31" name="TextBox 30"/>
            <p:cNvSpPr txBox="1"/>
            <p:nvPr/>
          </p:nvSpPr>
          <p:spPr>
            <a:xfrm>
              <a:off x="1213309" y="4968721"/>
              <a:ext cx="1073051"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Events</a:t>
              </a:r>
            </a:p>
          </p:txBody>
        </p:sp>
        <p:sp>
          <p:nvSpPr>
            <p:cNvPr id="32" name="TextBox 31"/>
            <p:cNvSpPr txBox="1"/>
            <p:nvPr/>
          </p:nvSpPr>
          <p:spPr>
            <a:xfrm>
              <a:off x="199155" y="5371672"/>
              <a:ext cx="3045531" cy="1043363"/>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Massive stream of information. Managed outside the </a:t>
              </a:r>
              <a:r>
                <a:rPr lang="en-GB"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IoT</a:t>
              </a: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Hub</a:t>
              </a:r>
            </a:p>
          </p:txBody>
        </p:sp>
      </p:grpSp>
      <p:sp>
        <p:nvSpPr>
          <p:cNvPr id="54" name="Frame 5"/>
          <p:cNvSpPr>
            <a:spLocks noChangeAspect="1"/>
          </p:cNvSpPr>
          <p:nvPr/>
        </p:nvSpPr>
        <p:spPr bwMode="auto">
          <a:xfrm>
            <a:off x="1325986" y="1937082"/>
            <a:ext cx="724172" cy="723981"/>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9" name="Striped Right Arrow 8"/>
          <p:cNvSpPr/>
          <p:nvPr/>
        </p:nvSpPr>
        <p:spPr bwMode="auto">
          <a:xfrm rot="5400000">
            <a:off x="1025153" y="3186344"/>
            <a:ext cx="1325836" cy="466510"/>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pic>
        <p:nvPicPr>
          <p:cNvPr id="34" name="Picture 33">
            <a:extLst>
              <a:ext uri="{FF2B5EF4-FFF2-40B4-BE49-F238E27FC236}">
                <a16:creationId xmlns:a16="http://schemas.microsoft.com/office/drawing/2014/main" id="{75F3EC39-F6DB-4C31-9199-48A6D6CB1577}"/>
              </a:ext>
            </a:extLst>
          </p:cNvPr>
          <p:cNvPicPr>
            <a:picLocks noChangeAspect="1"/>
          </p:cNvPicPr>
          <p:nvPr/>
        </p:nvPicPr>
        <p:blipFill>
          <a:blip r:embed="rId3"/>
          <a:stretch>
            <a:fillRect/>
          </a:stretch>
        </p:blipFill>
        <p:spPr>
          <a:xfrm>
            <a:off x="1359982" y="4222927"/>
            <a:ext cx="656179" cy="656179"/>
          </a:xfrm>
          <a:prstGeom prst="rect">
            <a:avLst/>
          </a:prstGeom>
        </p:spPr>
      </p:pic>
      <p:grpSp>
        <p:nvGrpSpPr>
          <p:cNvPr id="13" name="Group 12">
            <a:extLst>
              <a:ext uri="{FF2B5EF4-FFF2-40B4-BE49-F238E27FC236}">
                <a16:creationId xmlns:a16="http://schemas.microsoft.com/office/drawing/2014/main" id="{EE631A5A-B616-40AB-A1C0-848C5FA59BCB}"/>
              </a:ext>
            </a:extLst>
          </p:cNvPr>
          <p:cNvGrpSpPr/>
          <p:nvPr/>
        </p:nvGrpSpPr>
        <p:grpSpPr>
          <a:xfrm>
            <a:off x="3056292" y="1944655"/>
            <a:ext cx="2985662" cy="4352334"/>
            <a:chOff x="3117576" y="1983152"/>
            <a:chExt cx="3045531" cy="4439607"/>
          </a:xfrm>
        </p:grpSpPr>
        <p:grpSp>
          <p:nvGrpSpPr>
            <p:cNvPr id="6" name="Group 5"/>
            <p:cNvGrpSpPr/>
            <p:nvPr/>
          </p:nvGrpSpPr>
          <p:grpSpPr>
            <a:xfrm>
              <a:off x="3117576" y="4976445"/>
              <a:ext cx="3045531" cy="1446314"/>
              <a:chOff x="9268706" y="4968721"/>
              <a:chExt cx="3045531" cy="1446314"/>
            </a:xfrm>
          </p:grpSpPr>
          <p:sp>
            <p:nvSpPr>
              <p:cNvPr id="50" name="TextBox 49"/>
              <p:cNvSpPr txBox="1"/>
              <p:nvPr/>
            </p:nvSpPr>
            <p:spPr>
              <a:xfrm>
                <a:off x="10043128" y="4968721"/>
                <a:ext cx="1531510"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Messaging</a:t>
                </a:r>
              </a:p>
            </p:txBody>
          </p:sp>
          <p:sp>
            <p:nvSpPr>
              <p:cNvPr id="51" name="TextBox 50"/>
              <p:cNvSpPr txBox="1"/>
              <p:nvPr/>
            </p:nvSpPr>
            <p:spPr>
              <a:xfrm>
                <a:off x="9268706" y="5371672"/>
                <a:ext cx="3045531" cy="1043363"/>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C2D communication using a pub</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sub</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pattern</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using</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topics</a:t>
                </a:r>
                <a:r>
                  <a:rPr lang="sv-SE"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&amp; </a:t>
                </a:r>
                <a:r>
                  <a:rPr lang="sv-SE"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subscriptions</a:t>
                </a:r>
                <a:endPar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endParaRPr>
              </a:p>
            </p:txBody>
          </p:sp>
        </p:grpSp>
        <p:sp>
          <p:nvSpPr>
            <p:cNvPr id="57" name="Frame 5"/>
            <p:cNvSpPr>
              <a:spLocks noChangeAspect="1"/>
            </p:cNvSpPr>
            <p:nvPr/>
          </p:nvSpPr>
          <p:spPr bwMode="auto">
            <a:xfrm>
              <a:off x="4270995"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4" name="Striped Right Arrow 63"/>
            <p:cNvSpPr/>
            <p:nvPr/>
          </p:nvSpPr>
          <p:spPr bwMode="auto">
            <a:xfrm rot="16200000">
              <a:off x="3964130" y="3236472"/>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pic>
          <p:nvPicPr>
            <p:cNvPr id="35" name="Picture 34">
              <a:extLst>
                <a:ext uri="{FF2B5EF4-FFF2-40B4-BE49-F238E27FC236}">
                  <a16:creationId xmlns:a16="http://schemas.microsoft.com/office/drawing/2014/main" id="{19FBBA48-3926-49AD-9E39-3056CAAAE818}"/>
                </a:ext>
              </a:extLst>
            </p:cNvPr>
            <p:cNvPicPr>
              <a:picLocks noChangeAspect="1"/>
            </p:cNvPicPr>
            <p:nvPr/>
          </p:nvPicPr>
          <p:blipFill>
            <a:blip r:embed="rId3"/>
            <a:stretch>
              <a:fillRect/>
            </a:stretch>
          </p:blipFill>
          <p:spPr>
            <a:xfrm>
              <a:off x="4298675" y="4307108"/>
              <a:ext cx="669337" cy="669337"/>
            </a:xfrm>
            <a:prstGeom prst="rect">
              <a:avLst/>
            </a:prstGeom>
          </p:spPr>
        </p:pic>
      </p:grpSp>
      <p:grpSp>
        <p:nvGrpSpPr>
          <p:cNvPr id="14" name="Group 13">
            <a:extLst>
              <a:ext uri="{FF2B5EF4-FFF2-40B4-BE49-F238E27FC236}">
                <a16:creationId xmlns:a16="http://schemas.microsoft.com/office/drawing/2014/main" id="{D88295D0-FF70-4DAA-8AAF-538B831A5D98}"/>
              </a:ext>
            </a:extLst>
          </p:cNvPr>
          <p:cNvGrpSpPr/>
          <p:nvPr/>
        </p:nvGrpSpPr>
        <p:grpSpPr>
          <a:xfrm>
            <a:off x="6173123" y="1937083"/>
            <a:ext cx="2985662" cy="4841130"/>
            <a:chOff x="6296906" y="1975428"/>
            <a:chExt cx="3045531" cy="4938205"/>
          </a:xfrm>
        </p:grpSpPr>
        <p:grpSp>
          <p:nvGrpSpPr>
            <p:cNvPr id="5" name="Group 4"/>
            <p:cNvGrpSpPr/>
            <p:nvPr/>
          </p:nvGrpSpPr>
          <p:grpSpPr>
            <a:xfrm>
              <a:off x="6296906" y="4968721"/>
              <a:ext cx="3045531" cy="1944912"/>
              <a:chOff x="6296906" y="4968721"/>
              <a:chExt cx="3045531" cy="1944912"/>
            </a:xfrm>
          </p:grpSpPr>
          <p:sp>
            <p:nvSpPr>
              <p:cNvPr id="44" name="TextBox 43"/>
              <p:cNvSpPr txBox="1"/>
              <p:nvPr/>
            </p:nvSpPr>
            <p:spPr>
              <a:xfrm>
                <a:off x="7155431" y="4968721"/>
                <a:ext cx="1329531"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Methods</a:t>
                </a:r>
              </a:p>
            </p:txBody>
          </p:sp>
          <p:sp>
            <p:nvSpPr>
              <p:cNvPr id="45" name="TextBox 44"/>
              <p:cNvSpPr txBox="1"/>
              <p:nvPr/>
            </p:nvSpPr>
            <p:spPr>
              <a:xfrm>
                <a:off x="6296906" y="5371672"/>
                <a:ext cx="3045531" cy="1541961"/>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Devices exposes methods that can called from a external applications using a request/response pattern</a:t>
                </a:r>
              </a:p>
            </p:txBody>
          </p:sp>
        </p:gr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pic>
          <p:nvPicPr>
            <p:cNvPr id="36" name="Picture 35">
              <a:extLst>
                <a:ext uri="{FF2B5EF4-FFF2-40B4-BE49-F238E27FC236}">
                  <a16:creationId xmlns:a16="http://schemas.microsoft.com/office/drawing/2014/main" id="{9062E39E-6459-4DE9-A53F-79A93468C3AC}"/>
                </a:ext>
              </a:extLst>
            </p:cNvPr>
            <p:cNvPicPr>
              <a:picLocks noChangeAspect="1"/>
            </p:cNvPicPr>
            <p:nvPr/>
          </p:nvPicPr>
          <p:blipFill>
            <a:blip r:embed="rId3"/>
            <a:stretch>
              <a:fillRect/>
            </a:stretch>
          </p:blipFill>
          <p:spPr>
            <a:xfrm>
              <a:off x="7482182" y="4307108"/>
              <a:ext cx="669337" cy="669337"/>
            </a:xfrm>
            <a:prstGeom prst="rect">
              <a:avLst/>
            </a:prstGeom>
          </p:spPr>
        </p:pic>
      </p:grpSp>
      <p:grpSp>
        <p:nvGrpSpPr>
          <p:cNvPr id="15" name="Group 14">
            <a:extLst>
              <a:ext uri="{FF2B5EF4-FFF2-40B4-BE49-F238E27FC236}">
                <a16:creationId xmlns:a16="http://schemas.microsoft.com/office/drawing/2014/main" id="{825216F3-1284-456E-9E47-3F8BEE36E65E}"/>
              </a:ext>
            </a:extLst>
          </p:cNvPr>
          <p:cNvGrpSpPr/>
          <p:nvPr/>
        </p:nvGrpSpPr>
        <p:grpSpPr>
          <a:xfrm>
            <a:off x="9209908" y="1944654"/>
            <a:ext cx="2985662" cy="4596732"/>
            <a:chOff x="9394585" y="1983152"/>
            <a:chExt cx="3045531" cy="4688906"/>
          </a:xfrm>
        </p:grpSpPr>
        <p:grpSp>
          <p:nvGrpSpPr>
            <p:cNvPr id="4" name="Group 3"/>
            <p:cNvGrpSpPr/>
            <p:nvPr/>
          </p:nvGrpSpPr>
          <p:grpSpPr>
            <a:xfrm>
              <a:off x="9394585" y="4976445"/>
              <a:ext cx="3045531" cy="1695613"/>
              <a:chOff x="3172706" y="4968721"/>
              <a:chExt cx="3045531" cy="1695613"/>
            </a:xfrm>
          </p:grpSpPr>
          <p:sp>
            <p:nvSpPr>
              <p:cNvPr id="37" name="TextBox 36"/>
              <p:cNvSpPr txBox="1"/>
              <p:nvPr/>
            </p:nvSpPr>
            <p:spPr>
              <a:xfrm>
                <a:off x="4227481" y="4968721"/>
                <a:ext cx="927177" cy="544765"/>
              </a:xfrm>
              <a:prstGeom prst="rect">
                <a:avLst/>
              </a:prstGeom>
              <a:noFill/>
            </p:spPr>
            <p:txBody>
              <a:bodyPr wrap="none" lIns="179285" tIns="143428" rIns="179285" bIns="143428" rtlCol="0">
                <a:spAutoFit/>
              </a:bodyPr>
              <a:lstStyle/>
              <a:p>
                <a:pPr defTabSz="896386" eaLnBrk="0" fontAlgn="base" hangingPunct="0">
                  <a:lnSpc>
                    <a:spcPct val="90000"/>
                  </a:lnSpc>
                  <a:spcBef>
                    <a:spcPct val="0"/>
                  </a:spcBef>
                  <a:spcAft>
                    <a:spcPts val="588"/>
                  </a:spcAft>
                  <a:defRPr/>
                </a:pPr>
                <a:r>
                  <a:rPr lang="en-GB" sz="1765" b="1"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State</a:t>
                </a:r>
              </a:p>
            </p:txBody>
          </p:sp>
          <p:sp>
            <p:nvSpPr>
              <p:cNvPr id="38" name="TextBox 37"/>
              <p:cNvSpPr txBox="1"/>
              <p:nvPr/>
            </p:nvSpPr>
            <p:spPr>
              <a:xfrm>
                <a:off x="3172706" y="5371672"/>
                <a:ext cx="3045531" cy="1292662"/>
              </a:xfrm>
              <a:prstGeom prst="rect">
                <a:avLst/>
              </a:prstGeom>
              <a:noFill/>
            </p:spPr>
            <p:txBody>
              <a:bodyPr wrap="square" lIns="179285" tIns="143428" rIns="179285" bIns="143428" rtlCol="0">
                <a:spAutoFit/>
              </a:bodyPr>
              <a:lstStyle/>
              <a:p>
                <a:pPr defTabSz="896386" eaLnBrk="0" fontAlgn="base" hangingPunct="0">
                  <a:lnSpc>
                    <a:spcPct val="90000"/>
                  </a:lnSpc>
                  <a:spcBef>
                    <a:spcPct val="0"/>
                  </a:spcBef>
                  <a:spcAft>
                    <a:spcPts val="588"/>
                  </a:spcAft>
                  <a:defRPr/>
                </a:pP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Device state is exchanged using device-twin configuration stored in the </a:t>
                </a:r>
                <a:r>
                  <a:rPr lang="en-GB" sz="1765" kern="0" dirty="0" err="1">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IoT</a:t>
                </a:r>
                <a:r>
                  <a:rPr lang="en-GB" sz="1765" kern="0" dirty="0">
                    <a:gradFill>
                      <a:gsLst>
                        <a:gs pos="2917">
                          <a:srgbClr val="FFFFFF"/>
                        </a:gs>
                        <a:gs pos="30000">
                          <a:srgbClr val="FFFFFF"/>
                        </a:gs>
                      </a:gsLst>
                      <a:lin ang="5400000" scaled="0"/>
                    </a:gradFill>
                    <a:latin typeface="Segoe UI" panose="020B0502040204020203" pitchFamily="34" charset="0"/>
                    <a:ea typeface="MS PGothic" panose="020B0600070205080204" pitchFamily="34" charset="-128"/>
                  </a:rPr>
                  <a:t> Hub.</a:t>
                </a:r>
              </a:p>
            </p:txBody>
          </p:sp>
        </p:grpSp>
        <p:sp>
          <p:nvSpPr>
            <p:cNvPr id="56" name="Frame 5"/>
            <p:cNvSpPr>
              <a:spLocks noChangeAspect="1"/>
            </p:cNvSpPr>
            <p:nvPr/>
          </p:nvSpPr>
          <p:spPr bwMode="auto">
            <a:xfrm>
              <a:off x="10548004"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5411" tIns="52706" rIns="52706" bIns="105411" numCol="1" spcCol="0" rtlCol="0" fromWordArt="0" anchor="b" anchorCtr="0" forceAA="0" compatLnSpc="1">
              <a:prstTxWarp prst="textNoShape">
                <a:avLst/>
              </a:prstTxWarp>
              <a:noAutofit/>
            </a:bodyPr>
            <a:lstStyle/>
            <a:p>
              <a:pPr algn="ctr" defTabSz="1053519" eaLnBrk="0" fontAlgn="base" hangingPunct="0">
                <a:spcBef>
                  <a:spcPct val="0"/>
                </a:spcBef>
                <a:spcAft>
                  <a:spcPct val="0"/>
                </a:spcAft>
                <a:defRPr/>
              </a:pPr>
              <a:endParaRPr lang="en-US" sz="2307" kern="0" spc="-58"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7" name="Arrow: Up-Down 6">
              <a:extLst>
                <a:ext uri="{FF2B5EF4-FFF2-40B4-BE49-F238E27FC236}">
                  <a16:creationId xmlns:a16="http://schemas.microsoft.com/office/drawing/2014/main" id="{B358D53D-3822-401B-A839-4BCB4D9FE937}"/>
                </a:ext>
              </a:extLst>
            </p:cNvPr>
            <p:cNvSpPr/>
            <p:nvPr/>
          </p:nvSpPr>
          <p:spPr bwMode="auto">
            <a:xfrm>
              <a:off x="10651898" y="2849949"/>
              <a:ext cx="522099" cy="1352422"/>
            </a:xfrm>
            <a:prstGeom prst="upDownArrow">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sv-SE" sz="1961" dirty="0">
                <a:gradFill>
                  <a:gsLst>
                    <a:gs pos="16814">
                      <a:srgbClr val="FFFFFF"/>
                    </a:gs>
                    <a:gs pos="46000">
                      <a:srgbClr val="FFFFFF"/>
                    </a:gs>
                  </a:gsLst>
                  <a:lin ang="5400000" scaled="0"/>
                </a:gradFill>
                <a:latin typeface="Segoe UI"/>
              </a:endParaRPr>
            </a:p>
          </p:txBody>
        </p:sp>
        <p:pic>
          <p:nvPicPr>
            <p:cNvPr id="39" name="Picture 38">
              <a:extLst>
                <a:ext uri="{FF2B5EF4-FFF2-40B4-BE49-F238E27FC236}">
                  <a16:creationId xmlns:a16="http://schemas.microsoft.com/office/drawing/2014/main" id="{A29E80E5-203B-4063-AF1D-F4797612D86F}"/>
                </a:ext>
              </a:extLst>
            </p:cNvPr>
            <p:cNvPicPr>
              <a:picLocks noChangeAspect="1"/>
            </p:cNvPicPr>
            <p:nvPr/>
          </p:nvPicPr>
          <p:blipFill>
            <a:blip r:embed="rId3"/>
            <a:stretch>
              <a:fillRect/>
            </a:stretch>
          </p:blipFill>
          <p:spPr>
            <a:xfrm>
              <a:off x="10588205" y="4307108"/>
              <a:ext cx="669337" cy="669337"/>
            </a:xfrm>
            <a:prstGeom prst="rect">
              <a:avLst/>
            </a:prstGeom>
          </p:spPr>
        </p:pic>
      </p:grpSp>
    </p:spTree>
    <p:extLst>
      <p:ext uri="{BB962C8B-B14F-4D97-AF65-F5344CB8AC3E}">
        <p14:creationId xmlns:p14="http://schemas.microsoft.com/office/powerpoint/2010/main" val="2844577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#1 </a:t>
            </a:r>
          </a:p>
        </p:txBody>
      </p:sp>
      <p:sp>
        <p:nvSpPr>
          <p:cNvPr id="88" name="Text Placeholder 87"/>
          <p:cNvSpPr>
            <a:spLocks noGrp="1"/>
          </p:cNvSpPr>
          <p:nvPr>
            <p:ph type="body" sz="quarter" idx="10"/>
          </p:nvPr>
        </p:nvSpPr>
        <p:spPr>
          <a:xfrm>
            <a:off x="274640" y="1562367"/>
            <a:ext cx="5030547" cy="1913950"/>
          </a:xfrm>
        </p:spPr>
        <p:txBody>
          <a:bodyPr/>
          <a:lstStyle/>
          <a:p>
            <a:r>
              <a:rPr lang="en-US" sz="2745" dirty="0"/>
              <a:t>Simulated thermometer</a:t>
            </a:r>
          </a:p>
          <a:p>
            <a:pPr lvl="1"/>
            <a:r>
              <a:rPr lang="en-US" sz="1372" dirty="0"/>
              <a:t>Emits telemetry every second</a:t>
            </a:r>
          </a:p>
          <a:p>
            <a:r>
              <a:rPr lang="en-US" sz="2745" dirty="0">
                <a:solidFill>
                  <a:schemeClr val="accent4"/>
                </a:solidFill>
              </a:rPr>
              <a:t>Stream Analytics</a:t>
            </a:r>
          </a:p>
          <a:p>
            <a:pPr lvl="1"/>
            <a:r>
              <a:rPr lang="en-US" sz="1372" dirty="0"/>
              <a:t>A Stream Analytics Job receives the readings and forward all readings to Power BI and Service Bus</a:t>
            </a:r>
          </a:p>
        </p:txBody>
      </p:sp>
      <p:sp>
        <p:nvSpPr>
          <p:cNvPr id="35" name="IoT Hub"/>
          <p:cNvSpPr/>
          <p:nvPr/>
        </p:nvSpPr>
        <p:spPr bwMode="auto">
          <a:xfrm>
            <a:off x="6729625" y="1952878"/>
            <a:ext cx="2040733" cy="359501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pPr>
            <a:r>
              <a:rPr lang="en-US" sz="1765" dirty="0">
                <a:solidFill>
                  <a:prstClr val="white"/>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6884538" y="2563050"/>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Event </a:t>
              </a:r>
              <a:br>
                <a:rPr lang="en-US" sz="1078" dirty="0">
                  <a:solidFill>
                    <a:prstClr val="white"/>
                  </a:solidFill>
                  <a:latin typeface="Segoe UI"/>
                  <a:ea typeface="Segoe UI" pitchFamily="34" charset="0"/>
                  <a:cs typeface="Segoe UI" pitchFamily="34" charset="0"/>
                </a:rPr>
              </a:br>
              <a:r>
                <a:rPr lang="en-US" sz="1078" dirty="0">
                  <a:solidFill>
                    <a:prstClr val="white"/>
                  </a:solidFill>
                  <a:latin typeface="Segoe UI"/>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a typeface="MS PGothic" panose="020B0600070205080204" pitchFamily="34" charset="-128"/>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468510" y="2495234"/>
            <a:ext cx="485220" cy="839914"/>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292540" y="2453549"/>
            <a:ext cx="864336" cy="948223"/>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680716" y="2746377"/>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0847000" y="2444525"/>
            <a:ext cx="864336" cy="948223"/>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algn="ctr" defTabSz="895747" fontAlgn="base">
                <a:lnSpc>
                  <a:spcPct val="90000"/>
                </a:lnSpc>
                <a:spcBef>
                  <a:spcPct val="0"/>
                </a:spcBef>
              </a:pPr>
              <a:r>
                <a:rPr lang="en-US" sz="1078" dirty="0">
                  <a:solidFill>
                    <a:prstClr val="white"/>
                  </a:solidFill>
                  <a:latin typeface="Segoe UI"/>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220108" y="2755832"/>
            <a:ext cx="577604" cy="31168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eaLnBrk="0" fontAlgn="base" hangingPunct="0">
              <a:spcBef>
                <a:spcPct val="0"/>
              </a:spcBef>
              <a:spcAft>
                <a:spcPct val="0"/>
              </a:spcAft>
            </a:pPr>
            <a:endParaRPr lang="en-US" sz="1961" dirty="0">
              <a:gradFill>
                <a:gsLst>
                  <a:gs pos="16814">
                    <a:srgbClr val="FFFFFF"/>
                  </a:gs>
                  <a:gs pos="46000">
                    <a:srgbClr val="FFFFFF"/>
                  </a:gs>
                </a:gsLst>
                <a:lin ang="5400000" scaled="0"/>
              </a:gradFill>
              <a:latin typeface="Segoe UI"/>
            </a:endParaRPr>
          </a:p>
        </p:txBody>
      </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5953730" y="2915191"/>
            <a:ext cx="930808" cy="34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415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2" end="2"/>
                                            </p:txEl>
                                          </p:spTgt>
                                        </p:tgtEl>
                                        <p:attrNameLst>
                                          <p:attrName>style.visibility</p:attrName>
                                        </p:attrNameLst>
                                      </p:cBhvr>
                                      <p:to>
                                        <p:strVal val="visible"/>
                                      </p:to>
                                    </p:set>
                                    <p:animEffect transition="in" filter="fade">
                                      <p:cBhvr>
                                        <p:cTn id="7" dur="500"/>
                                        <p:tgtEl>
                                          <p:spTgt spid="8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3" end="3"/>
                                            </p:txEl>
                                          </p:spTgt>
                                        </p:tgtEl>
                                        <p:attrNameLst>
                                          <p:attrName>style.visibility</p:attrName>
                                        </p:attrNameLst>
                                      </p:cBhvr>
                                      <p:to>
                                        <p:strVal val="visible"/>
                                      </p:to>
                                    </p:set>
                                    <p:animEffect transition="in" filter="fade">
                                      <p:cBhvr>
                                        <p:cTn id="10" dur="500"/>
                                        <p:tgtEl>
                                          <p:spTgt spid="88">
                                            <p:txEl>
                                              <p:pRg st="3" end="3"/>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3"/>
                                        </p:tgtEl>
                                        <p:attrNameLst>
                                          <p:attrName>style.visibility</p:attrName>
                                        </p:attrNameLst>
                                      </p:cBhvr>
                                      <p:to>
                                        <p:strVal val="visible"/>
                                      </p:to>
                                    </p:set>
                                    <p:animEffect transition="in" filter="fade">
                                      <p:cBhvr>
                                        <p:cTn id="14" dur="500"/>
                                        <p:tgtEl>
                                          <p:spTgt spid="20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fade">
                                      <p:cBhvr>
                                        <p:cTn id="22" dur="500"/>
                                        <p:tgtEl>
                                          <p:spTgt spid="207"/>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3270</TotalTime>
  <Words>2485</Words>
  <Application>Microsoft Office PowerPoint</Application>
  <PresentationFormat>Widescreen</PresentationFormat>
  <Paragraphs>283</Paragraphs>
  <Slides>15</Slides>
  <Notes>12</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32" baseType="lpstr">
      <vt:lpstr>MS PGothic</vt:lpstr>
      <vt:lpstr>Arial</vt:lpstr>
      <vt:lpstr>Calibri</vt:lpstr>
      <vt:lpstr>Consolas</vt:lpstr>
      <vt:lpstr>Courier New</vt:lpstr>
      <vt:lpstr>Lato</vt:lpstr>
      <vt:lpstr>Montserrat</vt:lpstr>
      <vt:lpstr>OCR A Extended</vt:lpstr>
      <vt:lpstr>Segoe Semibold</vt:lpstr>
      <vt:lpstr>Segoe UI</vt:lpstr>
      <vt:lpstr>Segoe UI Light</vt:lpstr>
      <vt:lpstr>Segoe UI Semibold</vt:lpstr>
      <vt:lpstr>Webdings</vt:lpstr>
      <vt:lpstr>Wingdings</vt:lpstr>
      <vt:lpstr>Office Theme</vt:lpstr>
      <vt:lpstr>8_3-30680_Worldwide Partner Conference 2015 </vt:lpstr>
      <vt:lpstr>think-cell Slide</vt:lpstr>
      <vt:lpstr>PowerPoint Presentation</vt:lpstr>
      <vt:lpstr>PowerPoint Presentation</vt:lpstr>
      <vt:lpstr>Introducing Microsoft Azure IoT Hub</vt:lpstr>
      <vt:lpstr>Azure IoT Solution Architecture</vt:lpstr>
      <vt:lpstr>Communication Scenarios</vt:lpstr>
      <vt:lpstr>Inside the IoT Hub</vt:lpstr>
      <vt:lpstr>Inside the IoT Hub</vt:lpstr>
      <vt:lpstr>Information Exchange Patterns Basics of IoT Communication</vt:lpstr>
      <vt:lpstr>A sample scenario  - Demo #1 </vt:lpstr>
      <vt:lpstr>A sample scenario – Demo #2 </vt:lpstr>
      <vt:lpstr>A sample scenario – Demo #3</vt:lpstr>
      <vt:lpstr>A sample scenario – Demo #4</vt:lpstr>
      <vt:lpstr>Transport protocol – Functional comparison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Hariharan</dc:creator>
  <cp:lastModifiedBy>Mikael Håkansson</cp:lastModifiedBy>
  <cp:revision>55</cp:revision>
  <dcterms:created xsi:type="dcterms:W3CDTF">2017-06-12T10:11:26Z</dcterms:created>
  <dcterms:modified xsi:type="dcterms:W3CDTF">2017-06-28T13:33:11Z</dcterms:modified>
</cp:coreProperties>
</file>