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Barlow ExtraLight"/>
      <p:regular r:id="rId20"/>
      <p:bold r:id="rId21"/>
      <p:italic r:id="rId22"/>
      <p:boldItalic r:id="rId23"/>
    </p:embeddedFont>
    <p:embeddedFont>
      <p:font typeface="Hepta Slab Medium"/>
      <p:regular r:id="rId24"/>
      <p:bold r:id="rId25"/>
    </p:embeddedFont>
    <p:embeddedFont>
      <p:font typeface="Hepta Slab Light"/>
      <p:regular r:id="rId26"/>
      <p:bold r:id="rId27"/>
    </p:embeddedFont>
    <p:embeddedFont>
      <p:font typeface="Hepta Slab"/>
      <p:regular r:id="rId28"/>
      <p:bold r:id="rId29"/>
    </p:embeddedFont>
    <p:embeddedFont>
      <p:font typeface="Barlow Medium"/>
      <p:regular r:id="rId30"/>
      <p:bold r:id="rId31"/>
      <p:italic r:id="rId32"/>
      <p:boldItalic r:id="rId33"/>
    </p:embeddedFont>
    <p:embeddedFont>
      <p:font typeface="Barlow Light"/>
      <p:regular r:id="rId34"/>
      <p:bold r:id="rId35"/>
      <p:italic r:id="rId36"/>
      <p:boldItalic r:id="rId37"/>
    </p:embeddedFont>
    <p:embeddedFont>
      <p:font typeface="Barl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italic.fntdata"/><Relationship Id="rId20" Type="http://schemas.openxmlformats.org/officeDocument/2006/relationships/font" Target="fonts/BarlowExtraLight-regular.fntdata"/><Relationship Id="rId41" Type="http://schemas.openxmlformats.org/officeDocument/2006/relationships/font" Target="fonts/Barlow-boldItalic.fntdata"/><Relationship Id="rId22" Type="http://schemas.openxmlformats.org/officeDocument/2006/relationships/font" Target="fonts/BarlowExtraLight-italic.fntdata"/><Relationship Id="rId21" Type="http://schemas.openxmlformats.org/officeDocument/2006/relationships/font" Target="fonts/BarlowExtraLight-bold.fntdata"/><Relationship Id="rId24" Type="http://schemas.openxmlformats.org/officeDocument/2006/relationships/font" Target="fonts/HeptaSlabMedium-regular.fntdata"/><Relationship Id="rId23" Type="http://schemas.openxmlformats.org/officeDocument/2006/relationships/font" Target="fonts/BarlowExtra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ptaSlabLight-regular.fntdata"/><Relationship Id="rId25" Type="http://schemas.openxmlformats.org/officeDocument/2006/relationships/font" Target="fonts/HeptaSlabMedium-bold.fntdata"/><Relationship Id="rId28" Type="http://schemas.openxmlformats.org/officeDocument/2006/relationships/font" Target="fonts/HeptaSlab-regular.fntdata"/><Relationship Id="rId27" Type="http://schemas.openxmlformats.org/officeDocument/2006/relationships/font" Target="fonts/HeptaSlab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pta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Medium-bold.fntdata"/><Relationship Id="rId30" Type="http://schemas.openxmlformats.org/officeDocument/2006/relationships/font" Target="fonts/BarlowMedium-regular.fntdata"/><Relationship Id="rId11" Type="http://schemas.openxmlformats.org/officeDocument/2006/relationships/slide" Target="slides/slide5.xml"/><Relationship Id="rId33" Type="http://schemas.openxmlformats.org/officeDocument/2006/relationships/font" Target="fonts/Barlow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BarlowMedium-italic.fntdata"/><Relationship Id="rId13" Type="http://schemas.openxmlformats.org/officeDocument/2006/relationships/slide" Target="slides/slide7.xml"/><Relationship Id="rId35" Type="http://schemas.openxmlformats.org/officeDocument/2006/relationships/font" Target="fonts/BarlowLight-bold.fntdata"/><Relationship Id="rId12" Type="http://schemas.openxmlformats.org/officeDocument/2006/relationships/slide" Target="slides/slide6.xml"/><Relationship Id="rId34" Type="http://schemas.openxmlformats.org/officeDocument/2006/relationships/font" Target="fonts/BarlowLight-regular.fntdata"/><Relationship Id="rId15" Type="http://schemas.openxmlformats.org/officeDocument/2006/relationships/slide" Target="slides/slide9.xml"/><Relationship Id="rId37" Type="http://schemas.openxmlformats.org/officeDocument/2006/relationships/font" Target="fonts/Barlow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BarlowLight-italic.fntdata"/><Relationship Id="rId17" Type="http://schemas.openxmlformats.org/officeDocument/2006/relationships/slide" Target="slides/slide11.xml"/><Relationship Id="rId39" Type="http://schemas.openxmlformats.org/officeDocument/2006/relationships/font" Target="fonts/Barlow-bold.fntdata"/><Relationship Id="rId16" Type="http://schemas.openxmlformats.org/officeDocument/2006/relationships/slide" Target="slides/slide10.xml"/><Relationship Id="rId38" Type="http://schemas.openxmlformats.org/officeDocument/2006/relationships/font" Target="fonts/Barl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b9d4d929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b9d4d929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ee36f66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1ee36f66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ee36f66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1ee36f66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b9d4d929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1b9d4d929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b9d4d929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b9d4d929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b9d4d92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b9d4d9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b9d4d929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b9d4d929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b9d4d929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b9d4d929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b9d4d929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b9d4d929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b9d4d929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b9d4d929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b9d4d929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b9d4d929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b9d4d929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b9d4d929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ee36f66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ee36f6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Hand-Written-Digit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Image Reading</a:t>
            </a:r>
            <a:endParaRPr/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COMPANY NAME</a:t>
            </a:r>
            <a:endParaRPr/>
          </a:p>
        </p:txBody>
      </p:sp>
      <p:sp>
        <p:nvSpPr>
          <p:cNvPr id="373" name="Google Shape;373;p59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Group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Training Model Accurate </a:t>
            </a:r>
            <a:endParaRPr/>
          </a:p>
        </p:txBody>
      </p:sp>
      <p:sp>
        <p:nvSpPr>
          <p:cNvPr id="431" name="Google Shape;431;p6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Revised Trained Model</a:t>
            </a:r>
            <a:endParaRPr/>
          </a:p>
        </p:txBody>
      </p:sp>
      <p:sp>
        <p:nvSpPr>
          <p:cNvPr id="437" name="Google Shape;437;p69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0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43" name="Google Shape;443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49" name="Google Shape;449;p71"/>
          <p:cNvSpPr txBox="1"/>
          <p:nvPr>
            <p:ph idx="1" type="body"/>
          </p:nvPr>
        </p:nvSpPr>
        <p:spPr>
          <a:xfrm>
            <a:off x="567029" y="4500404"/>
            <a:ext cx="10158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 Handwritten Digits</a:t>
            </a:r>
            <a:endParaRPr/>
          </a:p>
        </p:txBody>
      </p:sp>
      <p:sp>
        <p:nvSpPr>
          <p:cNvPr id="379" name="Google Shape;379;p60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/>
        </p:nvSpPr>
        <p:spPr>
          <a:xfrm>
            <a:off x="535250" y="1185525"/>
            <a:ext cx="49755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Before creating the model, we needed to gather the handwritten numbers from the group.</a:t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 which all team members were to submit their handwritten numbers into a jpg or png and uploaded into a GitHub repository that was created within the Group.</a:t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Each team member has different ways of writing their numbers.</a:t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85" name="Google Shape;38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675" y="1757100"/>
            <a:ext cx="943550" cy="9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5325" y="1757100"/>
            <a:ext cx="943550" cy="9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1"/>
          <p:cNvSpPr txBox="1"/>
          <p:nvPr/>
        </p:nvSpPr>
        <p:spPr>
          <a:xfrm>
            <a:off x="535250" y="242025"/>
            <a:ext cx="45384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Process</a:t>
            </a:r>
            <a:endParaRPr b="1" sz="2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cxnSp>
        <p:nvCxnSpPr>
          <p:cNvPr id="388" name="Google Shape;388;p61"/>
          <p:cNvCxnSpPr>
            <a:stCxn id="385" idx="3"/>
            <a:endCxn id="386" idx="1"/>
          </p:cNvCxnSpPr>
          <p:nvPr/>
        </p:nvCxnSpPr>
        <p:spPr>
          <a:xfrm>
            <a:off x="6962225" y="2228875"/>
            <a:ext cx="102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Other Group’s Handwritten Digits</a:t>
            </a:r>
            <a:endParaRPr/>
          </a:p>
        </p:txBody>
      </p:sp>
      <p:sp>
        <p:nvSpPr>
          <p:cNvPr id="394" name="Google Shape;394;p6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/>
        </p:nvSpPr>
        <p:spPr>
          <a:xfrm>
            <a:off x="535250" y="242025"/>
            <a:ext cx="45384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Process</a:t>
            </a:r>
            <a:endParaRPr b="1" sz="2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0" name="Google Shape;400;p63"/>
          <p:cNvSpPr txBox="1"/>
          <p:nvPr/>
        </p:nvSpPr>
        <p:spPr>
          <a:xfrm>
            <a:off x="316700" y="1185525"/>
            <a:ext cx="49755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Once other groups have submitted their digital handwritten into a Github repository, we download the handwritten digits and start to implement them with our handwritten digits.</a:t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Once all the handwritten digits have been acquired, we start to design the training and build the NN (Neural Network) using Pytorch and a reference code that was given to the class.</a:t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01" name="Google Shape;401;p63"/>
          <p:cNvPicPr preferRelativeResize="0"/>
          <p:nvPr/>
        </p:nvPicPr>
        <p:blipFill rotWithShape="1">
          <a:blip r:embed="rId3">
            <a:alphaModFix/>
          </a:blip>
          <a:srcRect b="16819" l="0" r="0" t="0"/>
          <a:stretch/>
        </p:blipFill>
        <p:spPr>
          <a:xfrm>
            <a:off x="5510750" y="1185525"/>
            <a:ext cx="3294525" cy="29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Neural Network</a:t>
            </a:r>
            <a:endParaRPr/>
          </a:p>
        </p:txBody>
      </p:sp>
      <p:sp>
        <p:nvSpPr>
          <p:cNvPr id="407" name="Google Shape;407;p6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Data</a:t>
            </a:r>
            <a:endParaRPr/>
          </a:p>
        </p:txBody>
      </p:sp>
      <p:sp>
        <p:nvSpPr>
          <p:cNvPr id="413" name="Google Shape;413;p6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Trained Model</a:t>
            </a:r>
            <a:endParaRPr/>
          </a:p>
        </p:txBody>
      </p:sp>
      <p:sp>
        <p:nvSpPr>
          <p:cNvPr id="419" name="Google Shape;419;p6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7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Weights and Hidden Paths</a:t>
            </a:r>
            <a:endParaRPr/>
          </a:p>
        </p:txBody>
      </p:sp>
      <p:sp>
        <p:nvSpPr>
          <p:cNvPr id="425" name="Google Shape;425;p67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