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35" r:id="rId3"/>
    <p:sldId id="336" r:id="rId4"/>
    <p:sldId id="257" r:id="rId5"/>
    <p:sldId id="279" r:id="rId6"/>
    <p:sldId id="259" r:id="rId7"/>
    <p:sldId id="322" r:id="rId8"/>
    <p:sldId id="320" r:id="rId9"/>
    <p:sldId id="321" r:id="rId10"/>
    <p:sldId id="319" r:id="rId11"/>
    <p:sldId id="260" r:id="rId12"/>
    <p:sldId id="324" r:id="rId13"/>
    <p:sldId id="261" r:id="rId14"/>
    <p:sldId id="262" r:id="rId15"/>
    <p:sldId id="263" r:id="rId16"/>
    <p:sldId id="264" r:id="rId17"/>
    <p:sldId id="265" r:id="rId18"/>
    <p:sldId id="266" r:id="rId19"/>
    <p:sldId id="268" r:id="rId20"/>
    <p:sldId id="269" r:id="rId21"/>
    <p:sldId id="274" r:id="rId22"/>
    <p:sldId id="276" r:id="rId23"/>
    <p:sldId id="271" r:id="rId24"/>
    <p:sldId id="333" r:id="rId25"/>
    <p:sldId id="325" r:id="rId26"/>
    <p:sldId id="306" r:id="rId27"/>
    <p:sldId id="307" r:id="rId28"/>
    <p:sldId id="280" r:id="rId29"/>
    <p:sldId id="288" r:id="rId30"/>
    <p:sldId id="328" r:id="rId31"/>
    <p:sldId id="289" r:id="rId32"/>
    <p:sldId id="290" r:id="rId33"/>
    <p:sldId id="291" r:id="rId34"/>
    <p:sldId id="329" r:id="rId35"/>
    <p:sldId id="310" r:id="rId36"/>
    <p:sldId id="309" r:id="rId37"/>
    <p:sldId id="292" r:id="rId38"/>
    <p:sldId id="293" r:id="rId39"/>
    <p:sldId id="295" r:id="rId40"/>
    <p:sldId id="296" r:id="rId41"/>
    <p:sldId id="297" r:id="rId42"/>
    <p:sldId id="298" r:id="rId43"/>
    <p:sldId id="299" r:id="rId44"/>
    <p:sldId id="312" r:id="rId45"/>
    <p:sldId id="300" r:id="rId46"/>
    <p:sldId id="301" r:id="rId47"/>
    <p:sldId id="302" r:id="rId48"/>
    <p:sldId id="33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907" autoAdjust="0"/>
    <p:restoredTop sz="86393" autoAdjust="0"/>
  </p:normalViewPr>
  <p:slideViewPr>
    <p:cSldViewPr>
      <p:cViewPr varScale="1">
        <p:scale>
          <a:sx n="79" d="100"/>
          <a:sy n="79" d="100"/>
        </p:scale>
        <p:origin x="528" y="96"/>
      </p:cViewPr>
      <p:guideLst>
        <p:guide orient="horz" pos="2160"/>
        <p:guide pos="2880"/>
      </p:guideLst>
    </p:cSldViewPr>
  </p:slideViewPr>
  <p:outlineViewPr>
    <p:cViewPr>
      <p:scale>
        <a:sx n="33" d="100"/>
        <a:sy n="33" d="100"/>
      </p:scale>
      <p:origin x="0" y="-37116"/>
    </p:cViewPr>
  </p:outlineViewPr>
  <p:notesTextViewPr>
    <p:cViewPr>
      <p:scale>
        <a:sx n="100" d="100"/>
        <a:sy n="100" d="100"/>
      </p:scale>
      <p:origin x="0" y="0"/>
    </p:cViewPr>
  </p:notesTextViewPr>
  <p:notesViewPr>
    <p:cSldViewPr>
      <p:cViewPr varScale="1">
        <p:scale>
          <a:sx n="76" d="100"/>
          <a:sy n="76" d="100"/>
        </p:scale>
        <p:origin x="210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5F1C71-8E03-4F53-A00E-855347A49319}"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94501C3-5889-4893-940C-B000D8DCCE7B}">
      <dgm:prSet phldrT="[Text]"/>
      <dgm:spPr>
        <a:solidFill>
          <a:schemeClr val="bg1"/>
        </a:solidFill>
        <a:ln>
          <a:solidFill>
            <a:schemeClr val="tx1"/>
          </a:solidFill>
        </a:ln>
      </dgm:spPr>
      <dgm:t>
        <a:bodyPr/>
        <a:lstStyle/>
        <a:p>
          <a:r>
            <a:rPr lang="en-US" b="0" dirty="0" smtClean="0">
              <a:ln>
                <a:solidFill>
                  <a:sysClr val="windowText" lastClr="000000"/>
                </a:solidFill>
              </a:ln>
              <a:solidFill>
                <a:schemeClr val="tx1"/>
              </a:solidFill>
              <a:latin typeface="Arial" pitchFamily="34" charset="0"/>
              <a:cs typeface="Arial" pitchFamily="34" charset="0"/>
            </a:rPr>
            <a:t>Proposed theories: alternative traits for a </a:t>
          </a:r>
          <a:r>
            <a:rPr lang="en-US" b="0" smtClean="0">
              <a:ln>
                <a:solidFill>
                  <a:sysClr val="windowText" lastClr="000000"/>
                </a:solidFill>
              </a:ln>
              <a:solidFill>
                <a:schemeClr val="tx1"/>
              </a:solidFill>
              <a:latin typeface="Arial" pitchFamily="34" charset="0"/>
              <a:cs typeface="Arial" pitchFamily="34" charset="0"/>
            </a:rPr>
            <a:t>key individual behavior</a:t>
          </a:r>
          <a:endParaRPr lang="en-US" b="0" dirty="0">
            <a:ln>
              <a:solidFill>
                <a:sysClr val="windowText" lastClr="000000"/>
              </a:solidFill>
            </a:ln>
            <a:solidFill>
              <a:schemeClr val="tx1"/>
            </a:solidFill>
            <a:latin typeface="Arial" pitchFamily="34" charset="0"/>
            <a:cs typeface="Arial" pitchFamily="34" charset="0"/>
          </a:endParaRPr>
        </a:p>
      </dgm:t>
    </dgm:pt>
    <dgm:pt modelId="{46947E6F-6E24-4584-BF4F-1300495F1644}" type="parTrans" cxnId="{B5D52B61-FF31-4334-8CD2-3CB05577EE15}">
      <dgm:prSet/>
      <dgm:spPr/>
      <dgm:t>
        <a:bodyPr/>
        <a:lstStyle/>
        <a:p>
          <a:endParaRPr lang="en-US" b="0">
            <a:latin typeface="Arial" pitchFamily="34" charset="0"/>
            <a:cs typeface="Arial" pitchFamily="34" charset="0"/>
          </a:endParaRPr>
        </a:p>
      </dgm:t>
    </dgm:pt>
    <dgm:pt modelId="{FE91A13F-2001-4657-ACE8-23BA2331778B}" type="sibTrans" cxnId="{B5D52B61-FF31-4334-8CD2-3CB05577EE15}">
      <dgm:prSet/>
      <dgm:spPr>
        <a:ln w="76200">
          <a:tailEnd type="triangle"/>
        </a:ln>
      </dgm:spPr>
      <dgm:t>
        <a:bodyPr/>
        <a:lstStyle/>
        <a:p>
          <a:endParaRPr lang="en-US" b="0" dirty="0">
            <a:latin typeface="Arial" pitchFamily="34" charset="0"/>
            <a:cs typeface="Arial" pitchFamily="34" charset="0"/>
          </a:endParaRPr>
        </a:p>
      </dgm:t>
    </dgm:pt>
    <dgm:pt modelId="{283F58D1-7360-4D20-89DC-B7F9A1AE9299}">
      <dgm:prSet phldrT="[Text]"/>
      <dgm:spPr>
        <a:solidFill>
          <a:schemeClr val="bg1"/>
        </a:solidFill>
        <a:ln>
          <a:solidFill>
            <a:schemeClr val="tx1"/>
          </a:solidFill>
        </a:ln>
      </dgm:spPr>
      <dgm:t>
        <a:bodyPr/>
        <a:lstStyle/>
        <a:p>
          <a:r>
            <a:rPr lang="en-US" b="0" smtClean="0">
              <a:ln>
                <a:solidFill>
                  <a:sysClr val="windowText" lastClr="000000"/>
                </a:solidFill>
              </a:ln>
              <a:solidFill>
                <a:schemeClr val="tx1"/>
              </a:solidFill>
              <a:latin typeface="Arial" pitchFamily="34" charset="0"/>
              <a:cs typeface="Arial" pitchFamily="34" charset="0"/>
            </a:rPr>
            <a:t>IBM</a:t>
          </a:r>
          <a:endParaRPr lang="en-US" b="0" dirty="0">
            <a:ln>
              <a:solidFill>
                <a:sysClr val="windowText" lastClr="000000"/>
              </a:solidFill>
            </a:ln>
            <a:solidFill>
              <a:schemeClr val="tx1"/>
            </a:solidFill>
            <a:latin typeface="Arial" pitchFamily="34" charset="0"/>
            <a:cs typeface="Arial" pitchFamily="34" charset="0"/>
          </a:endParaRPr>
        </a:p>
      </dgm:t>
    </dgm:pt>
    <dgm:pt modelId="{A9162C9E-7993-4341-BBE7-FD9ABFEEF832}" type="parTrans" cxnId="{638CABAE-37B9-4F9D-8938-C3150FB9A988}">
      <dgm:prSet/>
      <dgm:spPr/>
      <dgm:t>
        <a:bodyPr/>
        <a:lstStyle/>
        <a:p>
          <a:endParaRPr lang="en-US" b="0">
            <a:latin typeface="Arial" pitchFamily="34" charset="0"/>
            <a:cs typeface="Arial" pitchFamily="34" charset="0"/>
          </a:endParaRPr>
        </a:p>
      </dgm:t>
    </dgm:pt>
    <dgm:pt modelId="{13593DCE-4F46-4FF1-9558-FB50E54939C3}" type="sibTrans" cxnId="{638CABAE-37B9-4F9D-8938-C3150FB9A988}">
      <dgm:prSet/>
      <dgm:spPr>
        <a:ln w="76200">
          <a:tailEnd type="triangle"/>
        </a:ln>
      </dgm:spPr>
      <dgm:t>
        <a:bodyPr/>
        <a:lstStyle/>
        <a:p>
          <a:endParaRPr lang="en-US" b="0" dirty="0">
            <a:latin typeface="Arial" pitchFamily="34" charset="0"/>
            <a:cs typeface="Arial" pitchFamily="34" charset="0"/>
          </a:endParaRPr>
        </a:p>
      </dgm:t>
    </dgm:pt>
    <dgm:pt modelId="{3968B0F0-C8D6-4617-A03B-8621FE39CBE6}">
      <dgm:prSet phldrT="[Text]"/>
      <dgm:spPr>
        <a:solidFill>
          <a:schemeClr val="bg1"/>
        </a:solidFill>
        <a:ln>
          <a:solidFill>
            <a:schemeClr val="tx1"/>
          </a:solidFill>
        </a:ln>
      </dgm:spPr>
      <dgm:t>
        <a:bodyPr/>
        <a:lstStyle/>
        <a:p>
          <a:r>
            <a:rPr lang="en-US" b="0" dirty="0" smtClean="0">
              <a:ln>
                <a:solidFill>
                  <a:sysClr val="windowText" lastClr="000000"/>
                </a:solidFill>
              </a:ln>
              <a:solidFill>
                <a:schemeClr val="tx1"/>
              </a:solidFill>
              <a:latin typeface="Arial" pitchFamily="34" charset="0"/>
              <a:cs typeface="Arial" pitchFamily="34" charset="0"/>
            </a:rPr>
            <a:t>How well </a:t>
          </a:r>
          <a:r>
            <a:rPr lang="en-US" b="0" smtClean="0">
              <a:ln>
                <a:solidFill>
                  <a:sysClr val="windowText" lastClr="000000"/>
                </a:solidFill>
              </a:ln>
              <a:solidFill>
                <a:schemeClr val="tx1"/>
              </a:solidFill>
              <a:latin typeface="Arial" pitchFamily="34" charset="0"/>
              <a:cs typeface="Arial" pitchFamily="34" charset="0"/>
            </a:rPr>
            <a:t>does IBM </a:t>
          </a:r>
          <a:r>
            <a:rPr lang="en-US" b="0" dirty="0" smtClean="0">
              <a:ln>
                <a:solidFill>
                  <a:sysClr val="windowText" lastClr="000000"/>
                </a:solidFill>
              </a:ln>
              <a:solidFill>
                <a:schemeClr val="tx1"/>
              </a:solidFill>
              <a:latin typeface="Arial" pitchFamily="34" charset="0"/>
              <a:cs typeface="Arial" pitchFamily="34" charset="0"/>
            </a:rPr>
            <a:t>reproduce observed patterns?</a:t>
          </a:r>
          <a:endParaRPr lang="en-US" b="0" dirty="0">
            <a:ln>
              <a:solidFill>
                <a:sysClr val="windowText" lastClr="000000"/>
              </a:solidFill>
            </a:ln>
            <a:solidFill>
              <a:schemeClr val="tx1"/>
            </a:solidFill>
            <a:latin typeface="Arial" pitchFamily="34" charset="0"/>
            <a:cs typeface="Arial" pitchFamily="34" charset="0"/>
          </a:endParaRPr>
        </a:p>
      </dgm:t>
    </dgm:pt>
    <dgm:pt modelId="{ACD0AB84-78B8-4521-B0C3-B9B1CD18E659}" type="parTrans" cxnId="{6A718D73-B9DD-48DB-A14B-17AA20D13DDE}">
      <dgm:prSet/>
      <dgm:spPr/>
      <dgm:t>
        <a:bodyPr/>
        <a:lstStyle/>
        <a:p>
          <a:endParaRPr lang="en-US" b="0">
            <a:latin typeface="Arial" pitchFamily="34" charset="0"/>
            <a:cs typeface="Arial" pitchFamily="34" charset="0"/>
          </a:endParaRPr>
        </a:p>
      </dgm:t>
    </dgm:pt>
    <dgm:pt modelId="{64ACA80A-A039-4044-9084-1C69F1907F91}" type="sibTrans" cxnId="{6A718D73-B9DD-48DB-A14B-17AA20D13DDE}">
      <dgm:prSet/>
      <dgm:spPr>
        <a:ln w="76200">
          <a:headEnd type="none" w="med" len="med"/>
          <a:tailEnd type="triangle" w="med" len="med"/>
        </a:ln>
      </dgm:spPr>
      <dgm:t>
        <a:bodyPr/>
        <a:lstStyle/>
        <a:p>
          <a:endParaRPr lang="en-US" b="0" dirty="0">
            <a:latin typeface="Arial" pitchFamily="34" charset="0"/>
            <a:cs typeface="Arial" pitchFamily="34" charset="0"/>
          </a:endParaRPr>
        </a:p>
      </dgm:t>
    </dgm:pt>
    <dgm:pt modelId="{135EC229-BCBC-4A6B-9F05-9F5AC7C3FD4E}">
      <dgm:prSet phldrT="[Text]"/>
      <dgm:spPr>
        <a:solidFill>
          <a:schemeClr val="bg1"/>
        </a:solidFill>
        <a:ln>
          <a:solidFill>
            <a:schemeClr val="tx1"/>
          </a:solidFill>
        </a:ln>
      </dgm:spPr>
      <dgm:t>
        <a:bodyPr/>
        <a:lstStyle/>
        <a:p>
          <a:r>
            <a:rPr lang="en-US" b="0" dirty="0" smtClean="0">
              <a:ln>
                <a:solidFill>
                  <a:sysClr val="windowText" lastClr="000000"/>
                </a:solidFill>
              </a:ln>
              <a:solidFill>
                <a:schemeClr val="tx1"/>
              </a:solidFill>
              <a:effectLst/>
              <a:latin typeface="Arial" pitchFamily="34" charset="0"/>
              <a:cs typeface="Arial" pitchFamily="34" charset="0"/>
            </a:rPr>
            <a:t>Empirical literature, research</a:t>
          </a:r>
          <a:endParaRPr lang="en-US" b="0" dirty="0">
            <a:ln>
              <a:solidFill>
                <a:sysClr val="windowText" lastClr="000000"/>
              </a:solidFill>
            </a:ln>
            <a:solidFill>
              <a:schemeClr val="tx1"/>
            </a:solidFill>
            <a:effectLst/>
            <a:latin typeface="Arial" pitchFamily="34" charset="0"/>
            <a:cs typeface="Arial" pitchFamily="34" charset="0"/>
          </a:endParaRPr>
        </a:p>
      </dgm:t>
    </dgm:pt>
    <dgm:pt modelId="{C93318F9-89C2-4F93-AE68-AE22D027B39F}" type="parTrans" cxnId="{AE1494AE-7108-4775-82CF-F3B6227D27BC}">
      <dgm:prSet/>
      <dgm:spPr/>
      <dgm:t>
        <a:bodyPr/>
        <a:lstStyle/>
        <a:p>
          <a:endParaRPr lang="en-US" b="0">
            <a:latin typeface="Arial" pitchFamily="34" charset="0"/>
            <a:cs typeface="Arial" pitchFamily="34" charset="0"/>
          </a:endParaRPr>
        </a:p>
      </dgm:t>
    </dgm:pt>
    <dgm:pt modelId="{E261F35A-D5C6-4917-8EF6-2039A8B6CD29}" type="sibTrans" cxnId="{AE1494AE-7108-4775-82CF-F3B6227D27BC}">
      <dgm:prSet/>
      <dgm:spPr>
        <a:ln w="76200">
          <a:headEnd type="none"/>
          <a:tailEnd type="triangle"/>
        </a:ln>
      </dgm:spPr>
      <dgm:t>
        <a:bodyPr/>
        <a:lstStyle/>
        <a:p>
          <a:endParaRPr lang="en-US" b="0" dirty="0">
            <a:latin typeface="Arial" pitchFamily="34" charset="0"/>
            <a:cs typeface="Arial" pitchFamily="34" charset="0"/>
          </a:endParaRPr>
        </a:p>
      </dgm:t>
    </dgm:pt>
    <dgm:pt modelId="{8D3E73AD-88A0-4FE1-BAE8-A88609083F4F}" type="pres">
      <dgm:prSet presAssocID="{A85F1C71-8E03-4F53-A00E-855347A49319}" presName="cycle" presStyleCnt="0">
        <dgm:presLayoutVars>
          <dgm:dir/>
          <dgm:resizeHandles val="exact"/>
        </dgm:presLayoutVars>
      </dgm:prSet>
      <dgm:spPr/>
      <dgm:t>
        <a:bodyPr/>
        <a:lstStyle/>
        <a:p>
          <a:endParaRPr lang="en-US"/>
        </a:p>
      </dgm:t>
    </dgm:pt>
    <dgm:pt modelId="{401E1A59-B4F2-4AFA-ABF1-4EC4F810F9ED}" type="pres">
      <dgm:prSet presAssocID="{B94501C3-5889-4893-940C-B000D8DCCE7B}" presName="node" presStyleLbl="node1" presStyleIdx="0" presStyleCnt="4" custScaleY="83419">
        <dgm:presLayoutVars>
          <dgm:bulletEnabled val="1"/>
        </dgm:presLayoutVars>
      </dgm:prSet>
      <dgm:spPr/>
      <dgm:t>
        <a:bodyPr/>
        <a:lstStyle/>
        <a:p>
          <a:endParaRPr lang="en-US"/>
        </a:p>
      </dgm:t>
    </dgm:pt>
    <dgm:pt modelId="{6A465566-228E-45F0-808E-A6106A4E8EC1}" type="pres">
      <dgm:prSet presAssocID="{B94501C3-5889-4893-940C-B000D8DCCE7B}" presName="spNode" presStyleCnt="0"/>
      <dgm:spPr/>
    </dgm:pt>
    <dgm:pt modelId="{E94A6942-0305-44BF-B6E0-5E97E7A899C5}" type="pres">
      <dgm:prSet presAssocID="{FE91A13F-2001-4657-ACE8-23BA2331778B}" presName="sibTrans" presStyleLbl="sibTrans1D1" presStyleIdx="0" presStyleCnt="4"/>
      <dgm:spPr/>
      <dgm:t>
        <a:bodyPr/>
        <a:lstStyle/>
        <a:p>
          <a:endParaRPr lang="en-US"/>
        </a:p>
      </dgm:t>
    </dgm:pt>
    <dgm:pt modelId="{32B255C4-F64D-447D-8051-E59F2EAF9E87}" type="pres">
      <dgm:prSet presAssocID="{283F58D1-7360-4D20-89DC-B7F9A1AE9299}" presName="node" presStyleLbl="node1" presStyleIdx="1" presStyleCnt="4" custScaleX="60456" custScaleY="77129" custRadScaleRad="121691" custRadScaleInc="-3068">
        <dgm:presLayoutVars>
          <dgm:bulletEnabled val="1"/>
        </dgm:presLayoutVars>
      </dgm:prSet>
      <dgm:spPr>
        <a:prstGeom prst="can">
          <a:avLst/>
        </a:prstGeom>
      </dgm:spPr>
      <dgm:t>
        <a:bodyPr/>
        <a:lstStyle/>
        <a:p>
          <a:endParaRPr lang="en-US"/>
        </a:p>
      </dgm:t>
    </dgm:pt>
    <dgm:pt modelId="{F7900350-7DB5-423C-8F6A-72598B15497B}" type="pres">
      <dgm:prSet presAssocID="{283F58D1-7360-4D20-89DC-B7F9A1AE9299}" presName="spNode" presStyleCnt="0"/>
      <dgm:spPr/>
    </dgm:pt>
    <dgm:pt modelId="{71D0A458-23F9-4014-9F85-BE8C9CEAE939}" type="pres">
      <dgm:prSet presAssocID="{13593DCE-4F46-4FF1-9558-FB50E54939C3}" presName="sibTrans" presStyleLbl="sibTrans1D1" presStyleIdx="1" presStyleCnt="4"/>
      <dgm:spPr/>
      <dgm:t>
        <a:bodyPr/>
        <a:lstStyle/>
        <a:p>
          <a:endParaRPr lang="en-US"/>
        </a:p>
      </dgm:t>
    </dgm:pt>
    <dgm:pt modelId="{4A97FAB1-E118-4211-85B5-951BB1479384}" type="pres">
      <dgm:prSet presAssocID="{3968B0F0-C8D6-4617-A03B-8621FE39CBE6}" presName="node" presStyleLbl="node1" presStyleIdx="2" presStyleCnt="4" custScaleY="72664">
        <dgm:presLayoutVars>
          <dgm:bulletEnabled val="1"/>
        </dgm:presLayoutVars>
      </dgm:prSet>
      <dgm:spPr/>
      <dgm:t>
        <a:bodyPr/>
        <a:lstStyle/>
        <a:p>
          <a:endParaRPr lang="en-US"/>
        </a:p>
      </dgm:t>
    </dgm:pt>
    <dgm:pt modelId="{24659891-1892-4565-B69A-4A174EF9C592}" type="pres">
      <dgm:prSet presAssocID="{3968B0F0-C8D6-4617-A03B-8621FE39CBE6}" presName="spNode" presStyleCnt="0"/>
      <dgm:spPr/>
    </dgm:pt>
    <dgm:pt modelId="{5D7997D3-B848-4B5C-8F98-27478CD1EAD4}" type="pres">
      <dgm:prSet presAssocID="{64ACA80A-A039-4044-9084-1C69F1907F91}" presName="sibTrans" presStyleLbl="sibTrans1D1" presStyleIdx="2" presStyleCnt="4"/>
      <dgm:spPr/>
      <dgm:t>
        <a:bodyPr/>
        <a:lstStyle/>
        <a:p>
          <a:endParaRPr lang="en-US"/>
        </a:p>
      </dgm:t>
    </dgm:pt>
    <dgm:pt modelId="{1352384B-2ECE-4ACC-A73C-24A42C4F0A6B}" type="pres">
      <dgm:prSet presAssocID="{135EC229-BCBC-4A6B-9F05-9F5AC7C3FD4E}" presName="node" presStyleLbl="node1" presStyleIdx="3" presStyleCnt="4" custScaleX="72496" custRadScaleRad="126762" custRadScaleInc="2945">
        <dgm:presLayoutVars>
          <dgm:bulletEnabled val="1"/>
        </dgm:presLayoutVars>
      </dgm:prSet>
      <dgm:spPr>
        <a:prstGeom prst="flowChartMultidocument">
          <a:avLst/>
        </a:prstGeom>
      </dgm:spPr>
      <dgm:t>
        <a:bodyPr/>
        <a:lstStyle/>
        <a:p>
          <a:endParaRPr lang="en-US"/>
        </a:p>
      </dgm:t>
    </dgm:pt>
    <dgm:pt modelId="{B5EA1101-9395-4CF2-9B69-7B8C00BDB716}" type="pres">
      <dgm:prSet presAssocID="{135EC229-BCBC-4A6B-9F05-9F5AC7C3FD4E}" presName="spNode" presStyleCnt="0"/>
      <dgm:spPr/>
    </dgm:pt>
    <dgm:pt modelId="{652AAA30-98DB-4B96-83FB-1CC0789397EF}" type="pres">
      <dgm:prSet presAssocID="{E261F35A-D5C6-4917-8EF6-2039A8B6CD29}" presName="sibTrans" presStyleLbl="sibTrans1D1" presStyleIdx="3" presStyleCnt="4"/>
      <dgm:spPr/>
      <dgm:t>
        <a:bodyPr/>
        <a:lstStyle/>
        <a:p>
          <a:endParaRPr lang="en-US"/>
        </a:p>
      </dgm:t>
    </dgm:pt>
  </dgm:ptLst>
  <dgm:cxnLst>
    <dgm:cxn modelId="{AE989C16-8982-4DFF-B751-D186CC3EED73}" type="presOf" srcId="{135EC229-BCBC-4A6B-9F05-9F5AC7C3FD4E}" destId="{1352384B-2ECE-4ACC-A73C-24A42C4F0A6B}" srcOrd="0" destOrd="0" presId="urn:microsoft.com/office/officeart/2005/8/layout/cycle5"/>
    <dgm:cxn modelId="{9D43043E-4E30-4158-8EF0-1127C60AA559}" type="presOf" srcId="{E261F35A-D5C6-4917-8EF6-2039A8B6CD29}" destId="{652AAA30-98DB-4B96-83FB-1CC0789397EF}" srcOrd="0" destOrd="0" presId="urn:microsoft.com/office/officeart/2005/8/layout/cycle5"/>
    <dgm:cxn modelId="{B5D52B61-FF31-4334-8CD2-3CB05577EE15}" srcId="{A85F1C71-8E03-4F53-A00E-855347A49319}" destId="{B94501C3-5889-4893-940C-B000D8DCCE7B}" srcOrd="0" destOrd="0" parTransId="{46947E6F-6E24-4584-BF4F-1300495F1644}" sibTransId="{FE91A13F-2001-4657-ACE8-23BA2331778B}"/>
    <dgm:cxn modelId="{7F4D6F83-7D1B-4664-B842-272CC0E57FE7}" type="presOf" srcId="{3968B0F0-C8D6-4617-A03B-8621FE39CBE6}" destId="{4A97FAB1-E118-4211-85B5-951BB1479384}" srcOrd="0" destOrd="0" presId="urn:microsoft.com/office/officeart/2005/8/layout/cycle5"/>
    <dgm:cxn modelId="{FE78F24C-8E8A-47C1-BEE7-CA05FF588892}" type="presOf" srcId="{13593DCE-4F46-4FF1-9558-FB50E54939C3}" destId="{71D0A458-23F9-4014-9F85-BE8C9CEAE939}" srcOrd="0" destOrd="0" presId="urn:microsoft.com/office/officeart/2005/8/layout/cycle5"/>
    <dgm:cxn modelId="{BB8FDC0C-73B5-49F1-AB20-62CB2CD0884E}" type="presOf" srcId="{FE91A13F-2001-4657-ACE8-23BA2331778B}" destId="{E94A6942-0305-44BF-B6E0-5E97E7A899C5}" srcOrd="0" destOrd="0" presId="urn:microsoft.com/office/officeart/2005/8/layout/cycle5"/>
    <dgm:cxn modelId="{AE1494AE-7108-4775-82CF-F3B6227D27BC}" srcId="{A85F1C71-8E03-4F53-A00E-855347A49319}" destId="{135EC229-BCBC-4A6B-9F05-9F5AC7C3FD4E}" srcOrd="3" destOrd="0" parTransId="{C93318F9-89C2-4F93-AE68-AE22D027B39F}" sibTransId="{E261F35A-D5C6-4917-8EF6-2039A8B6CD29}"/>
    <dgm:cxn modelId="{FE79C956-EB5A-4B25-B26C-005BD8A97912}" type="presOf" srcId="{A85F1C71-8E03-4F53-A00E-855347A49319}" destId="{8D3E73AD-88A0-4FE1-BAE8-A88609083F4F}" srcOrd="0" destOrd="0" presId="urn:microsoft.com/office/officeart/2005/8/layout/cycle5"/>
    <dgm:cxn modelId="{638CABAE-37B9-4F9D-8938-C3150FB9A988}" srcId="{A85F1C71-8E03-4F53-A00E-855347A49319}" destId="{283F58D1-7360-4D20-89DC-B7F9A1AE9299}" srcOrd="1" destOrd="0" parTransId="{A9162C9E-7993-4341-BBE7-FD9ABFEEF832}" sibTransId="{13593DCE-4F46-4FF1-9558-FB50E54939C3}"/>
    <dgm:cxn modelId="{E8938818-A5AC-4B73-8F72-B135284A5062}" type="presOf" srcId="{64ACA80A-A039-4044-9084-1C69F1907F91}" destId="{5D7997D3-B848-4B5C-8F98-27478CD1EAD4}" srcOrd="0" destOrd="0" presId="urn:microsoft.com/office/officeart/2005/8/layout/cycle5"/>
    <dgm:cxn modelId="{5C2009BC-C3CE-4622-B760-C11BF037C04A}" type="presOf" srcId="{B94501C3-5889-4893-940C-B000D8DCCE7B}" destId="{401E1A59-B4F2-4AFA-ABF1-4EC4F810F9ED}" srcOrd="0" destOrd="0" presId="urn:microsoft.com/office/officeart/2005/8/layout/cycle5"/>
    <dgm:cxn modelId="{43920783-D95F-4665-8B4A-1E0DCCE4A242}" type="presOf" srcId="{283F58D1-7360-4D20-89DC-B7F9A1AE9299}" destId="{32B255C4-F64D-447D-8051-E59F2EAF9E87}" srcOrd="0" destOrd="0" presId="urn:microsoft.com/office/officeart/2005/8/layout/cycle5"/>
    <dgm:cxn modelId="{6A718D73-B9DD-48DB-A14B-17AA20D13DDE}" srcId="{A85F1C71-8E03-4F53-A00E-855347A49319}" destId="{3968B0F0-C8D6-4617-A03B-8621FE39CBE6}" srcOrd="2" destOrd="0" parTransId="{ACD0AB84-78B8-4521-B0C3-B9B1CD18E659}" sibTransId="{64ACA80A-A039-4044-9084-1C69F1907F91}"/>
    <dgm:cxn modelId="{14BE360F-6A65-4774-A6E5-7E52FD35DFE0}" type="presParOf" srcId="{8D3E73AD-88A0-4FE1-BAE8-A88609083F4F}" destId="{401E1A59-B4F2-4AFA-ABF1-4EC4F810F9ED}" srcOrd="0" destOrd="0" presId="urn:microsoft.com/office/officeart/2005/8/layout/cycle5"/>
    <dgm:cxn modelId="{0F4C00DD-0073-4942-AD3C-2BADC92097EE}" type="presParOf" srcId="{8D3E73AD-88A0-4FE1-BAE8-A88609083F4F}" destId="{6A465566-228E-45F0-808E-A6106A4E8EC1}" srcOrd="1" destOrd="0" presId="urn:microsoft.com/office/officeart/2005/8/layout/cycle5"/>
    <dgm:cxn modelId="{1B89E7AF-8950-4EED-8909-CC4987F1F711}" type="presParOf" srcId="{8D3E73AD-88A0-4FE1-BAE8-A88609083F4F}" destId="{E94A6942-0305-44BF-B6E0-5E97E7A899C5}" srcOrd="2" destOrd="0" presId="urn:microsoft.com/office/officeart/2005/8/layout/cycle5"/>
    <dgm:cxn modelId="{F0575CAB-F8BB-4316-BF8E-9117230702F3}" type="presParOf" srcId="{8D3E73AD-88A0-4FE1-BAE8-A88609083F4F}" destId="{32B255C4-F64D-447D-8051-E59F2EAF9E87}" srcOrd="3" destOrd="0" presId="urn:microsoft.com/office/officeart/2005/8/layout/cycle5"/>
    <dgm:cxn modelId="{D81B10F1-F6DF-45C4-81FB-4137A9F13188}" type="presParOf" srcId="{8D3E73AD-88A0-4FE1-BAE8-A88609083F4F}" destId="{F7900350-7DB5-423C-8F6A-72598B15497B}" srcOrd="4" destOrd="0" presId="urn:microsoft.com/office/officeart/2005/8/layout/cycle5"/>
    <dgm:cxn modelId="{405DB001-C9F8-4318-B497-25236F1F6BBF}" type="presParOf" srcId="{8D3E73AD-88A0-4FE1-BAE8-A88609083F4F}" destId="{71D0A458-23F9-4014-9F85-BE8C9CEAE939}" srcOrd="5" destOrd="0" presId="urn:microsoft.com/office/officeart/2005/8/layout/cycle5"/>
    <dgm:cxn modelId="{2BEA2AA2-A68E-4B00-AB18-5192A3B2AF61}" type="presParOf" srcId="{8D3E73AD-88A0-4FE1-BAE8-A88609083F4F}" destId="{4A97FAB1-E118-4211-85B5-951BB1479384}" srcOrd="6" destOrd="0" presId="urn:microsoft.com/office/officeart/2005/8/layout/cycle5"/>
    <dgm:cxn modelId="{5F0F7B56-8162-4565-AEB0-6CC927583CB1}" type="presParOf" srcId="{8D3E73AD-88A0-4FE1-BAE8-A88609083F4F}" destId="{24659891-1892-4565-B69A-4A174EF9C592}" srcOrd="7" destOrd="0" presId="urn:microsoft.com/office/officeart/2005/8/layout/cycle5"/>
    <dgm:cxn modelId="{F5F50588-7EDE-4ADC-8EFB-E80D2A202E0B}" type="presParOf" srcId="{8D3E73AD-88A0-4FE1-BAE8-A88609083F4F}" destId="{5D7997D3-B848-4B5C-8F98-27478CD1EAD4}" srcOrd="8" destOrd="0" presId="urn:microsoft.com/office/officeart/2005/8/layout/cycle5"/>
    <dgm:cxn modelId="{F317D668-056D-4743-9A2C-ED3E54C8E08B}" type="presParOf" srcId="{8D3E73AD-88A0-4FE1-BAE8-A88609083F4F}" destId="{1352384B-2ECE-4ACC-A73C-24A42C4F0A6B}" srcOrd="9" destOrd="0" presId="urn:microsoft.com/office/officeart/2005/8/layout/cycle5"/>
    <dgm:cxn modelId="{BC819341-213A-474D-9759-0090F9682A5D}" type="presParOf" srcId="{8D3E73AD-88A0-4FE1-BAE8-A88609083F4F}" destId="{B5EA1101-9395-4CF2-9B69-7B8C00BDB716}" srcOrd="10" destOrd="0" presId="urn:microsoft.com/office/officeart/2005/8/layout/cycle5"/>
    <dgm:cxn modelId="{E722CB7E-5D89-4449-B69B-B42B52BDAE7C}" type="presParOf" srcId="{8D3E73AD-88A0-4FE1-BAE8-A88609083F4F}" destId="{652AAA30-98DB-4B96-83FB-1CC0789397EF}"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1A59-B4F2-4AFA-ABF1-4EC4F810F9ED}">
      <dsp:nvSpPr>
        <dsp:cNvPr id="0" name=""/>
        <dsp:cNvSpPr/>
      </dsp:nvSpPr>
      <dsp:spPr>
        <a:xfrm>
          <a:off x="2991259" y="142411"/>
          <a:ext cx="1995063" cy="1081770"/>
        </a:xfrm>
        <a:prstGeom prst="roundRect">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kern="1200" dirty="0" smtClean="0">
              <a:ln>
                <a:solidFill>
                  <a:sysClr val="windowText" lastClr="000000"/>
                </a:solidFill>
              </a:ln>
              <a:solidFill>
                <a:schemeClr val="tx1"/>
              </a:solidFill>
              <a:latin typeface="Arial" pitchFamily="34" charset="0"/>
              <a:cs typeface="Arial" pitchFamily="34" charset="0"/>
            </a:rPr>
            <a:t>Proposed theories: alternative traits for a </a:t>
          </a:r>
          <a:r>
            <a:rPr lang="en-US" sz="1500" b="0" kern="1200" smtClean="0">
              <a:ln>
                <a:solidFill>
                  <a:sysClr val="windowText" lastClr="000000"/>
                </a:solidFill>
              </a:ln>
              <a:solidFill>
                <a:schemeClr val="tx1"/>
              </a:solidFill>
              <a:latin typeface="Arial" pitchFamily="34" charset="0"/>
              <a:cs typeface="Arial" pitchFamily="34" charset="0"/>
            </a:rPr>
            <a:t>key individual behavior</a:t>
          </a:r>
          <a:endParaRPr lang="en-US" sz="1500" b="0" kern="1200" dirty="0">
            <a:ln>
              <a:solidFill>
                <a:sysClr val="windowText" lastClr="000000"/>
              </a:solidFill>
            </a:ln>
            <a:solidFill>
              <a:schemeClr val="tx1"/>
            </a:solidFill>
            <a:latin typeface="Arial" pitchFamily="34" charset="0"/>
            <a:cs typeface="Arial" pitchFamily="34" charset="0"/>
          </a:endParaRPr>
        </a:p>
      </dsp:txBody>
      <dsp:txXfrm>
        <a:off x="3044067" y="195219"/>
        <a:ext cx="1889447" cy="976154"/>
      </dsp:txXfrm>
    </dsp:sp>
    <dsp:sp modelId="{E94A6942-0305-44BF-B6E0-5E97E7A899C5}">
      <dsp:nvSpPr>
        <dsp:cNvPr id="0" name=""/>
        <dsp:cNvSpPr/>
      </dsp:nvSpPr>
      <dsp:spPr>
        <a:xfrm>
          <a:off x="2387161" y="880227"/>
          <a:ext cx="4280981" cy="4280981"/>
        </a:xfrm>
        <a:custGeom>
          <a:avLst/>
          <a:gdLst/>
          <a:ahLst/>
          <a:cxnLst/>
          <a:rect l="0" t="0" r="0" b="0"/>
          <a:pathLst>
            <a:path>
              <a:moveTo>
                <a:pt x="2990074" y="175825"/>
              </a:moveTo>
              <a:arcTo wR="2140490" hR="2140490" stAng="17603111" swAng="2124586"/>
            </a:path>
          </a:pathLst>
        </a:custGeom>
        <a:noFill/>
        <a:ln w="76200" cap="flat" cmpd="sng" algn="ctr">
          <a:solidFill>
            <a:scrgbClr r="0" g="0" b="0">
              <a:shade val="95000"/>
              <a:satMod val="105000"/>
            </a:scrgbClr>
          </a:solidFill>
          <a:prstDash val="solid"/>
          <a:tailEnd type="triangle"/>
        </a:ln>
        <a:effectLst/>
      </dsp:spPr>
      <dsp:style>
        <a:lnRef idx="1">
          <a:scrgbClr r="0" g="0" b="0"/>
        </a:lnRef>
        <a:fillRef idx="0">
          <a:scrgbClr r="0" g="0" b="0"/>
        </a:fillRef>
        <a:effectRef idx="0">
          <a:scrgbClr r="0" g="0" b="0"/>
        </a:effectRef>
        <a:fontRef idx="minor"/>
      </dsp:style>
    </dsp:sp>
    <dsp:sp modelId="{32B255C4-F64D-447D-8051-E59F2EAF9E87}">
      <dsp:nvSpPr>
        <dsp:cNvPr id="0" name=""/>
        <dsp:cNvSpPr/>
      </dsp:nvSpPr>
      <dsp:spPr>
        <a:xfrm>
          <a:off x="5990171" y="2281845"/>
          <a:ext cx="1206135" cy="1000201"/>
        </a:xfrm>
        <a:prstGeom prst="can">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kern="1200" smtClean="0">
              <a:ln>
                <a:solidFill>
                  <a:sysClr val="windowText" lastClr="000000"/>
                </a:solidFill>
              </a:ln>
              <a:solidFill>
                <a:schemeClr val="tx1"/>
              </a:solidFill>
              <a:latin typeface="Arial" pitchFamily="34" charset="0"/>
              <a:cs typeface="Arial" pitchFamily="34" charset="0"/>
            </a:rPr>
            <a:t>IBM</a:t>
          </a:r>
          <a:endParaRPr lang="en-US" sz="1500" b="0" kern="1200" dirty="0">
            <a:ln>
              <a:solidFill>
                <a:sysClr val="windowText" lastClr="000000"/>
              </a:solidFill>
            </a:ln>
            <a:solidFill>
              <a:schemeClr val="tx1"/>
            </a:solidFill>
            <a:latin typeface="Arial" pitchFamily="34" charset="0"/>
            <a:cs typeface="Arial" pitchFamily="34" charset="0"/>
          </a:endParaRPr>
        </a:p>
      </dsp:txBody>
      <dsp:txXfrm>
        <a:off x="5990171" y="2531895"/>
        <a:ext cx="1206135" cy="625126"/>
      </dsp:txXfrm>
    </dsp:sp>
    <dsp:sp modelId="{71D0A458-23F9-4014-9F85-BE8C9CEAE939}">
      <dsp:nvSpPr>
        <dsp:cNvPr id="0" name=""/>
        <dsp:cNvSpPr/>
      </dsp:nvSpPr>
      <dsp:spPr>
        <a:xfrm>
          <a:off x="2373748" y="489354"/>
          <a:ext cx="4280981" cy="4280981"/>
        </a:xfrm>
        <a:custGeom>
          <a:avLst/>
          <a:gdLst/>
          <a:ahLst/>
          <a:cxnLst/>
          <a:rect l="0" t="0" r="0" b="0"/>
          <a:pathLst>
            <a:path>
              <a:moveTo>
                <a:pt x="4010507" y="3181998"/>
              </a:moveTo>
              <a:arcTo wR="2140490" hR="2140490" stAng="1746940" swAng="2206041"/>
            </a:path>
          </a:pathLst>
        </a:custGeom>
        <a:noFill/>
        <a:ln w="76200" cap="flat" cmpd="sng" algn="ctr">
          <a:solidFill>
            <a:scrgbClr r="0" g="0" b="0">
              <a:shade val="95000"/>
              <a:satMod val="105000"/>
            </a:scrgbClr>
          </a:solidFill>
          <a:prstDash val="solid"/>
          <a:tailEnd type="triangle"/>
        </a:ln>
        <a:effectLst/>
      </dsp:spPr>
      <dsp:style>
        <a:lnRef idx="1">
          <a:scrgbClr r="0" g="0" b="0"/>
        </a:lnRef>
        <a:fillRef idx="0">
          <a:scrgbClr r="0" g="0" b="0"/>
        </a:fillRef>
        <a:effectRef idx="0">
          <a:scrgbClr r="0" g="0" b="0"/>
        </a:effectRef>
        <a:fontRef idx="minor"/>
      </dsp:style>
    </dsp:sp>
    <dsp:sp modelId="{4A97FAB1-E118-4211-85B5-951BB1479384}">
      <dsp:nvSpPr>
        <dsp:cNvPr id="0" name=""/>
        <dsp:cNvSpPr/>
      </dsp:nvSpPr>
      <dsp:spPr>
        <a:xfrm>
          <a:off x="2991259" y="4493127"/>
          <a:ext cx="1995063" cy="942300"/>
        </a:xfrm>
        <a:prstGeom prst="roundRect">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kern="1200" dirty="0" smtClean="0">
              <a:ln>
                <a:solidFill>
                  <a:sysClr val="windowText" lastClr="000000"/>
                </a:solidFill>
              </a:ln>
              <a:solidFill>
                <a:schemeClr val="tx1"/>
              </a:solidFill>
              <a:latin typeface="Arial" pitchFamily="34" charset="0"/>
              <a:cs typeface="Arial" pitchFamily="34" charset="0"/>
            </a:rPr>
            <a:t>How well </a:t>
          </a:r>
          <a:r>
            <a:rPr lang="en-US" sz="1500" b="0" kern="1200" smtClean="0">
              <a:ln>
                <a:solidFill>
                  <a:sysClr val="windowText" lastClr="000000"/>
                </a:solidFill>
              </a:ln>
              <a:solidFill>
                <a:schemeClr val="tx1"/>
              </a:solidFill>
              <a:latin typeface="Arial" pitchFamily="34" charset="0"/>
              <a:cs typeface="Arial" pitchFamily="34" charset="0"/>
            </a:rPr>
            <a:t>does IBM </a:t>
          </a:r>
          <a:r>
            <a:rPr lang="en-US" sz="1500" b="0" kern="1200" dirty="0" smtClean="0">
              <a:ln>
                <a:solidFill>
                  <a:sysClr val="windowText" lastClr="000000"/>
                </a:solidFill>
              </a:ln>
              <a:solidFill>
                <a:schemeClr val="tx1"/>
              </a:solidFill>
              <a:latin typeface="Arial" pitchFamily="34" charset="0"/>
              <a:cs typeface="Arial" pitchFamily="34" charset="0"/>
            </a:rPr>
            <a:t>reproduce observed patterns?</a:t>
          </a:r>
          <a:endParaRPr lang="en-US" sz="1500" b="0" kern="1200" dirty="0">
            <a:ln>
              <a:solidFill>
                <a:sysClr val="windowText" lastClr="000000"/>
              </a:solidFill>
            </a:ln>
            <a:solidFill>
              <a:schemeClr val="tx1"/>
            </a:solidFill>
            <a:latin typeface="Arial" pitchFamily="34" charset="0"/>
            <a:cs typeface="Arial" pitchFamily="34" charset="0"/>
          </a:endParaRPr>
        </a:p>
      </dsp:txBody>
      <dsp:txXfrm>
        <a:off x="3037258" y="4539126"/>
        <a:ext cx="1903065" cy="850302"/>
      </dsp:txXfrm>
    </dsp:sp>
    <dsp:sp modelId="{5D7997D3-B848-4B5C-8F98-27478CD1EAD4}">
      <dsp:nvSpPr>
        <dsp:cNvPr id="0" name=""/>
        <dsp:cNvSpPr/>
      </dsp:nvSpPr>
      <dsp:spPr>
        <a:xfrm>
          <a:off x="1177439" y="461720"/>
          <a:ext cx="4280981" cy="4280981"/>
        </a:xfrm>
        <a:custGeom>
          <a:avLst/>
          <a:gdLst/>
          <a:ahLst/>
          <a:cxnLst/>
          <a:rect l="0" t="0" r="0" b="0"/>
          <a:pathLst>
            <a:path>
              <a:moveTo>
                <a:pt x="1409454" y="4152277"/>
              </a:moveTo>
              <a:arcTo wR="2140490" hR="2140490" stAng="6598198" swAng="2164648"/>
            </a:path>
          </a:pathLst>
        </a:custGeom>
        <a:noFill/>
        <a:ln w="76200" cap="flat" cmpd="sng" algn="ctr">
          <a:solidFill>
            <a:scrgbClr r="0" g="0" b="0">
              <a:shade val="95000"/>
              <a:satMod val="105000"/>
            </a:scrgbClr>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sp>
    <dsp:sp modelId="{1352384B-2ECE-4ACC-A73C-24A42C4F0A6B}">
      <dsp:nvSpPr>
        <dsp:cNvPr id="0" name=""/>
        <dsp:cNvSpPr/>
      </dsp:nvSpPr>
      <dsp:spPr>
        <a:xfrm>
          <a:off x="552614" y="2133554"/>
          <a:ext cx="1446340" cy="1296790"/>
        </a:xfrm>
        <a:prstGeom prst="flowChartMultidocument">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kern="1200" dirty="0" smtClean="0">
              <a:ln>
                <a:solidFill>
                  <a:sysClr val="windowText" lastClr="000000"/>
                </a:solidFill>
              </a:ln>
              <a:solidFill>
                <a:schemeClr val="tx1"/>
              </a:solidFill>
              <a:effectLst/>
              <a:latin typeface="Arial" pitchFamily="34" charset="0"/>
              <a:cs typeface="Arial" pitchFamily="34" charset="0"/>
            </a:rPr>
            <a:t>Empirical literature, research</a:t>
          </a:r>
          <a:endParaRPr lang="en-US" sz="1500" b="0" kern="1200" dirty="0">
            <a:ln>
              <a:solidFill>
                <a:sysClr val="windowText" lastClr="000000"/>
              </a:solidFill>
            </a:ln>
            <a:solidFill>
              <a:schemeClr val="tx1"/>
            </a:solidFill>
            <a:effectLst/>
            <a:latin typeface="Arial" pitchFamily="34" charset="0"/>
            <a:cs typeface="Arial" pitchFamily="34" charset="0"/>
          </a:endParaRPr>
        </a:p>
      </dsp:txBody>
      <dsp:txXfrm>
        <a:off x="552614" y="2354188"/>
        <a:ext cx="1245125" cy="1027046"/>
      </dsp:txXfrm>
    </dsp:sp>
    <dsp:sp modelId="{652AAA30-98DB-4B96-83FB-1CC0789397EF}">
      <dsp:nvSpPr>
        <dsp:cNvPr id="0" name=""/>
        <dsp:cNvSpPr/>
      </dsp:nvSpPr>
      <dsp:spPr>
        <a:xfrm>
          <a:off x="1159535" y="907560"/>
          <a:ext cx="4280981" cy="4280981"/>
        </a:xfrm>
        <a:custGeom>
          <a:avLst/>
          <a:gdLst/>
          <a:ahLst/>
          <a:cxnLst/>
          <a:rect l="0" t="0" r="0" b="0"/>
          <a:pathLst>
            <a:path>
              <a:moveTo>
                <a:pt x="411542" y="878571"/>
              </a:moveTo>
              <a:arcTo wR="2140490" hR="2140490" stAng="12967490" swAng="2084928"/>
            </a:path>
          </a:pathLst>
        </a:custGeom>
        <a:noFill/>
        <a:ln w="76200" cap="flat" cmpd="sng" algn="ctr">
          <a:solidFill>
            <a:scrgbClr r="0" g="0" b="0">
              <a:shade val="95000"/>
              <a:satMod val="105000"/>
            </a:scrgbClr>
          </a:solidFill>
          <a:prstDash val="solid"/>
          <a:headEnd type="none"/>
          <a:tailEnd type="triangle"/>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4"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3C886F-249E-4ECC-9422-A935D3CC0BA6}" type="datetimeFigureOut">
              <a:rPr lang="en-US" smtClean="0"/>
              <a:pPr/>
              <a:t>11/5/2015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025E4B-9E4B-4F43-B513-64F2B82B15F7}" type="slidenum">
              <a:rPr lang="en-US" smtClean="0"/>
              <a:pPr/>
              <a:t>‹#›</a:t>
            </a:fld>
            <a:endParaRPr lang="en-US"/>
          </a:p>
        </p:txBody>
      </p:sp>
    </p:spTree>
    <p:extLst>
      <p:ext uri="{BB962C8B-B14F-4D97-AF65-F5344CB8AC3E}">
        <p14:creationId xmlns:p14="http://schemas.microsoft.com/office/powerpoint/2010/main" val="4263086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For more</a:t>
            </a:r>
            <a:r>
              <a:rPr lang="en-US" baseline="0" smtClean="0"/>
              <a:t> detailed background on the land use-CBB-bird-coffee production story, read: </a:t>
            </a:r>
            <a:r>
              <a:rPr lang="en-US" smtClean="0"/>
              <a:t>Kellermann, J. L., M. D. Johnson, A. M. Stercho, and S. C. Hackett. 2008. Ecological and economic services provided by birds on Jamaican Blue Mountain coffee farms. Conservation Biology 22:1177-1185.</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3</a:t>
            </a:fld>
            <a:endParaRPr lang="en-US"/>
          </a:p>
        </p:txBody>
      </p:sp>
    </p:spTree>
    <p:extLst>
      <p:ext uri="{BB962C8B-B14F-4D97-AF65-F5344CB8AC3E}">
        <p14:creationId xmlns:p14="http://schemas.microsoft.com/office/powerpoint/2010/main" val="4004339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These are answers to the question</a:t>
            </a:r>
            <a:r>
              <a:rPr lang="en-US" baseline="0" smtClean="0"/>
              <a:t> of what things need to be in the model.</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24</a:t>
            </a:fld>
            <a:endParaRPr lang="en-US"/>
          </a:p>
        </p:txBody>
      </p:sp>
    </p:spTree>
    <p:extLst>
      <p:ext uri="{BB962C8B-B14F-4D97-AF65-F5344CB8AC3E}">
        <p14:creationId xmlns:p14="http://schemas.microsoft.com/office/powerpoint/2010/main" val="1890512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These are answers to the question</a:t>
            </a:r>
            <a:r>
              <a:rPr lang="en-US" baseline="0" smtClean="0"/>
              <a:t> of what processes need to be in the model.</a:t>
            </a:r>
          </a:p>
          <a:p>
            <a:endParaRPr lang="en-US" baseline="0" smtClean="0"/>
          </a:p>
          <a:p>
            <a:r>
              <a:rPr lang="en-US" baseline="0" smtClean="0"/>
              <a:t>Pattern 6 is about changes in bird density—because the model represents the non-breeding season, density can only change due to mortality or emigration/immigration. The pattern is a response to food availability, so mortality / emigration must be related to food.</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25</a:t>
            </a:fld>
            <a:endParaRPr lang="en-US"/>
          </a:p>
        </p:txBody>
      </p:sp>
    </p:spTree>
    <p:extLst>
      <p:ext uri="{BB962C8B-B14F-4D97-AF65-F5344CB8AC3E}">
        <p14:creationId xmlns:p14="http://schemas.microsoft.com/office/powerpoint/2010/main" val="356469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the end of the discussion of POM</a:t>
            </a:r>
            <a:r>
              <a:rPr lang="en-US" baseline="0" smtClean="0"/>
              <a:t> phase 1: Model design.</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27</a:t>
            </a:fld>
            <a:endParaRPr lang="en-US"/>
          </a:p>
        </p:txBody>
      </p:sp>
    </p:spTree>
    <p:extLst>
      <p:ext uri="{BB962C8B-B14F-4D97-AF65-F5344CB8AC3E}">
        <p14:creationId xmlns:p14="http://schemas.microsoft.com/office/powerpoint/2010/main" val="1180237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Phase 1 of POM, we decided that we need to represent one bird behavior:</a:t>
            </a:r>
            <a:r>
              <a:rPr lang="en-US" baseline="0" smtClean="0"/>
              <a:t> foraging (selecting the patch and food source, bugs or CBB). Now, we need to know </a:t>
            </a:r>
            <a:r>
              <a:rPr lang="en-US" i="1" baseline="0" smtClean="0"/>
              <a:t>how</a:t>
            </a:r>
            <a:r>
              <a:rPr lang="en-US" i="0" baseline="0" smtClean="0"/>
              <a:t> to model foraging.</a:t>
            </a:r>
          </a:p>
          <a:p>
            <a:endParaRPr lang="en-US" i="0" baseline="0" smtClean="0"/>
          </a:p>
          <a:p>
            <a:r>
              <a:rPr lang="en-US" i="0" baseline="0" smtClean="0"/>
              <a:t>It is good to instill a sense of skepticism about modeling behavior: IBMs cannot possibly be useful if we do not know how valid or useful their submodels for individual behavior are.</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28</a:t>
            </a:fld>
            <a:endParaRPr lang="en-US"/>
          </a:p>
        </p:txBody>
      </p:sp>
    </p:spTree>
    <p:extLst>
      <p:ext uri="{BB962C8B-B14F-4D97-AF65-F5344CB8AC3E}">
        <p14:creationId xmlns:p14="http://schemas.microsoft.com/office/powerpoint/2010/main" val="2153374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Fig. 19.1 of Railsback &amp; Grimm 2012.</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29</a:t>
            </a:fld>
            <a:endParaRPr lang="en-US"/>
          </a:p>
        </p:txBody>
      </p:sp>
    </p:spTree>
    <p:extLst>
      <p:ext uri="{BB962C8B-B14F-4D97-AF65-F5344CB8AC3E}">
        <p14:creationId xmlns:p14="http://schemas.microsoft.com/office/powerpoint/2010/main" val="1055772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Our goal is to fill out this table: For each of four alternative theories of how birds forage,</a:t>
            </a:r>
            <a:r>
              <a:rPr lang="en-US" baseline="0" smtClean="0"/>
              <a:t> how many of our observed patterns does the model reproduce?</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30</a:t>
            </a:fld>
            <a:endParaRPr lang="en-US"/>
          </a:p>
        </p:txBody>
      </p:sp>
    </p:spTree>
    <p:extLst>
      <p:ext uri="{BB962C8B-B14F-4D97-AF65-F5344CB8AC3E}">
        <p14:creationId xmlns:p14="http://schemas.microsoft.com/office/powerpoint/2010/main" val="3339021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reminder of exactly what our foraging submodel must do.</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31</a:t>
            </a:fld>
            <a:endParaRPr lang="en-US"/>
          </a:p>
        </p:txBody>
      </p:sp>
    </p:spTree>
    <p:extLst>
      <p:ext uri="{BB962C8B-B14F-4D97-AF65-F5344CB8AC3E}">
        <p14:creationId xmlns:p14="http://schemas.microsoft.com/office/powerpoint/2010/main" val="4276640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We wanted to use some classical foraging theory,</a:t>
            </a:r>
            <a:r>
              <a:rPr lang="en-US" baseline="0" smtClean="0"/>
              <a:t> and this is the most classic—a very early example of optimal foraging theory. But--- it does not work well in an IBM of even limited realism. Try to make students figure out why.</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34</a:t>
            </a:fld>
            <a:endParaRPr lang="en-US"/>
          </a:p>
        </p:txBody>
      </p:sp>
    </p:spTree>
    <p:extLst>
      <p:ext uri="{BB962C8B-B14F-4D97-AF65-F5344CB8AC3E}">
        <p14:creationId xmlns:p14="http://schemas.microsoft.com/office/powerpoint/2010/main" val="2061168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Main issue: this theory is about when to leave a patch, but we need theory about where to go next.</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35</a:t>
            </a:fld>
            <a:endParaRPr lang="en-US"/>
          </a:p>
        </p:txBody>
      </p:sp>
    </p:spTree>
    <p:extLst>
      <p:ext uri="{BB962C8B-B14F-4D97-AF65-F5344CB8AC3E}">
        <p14:creationId xmlns:p14="http://schemas.microsoft.com/office/powerpoint/2010/main" val="1186976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 this is the rule we made up that is based on Charnov’s theory. See R&amp;J 2011.</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36</a:t>
            </a:fld>
            <a:endParaRPr lang="en-US"/>
          </a:p>
        </p:txBody>
      </p:sp>
    </p:spTree>
    <p:extLst>
      <p:ext uri="{BB962C8B-B14F-4D97-AF65-F5344CB8AC3E}">
        <p14:creationId xmlns:p14="http://schemas.microsoft.com/office/powerpoint/2010/main" val="3265707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female CBB spends about a day drilling into a berry, which exposes her to predation by birds. The left photo shows one beetle on one coffee berry.</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4</a:t>
            </a:fld>
            <a:endParaRPr lang="en-US"/>
          </a:p>
        </p:txBody>
      </p:sp>
    </p:spTree>
    <p:extLst>
      <p:ext uri="{BB962C8B-B14F-4D97-AF65-F5344CB8AC3E}">
        <p14:creationId xmlns:p14="http://schemas.microsoft.com/office/powerpoint/2010/main" val="2434931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Starting here are model</a:t>
            </a:r>
            <a:r>
              <a:rPr lang="en-US" baseline="0" smtClean="0"/>
              <a:t> results testing its ability to reproduce the observed patterns under the four alternative theories. Not all patterns and theories are presented, only the most important.</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39</a:t>
            </a:fld>
            <a:endParaRPr lang="en-US"/>
          </a:p>
        </p:txBody>
      </p:sp>
    </p:spTree>
    <p:extLst>
      <p:ext uri="{BB962C8B-B14F-4D97-AF65-F5344CB8AC3E}">
        <p14:creationId xmlns:p14="http://schemas.microsoft.com/office/powerpoint/2010/main" val="1658370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photo illustrates some of the land uses in the model: sun coffee, shade coffee (under trees), and “trees” (small</a:t>
            </a:r>
            <a:r>
              <a:rPr lang="en-US" baseline="0" smtClean="0"/>
              <a:t> fragments of forest trees). It also illustrates the small-scale variability in land uses.</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5</a:t>
            </a:fld>
            <a:endParaRPr lang="en-US"/>
          </a:p>
        </p:txBody>
      </p:sp>
    </p:spTree>
    <p:extLst>
      <p:ext uri="{BB962C8B-B14F-4D97-AF65-F5344CB8AC3E}">
        <p14:creationId xmlns:p14="http://schemas.microsoft.com/office/powerpoint/2010/main" val="2022574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Another way to state the model’s purpose is to show the graphs that we eventually want to produce using the model. Here: how do (left axis)</a:t>
            </a:r>
            <a:r>
              <a:rPr lang="en-US" baseline="0" smtClean="0"/>
              <a:t> bird density and (right) production of uninfested coffee depend on (top) area of trees habitat and (bottom) percent of total coffee that is shade instead of sun-grown.</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7</a:t>
            </a:fld>
            <a:endParaRPr lang="en-US"/>
          </a:p>
        </p:txBody>
      </p:sp>
    </p:spTree>
    <p:extLst>
      <p:ext uri="{BB962C8B-B14F-4D97-AF65-F5344CB8AC3E}">
        <p14:creationId xmlns:p14="http://schemas.microsoft.com/office/powerpoint/2010/main" val="1197029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Patterns were identified from a number of published studies</a:t>
            </a:r>
            <a:r>
              <a:rPr lang="en-US" baseline="0" smtClean="0"/>
              <a:t> and unpublished data from the Jamaica coffee farms (and other coffee production areas). See Railsback &amp; Johnson 2011 (Ecological Modelling) for which papers support which patterns.</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12</a:t>
            </a:fld>
            <a:endParaRPr lang="en-US"/>
          </a:p>
        </p:txBody>
      </p:sp>
    </p:spTree>
    <p:extLst>
      <p:ext uri="{BB962C8B-B14F-4D97-AF65-F5344CB8AC3E}">
        <p14:creationId xmlns:p14="http://schemas.microsoft.com/office/powerpoint/2010/main" val="1843538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photo shows</a:t>
            </a:r>
            <a:r>
              <a:rPr lang="en-US" baseline="0" smtClean="0"/>
              <a:t> Matt Johnson and an “exclosure” that keeps birds out and lets bugs into a coffee bush.</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13</a:t>
            </a:fld>
            <a:endParaRPr lang="en-US"/>
          </a:p>
        </p:txBody>
      </p:sp>
    </p:spTree>
    <p:extLst>
      <p:ext uri="{BB962C8B-B14F-4D97-AF65-F5344CB8AC3E}">
        <p14:creationId xmlns:p14="http://schemas.microsoft.com/office/powerpoint/2010/main" val="2793412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At this point, go back through the patterns and have students answer these questions.</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21</a:t>
            </a:fld>
            <a:endParaRPr lang="en-US"/>
          </a:p>
        </p:txBody>
      </p:sp>
    </p:spTree>
    <p:extLst>
      <p:ext uri="{BB962C8B-B14F-4D97-AF65-F5344CB8AC3E}">
        <p14:creationId xmlns:p14="http://schemas.microsoft.com/office/powerpoint/2010/main" val="2716253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These are answers to the questions about model dimensions and scales.</a:t>
            </a:r>
          </a:p>
        </p:txBody>
      </p:sp>
      <p:sp>
        <p:nvSpPr>
          <p:cNvPr id="4" name="Slide Number Placeholder 3"/>
          <p:cNvSpPr>
            <a:spLocks noGrp="1"/>
          </p:cNvSpPr>
          <p:nvPr>
            <p:ph type="sldNum" sz="quarter" idx="10"/>
          </p:nvPr>
        </p:nvSpPr>
        <p:spPr/>
        <p:txBody>
          <a:bodyPr/>
          <a:lstStyle/>
          <a:p>
            <a:fld id="{40025E4B-9E4B-4F43-B513-64F2B82B15F7}" type="slidenum">
              <a:rPr lang="en-US" smtClean="0"/>
              <a:pPr/>
              <a:t>22</a:t>
            </a:fld>
            <a:endParaRPr lang="en-US"/>
          </a:p>
        </p:txBody>
      </p:sp>
    </p:spTree>
    <p:extLst>
      <p:ext uri="{BB962C8B-B14F-4D97-AF65-F5344CB8AC3E}">
        <p14:creationId xmlns:p14="http://schemas.microsoft.com/office/powerpoint/2010/main" val="23816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At this point, go through the patterns again and look for entities and mechanisms tha</a:t>
            </a:r>
            <a:r>
              <a:rPr lang="en-US" baseline="0" smtClean="0"/>
              <a:t>t must be in the model to make it possible for the model to reproduce the patterns.</a:t>
            </a:r>
            <a:endParaRPr lang="en-US"/>
          </a:p>
        </p:txBody>
      </p:sp>
      <p:sp>
        <p:nvSpPr>
          <p:cNvPr id="4" name="Slide Number Placeholder 3"/>
          <p:cNvSpPr>
            <a:spLocks noGrp="1"/>
          </p:cNvSpPr>
          <p:nvPr>
            <p:ph type="sldNum" sz="quarter" idx="10"/>
          </p:nvPr>
        </p:nvSpPr>
        <p:spPr/>
        <p:txBody>
          <a:bodyPr/>
          <a:lstStyle/>
          <a:p>
            <a:fld id="{40025E4B-9E4B-4F43-B513-64F2B82B15F7}" type="slidenum">
              <a:rPr lang="en-US" smtClean="0"/>
              <a:pPr/>
              <a:t>23</a:t>
            </a:fld>
            <a:endParaRPr lang="en-US"/>
          </a:p>
        </p:txBody>
      </p:sp>
    </p:spTree>
    <p:extLst>
      <p:ext uri="{BB962C8B-B14F-4D97-AF65-F5344CB8AC3E}">
        <p14:creationId xmlns:p14="http://schemas.microsoft.com/office/powerpoint/2010/main" val="9242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062601-3C48-4105-8BB6-CBF33C9855F1}"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6BAE2-6A0A-496B-877E-D3486503F3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62601-3C48-4105-8BB6-CBF33C9855F1}"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6BAE2-6A0A-496B-877E-D3486503F3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62601-3C48-4105-8BB6-CBF33C9855F1}"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6BAE2-6A0A-496B-877E-D3486503F3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62601-3C48-4105-8BB6-CBF33C9855F1}"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6BAE2-6A0A-496B-877E-D3486503F3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62601-3C48-4105-8BB6-CBF33C9855F1}"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6BAE2-6A0A-496B-877E-D3486503F3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062601-3C48-4105-8BB6-CBF33C9855F1}"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6BAE2-6A0A-496B-877E-D3486503F3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062601-3C48-4105-8BB6-CBF33C9855F1}" type="datetimeFigureOut">
              <a:rPr lang="en-US" smtClean="0"/>
              <a:pPr/>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6BAE2-6A0A-496B-877E-D3486503F3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062601-3C48-4105-8BB6-CBF33C9855F1}" type="datetimeFigureOut">
              <a:rPr lang="en-US" smtClean="0"/>
              <a:pPr/>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56BAE2-6A0A-496B-877E-D3486503F3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62601-3C48-4105-8BB6-CBF33C9855F1}" type="datetimeFigureOut">
              <a:rPr lang="en-US" smtClean="0"/>
              <a:pPr/>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56BAE2-6A0A-496B-877E-D3486503F3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62601-3C48-4105-8BB6-CBF33C9855F1}"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6BAE2-6A0A-496B-877E-D3486503F3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62601-3C48-4105-8BB6-CBF33C9855F1}"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6BAE2-6A0A-496B-877E-D3486503F3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62601-3C48-4105-8BB6-CBF33C9855F1}" type="datetimeFigureOut">
              <a:rPr lang="en-US" smtClean="0"/>
              <a:pPr/>
              <a:t>11/5/2015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6BAE2-6A0A-496B-877E-D3486503F3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qubeshub.org/groups/abm" TargetMode="External"/><Relationship Id="rId2" Type="http://schemas.openxmlformats.org/officeDocument/2006/relationships/hyperlink" Target="http://www.railsback-grimm-abm-book.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0.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1.emf"/><Relationship Id="rId5" Type="http://schemas.openxmlformats.org/officeDocument/2006/relationships/image" Target="../media/image18.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0.e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8458200" cy="2228850"/>
          </a:xfrm>
        </p:spPr>
        <p:txBody>
          <a:bodyPr>
            <a:normAutofit fontScale="90000"/>
          </a:bodyPr>
          <a:lstStyle/>
          <a:p>
            <a:r>
              <a:rPr lang="en-US" smtClean="0"/>
              <a:t>Pattern-oriented Modeling:</a:t>
            </a:r>
            <a:br>
              <a:rPr lang="en-US" smtClean="0"/>
            </a:br>
            <a:r>
              <a:rPr lang="en-US" smtClean="0"/>
              <a:t>The Jamaica Coffee Farm example</a:t>
            </a:r>
            <a:br>
              <a:rPr lang="en-US" smtClean="0"/>
            </a:br>
            <a:r>
              <a:rPr lang="en-US" smtClean="0"/>
              <a:t/>
            </a:r>
            <a:br>
              <a:rPr lang="en-US" smtClean="0"/>
            </a:br>
            <a:r>
              <a:rPr lang="en-US" smtClean="0"/>
              <a:t>Part I:  POM to design model structure</a:t>
            </a:r>
            <a:endParaRPr lang="en-US"/>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AEA6B175-2C94-40EB-89C6-6C769400179F}" type="slidenum">
              <a:rPr lang="en-US"/>
              <a:pPr/>
              <a:t>10</a:t>
            </a:fld>
            <a:endParaRPr lang="en-US"/>
          </a:p>
        </p:txBody>
      </p:sp>
      <p:sp>
        <p:nvSpPr>
          <p:cNvPr id="350210" name="Rectangle 2"/>
          <p:cNvSpPr>
            <a:spLocks noGrp="1" noChangeArrowheads="1"/>
          </p:cNvSpPr>
          <p:nvPr>
            <p:ph type="title"/>
          </p:nvPr>
        </p:nvSpPr>
        <p:spPr>
          <a:xfrm>
            <a:off x="371500" y="152400"/>
            <a:ext cx="7324700" cy="1143000"/>
          </a:xfrm>
        </p:spPr>
        <p:txBody>
          <a:bodyPr>
            <a:normAutofit fontScale="90000"/>
          </a:bodyPr>
          <a:lstStyle/>
          <a:p>
            <a:r>
              <a:rPr lang="en-US" smtClean="0"/>
              <a:t>Pattern-Oriented Modeling</a:t>
            </a:r>
            <a:br>
              <a:rPr lang="en-US" smtClean="0"/>
            </a:br>
            <a:r>
              <a:rPr lang="en-US" smtClean="0"/>
              <a:t>First...</a:t>
            </a:r>
            <a:endParaRPr lang="en-US"/>
          </a:p>
        </p:txBody>
      </p:sp>
      <p:sp>
        <p:nvSpPr>
          <p:cNvPr id="350211" name="Rectangle 3"/>
          <p:cNvSpPr>
            <a:spLocks noGrp="1" noChangeArrowheads="1"/>
          </p:cNvSpPr>
          <p:nvPr>
            <p:ph type="body" idx="1"/>
          </p:nvPr>
        </p:nvSpPr>
        <p:spPr>
          <a:xfrm>
            <a:off x="214282" y="2243158"/>
            <a:ext cx="8643998" cy="4114800"/>
          </a:xfrm>
        </p:spPr>
        <p:txBody>
          <a:bodyPr/>
          <a:lstStyle/>
          <a:p>
            <a:r>
              <a:rPr lang="en-US" sz="2800" smtClean="0"/>
              <a:t>Identify “characteristic” observed patterns</a:t>
            </a:r>
            <a:endParaRPr lang="en-US" sz="2800"/>
          </a:p>
          <a:p>
            <a:pPr lvl="1"/>
            <a:r>
              <a:rPr lang="en-US" sz="2400"/>
              <a:t>Patterns observed in the real system, that are related to the problem the </a:t>
            </a:r>
            <a:r>
              <a:rPr lang="en-US" sz="2400" smtClean="0"/>
              <a:t>IBM </a:t>
            </a:r>
            <a:r>
              <a:rPr lang="en-US" sz="2400"/>
              <a:t>is to solve:</a:t>
            </a:r>
          </a:p>
          <a:p>
            <a:pPr lvl="2"/>
            <a:r>
              <a:rPr lang="en-US" smtClean="0">
                <a:solidFill>
                  <a:srgbClr val="000099"/>
                </a:solidFill>
              </a:rPr>
              <a:t>Are driven </a:t>
            </a:r>
            <a:r>
              <a:rPr lang="en-US">
                <a:solidFill>
                  <a:srgbClr val="000099"/>
                </a:solidFill>
              </a:rPr>
              <a:t>by same </a:t>
            </a:r>
            <a:r>
              <a:rPr lang="en-US" smtClean="0">
                <a:solidFill>
                  <a:srgbClr val="000099"/>
                </a:solidFill>
              </a:rPr>
              <a:t>individual and environmental processes </a:t>
            </a:r>
          </a:p>
          <a:p>
            <a:pPr lvl="2"/>
            <a:r>
              <a:rPr lang="en-US" smtClean="0">
                <a:solidFill>
                  <a:srgbClr val="000099"/>
                </a:solidFill>
              </a:rPr>
              <a:t>Occur at same resolutions</a:t>
            </a:r>
          </a:p>
          <a:p>
            <a:pPr lvl="2"/>
            <a:r>
              <a:rPr lang="en-US" smtClean="0">
                <a:solidFill>
                  <a:srgbClr val="000099"/>
                </a:solidFill>
              </a:rPr>
              <a:t>Capture </a:t>
            </a:r>
            <a:r>
              <a:rPr lang="en-US">
                <a:solidFill>
                  <a:srgbClr val="000099"/>
                </a:solidFill>
              </a:rPr>
              <a:t>the </a:t>
            </a:r>
            <a:r>
              <a:rPr lang="en-US" i="1">
                <a:solidFill>
                  <a:srgbClr val="000099"/>
                </a:solidFill>
              </a:rPr>
              <a:t>essence</a:t>
            </a:r>
            <a:r>
              <a:rPr lang="en-US">
                <a:solidFill>
                  <a:srgbClr val="000099"/>
                </a:solidFill>
              </a:rPr>
              <a:t> of the system you are modeling</a:t>
            </a:r>
          </a:p>
          <a:p>
            <a:pPr lvl="2"/>
            <a:endParaRPr lang="en-US" sz="2000">
              <a:solidFill>
                <a:srgbClr val="000099"/>
              </a:solidFill>
            </a:endParaRPr>
          </a:p>
          <a:p>
            <a:pPr lvl="1"/>
            <a:r>
              <a:rPr lang="en-US" sz="2400"/>
              <a:t>A variety of general patterns can be most useful</a:t>
            </a:r>
          </a:p>
        </p:txBody>
      </p:sp>
    </p:spTree>
    <p:extLst>
      <p:ext uri="{BB962C8B-B14F-4D97-AF65-F5344CB8AC3E}">
        <p14:creationId xmlns:p14="http://schemas.microsoft.com/office/powerpoint/2010/main" val="2696738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smtClean="0"/>
              <a:t>How to design the coffee farm model?</a:t>
            </a:r>
            <a:endParaRPr lang="en-US"/>
          </a:p>
        </p:txBody>
      </p:sp>
      <p:sp>
        <p:nvSpPr>
          <p:cNvPr id="3" name="Content Placeholder 2"/>
          <p:cNvSpPr>
            <a:spLocks noGrp="1"/>
          </p:cNvSpPr>
          <p:nvPr>
            <p:ph idx="1"/>
          </p:nvPr>
        </p:nvSpPr>
        <p:spPr/>
        <p:txBody>
          <a:bodyPr/>
          <a:lstStyle/>
          <a:p>
            <a:r>
              <a:rPr lang="en-US" smtClean="0"/>
              <a:t>What “characteristic patterns” have we observed in the system?</a:t>
            </a:r>
          </a:p>
          <a:p>
            <a:endParaRPr lang="en-US"/>
          </a:p>
          <a:p>
            <a:r>
              <a:rPr lang="en-US" smtClean="0"/>
              <a:t>What needs to be in the model so that these patterns </a:t>
            </a:r>
            <a:r>
              <a:rPr lang="en-US" i="1" smtClean="0"/>
              <a:t>could</a:t>
            </a:r>
            <a:r>
              <a:rPr lang="en-US" smtClean="0"/>
              <a:t> emerge?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304800" y="2590800"/>
            <a:ext cx="5157787" cy="3284353"/>
          </a:xfrm>
          <a:prstGeom prst="rect">
            <a:avLst/>
          </a:prstGeom>
          <a:ln>
            <a:noFill/>
          </a:ln>
          <a:effectLst>
            <a:outerShdw blurRad="292100" dist="139700" dir="2700000" algn="tl" rotWithShape="0">
              <a:srgbClr val="333333">
                <a:alpha val="65000"/>
              </a:srgbClr>
            </a:outerShdw>
          </a:effectLst>
        </p:spPr>
      </p:pic>
      <p:pic>
        <p:nvPicPr>
          <p:cNvPr id="3" name="Picture 3"/>
          <p:cNvPicPr>
            <a:picLocks noChangeAspect="1" noChangeArrowheads="1"/>
          </p:cNvPicPr>
          <p:nvPr/>
        </p:nvPicPr>
        <p:blipFill>
          <a:blip r:embed="rId4" cstate="print"/>
          <a:srcRect/>
          <a:stretch>
            <a:fillRect/>
          </a:stretch>
        </p:blipFill>
        <p:spPr bwMode="auto">
          <a:xfrm>
            <a:off x="0" y="0"/>
            <a:ext cx="5457825" cy="2257425"/>
          </a:xfrm>
          <a:prstGeom prst="rect">
            <a:avLst/>
          </a:prstGeom>
          <a:ln>
            <a:noFill/>
          </a:ln>
          <a:effectLst>
            <a:outerShdw blurRad="292100" dist="139700" dir="2700000" algn="tl" rotWithShape="0">
              <a:srgbClr val="333333">
                <a:alpha val="65000"/>
              </a:srgbClr>
            </a:outerShdw>
          </a:effectLst>
        </p:spPr>
      </p:pic>
      <p:pic>
        <p:nvPicPr>
          <p:cNvPr id="2050" name="Picture 2"/>
          <p:cNvPicPr>
            <a:picLocks noChangeAspect="1" noChangeArrowheads="1"/>
          </p:cNvPicPr>
          <p:nvPr/>
        </p:nvPicPr>
        <p:blipFill>
          <a:blip r:embed="rId5" cstate="print"/>
          <a:srcRect/>
          <a:stretch>
            <a:fillRect/>
          </a:stretch>
        </p:blipFill>
        <p:spPr bwMode="auto">
          <a:xfrm>
            <a:off x="76200" y="4324350"/>
            <a:ext cx="7046913" cy="2609850"/>
          </a:xfrm>
          <a:prstGeom prst="rect">
            <a:avLst/>
          </a:prstGeom>
          <a:ln>
            <a:noFill/>
          </a:ln>
          <a:effectLst>
            <a:outerShdw blurRad="292100" dist="139700" dir="2700000" algn="tl" rotWithShape="0">
              <a:srgbClr val="333333">
                <a:alpha val="65000"/>
              </a:srgbClr>
            </a:outerShdw>
          </a:effectLst>
        </p:spPr>
      </p:pic>
      <p:pic>
        <p:nvPicPr>
          <p:cNvPr id="2051" name="Picture 3"/>
          <p:cNvPicPr>
            <a:picLocks noChangeAspect="1" noChangeArrowheads="1"/>
          </p:cNvPicPr>
          <p:nvPr/>
        </p:nvPicPr>
        <p:blipFill>
          <a:blip r:embed="rId6" cstate="print"/>
          <a:srcRect/>
          <a:stretch>
            <a:fillRect/>
          </a:stretch>
        </p:blipFill>
        <p:spPr bwMode="auto">
          <a:xfrm>
            <a:off x="2971800" y="1447800"/>
            <a:ext cx="5886450" cy="1676400"/>
          </a:xfrm>
          <a:prstGeom prst="rect">
            <a:avLst/>
          </a:prstGeom>
          <a:ln>
            <a:noFill/>
          </a:ln>
          <a:effectLst>
            <a:outerShdw blurRad="292100" dist="139700" dir="2700000" algn="tl" rotWithShape="0">
              <a:srgbClr val="333333">
                <a:alpha val="65000"/>
              </a:srgbClr>
            </a:outerShdw>
          </a:effectLst>
        </p:spPr>
      </p:pic>
      <p:pic>
        <p:nvPicPr>
          <p:cNvPr id="2052" name="Picture 4"/>
          <p:cNvPicPr>
            <a:picLocks noChangeAspect="1" noChangeArrowheads="1"/>
          </p:cNvPicPr>
          <p:nvPr/>
        </p:nvPicPr>
        <p:blipFill>
          <a:blip r:embed="rId7" cstate="print"/>
          <a:srcRect/>
          <a:stretch>
            <a:fillRect/>
          </a:stretch>
        </p:blipFill>
        <p:spPr bwMode="auto">
          <a:xfrm>
            <a:off x="2209800" y="3810000"/>
            <a:ext cx="6963432" cy="1447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1548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Pattern 1: </a:t>
            </a:r>
            <a:endParaRPr lang="en-US"/>
          </a:p>
        </p:txBody>
      </p:sp>
      <p:sp>
        <p:nvSpPr>
          <p:cNvPr id="3" name="Content Placeholder 2"/>
          <p:cNvSpPr>
            <a:spLocks noGrp="1"/>
          </p:cNvSpPr>
          <p:nvPr>
            <p:ph idx="1"/>
          </p:nvPr>
        </p:nvSpPr>
        <p:spPr>
          <a:xfrm>
            <a:off x="457200" y="1600200"/>
            <a:ext cx="6096000" cy="4525963"/>
          </a:xfrm>
        </p:spPr>
        <p:txBody>
          <a:bodyPr/>
          <a:lstStyle/>
          <a:p>
            <a:r>
              <a:rPr lang="en-US" smtClean="0"/>
              <a:t>CBB infestation rates increase over the coffee growing season and are higher on coffee bushes that birds are excluded from</a:t>
            </a:r>
            <a:endParaRPr lang="en-US"/>
          </a:p>
        </p:txBody>
      </p:sp>
      <p:pic>
        <p:nvPicPr>
          <p:cNvPr id="4"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786" t="-55" r="11571"/>
          <a:stretch/>
        </p:blipFill>
        <p:spPr bwMode="auto">
          <a:xfrm>
            <a:off x="6477000" y="2667000"/>
            <a:ext cx="2438400" cy="4008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Pattern 2: </a:t>
            </a:r>
            <a:endParaRPr lang="en-US"/>
          </a:p>
        </p:txBody>
      </p:sp>
      <p:sp>
        <p:nvSpPr>
          <p:cNvPr id="3" name="Content Placeholder 2"/>
          <p:cNvSpPr>
            <a:spLocks noGrp="1"/>
          </p:cNvSpPr>
          <p:nvPr>
            <p:ph idx="1"/>
          </p:nvPr>
        </p:nvSpPr>
        <p:spPr/>
        <p:txBody>
          <a:bodyPr/>
          <a:lstStyle/>
          <a:p>
            <a:r>
              <a:rPr lang="en-US" smtClean="0"/>
              <a:t>In “exclosures”, CBB infestation rates are higher in sun-grown coffee than in shade coffee</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Pattern 3:</a:t>
            </a:r>
            <a:endParaRPr lang="en-US"/>
          </a:p>
        </p:txBody>
      </p:sp>
      <p:sp>
        <p:nvSpPr>
          <p:cNvPr id="3" name="Content Placeholder 2"/>
          <p:cNvSpPr>
            <a:spLocks noGrp="1"/>
          </p:cNvSpPr>
          <p:nvPr>
            <p:ph idx="1"/>
          </p:nvPr>
        </p:nvSpPr>
        <p:spPr/>
        <p:txBody>
          <a:bodyPr>
            <a:normAutofit/>
          </a:bodyPr>
          <a:lstStyle/>
          <a:p>
            <a:r>
              <a:rPr lang="en-US" sz="3600" smtClean="0"/>
              <a:t>Bird densities are 2-3 times higher in shade coffee vs. sun coffee</a:t>
            </a:r>
            <a:endParaRPr lang="en-US" sz="3600"/>
          </a:p>
        </p:txBody>
      </p:sp>
      <p:pic>
        <p:nvPicPr>
          <p:cNvPr id="4" name="Picture 3"/>
          <p:cNvPicPr>
            <a:picLocks noChangeAspect="1"/>
          </p:cNvPicPr>
          <p:nvPr/>
        </p:nvPicPr>
        <p:blipFill>
          <a:blip r:embed="rId2"/>
          <a:stretch>
            <a:fillRect/>
          </a:stretch>
        </p:blipFill>
        <p:spPr>
          <a:xfrm>
            <a:off x="1066800" y="3733800"/>
            <a:ext cx="6883400" cy="21336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Pattern 4:</a:t>
            </a:r>
            <a:endParaRPr lang="en-US"/>
          </a:p>
        </p:txBody>
      </p:sp>
      <p:sp>
        <p:nvSpPr>
          <p:cNvPr id="3" name="Content Placeholder 2"/>
          <p:cNvSpPr>
            <a:spLocks noGrp="1"/>
          </p:cNvSpPr>
          <p:nvPr>
            <p:ph idx="1"/>
          </p:nvPr>
        </p:nvSpPr>
        <p:spPr/>
        <p:txBody>
          <a:bodyPr/>
          <a:lstStyle/>
          <a:p>
            <a:r>
              <a:rPr lang="en-US" smtClean="0"/>
              <a:t>The percent reduction in CBB infestation by birds is higher where CBB infestation rate is higher</a:t>
            </a:r>
            <a:endParaRPr lang="en-US"/>
          </a:p>
        </p:txBody>
      </p:sp>
      <p:pic>
        <p:nvPicPr>
          <p:cNvPr id="3074" name="Picture 2"/>
          <p:cNvPicPr>
            <a:picLocks noChangeAspect="1" noChangeArrowheads="1"/>
          </p:cNvPicPr>
          <p:nvPr/>
        </p:nvPicPr>
        <p:blipFill>
          <a:blip r:embed="rId2" cstate="print"/>
          <a:srcRect/>
          <a:stretch>
            <a:fillRect/>
          </a:stretch>
        </p:blipFill>
        <p:spPr bwMode="auto">
          <a:xfrm>
            <a:off x="3886200" y="2664353"/>
            <a:ext cx="4876800" cy="39729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Pattern 5:</a:t>
            </a:r>
            <a:endParaRPr lang="en-US"/>
          </a:p>
        </p:txBody>
      </p:sp>
      <p:sp>
        <p:nvSpPr>
          <p:cNvPr id="3" name="Content Placeholder 2"/>
          <p:cNvSpPr>
            <a:spLocks noGrp="1"/>
          </p:cNvSpPr>
          <p:nvPr>
            <p:ph idx="1"/>
          </p:nvPr>
        </p:nvSpPr>
        <p:spPr/>
        <p:txBody>
          <a:bodyPr/>
          <a:lstStyle/>
          <a:p>
            <a:r>
              <a:rPr lang="en-US" smtClean="0"/>
              <a:t>Bird densities increase rapidly when there is a short-term, sharp increase in food availability (a “bug irruption”)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Pattern 6:</a:t>
            </a:r>
            <a:endParaRPr lang="en-US"/>
          </a:p>
        </p:txBody>
      </p:sp>
      <p:sp>
        <p:nvSpPr>
          <p:cNvPr id="3" name="Content Placeholder 2"/>
          <p:cNvSpPr>
            <a:spLocks noGrp="1"/>
          </p:cNvSpPr>
          <p:nvPr>
            <p:ph idx="1"/>
          </p:nvPr>
        </p:nvSpPr>
        <p:spPr>
          <a:xfrm>
            <a:off x="457200" y="1371600"/>
            <a:ext cx="8229600" cy="4754563"/>
          </a:xfrm>
        </p:spPr>
        <p:txBody>
          <a:bodyPr/>
          <a:lstStyle/>
          <a:p>
            <a:r>
              <a:rPr lang="en-US" smtClean="0"/>
              <a:t>Changes in bird densities over a season are related to food availability: bird density went up when food went up, and vice versa</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2216023" y="3356348"/>
            <a:ext cx="5175377" cy="33492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Pattern 8:</a:t>
            </a:r>
            <a:endParaRPr lang="en-US"/>
          </a:p>
        </p:txBody>
      </p:sp>
      <p:sp>
        <p:nvSpPr>
          <p:cNvPr id="3" name="Content Placeholder 2"/>
          <p:cNvSpPr>
            <a:spLocks noGrp="1"/>
          </p:cNvSpPr>
          <p:nvPr>
            <p:ph idx="1"/>
          </p:nvPr>
        </p:nvSpPr>
        <p:spPr/>
        <p:txBody>
          <a:bodyPr/>
          <a:lstStyle/>
          <a:p>
            <a:r>
              <a:rPr lang="en-US" smtClean="0"/>
              <a:t>Bird movement distances measured at an hourly scale follow a log-normal distribution:</a:t>
            </a:r>
            <a:endParaRPr lang="en-US"/>
          </a:p>
        </p:txBody>
      </p:sp>
      <p:pic>
        <p:nvPicPr>
          <p:cNvPr id="5122" name="Picture 2"/>
          <p:cNvPicPr>
            <a:picLocks noChangeAspect="1" noChangeArrowheads="1"/>
          </p:cNvPicPr>
          <p:nvPr/>
        </p:nvPicPr>
        <p:blipFill>
          <a:blip r:embed="rId2" cstate="print"/>
          <a:srcRect/>
          <a:stretch>
            <a:fillRect/>
          </a:stretch>
        </p:blipFill>
        <p:spPr bwMode="auto">
          <a:xfrm>
            <a:off x="1676400" y="2622121"/>
            <a:ext cx="5562600" cy="39136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this file</a:t>
            </a:r>
            <a:endParaRPr lang="en-US"/>
          </a:p>
        </p:txBody>
      </p:sp>
      <p:sp>
        <p:nvSpPr>
          <p:cNvPr id="3" name="Content Placeholder 2"/>
          <p:cNvSpPr>
            <a:spLocks noGrp="1"/>
          </p:cNvSpPr>
          <p:nvPr>
            <p:ph idx="1"/>
          </p:nvPr>
        </p:nvSpPr>
        <p:spPr/>
        <p:txBody>
          <a:bodyPr>
            <a:normAutofit fontScale="55000" lnSpcReduction="20000"/>
          </a:bodyPr>
          <a:lstStyle/>
          <a:p>
            <a:r>
              <a:rPr lang="en-US"/>
              <a:t>This file is provided by Steve Railsback as supplementary material to: Railsback, S. F. and V. Grimm. 2012. Agent-based and individual-based modeling: a practical introduction. Princeton University </a:t>
            </a:r>
            <a:r>
              <a:rPr lang="en-US" smtClean="0"/>
              <a:t>Press.</a:t>
            </a:r>
          </a:p>
          <a:p>
            <a:r>
              <a:rPr lang="en-US"/>
              <a:t>The file is </a:t>
            </a:r>
            <a:r>
              <a:rPr lang="en-US" smtClean="0"/>
              <a:t>a </a:t>
            </a:r>
            <a:r>
              <a:rPr lang="en-US"/>
              <a:t>summary of: Railsback, S. F. and M. D. Johnson. 2011. Pattern-oriented modeling of bird foraging and pest control in coffee farms. Ecological Modelling 222:3305-3319</a:t>
            </a:r>
            <a:r>
              <a:rPr lang="en-US" smtClean="0"/>
              <a:t>. Read this reference for additional detail and justification.</a:t>
            </a:r>
            <a:endParaRPr lang="en-US"/>
          </a:p>
          <a:p>
            <a:r>
              <a:rPr lang="en-US" smtClean="0"/>
              <a:t>You are welcome to copy, edit, and use this file (and the associated NetLogo file) for instructional purposes.</a:t>
            </a:r>
          </a:p>
          <a:p>
            <a:r>
              <a:rPr lang="en-US" smtClean="0"/>
              <a:t>Some slides have ‘speaker notes’ with more information.</a:t>
            </a:r>
          </a:p>
          <a:p>
            <a:r>
              <a:rPr lang="en-US" smtClean="0"/>
              <a:t>This file is copyrighted by Steven F. Railsback, 2015.</a:t>
            </a:r>
          </a:p>
          <a:p>
            <a:r>
              <a:rPr lang="en-US" smtClean="0"/>
              <a:t>A NetLogo implementation of the coffee farm model is also available. The code is designed for reproducing the POM Phase II (theory development) analyses as an exercise.</a:t>
            </a:r>
          </a:p>
          <a:p>
            <a:r>
              <a:rPr lang="en-US" smtClean="0"/>
              <a:t>For additional information, see:</a:t>
            </a:r>
            <a:br>
              <a:rPr lang="en-US" smtClean="0"/>
            </a:br>
            <a:r>
              <a:rPr lang="en-US">
                <a:hlinkClick r:id="rId2"/>
              </a:rPr>
              <a:t>http://www.railsback-grimm-abm-book.com</a:t>
            </a:r>
            <a:r>
              <a:rPr lang="en-US"/>
              <a:t/>
            </a:r>
            <a:br>
              <a:rPr lang="en-US"/>
            </a:br>
            <a:r>
              <a:rPr lang="en-US">
                <a:hlinkClick r:id="rId3"/>
              </a:rPr>
              <a:t>https://qubeshub.org/groups/abm</a:t>
            </a:r>
            <a:r>
              <a:rPr lang="en-US"/>
              <a:t> </a:t>
            </a:r>
          </a:p>
        </p:txBody>
      </p:sp>
    </p:spTree>
    <p:extLst>
      <p:ext uri="{BB962C8B-B14F-4D97-AF65-F5344CB8AC3E}">
        <p14:creationId xmlns:p14="http://schemas.microsoft.com/office/powerpoint/2010/main" val="226470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Pattern 9:</a:t>
            </a:r>
            <a:endParaRPr lang="en-US"/>
          </a:p>
        </p:txBody>
      </p:sp>
      <p:sp>
        <p:nvSpPr>
          <p:cNvPr id="3" name="Content Placeholder 2"/>
          <p:cNvSpPr>
            <a:spLocks noGrp="1"/>
          </p:cNvSpPr>
          <p:nvPr>
            <p:ph idx="1"/>
          </p:nvPr>
        </p:nvSpPr>
        <p:spPr/>
        <p:txBody>
          <a:bodyPr/>
          <a:lstStyle/>
          <a:p>
            <a:r>
              <a:rPr lang="en-US" smtClean="0"/>
              <a:t>Consumption of CBB by birds is episodic: </a:t>
            </a:r>
            <a:br>
              <a:rPr lang="en-US" smtClean="0"/>
            </a:br>
            <a:endParaRPr lang="en-US" smtClean="0"/>
          </a:p>
          <a:p>
            <a:pPr lvl="1"/>
            <a:r>
              <a:rPr lang="en-US" smtClean="0"/>
              <a:t>CBB make up only 8% of overall food, but</a:t>
            </a:r>
          </a:p>
          <a:p>
            <a:pPr lvl="1"/>
            <a:r>
              <a:rPr lang="en-US" smtClean="0"/>
              <a:t>For short periods, CBB can be almost 100% of a bird’s diet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What do these patterns tell us about a model’s structure??</a:t>
            </a:r>
            <a:endParaRPr lang="en-US"/>
          </a:p>
        </p:txBody>
      </p:sp>
      <p:sp>
        <p:nvSpPr>
          <p:cNvPr id="3" name="Content Placeholder 2"/>
          <p:cNvSpPr>
            <a:spLocks noGrp="1"/>
          </p:cNvSpPr>
          <p:nvPr>
            <p:ph idx="1"/>
          </p:nvPr>
        </p:nvSpPr>
        <p:spPr>
          <a:xfrm>
            <a:off x="457200" y="2438400"/>
            <a:ext cx="8382000" cy="4191000"/>
          </a:xfrm>
        </p:spPr>
        <p:txBody>
          <a:bodyPr>
            <a:normAutofit/>
          </a:bodyPr>
          <a:lstStyle/>
          <a:p>
            <a:r>
              <a:rPr lang="en-US" smtClean="0"/>
              <a:t>Model dimensions and scales:</a:t>
            </a:r>
          </a:p>
          <a:p>
            <a:endParaRPr lang="en-US"/>
          </a:p>
          <a:p>
            <a:pPr lvl="1"/>
            <a:r>
              <a:rPr lang="en-US" smtClean="0"/>
              <a:t>Does the model need to represent time? space?</a:t>
            </a:r>
          </a:p>
          <a:p>
            <a:endParaRPr lang="en-US" smtClean="0"/>
          </a:p>
          <a:p>
            <a:pPr lvl="1"/>
            <a:r>
              <a:rPr lang="en-US" smtClean="0"/>
              <a:t>at what resolutions?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What do these patterns tell us about a model’s structure??</a:t>
            </a:r>
            <a:endParaRPr lang="en-US"/>
          </a:p>
        </p:txBody>
      </p:sp>
      <p:sp>
        <p:nvSpPr>
          <p:cNvPr id="3" name="Content Placeholder 2"/>
          <p:cNvSpPr>
            <a:spLocks noGrp="1"/>
          </p:cNvSpPr>
          <p:nvPr>
            <p:ph idx="1"/>
          </p:nvPr>
        </p:nvSpPr>
        <p:spPr>
          <a:xfrm>
            <a:off x="457200" y="1828800"/>
            <a:ext cx="8382000" cy="4800600"/>
          </a:xfrm>
        </p:spPr>
        <p:txBody>
          <a:bodyPr>
            <a:normAutofit fontScale="92500" lnSpcReduction="10000"/>
          </a:bodyPr>
          <a:lstStyle/>
          <a:p>
            <a:r>
              <a:rPr lang="en-US" smtClean="0"/>
              <a:t>Many patterns are differences among habitat types, so the model must be spatial</a:t>
            </a:r>
          </a:p>
          <a:p>
            <a:pPr lvl="1"/>
            <a:r>
              <a:rPr lang="en-US" smtClean="0"/>
              <a:t>at resolution fine enough (5 m</a:t>
            </a:r>
            <a:r>
              <a:rPr lang="en-US" baseline="30000" smtClean="0"/>
              <a:t>2</a:t>
            </a:r>
            <a:r>
              <a:rPr lang="en-US" smtClean="0"/>
              <a:t>) to represent the small patches of vegetation that typify the farms</a:t>
            </a:r>
          </a:p>
          <a:p>
            <a:pPr lvl="2"/>
            <a:endParaRPr lang="en-US" smtClean="0"/>
          </a:p>
          <a:p>
            <a:r>
              <a:rPr lang="en-US" smtClean="0"/>
              <a:t>Many patterns are changes over time, so model must be dynamic</a:t>
            </a:r>
          </a:p>
          <a:p>
            <a:pPr lvl="1"/>
            <a:endParaRPr lang="en-US" smtClean="0"/>
          </a:p>
          <a:p>
            <a:r>
              <a:rPr lang="en-US" smtClean="0"/>
              <a:t>Bird foraging is the key adaptive behavior, and birds move often, so we need a short time step </a:t>
            </a:r>
            <a:br>
              <a:rPr lang="en-US" smtClean="0"/>
            </a:br>
            <a:r>
              <a:rPr lang="en-US" smtClean="0"/>
              <a:t>(1 min)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1143000"/>
          </a:xfrm>
        </p:spPr>
        <p:txBody>
          <a:bodyPr>
            <a:normAutofit fontScale="90000"/>
          </a:bodyPr>
          <a:lstStyle/>
          <a:p>
            <a:r>
              <a:rPr lang="en-US" smtClean="0"/>
              <a:t>What do the patterns tell us about what things the model needs to represent</a:t>
            </a:r>
            <a:r>
              <a:rPr lang="en-US"/>
              <a:t>?</a:t>
            </a:r>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143000"/>
          </a:xfrm>
        </p:spPr>
        <p:txBody>
          <a:bodyPr>
            <a:normAutofit fontScale="90000"/>
          </a:bodyPr>
          <a:lstStyle/>
          <a:p>
            <a:r>
              <a:rPr lang="en-US" smtClean="0"/>
              <a:t>What do the patterns tell us about what things the model needs to represent</a:t>
            </a:r>
            <a:r>
              <a:rPr lang="en-US"/>
              <a:t>?</a:t>
            </a:r>
          </a:p>
        </p:txBody>
      </p:sp>
      <p:sp>
        <p:nvSpPr>
          <p:cNvPr id="3" name="Content Placeholder 2"/>
          <p:cNvSpPr>
            <a:spLocks noGrp="1"/>
          </p:cNvSpPr>
          <p:nvPr>
            <p:ph idx="1"/>
          </p:nvPr>
        </p:nvSpPr>
        <p:spPr>
          <a:xfrm>
            <a:off x="228600" y="1752600"/>
            <a:ext cx="8686800" cy="4953000"/>
          </a:xfrm>
        </p:spPr>
        <p:txBody>
          <a:bodyPr>
            <a:normAutofit/>
          </a:bodyPr>
          <a:lstStyle/>
          <a:p>
            <a:r>
              <a:rPr lang="en-US" smtClean="0"/>
              <a:t>CBB infestation rate </a:t>
            </a:r>
            <a:br>
              <a:rPr lang="en-US" smtClean="0"/>
            </a:br>
            <a:r>
              <a:rPr lang="en-US" smtClean="0"/>
              <a:t>(% of coffee berries with beetles in them)</a:t>
            </a:r>
          </a:p>
          <a:p>
            <a:pPr lvl="1"/>
            <a:r>
              <a:rPr lang="en-US" smtClean="0"/>
              <a:t>varying over time and between shade- and sun coffee</a:t>
            </a:r>
          </a:p>
          <a:p>
            <a:r>
              <a:rPr lang="en-US" smtClean="0">
                <a:solidFill>
                  <a:srgbClr val="FF0000"/>
                </a:solidFill>
              </a:rPr>
              <a:t>NOT</a:t>
            </a:r>
            <a:r>
              <a:rPr lang="en-US" smtClean="0"/>
              <a:t> CBB population dynamics</a:t>
            </a:r>
          </a:p>
          <a:p>
            <a:pPr lvl="1"/>
            <a:endParaRPr lang="en-US" smtClean="0"/>
          </a:p>
          <a:p>
            <a:r>
              <a:rPr lang="en-US" smtClean="0"/>
              <a:t>Exclosures </a:t>
            </a:r>
            <a:r>
              <a:rPr lang="en-US" smtClean="0"/>
              <a:t>(</a:t>
            </a:r>
            <a:r>
              <a:rPr lang="en-US" smtClean="0"/>
              <a:t>three patterns are results of exclosure experiments)</a:t>
            </a:r>
          </a:p>
          <a:p>
            <a:pPr lvl="1"/>
            <a:endParaRPr lang="en-US" smtClean="0"/>
          </a:p>
          <a:p>
            <a:r>
              <a:rPr lang="en-US" smtClean="0"/>
              <a:t>Bug irruptions (pattern 5)</a:t>
            </a:r>
          </a:p>
        </p:txBody>
      </p:sp>
    </p:spTree>
    <p:extLst>
      <p:ext uri="{BB962C8B-B14F-4D97-AF65-F5344CB8AC3E}">
        <p14:creationId xmlns:p14="http://schemas.microsoft.com/office/powerpoint/2010/main" val="3942836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What do the patterns tell us about what </a:t>
            </a:r>
            <a:r>
              <a:rPr lang="en-US" i="1" smtClean="0"/>
              <a:t>processes</a:t>
            </a:r>
            <a:r>
              <a:rPr lang="en-US" smtClean="0"/>
              <a:t> need to be modeled?</a:t>
            </a:r>
            <a:endParaRPr lang="en-US"/>
          </a:p>
        </p:txBody>
      </p:sp>
      <p:sp>
        <p:nvSpPr>
          <p:cNvPr id="3" name="Content Placeholder 2"/>
          <p:cNvSpPr>
            <a:spLocks noGrp="1"/>
          </p:cNvSpPr>
          <p:nvPr>
            <p:ph idx="1"/>
          </p:nvPr>
        </p:nvSpPr>
        <p:spPr>
          <a:xfrm>
            <a:off x="152400" y="1600200"/>
            <a:ext cx="8229600" cy="4525963"/>
          </a:xfrm>
        </p:spPr>
        <p:txBody>
          <a:bodyPr/>
          <a:lstStyle/>
          <a:p>
            <a:r>
              <a:rPr lang="en-US" smtClean="0"/>
              <a:t>Bird foraging:</a:t>
            </a:r>
          </a:p>
          <a:p>
            <a:pPr lvl="1"/>
            <a:r>
              <a:rPr lang="en-US" smtClean="0"/>
              <a:t>Selection of habitat</a:t>
            </a:r>
          </a:p>
          <a:p>
            <a:pPr lvl="1"/>
            <a:r>
              <a:rPr lang="en-US" smtClean="0"/>
              <a:t>Selection of food (bugs vs. CBB)</a:t>
            </a:r>
          </a:p>
          <a:p>
            <a:pPr lvl="1"/>
            <a:endParaRPr lang="en-US"/>
          </a:p>
          <a:p>
            <a:r>
              <a:rPr lang="en-US" smtClean="0"/>
              <a:t>Pattern 6: </a:t>
            </a:r>
          </a:p>
          <a:p>
            <a:r>
              <a:rPr lang="en-US" smtClean="0"/>
              <a:t>Mortality </a:t>
            </a:r>
            <a:r>
              <a:rPr lang="en-US"/>
              <a:t>/ emigration </a:t>
            </a:r>
            <a:r>
              <a:rPr lang="en-US" smtClean="0"/>
              <a:t/>
            </a:r>
            <a:br>
              <a:rPr lang="en-US" smtClean="0"/>
            </a:br>
            <a:r>
              <a:rPr lang="en-US" smtClean="0"/>
              <a:t>due </a:t>
            </a:r>
            <a:r>
              <a:rPr lang="en-US"/>
              <a:t>to food shortage </a:t>
            </a:r>
          </a:p>
        </p:txBody>
      </p:sp>
      <p:pic>
        <p:nvPicPr>
          <p:cNvPr id="4" name="Picture 2"/>
          <p:cNvPicPr>
            <a:picLocks noChangeAspect="1" noChangeArrowheads="1"/>
          </p:cNvPicPr>
          <p:nvPr/>
        </p:nvPicPr>
        <p:blipFill>
          <a:blip r:embed="rId3" cstate="print"/>
          <a:srcRect/>
          <a:stretch>
            <a:fillRect/>
          </a:stretch>
        </p:blipFill>
        <p:spPr bwMode="auto">
          <a:xfrm>
            <a:off x="4495800" y="3657600"/>
            <a:ext cx="4495800" cy="2909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609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So—</a:t>
            </a:r>
            <a:br>
              <a:rPr lang="en-US" smtClean="0"/>
            </a:br>
            <a:r>
              <a:rPr lang="en-US" smtClean="0"/>
              <a:t>Coffee farm model scales and entities:</a:t>
            </a:r>
            <a:endParaRPr lang="en-US"/>
          </a:p>
        </p:txBody>
      </p:sp>
      <p:sp>
        <p:nvSpPr>
          <p:cNvPr id="3" name="Content Placeholder 2"/>
          <p:cNvSpPr>
            <a:spLocks noGrp="1"/>
          </p:cNvSpPr>
          <p:nvPr>
            <p:ph idx="1"/>
          </p:nvPr>
        </p:nvSpPr>
        <p:spPr>
          <a:xfrm>
            <a:off x="152400" y="1752600"/>
            <a:ext cx="8763000" cy="4953000"/>
          </a:xfrm>
        </p:spPr>
        <p:txBody>
          <a:bodyPr>
            <a:normAutofit fontScale="92500"/>
          </a:bodyPr>
          <a:lstStyle/>
          <a:p>
            <a:r>
              <a:rPr lang="en-US" smtClean="0"/>
              <a:t>Time scales:</a:t>
            </a:r>
          </a:p>
          <a:p>
            <a:pPr lvl="1"/>
            <a:r>
              <a:rPr lang="en-US" smtClean="0"/>
              <a:t>Daily time step but birds can move and switch food every minute</a:t>
            </a:r>
          </a:p>
          <a:p>
            <a:r>
              <a:rPr lang="en-US" smtClean="0"/>
              <a:t>Cells: </a:t>
            </a:r>
          </a:p>
          <a:p>
            <a:pPr lvl="1"/>
            <a:r>
              <a:rPr lang="en-US" smtClean="0"/>
              <a:t>Are 5 m in width, 200 x 200 cells</a:t>
            </a:r>
            <a:r>
              <a:rPr lang="en-US"/>
              <a:t> </a:t>
            </a:r>
            <a:r>
              <a:rPr lang="en-US" smtClean="0"/>
              <a:t>(100 ha)</a:t>
            </a:r>
          </a:p>
          <a:p>
            <a:pPr lvl="1"/>
            <a:r>
              <a:rPr lang="en-US" smtClean="0"/>
              <a:t>Are each one of 6 habitat types, initialized into patches </a:t>
            </a:r>
          </a:p>
          <a:p>
            <a:pPr lvl="1"/>
            <a:r>
              <a:rPr lang="en-US" smtClean="0"/>
              <a:t>Have variables for bug availability and CBB infestation rate</a:t>
            </a:r>
          </a:p>
          <a:p>
            <a:r>
              <a:rPr lang="en-US" smtClean="0"/>
              <a:t>Birds: 3000 initial birds with variables:</a:t>
            </a:r>
          </a:p>
          <a:p>
            <a:pPr lvl="1"/>
            <a:r>
              <a:rPr lang="en-US" smtClean="0"/>
              <a:t>Location (which cell)</a:t>
            </a:r>
          </a:p>
          <a:p>
            <a:pPr lvl="1"/>
            <a:r>
              <a:rPr lang="en-US" smtClean="0"/>
              <a:t>Energy level</a:t>
            </a:r>
          </a:p>
          <a:p>
            <a:pPr lvl="1"/>
            <a:endParaRPr lang="en-US" smtClean="0"/>
          </a:p>
          <a:p>
            <a:endParaRPr lang="en-US" smtClean="0"/>
          </a:p>
          <a:p>
            <a:pPr lvl="1"/>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So—Coffee farm model processes</a:t>
            </a:r>
            <a:br>
              <a:rPr lang="en-US" smtClean="0"/>
            </a:br>
            <a:r>
              <a:rPr lang="en-US" smtClean="0"/>
              <a:t>(Daily schedule of model events):</a:t>
            </a:r>
            <a:endParaRPr lang="en-US"/>
          </a:p>
        </p:txBody>
      </p:sp>
      <p:sp>
        <p:nvSpPr>
          <p:cNvPr id="3" name="Content Placeholder 2"/>
          <p:cNvSpPr>
            <a:spLocks noGrp="1"/>
          </p:cNvSpPr>
          <p:nvPr>
            <p:ph idx="1"/>
          </p:nvPr>
        </p:nvSpPr>
        <p:spPr>
          <a:xfrm>
            <a:off x="228600" y="1752600"/>
            <a:ext cx="8686800" cy="4953000"/>
          </a:xfrm>
        </p:spPr>
        <p:txBody>
          <a:bodyPr>
            <a:normAutofit/>
          </a:bodyPr>
          <a:lstStyle/>
          <a:p>
            <a:r>
              <a:rPr lang="en-US" smtClean="0"/>
              <a:t>Bug production </a:t>
            </a:r>
          </a:p>
          <a:p>
            <a:r>
              <a:rPr lang="en-US" smtClean="0"/>
              <a:t>CBB infestation update</a:t>
            </a:r>
          </a:p>
          <a:p>
            <a:r>
              <a:rPr lang="en-US" smtClean="0"/>
              <a:t>Birds reset energy level to empty</a:t>
            </a:r>
          </a:p>
          <a:p>
            <a:r>
              <a:rPr lang="en-US" smtClean="0"/>
              <a:t>Birds forage (once per minute, up to 12 hrs, until they obtain daily energy need)</a:t>
            </a:r>
          </a:p>
          <a:p>
            <a:r>
              <a:rPr lang="en-US" smtClean="0"/>
              <a:t>Birds may starve if they do not obtain daily energy need</a:t>
            </a:r>
          </a:p>
          <a:p>
            <a:pPr lvl="1"/>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2228850"/>
          </a:xfrm>
        </p:spPr>
        <p:txBody>
          <a:bodyPr>
            <a:noAutofit/>
          </a:bodyPr>
          <a:lstStyle/>
          <a:p>
            <a:pPr algn="l"/>
            <a:r>
              <a:rPr lang="en-US" sz="3600" smtClean="0"/>
              <a:t>Pattern-oriented Modeling:</a:t>
            </a:r>
            <a:br>
              <a:rPr lang="en-US" sz="3600" smtClean="0"/>
            </a:br>
            <a:r>
              <a:rPr lang="en-US" sz="3600" smtClean="0"/>
              <a:t>The Jamaica Coffee Farm example</a:t>
            </a:r>
            <a:br>
              <a:rPr lang="en-US" sz="3600" smtClean="0"/>
            </a:br>
            <a:r>
              <a:rPr lang="en-US" sz="3600" smtClean="0"/>
              <a:t/>
            </a:r>
            <a:br>
              <a:rPr lang="en-US" sz="3600" smtClean="0"/>
            </a:br>
            <a:r>
              <a:rPr lang="en-US" sz="3600" smtClean="0"/>
              <a:t>Part II:  POM to develop theory for adaptive behavior</a:t>
            </a:r>
            <a:endParaRPr lang="en-US" sz="360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1143000"/>
          </a:xfrm>
        </p:spPr>
        <p:txBody>
          <a:bodyPr>
            <a:noAutofit/>
          </a:bodyPr>
          <a:lstStyle/>
          <a:p>
            <a:r>
              <a:rPr lang="en-US" sz="3200" smtClean="0"/>
              <a:t>The pattern-oriented theory development cycle</a:t>
            </a:r>
            <a:endParaRPr lang="en-US" sz="3200"/>
          </a:p>
        </p:txBody>
      </p:sp>
      <p:grpSp>
        <p:nvGrpSpPr>
          <p:cNvPr id="3" name="Group 6"/>
          <p:cNvGrpSpPr>
            <a:grpSpLocks noChangeAspect="1"/>
          </p:cNvGrpSpPr>
          <p:nvPr/>
        </p:nvGrpSpPr>
        <p:grpSpPr>
          <a:xfrm>
            <a:off x="533400" y="990600"/>
            <a:ext cx="7857479" cy="5577840"/>
            <a:chOff x="228600" y="152400"/>
            <a:chExt cx="8505593" cy="6477000"/>
          </a:xfrm>
        </p:grpSpPr>
        <p:graphicFrame>
          <p:nvGraphicFramePr>
            <p:cNvPr id="5" name="Diagram 4"/>
            <p:cNvGraphicFramePr/>
            <p:nvPr/>
          </p:nvGraphicFramePr>
          <p:xfrm>
            <a:off x="228600" y="152400"/>
            <a:ext cx="8505593"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3886200" y="2590800"/>
              <a:ext cx="1752600" cy="152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ln>
                    <a:solidFill>
                      <a:sysClr val="windowText" lastClr="000000"/>
                    </a:solidFill>
                  </a:ln>
                  <a:solidFill>
                    <a:schemeClr val="tx1">
                      <a:lumMod val="50000"/>
                      <a:lumOff val="50000"/>
                    </a:schemeClr>
                  </a:solidFill>
                  <a:latin typeface="Arial" pitchFamily="34" charset="0"/>
                  <a:cs typeface="Arial" pitchFamily="34" charset="0"/>
                </a:rPr>
                <a:t>Characteristic patterns of emergent behavior</a:t>
              </a:r>
              <a:endParaRPr lang="en-US" sz="1400" i="1" dirty="0">
                <a:ln>
                  <a:solidFill>
                    <a:sysClr val="windowText" lastClr="000000"/>
                  </a:solidFill>
                </a:ln>
                <a:solidFill>
                  <a:schemeClr val="tx1">
                    <a:lumMod val="50000"/>
                    <a:lumOff val="50000"/>
                  </a:schemeClr>
                </a:solidFill>
                <a:latin typeface="Arial" pitchFamily="34" charset="0"/>
                <a:cs typeface="Arial" pitchFamily="34" charset="0"/>
              </a:endParaRPr>
            </a:p>
          </p:txBody>
        </p:sp>
        <p:sp>
          <p:nvSpPr>
            <p:cNvPr id="7" name="Freeform 6"/>
            <p:cNvSpPr/>
            <p:nvPr/>
          </p:nvSpPr>
          <p:spPr>
            <a:xfrm>
              <a:off x="2438400" y="2438400"/>
              <a:ext cx="1225826" cy="304800"/>
            </a:xfrm>
            <a:custGeom>
              <a:avLst/>
              <a:gdLst>
                <a:gd name="connsiteX0" fmla="*/ 0 w 1620078"/>
                <a:gd name="connsiteY0" fmla="*/ 286578 h 455544"/>
                <a:gd name="connsiteX1" fmla="*/ 983974 w 1620078"/>
                <a:gd name="connsiteY1" fmla="*/ 28161 h 455544"/>
                <a:gd name="connsiteX2" fmla="*/ 1620078 w 1620078"/>
                <a:gd name="connsiteY2" fmla="*/ 455544 h 455544"/>
              </a:gdLst>
              <a:ahLst/>
              <a:cxnLst>
                <a:cxn ang="0">
                  <a:pos x="connsiteX0" y="connsiteY0"/>
                </a:cxn>
                <a:cxn ang="0">
                  <a:pos x="connsiteX1" y="connsiteY1"/>
                </a:cxn>
                <a:cxn ang="0">
                  <a:pos x="connsiteX2" y="connsiteY2"/>
                </a:cxn>
              </a:cxnLst>
              <a:rect l="l" t="t" r="r" b="b"/>
              <a:pathLst>
                <a:path w="1620078" h="455544">
                  <a:moveTo>
                    <a:pt x="0" y="286578"/>
                  </a:moveTo>
                  <a:cubicBezTo>
                    <a:pt x="356980" y="143289"/>
                    <a:pt x="713961" y="0"/>
                    <a:pt x="983974" y="28161"/>
                  </a:cubicBezTo>
                  <a:cubicBezTo>
                    <a:pt x="1253987" y="56322"/>
                    <a:pt x="1437032" y="255933"/>
                    <a:pt x="1620078" y="455544"/>
                  </a:cubicBezTo>
                </a:path>
              </a:pathLst>
            </a:cu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8" name="Freeform 7"/>
            <p:cNvSpPr/>
            <p:nvPr/>
          </p:nvSpPr>
          <p:spPr>
            <a:xfrm rot="4822430">
              <a:off x="5266605" y="4557912"/>
              <a:ext cx="1051408" cy="180576"/>
            </a:xfrm>
            <a:custGeom>
              <a:avLst/>
              <a:gdLst>
                <a:gd name="connsiteX0" fmla="*/ 0 w 1620078"/>
                <a:gd name="connsiteY0" fmla="*/ 286578 h 455544"/>
                <a:gd name="connsiteX1" fmla="*/ 983974 w 1620078"/>
                <a:gd name="connsiteY1" fmla="*/ 28161 h 455544"/>
                <a:gd name="connsiteX2" fmla="*/ 1620078 w 1620078"/>
                <a:gd name="connsiteY2" fmla="*/ 455544 h 455544"/>
              </a:gdLst>
              <a:ahLst/>
              <a:cxnLst>
                <a:cxn ang="0">
                  <a:pos x="connsiteX0" y="connsiteY0"/>
                </a:cxn>
                <a:cxn ang="0">
                  <a:pos x="connsiteX1" y="connsiteY1"/>
                </a:cxn>
                <a:cxn ang="0">
                  <a:pos x="connsiteX2" y="connsiteY2"/>
                </a:cxn>
              </a:cxnLst>
              <a:rect l="l" t="t" r="r" b="b"/>
              <a:pathLst>
                <a:path w="1620078" h="455544">
                  <a:moveTo>
                    <a:pt x="0" y="286578"/>
                  </a:moveTo>
                  <a:cubicBezTo>
                    <a:pt x="356980" y="143289"/>
                    <a:pt x="713961" y="0"/>
                    <a:pt x="983974" y="28161"/>
                  </a:cubicBezTo>
                  <a:cubicBezTo>
                    <a:pt x="1253987" y="56322"/>
                    <a:pt x="1437032" y="255933"/>
                    <a:pt x="1620078" y="455544"/>
                  </a:cubicBezTo>
                </a:path>
              </a:pathLst>
            </a:cu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Background</a:t>
            </a:r>
            <a:endParaRPr lang="en-US"/>
          </a:p>
        </p:txBody>
      </p:sp>
      <p:sp>
        <p:nvSpPr>
          <p:cNvPr id="3" name="Content Placeholder 2"/>
          <p:cNvSpPr>
            <a:spLocks noGrp="1"/>
          </p:cNvSpPr>
          <p:nvPr>
            <p:ph idx="1"/>
          </p:nvPr>
        </p:nvSpPr>
        <p:spPr>
          <a:xfrm>
            <a:off x="457200" y="1600200"/>
            <a:ext cx="8458200" cy="4800600"/>
          </a:xfrm>
        </p:spPr>
        <p:txBody>
          <a:bodyPr>
            <a:normAutofit fontScale="77500" lnSpcReduction="20000"/>
          </a:bodyPr>
          <a:lstStyle/>
          <a:p>
            <a:r>
              <a:rPr lang="en-US" smtClean="0"/>
              <a:t>Globally, coffee borer beetles (CBB) are the only significant pest on coffee.</a:t>
            </a:r>
          </a:p>
          <a:p>
            <a:r>
              <a:rPr lang="en-US" smtClean="0"/>
              <a:t>Female beetles bore into coffee berries, then raise a brood inside the berry. This ruins the berry as a crop. </a:t>
            </a:r>
          </a:p>
          <a:p>
            <a:r>
              <a:rPr lang="en-US" smtClean="0"/>
              <a:t>Matt Johnson discovered that N. American songbirds (such as black-throated blue warblers) that overwinter in Jamaica sometimes eat large numbers of CBB. </a:t>
            </a:r>
          </a:p>
          <a:p>
            <a:r>
              <a:rPr lang="en-US" smtClean="0"/>
              <a:t>CBB are not sufficient to support birds by themselves, so other habitat that provides food for birds (e.g., forest, “trees” or forest fragments, shade coffee) is necessary to maintain bird populations so they can control CBB.</a:t>
            </a:r>
          </a:p>
          <a:p>
            <a:r>
              <a:rPr lang="en-US" smtClean="0"/>
              <a:t>Shade coffee (grown under a tree canopy) provides bird habitat and has less CBB than sun (monoculture) coffee, but has lower production per hectare.</a:t>
            </a:r>
            <a:endParaRPr lang="en-US"/>
          </a:p>
        </p:txBody>
      </p:sp>
    </p:spTree>
    <p:extLst>
      <p:ext uri="{BB962C8B-B14F-4D97-AF65-F5344CB8AC3E}">
        <p14:creationId xmlns:p14="http://schemas.microsoft.com/office/powerpoint/2010/main" val="3681355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smtClean="0"/>
              <a:t>Pattern-oriented analysis of foraging behavior theory for the coffee farm model</a:t>
            </a:r>
            <a:endParaRPr lang="en-US" sz="360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6879084"/>
              </p:ext>
            </p:extLst>
          </p:nvPr>
        </p:nvGraphicFramePr>
        <p:xfrm>
          <a:off x="152400" y="1752599"/>
          <a:ext cx="8839200" cy="4742451"/>
        </p:xfrm>
        <a:graphic>
          <a:graphicData uri="http://schemas.openxmlformats.org/drawingml/2006/table">
            <a:tbl>
              <a:tblPr firstRow="1" bandRow="1">
                <a:tableStyleId>{21E4AEA4-8DFA-4A89-87EB-49C32662AFE0}</a:tableStyleId>
              </a:tblPr>
              <a:tblGrid>
                <a:gridCol w="1767840"/>
                <a:gridCol w="1767840"/>
                <a:gridCol w="1767840"/>
                <a:gridCol w="1767840"/>
                <a:gridCol w="1767840"/>
              </a:tblGrid>
              <a:tr h="1433763">
                <a:tc>
                  <a:txBody>
                    <a:bodyPr/>
                    <a:lstStyle/>
                    <a:p>
                      <a:r>
                        <a:rPr lang="en-US" smtClean="0"/>
                        <a:t>Patterns observed on Jamaican coffee farms</a:t>
                      </a:r>
                      <a:endParaRPr lang="en-US"/>
                    </a:p>
                  </a:txBody>
                  <a:tcPr/>
                </a:tc>
                <a:tc>
                  <a:txBody>
                    <a:bodyPr/>
                    <a:lstStyle/>
                    <a:p>
                      <a:r>
                        <a:rPr lang="en-US" smtClean="0"/>
                        <a:t>Theory 1:</a:t>
                      </a:r>
                    </a:p>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Theory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Theory 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Theory 4:</a:t>
                      </a:r>
                    </a:p>
                  </a:txBody>
                  <a:tcPr/>
                </a:tc>
              </a:tr>
              <a:tr h="551448">
                <a:tc>
                  <a:txBody>
                    <a:bodyPr/>
                    <a:lstStyle/>
                    <a:p>
                      <a:r>
                        <a:rPr lang="en-US" smtClean="0"/>
                        <a:t>Pattern 1:</a:t>
                      </a:r>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smtClean="0">
                          <a:solidFill>
                            <a:schemeClr val="dk1"/>
                          </a:solidFill>
                          <a:latin typeface="+mn-lt"/>
                          <a:ea typeface="+mn-ea"/>
                          <a:cs typeface="+mn-cs"/>
                          <a:sym typeface="Wingdings"/>
                        </a:rPr>
                        <a:t></a:t>
                      </a:r>
                      <a:endParaRPr lang="en-US" sz="2400" kern="1200" smtClean="0">
                        <a:solidFill>
                          <a:schemeClr val="dk1"/>
                        </a:solidFill>
                        <a:latin typeface="+mn-lt"/>
                        <a:ea typeface="+mn-ea"/>
                        <a:cs typeface="+mn-cs"/>
                      </a:endParaRPr>
                    </a:p>
                  </a:txBody>
                  <a:tcPr/>
                </a:tc>
                <a:tc>
                  <a:txBody>
                    <a:bodyPr/>
                    <a:lstStyle/>
                    <a:p>
                      <a:pPr algn="ctr"/>
                      <a:r>
                        <a:rPr lang="en-US" sz="2400" kern="1200" smtClean="0">
                          <a:solidFill>
                            <a:schemeClr val="dk1"/>
                          </a:solidFill>
                          <a:latin typeface="+mn-lt"/>
                          <a:ea typeface="+mn-ea"/>
                          <a:cs typeface="+mn-cs"/>
                          <a:sym typeface="Wingdings"/>
                        </a:rPr>
                        <a:t></a:t>
                      </a:r>
                      <a:endParaRPr lang="en-US" sz="2400"/>
                    </a:p>
                  </a:txBody>
                  <a:tcPr/>
                </a:tc>
                <a:tc>
                  <a:txBody>
                    <a:bodyPr/>
                    <a:lstStyle/>
                    <a:p>
                      <a:pPr algn="ctr"/>
                      <a:r>
                        <a:rPr lang="en-US" sz="2400" kern="1200" smtClean="0">
                          <a:solidFill>
                            <a:schemeClr val="dk1"/>
                          </a:solidFill>
                          <a:latin typeface="+mn-lt"/>
                          <a:ea typeface="+mn-ea"/>
                          <a:cs typeface="+mn-cs"/>
                          <a:sym typeface="Wingdings"/>
                        </a:rPr>
                        <a:t></a:t>
                      </a:r>
                      <a:endParaRPr lang="en-US" sz="2400"/>
                    </a:p>
                  </a:txBody>
                  <a:tcPr/>
                </a:tc>
                <a:tc>
                  <a:txBody>
                    <a:bodyPr/>
                    <a:lstStyle/>
                    <a:p>
                      <a:pPr algn="ctr"/>
                      <a:endParaRPr lang="en-US" sz="2400"/>
                    </a:p>
                  </a:txBody>
                  <a:tcPr/>
                </a:tc>
              </a:tr>
              <a:tr h="551448">
                <a:tc>
                  <a:txBody>
                    <a:bodyPr/>
                    <a:lstStyle/>
                    <a:p>
                      <a:r>
                        <a:rPr lang="en-US" smtClean="0"/>
                        <a:t>Pattern 2:</a:t>
                      </a:r>
                      <a:endParaRPr lang="en-US"/>
                    </a:p>
                  </a:txBody>
                  <a:tcPr/>
                </a:tc>
                <a:tc>
                  <a:txBody>
                    <a:bodyPr/>
                    <a:lstStyle/>
                    <a:p>
                      <a:pPr algn="ctr"/>
                      <a:endParaRPr lang="en-US" sz="2400"/>
                    </a:p>
                  </a:txBody>
                  <a:tcPr/>
                </a:tc>
                <a:tc>
                  <a:txBody>
                    <a:bodyPr/>
                    <a:lstStyle/>
                    <a:p>
                      <a:pPr algn="ctr"/>
                      <a:endParaRPr lang="en-US" sz="2400"/>
                    </a:p>
                  </a:txBody>
                  <a:tcPr/>
                </a:tc>
                <a:tc>
                  <a:txBody>
                    <a:bodyPr/>
                    <a:lstStyle/>
                    <a:p>
                      <a:pPr algn="ctr"/>
                      <a:r>
                        <a:rPr lang="en-US" sz="2400" kern="1200" smtClean="0">
                          <a:solidFill>
                            <a:schemeClr val="dk1"/>
                          </a:solidFill>
                          <a:latin typeface="+mn-lt"/>
                          <a:ea typeface="+mn-ea"/>
                          <a:cs typeface="+mn-cs"/>
                          <a:sym typeface="Wingdings"/>
                        </a:rPr>
                        <a:t></a:t>
                      </a:r>
                      <a:endParaRPr lang="en-US" sz="2400"/>
                    </a:p>
                  </a:txBody>
                  <a:tcPr/>
                </a:tc>
                <a:tc>
                  <a:txBody>
                    <a:bodyPr/>
                    <a:lstStyle/>
                    <a:p>
                      <a:pPr algn="ctr"/>
                      <a:r>
                        <a:rPr lang="en-US" sz="2400" kern="1200" smtClean="0">
                          <a:solidFill>
                            <a:schemeClr val="dk1"/>
                          </a:solidFill>
                          <a:latin typeface="+mn-lt"/>
                          <a:ea typeface="+mn-ea"/>
                          <a:cs typeface="+mn-cs"/>
                          <a:sym typeface="Wingdings"/>
                        </a:rPr>
                        <a:t></a:t>
                      </a:r>
                      <a:endParaRPr lang="en-US" sz="2400"/>
                    </a:p>
                  </a:txBody>
                  <a:tcPr/>
                </a:tc>
              </a:tr>
              <a:tr h="551448">
                <a:tc>
                  <a:txBody>
                    <a:bodyPr/>
                    <a:lstStyle/>
                    <a:p>
                      <a:r>
                        <a:rPr lang="en-US" smtClean="0"/>
                        <a:t>Pattern 3:</a:t>
                      </a:r>
                      <a:endParaRPr lang="en-US"/>
                    </a:p>
                  </a:txBody>
                  <a:tcPr/>
                </a:tc>
                <a:tc>
                  <a:txBody>
                    <a:bodyPr/>
                    <a:lstStyle/>
                    <a:p>
                      <a:pPr algn="ctr"/>
                      <a:endParaRPr lang="en-US" sz="2400"/>
                    </a:p>
                  </a:txBody>
                  <a:tcPr/>
                </a:tc>
                <a:tc>
                  <a:txBody>
                    <a:bodyPr/>
                    <a:lstStyle/>
                    <a:p>
                      <a:pPr algn="ctr"/>
                      <a:r>
                        <a:rPr lang="en-US" sz="2400" kern="1200" smtClean="0">
                          <a:solidFill>
                            <a:schemeClr val="dk1"/>
                          </a:solidFill>
                          <a:latin typeface="+mn-lt"/>
                          <a:ea typeface="+mn-ea"/>
                          <a:cs typeface="+mn-cs"/>
                          <a:sym typeface="Wingdings"/>
                        </a:rPr>
                        <a:t></a:t>
                      </a:r>
                      <a:endParaRPr lang="en-US" sz="2400"/>
                    </a:p>
                  </a:txBody>
                  <a:tcPr/>
                </a:tc>
                <a:tc>
                  <a:txBody>
                    <a:bodyPr/>
                    <a:lstStyle/>
                    <a:p>
                      <a:pPr algn="ctr"/>
                      <a:r>
                        <a:rPr lang="en-US" sz="2400" kern="1200" smtClean="0">
                          <a:solidFill>
                            <a:schemeClr val="dk1"/>
                          </a:solidFill>
                          <a:latin typeface="+mn-lt"/>
                          <a:ea typeface="+mn-ea"/>
                          <a:cs typeface="+mn-cs"/>
                          <a:sym typeface="Wingdings"/>
                        </a:rPr>
                        <a:t></a:t>
                      </a:r>
                      <a:endParaRPr lang="en-US" sz="2400"/>
                    </a:p>
                  </a:txBody>
                  <a:tcPr/>
                </a:tc>
                <a:tc>
                  <a:txBody>
                    <a:bodyPr/>
                    <a:lstStyle/>
                    <a:p>
                      <a:pPr algn="ctr"/>
                      <a:endParaRPr lang="en-US" sz="2400"/>
                    </a:p>
                  </a:txBody>
                  <a:tcPr/>
                </a:tc>
              </a:tr>
              <a:tr h="551448">
                <a:tc>
                  <a:txBody>
                    <a:bodyPr/>
                    <a:lstStyle/>
                    <a:p>
                      <a:r>
                        <a:rPr lang="en-US" smtClean="0"/>
                        <a:t>Pattern 4:</a:t>
                      </a:r>
                      <a:endParaRPr lang="en-US"/>
                    </a:p>
                  </a:txBody>
                  <a:tcPr/>
                </a:tc>
                <a:tc>
                  <a:txBody>
                    <a:bodyPr/>
                    <a:lstStyle/>
                    <a:p>
                      <a:pPr algn="ctr"/>
                      <a:endParaRPr lang="en-US" sz="2400"/>
                    </a:p>
                  </a:txBody>
                  <a:tcPr/>
                </a:tc>
                <a:tc>
                  <a:txBody>
                    <a:bodyPr/>
                    <a:lstStyle/>
                    <a:p>
                      <a:pPr algn="ctr"/>
                      <a:r>
                        <a:rPr lang="en-US" sz="2400" kern="1200" smtClean="0">
                          <a:solidFill>
                            <a:schemeClr val="dk1"/>
                          </a:solidFill>
                          <a:latin typeface="+mn-lt"/>
                          <a:ea typeface="+mn-ea"/>
                          <a:cs typeface="+mn-cs"/>
                          <a:sym typeface="Wingdings"/>
                        </a:rPr>
                        <a:t></a:t>
                      </a:r>
                      <a:endParaRPr lang="en-US" sz="2400"/>
                    </a:p>
                  </a:txBody>
                  <a:tcPr/>
                </a:tc>
                <a:tc>
                  <a:txBody>
                    <a:bodyPr/>
                    <a:lstStyle/>
                    <a:p>
                      <a:pPr algn="ctr"/>
                      <a:r>
                        <a:rPr lang="en-US" sz="2400" kern="1200" smtClean="0">
                          <a:solidFill>
                            <a:schemeClr val="dk1"/>
                          </a:solidFill>
                          <a:latin typeface="+mn-lt"/>
                          <a:ea typeface="+mn-ea"/>
                          <a:cs typeface="+mn-cs"/>
                          <a:sym typeface="Wingdings"/>
                        </a:rPr>
                        <a:t></a:t>
                      </a:r>
                      <a:endParaRPr lang="en-US" sz="2400"/>
                    </a:p>
                  </a:txBody>
                  <a:tcPr/>
                </a:tc>
                <a:tc>
                  <a:txBody>
                    <a:bodyPr/>
                    <a:lstStyle/>
                    <a:p>
                      <a:pPr algn="ctr"/>
                      <a:r>
                        <a:rPr lang="en-US" sz="2400" kern="1200" smtClean="0">
                          <a:solidFill>
                            <a:schemeClr val="dk1"/>
                          </a:solidFill>
                          <a:latin typeface="+mn-lt"/>
                          <a:ea typeface="+mn-ea"/>
                          <a:cs typeface="+mn-cs"/>
                          <a:sym typeface="Wingdings"/>
                        </a:rPr>
                        <a:t></a:t>
                      </a:r>
                      <a:endParaRPr lang="en-US" sz="2400"/>
                    </a:p>
                  </a:txBody>
                  <a:tcPr/>
                </a:tc>
              </a:tr>
              <a:tr h="551448">
                <a:tc>
                  <a:txBody>
                    <a:bodyPr/>
                    <a:lstStyle/>
                    <a:p>
                      <a:pPr algn="ctr"/>
                      <a:r>
                        <a:rPr lang="en-US" smtClean="0"/>
                        <a:t>...</a:t>
                      </a:r>
                      <a:endParaRPr lang="en-US"/>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r>
              <a:tr h="5514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Pattern 9:</a:t>
                      </a:r>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r>
            </a:tbl>
          </a:graphicData>
        </a:graphic>
      </p:graphicFrame>
    </p:spTree>
    <p:extLst>
      <p:ext uri="{BB962C8B-B14F-4D97-AF65-F5344CB8AC3E}">
        <p14:creationId xmlns:p14="http://schemas.microsoft.com/office/powerpoint/2010/main" val="270994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Foraging in the coffee farm model</a:t>
            </a:r>
            <a:endParaRPr lang="en-US"/>
          </a:p>
        </p:txBody>
      </p:sp>
      <p:sp>
        <p:nvSpPr>
          <p:cNvPr id="3" name="Content Placeholder 2"/>
          <p:cNvSpPr>
            <a:spLocks noGrp="1"/>
          </p:cNvSpPr>
          <p:nvPr>
            <p:ph idx="1"/>
          </p:nvPr>
        </p:nvSpPr>
        <p:spPr>
          <a:xfrm>
            <a:off x="152400" y="1447800"/>
            <a:ext cx="8839200" cy="4800600"/>
          </a:xfrm>
        </p:spPr>
        <p:txBody>
          <a:bodyPr>
            <a:noAutofit/>
          </a:bodyPr>
          <a:lstStyle/>
          <a:p>
            <a:pPr>
              <a:spcBef>
                <a:spcPts val="0"/>
              </a:spcBef>
            </a:pPr>
            <a:r>
              <a:rPr lang="en-US" sz="2800" smtClean="0"/>
              <a:t>How do individual birds decide:</a:t>
            </a:r>
          </a:p>
          <a:p>
            <a:pPr lvl="1">
              <a:spcBef>
                <a:spcPts val="0"/>
              </a:spcBef>
            </a:pPr>
            <a:r>
              <a:rPr lang="en-US" smtClean="0"/>
              <a:t>which habitat cell to forage in</a:t>
            </a:r>
          </a:p>
          <a:p>
            <a:pPr lvl="1">
              <a:spcBef>
                <a:spcPts val="0"/>
              </a:spcBef>
            </a:pPr>
            <a:r>
              <a:rPr lang="en-US" smtClean="0"/>
              <a:t>whether to eat CBB or other </a:t>
            </a:r>
            <a:br>
              <a:rPr lang="en-US" smtClean="0"/>
            </a:br>
            <a:r>
              <a:rPr lang="en-US" smtClean="0"/>
              <a:t>food (“bugs”)</a:t>
            </a:r>
          </a:p>
          <a:p>
            <a:pPr lvl="1">
              <a:spcBef>
                <a:spcPts val="0"/>
              </a:spcBef>
            </a:pPr>
            <a:endParaRPr lang="en-US" smtClean="0"/>
          </a:p>
          <a:p>
            <a:pPr>
              <a:spcBef>
                <a:spcPts val="0"/>
              </a:spcBef>
            </a:pPr>
            <a:r>
              <a:rPr lang="en-US" sz="2800" smtClean="0"/>
              <a:t>In a population context: </a:t>
            </a:r>
          </a:p>
          <a:p>
            <a:pPr lvl="1">
              <a:spcBef>
                <a:spcPts val="0"/>
              </a:spcBef>
            </a:pPr>
            <a:r>
              <a:rPr lang="en-US" smtClean="0"/>
              <a:t>Food eaten by one bird is no longer available to others</a:t>
            </a:r>
          </a:p>
          <a:p>
            <a:pPr lvl="1">
              <a:spcBef>
                <a:spcPts val="0"/>
              </a:spcBef>
            </a:pPr>
            <a:r>
              <a:rPr lang="en-US" smtClean="0"/>
              <a:t>So behavior affects resources, which affect behavior</a:t>
            </a:r>
          </a:p>
          <a:p>
            <a:pPr lvl="1">
              <a:spcBef>
                <a:spcPts val="0"/>
              </a:spcBef>
            </a:pPr>
            <a:endParaRPr lang="en-US" smtClean="0"/>
          </a:p>
          <a:p>
            <a:pPr>
              <a:spcBef>
                <a:spcPts val="0"/>
              </a:spcBef>
            </a:pPr>
            <a:r>
              <a:rPr lang="en-US" sz="2800" smtClean="0"/>
              <a:t>Scales:</a:t>
            </a:r>
          </a:p>
          <a:p>
            <a:pPr lvl="1">
              <a:spcBef>
                <a:spcPts val="0"/>
              </a:spcBef>
            </a:pPr>
            <a:r>
              <a:rPr lang="en-US" smtClean="0"/>
              <a:t>5 × 5 meter cells</a:t>
            </a:r>
          </a:p>
          <a:p>
            <a:pPr lvl="1">
              <a:spcBef>
                <a:spcPts val="0"/>
              </a:spcBef>
            </a:pPr>
            <a:r>
              <a:rPr lang="en-US" smtClean="0"/>
              <a:t>1 </a:t>
            </a:r>
            <a:r>
              <a:rPr lang="en-US"/>
              <a:t>minute time </a:t>
            </a:r>
            <a:r>
              <a:rPr lang="en-US" smtClean="0"/>
              <a:t>step, up to 12 hours per day</a:t>
            </a:r>
            <a:endParaRPr lang="en-US"/>
          </a:p>
        </p:txBody>
      </p:sp>
      <p:pic>
        <p:nvPicPr>
          <p:cNvPr id="5"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715000" y="1371600"/>
            <a:ext cx="3265715" cy="22098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Four alternative foraging theories</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smtClean="0"/>
              <a:t>Random  (a “null” theory): </a:t>
            </a:r>
          </a:p>
          <a:p>
            <a:pPr lvl="1"/>
            <a:r>
              <a:rPr lang="en-US" smtClean="0"/>
              <a:t>randomly choose one of 9 neighborhood cells</a:t>
            </a:r>
          </a:p>
          <a:p>
            <a:pPr lvl="1"/>
            <a:r>
              <a:rPr lang="en-US" smtClean="0"/>
              <a:t>eat bugs or CBB (the most profitable)</a:t>
            </a:r>
            <a:endParaRPr lang="en-US"/>
          </a:p>
        </p:txBody>
      </p:sp>
      <p:sp>
        <p:nvSpPr>
          <p:cNvPr id="4" name="Rectangle 3"/>
          <p:cNvSpPr/>
          <p:nvPr/>
        </p:nvSpPr>
        <p:spPr>
          <a:xfrm>
            <a:off x="1905000" y="3657600"/>
            <a:ext cx="9144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19400" y="3657600"/>
            <a:ext cx="9144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33800" y="3657600"/>
            <a:ext cx="9144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05000" y="4572000"/>
            <a:ext cx="9144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19400" y="4572000"/>
            <a:ext cx="9144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33800" y="4572000"/>
            <a:ext cx="914400" cy="914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05000" y="5486400"/>
            <a:ext cx="9144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19400" y="5486400"/>
            <a:ext cx="914400" cy="914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33800" y="5486400"/>
            <a:ext cx="914400" cy="914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a:spLocks noChangeAspect="1"/>
          </p:cNvSpPr>
          <p:nvPr/>
        </p:nvSpPr>
        <p:spPr>
          <a:xfrm rot="18854217">
            <a:off x="3017520" y="4713096"/>
            <a:ext cx="640080" cy="583387"/>
          </a:xfrm>
          <a:custGeom>
            <a:avLst/>
            <a:gdLst>
              <a:gd name="connsiteX0" fmla="*/ 13854 w 4849091"/>
              <a:gd name="connsiteY0" fmla="*/ 0 h 4419600"/>
              <a:gd name="connsiteX1" fmla="*/ 4849091 w 4849091"/>
              <a:gd name="connsiteY1" fmla="*/ 2230582 h 4419600"/>
              <a:gd name="connsiteX2" fmla="*/ 0 w 4849091"/>
              <a:gd name="connsiteY2" fmla="*/ 4419600 h 4419600"/>
              <a:gd name="connsiteX3" fmla="*/ 1052945 w 4849091"/>
              <a:gd name="connsiteY3" fmla="*/ 2230582 h 4419600"/>
              <a:gd name="connsiteX4" fmla="*/ 13854 w 4849091"/>
              <a:gd name="connsiteY4" fmla="*/ 0 h 441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9091" h="4419600">
                <a:moveTo>
                  <a:pt x="13854" y="0"/>
                </a:moveTo>
                <a:lnTo>
                  <a:pt x="4849091" y="2230582"/>
                </a:lnTo>
                <a:lnTo>
                  <a:pt x="0" y="4419600"/>
                </a:lnTo>
                <a:lnTo>
                  <a:pt x="1052945" y="2230582"/>
                </a:lnTo>
                <a:lnTo>
                  <a:pt x="13854" y="0"/>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Four alternative foraging theories</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smtClean="0">
                <a:solidFill>
                  <a:schemeClr val="bg1">
                    <a:lumMod val="50000"/>
                  </a:schemeClr>
                </a:solidFill>
              </a:rPr>
              <a:t>Random</a:t>
            </a:r>
          </a:p>
          <a:p>
            <a:pPr marL="514350" indent="-514350">
              <a:buFont typeface="+mj-lt"/>
              <a:buAutoNum type="arabicPeriod"/>
            </a:pPr>
            <a:r>
              <a:rPr lang="en-US" smtClean="0"/>
              <a:t>Optimal departure (based on Charnov 1976 “marginal value theory”)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sz="3600" smtClean="0"/>
              <a:t>Charnov (1976) “Marginal value theorem”</a:t>
            </a:r>
            <a:br>
              <a:rPr lang="en-US" sz="3600" smtClean="0"/>
            </a:br>
            <a:r>
              <a:rPr lang="en-US" sz="3600" smtClean="0"/>
              <a:t>(cited ~4000 times)</a:t>
            </a:r>
            <a:endParaRPr lang="en-US" sz="3600"/>
          </a:p>
        </p:txBody>
      </p:sp>
      <p:sp>
        <p:nvSpPr>
          <p:cNvPr id="3" name="Content Placeholder 2"/>
          <p:cNvSpPr>
            <a:spLocks noGrp="1"/>
          </p:cNvSpPr>
          <p:nvPr>
            <p:ph idx="1"/>
          </p:nvPr>
        </p:nvSpPr>
        <p:spPr>
          <a:xfrm>
            <a:off x="0" y="2286000"/>
            <a:ext cx="4114800" cy="4343400"/>
          </a:xfrm>
        </p:spPr>
        <p:txBody>
          <a:bodyPr>
            <a:normAutofit/>
          </a:bodyPr>
          <a:lstStyle/>
          <a:p>
            <a:r>
              <a:rPr lang="en-US" sz="2800" smtClean="0"/>
              <a:t>The theory: Maximize intake by foraging in one patch until food is depleted to landscape average</a:t>
            </a:r>
          </a:p>
          <a:p>
            <a:pPr lvl="1"/>
            <a:endParaRPr lang="en-US" sz="2400" smtClean="0"/>
          </a:p>
          <a:p>
            <a:r>
              <a:rPr lang="en-US" sz="2800" smtClean="0"/>
              <a:t>Problems:  ??</a:t>
            </a:r>
          </a:p>
        </p:txBody>
      </p:sp>
      <p:pic>
        <p:nvPicPr>
          <p:cNvPr id="132097" name="Picture 1"/>
          <p:cNvPicPr>
            <a:picLocks noChangeAspect="1" noChangeArrowheads="1"/>
          </p:cNvPicPr>
          <p:nvPr/>
        </p:nvPicPr>
        <p:blipFill>
          <a:blip r:embed="rId3" cstate="print"/>
          <a:srcRect/>
          <a:stretch>
            <a:fillRect/>
          </a:stretch>
        </p:blipFill>
        <p:spPr bwMode="auto">
          <a:xfrm>
            <a:off x="4267200" y="1676400"/>
            <a:ext cx="4724400" cy="46241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9035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a:bodyPr>
          <a:lstStyle/>
          <a:p>
            <a:r>
              <a:rPr lang="en-US" sz="3600" smtClean="0"/>
              <a:t>Charnov (1976) “Marginal value theorem”</a:t>
            </a:r>
            <a:endParaRPr lang="en-US" sz="3600"/>
          </a:p>
        </p:txBody>
      </p:sp>
      <p:sp>
        <p:nvSpPr>
          <p:cNvPr id="3" name="Content Placeholder 2"/>
          <p:cNvSpPr>
            <a:spLocks noGrp="1"/>
          </p:cNvSpPr>
          <p:nvPr>
            <p:ph idx="1"/>
          </p:nvPr>
        </p:nvSpPr>
        <p:spPr>
          <a:xfrm>
            <a:off x="304800" y="1066800"/>
            <a:ext cx="8610600" cy="5562600"/>
          </a:xfrm>
        </p:spPr>
        <p:txBody>
          <a:bodyPr>
            <a:normAutofit/>
          </a:bodyPr>
          <a:lstStyle/>
          <a:p>
            <a:r>
              <a:rPr lang="en-US" sz="2800" smtClean="0"/>
              <a:t>The theory: Maximize intake by foraging in one patch until food is depleted to landscape average</a:t>
            </a:r>
          </a:p>
          <a:p>
            <a:pPr lvl="1"/>
            <a:endParaRPr lang="en-US" sz="2400" smtClean="0"/>
          </a:p>
          <a:p>
            <a:r>
              <a:rPr lang="en-US" sz="2800" smtClean="0"/>
              <a:t>Problems:</a:t>
            </a:r>
          </a:p>
          <a:p>
            <a:pPr lvl="1"/>
            <a:r>
              <a:rPr lang="en-US" sz="2400" smtClean="0"/>
              <a:t>Doesn’t say where to move </a:t>
            </a:r>
            <a:r>
              <a:rPr lang="en-US" sz="2400" i="1" smtClean="0"/>
              <a:t>to</a:t>
            </a:r>
          </a:p>
          <a:p>
            <a:pPr lvl="2"/>
            <a:endParaRPr lang="en-US" sz="2000" smtClean="0"/>
          </a:p>
          <a:p>
            <a:pPr lvl="1"/>
            <a:r>
              <a:rPr lang="en-US" sz="2400" smtClean="0"/>
              <a:t>What is “landscape average” when food is constantly being depleted by competitors?</a:t>
            </a:r>
          </a:p>
          <a:p>
            <a:pPr lvl="2"/>
            <a:endParaRPr lang="en-US" sz="2000" smtClean="0"/>
          </a:p>
          <a:p>
            <a:pPr lvl="1"/>
            <a:r>
              <a:rPr lang="en-US" sz="2400" smtClean="0"/>
              <a:t>Landscape average food availability may not be sufficient to keep the individual alive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Four alternative foraging theories</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smtClean="0">
                <a:solidFill>
                  <a:schemeClr val="bg1">
                    <a:lumMod val="50000"/>
                  </a:schemeClr>
                </a:solidFill>
              </a:rPr>
              <a:t>Random</a:t>
            </a:r>
          </a:p>
          <a:p>
            <a:pPr marL="514350" indent="-514350">
              <a:buFont typeface="+mj-lt"/>
              <a:buAutoNum type="arabicPeriod"/>
            </a:pPr>
            <a:r>
              <a:rPr lang="en-US" smtClean="0"/>
              <a:t>Optimal departure (based on Charnov 1976 “marginal value theory”): </a:t>
            </a:r>
          </a:p>
          <a:p>
            <a:pPr lvl="1"/>
            <a:r>
              <a:rPr lang="en-US" smtClean="0"/>
              <a:t>Stay in a cell until food is depleted so that bird cannot meet its daily intake requirement</a:t>
            </a:r>
          </a:p>
          <a:p>
            <a:pPr lvl="1"/>
            <a:r>
              <a:rPr lang="en-US" smtClean="0"/>
              <a:t>Then move randomly to a neighbor cell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Four alternative foraging theories</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smtClean="0">
                <a:solidFill>
                  <a:schemeClr val="bg1">
                    <a:lumMod val="50000"/>
                  </a:schemeClr>
                </a:solidFill>
              </a:rPr>
              <a:t>Random</a:t>
            </a:r>
          </a:p>
          <a:p>
            <a:pPr marL="514350" indent="-514350">
              <a:buFont typeface="+mj-lt"/>
              <a:buAutoNum type="arabicPeriod"/>
            </a:pPr>
            <a:r>
              <a:rPr lang="en-US" smtClean="0">
                <a:solidFill>
                  <a:schemeClr val="bg1">
                    <a:lumMod val="50000"/>
                  </a:schemeClr>
                </a:solidFill>
              </a:rPr>
              <a:t>Optimal departure</a:t>
            </a:r>
          </a:p>
          <a:p>
            <a:pPr marL="514350" indent="-514350">
              <a:buFont typeface="+mj-lt"/>
              <a:buAutoNum type="arabicPeriod"/>
            </a:pPr>
            <a:r>
              <a:rPr lang="en-US" smtClean="0"/>
              <a:t>Optimal cell (short range): </a:t>
            </a:r>
          </a:p>
          <a:p>
            <a:pPr lvl="1"/>
            <a:r>
              <a:rPr lang="en-US" smtClean="0"/>
              <a:t>Always select cell with highest intake rate</a:t>
            </a:r>
          </a:p>
          <a:p>
            <a:pPr lvl="1"/>
            <a:r>
              <a:rPr lang="en-US" smtClean="0"/>
              <a:t>among the 9 neighborhood cells</a:t>
            </a:r>
          </a:p>
        </p:txBody>
      </p:sp>
      <p:grpSp>
        <p:nvGrpSpPr>
          <p:cNvPr id="14" name="Group 13"/>
          <p:cNvGrpSpPr/>
          <p:nvPr/>
        </p:nvGrpSpPr>
        <p:grpSpPr>
          <a:xfrm>
            <a:off x="6705600" y="4419600"/>
            <a:ext cx="2286000" cy="2286000"/>
            <a:chOff x="1905000" y="3657600"/>
            <a:chExt cx="2743200" cy="2743200"/>
          </a:xfrm>
        </p:grpSpPr>
        <p:sp>
          <p:nvSpPr>
            <p:cNvPr id="4" name="Rectangle 3"/>
            <p:cNvSpPr/>
            <p:nvPr/>
          </p:nvSpPr>
          <p:spPr>
            <a:xfrm>
              <a:off x="1905000" y="3657600"/>
              <a:ext cx="9144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19400" y="3657600"/>
              <a:ext cx="9144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33800" y="3657600"/>
              <a:ext cx="9144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05000" y="4572000"/>
              <a:ext cx="9144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19400" y="4572000"/>
              <a:ext cx="9144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33800" y="4572000"/>
              <a:ext cx="914400" cy="914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05000" y="5486400"/>
              <a:ext cx="9144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19400" y="5486400"/>
              <a:ext cx="914400" cy="914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33800" y="5486400"/>
              <a:ext cx="914400" cy="914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a:spLocks noChangeAspect="1"/>
            </p:cNvSpPr>
            <p:nvPr/>
          </p:nvSpPr>
          <p:spPr>
            <a:xfrm rot="18854217">
              <a:off x="3017520" y="4713096"/>
              <a:ext cx="640080" cy="583387"/>
            </a:xfrm>
            <a:custGeom>
              <a:avLst/>
              <a:gdLst>
                <a:gd name="connsiteX0" fmla="*/ 13854 w 4849091"/>
                <a:gd name="connsiteY0" fmla="*/ 0 h 4419600"/>
                <a:gd name="connsiteX1" fmla="*/ 4849091 w 4849091"/>
                <a:gd name="connsiteY1" fmla="*/ 2230582 h 4419600"/>
                <a:gd name="connsiteX2" fmla="*/ 0 w 4849091"/>
                <a:gd name="connsiteY2" fmla="*/ 4419600 h 4419600"/>
                <a:gd name="connsiteX3" fmla="*/ 1052945 w 4849091"/>
                <a:gd name="connsiteY3" fmla="*/ 2230582 h 4419600"/>
                <a:gd name="connsiteX4" fmla="*/ 13854 w 4849091"/>
                <a:gd name="connsiteY4" fmla="*/ 0 h 441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9091" h="4419600">
                  <a:moveTo>
                    <a:pt x="13854" y="0"/>
                  </a:moveTo>
                  <a:lnTo>
                    <a:pt x="4849091" y="2230582"/>
                  </a:lnTo>
                  <a:lnTo>
                    <a:pt x="0" y="4419600"/>
                  </a:lnTo>
                  <a:lnTo>
                    <a:pt x="1052945" y="2230582"/>
                  </a:lnTo>
                  <a:lnTo>
                    <a:pt x="13854" y="0"/>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Four alternative foraging theories</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smtClean="0">
                <a:solidFill>
                  <a:schemeClr val="bg1">
                    <a:lumMod val="50000"/>
                  </a:schemeClr>
                </a:solidFill>
              </a:rPr>
              <a:t>Random</a:t>
            </a:r>
          </a:p>
          <a:p>
            <a:pPr marL="514350" indent="-514350">
              <a:buFont typeface="+mj-lt"/>
              <a:buAutoNum type="arabicPeriod"/>
            </a:pPr>
            <a:r>
              <a:rPr lang="en-US" smtClean="0">
                <a:solidFill>
                  <a:schemeClr val="bg1">
                    <a:lumMod val="50000"/>
                  </a:schemeClr>
                </a:solidFill>
              </a:rPr>
              <a:t>Optimal departure</a:t>
            </a:r>
          </a:p>
          <a:p>
            <a:pPr marL="514350" indent="-514350">
              <a:buFont typeface="+mj-lt"/>
              <a:buAutoNum type="arabicPeriod"/>
            </a:pPr>
            <a:r>
              <a:rPr lang="en-US" smtClean="0">
                <a:solidFill>
                  <a:schemeClr val="bg1">
                    <a:lumMod val="50000"/>
                  </a:schemeClr>
                </a:solidFill>
              </a:rPr>
              <a:t>Optimal cell (short range): </a:t>
            </a:r>
          </a:p>
          <a:p>
            <a:pPr marL="514350" indent="-514350">
              <a:buFont typeface="+mj-lt"/>
              <a:buAutoNum type="arabicPeriod"/>
            </a:pPr>
            <a:r>
              <a:rPr lang="en-US" smtClean="0"/>
              <a:t>Optimal cell (long range): </a:t>
            </a:r>
          </a:p>
          <a:p>
            <a:pPr lvl="1"/>
            <a:r>
              <a:rPr lang="en-US" smtClean="0"/>
              <a:t>Always select cell with highest intake rate</a:t>
            </a:r>
          </a:p>
          <a:p>
            <a:pPr lvl="1"/>
            <a:r>
              <a:rPr lang="en-US" smtClean="0"/>
              <a:t>within a radius of 100 meters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1" name="Object 23"/>
          <p:cNvGraphicFramePr>
            <a:graphicFrameLocks noChangeAspect="1"/>
          </p:cNvGraphicFramePr>
          <p:nvPr/>
        </p:nvGraphicFramePr>
        <p:xfrm>
          <a:off x="6553200" y="1676400"/>
          <a:ext cx="2468563" cy="3767138"/>
        </p:xfrm>
        <a:graphic>
          <a:graphicData uri="http://schemas.openxmlformats.org/presentationml/2006/ole">
            <mc:AlternateContent xmlns:mc="http://schemas.openxmlformats.org/markup-compatibility/2006">
              <mc:Choice xmlns:v="urn:schemas-microsoft-com:vml" Requires="v">
                <p:oleObj spid="_x0000_s1146" name="Acrobat Document" r:id="rId4" imgW="1823760" imgH="2783880" progId="AcroExch.Document.7">
                  <p:embed/>
                </p:oleObj>
              </mc:Choice>
              <mc:Fallback>
                <p:oleObj name="Acrobat Document" r:id="rId4" imgW="1823760" imgH="2783880" progId="AcroExch.Document.7">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1676400"/>
                        <a:ext cx="2468563" cy="376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22"/>
          <p:cNvGraphicFramePr>
            <a:graphicFrameLocks noChangeAspect="1"/>
          </p:cNvGraphicFramePr>
          <p:nvPr/>
        </p:nvGraphicFramePr>
        <p:xfrm>
          <a:off x="4419600" y="1643066"/>
          <a:ext cx="2468880" cy="3767607"/>
        </p:xfrm>
        <a:graphic>
          <a:graphicData uri="http://schemas.openxmlformats.org/presentationml/2006/ole">
            <mc:AlternateContent xmlns:mc="http://schemas.openxmlformats.org/markup-compatibility/2006">
              <mc:Choice xmlns:v="urn:schemas-microsoft-com:vml" Requires="v">
                <p:oleObj spid="_x0000_s1147" name="Acrobat Document" r:id="rId6" imgW="1823760" imgH="2783880" progId="AcroExch.Document.7">
                  <p:embed/>
                </p:oleObj>
              </mc:Choice>
              <mc:Fallback>
                <p:oleObj name="Acrobat Document" r:id="rId6" imgW="1823760" imgH="2783880" progId="AcroExch.Document.7">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1643066"/>
                        <a:ext cx="2468880" cy="3767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24"/>
          <p:cNvGraphicFramePr>
            <a:graphicFrameLocks noChangeAspect="1"/>
          </p:cNvGraphicFramePr>
          <p:nvPr/>
        </p:nvGraphicFramePr>
        <p:xfrm>
          <a:off x="2286000" y="1676402"/>
          <a:ext cx="2468880" cy="3767607"/>
        </p:xfrm>
        <a:graphic>
          <a:graphicData uri="http://schemas.openxmlformats.org/presentationml/2006/ole">
            <mc:AlternateContent xmlns:mc="http://schemas.openxmlformats.org/markup-compatibility/2006">
              <mc:Choice xmlns:v="urn:schemas-microsoft-com:vml" Requires="v">
                <p:oleObj spid="_x0000_s1148" name="Acrobat Document" r:id="rId8" imgW="1823760" imgH="2783880" progId="AcroExch.Document.7">
                  <p:embed/>
                </p:oleObj>
              </mc:Choice>
              <mc:Fallback>
                <p:oleObj name="Acrobat Document" r:id="rId8" imgW="1823760" imgH="2783880" progId="AcroExch.Document.7">
                  <p:embed/>
                  <p:pic>
                    <p:nvPicPr>
                      <p:cNvPr id="0"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1676402"/>
                        <a:ext cx="2468880" cy="3767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fontScale="90000"/>
          </a:bodyPr>
          <a:lstStyle/>
          <a:p>
            <a:r>
              <a:rPr lang="en-US" smtClean="0"/>
              <a:t>Pattern 3: Bird densities are higher in shade vs. sun coffee</a:t>
            </a:r>
            <a:endParaRPr lang="en-US"/>
          </a:p>
        </p:txBody>
      </p:sp>
      <p:graphicFrame>
        <p:nvGraphicFramePr>
          <p:cNvPr id="1028" name="Object 26"/>
          <p:cNvGraphicFramePr>
            <a:graphicFrameLocks noChangeAspect="1"/>
          </p:cNvGraphicFramePr>
          <p:nvPr/>
        </p:nvGraphicFramePr>
        <p:xfrm>
          <a:off x="76200" y="1681172"/>
          <a:ext cx="2468880" cy="3767607"/>
        </p:xfrm>
        <a:graphic>
          <a:graphicData uri="http://schemas.openxmlformats.org/presentationml/2006/ole">
            <mc:AlternateContent xmlns:mc="http://schemas.openxmlformats.org/markup-compatibility/2006">
              <mc:Choice xmlns:v="urn:schemas-microsoft-com:vml" Requires="v">
                <p:oleObj spid="_x0000_s1149" name="Acrobat Document" r:id="rId10" imgW="1823760" imgH="2783880" progId="AcroExch.Document.7">
                  <p:embed/>
                </p:oleObj>
              </mc:Choice>
              <mc:Fallback>
                <p:oleObj name="Acrobat Document" r:id="rId10" imgW="1823760" imgH="2783880" progId="AcroExch.Document.7">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 y="1681172"/>
                        <a:ext cx="2468880" cy="3767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9"/>
          <p:cNvSpPr txBox="1"/>
          <p:nvPr/>
        </p:nvSpPr>
        <p:spPr>
          <a:xfrm>
            <a:off x="533400" y="5791200"/>
            <a:ext cx="1350050" cy="461665"/>
          </a:xfrm>
          <a:prstGeom prst="rect">
            <a:avLst/>
          </a:prstGeom>
          <a:noFill/>
        </p:spPr>
        <p:txBody>
          <a:bodyPr wrap="none" rtlCol="0">
            <a:spAutoFit/>
          </a:bodyPr>
          <a:lstStyle/>
          <a:p>
            <a:r>
              <a:rPr lang="en-US" sz="2400" smtClean="0"/>
              <a:t>Random</a:t>
            </a:r>
            <a:endParaRPr lang="en-US" sz="2400"/>
          </a:p>
        </p:txBody>
      </p:sp>
      <p:sp>
        <p:nvSpPr>
          <p:cNvPr id="11" name="TextBox 10"/>
          <p:cNvSpPr txBox="1"/>
          <p:nvPr/>
        </p:nvSpPr>
        <p:spPr>
          <a:xfrm>
            <a:off x="2917150" y="5791200"/>
            <a:ext cx="1503938" cy="830997"/>
          </a:xfrm>
          <a:prstGeom prst="rect">
            <a:avLst/>
          </a:prstGeom>
          <a:noFill/>
        </p:spPr>
        <p:txBody>
          <a:bodyPr wrap="none" rtlCol="0">
            <a:spAutoFit/>
          </a:bodyPr>
          <a:lstStyle/>
          <a:p>
            <a:r>
              <a:rPr lang="en-US" sz="2400" smtClean="0"/>
              <a:t>Optimal</a:t>
            </a:r>
            <a:br>
              <a:rPr lang="en-US" sz="2400" smtClean="0"/>
            </a:br>
            <a:r>
              <a:rPr lang="en-US" sz="2400" smtClean="0"/>
              <a:t>departure</a:t>
            </a:r>
            <a:endParaRPr lang="en-US" sz="2400"/>
          </a:p>
        </p:txBody>
      </p:sp>
      <p:sp>
        <p:nvSpPr>
          <p:cNvPr id="12" name="TextBox 11"/>
          <p:cNvSpPr txBox="1"/>
          <p:nvPr/>
        </p:nvSpPr>
        <p:spPr>
          <a:xfrm>
            <a:off x="4896862" y="5791200"/>
            <a:ext cx="1896673" cy="830997"/>
          </a:xfrm>
          <a:prstGeom prst="rect">
            <a:avLst/>
          </a:prstGeom>
          <a:noFill/>
        </p:spPr>
        <p:txBody>
          <a:bodyPr wrap="none" rtlCol="0">
            <a:spAutoFit/>
          </a:bodyPr>
          <a:lstStyle/>
          <a:p>
            <a:r>
              <a:rPr lang="en-US" sz="2400" smtClean="0"/>
              <a:t>Optimal cell-</a:t>
            </a:r>
            <a:br>
              <a:rPr lang="en-US" sz="2400" smtClean="0"/>
            </a:br>
            <a:r>
              <a:rPr lang="en-US" sz="2400" smtClean="0"/>
              <a:t>short range</a:t>
            </a:r>
            <a:endParaRPr lang="en-US" sz="2400"/>
          </a:p>
        </p:txBody>
      </p:sp>
      <p:sp>
        <p:nvSpPr>
          <p:cNvPr id="13" name="TextBox 12"/>
          <p:cNvSpPr txBox="1"/>
          <p:nvPr/>
        </p:nvSpPr>
        <p:spPr>
          <a:xfrm>
            <a:off x="7045119" y="5791200"/>
            <a:ext cx="1896673" cy="830997"/>
          </a:xfrm>
          <a:prstGeom prst="rect">
            <a:avLst/>
          </a:prstGeom>
          <a:noFill/>
        </p:spPr>
        <p:txBody>
          <a:bodyPr wrap="none" rtlCol="0">
            <a:spAutoFit/>
          </a:bodyPr>
          <a:lstStyle/>
          <a:p>
            <a:r>
              <a:rPr lang="en-US" sz="2400" smtClean="0"/>
              <a:t>Optimal cell-</a:t>
            </a:r>
            <a:br>
              <a:rPr lang="en-US" sz="2400" smtClean="0"/>
            </a:br>
            <a:r>
              <a:rPr lang="en-US" sz="2400" smtClean="0"/>
              <a:t>long range</a:t>
            </a:r>
            <a:endParaRPr lang="en-US" sz="2400"/>
          </a:p>
        </p:txBody>
      </p:sp>
      <p:sp>
        <p:nvSpPr>
          <p:cNvPr id="14" name="TextBox 13"/>
          <p:cNvSpPr txBox="1"/>
          <p:nvPr/>
        </p:nvSpPr>
        <p:spPr>
          <a:xfrm>
            <a:off x="609600" y="5162490"/>
            <a:ext cx="1736373" cy="400110"/>
          </a:xfrm>
          <a:prstGeom prst="rect">
            <a:avLst/>
          </a:prstGeom>
          <a:solidFill>
            <a:schemeClr val="bg1"/>
          </a:solidFill>
        </p:spPr>
        <p:txBody>
          <a:bodyPr wrap="none" rtlCol="0">
            <a:spAutoFit/>
          </a:bodyPr>
          <a:lstStyle/>
          <a:p>
            <a:r>
              <a:rPr lang="en-US" sz="2000" smtClean="0"/>
              <a:t>Shade     Sun</a:t>
            </a:r>
            <a:endParaRPr lang="en-US" sz="2000"/>
          </a:p>
        </p:txBody>
      </p:sp>
      <p:sp>
        <p:nvSpPr>
          <p:cNvPr id="15" name="TextBox 14"/>
          <p:cNvSpPr txBox="1"/>
          <p:nvPr/>
        </p:nvSpPr>
        <p:spPr>
          <a:xfrm>
            <a:off x="2835627" y="5181600"/>
            <a:ext cx="1736373" cy="400110"/>
          </a:xfrm>
          <a:prstGeom prst="rect">
            <a:avLst/>
          </a:prstGeom>
          <a:solidFill>
            <a:schemeClr val="bg1"/>
          </a:solidFill>
        </p:spPr>
        <p:txBody>
          <a:bodyPr wrap="none" rtlCol="0">
            <a:spAutoFit/>
          </a:bodyPr>
          <a:lstStyle/>
          <a:p>
            <a:r>
              <a:rPr lang="en-US" sz="2000" smtClean="0"/>
              <a:t>Shade     Sun</a:t>
            </a:r>
            <a:endParaRPr lang="en-US" sz="2000"/>
          </a:p>
        </p:txBody>
      </p:sp>
      <p:sp>
        <p:nvSpPr>
          <p:cNvPr id="16" name="TextBox 15"/>
          <p:cNvSpPr txBox="1"/>
          <p:nvPr/>
        </p:nvSpPr>
        <p:spPr>
          <a:xfrm>
            <a:off x="4969227" y="5181600"/>
            <a:ext cx="1736373" cy="400110"/>
          </a:xfrm>
          <a:prstGeom prst="rect">
            <a:avLst/>
          </a:prstGeom>
          <a:solidFill>
            <a:schemeClr val="bg1"/>
          </a:solidFill>
        </p:spPr>
        <p:txBody>
          <a:bodyPr wrap="none" rtlCol="0">
            <a:spAutoFit/>
          </a:bodyPr>
          <a:lstStyle/>
          <a:p>
            <a:r>
              <a:rPr lang="en-US" sz="2000" smtClean="0"/>
              <a:t>Shade     Sun</a:t>
            </a:r>
            <a:endParaRPr lang="en-US" sz="2000"/>
          </a:p>
        </p:txBody>
      </p:sp>
      <p:sp>
        <p:nvSpPr>
          <p:cNvPr id="17" name="TextBox 16"/>
          <p:cNvSpPr txBox="1"/>
          <p:nvPr/>
        </p:nvSpPr>
        <p:spPr>
          <a:xfrm>
            <a:off x="7102827" y="5181600"/>
            <a:ext cx="1736373" cy="400110"/>
          </a:xfrm>
          <a:prstGeom prst="rect">
            <a:avLst/>
          </a:prstGeom>
          <a:solidFill>
            <a:schemeClr val="bg1"/>
          </a:solidFill>
        </p:spPr>
        <p:txBody>
          <a:bodyPr wrap="none" rtlCol="0">
            <a:spAutoFit/>
          </a:bodyPr>
          <a:lstStyle/>
          <a:p>
            <a:r>
              <a:rPr lang="en-US" sz="2000" smtClean="0"/>
              <a:t>Shade     Sun</a:t>
            </a:r>
            <a:endParaRPr lang="en-US" sz="2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Birds, Beetles, and Coffee</a:t>
            </a:r>
            <a:endParaRPr lang="en-US"/>
          </a:p>
        </p:txBody>
      </p:sp>
      <p:pic>
        <p:nvPicPr>
          <p:cNvPr id="1026" name="Picture 1"/>
          <p:cNvPicPr preferRelativeResize="0">
            <a:picLocks noChangeAspect="1" noChangeArrowheads="1"/>
          </p:cNvPicPr>
          <p:nvPr/>
        </p:nvPicPr>
        <p:blipFill>
          <a:blip r:embed="rId3" cstate="print"/>
          <a:srcRect/>
          <a:stretch>
            <a:fillRect/>
          </a:stretch>
        </p:blipFill>
        <p:spPr bwMode="auto">
          <a:xfrm>
            <a:off x="685799" y="1905000"/>
            <a:ext cx="3303616" cy="3352800"/>
          </a:xfrm>
          <a:prstGeom prst="rect">
            <a:avLst/>
          </a:prstGeom>
          <a:noFill/>
          <a:ln w="9525">
            <a:noFill/>
            <a:miter lim="800000"/>
            <a:headEnd/>
            <a:tailEnd/>
          </a:ln>
        </p:spPr>
      </p:pic>
      <p:sp>
        <p:nvSpPr>
          <p:cNvPr id="6" name="TextBox 5"/>
          <p:cNvSpPr txBox="1"/>
          <p:nvPr/>
        </p:nvSpPr>
        <p:spPr>
          <a:xfrm>
            <a:off x="533400" y="5943600"/>
            <a:ext cx="3369449" cy="830997"/>
          </a:xfrm>
          <a:prstGeom prst="rect">
            <a:avLst/>
          </a:prstGeom>
          <a:noFill/>
        </p:spPr>
        <p:txBody>
          <a:bodyPr wrap="none" rtlCol="0">
            <a:spAutoFit/>
          </a:bodyPr>
          <a:lstStyle/>
          <a:p>
            <a:r>
              <a:rPr lang="en-US" sz="2400" smtClean="0"/>
              <a:t>Coffee borer beetle (CBB)</a:t>
            </a:r>
            <a:br>
              <a:rPr lang="en-US" sz="2400" smtClean="0"/>
            </a:br>
            <a:r>
              <a:rPr lang="en-US" sz="2400" smtClean="0"/>
              <a:t>(bad guy)</a:t>
            </a:r>
            <a:endParaRPr lang="en-US" sz="2400"/>
          </a:p>
        </p:txBody>
      </p:sp>
      <p:sp>
        <p:nvSpPr>
          <p:cNvPr id="7" name="TextBox 6"/>
          <p:cNvSpPr txBox="1"/>
          <p:nvPr/>
        </p:nvSpPr>
        <p:spPr>
          <a:xfrm>
            <a:off x="4953000" y="5874603"/>
            <a:ext cx="3672608" cy="830997"/>
          </a:xfrm>
          <a:prstGeom prst="rect">
            <a:avLst/>
          </a:prstGeom>
          <a:noFill/>
        </p:spPr>
        <p:txBody>
          <a:bodyPr wrap="none" rtlCol="0">
            <a:spAutoFit/>
          </a:bodyPr>
          <a:lstStyle/>
          <a:p>
            <a:r>
              <a:rPr lang="en-US" sz="2400" smtClean="0"/>
              <a:t>Black-throated blue warbler</a:t>
            </a:r>
            <a:br>
              <a:rPr lang="en-US" sz="2400" smtClean="0"/>
            </a:br>
            <a:r>
              <a:rPr lang="en-US" sz="2400" smtClean="0"/>
              <a:t>(good guy)</a:t>
            </a:r>
            <a:endParaRPr lang="en-US" sz="2400"/>
          </a:p>
        </p:txBody>
      </p:sp>
      <p:sp>
        <p:nvSpPr>
          <p:cNvPr id="3" name="TextBox 2"/>
          <p:cNvSpPr txBox="1"/>
          <p:nvPr/>
        </p:nvSpPr>
        <p:spPr>
          <a:xfrm>
            <a:off x="685799" y="5257800"/>
            <a:ext cx="3429001" cy="1015663"/>
          </a:xfrm>
          <a:prstGeom prst="rect">
            <a:avLst/>
          </a:prstGeom>
          <a:noFill/>
        </p:spPr>
        <p:txBody>
          <a:bodyPr wrap="square" rtlCol="0">
            <a:spAutoFit/>
          </a:bodyPr>
          <a:lstStyle/>
          <a:p>
            <a:r>
              <a:rPr lang="en-US" sz="1200"/>
              <a:t>Photo from: Jaramillo, Juliana, et al. "Thermal tolerance of the coffee berry borer Hypothenemus hampei: predictions of climate change impact on a tropical insect pest." </a:t>
            </a:r>
            <a:r>
              <a:rPr lang="en-US" sz="1200" i="1"/>
              <a:t>PLoS One</a:t>
            </a:r>
            <a:r>
              <a:rPr lang="en-US" sz="1200"/>
              <a:t> 4.8 (2009): e6487.</a:t>
            </a:r>
          </a:p>
          <a:p>
            <a:endParaRPr lang="en-US" sz="1200"/>
          </a:p>
        </p:txBody>
      </p:sp>
      <p:pic>
        <p:nvPicPr>
          <p:cNvPr id="5" name="Content Placeholder 4"/>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373147" y="1905001"/>
            <a:ext cx="4391823" cy="2971800"/>
          </a:xfrm>
        </p:spPr>
      </p:pic>
      <p:sp>
        <p:nvSpPr>
          <p:cNvPr id="8" name="TextBox 7"/>
          <p:cNvSpPr txBox="1"/>
          <p:nvPr/>
        </p:nvSpPr>
        <p:spPr>
          <a:xfrm>
            <a:off x="4495800" y="4953000"/>
            <a:ext cx="2154564" cy="369332"/>
          </a:xfrm>
          <a:prstGeom prst="rect">
            <a:avLst/>
          </a:prstGeom>
          <a:noFill/>
        </p:spPr>
        <p:txBody>
          <a:bodyPr wrap="none" rtlCol="0">
            <a:spAutoFit/>
          </a:bodyPr>
          <a:lstStyle/>
          <a:p>
            <a:r>
              <a:rPr lang="en-US" smtClean="0"/>
              <a:t>Photo by M. Johnson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1143000"/>
          </a:xfrm>
        </p:spPr>
        <p:txBody>
          <a:bodyPr>
            <a:noAutofit/>
          </a:bodyPr>
          <a:lstStyle/>
          <a:p>
            <a:r>
              <a:rPr lang="en-US" sz="3200" smtClean="0"/>
              <a:t>Pattern 5: Birds respond to local food irruptions</a:t>
            </a:r>
            <a:endParaRPr lang="en-US" sz="3200"/>
          </a:p>
        </p:txBody>
      </p:sp>
      <p:sp>
        <p:nvSpPr>
          <p:cNvPr id="18" name="TextBox 17"/>
          <p:cNvSpPr txBox="1"/>
          <p:nvPr/>
        </p:nvSpPr>
        <p:spPr>
          <a:xfrm>
            <a:off x="76200" y="2895600"/>
            <a:ext cx="1773499" cy="830997"/>
          </a:xfrm>
          <a:prstGeom prst="rect">
            <a:avLst/>
          </a:prstGeom>
          <a:noFill/>
        </p:spPr>
        <p:txBody>
          <a:bodyPr wrap="none" rtlCol="0">
            <a:spAutoFit/>
          </a:bodyPr>
          <a:lstStyle/>
          <a:p>
            <a:r>
              <a:rPr lang="en-US" sz="2400" smtClean="0"/>
              <a:t>Optimal cell-</a:t>
            </a:r>
            <a:br>
              <a:rPr lang="en-US" sz="2400" smtClean="0"/>
            </a:br>
            <a:r>
              <a:rPr lang="en-US" sz="2400" smtClean="0"/>
              <a:t>short range</a:t>
            </a:r>
          </a:p>
        </p:txBody>
      </p:sp>
      <p:pic>
        <p:nvPicPr>
          <p:cNvPr id="2057" name="Picture 9"/>
          <p:cNvPicPr>
            <a:picLocks noChangeAspect="1" noChangeArrowheads="1"/>
          </p:cNvPicPr>
          <p:nvPr/>
        </p:nvPicPr>
        <p:blipFill>
          <a:blip r:embed="rId2" cstate="print"/>
          <a:srcRect/>
          <a:stretch>
            <a:fillRect/>
          </a:stretch>
        </p:blipFill>
        <p:spPr bwMode="auto">
          <a:xfrm>
            <a:off x="2286000" y="1247762"/>
            <a:ext cx="6858000" cy="5610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Autofit/>
          </a:bodyPr>
          <a:lstStyle/>
          <a:p>
            <a:r>
              <a:rPr lang="en-US" sz="3200" smtClean="0"/>
              <a:t>Pattern 5: Birds respond to local food irruptions</a:t>
            </a:r>
            <a:endParaRPr lang="en-US" sz="3200"/>
          </a:p>
        </p:txBody>
      </p:sp>
      <p:sp>
        <p:nvSpPr>
          <p:cNvPr id="18" name="TextBox 17"/>
          <p:cNvSpPr txBox="1"/>
          <p:nvPr/>
        </p:nvSpPr>
        <p:spPr>
          <a:xfrm>
            <a:off x="76200" y="2286000"/>
            <a:ext cx="2057400" cy="830997"/>
          </a:xfrm>
          <a:prstGeom prst="rect">
            <a:avLst/>
          </a:prstGeom>
          <a:noFill/>
        </p:spPr>
        <p:txBody>
          <a:bodyPr wrap="square" rtlCol="0">
            <a:spAutoFit/>
          </a:bodyPr>
          <a:lstStyle/>
          <a:p>
            <a:r>
              <a:rPr lang="en-US" sz="2400" smtClean="0"/>
              <a:t>Optimal </a:t>
            </a:r>
          </a:p>
          <a:p>
            <a:r>
              <a:rPr lang="en-US" sz="2400" smtClean="0"/>
              <a:t>departure</a:t>
            </a:r>
          </a:p>
        </p:txBody>
      </p:sp>
      <p:pic>
        <p:nvPicPr>
          <p:cNvPr id="5" name="Picture 3"/>
          <p:cNvPicPr>
            <a:picLocks noChangeAspect="1" noChangeArrowheads="1"/>
          </p:cNvPicPr>
          <p:nvPr/>
        </p:nvPicPr>
        <p:blipFill>
          <a:blip r:embed="rId2" cstate="print"/>
          <a:srcRect/>
          <a:stretch>
            <a:fillRect/>
          </a:stretch>
        </p:blipFill>
        <p:spPr bwMode="auto">
          <a:xfrm>
            <a:off x="2438400" y="1295399"/>
            <a:ext cx="6400800" cy="5236221"/>
          </a:xfrm>
          <a:prstGeom prst="rect">
            <a:avLst/>
          </a:prstGeom>
          <a:noFill/>
          <a:ln w="9525">
            <a:noFill/>
            <a:miter lim="800000"/>
            <a:headEnd/>
            <a:tailEnd/>
          </a:ln>
        </p:spPr>
      </p:pic>
      <p:sp>
        <p:nvSpPr>
          <p:cNvPr id="6" name="TextBox 5"/>
          <p:cNvSpPr txBox="1"/>
          <p:nvPr/>
        </p:nvSpPr>
        <p:spPr>
          <a:xfrm>
            <a:off x="76200" y="3124200"/>
            <a:ext cx="2057400" cy="2923877"/>
          </a:xfrm>
          <a:prstGeom prst="rect">
            <a:avLst/>
          </a:prstGeom>
          <a:noFill/>
        </p:spPr>
        <p:txBody>
          <a:bodyPr wrap="square" rtlCol="0">
            <a:spAutoFit/>
          </a:bodyPr>
          <a:lstStyle/>
          <a:p>
            <a:endParaRPr lang="en-US" sz="2400" smtClean="0"/>
          </a:p>
          <a:p>
            <a:r>
              <a:rPr lang="en-US" sz="2000" smtClean="0"/>
              <a:t>Birds cannot seek high-food cells</a:t>
            </a:r>
          </a:p>
          <a:p>
            <a:endParaRPr lang="en-US" sz="2000" smtClean="0"/>
          </a:p>
          <a:p>
            <a:r>
              <a:rPr lang="en-US" sz="2000" smtClean="0"/>
              <a:t>Birds that randomly enter high-food cells finish their daily feeding sooner</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Autofit/>
          </a:bodyPr>
          <a:lstStyle/>
          <a:p>
            <a:r>
              <a:rPr lang="en-US" sz="3200" smtClean="0"/>
              <a:t>Pattern 8: Bird movement distances, measured hourly, follow a log-normal distribution</a:t>
            </a:r>
            <a:endParaRPr lang="en-US" sz="3200"/>
          </a:p>
        </p:txBody>
      </p:sp>
      <p:pic>
        <p:nvPicPr>
          <p:cNvPr id="5122" name="Picture 2"/>
          <p:cNvPicPr>
            <a:picLocks noChangeAspect="1" noChangeArrowheads="1"/>
          </p:cNvPicPr>
          <p:nvPr/>
        </p:nvPicPr>
        <p:blipFill>
          <a:blip r:embed="rId2" cstate="print"/>
          <a:srcRect/>
          <a:stretch>
            <a:fillRect/>
          </a:stretch>
        </p:blipFill>
        <p:spPr bwMode="auto">
          <a:xfrm>
            <a:off x="990600" y="1600200"/>
            <a:ext cx="7406640" cy="521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Autofit/>
          </a:bodyPr>
          <a:lstStyle/>
          <a:p>
            <a:r>
              <a:rPr lang="en-US" sz="3200" smtClean="0"/>
              <a:t>Pattern 8: Log-normal movement distances</a:t>
            </a:r>
            <a:endParaRPr lang="en-US" sz="3200"/>
          </a:p>
        </p:txBody>
      </p:sp>
      <p:grpSp>
        <p:nvGrpSpPr>
          <p:cNvPr id="3" name="Group 11"/>
          <p:cNvGrpSpPr>
            <a:grpSpLocks noChangeAspect="1"/>
          </p:cNvGrpSpPr>
          <p:nvPr/>
        </p:nvGrpSpPr>
        <p:grpSpPr>
          <a:xfrm>
            <a:off x="533400" y="838199"/>
            <a:ext cx="7772400" cy="5879233"/>
            <a:chOff x="0" y="0"/>
            <a:chExt cx="9144000" cy="6916738"/>
          </a:xfrm>
        </p:grpSpPr>
        <p:pic>
          <p:nvPicPr>
            <p:cNvPr id="4" name="Picture 13"/>
            <p:cNvPicPr>
              <a:picLocks noChangeAspect="1" noChangeArrowheads="1"/>
            </p:cNvPicPr>
            <p:nvPr/>
          </p:nvPicPr>
          <p:blipFill>
            <a:blip r:embed="rId2" cstate="print"/>
            <a:srcRect/>
            <a:stretch>
              <a:fillRect/>
            </a:stretch>
          </p:blipFill>
          <p:spPr bwMode="auto">
            <a:xfrm>
              <a:off x="4754563" y="3429000"/>
              <a:ext cx="4389437" cy="3487738"/>
            </a:xfrm>
            <a:prstGeom prst="rect">
              <a:avLst/>
            </a:prstGeom>
            <a:noFill/>
            <a:ln w="9525">
              <a:noFill/>
              <a:miter lim="800000"/>
              <a:headEnd/>
              <a:tailEnd/>
            </a:ln>
          </p:spPr>
        </p:pic>
        <p:pic>
          <p:nvPicPr>
            <p:cNvPr id="5" name="Picture 12"/>
            <p:cNvPicPr>
              <a:picLocks noChangeAspect="1" noChangeArrowheads="1"/>
            </p:cNvPicPr>
            <p:nvPr/>
          </p:nvPicPr>
          <p:blipFill>
            <a:blip r:embed="rId3" cstate="print"/>
            <a:srcRect/>
            <a:stretch>
              <a:fillRect/>
            </a:stretch>
          </p:blipFill>
          <p:spPr bwMode="auto">
            <a:xfrm>
              <a:off x="0" y="3430588"/>
              <a:ext cx="4389438" cy="3427412"/>
            </a:xfrm>
            <a:prstGeom prst="rect">
              <a:avLst/>
            </a:prstGeom>
            <a:noFill/>
            <a:ln w="9525">
              <a:noFill/>
              <a:miter lim="800000"/>
              <a:headEnd/>
              <a:tailEnd/>
            </a:ln>
          </p:spPr>
        </p:pic>
        <p:pic>
          <p:nvPicPr>
            <p:cNvPr id="6" name="Picture 11"/>
            <p:cNvPicPr>
              <a:picLocks noChangeAspect="1" noChangeArrowheads="1"/>
            </p:cNvPicPr>
            <p:nvPr/>
          </p:nvPicPr>
          <p:blipFill>
            <a:blip r:embed="rId4" cstate="print"/>
            <a:srcRect/>
            <a:stretch>
              <a:fillRect/>
            </a:stretch>
          </p:blipFill>
          <p:spPr bwMode="auto">
            <a:xfrm>
              <a:off x="4754563" y="0"/>
              <a:ext cx="4389437" cy="3427413"/>
            </a:xfrm>
            <a:prstGeom prst="rect">
              <a:avLst/>
            </a:prstGeom>
            <a:noFill/>
            <a:ln w="9525">
              <a:noFill/>
              <a:miter lim="800000"/>
              <a:headEnd/>
              <a:tailEnd/>
            </a:ln>
          </p:spPr>
        </p:pic>
        <p:sp>
          <p:nvSpPr>
            <p:cNvPr id="7" name="TextBox 8"/>
            <p:cNvSpPr txBox="1">
              <a:spLocks noChangeArrowheads="1"/>
            </p:cNvSpPr>
            <p:nvPr/>
          </p:nvSpPr>
          <p:spPr bwMode="auto">
            <a:xfrm>
              <a:off x="7086600" y="381000"/>
              <a:ext cx="1834071" cy="1013410"/>
            </a:xfrm>
            <a:prstGeom prst="rect">
              <a:avLst/>
            </a:prstGeom>
            <a:noFill/>
            <a:ln w="9525">
              <a:noFill/>
              <a:miter lim="800000"/>
              <a:headEnd/>
              <a:tailEnd/>
            </a:ln>
          </p:spPr>
          <p:txBody>
            <a:bodyPr wrap="none">
              <a:spAutoFit/>
            </a:bodyPr>
            <a:lstStyle/>
            <a:p>
              <a:r>
                <a:rPr lang="en-US" sz="2400" smtClean="0"/>
                <a:t>Optimal</a:t>
              </a:r>
            </a:p>
            <a:p>
              <a:r>
                <a:rPr lang="en-US" sz="2400" smtClean="0"/>
                <a:t>departure</a:t>
              </a:r>
              <a:endParaRPr lang="en-US" sz="2400"/>
            </a:p>
          </p:txBody>
        </p:sp>
        <p:pic>
          <p:nvPicPr>
            <p:cNvPr id="8" name="Picture 10"/>
            <p:cNvPicPr>
              <a:picLocks noChangeAspect="1" noChangeArrowheads="1"/>
            </p:cNvPicPr>
            <p:nvPr/>
          </p:nvPicPr>
          <p:blipFill>
            <a:blip r:embed="rId5" cstate="print"/>
            <a:srcRect/>
            <a:stretch>
              <a:fillRect/>
            </a:stretch>
          </p:blipFill>
          <p:spPr bwMode="auto">
            <a:xfrm>
              <a:off x="0" y="1588"/>
              <a:ext cx="4389438" cy="3427412"/>
            </a:xfrm>
            <a:prstGeom prst="rect">
              <a:avLst/>
            </a:prstGeom>
            <a:noFill/>
            <a:ln w="9525">
              <a:noFill/>
              <a:miter lim="800000"/>
              <a:headEnd/>
              <a:tailEnd/>
            </a:ln>
          </p:spPr>
        </p:pic>
        <p:sp>
          <p:nvSpPr>
            <p:cNvPr id="9" name="TextBox 10"/>
            <p:cNvSpPr txBox="1">
              <a:spLocks noChangeArrowheads="1"/>
            </p:cNvSpPr>
            <p:nvPr/>
          </p:nvSpPr>
          <p:spPr bwMode="auto">
            <a:xfrm>
              <a:off x="7087980" y="3505199"/>
              <a:ext cx="1963093" cy="863275"/>
            </a:xfrm>
            <a:prstGeom prst="rect">
              <a:avLst/>
            </a:prstGeom>
            <a:noFill/>
            <a:ln w="9525">
              <a:noFill/>
              <a:miter lim="800000"/>
              <a:headEnd/>
              <a:tailEnd/>
            </a:ln>
          </p:spPr>
          <p:txBody>
            <a:bodyPr wrap="none">
              <a:spAutoFit/>
            </a:bodyPr>
            <a:lstStyle/>
            <a:p>
              <a:r>
                <a:rPr lang="en-US" sz="2000" smtClean="0"/>
                <a:t>Optimal cell-</a:t>
              </a:r>
            </a:p>
            <a:p>
              <a:r>
                <a:rPr lang="en-US" sz="2000" smtClean="0"/>
                <a:t>long range</a:t>
              </a:r>
              <a:endParaRPr lang="en-US" sz="2000"/>
            </a:p>
          </p:txBody>
        </p:sp>
        <p:sp>
          <p:nvSpPr>
            <p:cNvPr id="10" name="TextBox 7"/>
            <p:cNvSpPr txBox="1">
              <a:spLocks noChangeArrowheads="1"/>
            </p:cNvSpPr>
            <p:nvPr/>
          </p:nvSpPr>
          <p:spPr bwMode="auto">
            <a:xfrm>
              <a:off x="2286000" y="381000"/>
              <a:ext cx="1646402" cy="563005"/>
            </a:xfrm>
            <a:prstGeom prst="rect">
              <a:avLst/>
            </a:prstGeom>
            <a:noFill/>
            <a:ln w="9525">
              <a:noFill/>
              <a:miter lim="800000"/>
              <a:headEnd/>
              <a:tailEnd/>
            </a:ln>
          </p:spPr>
          <p:txBody>
            <a:bodyPr wrap="none">
              <a:spAutoFit/>
            </a:bodyPr>
            <a:lstStyle/>
            <a:p>
              <a:r>
                <a:rPr lang="en-US" sz="2400" smtClean="0"/>
                <a:t>Random</a:t>
              </a:r>
              <a:endParaRPr lang="en-US" sz="2400"/>
            </a:p>
          </p:txBody>
        </p:sp>
        <p:sp>
          <p:nvSpPr>
            <p:cNvPr id="11" name="TextBox 9"/>
            <p:cNvSpPr txBox="1">
              <a:spLocks noChangeArrowheads="1"/>
            </p:cNvSpPr>
            <p:nvPr/>
          </p:nvSpPr>
          <p:spPr bwMode="auto">
            <a:xfrm>
              <a:off x="1905000" y="3505199"/>
              <a:ext cx="2313016" cy="1013410"/>
            </a:xfrm>
            <a:prstGeom prst="rect">
              <a:avLst/>
            </a:prstGeom>
            <a:noFill/>
            <a:ln w="9525">
              <a:noFill/>
              <a:miter lim="800000"/>
              <a:headEnd/>
              <a:tailEnd/>
            </a:ln>
          </p:spPr>
          <p:txBody>
            <a:bodyPr wrap="none">
              <a:spAutoFit/>
            </a:bodyPr>
            <a:lstStyle/>
            <a:p>
              <a:r>
                <a:rPr lang="en-US" sz="2400" smtClean="0"/>
                <a:t>Optimal cell-</a:t>
              </a:r>
            </a:p>
            <a:p>
              <a:r>
                <a:rPr lang="en-US" sz="2400" smtClean="0"/>
                <a:t>short range</a:t>
              </a:r>
              <a:endParaRPr lang="en-US" sz="2400"/>
            </a:p>
          </p:txBody>
        </p:sp>
      </p:grpSp>
      <p:sp>
        <p:nvSpPr>
          <p:cNvPr id="13" name="Rounded Rectangle 12"/>
          <p:cNvSpPr/>
          <p:nvPr/>
        </p:nvSpPr>
        <p:spPr>
          <a:xfrm>
            <a:off x="5029200" y="6400800"/>
            <a:ext cx="32766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534400" cy="685800"/>
          </a:xfrm>
        </p:spPr>
        <p:txBody>
          <a:bodyPr>
            <a:noAutofit/>
          </a:bodyPr>
          <a:lstStyle/>
          <a:p>
            <a:r>
              <a:rPr lang="en-US" sz="2800" smtClean="0"/>
              <a:t>Final score for hypothesized behaviour models:</a:t>
            </a:r>
            <a:endParaRPr lang="en-US" sz="2800"/>
          </a:p>
        </p:txBody>
      </p:sp>
      <p:graphicFrame>
        <p:nvGraphicFramePr>
          <p:cNvPr id="5" name="Content Placeholder 4"/>
          <p:cNvGraphicFramePr>
            <a:graphicFrameLocks noGrp="1"/>
          </p:cNvGraphicFramePr>
          <p:nvPr>
            <p:ph sz="quarter" idx="1"/>
          </p:nvPr>
        </p:nvGraphicFramePr>
        <p:xfrm>
          <a:off x="152400" y="1066796"/>
          <a:ext cx="8686800" cy="5699760"/>
        </p:xfrm>
        <a:graphic>
          <a:graphicData uri="http://schemas.openxmlformats.org/drawingml/2006/table">
            <a:tbl>
              <a:tblPr firstRow="1" bandRow="1">
                <a:tableStyleId>{3B4B98B0-60AC-42C2-AFA5-B58CD77FA1E5}</a:tableStyleId>
              </a:tblPr>
              <a:tblGrid>
                <a:gridCol w="2171700"/>
                <a:gridCol w="1303020"/>
                <a:gridCol w="1737360"/>
                <a:gridCol w="1737360"/>
                <a:gridCol w="1737360"/>
              </a:tblGrid>
              <a:tr h="788670">
                <a:tc>
                  <a:txBody>
                    <a:bodyPr/>
                    <a:lstStyle/>
                    <a:p>
                      <a:r>
                        <a:rPr lang="en-US" sz="1600" smtClean="0"/>
                        <a:t>Patterns</a:t>
                      </a:r>
                      <a:endParaRPr lang="en-US" sz="1600"/>
                    </a:p>
                  </a:txBody>
                  <a:tcPr/>
                </a:tc>
                <a:tc>
                  <a:txBody>
                    <a:bodyPr/>
                    <a:lstStyle/>
                    <a:p>
                      <a:r>
                        <a:rPr lang="en-US" sz="1600" smtClean="0"/>
                        <a:t>Random</a:t>
                      </a:r>
                      <a:endParaRPr lang="en-US" sz="1600"/>
                    </a:p>
                  </a:txBody>
                  <a:tcPr/>
                </a:tc>
                <a:tc>
                  <a:txBody>
                    <a:bodyPr/>
                    <a:lstStyle/>
                    <a:p>
                      <a:r>
                        <a:rPr lang="en-US" sz="1600" smtClean="0"/>
                        <a:t>Optimal departure</a:t>
                      </a:r>
                      <a:endParaRPr lang="en-US" sz="1600"/>
                    </a:p>
                  </a:txBody>
                  <a:tcPr/>
                </a:tc>
                <a:tc>
                  <a:txBody>
                    <a:bodyPr/>
                    <a:lstStyle/>
                    <a:p>
                      <a:r>
                        <a:rPr lang="en-US" sz="1600" smtClean="0"/>
                        <a:t>Optimal destination- short distance</a:t>
                      </a:r>
                      <a:endParaRPr lang="en-US" sz="16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Optimal destination- long distance</a:t>
                      </a:r>
                    </a:p>
                  </a:txBody>
                  <a:tcPr/>
                </a:tc>
              </a:tr>
              <a:tr h="558642">
                <a:tc>
                  <a:txBody>
                    <a:bodyPr/>
                    <a:lstStyle/>
                    <a:p>
                      <a:r>
                        <a:rPr lang="en-US" sz="1600" smtClean="0"/>
                        <a:t>1) Pest reduction by birds</a:t>
                      </a:r>
                      <a:endParaRPr lang="en-US" sz="1600"/>
                    </a:p>
                  </a:txBody>
                  <a:tcPr/>
                </a:tc>
                <a:tc>
                  <a:txBody>
                    <a:bodyPr/>
                    <a:lstStyle/>
                    <a:p>
                      <a:pPr algn="ctr"/>
                      <a:r>
                        <a:rPr lang="en-US" sz="3200" smtClean="0">
                          <a:solidFill>
                            <a:schemeClr val="bg1">
                              <a:lumMod val="65000"/>
                            </a:schemeClr>
                          </a:solidFill>
                          <a:sym typeface="Wingdings"/>
                        </a:rPr>
                        <a:t></a:t>
                      </a:r>
                      <a:endParaRPr lang="en-US" sz="3200">
                        <a:solidFill>
                          <a:schemeClr val="bg1">
                            <a:lumMod val="65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smtClean="0">
                          <a:ln>
                            <a:noFill/>
                          </a:ln>
                          <a:solidFill>
                            <a:prstClr val="black"/>
                          </a:solidFill>
                          <a:effectLst/>
                          <a:uLnTx/>
                          <a:uFillTx/>
                          <a:latin typeface="+mn-lt"/>
                          <a:ea typeface="+mn-ea"/>
                          <a:cs typeface="+mn-cs"/>
                          <a:sym typeface="Wingdings"/>
                        </a:rPr>
                        <a:t></a:t>
                      </a:r>
                      <a:endParaRPr lang="en-US" sz="320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smtClean="0">
                          <a:sym typeface="Wingdings"/>
                        </a:rPr>
                        <a:t></a:t>
                      </a:r>
                      <a:endParaRPr lang="en-US" sz="3200" smtClean="0"/>
                    </a:p>
                  </a:txBody>
                  <a:tcPr/>
                </a:tc>
                <a:tc>
                  <a:txBody>
                    <a:bodyPr/>
                    <a:lstStyle/>
                    <a:p>
                      <a:pPr algn="ctr"/>
                      <a:r>
                        <a:rPr lang="en-US" sz="3200" smtClean="0">
                          <a:sym typeface="Wingdings"/>
                        </a:rPr>
                        <a:t></a:t>
                      </a:r>
                      <a:endParaRPr lang="en-US" sz="3200"/>
                    </a:p>
                  </a:txBody>
                  <a:tcPr/>
                </a:tc>
              </a:tr>
              <a:tr h="558642">
                <a:tc>
                  <a:txBody>
                    <a:bodyPr/>
                    <a:lstStyle/>
                    <a:p>
                      <a:r>
                        <a:rPr lang="en-US" sz="1600" smtClean="0"/>
                        <a:t>2) Infestation higher in sun</a:t>
                      </a:r>
                      <a:r>
                        <a:rPr lang="en-US" sz="1600" baseline="0" smtClean="0"/>
                        <a:t> coffee</a:t>
                      </a:r>
                      <a:endParaRPr lang="en-US" sz="1600"/>
                    </a:p>
                  </a:txBody>
                  <a:tcPr/>
                </a:tc>
                <a:tc>
                  <a:txBody>
                    <a:bodyPr/>
                    <a:lstStyle/>
                    <a:p>
                      <a:pPr algn="ctr"/>
                      <a:r>
                        <a:rPr lang="en-US" sz="3200" smtClean="0">
                          <a:sym typeface="Wingdings"/>
                        </a:rPr>
                        <a:t></a:t>
                      </a:r>
                      <a:endParaRPr lang="en-US" sz="3200"/>
                    </a:p>
                  </a:txBody>
                  <a:tcPr/>
                </a:tc>
                <a:tc>
                  <a:txBody>
                    <a:bodyPr/>
                    <a:lstStyle/>
                    <a:p>
                      <a:pPr algn="ctr"/>
                      <a:r>
                        <a:rPr lang="en-US" sz="3200" smtClean="0">
                          <a:sym typeface="Wingdings"/>
                        </a:rPr>
                        <a:t></a:t>
                      </a:r>
                      <a:endParaRPr lang="en-US" sz="3200"/>
                    </a:p>
                  </a:txBody>
                  <a:tcPr/>
                </a:tc>
                <a:tc>
                  <a:txBody>
                    <a:bodyPr/>
                    <a:lstStyle/>
                    <a:p>
                      <a:pPr algn="ctr"/>
                      <a:r>
                        <a:rPr lang="en-US" sz="3200" smtClean="0">
                          <a:sym typeface="Wingdings"/>
                        </a:rPr>
                        <a:t></a:t>
                      </a:r>
                      <a:endParaRPr lang="en-US" sz="3200"/>
                    </a:p>
                  </a:txBody>
                  <a:tcPr/>
                </a:tc>
                <a:tc>
                  <a:txBody>
                    <a:bodyPr/>
                    <a:lstStyle/>
                    <a:p>
                      <a:pPr algn="ctr"/>
                      <a:r>
                        <a:rPr lang="en-US" sz="3200" smtClean="0">
                          <a:sym typeface="Wingdings"/>
                        </a:rPr>
                        <a:t></a:t>
                      </a:r>
                      <a:endParaRPr lang="en-US" sz="3200"/>
                    </a:p>
                  </a:txBody>
                  <a:tcPr/>
                </a:tc>
              </a:tr>
              <a:tr h="558642">
                <a:tc>
                  <a:txBody>
                    <a:bodyPr/>
                    <a:lstStyle/>
                    <a:p>
                      <a:r>
                        <a:rPr lang="en-US" sz="1600" smtClean="0"/>
                        <a:t>3) Bird</a:t>
                      </a:r>
                      <a:r>
                        <a:rPr lang="en-US" sz="1600" baseline="0" smtClean="0"/>
                        <a:t> densities higher in shade coffee</a:t>
                      </a:r>
                      <a:endParaRPr lang="en-US" sz="1600"/>
                    </a:p>
                  </a:txBody>
                  <a:tcPr/>
                </a:tc>
                <a:tc>
                  <a:txBody>
                    <a:bodyPr/>
                    <a:lstStyle/>
                    <a:p>
                      <a:pPr algn="ctr"/>
                      <a:endParaRPr lang="en-US" sz="3200"/>
                    </a:p>
                  </a:txBody>
                  <a:tcPr/>
                </a:tc>
                <a:tc>
                  <a:txBody>
                    <a:bodyPr/>
                    <a:lstStyle/>
                    <a:p>
                      <a:pPr algn="ctr"/>
                      <a:r>
                        <a:rPr lang="en-US" sz="3200" smtClean="0">
                          <a:sym typeface="Wingdings"/>
                        </a:rPr>
                        <a:t></a:t>
                      </a:r>
                      <a:endParaRPr lang="en-US" sz="3200"/>
                    </a:p>
                  </a:txBody>
                  <a:tcPr/>
                </a:tc>
                <a:tc>
                  <a:txBody>
                    <a:bodyPr/>
                    <a:lstStyle/>
                    <a:p>
                      <a:pPr algn="ctr"/>
                      <a:r>
                        <a:rPr lang="en-US" sz="3200" smtClean="0">
                          <a:sym typeface="Wingdings"/>
                        </a:rPr>
                        <a:t></a:t>
                      </a:r>
                      <a:endParaRPr lang="en-US" sz="3200"/>
                    </a:p>
                  </a:txBody>
                  <a:tcPr/>
                </a:tc>
                <a:tc>
                  <a:txBody>
                    <a:bodyPr/>
                    <a:lstStyle/>
                    <a:p>
                      <a:pPr algn="ctr"/>
                      <a:r>
                        <a:rPr lang="en-US" sz="3200" smtClean="0">
                          <a:sym typeface="Wingdings"/>
                        </a:rPr>
                        <a:t></a:t>
                      </a:r>
                      <a:endParaRPr lang="en-US" sz="3200"/>
                    </a:p>
                  </a:txBody>
                  <a:tcPr/>
                </a:tc>
              </a:tr>
              <a:tr h="558642">
                <a:tc>
                  <a:txBody>
                    <a:bodyPr/>
                    <a:lstStyle/>
                    <a:p>
                      <a:r>
                        <a:rPr lang="en-US" sz="1600" smtClean="0"/>
                        <a:t>4) Bird effect</a:t>
                      </a:r>
                      <a:r>
                        <a:rPr lang="en-US" sz="1600" baseline="0" smtClean="0"/>
                        <a:t> increases with infestation rate</a:t>
                      </a:r>
                      <a:endParaRPr lang="en-US" sz="1600"/>
                    </a:p>
                  </a:txBody>
                  <a:tcPr/>
                </a:tc>
                <a:tc>
                  <a:txBody>
                    <a:bodyPr/>
                    <a:lstStyle/>
                    <a:p>
                      <a:pPr algn="ctr"/>
                      <a:r>
                        <a:rPr lang="en-US" sz="3200" smtClean="0">
                          <a:solidFill>
                            <a:schemeClr val="bg1">
                              <a:lumMod val="65000"/>
                            </a:schemeClr>
                          </a:solidFill>
                          <a:sym typeface="Wingdings"/>
                        </a:rPr>
                        <a:t></a:t>
                      </a:r>
                      <a:endParaRPr lang="en-US" sz="3200">
                        <a:solidFill>
                          <a:schemeClr val="bg1">
                            <a:lumMod val="65000"/>
                          </a:schemeClr>
                        </a:solidFill>
                      </a:endParaRPr>
                    </a:p>
                  </a:txBody>
                  <a:tcPr/>
                </a:tc>
                <a:tc>
                  <a:txBody>
                    <a:bodyPr/>
                    <a:lstStyle/>
                    <a:p>
                      <a:pPr algn="ctr"/>
                      <a:r>
                        <a:rPr lang="en-US" sz="3200" smtClean="0">
                          <a:solidFill>
                            <a:schemeClr val="bg1">
                              <a:lumMod val="65000"/>
                            </a:schemeClr>
                          </a:solidFill>
                          <a:sym typeface="Wingdings"/>
                        </a:rPr>
                        <a:t></a:t>
                      </a:r>
                      <a:endParaRPr lang="en-US" sz="3200">
                        <a:solidFill>
                          <a:schemeClr val="bg1">
                            <a:lumMod val="65000"/>
                          </a:schemeClr>
                        </a:solidFill>
                      </a:endParaRPr>
                    </a:p>
                  </a:txBody>
                  <a:tcPr/>
                </a:tc>
                <a:tc>
                  <a:txBody>
                    <a:bodyPr/>
                    <a:lstStyle/>
                    <a:p>
                      <a:pPr algn="ctr"/>
                      <a:r>
                        <a:rPr lang="en-US" sz="3200" smtClean="0">
                          <a:sym typeface="Wingdings"/>
                        </a:rPr>
                        <a:t></a:t>
                      </a:r>
                      <a:endParaRPr lang="en-US" sz="3200"/>
                    </a:p>
                  </a:txBody>
                  <a:tcPr/>
                </a:tc>
                <a:tc>
                  <a:txBody>
                    <a:bodyPr/>
                    <a:lstStyle/>
                    <a:p>
                      <a:pPr algn="ctr"/>
                      <a:r>
                        <a:rPr lang="en-US" sz="3200" smtClean="0">
                          <a:sym typeface="Wingdings"/>
                        </a:rPr>
                        <a:t></a:t>
                      </a:r>
                      <a:endParaRPr lang="en-US" sz="3200"/>
                    </a:p>
                  </a:txBody>
                  <a:tcPr/>
                </a:tc>
              </a:tr>
              <a:tr h="5586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5) Higher bird density during food irruptions</a:t>
                      </a:r>
                    </a:p>
                  </a:txBody>
                  <a:tcPr/>
                </a:tc>
                <a:tc>
                  <a:txBody>
                    <a:bodyPr/>
                    <a:lstStyle/>
                    <a:p>
                      <a:pPr algn="ctr"/>
                      <a:endParaRPr lang="en-US" sz="3200"/>
                    </a:p>
                  </a:txBody>
                  <a:tcPr/>
                </a:tc>
                <a:tc>
                  <a:txBody>
                    <a:bodyPr/>
                    <a:lstStyle/>
                    <a:p>
                      <a:pPr algn="ctr"/>
                      <a:endParaRPr lang="en-US" sz="3200"/>
                    </a:p>
                  </a:txBody>
                  <a:tcPr/>
                </a:tc>
                <a:tc>
                  <a:txBody>
                    <a:bodyPr/>
                    <a:lstStyle/>
                    <a:p>
                      <a:pPr algn="ctr"/>
                      <a:r>
                        <a:rPr lang="en-US" sz="3200" smtClean="0">
                          <a:sym typeface="Wingdings"/>
                        </a:rPr>
                        <a:t></a:t>
                      </a:r>
                      <a:endParaRPr lang="en-US" sz="3200"/>
                    </a:p>
                  </a:txBody>
                  <a:tcPr/>
                </a:tc>
                <a:tc>
                  <a:txBody>
                    <a:bodyPr/>
                    <a:lstStyle/>
                    <a:p>
                      <a:pPr algn="ctr"/>
                      <a:r>
                        <a:rPr lang="en-US" sz="3200" smtClean="0">
                          <a:sym typeface="Wingdings"/>
                        </a:rPr>
                        <a:t></a:t>
                      </a:r>
                      <a:endParaRPr lang="en-US" sz="3200"/>
                    </a:p>
                  </a:txBody>
                  <a:tcPr/>
                </a:tc>
              </a:tr>
              <a:tr h="558642">
                <a:tc>
                  <a:txBody>
                    <a:bodyPr/>
                    <a:lstStyle/>
                    <a:p>
                      <a:r>
                        <a:rPr lang="en-US" sz="1600" smtClean="0"/>
                        <a:t>6) Bird density varies with food availability</a:t>
                      </a:r>
                      <a:endParaRPr lang="en-US" sz="16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smtClean="0">
                          <a:sym typeface="Wingdings"/>
                        </a:rPr>
                        <a:t></a:t>
                      </a:r>
                      <a:endParaRPr lang="en-US" sz="320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smtClean="0">
                          <a:sym typeface="Wingdings"/>
                        </a:rPr>
                        <a:t></a:t>
                      </a:r>
                      <a:endParaRPr lang="en-US" sz="3200" smtClean="0"/>
                    </a:p>
                  </a:txBody>
                  <a:tcPr/>
                </a:tc>
                <a:tc>
                  <a:txBody>
                    <a:bodyPr/>
                    <a:lstStyle/>
                    <a:p>
                      <a:pPr algn="ctr"/>
                      <a:r>
                        <a:rPr lang="en-US" sz="3200" smtClean="0">
                          <a:sym typeface="Wingdings"/>
                        </a:rPr>
                        <a:t></a:t>
                      </a:r>
                      <a:endParaRPr lang="en-US" sz="3200"/>
                    </a:p>
                  </a:txBody>
                  <a:tcPr/>
                </a:tc>
                <a:tc>
                  <a:txBody>
                    <a:bodyPr/>
                    <a:lstStyle/>
                    <a:p>
                      <a:pPr algn="ctr"/>
                      <a:r>
                        <a:rPr lang="en-US" sz="3200" smtClean="0">
                          <a:sym typeface="Wingdings"/>
                        </a:rPr>
                        <a:t></a:t>
                      </a:r>
                      <a:endParaRPr lang="en-US" sz="3200"/>
                    </a:p>
                  </a:txBody>
                  <a:tcPr/>
                </a:tc>
              </a:tr>
              <a:tr h="558642">
                <a:tc>
                  <a:txBody>
                    <a:bodyPr/>
                    <a:lstStyle/>
                    <a:p>
                      <a:r>
                        <a:rPr lang="en-US" sz="1600" smtClean="0"/>
                        <a:t>8) Log-normal movement distance distribution</a:t>
                      </a:r>
                      <a:endParaRPr lang="en-US" sz="16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smtClean="0">
                          <a:sym typeface="Wingdings"/>
                        </a:rPr>
                        <a:t></a:t>
                      </a:r>
                      <a:endParaRPr lang="en-US" sz="3200" smtClean="0"/>
                    </a:p>
                  </a:txBody>
                  <a:tcPr/>
                </a:tc>
                <a:tc>
                  <a:txBody>
                    <a:bodyPr/>
                    <a:lstStyle/>
                    <a:p>
                      <a:pPr algn="ctr"/>
                      <a:endParaRPr lang="en-US" sz="32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smtClean="0">
                          <a:sym typeface="Wingdings"/>
                        </a:rPr>
                        <a:t></a:t>
                      </a:r>
                      <a:endParaRPr lang="en-US" sz="3200" smtClean="0"/>
                    </a:p>
                  </a:txBody>
                  <a:tcPr/>
                </a:tc>
                <a:tc>
                  <a:txBody>
                    <a:bodyPr/>
                    <a:lstStyle/>
                    <a:p>
                      <a:pPr algn="ctr"/>
                      <a:endParaRPr lang="en-US" sz="3200"/>
                    </a:p>
                  </a:txBody>
                  <a:tcPr/>
                </a:tc>
              </a:tr>
              <a:tr h="558642">
                <a:tc>
                  <a:txBody>
                    <a:bodyPr/>
                    <a:lstStyle/>
                    <a:p>
                      <a:r>
                        <a:rPr lang="en-US" sz="1600" smtClean="0"/>
                        <a:t>9) Episodic pest consumption</a:t>
                      </a:r>
                      <a:endParaRPr lang="en-US" sz="16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smtClean="0">
                          <a:sym typeface="Wingdings"/>
                        </a:rPr>
                        <a:t></a:t>
                      </a:r>
                      <a:endParaRPr lang="en-US" sz="320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smtClean="0">
                          <a:sym typeface="Wingdings"/>
                        </a:rPr>
                        <a:t></a:t>
                      </a:r>
                      <a:endParaRPr lang="en-US" sz="320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smtClean="0">
                          <a:sym typeface="Wingdings"/>
                        </a:rPr>
                        <a:t></a:t>
                      </a:r>
                      <a:endParaRPr lang="en-US" sz="320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smtClean="0">
                          <a:sym typeface="Wingdings"/>
                        </a:rPr>
                        <a:t></a:t>
                      </a:r>
                      <a:endParaRPr lang="en-US" sz="3200" smtClean="0"/>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Conclusions about foraging theory for the coffee farm model</a:t>
            </a:r>
            <a:endParaRPr lang="en-US"/>
          </a:p>
        </p:txBody>
      </p:sp>
      <p:sp>
        <p:nvSpPr>
          <p:cNvPr id="3" name="Content Placeholder 2"/>
          <p:cNvSpPr>
            <a:spLocks noGrp="1"/>
          </p:cNvSpPr>
          <p:nvPr>
            <p:ph idx="1"/>
          </p:nvPr>
        </p:nvSpPr>
        <p:spPr>
          <a:xfrm>
            <a:off x="457200" y="1828800"/>
            <a:ext cx="8382000" cy="4800600"/>
          </a:xfrm>
          <a:solidFill>
            <a:schemeClr val="bg2"/>
          </a:solidFill>
        </p:spPr>
        <p:txBody>
          <a:bodyPr>
            <a:normAutofit/>
          </a:bodyPr>
          <a:lstStyle/>
          <a:p>
            <a:r>
              <a:rPr lang="en-US" smtClean="0"/>
              <a:t>Theory must assume birds have the ability to detect and seek profitable foraging locations</a:t>
            </a:r>
          </a:p>
          <a:p>
            <a:endParaRPr lang="en-US" smtClean="0"/>
          </a:p>
          <a:p>
            <a:r>
              <a:rPr lang="en-US" smtClean="0"/>
              <a:t>Over short (not long) </a:t>
            </a:r>
            <a:br>
              <a:rPr lang="en-US" smtClean="0"/>
            </a:br>
            <a:r>
              <a:rPr lang="en-US" smtClean="0"/>
              <a:t>distances</a:t>
            </a:r>
          </a:p>
          <a:p>
            <a:pPr lvl="1"/>
            <a:endParaRPr lang="en-US" smtClean="0"/>
          </a:p>
        </p:txBody>
      </p:sp>
      <p:pic>
        <p:nvPicPr>
          <p:cNvPr id="4" name="Picture 3"/>
          <p:cNvPicPr>
            <a:picLocks noChangeAspect="1" noChangeArrowheads="1"/>
          </p:cNvPicPr>
          <p:nvPr/>
        </p:nvPicPr>
        <p:blipFill>
          <a:blip r:embed="rId2" cstate="print"/>
          <a:srcRect l="16147" t="10166" r="18824"/>
          <a:stretch>
            <a:fillRect/>
          </a:stretch>
        </p:blipFill>
        <p:spPr bwMode="auto">
          <a:xfrm>
            <a:off x="5715000" y="3733800"/>
            <a:ext cx="2895600" cy="26934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295400"/>
          </a:xfrm>
        </p:spPr>
        <p:txBody>
          <a:bodyPr>
            <a:noAutofit/>
          </a:bodyPr>
          <a:lstStyle/>
          <a:p>
            <a:r>
              <a:rPr lang="en-US" sz="3200" smtClean="0"/>
              <a:t>General conclusions about behavior theory for IBMs</a:t>
            </a:r>
            <a:endParaRPr lang="en-US" sz="3200"/>
          </a:p>
        </p:txBody>
      </p:sp>
      <p:sp>
        <p:nvSpPr>
          <p:cNvPr id="3" name="Content Placeholder 2"/>
          <p:cNvSpPr>
            <a:spLocks noGrp="1"/>
          </p:cNvSpPr>
          <p:nvPr>
            <p:ph idx="1"/>
          </p:nvPr>
        </p:nvSpPr>
        <p:spPr>
          <a:xfrm>
            <a:off x="457200" y="1828800"/>
            <a:ext cx="8382000" cy="4800600"/>
          </a:xfrm>
          <a:solidFill>
            <a:schemeClr val="bg2"/>
          </a:solidFill>
        </p:spPr>
        <p:txBody>
          <a:bodyPr>
            <a:normAutofit/>
          </a:bodyPr>
          <a:lstStyle/>
          <a:p>
            <a:r>
              <a:rPr lang="en-US" smtClean="0"/>
              <a:t>The use of </a:t>
            </a:r>
            <a:r>
              <a:rPr lang="en-US" i="1" smtClean="0"/>
              <a:t>multiple</a:t>
            </a:r>
            <a:r>
              <a:rPr lang="en-US" smtClean="0"/>
              <a:t> </a:t>
            </a:r>
            <a:r>
              <a:rPr lang="en-US" i="1" smtClean="0"/>
              <a:t>observed </a:t>
            </a:r>
            <a:r>
              <a:rPr lang="en-US" smtClean="0"/>
              <a:t>patterns to test </a:t>
            </a:r>
            <a:r>
              <a:rPr lang="en-US" i="1" smtClean="0"/>
              <a:t>alternative hypotheses </a:t>
            </a:r>
            <a:r>
              <a:rPr lang="en-US" smtClean="0"/>
              <a:t>is a productive way to develop theory for individual behavior</a:t>
            </a:r>
          </a:p>
          <a:p>
            <a:endParaRPr lang="en-US" smtClean="0"/>
          </a:p>
          <a:p>
            <a:r>
              <a:rPr lang="en-US" smtClean="0"/>
              <a:t>Classical behavior theory often fails in individual-based population models</a:t>
            </a:r>
          </a:p>
          <a:p>
            <a:pPr lvl="1"/>
            <a:r>
              <a:rPr lang="en-US" smtClean="0"/>
              <a:t>More realistic level of complexity</a:t>
            </a:r>
          </a:p>
          <a:p>
            <a:pPr lvl="1"/>
            <a:r>
              <a:rPr lang="en-US" smtClean="0"/>
              <a:t>Feedbacks: </a:t>
            </a:r>
            <a:br>
              <a:rPr lang="en-US" smtClean="0"/>
            </a:br>
            <a:r>
              <a:rPr lang="en-US" smtClean="0"/>
              <a:t>Behavior affects competition affects behavior</a:t>
            </a:r>
          </a:p>
          <a:p>
            <a:pPr lvl="1"/>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Some conclusions from this model:</a:t>
            </a:r>
            <a:endParaRPr lang="en-US"/>
          </a:p>
        </p:txBody>
      </p:sp>
      <p:sp>
        <p:nvSpPr>
          <p:cNvPr id="3" name="Content Placeholder 2"/>
          <p:cNvSpPr>
            <a:spLocks noGrp="1"/>
          </p:cNvSpPr>
          <p:nvPr>
            <p:ph idx="1"/>
          </p:nvPr>
        </p:nvSpPr>
        <p:spPr>
          <a:xfrm>
            <a:off x="381000" y="1600200"/>
            <a:ext cx="8534400" cy="4953000"/>
          </a:xfrm>
          <a:solidFill>
            <a:schemeClr val="bg2"/>
          </a:solidFill>
        </p:spPr>
        <p:txBody>
          <a:bodyPr>
            <a:normAutofit fontScale="70000" lnSpcReduction="20000"/>
          </a:bodyPr>
          <a:lstStyle/>
          <a:p>
            <a:r>
              <a:rPr lang="en-US" smtClean="0"/>
              <a:t>Intact</a:t>
            </a:r>
            <a:r>
              <a:rPr lang="en-US" baseline="0" smtClean="0"/>
              <a:t> forest was less important for bird populations and pest control than</a:t>
            </a:r>
            <a:r>
              <a:rPr lang="en-US" smtClean="0"/>
              <a:t> shade coffee or “trees” habitat patches</a:t>
            </a:r>
            <a:endParaRPr lang="en-US" baseline="0" smtClean="0"/>
          </a:p>
          <a:p>
            <a:pPr lvl="1"/>
            <a:endParaRPr lang="en-US" smtClean="0"/>
          </a:p>
          <a:p>
            <a:r>
              <a:rPr lang="en-US" smtClean="0"/>
              <a:t>Even relatively small areas of tree and shade coffee habitat can support enough birds to suppress CBB in sun coffee </a:t>
            </a:r>
            <a:br>
              <a:rPr lang="en-US" smtClean="0"/>
            </a:br>
            <a:r>
              <a:rPr lang="en-US" smtClean="0"/>
              <a:t>(highest coffee production at 5% trees habitat)</a:t>
            </a:r>
          </a:p>
          <a:p>
            <a:pPr lvl="1"/>
            <a:endParaRPr lang="en-US" smtClean="0"/>
          </a:p>
          <a:p>
            <a:r>
              <a:rPr lang="en-US" smtClean="0"/>
              <a:t>Fragmentation of tree habitat was unimportant</a:t>
            </a:r>
          </a:p>
          <a:p>
            <a:pPr lvl="1"/>
            <a:endParaRPr lang="en-US" smtClean="0"/>
          </a:p>
          <a:p>
            <a:r>
              <a:rPr lang="en-US" smtClean="0"/>
              <a:t>When bug-productive habitat was lacking, converting small areas of sun coffee to shade coffee produced a net increase in uninfested coffee</a:t>
            </a:r>
          </a:p>
          <a:p>
            <a:pPr lvl="1"/>
            <a:endParaRPr lang="en-US" smtClean="0"/>
          </a:p>
          <a:p>
            <a:r>
              <a:rPr lang="en-US" smtClean="0"/>
              <a:t>Too much tree &amp; forest habitat </a:t>
            </a:r>
            <a:r>
              <a:rPr lang="en-US" i="1" smtClean="0"/>
              <a:t>reduced</a:t>
            </a:r>
            <a:r>
              <a:rPr lang="en-US" smtClean="0"/>
              <a:t> consumption of CBB by birds – too much other good food</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Related references</a:t>
            </a:r>
            <a:endParaRPr lang="en-US"/>
          </a:p>
        </p:txBody>
      </p:sp>
      <p:sp>
        <p:nvSpPr>
          <p:cNvPr id="3" name="Content Placeholder 2"/>
          <p:cNvSpPr>
            <a:spLocks noGrp="1"/>
          </p:cNvSpPr>
          <p:nvPr>
            <p:ph idx="1"/>
          </p:nvPr>
        </p:nvSpPr>
        <p:spPr>
          <a:xfrm>
            <a:off x="381000" y="1600200"/>
            <a:ext cx="8305800" cy="4876800"/>
          </a:xfrm>
        </p:spPr>
        <p:txBody>
          <a:bodyPr>
            <a:normAutofit fontScale="47500" lnSpcReduction="20000"/>
          </a:bodyPr>
          <a:lstStyle/>
          <a:p>
            <a:r>
              <a:rPr lang="en-US"/>
              <a:t>This model was used to analyze effects of land use on bird populations and coffee production in:</a:t>
            </a:r>
          </a:p>
          <a:p>
            <a:pPr lvl="1"/>
            <a:r>
              <a:rPr lang="en-US" smtClean="0"/>
              <a:t>Railsback</a:t>
            </a:r>
            <a:r>
              <a:rPr lang="en-US"/>
              <a:t>, S. F. and M. D. Johnson. 2014. Effects of land use on bird populations and pest control services on coffee farms. Proceedings of the National Academy of Sciences of the United States of America 111:6109-6114.</a:t>
            </a:r>
          </a:p>
          <a:p>
            <a:r>
              <a:rPr lang="en-US" smtClean="0"/>
              <a:t>The </a:t>
            </a:r>
            <a:r>
              <a:rPr lang="en-US"/>
              <a:t>model was based on many field studies, including:</a:t>
            </a:r>
          </a:p>
          <a:p>
            <a:pPr lvl="1"/>
            <a:r>
              <a:rPr lang="en-US" smtClean="0"/>
              <a:t>Johnson</a:t>
            </a:r>
            <a:r>
              <a:rPr lang="en-US"/>
              <a:t>, M. D. 2000. Effects of shade-tree species and crop structure on the winter arthropod and bird communities in a Jamaican shade coffee plantation. Biotropica 32:133-145.</a:t>
            </a:r>
          </a:p>
          <a:p>
            <a:pPr lvl="1"/>
            <a:r>
              <a:rPr lang="en-US" smtClean="0"/>
              <a:t>Johnson</a:t>
            </a:r>
            <a:r>
              <a:rPr lang="en-US"/>
              <a:t>, M. D., J. L. Kellerman, and A. M. Stercho. 2010. Pest reduction services by birds in shade and sun coffee in Jamaica. Animal Conservation 13:140-147.</a:t>
            </a:r>
          </a:p>
          <a:p>
            <a:pPr lvl="1"/>
            <a:r>
              <a:rPr lang="en-US" smtClean="0"/>
              <a:t>Johnson</a:t>
            </a:r>
            <a:r>
              <a:rPr lang="en-US"/>
              <a:t>, M. D., N. J. Levy, J. L. Kellerman, and D. E. Robinson. 2009. Effects of shade and bird exclusion on arthropods and leaf damage on coffee farms in Jamaica's Blue Mountains. Agroforestry Systems 76:139-148.</a:t>
            </a:r>
          </a:p>
          <a:p>
            <a:pPr lvl="1"/>
            <a:r>
              <a:rPr lang="en-US" smtClean="0"/>
              <a:t>Johnson</a:t>
            </a:r>
            <a:r>
              <a:rPr lang="en-US"/>
              <a:t>, M. D. and T. W. Sherry. 2001. Effects of food availability on the distribution of migratory warblers among habitats in Jamaica. Journal of Animal Ecology 70:546-560.</a:t>
            </a:r>
          </a:p>
          <a:p>
            <a:pPr lvl="1"/>
            <a:r>
              <a:rPr lang="en-US" smtClean="0"/>
              <a:t>Kellermann</a:t>
            </a:r>
            <a:r>
              <a:rPr lang="en-US"/>
              <a:t>, J. L., M. D. Johnson, A. M. Stercho, and S. C. Hackett. 2008. Ecological and economic services provided by birds on Jamaican Blue Mountain coffee farms. Conservation Biology 22:1177-1185.</a:t>
            </a:r>
          </a:p>
          <a:p>
            <a:pPr lvl="1"/>
            <a:r>
              <a:rPr lang="en-US" smtClean="0"/>
              <a:t>Jirinec</a:t>
            </a:r>
            <a:r>
              <a:rPr lang="en-US"/>
              <a:t>, V., B. R. Campos, and M. D. Johnson. 2011. Roosting behaviour of a migratory songbird on Jamaican coffee farms: landscape composition may affect delivery of an ecosystem service. Bird Conservation International 21:353-361.</a:t>
            </a:r>
          </a:p>
          <a:p>
            <a:r>
              <a:rPr lang="en-US" smtClean="0"/>
              <a:t>A </a:t>
            </a:r>
            <a:r>
              <a:rPr lang="en-US"/>
              <a:t>related study in Costa Rica:</a:t>
            </a:r>
          </a:p>
          <a:p>
            <a:pPr lvl="1"/>
            <a:r>
              <a:rPr lang="en-US" smtClean="0"/>
              <a:t>Karp</a:t>
            </a:r>
            <a:r>
              <a:rPr lang="en-US"/>
              <a:t>, D. S., C. D. Mendenhall, R. F. Sandí, N. Chaumont, P. R. Ehrlich, E. A. Hadly, and G. C. Daily. 2013. Forest bolsters bird abundance, pest control and coffee yield. Ecology Letters 16:1339-1347.</a:t>
            </a:r>
          </a:p>
        </p:txBody>
      </p:sp>
    </p:spTree>
    <p:extLst>
      <p:ext uri="{BB962C8B-B14F-4D97-AF65-F5344CB8AC3E}">
        <p14:creationId xmlns:p14="http://schemas.microsoft.com/office/powerpoint/2010/main" val="255248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Coffee farms have diverse habitat</a:t>
            </a:r>
            <a:endParaRPr lang="en-US"/>
          </a:p>
        </p:txBody>
      </p:sp>
      <p:pic>
        <p:nvPicPr>
          <p:cNvPr id="4" name="Picture 2"/>
          <p:cNvPicPr>
            <a:picLocks noChangeAspect="1" noChangeArrowheads="1"/>
          </p:cNvPicPr>
          <p:nvPr/>
        </p:nvPicPr>
        <p:blipFill>
          <a:blip r:embed="rId3" cstate="print">
            <a:lum bright="-10000"/>
          </a:blip>
          <a:srcRect/>
          <a:stretch>
            <a:fillRect/>
          </a:stretch>
        </p:blipFill>
        <p:spPr bwMode="auto">
          <a:xfrm>
            <a:off x="914399" y="1219200"/>
            <a:ext cx="7031999" cy="5193268"/>
          </a:xfrm>
          <a:prstGeom prst="rect">
            <a:avLst/>
          </a:prstGeom>
          <a:noFill/>
          <a:ln w="9525">
            <a:noFill/>
            <a:miter lim="800000"/>
            <a:headEnd/>
            <a:tailEnd/>
          </a:ln>
        </p:spPr>
      </p:pic>
      <p:sp>
        <p:nvSpPr>
          <p:cNvPr id="3" name="TextBox 2"/>
          <p:cNvSpPr txBox="1"/>
          <p:nvPr/>
        </p:nvSpPr>
        <p:spPr>
          <a:xfrm>
            <a:off x="920452" y="6412468"/>
            <a:ext cx="5861348" cy="369332"/>
          </a:xfrm>
          <a:prstGeom prst="rect">
            <a:avLst/>
          </a:prstGeom>
          <a:noFill/>
        </p:spPr>
        <p:txBody>
          <a:bodyPr wrap="none" rtlCol="0">
            <a:spAutoFit/>
          </a:bodyPr>
          <a:lstStyle/>
          <a:p>
            <a:r>
              <a:rPr lang="en-US" smtClean="0"/>
              <a:t>Coffee farm in Chiapas, Mexico, photographed by </a:t>
            </a:r>
            <a:r>
              <a:rPr lang="en-US"/>
              <a:t>Brenda Lin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 purposes</a:t>
            </a:r>
            <a:endParaRPr lang="en-US"/>
          </a:p>
        </p:txBody>
      </p:sp>
      <p:sp>
        <p:nvSpPr>
          <p:cNvPr id="3" name="Content Placeholder 2"/>
          <p:cNvSpPr>
            <a:spLocks noGrp="1"/>
          </p:cNvSpPr>
          <p:nvPr>
            <p:ph idx="1"/>
          </p:nvPr>
        </p:nvSpPr>
        <p:spPr/>
        <p:txBody>
          <a:bodyPr>
            <a:normAutofit fontScale="92500" lnSpcReduction="10000"/>
          </a:bodyPr>
          <a:lstStyle/>
          <a:p>
            <a:r>
              <a:rPr lang="en-US" smtClean="0"/>
              <a:t>To </a:t>
            </a:r>
            <a:r>
              <a:rPr lang="en-US"/>
              <a:t>explore </a:t>
            </a:r>
            <a:r>
              <a:rPr lang="en-US" smtClean="0"/>
              <a:t>effects </a:t>
            </a:r>
            <a:r>
              <a:rPr lang="en-US"/>
              <a:t>of changes in coffee farm management on </a:t>
            </a:r>
            <a:r>
              <a:rPr lang="en-US" smtClean="0"/>
              <a:t>bird populations and the pest control services birds provide. </a:t>
            </a:r>
          </a:p>
          <a:p>
            <a:endParaRPr lang="en-US" smtClean="0"/>
          </a:p>
          <a:p>
            <a:r>
              <a:rPr lang="en-US" smtClean="0"/>
              <a:t>In particular, to help </a:t>
            </a:r>
            <a:r>
              <a:rPr lang="en-US"/>
              <a:t>us understand and predict how the relative area and spatial arrangement of several common habitat types, especially high- and low-shade coffee, affect local bird densities and the reduction of CBB infestation rates by birds.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733800" cy="3154362"/>
          </a:xfrm>
        </p:spPr>
        <p:txBody>
          <a:bodyPr/>
          <a:lstStyle/>
          <a:p>
            <a:r>
              <a:rPr lang="en-US" smtClean="0"/>
              <a:t>Model purpose--restated</a:t>
            </a:r>
            <a:endParaRPr lang="en-US"/>
          </a:p>
        </p:txBody>
      </p:sp>
      <p:grpSp>
        <p:nvGrpSpPr>
          <p:cNvPr id="11" name="Group 10"/>
          <p:cNvGrpSpPr>
            <a:grpSpLocks noChangeAspect="1"/>
          </p:cNvGrpSpPr>
          <p:nvPr/>
        </p:nvGrpSpPr>
        <p:grpSpPr>
          <a:xfrm>
            <a:off x="4038600" y="3417905"/>
            <a:ext cx="4754880" cy="3094683"/>
            <a:chOff x="228600" y="1523997"/>
            <a:chExt cx="4114800" cy="2678092"/>
          </a:xfrm>
        </p:grpSpPr>
        <p:pic>
          <p:nvPicPr>
            <p:cNvPr id="1027" name="Picture 3"/>
            <p:cNvPicPr>
              <a:picLocks noChangeAspect="1" noChangeArrowheads="1"/>
            </p:cNvPicPr>
            <p:nvPr/>
          </p:nvPicPr>
          <p:blipFill>
            <a:blip r:embed="rId3" cstate="print"/>
            <a:srcRect/>
            <a:stretch>
              <a:fillRect/>
            </a:stretch>
          </p:blipFill>
          <p:spPr bwMode="auto">
            <a:xfrm>
              <a:off x="228600" y="1523997"/>
              <a:ext cx="4114800" cy="2678092"/>
            </a:xfrm>
            <a:prstGeom prst="rect">
              <a:avLst/>
            </a:prstGeom>
            <a:solidFill>
              <a:schemeClr val="bg1"/>
            </a:solidFill>
            <a:ln w="9525">
              <a:noFill/>
              <a:miter lim="800000"/>
              <a:headEnd/>
              <a:tailEnd/>
            </a:ln>
            <a:effectLst/>
          </p:spPr>
        </p:pic>
        <p:sp>
          <p:nvSpPr>
            <p:cNvPr id="8" name="TextBox 7"/>
            <p:cNvSpPr txBox="1"/>
            <p:nvPr/>
          </p:nvSpPr>
          <p:spPr>
            <a:xfrm>
              <a:off x="822081" y="1797368"/>
              <a:ext cx="2911718" cy="1917685"/>
            </a:xfrm>
            <a:prstGeom prst="rect">
              <a:avLst/>
            </a:prstGeom>
            <a:solidFill>
              <a:schemeClr val="bg1"/>
            </a:solidFill>
          </p:spPr>
          <p:txBody>
            <a:bodyPr wrap="square" rtlCol="0">
              <a:spAutoFit/>
            </a:bodyPr>
            <a:lstStyle/>
            <a:p>
              <a:pPr algn="ctr"/>
              <a:r>
                <a:rPr lang="en-US" sz="13500" smtClean="0"/>
                <a:t>??</a:t>
              </a:r>
              <a:endParaRPr lang="en-US" sz="13500"/>
            </a:p>
          </p:txBody>
        </p:sp>
      </p:grpSp>
      <p:grpSp>
        <p:nvGrpSpPr>
          <p:cNvPr id="12" name="Group 11"/>
          <p:cNvGrpSpPr/>
          <p:nvPr/>
        </p:nvGrpSpPr>
        <p:grpSpPr>
          <a:xfrm>
            <a:off x="4038600" y="152397"/>
            <a:ext cx="4754880" cy="3094683"/>
            <a:chOff x="4038600" y="152397"/>
            <a:chExt cx="4754880" cy="3094683"/>
          </a:xfrm>
        </p:grpSpPr>
        <p:pic>
          <p:nvPicPr>
            <p:cNvPr id="1028" name="Picture 4"/>
            <p:cNvPicPr>
              <a:picLocks noChangeAspect="1" noChangeArrowheads="1"/>
            </p:cNvPicPr>
            <p:nvPr/>
          </p:nvPicPr>
          <p:blipFill>
            <a:blip r:embed="rId4" cstate="print"/>
            <a:srcRect/>
            <a:stretch>
              <a:fillRect/>
            </a:stretch>
          </p:blipFill>
          <p:spPr bwMode="auto">
            <a:xfrm>
              <a:off x="4038600" y="152397"/>
              <a:ext cx="4754880" cy="3094683"/>
            </a:xfrm>
            <a:prstGeom prst="rect">
              <a:avLst/>
            </a:prstGeom>
            <a:solidFill>
              <a:schemeClr val="bg1"/>
            </a:solidFill>
            <a:ln w="9525">
              <a:noFill/>
              <a:miter lim="800000"/>
              <a:headEnd/>
              <a:tailEnd/>
            </a:ln>
            <a:effectLst/>
          </p:spPr>
        </p:pic>
        <p:sp>
          <p:nvSpPr>
            <p:cNvPr id="9" name="TextBox 8"/>
            <p:cNvSpPr txBox="1"/>
            <p:nvPr/>
          </p:nvSpPr>
          <p:spPr>
            <a:xfrm>
              <a:off x="4800600" y="457202"/>
              <a:ext cx="3276600" cy="2215991"/>
            </a:xfrm>
            <a:prstGeom prst="rect">
              <a:avLst/>
            </a:prstGeom>
            <a:solidFill>
              <a:schemeClr val="bg1"/>
            </a:solidFill>
          </p:spPr>
          <p:txBody>
            <a:bodyPr wrap="square" rtlCol="0">
              <a:spAutoFit/>
            </a:bodyPr>
            <a:lstStyle/>
            <a:p>
              <a:pPr algn="ctr"/>
              <a:r>
                <a:rPr lang="en-US" sz="13800" smtClean="0"/>
                <a:t>??</a:t>
              </a:r>
              <a:endParaRPr lang="en-US" sz="13800"/>
            </a:p>
          </p:txBody>
        </p:sp>
      </p:grpSp>
    </p:spTree>
    <p:extLst>
      <p:ext uri="{BB962C8B-B14F-4D97-AF65-F5344CB8AC3E}">
        <p14:creationId xmlns:p14="http://schemas.microsoft.com/office/powerpoint/2010/main" val="2214360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553200" y="6248400"/>
            <a:ext cx="1905000" cy="457200"/>
          </a:xfrm>
          <a:prstGeom prst="rect">
            <a:avLst/>
          </a:prstGeom>
        </p:spPr>
        <p:txBody>
          <a:bodyPr/>
          <a:lstStyle/>
          <a:p>
            <a:fld id="{A6A4A481-2162-48A7-8DA1-5E69F64350B2}" type="slidenum">
              <a:rPr lang="en-US"/>
              <a:pPr/>
              <a:t>8</a:t>
            </a:fld>
            <a:endParaRPr lang="en-US"/>
          </a:p>
        </p:txBody>
      </p:sp>
      <p:sp>
        <p:nvSpPr>
          <p:cNvPr id="361474" name="Rectangle 2"/>
          <p:cNvSpPr>
            <a:spLocks noGrp="1" noChangeArrowheads="1"/>
          </p:cNvSpPr>
          <p:nvPr>
            <p:ph type="title"/>
          </p:nvPr>
        </p:nvSpPr>
        <p:spPr>
          <a:xfrm>
            <a:off x="76200" y="0"/>
            <a:ext cx="8915400" cy="1676400"/>
          </a:xfrm>
        </p:spPr>
        <p:txBody>
          <a:bodyPr>
            <a:noAutofit/>
          </a:bodyPr>
          <a:lstStyle/>
          <a:p>
            <a:r>
              <a:rPr lang="en-US" sz="3600"/>
              <a:t>Pattern-Oriented </a:t>
            </a:r>
            <a:r>
              <a:rPr lang="en-US" sz="3600" smtClean="0"/>
              <a:t>Modeling</a:t>
            </a:r>
            <a:br>
              <a:rPr lang="en-US" sz="3600" smtClean="0"/>
            </a:br>
            <a:r>
              <a:rPr lang="en-US" sz="3600" smtClean="0"/>
              <a:t>Phase 1: Use patterns to design the model</a:t>
            </a:r>
            <a:endParaRPr lang="en-US" sz="3600"/>
          </a:p>
        </p:txBody>
      </p:sp>
      <p:sp>
        <p:nvSpPr>
          <p:cNvPr id="361475" name="Rectangle 3"/>
          <p:cNvSpPr>
            <a:spLocks noGrp="1" noChangeArrowheads="1"/>
          </p:cNvSpPr>
          <p:nvPr>
            <p:ph type="body" idx="1"/>
          </p:nvPr>
        </p:nvSpPr>
        <p:spPr>
          <a:xfrm>
            <a:off x="304800" y="2209800"/>
            <a:ext cx="8382000" cy="4343400"/>
          </a:xfrm>
        </p:spPr>
        <p:txBody>
          <a:bodyPr>
            <a:normAutofit/>
          </a:bodyPr>
          <a:lstStyle/>
          <a:p>
            <a:r>
              <a:rPr lang="en-US" sz="2800" smtClean="0"/>
              <a:t>The first “filter” for deciding what to include in any model is the problem the model is to solve... </a:t>
            </a:r>
          </a:p>
          <a:p>
            <a:pPr lvl="1"/>
            <a:r>
              <a:rPr lang="en-US" sz="2400" smtClean="0"/>
              <a:t>include only stuff necessary to solve the problem</a:t>
            </a:r>
          </a:p>
          <a:p>
            <a:endParaRPr lang="en-US" sz="2800" smtClean="0"/>
          </a:p>
          <a:p>
            <a:r>
              <a:rPr lang="en-US" sz="2800" smtClean="0"/>
              <a:t>A clearly-stated problem is essential for designing a model... but for complex models it is not sufficient</a:t>
            </a:r>
          </a:p>
          <a:p>
            <a:pPr lvl="1"/>
            <a:r>
              <a:rPr lang="en-US" sz="2400" smtClean="0"/>
              <a:t>Too many ways to solve the same problem</a:t>
            </a:r>
          </a:p>
          <a:p>
            <a:pPr lvl="1"/>
            <a:r>
              <a:rPr lang="en-US" sz="2400" smtClean="0"/>
              <a:t>What entities, variables, processes, etc. really capture the system’s inner workings??</a:t>
            </a:r>
            <a:endParaRPr lang="en-US" sz="2400"/>
          </a:p>
        </p:txBody>
      </p:sp>
    </p:spTree>
    <p:extLst>
      <p:ext uri="{BB962C8B-B14F-4D97-AF65-F5344CB8AC3E}">
        <p14:creationId xmlns:p14="http://schemas.microsoft.com/office/powerpoint/2010/main" val="1617900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553200" y="6248400"/>
            <a:ext cx="1905000" cy="457200"/>
          </a:xfrm>
          <a:prstGeom prst="rect">
            <a:avLst/>
          </a:prstGeom>
        </p:spPr>
        <p:txBody>
          <a:bodyPr/>
          <a:lstStyle/>
          <a:p>
            <a:fld id="{A6A4A481-2162-48A7-8DA1-5E69F64350B2}" type="slidenum">
              <a:rPr lang="en-US"/>
              <a:pPr/>
              <a:t>9</a:t>
            </a:fld>
            <a:endParaRPr lang="en-US"/>
          </a:p>
        </p:txBody>
      </p:sp>
      <p:sp>
        <p:nvSpPr>
          <p:cNvPr id="361474" name="Rectangle 2"/>
          <p:cNvSpPr>
            <a:spLocks noGrp="1" noChangeArrowheads="1"/>
          </p:cNvSpPr>
          <p:nvPr>
            <p:ph type="title"/>
          </p:nvPr>
        </p:nvSpPr>
        <p:spPr>
          <a:xfrm>
            <a:off x="152400" y="0"/>
            <a:ext cx="8915400" cy="1524000"/>
          </a:xfrm>
        </p:spPr>
        <p:txBody>
          <a:bodyPr>
            <a:noAutofit/>
          </a:bodyPr>
          <a:lstStyle/>
          <a:p>
            <a:r>
              <a:rPr lang="en-US" sz="3600" smtClean="0"/>
              <a:t>Phase 1: Use patterns to design the model</a:t>
            </a:r>
            <a:endParaRPr lang="en-US" sz="3600"/>
          </a:p>
        </p:txBody>
      </p:sp>
      <p:sp>
        <p:nvSpPr>
          <p:cNvPr id="361475" name="Rectangle 3"/>
          <p:cNvSpPr>
            <a:spLocks noGrp="1" noChangeArrowheads="1"/>
          </p:cNvSpPr>
          <p:nvPr>
            <p:ph type="body" idx="1"/>
          </p:nvPr>
        </p:nvSpPr>
        <p:spPr>
          <a:xfrm>
            <a:off x="685800" y="1676400"/>
            <a:ext cx="7772400" cy="4610120"/>
          </a:xfrm>
        </p:spPr>
        <p:txBody>
          <a:bodyPr/>
          <a:lstStyle/>
          <a:p>
            <a:r>
              <a:rPr lang="en-US" sz="2800" smtClean="0"/>
              <a:t>The </a:t>
            </a:r>
            <a:r>
              <a:rPr lang="en-US" sz="2800"/>
              <a:t>model needs to include</a:t>
            </a:r>
          </a:p>
          <a:p>
            <a:pPr lvl="1"/>
            <a:r>
              <a:rPr lang="en-US" sz="2400"/>
              <a:t>Processes that cause the patterns </a:t>
            </a:r>
            <a:br>
              <a:rPr lang="en-US" sz="2400"/>
            </a:br>
            <a:r>
              <a:rPr lang="en-US" sz="2400"/>
              <a:t>(especially: </a:t>
            </a:r>
            <a:r>
              <a:rPr lang="en-US" sz="2400" i="1"/>
              <a:t>emergent</a:t>
            </a:r>
            <a:r>
              <a:rPr lang="en-US" sz="2400"/>
              <a:t> processes)</a:t>
            </a:r>
          </a:p>
          <a:p>
            <a:pPr lvl="1"/>
            <a:r>
              <a:rPr lang="en-US" sz="2400"/>
              <a:t>Structures &amp; variables that are essential to the patterns</a:t>
            </a:r>
          </a:p>
          <a:p>
            <a:pPr lvl="1"/>
            <a:r>
              <a:rPr lang="en-US" sz="2400"/>
              <a:t>The scales that patterns occur at</a:t>
            </a:r>
          </a:p>
          <a:p>
            <a:pPr lvl="1"/>
            <a:r>
              <a:rPr lang="en-US" sz="2400"/>
              <a:t>(Little else--Leave out anything unimportant to the patterns)</a:t>
            </a:r>
          </a:p>
        </p:txBody>
      </p:sp>
    </p:spTree>
    <p:extLst>
      <p:ext uri="{BB962C8B-B14F-4D97-AF65-F5344CB8AC3E}">
        <p14:creationId xmlns:p14="http://schemas.microsoft.com/office/powerpoint/2010/main" val="135402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2822</Words>
  <Application>Microsoft Office PowerPoint</Application>
  <PresentationFormat>On-screen Show (4:3)</PresentationFormat>
  <Paragraphs>344</Paragraphs>
  <Slides>48</Slides>
  <Notes>20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3" baseType="lpstr">
      <vt:lpstr>Arial</vt:lpstr>
      <vt:lpstr>Calibri</vt:lpstr>
      <vt:lpstr>Wingdings</vt:lpstr>
      <vt:lpstr>Office Theme</vt:lpstr>
      <vt:lpstr>Acrobat Document</vt:lpstr>
      <vt:lpstr>Pattern-oriented Modeling: The Jamaica Coffee Farm example  Part I:  POM to design model structure</vt:lpstr>
      <vt:lpstr>About this file</vt:lpstr>
      <vt:lpstr>Background</vt:lpstr>
      <vt:lpstr>Birds, Beetles, and Coffee</vt:lpstr>
      <vt:lpstr>Coffee farms have diverse habitat</vt:lpstr>
      <vt:lpstr>Model purposes</vt:lpstr>
      <vt:lpstr>Model purpose--restated</vt:lpstr>
      <vt:lpstr>Pattern-Oriented Modeling Phase 1: Use patterns to design the model</vt:lpstr>
      <vt:lpstr>Phase 1: Use patterns to design the model</vt:lpstr>
      <vt:lpstr>Pattern-Oriented Modeling First...</vt:lpstr>
      <vt:lpstr>How to design the coffee farm model?</vt:lpstr>
      <vt:lpstr>PowerPoint Presentation</vt:lpstr>
      <vt:lpstr>Pattern 1: </vt:lpstr>
      <vt:lpstr>Pattern 2: </vt:lpstr>
      <vt:lpstr>Pattern 3:</vt:lpstr>
      <vt:lpstr>Pattern 4:</vt:lpstr>
      <vt:lpstr>Pattern 5:</vt:lpstr>
      <vt:lpstr>Pattern 6:</vt:lpstr>
      <vt:lpstr>Pattern 8:</vt:lpstr>
      <vt:lpstr>Pattern 9:</vt:lpstr>
      <vt:lpstr>What do these patterns tell us about a model’s structure??</vt:lpstr>
      <vt:lpstr>What do these patterns tell us about a model’s structure??</vt:lpstr>
      <vt:lpstr>What do the patterns tell us about what things the model needs to represent?</vt:lpstr>
      <vt:lpstr>What do the patterns tell us about what things the model needs to represent?</vt:lpstr>
      <vt:lpstr>What do the patterns tell us about what processes need to be modeled?</vt:lpstr>
      <vt:lpstr>So— Coffee farm model scales and entities:</vt:lpstr>
      <vt:lpstr>So—Coffee farm model processes (Daily schedule of model events):</vt:lpstr>
      <vt:lpstr>Pattern-oriented Modeling: The Jamaica Coffee Farm example  Part II:  POM to develop theory for adaptive behavior</vt:lpstr>
      <vt:lpstr>The pattern-oriented theory development cycle</vt:lpstr>
      <vt:lpstr>Pattern-oriented analysis of foraging behavior theory for the coffee farm model</vt:lpstr>
      <vt:lpstr>Foraging in the coffee farm model</vt:lpstr>
      <vt:lpstr>Four alternative foraging theories</vt:lpstr>
      <vt:lpstr>Four alternative foraging theories</vt:lpstr>
      <vt:lpstr>Charnov (1976) “Marginal value theorem” (cited ~4000 times)</vt:lpstr>
      <vt:lpstr>Charnov (1976) “Marginal value theorem”</vt:lpstr>
      <vt:lpstr>Four alternative foraging theories</vt:lpstr>
      <vt:lpstr>Four alternative foraging theories</vt:lpstr>
      <vt:lpstr>Four alternative foraging theories</vt:lpstr>
      <vt:lpstr>Pattern 3: Bird densities are higher in shade vs. sun coffee</vt:lpstr>
      <vt:lpstr>Pattern 5: Birds respond to local food irruptions</vt:lpstr>
      <vt:lpstr>Pattern 5: Birds respond to local food irruptions</vt:lpstr>
      <vt:lpstr>Pattern 8: Bird movement distances, measured hourly, follow a log-normal distribution</vt:lpstr>
      <vt:lpstr>Pattern 8: Log-normal movement distances</vt:lpstr>
      <vt:lpstr>Final score for hypothesized behaviour models:</vt:lpstr>
      <vt:lpstr>Conclusions about foraging theory for the coffee farm model</vt:lpstr>
      <vt:lpstr>General conclusions about behavior theory for IBMs</vt:lpstr>
      <vt:lpstr>Some conclusions from this model:</vt:lpstr>
      <vt:lpstr>Related references</vt:lpstr>
    </vt:vector>
  </TitlesOfParts>
  <Company>Lang Railsback &amp; Assoc.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Pattern-oriented Modeling to design the structure of an ABM: The Jamaica Coffee Farm example</dc:title>
  <dc:creator>Steve Railsback</dc:creator>
  <cp:lastModifiedBy>Steve Railsback</cp:lastModifiedBy>
  <cp:revision>72</cp:revision>
  <dcterms:created xsi:type="dcterms:W3CDTF">2011-06-15T03:39:16Z</dcterms:created>
  <dcterms:modified xsi:type="dcterms:W3CDTF">2015-11-05T19:04:56Z</dcterms:modified>
</cp:coreProperties>
</file>