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sldIdLst>
    <p:sldId id="299" r:id="rId5"/>
    <p:sldId id="301" r:id="rId6"/>
    <p:sldId id="303" r:id="rId7"/>
    <p:sldId id="302" r:id="rId8"/>
    <p:sldId id="304" r:id="rId9"/>
    <p:sldId id="295" r:id="rId10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76" userDrawn="1">
          <p15:clr>
            <a:srgbClr val="A4A3A4"/>
          </p15:clr>
        </p15:guide>
        <p15:guide id="2" orient="horz" pos="100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D9F593-91C9-41CC-042D-B84CEA384A9E}" name="Charles Fierz" initials="CF" userId="S::fierz@slf.ch::faa9405f-f398-4b64-a8bd-73a4c9a3e8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1"/>
    <p:restoredTop sz="95776" autoAdjust="0"/>
  </p:normalViewPr>
  <p:slideViewPr>
    <p:cSldViewPr snapToGrid="0">
      <p:cViewPr varScale="1">
        <p:scale>
          <a:sx n="121" d="100"/>
          <a:sy n="121" d="100"/>
        </p:scale>
        <p:origin x="192" y="1192"/>
      </p:cViewPr>
      <p:guideLst>
        <p:guide pos="3976"/>
        <p:guide orient="horz" pos="10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0F357-B811-4FC5-8E65-2B8BD505A5B3}" type="datetimeFigureOut">
              <a:rPr lang="en-CH" smtClean="0"/>
              <a:t>02.05.2024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1AC9F-6AFE-4B8B-9CC1-10F44419EB4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451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E5A11-A43D-4388-8CC5-17801B9DB8A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1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3500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9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3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1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8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6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6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wmo2016_powerpoint_standard_v2-2.jp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51694"/>
            <a:ext cx="1987199" cy="17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mo2016_powerpoint_standard_v2_dark-3.jpg">
            <a:extLst>
              <a:ext uri="{FF2B5EF4-FFF2-40B4-BE49-F238E27FC236}">
                <a16:creationId xmlns:a16="http://schemas.microsoft.com/office/drawing/2014/main" id="{96EC3A03-3370-44C0-8E50-3467774EE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00291"/>
            <a:ext cx="12192000" cy="819644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66226" y="2168907"/>
            <a:ext cx="8229600" cy="3428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i="1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1147A-D330-3A7F-A83E-29E651171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3326" y="-501803"/>
            <a:ext cx="6044492" cy="3919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51208C-D14B-4D5A-ABA4-F23E50C6674B}"/>
              </a:ext>
            </a:extLst>
          </p:cNvPr>
          <p:cNvSpPr txBox="1">
            <a:spLocks/>
          </p:cNvSpPr>
          <p:nvPr/>
        </p:nvSpPr>
        <p:spPr>
          <a:xfrm>
            <a:off x="3077738" y="2027686"/>
            <a:ext cx="8891239" cy="3428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TT-</a:t>
            </a:r>
            <a:r>
              <a:rPr lang="en-US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TDCF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meeting, online, 2 May 2024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New </a:t>
            </a:r>
            <a:r>
              <a:rPr lang="en-US" sz="4400" dirty="0" err="1">
                <a:solidFill>
                  <a:schemeClr val="bg1"/>
                </a:solidFill>
              </a:rPr>
              <a:t>BUFR</a:t>
            </a:r>
            <a:r>
              <a:rPr lang="en-US" sz="4400" dirty="0">
                <a:solidFill>
                  <a:schemeClr val="bg1"/>
                </a:solidFill>
              </a:rPr>
              <a:t> Template for Snow Surface Temperature</a:t>
            </a:r>
            <a:endParaRPr lang="en-US" i="1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chemeClr val="bg1"/>
                </a:solidFill>
              </a:rPr>
              <a:t>Charles Fierz, SLF/WSL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295B96-9BB8-95A1-EC55-92EA1C011299}"/>
              </a:ext>
            </a:extLst>
          </p:cNvPr>
          <p:cNvGrpSpPr>
            <a:grpSpLocks noChangeAspect="1"/>
          </p:cNvGrpSpPr>
          <p:nvPr/>
        </p:nvGrpSpPr>
        <p:grpSpPr>
          <a:xfrm>
            <a:off x="10070977" y="5534218"/>
            <a:ext cx="1637042" cy="982015"/>
            <a:chOff x="228477" y="6312453"/>
            <a:chExt cx="720154" cy="432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65D12B-5ACD-D053-DD42-3580961F75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48396" y="6312453"/>
              <a:ext cx="400235" cy="432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C574ED-0BAD-6FCF-201B-B840CDC602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477" y="6424337"/>
              <a:ext cx="217661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37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921C8-EA27-91AD-3440-B8B1ABA20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713141" cy="4525963"/>
          </a:xfrm>
        </p:spPr>
        <p:txBody>
          <a:bodyPr>
            <a:normAutofit/>
          </a:bodyPr>
          <a:lstStyle/>
          <a:p>
            <a:r>
              <a:rPr lang="en-GB" sz="2800" dirty="0" err="1"/>
              <a:t>RevisionGIMO</a:t>
            </a:r>
            <a:r>
              <a:rPr lang="en-GB" sz="2800" dirty="0"/>
              <a:t>, Vol II, Chap2 - Snow</a:t>
            </a:r>
          </a:p>
          <a:p>
            <a:r>
              <a:rPr lang="en-GB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Snow surface temperature</a:t>
            </a:r>
            <a:br>
              <a:rPr lang="en-GB" sz="2800" dirty="0"/>
            </a:br>
            <a:r>
              <a:rPr lang="en-GB" sz="2800" i="1" dirty="0"/>
              <a:t>Physical temperature of the surface layer of the snow cover, that is of a thickness of typically a few but at most ten millimetres.</a:t>
            </a:r>
          </a:p>
          <a:p>
            <a:r>
              <a:rPr lang="en-GB" sz="2800" dirty="0"/>
              <a:t>Comparable to </a:t>
            </a:r>
            <a:r>
              <a:rPr lang="en-GB" i="1" dirty="0"/>
              <a:t>S</a:t>
            </a:r>
            <a:r>
              <a:rPr lang="en-GB" sz="2800" i="1" dirty="0"/>
              <a:t>kin temperature</a:t>
            </a:r>
            <a:r>
              <a:rPr lang="en-GB" sz="2800" dirty="0"/>
              <a:t>?</a:t>
            </a:r>
            <a:br>
              <a:rPr lang="en-GB" sz="2800" dirty="0"/>
            </a:br>
            <a:r>
              <a:rPr lang="en-GB" sz="2800" dirty="0"/>
              <a:t>I.2 – </a:t>
            </a:r>
            <a:r>
              <a:rPr lang="en-GB" sz="2800" dirty="0" err="1"/>
              <a:t>BUFR</a:t>
            </a:r>
            <a:r>
              <a:rPr lang="en-GB" sz="2800" dirty="0"/>
              <a:t>/CREX Table B/12 — 2,</a:t>
            </a:r>
            <a:br>
              <a:rPr lang="en-GB" sz="2800" dirty="0"/>
            </a:br>
            <a:r>
              <a:rPr lang="en-GB" sz="2800" dirty="0"/>
              <a:t>0 12 061  &amp; 0 12 161</a:t>
            </a:r>
            <a:endParaRPr lang="en-GB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091F6F94-CA2D-9ECD-CE59-27614B4C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100" dirty="0"/>
              <a:t>SNOW SURFACE TEMPERATURE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55955F-820E-9F2E-294E-42971E4B78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4" r="13971"/>
          <a:stretch/>
        </p:blipFill>
        <p:spPr>
          <a:xfrm>
            <a:off x="6326460" y="1600201"/>
            <a:ext cx="5280402" cy="407847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9EA9-9FA7-0F8B-C530-8FB955833536}"/>
              </a:ext>
            </a:extLst>
          </p:cNvPr>
          <p:cNvSpPr txBox="1">
            <a:spLocks/>
          </p:cNvSpPr>
          <p:nvPr/>
        </p:nvSpPr>
        <p:spPr>
          <a:xfrm>
            <a:off x="6324075" y="5761810"/>
            <a:ext cx="5486400" cy="9046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Measured with IR-thermometer (11-14 </a:t>
            </a:r>
            <a:r>
              <a:rPr lang="el-GR" dirty="0"/>
              <a:t>μ</a:t>
            </a:r>
            <a:r>
              <a:rPr lang="de-CH" dirty="0"/>
              <a:t>m)</a:t>
            </a:r>
            <a:endParaRPr lang="en-GB" dirty="0"/>
          </a:p>
          <a:p>
            <a:r>
              <a:rPr lang="en-GB" dirty="0"/>
              <a:t>Contactless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E9BE552-499F-7059-DB89-9C17A3FB1010}"/>
              </a:ext>
            </a:extLst>
          </p:cNvPr>
          <p:cNvSpPr/>
          <p:nvPr/>
        </p:nvSpPr>
        <p:spPr>
          <a:xfrm>
            <a:off x="7823898" y="2872856"/>
            <a:ext cx="546410" cy="3233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18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921C8-EA27-91AD-3440-B8B1ABA20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2"/>
            <a:ext cx="10972800" cy="11430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assimilation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Boundary condition / validation for snow-cover models</a:t>
            </a:r>
            <a:r>
              <a:rPr lang="en-GB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091F6F94-CA2D-9ECD-CE59-27614B4C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100" dirty="0"/>
              <a:t>SNOW SURFACE TEMPERATURE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33034A-EA26-7C90-8F3B-1E3ACA828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604" y="2977340"/>
            <a:ext cx="7772400" cy="380151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54681E-7DF1-D58B-83FC-A527BAE59217}"/>
              </a:ext>
            </a:extLst>
          </p:cNvPr>
          <p:cNvSpPr txBox="1">
            <a:spLocks/>
          </p:cNvSpPr>
          <p:nvPr/>
        </p:nvSpPr>
        <p:spPr>
          <a:xfrm>
            <a:off x="609599" y="2822879"/>
            <a:ext cx="3705923" cy="2986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~ 90 Swiss stations</a:t>
            </a:r>
            <a:br>
              <a:rPr lang="en-GB" dirty="0"/>
            </a:br>
            <a:r>
              <a:rPr lang="en-GB" i="1" dirty="0" err="1"/>
              <a:t>BUFR</a:t>
            </a:r>
            <a:r>
              <a:rPr lang="en-GB" i="1" dirty="0"/>
              <a:t> </a:t>
            </a:r>
            <a:r>
              <a:rPr lang="en-GB" i="1" dirty="0" err="1"/>
              <a:t>msg</a:t>
            </a:r>
            <a:r>
              <a:rPr lang="en-GB" i="1" dirty="0"/>
              <a:t> to ECMWF</a:t>
            </a:r>
          </a:p>
          <a:p>
            <a:r>
              <a:rPr lang="en-GB" dirty="0"/>
              <a:t>CEN – </a:t>
            </a:r>
            <a:r>
              <a:rPr lang="en-GB" dirty="0" err="1"/>
              <a:t>MétéoFrance</a:t>
            </a:r>
            <a:r>
              <a:rPr lang="en-GB" dirty="0"/>
              <a:t>?</a:t>
            </a:r>
          </a:p>
          <a:p>
            <a:r>
              <a:rPr lang="en-GB" dirty="0"/>
              <a:t>Research stations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E9519B-A897-E3F8-B9E6-8BF0A0622B37}"/>
              </a:ext>
            </a:extLst>
          </p:cNvPr>
          <p:cNvSpPr txBox="1">
            <a:spLocks/>
          </p:cNvSpPr>
          <p:nvPr/>
        </p:nvSpPr>
        <p:spPr>
          <a:xfrm>
            <a:off x="4315522" y="2633618"/>
            <a:ext cx="5763847" cy="397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800" dirty="0" err="1"/>
              <a:t>Excerpt</a:t>
            </a:r>
            <a:r>
              <a:rPr lang="de-CH" sz="1800" dirty="0"/>
              <a:t> </a:t>
            </a:r>
            <a:r>
              <a:rPr lang="de-CH" sz="1800" dirty="0" err="1"/>
              <a:t>BUFR</a:t>
            </a:r>
            <a:r>
              <a:rPr lang="de-CH" sz="1800" dirty="0"/>
              <a:t> </a:t>
            </a:r>
            <a:r>
              <a:rPr lang="de-CH" sz="1800" dirty="0" err="1"/>
              <a:t>msg</a:t>
            </a:r>
            <a:r>
              <a:rPr lang="de-CH" sz="1800" dirty="0"/>
              <a:t> </a:t>
            </a:r>
            <a:r>
              <a:rPr lang="de-CH" sz="1800" dirty="0" err="1"/>
              <a:t>MCHE</a:t>
            </a:r>
            <a:r>
              <a:rPr lang="de-CH" sz="1800" dirty="0"/>
              <a:t> </a:t>
            </a:r>
            <a:r>
              <a:rPr lang="de-CH" sz="1800" dirty="0" err="1"/>
              <a:t>to</a:t>
            </a:r>
            <a:r>
              <a:rPr lang="de-CH" sz="1800" dirty="0"/>
              <a:t> </a:t>
            </a:r>
            <a:r>
              <a:rPr lang="de-CH" sz="1800" dirty="0" err="1"/>
              <a:t>ECMWF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3790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921C8-EA27-91AD-3440-B8B1ABA20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702300" cy="4525963"/>
          </a:xfrm>
        </p:spPr>
        <p:txBody>
          <a:bodyPr>
            <a:normAutofit/>
          </a:bodyPr>
          <a:lstStyle/>
          <a:p>
            <a:r>
              <a:rPr lang="en-GB" sz="2800" dirty="0" err="1"/>
              <a:t>RevisionGIMO</a:t>
            </a:r>
            <a:r>
              <a:rPr lang="en-GB" sz="2800" dirty="0"/>
              <a:t>, Vol II, Chap2 - Snow</a:t>
            </a:r>
          </a:p>
          <a:p>
            <a:r>
              <a:rPr lang="en-GB" sz="2800" dirty="0"/>
              <a:t>Snow temperature</a:t>
            </a:r>
            <a:br>
              <a:rPr lang="en-GB" sz="2800" dirty="0"/>
            </a:br>
            <a:r>
              <a:rPr lang="en-GB" sz="2800" i="1" dirty="0"/>
              <a:t>Physical temperature of snow at any depth within the snow cover</a:t>
            </a:r>
            <a:r>
              <a:rPr lang="en-GB" sz="2800" dirty="0"/>
              <a:t>.</a:t>
            </a:r>
          </a:p>
          <a:p>
            <a:r>
              <a:rPr lang="en-GB" sz="2800" dirty="0"/>
              <a:t>Comparable to </a:t>
            </a:r>
            <a:r>
              <a:rPr lang="en-GB" i="1" dirty="0"/>
              <a:t>S</a:t>
            </a:r>
            <a:r>
              <a:rPr lang="en-GB" sz="2800" i="1" dirty="0"/>
              <a:t>now temperature</a:t>
            </a:r>
            <a:r>
              <a:rPr lang="en-GB" sz="2800" dirty="0"/>
              <a:t>?</a:t>
            </a:r>
            <a:br>
              <a:rPr lang="en-GB" sz="2800" dirty="0"/>
            </a:br>
            <a:r>
              <a:rPr lang="en-GB" sz="2800" dirty="0"/>
              <a:t>I.2 – </a:t>
            </a:r>
            <a:r>
              <a:rPr lang="en-GB" sz="2800" dirty="0" err="1"/>
              <a:t>BUFR</a:t>
            </a:r>
            <a:r>
              <a:rPr lang="en-GB" sz="2800" dirty="0"/>
              <a:t>/CREX Table B/12 — 2,</a:t>
            </a:r>
            <a:br>
              <a:rPr lang="en-GB" sz="2800" dirty="0"/>
            </a:br>
            <a:r>
              <a:rPr lang="en-GB" sz="2800" dirty="0"/>
              <a:t>0 12 031  &amp; 0 12 131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Snow temperature profile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091F6F94-CA2D-9ECD-CE59-27614B4C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100" dirty="0"/>
              <a:t>‘GENERIC’ TEMPERATURE PROFILE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553F5-56BC-0647-7473-C9F487A17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0"/>
          <a:stretch/>
        </p:blipFill>
        <p:spPr>
          <a:xfrm>
            <a:off x="6752945" y="1600202"/>
            <a:ext cx="4829455" cy="5179739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026AEA28-4128-0E34-051E-05F706B166B7}"/>
              </a:ext>
            </a:extLst>
          </p:cNvPr>
          <p:cNvSpPr/>
          <p:nvPr/>
        </p:nvSpPr>
        <p:spPr>
          <a:xfrm>
            <a:off x="8040029" y="4934413"/>
            <a:ext cx="546410" cy="3233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0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921C8-EA27-91AD-3440-B8B1ABA20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036527" cy="4525963"/>
          </a:xfrm>
        </p:spPr>
        <p:txBody>
          <a:bodyPr>
            <a:normAutofit/>
          </a:bodyPr>
          <a:lstStyle/>
          <a:p>
            <a:r>
              <a:rPr lang="en-GB" sz="2800" dirty="0"/>
              <a:t>Across boundaries</a:t>
            </a:r>
            <a:br>
              <a:rPr lang="en-GB" sz="2800" dirty="0"/>
            </a:b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Air - Snow – Soil temperature profile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Free(?) number of heights and depths relative to a reference horizon, e.g. land surface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‘Medium’ attribute needed</a:t>
            </a:r>
          </a:p>
          <a:p>
            <a:pPr marL="355600" indent="461963">
              <a:buFont typeface="Courier New" panose="02070309020205020404" pitchFamily="49" charset="0"/>
              <a:buChar char="o"/>
            </a:pPr>
            <a:r>
              <a:rPr lang="en-GB" dirty="0"/>
              <a:t>Air – snow – permafrost</a:t>
            </a:r>
          </a:p>
          <a:p>
            <a:pPr marL="355600" indent="461963">
              <a:buFont typeface="Courier New" panose="02070309020205020404" pitchFamily="49" charset="0"/>
              <a:buChar char="o"/>
            </a:pPr>
            <a:r>
              <a:rPr lang="en-GB" dirty="0"/>
              <a:t>Air – snow – sea ice – ocean</a:t>
            </a:r>
          </a:p>
          <a:p>
            <a:pPr marL="355600" indent="461963">
              <a:buFont typeface="Courier New" panose="02070309020205020404" pitchFamily="49" charset="0"/>
              <a:buChar char="o"/>
            </a:pPr>
            <a:r>
              <a:rPr lang="en-GB" dirty="0"/>
              <a:t>Air – snow – ‘polar’ firn / ice</a:t>
            </a:r>
          </a:p>
          <a:p>
            <a:endParaRPr lang="en-GB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091F6F94-CA2D-9ECD-CE59-27614B4C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100" dirty="0"/>
              <a:t>‘GENERIC’ TEMPERATURE PROFILE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EDA1B4-71FD-6D79-6C43-C5F7687C8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39"/>
          <a:stretch/>
        </p:blipFill>
        <p:spPr>
          <a:xfrm rot="16200000">
            <a:off x="6603652" y="1768891"/>
            <a:ext cx="5147440" cy="481005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026AEA28-4128-0E34-051E-05F706B166B7}"/>
              </a:ext>
            </a:extLst>
          </p:cNvPr>
          <p:cNvSpPr/>
          <p:nvPr/>
        </p:nvSpPr>
        <p:spPr>
          <a:xfrm rot="10800000">
            <a:off x="10494323" y="4742900"/>
            <a:ext cx="546410" cy="3233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977EBDA-7C8D-7338-64C4-54466E50869C}"/>
              </a:ext>
            </a:extLst>
          </p:cNvPr>
          <p:cNvSpPr/>
          <p:nvPr/>
        </p:nvSpPr>
        <p:spPr>
          <a:xfrm rot="10800000">
            <a:off x="10362944" y="2755444"/>
            <a:ext cx="546410" cy="32338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33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956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o2016_powerpoint_standard_v2_dark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1442"/>
            <a:ext cx="12192000" cy="81964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27AB8CD-B868-C521-C47E-A388860825AB}"/>
              </a:ext>
            </a:extLst>
          </p:cNvPr>
          <p:cNvGrpSpPr>
            <a:grpSpLocks noChangeAspect="1"/>
          </p:cNvGrpSpPr>
          <p:nvPr/>
        </p:nvGrpSpPr>
        <p:grpSpPr>
          <a:xfrm>
            <a:off x="4164998" y="-829138"/>
            <a:ext cx="8018770" cy="6010517"/>
            <a:chOff x="3006240" y="-764086"/>
            <a:chExt cx="9152128" cy="68600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37872B-4DCF-3645-0410-BE8BBCDE9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6240" y="-764086"/>
              <a:ext cx="9152128" cy="6860032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F9D17594-CAEB-0028-23E8-EA50872DE0D6}"/>
                </a:ext>
              </a:extLst>
            </p:cNvPr>
            <p:cNvSpPr txBox="1">
              <a:spLocks/>
            </p:cNvSpPr>
            <p:nvPr/>
          </p:nvSpPr>
          <p:spPr>
            <a:xfrm>
              <a:off x="3032214" y="5509950"/>
              <a:ext cx="4113979" cy="585996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47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 err="1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GCW</a:t>
              </a:r>
              <a:r>
                <a:rPr lang="en-US" sz="3600" b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CryoNet cluster Davos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91A80C-79BF-A46B-1A7B-5FF218BACFDB}"/>
                </a:ext>
              </a:extLst>
            </p:cNvPr>
            <p:cNvSpPr txBox="1"/>
            <p:nvPr/>
          </p:nvSpPr>
          <p:spPr>
            <a:xfrm>
              <a:off x="6072015" y="3756845"/>
              <a:ext cx="2994477" cy="823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90"/>
                  </a:solidFill>
                </a:rPr>
                <a:t>Thank you!</a:t>
              </a:r>
              <a:endParaRPr lang="en-GB" sz="44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200DAE-3820-EB5B-7908-C017E6B0568C}"/>
              </a:ext>
            </a:extLst>
          </p:cNvPr>
          <p:cNvGrpSpPr>
            <a:grpSpLocks noChangeAspect="1"/>
          </p:cNvGrpSpPr>
          <p:nvPr/>
        </p:nvGrpSpPr>
        <p:grpSpPr>
          <a:xfrm>
            <a:off x="10070977" y="5529885"/>
            <a:ext cx="1637042" cy="982015"/>
            <a:chOff x="228477" y="6312453"/>
            <a:chExt cx="720154" cy="43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3C94C5-7D73-F953-28F8-8B3F7E6FF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48396" y="6312453"/>
              <a:ext cx="400235" cy="432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2ECC40-CB4E-F00B-5337-986663DBC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477" y="6424337"/>
              <a:ext cx="217661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291137"/>
      </p:ext>
    </p:extLst>
  </p:cSld>
  <p:clrMapOvr>
    <a:masterClrMapping/>
  </p:clrMapOvr>
</p:sld>
</file>

<file path=ppt/theme/theme1.xml><?xml version="1.0" encoding="utf-8"?>
<a:theme xmlns:a="http://schemas.openxmlformats.org/drawingml/2006/main" name="WMO_WHIT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52E8408BB0B24DB96E6A3275135AFC" ma:contentTypeVersion="" ma:contentTypeDescription="Create a new document." ma:contentTypeScope="" ma:versionID="e628574fecab73b6c9305adb573fc29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7B972B-DAF9-46BA-BF61-E7CC1EBA706B}">
  <ds:schemaRefs>
    <ds:schemaRef ds:uri="19213705-04a9-4b52-838a-7de08154f87a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0654b8a4-817f-465b-9eb0-e2c0ff8a196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BE4227F-095C-4C81-9AB8-6EA67F4B64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6C99B4-9F37-4EA9-9D87-30C2CD67F3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261</Words>
  <Application>Microsoft Macintosh PowerPoint</Application>
  <PresentationFormat>Widescreen</PresentationFormat>
  <Paragraphs>32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Courier New</vt:lpstr>
      <vt:lpstr>Verdana</vt:lpstr>
      <vt:lpstr>Wingdings</vt:lpstr>
      <vt:lpstr>WMO_WHITE_Powerpoint_en_fr</vt:lpstr>
      <vt:lpstr>PowerPoint Presentation</vt:lpstr>
      <vt:lpstr>SNOW SURFACE TEMPERATURE</vt:lpstr>
      <vt:lpstr>SNOW SURFACE TEMPERATURE</vt:lpstr>
      <vt:lpstr>‘GENERIC’ TEMPERATURE PROFILE</vt:lpstr>
      <vt:lpstr>‘GENERIC’ TEMPERATURE PROFILE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Etienne Charpentier</dc:creator>
  <cp:lastModifiedBy>Charles Fierz</cp:lastModifiedBy>
  <cp:revision>49</cp:revision>
  <dcterms:created xsi:type="dcterms:W3CDTF">2021-11-18T10:14:05Z</dcterms:created>
  <dcterms:modified xsi:type="dcterms:W3CDTF">2024-05-02T12:56:40Z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0x010100F152E8408BB0B24DB96E6A3275135AFC</vt:lpwstr>
  </property>
  <property fmtid="{D5CDD505-2E9C-101B-9397-08002B2CF9AE}" pid="3" name="MediaServiceImageTags">
    <vt:lpwstr/>
  </property>
</Properties>
</file>