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mblay,Miguel (ECCC)" initials="T(" lastIdx="1" clrIdx="0">
    <p:extLst>
      <p:ext uri="{19B8F6BF-5375-455C-9EA6-DF929625EA0E}">
        <p15:presenceInfo xmlns:p15="http://schemas.microsoft.com/office/powerpoint/2012/main" userId="S-1-5-21-2039752546-40833740-1866013658-66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92" d="100"/>
          <a:sy n="92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7448" y="1412778"/>
            <a:ext cx="10657184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221" y="2883051"/>
            <a:ext cx="659396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384" y="6356353"/>
            <a:ext cx="28448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10/29/2021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10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10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lath/wikibase-cli" TargetMode="External"/><Relationship Id="rId2" Type="http://schemas.openxmlformats.org/officeDocument/2006/relationships/hyperlink" Target="https://git.choffet.net/?p=wmo_to_wikidata.git;a=blob;f=doc/merge;h=a365b1bf13a80cc5705941cf6e39ca653bfd3b02;hb=refs/heads/pier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choffet.net/?p=wmo_to_wikidata.git;a=blob;f=doc/merge;h=a365b1bf13a80cc5705941cf6e39ca653bfd3b02;hb=refs/heads/pier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choffet.net/?p=wmo_to_wikidata.git;a=blob;f=doc/merge;h=a365b1bf13a80cc5705941cf6e39ca653bfd3b02;hb=refs/heads/pier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mtClean="0"/>
              <a:t>Exporting </a:t>
            </a:r>
            <a:r>
              <a:rPr lang="fr-CA"/>
              <a:t>OSCAR </a:t>
            </a:r>
            <a:r>
              <a:rPr lang="fr-CA" smtClean="0"/>
              <a:t>weather station metadata </a:t>
            </a:r>
            <a:r>
              <a:rPr lang="fr-CA"/>
              <a:t>to Wikidata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75720" y="3573016"/>
            <a:ext cx="6593960" cy="19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Miguel Tremblay </a:t>
            </a:r>
          </a:p>
          <a:p>
            <a:pPr>
              <a:spcBef>
                <a:spcPts val="0"/>
              </a:spcBef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Environment and Climate change Canada</a:t>
            </a:r>
          </a:p>
          <a:p>
            <a:pPr>
              <a:spcBef>
                <a:spcPts val="0"/>
              </a:spcBef>
            </a:pPr>
            <a:endParaRPr lang="en-US" sz="20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smtClean="0"/>
              <a:t>Pierre Choffet</a:t>
            </a:r>
            <a:endParaRPr lang="en-US" sz="2400"/>
          </a:p>
          <a:p>
            <a:pPr>
              <a:spcBef>
                <a:spcPts val="0"/>
              </a:spcBef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Wikimedia Canada</a:t>
            </a:r>
          </a:p>
          <a:p>
            <a:pPr>
              <a:spcBef>
                <a:spcPts val="0"/>
              </a:spcBef>
            </a:pPr>
            <a:endParaRPr lang="en-US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October 2021</a:t>
            </a:r>
            <a:endParaRPr lang="en-US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200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mtClean="0"/>
              <a:t>Context diagram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4152" y="1772816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mtClean="0"/>
              <a:t>OSCAR (WMO)</a:t>
            </a:r>
          </a:p>
          <a:p>
            <a:pPr algn="ctr"/>
            <a:r>
              <a:rPr lang="fr-CA" sz="1200" smtClean="0"/>
              <a:t>Metadata input information</a:t>
            </a:r>
          </a:p>
          <a:p>
            <a:pPr algn="ctr"/>
            <a:r>
              <a:rPr lang="fr-CA" sz="1200" smtClean="0"/>
              <a:t>Autoritative</a:t>
            </a:r>
            <a:endParaRPr lang="fr-CA" sz="1200"/>
          </a:p>
        </p:txBody>
      </p:sp>
      <p:sp>
        <p:nvSpPr>
          <p:cNvPr id="6" name="Rectangle 5"/>
          <p:cNvSpPr/>
          <p:nvPr/>
        </p:nvSpPr>
        <p:spPr>
          <a:xfrm>
            <a:off x="7470010" y="4221088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smtClean="0"/>
              <a:t>Wikidata</a:t>
            </a:r>
          </a:p>
          <a:p>
            <a:pPr algn="ctr"/>
            <a:r>
              <a:rPr lang="fr-CA" sz="1400" smtClean="0"/>
              <a:t>Metadata consolidated repository</a:t>
            </a:r>
          </a:p>
          <a:p>
            <a:pPr algn="ctr"/>
            <a:r>
              <a:rPr lang="fr-CA" sz="1400" smtClean="0"/>
              <a:t>Copy</a:t>
            </a:r>
            <a:endParaRPr lang="fr-CA" sz="140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487488" y="3140968"/>
            <a:ext cx="2232248" cy="13681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mtClean="0"/>
              <a:t>PC (Linux)</a:t>
            </a:r>
          </a:p>
          <a:p>
            <a:pPr algn="ctr"/>
            <a:r>
              <a:rPr lang="fr-CA" sz="1200" smtClean="0"/>
              <a:t>Transforming metadata from OSCAR to Wikidata format</a:t>
            </a:r>
            <a:endParaRPr lang="fr-CA" sz="1200"/>
          </a:p>
        </p:txBody>
      </p:sp>
      <p:grpSp>
        <p:nvGrpSpPr>
          <p:cNvPr id="26" name="Groupe 25"/>
          <p:cNvGrpSpPr/>
          <p:nvPr/>
        </p:nvGrpSpPr>
        <p:grpSpPr>
          <a:xfrm>
            <a:off x="2603612" y="2483604"/>
            <a:ext cx="4860540" cy="657364"/>
            <a:chOff x="2603612" y="2483604"/>
            <a:chExt cx="4860540" cy="657364"/>
          </a:xfrm>
        </p:grpSpPr>
        <p:cxnSp>
          <p:nvCxnSpPr>
            <p:cNvPr id="9" name="Connecteur droit avec flèche 8"/>
            <p:cNvCxnSpPr>
              <a:stCxn id="5" idx="1"/>
              <a:endCxn id="7" idx="0"/>
            </p:cNvCxnSpPr>
            <p:nvPr/>
          </p:nvCxnSpPr>
          <p:spPr>
            <a:xfrm flipH="1">
              <a:off x="2603612" y="2564904"/>
              <a:ext cx="4860540" cy="5760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737864" y="248360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mtClean="0"/>
                <a:t>http</a:t>
              </a:r>
              <a:endParaRPr lang="fr-CA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603612" y="4391816"/>
            <a:ext cx="4866398" cy="621360"/>
            <a:chOff x="2603612" y="4391816"/>
            <a:chExt cx="4866398" cy="621360"/>
          </a:xfrm>
        </p:grpSpPr>
        <p:cxnSp>
          <p:nvCxnSpPr>
            <p:cNvPr id="10" name="Connecteur droit avec flèche 9"/>
            <p:cNvCxnSpPr>
              <a:stCxn id="7" idx="2"/>
              <a:endCxn id="6" idx="1"/>
            </p:cNvCxnSpPr>
            <p:nvPr/>
          </p:nvCxnSpPr>
          <p:spPr>
            <a:xfrm>
              <a:off x="2603612" y="4509120"/>
              <a:ext cx="4866398" cy="5040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811960" y="439181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mtClean="0"/>
                <a:t>http</a:t>
              </a:r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mtClean="0"/>
              <a:t>container diagram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2430" y="1772816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mtClean="0"/>
              <a:t>OSCAR (WMO)</a:t>
            </a:r>
          </a:p>
          <a:p>
            <a:pPr algn="ctr"/>
            <a:r>
              <a:rPr lang="fr-CA" sz="1200" smtClean="0"/>
              <a:t>Metadata input information</a:t>
            </a:r>
          </a:p>
          <a:p>
            <a:pPr algn="ctr"/>
            <a:r>
              <a:rPr lang="fr-CA" sz="1200" smtClean="0"/>
              <a:t>Autoritative</a:t>
            </a:r>
            <a:endParaRPr lang="fr-CA" sz="1200"/>
          </a:p>
        </p:txBody>
      </p:sp>
      <p:sp>
        <p:nvSpPr>
          <p:cNvPr id="6" name="Rectangle 5"/>
          <p:cNvSpPr/>
          <p:nvPr/>
        </p:nvSpPr>
        <p:spPr>
          <a:xfrm>
            <a:off x="8709992" y="4559023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smtClean="0"/>
              <a:t>Wikidata</a:t>
            </a:r>
          </a:p>
          <a:p>
            <a:pPr algn="ctr"/>
            <a:r>
              <a:rPr lang="fr-CA" sz="1400" smtClean="0"/>
              <a:t>Metadata consolidated repository</a:t>
            </a:r>
          </a:p>
          <a:p>
            <a:pPr algn="ctr"/>
            <a:r>
              <a:rPr lang="fr-CA" sz="1400" smtClean="0"/>
              <a:t>Copy</a:t>
            </a:r>
            <a:endParaRPr lang="fr-CA" sz="1400"/>
          </a:p>
        </p:txBody>
      </p:sp>
      <p:sp>
        <p:nvSpPr>
          <p:cNvPr id="3" name="Rectangle 2"/>
          <p:cNvSpPr/>
          <p:nvPr/>
        </p:nvSpPr>
        <p:spPr>
          <a:xfrm>
            <a:off x="311184" y="1772816"/>
            <a:ext cx="6792928" cy="48245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mtClean="0"/>
              <a:t>Man</a:t>
            </a:r>
            <a:endParaRPr lang="fr-CA"/>
          </a:p>
        </p:txBody>
      </p:sp>
      <p:sp>
        <p:nvSpPr>
          <p:cNvPr id="4" name="Organigramme : Procédé prédéfini 3"/>
          <p:cNvSpPr/>
          <p:nvPr/>
        </p:nvSpPr>
        <p:spPr>
          <a:xfrm>
            <a:off x="2670943" y="3641456"/>
            <a:ext cx="2160240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smtClean="0"/>
              <a:t>Linux shell script</a:t>
            </a:r>
          </a:p>
          <a:p>
            <a:pPr algn="ctr"/>
            <a:r>
              <a:rPr lang="fr-CA" sz="1050" smtClean="0"/>
              <a:t>Fetch, parse/filter data, data QA/QC and interpret rules</a:t>
            </a:r>
            <a:endParaRPr lang="fr-CA" sz="1050"/>
          </a:p>
        </p:txBody>
      </p:sp>
      <p:sp>
        <p:nvSpPr>
          <p:cNvPr id="8" name="Rectangle à coins arrondis 7"/>
          <p:cNvSpPr/>
          <p:nvPr/>
        </p:nvSpPr>
        <p:spPr>
          <a:xfrm>
            <a:off x="311184" y="3569448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OSCAR metadata to Wikidata mapping</a:t>
            </a:r>
          </a:p>
          <a:p>
            <a:pPr algn="ctr"/>
            <a:r>
              <a:rPr lang="fr-CA" sz="1400" smtClean="0"/>
              <a:t>See </a:t>
            </a:r>
            <a:r>
              <a:rPr lang="fr-CA" sz="1400" smtClean="0">
                <a:hlinkClick r:id="rId2"/>
              </a:rPr>
              <a:t>git.choffet.net</a:t>
            </a:r>
            <a:endParaRPr lang="fr-CA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343216" y="1984410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Station list</a:t>
            </a:r>
          </a:p>
          <a:p>
            <a:pPr algn="ctr"/>
            <a:r>
              <a:rPr lang="fr-CA" sz="1200" smtClean="0"/>
              <a:t>Every weather station in OSCAR</a:t>
            </a:r>
          </a:p>
          <a:p>
            <a:pPr algn="ctr"/>
            <a:r>
              <a:rPr lang="fr-CA" sz="1200" smtClean="0"/>
              <a:t>(JSON)</a:t>
            </a:r>
            <a:endParaRPr lang="fr-CA" sz="1100"/>
          </a:p>
        </p:txBody>
      </p:sp>
      <p:sp>
        <p:nvSpPr>
          <p:cNvPr id="18" name="Rectangle à coins arrondis 17"/>
          <p:cNvSpPr/>
          <p:nvPr/>
        </p:nvSpPr>
        <p:spPr>
          <a:xfrm>
            <a:off x="2810097" y="2091257"/>
            <a:ext cx="1881932" cy="115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Station filter rules</a:t>
            </a:r>
          </a:p>
          <a:p>
            <a:pPr algn="ctr"/>
            <a:r>
              <a:rPr lang="fr-CA" sz="1200" smtClean="0"/>
              <a:t>We might not want all the stations</a:t>
            </a:r>
            <a:endParaRPr lang="fr-CA" sz="1100"/>
          </a:p>
        </p:txBody>
      </p:sp>
      <p:sp>
        <p:nvSpPr>
          <p:cNvPr id="19" name="Rectangle à coins arrondis 18"/>
          <p:cNvSpPr/>
          <p:nvPr/>
        </p:nvSpPr>
        <p:spPr>
          <a:xfrm>
            <a:off x="287426" y="227075"/>
            <a:ext cx="912030" cy="609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Static text file</a:t>
            </a:r>
            <a:endParaRPr lang="fr-CA" sz="600"/>
          </a:p>
        </p:txBody>
      </p:sp>
      <p:sp>
        <p:nvSpPr>
          <p:cNvPr id="23" name="Organigramme : Procédé prédéfini 22"/>
          <p:cNvSpPr/>
          <p:nvPr/>
        </p:nvSpPr>
        <p:spPr>
          <a:xfrm>
            <a:off x="311184" y="954580"/>
            <a:ext cx="888272" cy="6013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Script</a:t>
            </a:r>
            <a:endParaRPr lang="fr-CA" sz="600"/>
          </a:p>
        </p:txBody>
      </p:sp>
      <p:sp>
        <p:nvSpPr>
          <p:cNvPr id="24" name="Rectangle à coins arrondis 23"/>
          <p:cNvSpPr/>
          <p:nvPr/>
        </p:nvSpPr>
        <p:spPr>
          <a:xfrm>
            <a:off x="4989695" y="1984410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Wikidata station information extraction </a:t>
            </a:r>
          </a:p>
          <a:p>
            <a:pPr algn="ctr"/>
            <a:r>
              <a:rPr lang="fr-CA" sz="1200" smtClean="0"/>
              <a:t>Export of information already available for the target stations in Wikidata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710875" y="5128270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Output instructions to update Wikidata</a:t>
            </a:r>
          </a:p>
          <a:p>
            <a:r>
              <a:rPr lang="fr-CA" sz="1200" smtClean="0"/>
              <a:t>Through </a:t>
            </a:r>
            <a:r>
              <a:rPr lang="fr-CA" sz="1200" b="1" smtClean="0">
                <a:hlinkClick r:id="rId3"/>
              </a:rPr>
              <a:t>wikibase-cli</a:t>
            </a:r>
            <a:endParaRPr lang="fr-CA" sz="1200" b="1"/>
          </a:p>
        </p:txBody>
      </p: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2397031" y="4248887"/>
            <a:ext cx="273912" cy="46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3"/>
            <a:endCxn id="18" idx="1"/>
          </p:cNvCxnSpPr>
          <p:nvPr/>
        </p:nvCxnSpPr>
        <p:spPr>
          <a:xfrm>
            <a:off x="2423592" y="2668486"/>
            <a:ext cx="3865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8" idx="2"/>
            <a:endCxn id="4" idx="0"/>
          </p:cNvCxnSpPr>
          <p:nvPr/>
        </p:nvCxnSpPr>
        <p:spPr>
          <a:xfrm>
            <a:off x="3751063" y="3245714"/>
            <a:ext cx="0" cy="395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" idx="2"/>
            <a:endCxn id="25" idx="0"/>
          </p:cNvCxnSpPr>
          <p:nvPr/>
        </p:nvCxnSpPr>
        <p:spPr>
          <a:xfrm>
            <a:off x="3751063" y="4865592"/>
            <a:ext cx="0" cy="2626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24" idx="1"/>
          </p:cNvCxnSpPr>
          <p:nvPr/>
        </p:nvCxnSpPr>
        <p:spPr>
          <a:xfrm rot="10800000" flipV="1">
            <a:off x="4757797" y="2668486"/>
            <a:ext cx="231898" cy="95300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5" idx="2"/>
            <a:endCxn id="4" idx="3"/>
          </p:cNvCxnSpPr>
          <p:nvPr/>
        </p:nvCxnSpPr>
        <p:spPr>
          <a:xfrm rot="5400000">
            <a:off x="7010619" y="1177557"/>
            <a:ext cx="896532" cy="52554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25" idx="3"/>
            <a:endCxn id="6" idx="1"/>
          </p:cNvCxnSpPr>
          <p:nvPr/>
        </p:nvCxnSpPr>
        <p:spPr>
          <a:xfrm flipV="1">
            <a:off x="4791251" y="5351111"/>
            <a:ext cx="3918741" cy="46123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1199456" y="1037492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smtClean="0">
                <a:solidFill>
                  <a:srgbClr val="FF0000"/>
                </a:solidFill>
              </a:rPr>
              <a:t>M: Miguel in charge</a:t>
            </a:r>
          </a:p>
          <a:p>
            <a:r>
              <a:rPr lang="fr-CA" sz="1200" b="1">
                <a:solidFill>
                  <a:srgbClr val="FF0000"/>
                </a:solidFill>
              </a:rPr>
              <a:t>P: Pierre in charge</a:t>
            </a:r>
          </a:p>
          <a:p>
            <a:endParaRPr lang="fr-CA" sz="1200" b="1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21087" y="46275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P/M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875669" y="29594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P/M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972050" y="240317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M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2707339" y="457778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30693" y="304478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?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321123" y="615250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</a:t>
            </a:r>
            <a:endParaRPr lang="fr-CA" sz="1400" b="1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616986" y="53922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/>
              <a:t>http</a:t>
            </a:r>
            <a:endParaRPr lang="fr-CA"/>
          </a:p>
        </p:txBody>
      </p:sp>
      <p:cxnSp>
        <p:nvCxnSpPr>
          <p:cNvPr id="31" name="Connecteur en angle 30"/>
          <p:cNvCxnSpPr>
            <a:stCxn id="6" idx="1"/>
            <a:endCxn id="24" idx="3"/>
          </p:cNvCxnSpPr>
          <p:nvPr/>
        </p:nvCxnSpPr>
        <p:spPr>
          <a:xfrm rot="10800000">
            <a:off x="7070072" y="2668487"/>
            <a:ext cx="1639921" cy="268262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36144" y="198641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/>
              <a:t>http or local </a:t>
            </a:r>
          </a:p>
          <a:p>
            <a:r>
              <a:rPr lang="fr-CA" smtClean="0"/>
              <a:t>cache</a:t>
            </a:r>
            <a:endParaRPr lang="fr-CA"/>
          </a:p>
        </p:txBody>
      </p:sp>
      <p:sp>
        <p:nvSpPr>
          <p:cNvPr id="35" name="ZoneTexte 34"/>
          <p:cNvSpPr txBox="1"/>
          <p:nvPr/>
        </p:nvSpPr>
        <p:spPr>
          <a:xfrm>
            <a:off x="5464191" y="363255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mtClean="0"/>
              <a:t>http or local </a:t>
            </a:r>
          </a:p>
          <a:p>
            <a:r>
              <a:rPr lang="fr-CA" smtClean="0"/>
              <a:t>cache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75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mtClean="0"/>
              <a:t>Component diagram to station filter rule</a:t>
            </a:r>
            <a:endParaRPr lang="fr-CA"/>
          </a:p>
        </p:txBody>
      </p:sp>
      <p:sp>
        <p:nvSpPr>
          <p:cNvPr id="30" name="Rectangle à coins arrondis 29"/>
          <p:cNvSpPr/>
          <p:nvPr/>
        </p:nvSpPr>
        <p:spPr>
          <a:xfrm>
            <a:off x="7752184" y="1663544"/>
            <a:ext cx="1895065" cy="147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Filtered station list</a:t>
            </a:r>
          </a:p>
          <a:p>
            <a:pPr algn="ctr"/>
            <a:endParaRPr lang="fr-CA" sz="1200" smtClean="0"/>
          </a:p>
          <a:p>
            <a:pPr algn="ctr"/>
            <a:r>
              <a:rPr lang="fr-CA" sz="1200" smtClean="0"/>
              <a:t>(XML)</a:t>
            </a:r>
            <a:endParaRPr lang="fr-CA" sz="100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218325" y="4460016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smtClean="0">
                <a:solidFill>
                  <a:srgbClr val="FF0000"/>
                </a:solidFill>
              </a:rPr>
              <a:t>M: Miguel in charge</a:t>
            </a:r>
          </a:p>
          <a:p>
            <a:r>
              <a:rPr lang="fr-CA" sz="1200" b="1">
                <a:solidFill>
                  <a:srgbClr val="FF0000"/>
                </a:solidFill>
              </a:rPr>
              <a:t>P: Pierre in charge</a:t>
            </a:r>
          </a:p>
          <a:p>
            <a:endParaRPr lang="fr-CA" sz="1200" b="1">
              <a:solidFill>
                <a:srgbClr val="FF0000"/>
              </a:solidFill>
            </a:endParaRPr>
          </a:p>
        </p:txBody>
      </p:sp>
      <p:cxnSp>
        <p:nvCxnSpPr>
          <p:cNvPr id="36" name="Connecteur droit avec flèche 35"/>
          <p:cNvCxnSpPr>
            <a:stCxn id="15" idx="3"/>
            <a:endCxn id="47" idx="1"/>
          </p:cNvCxnSpPr>
          <p:nvPr/>
        </p:nvCxnSpPr>
        <p:spPr>
          <a:xfrm>
            <a:off x="2379086" y="2403364"/>
            <a:ext cx="15795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Procédé prédéfini 46"/>
          <p:cNvSpPr/>
          <p:nvPr/>
        </p:nvSpPr>
        <p:spPr>
          <a:xfrm>
            <a:off x="3958617" y="1791296"/>
            <a:ext cx="2160240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smtClean="0"/>
              <a:t>Linux shell script</a:t>
            </a:r>
          </a:p>
          <a:p>
            <a:pPr algn="ctr"/>
            <a:r>
              <a:rPr lang="fr-CA" sz="1100" smtClean="0"/>
              <a:t>Interpret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69738" y="270765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</a:t>
            </a:r>
            <a:endParaRPr lang="fr-CA" sz="1400" b="1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47" idx="3"/>
            <a:endCxn id="30" idx="1"/>
          </p:cNvCxnSpPr>
          <p:nvPr/>
        </p:nvCxnSpPr>
        <p:spPr>
          <a:xfrm>
            <a:off x="6118857" y="2403364"/>
            <a:ext cx="16333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263352" y="5106347"/>
            <a:ext cx="912030" cy="609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Static text file</a:t>
            </a:r>
            <a:endParaRPr lang="fr-CA" sz="600"/>
          </a:p>
        </p:txBody>
      </p:sp>
      <p:sp>
        <p:nvSpPr>
          <p:cNvPr id="69" name="Organigramme : Procédé prédéfini 68"/>
          <p:cNvSpPr/>
          <p:nvPr/>
        </p:nvSpPr>
        <p:spPr>
          <a:xfrm>
            <a:off x="287110" y="5833852"/>
            <a:ext cx="888272" cy="6013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Script</a:t>
            </a:r>
            <a:endParaRPr lang="fr-CA" sz="600"/>
          </a:p>
        </p:txBody>
      </p:sp>
      <p:sp>
        <p:nvSpPr>
          <p:cNvPr id="15" name="Rectangle à coins arrondis 14"/>
          <p:cNvSpPr/>
          <p:nvPr/>
        </p:nvSpPr>
        <p:spPr>
          <a:xfrm>
            <a:off x="298710" y="1719288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Station list</a:t>
            </a:r>
          </a:p>
          <a:p>
            <a:pPr algn="ctr"/>
            <a:r>
              <a:rPr lang="fr-CA" sz="1200" smtClean="0"/>
              <a:t>Every weather station in OSCAR</a:t>
            </a:r>
            <a:endParaRPr lang="fr-CA" sz="1100"/>
          </a:p>
        </p:txBody>
      </p:sp>
      <p:sp>
        <p:nvSpPr>
          <p:cNvPr id="18" name="Rectangle à coins arrondis 17"/>
          <p:cNvSpPr/>
          <p:nvPr/>
        </p:nvSpPr>
        <p:spPr>
          <a:xfrm>
            <a:off x="298710" y="3246625"/>
            <a:ext cx="1881932" cy="115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Station filter rules</a:t>
            </a:r>
          </a:p>
          <a:p>
            <a:pPr algn="ctr"/>
            <a:r>
              <a:rPr lang="fr-CA" sz="1200" smtClean="0"/>
              <a:t>We might not want all the stations</a:t>
            </a:r>
            <a:endParaRPr lang="fr-CA" sz="1100"/>
          </a:p>
        </p:txBody>
      </p:sp>
      <p:cxnSp>
        <p:nvCxnSpPr>
          <p:cNvPr id="8" name="Connecteur en angle 7"/>
          <p:cNvCxnSpPr>
            <a:stCxn id="18" idx="3"/>
            <a:endCxn id="47" idx="2"/>
          </p:cNvCxnSpPr>
          <p:nvPr/>
        </p:nvCxnSpPr>
        <p:spPr>
          <a:xfrm flipV="1">
            <a:off x="2180642" y="3015432"/>
            <a:ext cx="2858095" cy="80842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mtClean="0"/>
              <a:t>Component diagram to extract information from wikidata</a:t>
            </a:r>
            <a:endParaRPr lang="fr-CA"/>
          </a:p>
        </p:txBody>
      </p:sp>
      <p:sp>
        <p:nvSpPr>
          <p:cNvPr id="30" name="Rectangle à coins arrondis 29"/>
          <p:cNvSpPr/>
          <p:nvPr/>
        </p:nvSpPr>
        <p:spPr>
          <a:xfrm>
            <a:off x="7752184" y="1663544"/>
            <a:ext cx="1895065" cy="147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SPARQL Request / RDF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100" strike="sngStrike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WIGOS </a:t>
            </a:r>
            <a:r>
              <a:rPr lang="fr-CA" sz="1100" smtClean="0"/>
              <a:t>WMO ID as unique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100" smtClean="0"/>
              <a:t>Extract property list from OSCAR to WD mapping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18325" y="4460016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smtClean="0">
                <a:solidFill>
                  <a:srgbClr val="FF0000"/>
                </a:solidFill>
              </a:rPr>
              <a:t>M: Miguel in charge</a:t>
            </a:r>
          </a:p>
          <a:p>
            <a:r>
              <a:rPr lang="fr-CA" sz="1200" b="1">
                <a:solidFill>
                  <a:srgbClr val="FF0000"/>
                </a:solidFill>
              </a:rPr>
              <a:t>P: Pierre in charge</a:t>
            </a:r>
          </a:p>
          <a:p>
            <a:endParaRPr lang="fr-CA" sz="1200" b="1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82976" y="1712478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OSCAR to Wikidata mapping</a:t>
            </a:r>
          </a:p>
          <a:p>
            <a:pPr algn="ctr"/>
            <a:r>
              <a:rPr lang="fr-CA" sz="1400" smtClean="0"/>
              <a:t>See </a:t>
            </a:r>
            <a:r>
              <a:rPr lang="fr-CA" sz="1400" smtClean="0">
                <a:hlinkClick r:id="rId2"/>
              </a:rPr>
              <a:t>git.choffet.net</a:t>
            </a:r>
            <a:endParaRPr lang="fr-CA" sz="1400"/>
          </a:p>
        </p:txBody>
      </p:sp>
      <p:cxnSp>
        <p:nvCxnSpPr>
          <p:cNvPr id="36" name="Connecteur droit avec flèche 35"/>
          <p:cNvCxnSpPr>
            <a:stCxn id="35" idx="3"/>
            <a:endCxn id="47" idx="1"/>
          </p:cNvCxnSpPr>
          <p:nvPr/>
        </p:nvCxnSpPr>
        <p:spPr>
          <a:xfrm>
            <a:off x="2463352" y="2396554"/>
            <a:ext cx="1495265" cy="6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7659528" y="4727089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Result Export</a:t>
            </a:r>
            <a:endParaRPr lang="fr-CA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smtClean="0"/>
              <a:t>qid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mtClean="0"/>
              <a:t>WIGOS / WMO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mtClean="0"/>
              <a:t>Properties</a:t>
            </a:r>
            <a:endParaRPr lang="fr-CA" sz="1400"/>
          </a:p>
        </p:txBody>
      </p:sp>
      <p:cxnSp>
        <p:nvCxnSpPr>
          <p:cNvPr id="41" name="Connecteur droit avec flèche 40"/>
          <p:cNvCxnSpPr>
            <a:stCxn id="30" idx="2"/>
            <a:endCxn id="40" idx="0"/>
          </p:cNvCxnSpPr>
          <p:nvPr/>
        </p:nvCxnSpPr>
        <p:spPr>
          <a:xfrm flipH="1">
            <a:off x="8699716" y="3143184"/>
            <a:ext cx="1" cy="1583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715624" y="3578613"/>
            <a:ext cx="195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mtClean="0"/>
              <a:t>Manual export through Wiki</a:t>
            </a:r>
            <a:endParaRPr lang="fr-CA"/>
          </a:p>
        </p:txBody>
      </p:sp>
      <p:sp>
        <p:nvSpPr>
          <p:cNvPr id="47" name="Organigramme : Procédé prédéfini 46"/>
          <p:cNvSpPr/>
          <p:nvPr/>
        </p:nvSpPr>
        <p:spPr>
          <a:xfrm>
            <a:off x="3958617" y="1791296"/>
            <a:ext cx="2160240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smtClean="0"/>
              <a:t>Linux shell script</a:t>
            </a:r>
          </a:p>
          <a:p>
            <a:pPr algn="ctr"/>
            <a:r>
              <a:rPr lang="fr-CA" sz="1100" smtClean="0"/>
              <a:t>Create SPARQL instruction based on properties described in mapping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69738" y="270765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M</a:t>
            </a:r>
            <a:endParaRPr lang="fr-CA" sz="1400" b="1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47" idx="3"/>
            <a:endCxn id="30" idx="1"/>
          </p:cNvCxnSpPr>
          <p:nvPr/>
        </p:nvCxnSpPr>
        <p:spPr>
          <a:xfrm>
            <a:off x="6118857" y="2403364"/>
            <a:ext cx="16333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263352" y="5106347"/>
            <a:ext cx="912030" cy="609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Static text file</a:t>
            </a:r>
            <a:endParaRPr lang="fr-CA" sz="600"/>
          </a:p>
        </p:txBody>
      </p:sp>
      <p:sp>
        <p:nvSpPr>
          <p:cNvPr id="69" name="Organigramme : Procédé prédéfini 68"/>
          <p:cNvSpPr/>
          <p:nvPr/>
        </p:nvSpPr>
        <p:spPr>
          <a:xfrm>
            <a:off x="287110" y="5833852"/>
            <a:ext cx="888272" cy="6013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Script</a:t>
            </a:r>
            <a:endParaRPr lang="fr-CA" sz="600"/>
          </a:p>
        </p:txBody>
      </p:sp>
      <p:sp>
        <p:nvSpPr>
          <p:cNvPr id="72" name="ZoneTexte 71"/>
          <p:cNvSpPr txBox="1"/>
          <p:nvPr/>
        </p:nvSpPr>
        <p:spPr>
          <a:xfrm>
            <a:off x="8733787" y="410432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M</a:t>
            </a:r>
            <a:endParaRPr lang="fr-CA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rganigramme : Procédé prédéfini 15"/>
          <p:cNvSpPr/>
          <p:nvPr/>
        </p:nvSpPr>
        <p:spPr>
          <a:xfrm>
            <a:off x="4249462" y="1734584"/>
            <a:ext cx="2160240" cy="12241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smtClean="0"/>
              <a:t>Linux shell script</a:t>
            </a:r>
          </a:p>
          <a:p>
            <a:pPr algn="ctr"/>
            <a:r>
              <a:rPr lang="fr-CA" sz="1050" smtClean="0"/>
              <a:t>Fetch, parse/filter data, data QA/QC and interpret rules</a:t>
            </a:r>
            <a:endParaRPr lang="fr-CA" sz="105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mtClean="0"/>
              <a:t>Component diagram for the linux script to bind them all</a:t>
            </a:r>
            <a:endParaRPr lang="fr-CA"/>
          </a:p>
        </p:txBody>
      </p:sp>
      <p:sp>
        <p:nvSpPr>
          <p:cNvPr id="31" name="ZoneTexte 30"/>
          <p:cNvSpPr txBox="1"/>
          <p:nvPr/>
        </p:nvSpPr>
        <p:spPr>
          <a:xfrm>
            <a:off x="1939260" y="5833852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smtClean="0">
                <a:solidFill>
                  <a:srgbClr val="FF0000"/>
                </a:solidFill>
              </a:rPr>
              <a:t>M: Miguel in charge</a:t>
            </a:r>
          </a:p>
          <a:p>
            <a:r>
              <a:rPr lang="fr-CA" sz="1200" b="1">
                <a:solidFill>
                  <a:srgbClr val="FF0000"/>
                </a:solidFill>
              </a:rPr>
              <a:t>P: Pierre in charge</a:t>
            </a:r>
          </a:p>
          <a:p>
            <a:endParaRPr lang="fr-CA" sz="1200" b="1">
              <a:solidFill>
                <a:srgbClr val="FF0000"/>
              </a:solidFill>
            </a:endParaRPr>
          </a:p>
        </p:txBody>
      </p:sp>
      <p:cxnSp>
        <p:nvCxnSpPr>
          <p:cNvPr id="36" name="Connecteur droit avec flèche 35"/>
          <p:cNvCxnSpPr>
            <a:stCxn id="22" idx="3"/>
            <a:endCxn id="16" idx="1"/>
          </p:cNvCxnSpPr>
          <p:nvPr/>
        </p:nvCxnSpPr>
        <p:spPr>
          <a:xfrm>
            <a:off x="2212481" y="2346652"/>
            <a:ext cx="20369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249462" y="26509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b="1" smtClean="0">
                <a:solidFill>
                  <a:srgbClr val="FF0000"/>
                </a:solidFill>
              </a:rPr>
              <a:t>P</a:t>
            </a:r>
            <a:endParaRPr lang="fr-CA" sz="1400" b="1">
              <a:solidFill>
                <a:srgbClr val="FF0000"/>
              </a:solidFill>
            </a:endParaRPr>
          </a:p>
        </p:txBody>
      </p:sp>
      <p:cxnSp>
        <p:nvCxnSpPr>
          <p:cNvPr id="62" name="Connecteur droit avec flèche 61"/>
          <p:cNvCxnSpPr>
            <a:stCxn id="16" idx="3"/>
            <a:endCxn id="17" idx="1"/>
          </p:cNvCxnSpPr>
          <p:nvPr/>
        </p:nvCxnSpPr>
        <p:spPr>
          <a:xfrm flipV="1">
            <a:off x="6409702" y="2331356"/>
            <a:ext cx="1774530" cy="152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263352" y="5106347"/>
            <a:ext cx="912030" cy="609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Static text file</a:t>
            </a:r>
            <a:endParaRPr lang="fr-CA" sz="600"/>
          </a:p>
        </p:txBody>
      </p:sp>
      <p:sp>
        <p:nvSpPr>
          <p:cNvPr id="69" name="Organigramme : Procédé prédéfini 68"/>
          <p:cNvSpPr/>
          <p:nvPr/>
        </p:nvSpPr>
        <p:spPr>
          <a:xfrm>
            <a:off x="287110" y="5833852"/>
            <a:ext cx="888272" cy="6013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smtClean="0"/>
              <a:t>Script</a:t>
            </a:r>
            <a:endParaRPr lang="fr-CA" sz="600"/>
          </a:p>
        </p:txBody>
      </p:sp>
      <p:cxnSp>
        <p:nvCxnSpPr>
          <p:cNvPr id="8" name="Connecteur en angle 7"/>
          <p:cNvCxnSpPr>
            <a:stCxn id="26" idx="3"/>
            <a:endCxn id="16" idx="2"/>
          </p:cNvCxnSpPr>
          <p:nvPr/>
        </p:nvCxnSpPr>
        <p:spPr>
          <a:xfrm flipV="1">
            <a:off x="2235657" y="2958720"/>
            <a:ext cx="3093925" cy="10567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8184232" y="1647280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Output instructions to update Wikidata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17416" y="1606832"/>
            <a:ext cx="1895065" cy="1479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Filtered station and fields</a:t>
            </a:r>
          </a:p>
          <a:p>
            <a:pPr algn="ctr"/>
            <a:r>
              <a:rPr lang="fr-CA" sz="1200" smtClean="0"/>
              <a:t>Plain text</a:t>
            </a:r>
          </a:p>
          <a:p>
            <a:pPr algn="ctr"/>
            <a:r>
              <a:rPr lang="fr-CA" sz="1200" smtClean="0"/>
              <a:t>Same format as input station list?</a:t>
            </a:r>
            <a:endParaRPr lang="fr-CA" sz="1000" smtClean="0"/>
          </a:p>
        </p:txBody>
      </p:sp>
      <p:sp>
        <p:nvSpPr>
          <p:cNvPr id="26" name="Rectangle à coins arrondis 25"/>
          <p:cNvSpPr/>
          <p:nvPr/>
        </p:nvSpPr>
        <p:spPr>
          <a:xfrm>
            <a:off x="155281" y="3331410"/>
            <a:ext cx="2080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smtClean="0"/>
              <a:t>OSCAR to Wikidata mapping</a:t>
            </a:r>
          </a:p>
          <a:p>
            <a:pPr algn="ctr"/>
            <a:r>
              <a:rPr lang="fr-CA" sz="1400" smtClean="0"/>
              <a:t>See </a:t>
            </a:r>
            <a:r>
              <a:rPr lang="fr-CA" sz="1400" smtClean="0">
                <a:hlinkClick r:id="rId2"/>
              </a:rPr>
              <a:t>git.choffet.net</a:t>
            </a:r>
            <a:endParaRPr lang="fr-CA" sz="1400"/>
          </a:p>
        </p:txBody>
      </p:sp>
    </p:spTree>
    <p:extLst>
      <p:ext uri="{BB962C8B-B14F-4D97-AF65-F5344CB8AC3E}">
        <p14:creationId xmlns:p14="http://schemas.microsoft.com/office/powerpoint/2010/main" val="1320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d_intro.potx" id="{3401FC5A-B26C-491E-97D3-021FFA0D4A1C}" vid="{7837C2ED-681A-406B-AA94-BB48359976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 xsi:nil="true"/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17B7C4-7C08-4A59-890F-4719C7EEBD0B}">
  <ds:schemaRefs>
    <ds:schemaRef ds:uri="http://purl.org/dc/elements/1.1/"/>
    <ds:schemaRef ds:uri="http://purl.org/dc/terms/"/>
    <ds:schemaRef ds:uri="b6e7370b-7179-4676-9a6f-0d2482e7e8c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cbb3e5d-5d9a-41a2-b23c-a652c639d82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9E9D3B-D84A-48E6-87A8-EE2EC2FA1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336</Words>
  <Application>Microsoft Office PowerPoint</Application>
  <PresentationFormat>Grand écran</PresentationFormat>
  <Paragraphs>104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Exporting OSCAR weather station metadata to Wikidata</vt:lpstr>
      <vt:lpstr>Context diagram</vt:lpstr>
      <vt:lpstr>container diagram</vt:lpstr>
      <vt:lpstr>Component diagram to station filter rule</vt:lpstr>
      <vt:lpstr>Component diagram to extract information from wikidata</vt:lpstr>
      <vt:lpstr>Component diagram for the linux script to bind them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Blouin</dc:creator>
  <cp:lastModifiedBy>Tremblay,Miguel (ECCC)</cp:lastModifiedBy>
  <cp:revision>24</cp:revision>
  <dcterms:created xsi:type="dcterms:W3CDTF">2020-11-19T20:23:27Z</dcterms:created>
  <dcterms:modified xsi:type="dcterms:W3CDTF">2021-10-29T15:02:54Z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</Properties>
</file>