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266" r:id="rId5"/>
    <p:sldId id="4161" r:id="rId6"/>
    <p:sldId id="4165" r:id="rId7"/>
    <p:sldId id="421" r:id="rId8"/>
    <p:sldId id="490" r:id="rId9"/>
    <p:sldId id="4195" r:id="rId10"/>
    <p:sldId id="4196" r:id="rId11"/>
    <p:sldId id="4197" r:id="rId12"/>
    <p:sldId id="4198" r:id="rId13"/>
    <p:sldId id="479" r:id="rId14"/>
    <p:sldId id="4164" r:id="rId15"/>
    <p:sldId id="4162" r:id="rId16"/>
    <p:sldId id="630" r:id="rId17"/>
    <p:sldId id="631" r:id="rId18"/>
    <p:sldId id="25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autoAdjust="0"/>
    <p:restoredTop sz="94856"/>
  </p:normalViewPr>
  <p:slideViewPr>
    <p:cSldViewPr snapToGrid="0" snapToObjects="1">
      <p:cViewPr varScale="1">
        <p:scale>
          <a:sx n="120" d="100"/>
          <a:sy n="120" d="100"/>
        </p:scale>
        <p:origin x="816" y="184"/>
      </p:cViewPr>
      <p:guideLst>
        <p:guide orient="horz" pos="2160"/>
        <p:guide pos="3840"/>
      </p:guideLst>
    </p:cSldViewPr>
  </p:slideViewPr>
  <p:notesTextViewPr>
    <p:cViewPr>
      <p:scale>
        <a:sx n="100" d="100"/>
        <a:sy n="100" d="100"/>
      </p:scale>
      <p:origin x="0" y="0"/>
    </p:cViewPr>
  </p:notesTextViewPr>
  <p:sorterViewPr>
    <p:cViewPr>
      <p:scale>
        <a:sx n="1" d="1"/>
        <a:sy n="1" d="1"/>
      </p:scale>
      <p:origin x="0" y="-11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AF17FE-9A73-41B7-B146-5DD61C3D8AF7}" type="doc">
      <dgm:prSet loTypeId="urn:microsoft.com/office/officeart/2005/8/layout/vList3" loCatId="picture" qsTypeId="urn:microsoft.com/office/officeart/2005/8/quickstyle/simple1" qsCatId="simple" csTypeId="urn:microsoft.com/office/officeart/2005/8/colors/accent0_2" csCatId="mainScheme" phldr="1"/>
      <dgm:spPr/>
    </dgm:pt>
    <dgm:pt modelId="{350E919D-1C00-429F-BF0B-06A45B70ADA1}">
      <dgm:prSet phldrT="[Text]"/>
      <dgm:spPr/>
      <dgm:t>
        <a:bodyPr/>
        <a:lstStyle/>
        <a:p>
          <a:pPr>
            <a:buFont typeface="Wingdings" panose="05000000000000000000" pitchFamily="2" charset="2"/>
            <a:buChar char="q"/>
          </a:pPr>
          <a:r>
            <a:rPr lang="en-GB" dirty="0"/>
            <a:t>NCs / DCPCs must implement a WIS2 Node to exchange data in WIS2</a:t>
          </a:r>
          <a:endParaRPr lang="en-CH" dirty="0"/>
        </a:p>
      </dgm:t>
    </dgm:pt>
    <dgm:pt modelId="{03B57292-F5E3-414A-9764-8CBC37A42490}" type="parTrans" cxnId="{BAD99116-0530-4DC1-897A-996C714EEDC0}">
      <dgm:prSet/>
      <dgm:spPr/>
      <dgm:t>
        <a:bodyPr/>
        <a:lstStyle/>
        <a:p>
          <a:endParaRPr lang="en-CH"/>
        </a:p>
      </dgm:t>
    </dgm:pt>
    <dgm:pt modelId="{6337E091-4DA1-4318-83B3-CC48FCEB868D}" type="sibTrans" cxnId="{BAD99116-0530-4DC1-897A-996C714EEDC0}">
      <dgm:prSet/>
      <dgm:spPr/>
      <dgm:t>
        <a:bodyPr/>
        <a:lstStyle/>
        <a:p>
          <a:endParaRPr lang="en-CH"/>
        </a:p>
      </dgm:t>
    </dgm:pt>
    <dgm:pt modelId="{2357D645-736E-4D87-9596-09E3EE5FF7C4}">
      <dgm:prSet phldrT="[Text]"/>
      <dgm:spPr/>
      <dgm:t>
        <a:bodyPr/>
        <a:lstStyle/>
        <a:p>
          <a:pPr>
            <a:buFont typeface="Wingdings" panose="05000000000000000000" pitchFamily="2" charset="2"/>
            <a:buChar char="q"/>
          </a:pPr>
          <a:r>
            <a:rPr lang="en-GB"/>
            <a:t>The WIS2 Node shares data from an HTTPS service and sends notifications to MQTT subscribers</a:t>
          </a:r>
          <a:endParaRPr lang="en-CH"/>
        </a:p>
      </dgm:t>
    </dgm:pt>
    <dgm:pt modelId="{B493A2FB-69BD-4F6D-9B6D-D400329DB045}" type="parTrans" cxnId="{E645C9A4-0184-4D1A-A0BC-2464F0BA1FCA}">
      <dgm:prSet/>
      <dgm:spPr/>
      <dgm:t>
        <a:bodyPr/>
        <a:lstStyle/>
        <a:p>
          <a:endParaRPr lang="en-CH"/>
        </a:p>
      </dgm:t>
    </dgm:pt>
    <dgm:pt modelId="{4BDAB657-5FC8-40B8-819A-0944E6317E35}" type="sibTrans" cxnId="{E645C9A4-0184-4D1A-A0BC-2464F0BA1FCA}">
      <dgm:prSet/>
      <dgm:spPr/>
      <dgm:t>
        <a:bodyPr/>
        <a:lstStyle/>
        <a:p>
          <a:endParaRPr lang="en-CH"/>
        </a:p>
      </dgm:t>
    </dgm:pt>
    <dgm:pt modelId="{4AE830CA-B81F-4EE1-82B8-4E2ECEFF7687}">
      <dgm:prSet phldrT="[Text]"/>
      <dgm:spPr/>
      <dgm:t>
        <a:bodyPr/>
        <a:lstStyle/>
        <a:p>
          <a:pPr>
            <a:buFont typeface="Wingdings" panose="05000000000000000000" pitchFamily="2" charset="2"/>
            <a:buChar char="q"/>
          </a:pPr>
          <a:r>
            <a:rPr lang="en-GB" dirty="0"/>
            <a:t>No need to provide access to all the users in the world, only to some WIS2 Global Services</a:t>
          </a:r>
          <a:endParaRPr lang="en-CH" dirty="0"/>
        </a:p>
      </dgm:t>
    </dgm:pt>
    <dgm:pt modelId="{A83D31E5-ECA8-4EB8-B1BB-A87B9A35CEAB}" type="parTrans" cxnId="{B8E430AB-89E6-44C4-81A5-A4338BCD8DAE}">
      <dgm:prSet/>
      <dgm:spPr/>
      <dgm:t>
        <a:bodyPr/>
        <a:lstStyle/>
        <a:p>
          <a:endParaRPr lang="en-CH"/>
        </a:p>
      </dgm:t>
    </dgm:pt>
    <dgm:pt modelId="{9404DB5D-DC2E-4494-B395-140705B90371}" type="sibTrans" cxnId="{B8E430AB-89E6-44C4-81A5-A4338BCD8DAE}">
      <dgm:prSet/>
      <dgm:spPr/>
      <dgm:t>
        <a:bodyPr/>
        <a:lstStyle/>
        <a:p>
          <a:endParaRPr lang="en-CH"/>
        </a:p>
      </dgm:t>
    </dgm:pt>
    <dgm:pt modelId="{434173C3-46E6-40D7-BA7D-A304172C89D6}">
      <dgm:prSet phldrT="[Text]"/>
      <dgm:spPr/>
      <dgm:t>
        <a:bodyPr/>
        <a:lstStyle/>
        <a:p>
          <a:pPr algn="l">
            <a:buFont typeface="Wingdings" panose="05000000000000000000" pitchFamily="2" charset="2"/>
            <a:buChar char="q"/>
          </a:pPr>
          <a:r>
            <a:rPr lang="en-US" dirty="0"/>
            <a:t>WIS2 node is the WIS2 component providing data and associated metadata</a:t>
          </a:r>
          <a:endParaRPr lang="en-CH" dirty="0"/>
        </a:p>
      </dgm:t>
    </dgm:pt>
    <dgm:pt modelId="{EFE6E3FE-7005-49F3-897F-213B21652A7D}" type="parTrans" cxnId="{4833255F-C2D9-4D68-A50F-362ECFBC291E}">
      <dgm:prSet/>
      <dgm:spPr/>
      <dgm:t>
        <a:bodyPr/>
        <a:lstStyle/>
        <a:p>
          <a:endParaRPr lang="en-GB"/>
        </a:p>
      </dgm:t>
    </dgm:pt>
    <dgm:pt modelId="{9C0DFAA8-F14E-4496-9576-779DDA0F29D6}" type="sibTrans" cxnId="{4833255F-C2D9-4D68-A50F-362ECFBC291E}">
      <dgm:prSet/>
      <dgm:spPr/>
      <dgm:t>
        <a:bodyPr/>
        <a:lstStyle/>
        <a:p>
          <a:endParaRPr lang="en-GB"/>
        </a:p>
      </dgm:t>
    </dgm:pt>
    <dgm:pt modelId="{E79DAF62-B826-944F-A674-53895B6DEE15}">
      <dgm:prSet phldrT="[Text]"/>
      <dgm:spPr/>
      <dgm:t>
        <a:bodyPr/>
        <a:lstStyle/>
        <a:p>
          <a:pPr algn="l">
            <a:buFont typeface="Wingdings" panose="05000000000000000000" pitchFamily="2" charset="2"/>
            <a:buChar char="q"/>
          </a:pPr>
          <a:r>
            <a:rPr lang="en-CH"/>
            <a:t>WIS2 node replaces the GTS Message Switching System</a:t>
          </a:r>
        </a:p>
      </dgm:t>
    </dgm:pt>
    <dgm:pt modelId="{FA67A093-0D15-3F46-AC82-0861843F7E65}" type="parTrans" cxnId="{357FD490-7EF4-BD4C-896B-4E1C88B909A2}">
      <dgm:prSet/>
      <dgm:spPr/>
      <dgm:t>
        <a:bodyPr/>
        <a:lstStyle/>
        <a:p>
          <a:endParaRPr lang="en-GB"/>
        </a:p>
      </dgm:t>
    </dgm:pt>
    <dgm:pt modelId="{250651CD-5511-EF42-91F0-5A9D31E7F845}" type="sibTrans" cxnId="{357FD490-7EF4-BD4C-896B-4E1C88B909A2}">
      <dgm:prSet/>
      <dgm:spPr/>
      <dgm:t>
        <a:bodyPr/>
        <a:lstStyle/>
        <a:p>
          <a:endParaRPr lang="en-GB"/>
        </a:p>
      </dgm:t>
    </dgm:pt>
    <dgm:pt modelId="{B5FEFA07-4EFC-41B9-B508-467877AD988A}" type="pres">
      <dgm:prSet presAssocID="{76AF17FE-9A73-41B7-B146-5DD61C3D8AF7}" presName="linearFlow" presStyleCnt="0">
        <dgm:presLayoutVars>
          <dgm:dir/>
          <dgm:resizeHandles val="exact"/>
        </dgm:presLayoutVars>
      </dgm:prSet>
      <dgm:spPr/>
    </dgm:pt>
    <dgm:pt modelId="{14D3804A-E38D-4244-A4DF-D9BEC890DDEA}" type="pres">
      <dgm:prSet presAssocID="{434173C3-46E6-40D7-BA7D-A304172C89D6}" presName="composite" presStyleCnt="0"/>
      <dgm:spPr/>
    </dgm:pt>
    <dgm:pt modelId="{2FD79F02-E460-4536-B255-602FED97B9DD}" type="pres">
      <dgm:prSet presAssocID="{434173C3-46E6-40D7-BA7D-A304172C89D6}"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dgm:spPr>
    </dgm:pt>
    <dgm:pt modelId="{430E623F-E623-4A47-9023-D9D3DA7CA424}" type="pres">
      <dgm:prSet presAssocID="{434173C3-46E6-40D7-BA7D-A304172C89D6}" presName="txShp" presStyleLbl="node1" presStyleIdx="0" presStyleCnt="5">
        <dgm:presLayoutVars>
          <dgm:bulletEnabled val="1"/>
        </dgm:presLayoutVars>
      </dgm:prSet>
      <dgm:spPr/>
    </dgm:pt>
    <dgm:pt modelId="{C9AE16D5-8369-4E8E-AC92-D9ABB0CEB9CF}" type="pres">
      <dgm:prSet presAssocID="{9C0DFAA8-F14E-4496-9576-779DDA0F29D6}" presName="spacing" presStyleCnt="0"/>
      <dgm:spPr/>
    </dgm:pt>
    <dgm:pt modelId="{5C431D3E-7F46-DE47-9633-44ED58DC89DF}" type="pres">
      <dgm:prSet presAssocID="{E79DAF62-B826-944F-A674-53895B6DEE15}" presName="composite" presStyleCnt="0"/>
      <dgm:spPr/>
    </dgm:pt>
    <dgm:pt modelId="{A2B38C17-0E10-9146-9B4D-DC80E0BEA0DA}" type="pres">
      <dgm:prSet presAssocID="{E79DAF62-B826-944F-A674-53895B6DEE15}" presName="imgShp" presStyleLbl="fgImgPlace1" presStyleIdx="1" presStyleCnt="5"/>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dgm:spPr>
    </dgm:pt>
    <dgm:pt modelId="{52A7178E-9CD0-3344-81D6-4569349C20EB}" type="pres">
      <dgm:prSet presAssocID="{E79DAF62-B826-944F-A674-53895B6DEE15}" presName="txShp" presStyleLbl="node1" presStyleIdx="1" presStyleCnt="5">
        <dgm:presLayoutVars>
          <dgm:bulletEnabled val="1"/>
        </dgm:presLayoutVars>
      </dgm:prSet>
      <dgm:spPr/>
    </dgm:pt>
    <dgm:pt modelId="{9CE12DAE-DD8A-294E-9887-D66FEC9E026E}" type="pres">
      <dgm:prSet presAssocID="{250651CD-5511-EF42-91F0-5A9D31E7F845}" presName="spacing" presStyleCnt="0"/>
      <dgm:spPr/>
    </dgm:pt>
    <dgm:pt modelId="{0ECC8740-6FC3-421E-9384-FBAA311CC6C4}" type="pres">
      <dgm:prSet presAssocID="{350E919D-1C00-429F-BF0B-06A45B70ADA1}" presName="composite" presStyleCnt="0"/>
      <dgm:spPr/>
    </dgm:pt>
    <dgm:pt modelId="{57AC9574-9FB3-409F-BE62-B69FFD58A62D}" type="pres">
      <dgm:prSet presAssocID="{350E919D-1C00-429F-BF0B-06A45B70ADA1}"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dgm:spPr>
    </dgm:pt>
    <dgm:pt modelId="{10352DD2-D2FC-4120-AA7F-A12E77C33DBD}" type="pres">
      <dgm:prSet presAssocID="{350E919D-1C00-429F-BF0B-06A45B70ADA1}" presName="txShp" presStyleLbl="node1" presStyleIdx="2" presStyleCnt="5">
        <dgm:presLayoutVars>
          <dgm:bulletEnabled val="1"/>
        </dgm:presLayoutVars>
      </dgm:prSet>
      <dgm:spPr/>
    </dgm:pt>
    <dgm:pt modelId="{DBFD95E8-CB20-441F-A56C-7179FE2935C7}" type="pres">
      <dgm:prSet presAssocID="{6337E091-4DA1-4318-83B3-CC48FCEB868D}" presName="spacing" presStyleCnt="0"/>
      <dgm:spPr/>
    </dgm:pt>
    <dgm:pt modelId="{7AC4BC9D-0553-44A6-8419-8EF3956B112F}" type="pres">
      <dgm:prSet presAssocID="{2357D645-736E-4D87-9596-09E3EE5FF7C4}" presName="composite" presStyleCnt="0"/>
      <dgm:spPr/>
    </dgm:pt>
    <dgm:pt modelId="{D9884946-BAAE-414B-B5DB-FE42E5C77CA9}" type="pres">
      <dgm:prSet presAssocID="{2357D645-736E-4D87-9596-09E3EE5FF7C4}"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dgm:spPr>
    </dgm:pt>
    <dgm:pt modelId="{15684B81-25BA-41CA-8FB3-018EA6BCFB4A}" type="pres">
      <dgm:prSet presAssocID="{2357D645-736E-4D87-9596-09E3EE5FF7C4}" presName="txShp" presStyleLbl="node1" presStyleIdx="3" presStyleCnt="5">
        <dgm:presLayoutVars>
          <dgm:bulletEnabled val="1"/>
        </dgm:presLayoutVars>
      </dgm:prSet>
      <dgm:spPr/>
    </dgm:pt>
    <dgm:pt modelId="{77BD6478-9860-4527-84D2-8E260BF6EB19}" type="pres">
      <dgm:prSet presAssocID="{4BDAB657-5FC8-40B8-819A-0944E6317E35}" presName="spacing" presStyleCnt="0"/>
      <dgm:spPr/>
    </dgm:pt>
    <dgm:pt modelId="{9BF615A7-7859-44CD-9E0B-3BAE76187F71}" type="pres">
      <dgm:prSet presAssocID="{4AE830CA-B81F-4EE1-82B8-4E2ECEFF7687}" presName="composite" presStyleCnt="0"/>
      <dgm:spPr/>
    </dgm:pt>
    <dgm:pt modelId="{21769C13-E38D-4209-9B64-5DD6CDC95CAA}" type="pres">
      <dgm:prSet presAssocID="{4AE830CA-B81F-4EE1-82B8-4E2ECEFF7687}"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dgm:spPr>
    </dgm:pt>
    <dgm:pt modelId="{5A8A8DC8-8446-42C9-AFFA-25DB6CBBA623}" type="pres">
      <dgm:prSet presAssocID="{4AE830CA-B81F-4EE1-82B8-4E2ECEFF7687}" presName="txShp" presStyleLbl="node1" presStyleIdx="4" presStyleCnt="5">
        <dgm:presLayoutVars>
          <dgm:bulletEnabled val="1"/>
        </dgm:presLayoutVars>
      </dgm:prSet>
      <dgm:spPr/>
    </dgm:pt>
  </dgm:ptLst>
  <dgm:cxnLst>
    <dgm:cxn modelId="{BAD99116-0530-4DC1-897A-996C714EEDC0}" srcId="{76AF17FE-9A73-41B7-B146-5DD61C3D8AF7}" destId="{350E919D-1C00-429F-BF0B-06A45B70ADA1}" srcOrd="2" destOrd="0" parTransId="{03B57292-F5E3-414A-9764-8CBC37A42490}" sibTransId="{6337E091-4DA1-4318-83B3-CC48FCEB868D}"/>
    <dgm:cxn modelId="{30D4A63D-1A03-4072-8B5A-C9C181BC8053}" type="presOf" srcId="{350E919D-1C00-429F-BF0B-06A45B70ADA1}" destId="{10352DD2-D2FC-4120-AA7F-A12E77C33DBD}" srcOrd="0" destOrd="0" presId="urn:microsoft.com/office/officeart/2005/8/layout/vList3"/>
    <dgm:cxn modelId="{3E1B4544-7CE5-4F34-8417-DD43C06E6801}" type="presOf" srcId="{76AF17FE-9A73-41B7-B146-5DD61C3D8AF7}" destId="{B5FEFA07-4EFC-41B9-B508-467877AD988A}" srcOrd="0" destOrd="0" presId="urn:microsoft.com/office/officeart/2005/8/layout/vList3"/>
    <dgm:cxn modelId="{4833255F-C2D9-4D68-A50F-362ECFBC291E}" srcId="{76AF17FE-9A73-41B7-B146-5DD61C3D8AF7}" destId="{434173C3-46E6-40D7-BA7D-A304172C89D6}" srcOrd="0" destOrd="0" parTransId="{EFE6E3FE-7005-49F3-897F-213B21652A7D}" sibTransId="{9C0DFAA8-F14E-4496-9576-779DDA0F29D6}"/>
    <dgm:cxn modelId="{08CC1676-1AA6-4DD7-9F58-FAAD5EFCDA25}" type="presOf" srcId="{2357D645-736E-4D87-9596-09E3EE5FF7C4}" destId="{15684B81-25BA-41CA-8FB3-018EA6BCFB4A}" srcOrd="0" destOrd="0" presId="urn:microsoft.com/office/officeart/2005/8/layout/vList3"/>
    <dgm:cxn modelId="{357FD490-7EF4-BD4C-896B-4E1C88B909A2}" srcId="{76AF17FE-9A73-41B7-B146-5DD61C3D8AF7}" destId="{E79DAF62-B826-944F-A674-53895B6DEE15}" srcOrd="1" destOrd="0" parTransId="{FA67A093-0D15-3F46-AC82-0861843F7E65}" sibTransId="{250651CD-5511-EF42-91F0-5A9D31E7F845}"/>
    <dgm:cxn modelId="{03E1329D-D017-4725-8772-EA17E9F08D75}" type="presOf" srcId="{4AE830CA-B81F-4EE1-82B8-4E2ECEFF7687}" destId="{5A8A8DC8-8446-42C9-AFFA-25DB6CBBA623}" srcOrd="0" destOrd="0" presId="urn:microsoft.com/office/officeart/2005/8/layout/vList3"/>
    <dgm:cxn modelId="{367835A0-C36C-4C48-879F-673ED0C77747}" type="presOf" srcId="{E79DAF62-B826-944F-A674-53895B6DEE15}" destId="{52A7178E-9CD0-3344-81D6-4569349C20EB}" srcOrd="0" destOrd="0" presId="urn:microsoft.com/office/officeart/2005/8/layout/vList3"/>
    <dgm:cxn modelId="{32E381A1-6378-4961-9075-2F51EC8656AE}" type="presOf" srcId="{434173C3-46E6-40D7-BA7D-A304172C89D6}" destId="{430E623F-E623-4A47-9023-D9D3DA7CA424}" srcOrd="0" destOrd="0" presId="urn:microsoft.com/office/officeart/2005/8/layout/vList3"/>
    <dgm:cxn modelId="{E645C9A4-0184-4D1A-A0BC-2464F0BA1FCA}" srcId="{76AF17FE-9A73-41B7-B146-5DD61C3D8AF7}" destId="{2357D645-736E-4D87-9596-09E3EE5FF7C4}" srcOrd="3" destOrd="0" parTransId="{B493A2FB-69BD-4F6D-9B6D-D400329DB045}" sibTransId="{4BDAB657-5FC8-40B8-819A-0944E6317E35}"/>
    <dgm:cxn modelId="{B8E430AB-89E6-44C4-81A5-A4338BCD8DAE}" srcId="{76AF17FE-9A73-41B7-B146-5DD61C3D8AF7}" destId="{4AE830CA-B81F-4EE1-82B8-4E2ECEFF7687}" srcOrd="4" destOrd="0" parTransId="{A83D31E5-ECA8-4EB8-B1BB-A87B9A35CEAB}" sibTransId="{9404DB5D-DC2E-4494-B395-140705B90371}"/>
    <dgm:cxn modelId="{96BFB4D7-106D-40D4-9A72-5DA731031861}" type="presParOf" srcId="{B5FEFA07-4EFC-41B9-B508-467877AD988A}" destId="{14D3804A-E38D-4244-A4DF-D9BEC890DDEA}" srcOrd="0" destOrd="0" presId="urn:microsoft.com/office/officeart/2005/8/layout/vList3"/>
    <dgm:cxn modelId="{483B871D-913F-4C45-8723-D62697951E53}" type="presParOf" srcId="{14D3804A-E38D-4244-A4DF-D9BEC890DDEA}" destId="{2FD79F02-E460-4536-B255-602FED97B9DD}" srcOrd="0" destOrd="0" presId="urn:microsoft.com/office/officeart/2005/8/layout/vList3"/>
    <dgm:cxn modelId="{F41D9523-4E11-4B9D-9E52-ECFF04EF367D}" type="presParOf" srcId="{14D3804A-E38D-4244-A4DF-D9BEC890DDEA}" destId="{430E623F-E623-4A47-9023-D9D3DA7CA424}" srcOrd="1" destOrd="0" presId="urn:microsoft.com/office/officeart/2005/8/layout/vList3"/>
    <dgm:cxn modelId="{42C0AAF1-91C9-43F3-94E4-CD73FF685577}" type="presParOf" srcId="{B5FEFA07-4EFC-41B9-B508-467877AD988A}" destId="{C9AE16D5-8369-4E8E-AC92-D9ABB0CEB9CF}" srcOrd="1" destOrd="0" presId="urn:microsoft.com/office/officeart/2005/8/layout/vList3"/>
    <dgm:cxn modelId="{B6818B16-B5A9-E046-9FCA-E7A04529DEDD}" type="presParOf" srcId="{B5FEFA07-4EFC-41B9-B508-467877AD988A}" destId="{5C431D3E-7F46-DE47-9633-44ED58DC89DF}" srcOrd="2" destOrd="0" presId="urn:microsoft.com/office/officeart/2005/8/layout/vList3"/>
    <dgm:cxn modelId="{B856C07D-7FF8-434B-9E9B-9F444BF1EBD2}" type="presParOf" srcId="{5C431D3E-7F46-DE47-9633-44ED58DC89DF}" destId="{A2B38C17-0E10-9146-9B4D-DC80E0BEA0DA}" srcOrd="0" destOrd="0" presId="urn:microsoft.com/office/officeart/2005/8/layout/vList3"/>
    <dgm:cxn modelId="{6FDDB5F3-7C5E-1643-A74E-0A8868AD2A2B}" type="presParOf" srcId="{5C431D3E-7F46-DE47-9633-44ED58DC89DF}" destId="{52A7178E-9CD0-3344-81D6-4569349C20EB}" srcOrd="1" destOrd="0" presId="urn:microsoft.com/office/officeart/2005/8/layout/vList3"/>
    <dgm:cxn modelId="{68488684-8F67-7441-8A2A-C124B3AC9202}" type="presParOf" srcId="{B5FEFA07-4EFC-41B9-B508-467877AD988A}" destId="{9CE12DAE-DD8A-294E-9887-D66FEC9E026E}" srcOrd="3" destOrd="0" presId="urn:microsoft.com/office/officeart/2005/8/layout/vList3"/>
    <dgm:cxn modelId="{0DA1C362-508E-45BC-919F-D5BA7456B453}" type="presParOf" srcId="{B5FEFA07-4EFC-41B9-B508-467877AD988A}" destId="{0ECC8740-6FC3-421E-9384-FBAA311CC6C4}" srcOrd="4" destOrd="0" presId="urn:microsoft.com/office/officeart/2005/8/layout/vList3"/>
    <dgm:cxn modelId="{84774C40-C39F-48D9-9A8B-E225E88E154C}" type="presParOf" srcId="{0ECC8740-6FC3-421E-9384-FBAA311CC6C4}" destId="{57AC9574-9FB3-409F-BE62-B69FFD58A62D}" srcOrd="0" destOrd="0" presId="urn:microsoft.com/office/officeart/2005/8/layout/vList3"/>
    <dgm:cxn modelId="{4E38A0E3-19D8-45B0-84C6-8F1ED7942348}" type="presParOf" srcId="{0ECC8740-6FC3-421E-9384-FBAA311CC6C4}" destId="{10352DD2-D2FC-4120-AA7F-A12E77C33DBD}" srcOrd="1" destOrd="0" presId="urn:microsoft.com/office/officeart/2005/8/layout/vList3"/>
    <dgm:cxn modelId="{2BFC1FCE-450D-49CA-AFF6-0B2DDC0D1A10}" type="presParOf" srcId="{B5FEFA07-4EFC-41B9-B508-467877AD988A}" destId="{DBFD95E8-CB20-441F-A56C-7179FE2935C7}" srcOrd="5" destOrd="0" presId="urn:microsoft.com/office/officeart/2005/8/layout/vList3"/>
    <dgm:cxn modelId="{530F363A-2456-491B-B71E-00C82141A8EA}" type="presParOf" srcId="{B5FEFA07-4EFC-41B9-B508-467877AD988A}" destId="{7AC4BC9D-0553-44A6-8419-8EF3956B112F}" srcOrd="6" destOrd="0" presId="urn:microsoft.com/office/officeart/2005/8/layout/vList3"/>
    <dgm:cxn modelId="{B4CD5B84-A125-4DCF-93F7-8124EB9C0B88}" type="presParOf" srcId="{7AC4BC9D-0553-44A6-8419-8EF3956B112F}" destId="{D9884946-BAAE-414B-B5DB-FE42E5C77CA9}" srcOrd="0" destOrd="0" presId="urn:microsoft.com/office/officeart/2005/8/layout/vList3"/>
    <dgm:cxn modelId="{3453E51B-BEAB-427C-A771-B256843D0481}" type="presParOf" srcId="{7AC4BC9D-0553-44A6-8419-8EF3956B112F}" destId="{15684B81-25BA-41CA-8FB3-018EA6BCFB4A}" srcOrd="1" destOrd="0" presId="urn:microsoft.com/office/officeart/2005/8/layout/vList3"/>
    <dgm:cxn modelId="{B763B3A3-2379-470C-BBF8-8EA9DDA0E532}" type="presParOf" srcId="{B5FEFA07-4EFC-41B9-B508-467877AD988A}" destId="{77BD6478-9860-4527-84D2-8E260BF6EB19}" srcOrd="7" destOrd="0" presId="urn:microsoft.com/office/officeart/2005/8/layout/vList3"/>
    <dgm:cxn modelId="{03704564-FCB3-486C-82C3-9A1CD0004AC7}" type="presParOf" srcId="{B5FEFA07-4EFC-41B9-B508-467877AD988A}" destId="{9BF615A7-7859-44CD-9E0B-3BAE76187F71}" srcOrd="8" destOrd="0" presId="urn:microsoft.com/office/officeart/2005/8/layout/vList3"/>
    <dgm:cxn modelId="{21572213-CF38-4634-BD28-93C26F63CB0A}" type="presParOf" srcId="{9BF615A7-7859-44CD-9E0B-3BAE76187F71}" destId="{21769C13-E38D-4209-9B64-5DD6CDC95CAA}" srcOrd="0" destOrd="0" presId="urn:microsoft.com/office/officeart/2005/8/layout/vList3"/>
    <dgm:cxn modelId="{E219FC7D-5DB7-4F72-8F95-E497A83A91E6}" type="presParOf" srcId="{9BF615A7-7859-44CD-9E0B-3BAE76187F71}" destId="{5A8A8DC8-8446-42C9-AFFA-25DB6CBBA623}" srcOrd="1" destOrd="0" presId="urn:microsoft.com/office/officeart/2005/8/layout/vList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0E623F-E623-4A47-9023-D9D3DA7CA424}">
      <dsp:nvSpPr>
        <dsp:cNvPr id="0" name=""/>
        <dsp:cNvSpPr/>
      </dsp:nvSpPr>
      <dsp:spPr>
        <a:xfrm rot="10800000">
          <a:off x="1239654" y="876"/>
          <a:ext cx="4307462" cy="618767"/>
        </a:xfrm>
        <a:prstGeom prst="homePlat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2859" tIns="53340" rIns="99568" bIns="53340" numCol="1" spcCol="1270" anchor="ctr" anchorCtr="0">
          <a:noAutofit/>
        </a:bodyPr>
        <a:lstStyle/>
        <a:p>
          <a:pPr marL="0" lvl="0" indent="0" algn="l" defTabSz="622300">
            <a:lnSpc>
              <a:spcPct val="90000"/>
            </a:lnSpc>
            <a:spcBef>
              <a:spcPct val="0"/>
            </a:spcBef>
            <a:spcAft>
              <a:spcPct val="35000"/>
            </a:spcAft>
            <a:buFont typeface="Wingdings" panose="05000000000000000000" pitchFamily="2" charset="2"/>
            <a:buNone/>
          </a:pPr>
          <a:r>
            <a:rPr lang="en-US" sz="1400" kern="1200" dirty="0"/>
            <a:t>WIS2 node is the WIS2 component providing data and associated metadata</a:t>
          </a:r>
          <a:endParaRPr lang="en-CH" sz="1400" kern="1200" dirty="0"/>
        </a:p>
      </dsp:txBody>
      <dsp:txXfrm rot="10800000">
        <a:off x="1394346" y="876"/>
        <a:ext cx="4152770" cy="618767"/>
      </dsp:txXfrm>
    </dsp:sp>
    <dsp:sp modelId="{2FD79F02-E460-4536-B255-602FED97B9DD}">
      <dsp:nvSpPr>
        <dsp:cNvPr id="0" name=""/>
        <dsp:cNvSpPr/>
      </dsp:nvSpPr>
      <dsp:spPr>
        <a:xfrm>
          <a:off x="930270" y="876"/>
          <a:ext cx="618767" cy="61876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A7178E-9CD0-3344-81D6-4569349C20EB}">
      <dsp:nvSpPr>
        <dsp:cNvPr id="0" name=""/>
        <dsp:cNvSpPr/>
      </dsp:nvSpPr>
      <dsp:spPr>
        <a:xfrm rot="10800000">
          <a:off x="1239654" y="804350"/>
          <a:ext cx="4307462" cy="618767"/>
        </a:xfrm>
        <a:prstGeom prst="homePlat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2859" tIns="53340" rIns="99568" bIns="53340" numCol="1" spcCol="1270" anchor="ctr" anchorCtr="0">
          <a:noAutofit/>
        </a:bodyPr>
        <a:lstStyle/>
        <a:p>
          <a:pPr marL="0" lvl="0" indent="0" algn="l" defTabSz="622300">
            <a:lnSpc>
              <a:spcPct val="90000"/>
            </a:lnSpc>
            <a:spcBef>
              <a:spcPct val="0"/>
            </a:spcBef>
            <a:spcAft>
              <a:spcPct val="35000"/>
            </a:spcAft>
            <a:buFont typeface="Wingdings" panose="05000000000000000000" pitchFamily="2" charset="2"/>
            <a:buNone/>
          </a:pPr>
          <a:r>
            <a:rPr lang="en-CH" sz="1400" kern="1200"/>
            <a:t>WIS2 node replaces the GTS Message Switching System</a:t>
          </a:r>
        </a:p>
      </dsp:txBody>
      <dsp:txXfrm rot="10800000">
        <a:off x="1394346" y="804350"/>
        <a:ext cx="4152770" cy="618767"/>
      </dsp:txXfrm>
    </dsp:sp>
    <dsp:sp modelId="{A2B38C17-0E10-9146-9B4D-DC80E0BEA0DA}">
      <dsp:nvSpPr>
        <dsp:cNvPr id="0" name=""/>
        <dsp:cNvSpPr/>
      </dsp:nvSpPr>
      <dsp:spPr>
        <a:xfrm>
          <a:off x="930270" y="804350"/>
          <a:ext cx="618767" cy="618767"/>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352DD2-D2FC-4120-AA7F-A12E77C33DBD}">
      <dsp:nvSpPr>
        <dsp:cNvPr id="0" name=""/>
        <dsp:cNvSpPr/>
      </dsp:nvSpPr>
      <dsp:spPr>
        <a:xfrm rot="10800000">
          <a:off x="1239654" y="1607824"/>
          <a:ext cx="4307462" cy="618767"/>
        </a:xfrm>
        <a:prstGeom prst="homePlat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2859" tIns="53340" rIns="99568" bIns="53340" numCol="1" spcCol="1270" anchor="ctr" anchorCtr="0">
          <a:noAutofit/>
        </a:bodyPr>
        <a:lstStyle/>
        <a:p>
          <a:pPr marL="0" lvl="0" indent="0" algn="ctr" defTabSz="622300">
            <a:lnSpc>
              <a:spcPct val="90000"/>
            </a:lnSpc>
            <a:spcBef>
              <a:spcPct val="0"/>
            </a:spcBef>
            <a:spcAft>
              <a:spcPct val="35000"/>
            </a:spcAft>
            <a:buFont typeface="Wingdings" panose="05000000000000000000" pitchFamily="2" charset="2"/>
            <a:buNone/>
          </a:pPr>
          <a:r>
            <a:rPr lang="en-GB" sz="1400" kern="1200" dirty="0"/>
            <a:t>NCs / DCPCs must implement a WIS2 Node to exchange data in WIS2</a:t>
          </a:r>
          <a:endParaRPr lang="en-CH" sz="1400" kern="1200" dirty="0"/>
        </a:p>
      </dsp:txBody>
      <dsp:txXfrm rot="10800000">
        <a:off x="1394346" y="1607824"/>
        <a:ext cx="4152770" cy="618767"/>
      </dsp:txXfrm>
    </dsp:sp>
    <dsp:sp modelId="{57AC9574-9FB3-409F-BE62-B69FFD58A62D}">
      <dsp:nvSpPr>
        <dsp:cNvPr id="0" name=""/>
        <dsp:cNvSpPr/>
      </dsp:nvSpPr>
      <dsp:spPr>
        <a:xfrm>
          <a:off x="930270" y="1607824"/>
          <a:ext cx="618767" cy="61876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684B81-25BA-41CA-8FB3-018EA6BCFB4A}">
      <dsp:nvSpPr>
        <dsp:cNvPr id="0" name=""/>
        <dsp:cNvSpPr/>
      </dsp:nvSpPr>
      <dsp:spPr>
        <a:xfrm rot="10800000">
          <a:off x="1239654" y="2411299"/>
          <a:ext cx="4307462" cy="618767"/>
        </a:xfrm>
        <a:prstGeom prst="homePlat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2859" tIns="53340" rIns="99568" bIns="53340" numCol="1" spcCol="1270" anchor="ctr" anchorCtr="0">
          <a:noAutofit/>
        </a:bodyPr>
        <a:lstStyle/>
        <a:p>
          <a:pPr marL="0" lvl="0" indent="0" algn="ctr" defTabSz="622300">
            <a:lnSpc>
              <a:spcPct val="90000"/>
            </a:lnSpc>
            <a:spcBef>
              <a:spcPct val="0"/>
            </a:spcBef>
            <a:spcAft>
              <a:spcPct val="35000"/>
            </a:spcAft>
            <a:buFont typeface="Wingdings" panose="05000000000000000000" pitchFamily="2" charset="2"/>
            <a:buNone/>
          </a:pPr>
          <a:r>
            <a:rPr lang="en-GB" sz="1400" kern="1200"/>
            <a:t>The WIS2 Node shares data from an HTTPS service and sends notifications to MQTT subscribers</a:t>
          </a:r>
          <a:endParaRPr lang="en-CH" sz="1400" kern="1200"/>
        </a:p>
      </dsp:txBody>
      <dsp:txXfrm rot="10800000">
        <a:off x="1394346" y="2411299"/>
        <a:ext cx="4152770" cy="618767"/>
      </dsp:txXfrm>
    </dsp:sp>
    <dsp:sp modelId="{D9884946-BAAE-414B-B5DB-FE42E5C77CA9}">
      <dsp:nvSpPr>
        <dsp:cNvPr id="0" name=""/>
        <dsp:cNvSpPr/>
      </dsp:nvSpPr>
      <dsp:spPr>
        <a:xfrm>
          <a:off x="930270" y="2411299"/>
          <a:ext cx="618767" cy="61876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8A8DC8-8446-42C9-AFFA-25DB6CBBA623}">
      <dsp:nvSpPr>
        <dsp:cNvPr id="0" name=""/>
        <dsp:cNvSpPr/>
      </dsp:nvSpPr>
      <dsp:spPr>
        <a:xfrm rot="10800000">
          <a:off x="1239654" y="3214773"/>
          <a:ext cx="4307462" cy="618767"/>
        </a:xfrm>
        <a:prstGeom prst="homePlat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2859" tIns="53340" rIns="99568" bIns="53340" numCol="1" spcCol="1270" anchor="ctr" anchorCtr="0">
          <a:noAutofit/>
        </a:bodyPr>
        <a:lstStyle/>
        <a:p>
          <a:pPr marL="0" lvl="0" indent="0" algn="ctr" defTabSz="622300">
            <a:lnSpc>
              <a:spcPct val="90000"/>
            </a:lnSpc>
            <a:spcBef>
              <a:spcPct val="0"/>
            </a:spcBef>
            <a:spcAft>
              <a:spcPct val="35000"/>
            </a:spcAft>
            <a:buFont typeface="Wingdings" panose="05000000000000000000" pitchFamily="2" charset="2"/>
            <a:buNone/>
          </a:pPr>
          <a:r>
            <a:rPr lang="en-GB" sz="1400" kern="1200" dirty="0"/>
            <a:t>No need to provide access to all the users in the world, only to some WIS2 Global Services</a:t>
          </a:r>
          <a:endParaRPr lang="en-CH" sz="1400" kern="1200" dirty="0"/>
        </a:p>
      </dsp:txBody>
      <dsp:txXfrm rot="10800000">
        <a:off x="1394346" y="3214773"/>
        <a:ext cx="4152770" cy="618767"/>
      </dsp:txXfrm>
    </dsp:sp>
    <dsp:sp modelId="{21769C13-E38D-4209-9B64-5DD6CDC95CAA}">
      <dsp:nvSpPr>
        <dsp:cNvPr id="0" name=""/>
        <dsp:cNvSpPr/>
      </dsp:nvSpPr>
      <dsp:spPr>
        <a:xfrm>
          <a:off x="930270" y="3214773"/>
          <a:ext cx="618767" cy="61876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949376-4AC6-E643-8470-3BE50F8673CE}" type="datetimeFigureOut">
              <a:rPr lang="en-CH" smtClean="0"/>
              <a:t>20.03.23</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8D16CF-741C-E447-8F4E-DA51E5B885E0}" type="slidenum">
              <a:rPr lang="en-CH" smtClean="0"/>
              <a:t>‹#›</a:t>
            </a:fld>
            <a:endParaRPr lang="en-CH"/>
          </a:p>
        </p:txBody>
      </p:sp>
    </p:spTree>
    <p:extLst>
      <p:ext uri="{BB962C8B-B14F-4D97-AF65-F5344CB8AC3E}">
        <p14:creationId xmlns:p14="http://schemas.microsoft.com/office/powerpoint/2010/main" val="10499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w3.org/TR/dwbp/"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w3.org/TR/sdw-bp/"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6000" indent="-216000">
              <a:lnSpc>
                <a:spcPct val="100000"/>
              </a:lnSpc>
            </a:pPr>
            <a:r>
              <a:rPr lang="en-GB" sz="2000" b="0" strike="noStrike" spc="-1" dirty="0">
                <a:latin typeface="Calibri"/>
              </a:rPr>
              <a:t>A little history to start …</a:t>
            </a:r>
            <a:endParaRPr lang="en-US" sz="2000" b="0" strike="noStrike" spc="-1" dirty="0">
              <a:latin typeface="Calibri"/>
            </a:endParaRPr>
          </a:p>
          <a:p>
            <a:pPr marL="216000" indent="-216000">
              <a:lnSpc>
                <a:spcPct val="100000"/>
              </a:lnSpc>
            </a:pPr>
            <a:endParaRPr lang="en-US" sz="2000" b="0" strike="noStrike" spc="-1" dirty="0">
              <a:latin typeface="Calibri"/>
            </a:endParaRPr>
          </a:p>
          <a:p>
            <a:pPr marL="216000" indent="-216000">
              <a:lnSpc>
                <a:spcPct val="100000"/>
              </a:lnSpc>
            </a:pPr>
            <a:r>
              <a:rPr lang="en-US" sz="1200" b="0" strike="noStrike" spc="-1" dirty="0">
                <a:solidFill>
                  <a:srgbClr val="000000"/>
                </a:solidFill>
                <a:latin typeface="+mn-lt"/>
                <a:ea typeface="+mn-ea"/>
              </a:rPr>
              <a:t>The WMO Global Telecommunications System (GTS), established in the 1970s was designed to enable WMO Members to share data and products with each other in support of operational weather forecasting. Over the last 40 years or so, the GTS has successfully moved indispensable, time-critical data between NMHSs day-in, day-out.  </a:t>
            </a:r>
            <a:endParaRPr lang="en-US" sz="1200" b="0" strike="noStrike" spc="-1" dirty="0">
              <a:latin typeface="Calibri"/>
            </a:endParaRPr>
          </a:p>
          <a:p>
            <a:pPr marL="216000" indent="-216000">
              <a:lnSpc>
                <a:spcPct val="100000"/>
              </a:lnSpc>
            </a:pPr>
            <a:endParaRPr lang="en-US" sz="1200" b="0" strike="noStrike" spc="-1" dirty="0">
              <a:latin typeface="Calibri"/>
            </a:endParaRPr>
          </a:p>
          <a:p>
            <a:pPr marL="216000" indent="-216000">
              <a:lnSpc>
                <a:spcPct val="100000"/>
              </a:lnSpc>
            </a:pPr>
            <a:r>
              <a:rPr lang="en-US" sz="1200" b="0" strike="noStrike" spc="-1" dirty="0">
                <a:solidFill>
                  <a:srgbClr val="000000"/>
                </a:solidFill>
                <a:latin typeface="+mn-lt"/>
                <a:ea typeface="+mn-ea"/>
              </a:rPr>
              <a:t>But weather and climate data is important to everyone. So WMO Congress commissioned the WMO Information System (WIS) in 2007. </a:t>
            </a:r>
            <a:endParaRPr lang="en-US" sz="1200" b="0" strike="noStrike" spc="-1" dirty="0">
              <a:latin typeface="Calibri"/>
            </a:endParaRPr>
          </a:p>
          <a:p>
            <a:pPr marL="216000" indent="-216000">
              <a:lnSpc>
                <a:spcPct val="100000"/>
              </a:lnSpc>
            </a:pPr>
            <a:endParaRPr lang="en-US" sz="1200" b="0" strike="noStrike" spc="-1" dirty="0">
              <a:latin typeface="Calibri"/>
            </a:endParaRPr>
          </a:p>
          <a:p>
            <a:pPr marL="216000" indent="-216000">
              <a:lnSpc>
                <a:spcPct val="100000"/>
              </a:lnSpc>
            </a:pPr>
            <a:r>
              <a:rPr lang="en-US" sz="1200" b="0" strike="noStrike" spc="-1" dirty="0">
                <a:solidFill>
                  <a:srgbClr val="000000"/>
                </a:solidFill>
                <a:latin typeface="+mn-lt"/>
                <a:ea typeface="+mn-ea"/>
              </a:rPr>
              <a:t>WIS builds on and incorporates the GTS, adding a data catalogue, data discovery portal and additional mechanisms for users to subscribe to and download data shared on the GTS. It is comprised of hundreds of data providing </a:t>
            </a:r>
            <a:r>
              <a:rPr lang="en-US" sz="1200" b="0" strike="noStrike" spc="-1" dirty="0" err="1">
                <a:solidFill>
                  <a:srgbClr val="000000"/>
                </a:solidFill>
                <a:latin typeface="+mn-lt"/>
                <a:ea typeface="+mn-ea"/>
              </a:rPr>
              <a:t>centres</a:t>
            </a:r>
            <a:r>
              <a:rPr lang="en-US" sz="1200" b="0" strike="noStrike" spc="-1" dirty="0">
                <a:solidFill>
                  <a:srgbClr val="000000"/>
                </a:solidFill>
                <a:latin typeface="+mn-lt"/>
                <a:ea typeface="+mn-ea"/>
              </a:rPr>
              <a:t> from across the globe (Data Collection and Production </a:t>
            </a:r>
            <a:r>
              <a:rPr lang="en-US" sz="1200" b="0" strike="noStrike" spc="-1" dirty="0" err="1">
                <a:solidFill>
                  <a:srgbClr val="000000"/>
                </a:solidFill>
                <a:latin typeface="+mn-lt"/>
                <a:ea typeface="+mn-ea"/>
              </a:rPr>
              <a:t>Centres</a:t>
            </a:r>
            <a:r>
              <a:rPr lang="en-US" sz="1200" b="0" strike="noStrike" spc="-1" dirty="0">
                <a:solidFill>
                  <a:srgbClr val="000000"/>
                </a:solidFill>
                <a:latin typeface="+mn-lt"/>
                <a:ea typeface="+mn-ea"/>
              </a:rPr>
              <a:t>, and National </a:t>
            </a:r>
            <a:r>
              <a:rPr lang="en-US" sz="1200" b="0" strike="noStrike" spc="-1" dirty="0" err="1">
                <a:solidFill>
                  <a:srgbClr val="000000"/>
                </a:solidFill>
                <a:latin typeface="+mn-lt"/>
                <a:ea typeface="+mn-ea"/>
              </a:rPr>
              <a:t>Centres</a:t>
            </a:r>
            <a:r>
              <a:rPr lang="en-US" sz="1200" b="0" strike="noStrike" spc="-1" dirty="0">
                <a:solidFill>
                  <a:srgbClr val="000000"/>
                </a:solidFill>
                <a:latin typeface="+mn-lt"/>
                <a:ea typeface="+mn-ea"/>
              </a:rPr>
              <a:t>), plus 15 Global Information System </a:t>
            </a:r>
            <a:r>
              <a:rPr lang="en-US" sz="1200" b="0" strike="noStrike" spc="-1" dirty="0" err="1">
                <a:solidFill>
                  <a:srgbClr val="000000"/>
                </a:solidFill>
                <a:latin typeface="+mn-lt"/>
                <a:ea typeface="+mn-ea"/>
              </a:rPr>
              <a:t>Centres</a:t>
            </a:r>
            <a:r>
              <a:rPr lang="en-US" sz="1200" b="0" strike="noStrike" spc="-1" dirty="0">
                <a:solidFill>
                  <a:srgbClr val="000000"/>
                </a:solidFill>
                <a:latin typeface="+mn-lt"/>
                <a:ea typeface="+mn-ea"/>
              </a:rPr>
              <a:t> (or GISCs) that are regional hubs for search, discovery, and access to data. </a:t>
            </a:r>
            <a:endParaRPr lang="en-US" sz="1200" b="0" strike="noStrike" spc="-1" dirty="0">
              <a:latin typeface="Calibri"/>
            </a:endParaRPr>
          </a:p>
          <a:p>
            <a:pPr marL="216000" indent="-216000">
              <a:lnSpc>
                <a:spcPct val="100000"/>
              </a:lnSpc>
            </a:pPr>
            <a:endParaRPr lang="en-US" sz="1200" b="0" strike="noStrike" spc="-1" dirty="0">
              <a:latin typeface="Calibri"/>
            </a:endParaRPr>
          </a:p>
          <a:p>
            <a:pPr marL="216000" indent="-216000">
              <a:lnSpc>
                <a:spcPct val="100000"/>
              </a:lnSpc>
            </a:pPr>
            <a:r>
              <a:rPr lang="en-GB" sz="2000" b="0" strike="noStrike" spc="-1" dirty="0">
                <a:solidFill>
                  <a:srgbClr val="000000"/>
                </a:solidFill>
                <a:latin typeface="+mn-lt"/>
                <a:ea typeface="+mn-ea"/>
              </a:rPr>
              <a:t>The original WIS is a child of its time – designed circa 2005. It’s based on service-oriented architecture principles, uses complex ISO 19115/19139-based XML for metadata, and is not well integrated into the Web. Since 2005, we’ve seen a move towards “webby” applications, with good practice characterised in the </a:t>
            </a:r>
            <a:r>
              <a:rPr lang="en-GB" sz="1200" b="0" u="sng" strike="noStrike" spc="-1" dirty="0">
                <a:solidFill>
                  <a:srgbClr val="000000"/>
                </a:solidFill>
                <a:uFillTx/>
                <a:latin typeface="+mn-lt"/>
                <a:ea typeface="+mn-ea"/>
                <a:hlinkClick r:id="rId3"/>
              </a:rPr>
              <a:t>W3C Data on the Web</a:t>
            </a:r>
            <a:r>
              <a:rPr lang="en-GB" sz="1200" b="0" strike="noStrike" spc="-1" dirty="0">
                <a:solidFill>
                  <a:srgbClr val="000000"/>
                </a:solidFill>
                <a:latin typeface="+mn-lt"/>
                <a:ea typeface="+mn-ea"/>
              </a:rPr>
              <a:t> and </a:t>
            </a:r>
            <a:r>
              <a:rPr lang="en-GB" sz="1200" b="0" u="sng" strike="noStrike" spc="-1" dirty="0">
                <a:solidFill>
                  <a:srgbClr val="000000"/>
                </a:solidFill>
                <a:uFillTx/>
                <a:latin typeface="+mn-lt"/>
                <a:ea typeface="+mn-ea"/>
                <a:hlinkClick r:id="rId4"/>
              </a:rPr>
              <a:t>W3C Spatial Data on the Web Best Practices</a:t>
            </a:r>
            <a:r>
              <a:rPr lang="en-GB" sz="1200" b="0" u="sng" strike="noStrike" spc="-1" dirty="0">
                <a:solidFill>
                  <a:srgbClr val="000000"/>
                </a:solidFill>
                <a:uFillTx/>
                <a:latin typeface="+mn-lt"/>
                <a:ea typeface="+mn-ea"/>
              </a:rPr>
              <a:t>.</a:t>
            </a:r>
            <a:r>
              <a:rPr lang="en-GB" sz="2000" b="0" strike="noStrike" spc="-1" dirty="0">
                <a:solidFill>
                  <a:srgbClr val="000000"/>
                </a:solidFill>
                <a:latin typeface="+mn-lt"/>
                <a:ea typeface="+mn-ea"/>
              </a:rPr>
              <a:t> In summary: Resource-oriented architecture, RESTful Web services, and JSON and HTML as core formats.</a:t>
            </a:r>
            <a:endParaRPr lang="en-US" sz="2000" b="0" strike="noStrike" spc="-1" dirty="0">
              <a:latin typeface="Calibri"/>
            </a:endParaRPr>
          </a:p>
          <a:p>
            <a:pPr marL="216000" indent="-216000">
              <a:lnSpc>
                <a:spcPct val="100000"/>
              </a:lnSpc>
            </a:pPr>
            <a:endParaRPr lang="en-US" sz="2000" b="0" strike="noStrike" spc="-1" dirty="0">
              <a:latin typeface="Calibri"/>
            </a:endParaRPr>
          </a:p>
          <a:p>
            <a:pPr marL="216000" indent="-216000">
              <a:lnSpc>
                <a:spcPct val="100000"/>
              </a:lnSpc>
            </a:pPr>
            <a:r>
              <a:rPr lang="en-GB" sz="2000" b="0" strike="noStrike" spc="-1" dirty="0">
                <a:solidFill>
                  <a:srgbClr val="000000"/>
                </a:solidFill>
                <a:latin typeface="+mn-lt"/>
                <a:ea typeface="+mn-ea"/>
              </a:rPr>
              <a:t>This is a journey that OGC has been on for some time now, and many of the OGC API standards appear ripe for inclusion in WIS2. </a:t>
            </a:r>
            <a:endParaRPr lang="en-US" sz="2000" b="0" strike="noStrike" spc="-1" dirty="0">
              <a:latin typeface="Calibri"/>
            </a:endParaRPr>
          </a:p>
          <a:p>
            <a:pPr marL="216000" indent="-216000">
              <a:lnSpc>
                <a:spcPct val="100000"/>
              </a:lnSpc>
            </a:pPr>
            <a:endParaRPr lang="en-US" sz="2000" b="0" strike="noStrike" spc="-1" dirty="0">
              <a:latin typeface="Calibri"/>
            </a:endParaRPr>
          </a:p>
          <a:p>
            <a:pPr marL="216000" indent="-216000">
              <a:lnSpc>
                <a:spcPct val="100000"/>
              </a:lnSpc>
            </a:pPr>
            <a:r>
              <a:rPr lang="en-GB" sz="2000" b="0" strike="noStrike" spc="-1" dirty="0">
                <a:solidFill>
                  <a:srgbClr val="000000"/>
                </a:solidFill>
                <a:latin typeface="+mn-lt"/>
                <a:ea typeface="+mn-ea"/>
              </a:rPr>
              <a:t>Our aim for WIS2 is to increase data provider participation by lowering the technical barriers to entry, and from the data consumer perspective, make weather and climate data Findable, Accessible, Interoperable, and Reusable (FAIR).</a:t>
            </a:r>
            <a:endParaRPr lang="en-US" sz="2000" b="0" strike="noStrike" spc="-1" dirty="0">
              <a:latin typeface="Calibri"/>
            </a:endParaRPr>
          </a:p>
          <a:p>
            <a:endParaRPr lang="en-GB" dirty="0"/>
          </a:p>
          <a:p>
            <a:r>
              <a:rPr lang="en-GB" dirty="0"/>
              <a:t>---</a:t>
            </a:r>
          </a:p>
          <a:p>
            <a:endParaRPr lang="en-GB" dirty="0"/>
          </a:p>
          <a:p>
            <a:pPr marL="171450" indent="-171450">
              <a:buFont typeface="Arial" panose="020B0604020202020204" pitchFamily="34" charset="0"/>
              <a:buChar char="•"/>
            </a:pPr>
            <a:r>
              <a:rPr lang="en-GB" baseline="0" dirty="0"/>
              <a:t>Adoption of Internet enables people to make the best local choice for a connection – leveraging technology that is often commonly available and well understood</a:t>
            </a:r>
          </a:p>
          <a:p>
            <a:pPr marL="171450" indent="-171450">
              <a:buFont typeface="Arial" panose="020B0604020202020204" pitchFamily="34" charset="0"/>
              <a:buChar char="•"/>
            </a:pPr>
            <a:r>
              <a:rPr lang="en-GB" baseline="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In many locations,</a:t>
            </a:r>
            <a:r>
              <a:rPr lang="en-GB" baseline="0" dirty="0"/>
              <a:t> Internet is reliable enough for safety critical applications – provided applications are built to be fault tolerant; may need to combine with [high-performance] managed networks to ensure quality of service (QoS)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GISCs operate Area Meteorological Data Communications Network (AMDCN) considering reliability, security, and availability – high-performance managed networks may be necessary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aseline="0" dirty="0"/>
              <a:t>Software Defined Wide-Area Networks (SD-WAN) enable Internet and managed networks to be used together to provide reliable connectivity at reasonable cost</a:t>
            </a:r>
          </a:p>
          <a:p>
            <a:endParaRPr lang="en-GB" dirty="0"/>
          </a:p>
          <a:p>
            <a:r>
              <a:rPr lang="en-GB" dirty="0"/>
              <a:t>---</a:t>
            </a:r>
          </a:p>
          <a:p>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a:solidFill>
                  <a:schemeClr val="tx1"/>
                </a:solidFill>
                <a:effectLst/>
                <a:latin typeface="+mn-lt"/>
                <a:ea typeface="+mn-ea"/>
                <a:cs typeface="+mn-cs"/>
              </a:rPr>
              <a:t>The core change for WIS 2.0 is use the Web to share data and information.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a:solidFill>
                  <a:schemeClr val="tx1"/>
                </a:solidFill>
                <a:effectLst/>
                <a:latin typeface="+mn-lt"/>
                <a:ea typeface="+mn-ea"/>
                <a:cs typeface="+mn-cs"/>
              </a:rPr>
              <a:t>According to the World Wide Web Consortium (W3C) “the Web is the World’s most successful distributed information system.”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a:solidFill>
                  <a:schemeClr val="tx1"/>
                </a:solidFill>
                <a:effectLst/>
                <a:latin typeface="+mn-lt"/>
                <a:ea typeface="+mn-ea"/>
                <a:cs typeface="+mn-cs"/>
              </a:rPr>
              <a:t>With Web technology at its core, WIS 2.0 will use widely adopted open standards and leverage industry best practices.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a:solidFill>
                  <a:schemeClr val="tx1"/>
                </a:solidFill>
                <a:effectLst/>
                <a:latin typeface="+mn-lt"/>
                <a:ea typeface="+mn-ea"/>
                <a:cs typeface="+mn-cs"/>
              </a:rPr>
              <a:t>… Firstly, this will allow the global user community to conveniently discover, access and use authoritative weather, water and climate information.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a:solidFill>
                  <a:schemeClr val="tx1"/>
                </a:solidFill>
                <a:effectLst/>
                <a:latin typeface="+mn-lt"/>
                <a:ea typeface="+mn-ea"/>
                <a:cs typeface="+mn-cs"/>
              </a:rPr>
              <a:t>… Secondly, it will be simpler for NMHSs to partner with others to deliver services to end-users due to sharing the same base technology.</a:t>
            </a:r>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CD4AB8-3A11-4583-AC31-2BAB11A69637}"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0871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6F7673A-5526-3F43-8CBC-5646D11FFE52}"/>
              </a:ext>
            </a:extLst>
          </p:cNvPr>
          <p:cNvSpPr>
            <a:spLocks noGrp="1" noChangeArrowheads="1"/>
          </p:cNvSpPr>
          <p:nvPr>
            <p:ph type="sldNum"/>
          </p:nvPr>
        </p:nvSpPr>
        <p:spPr>
          <a:ln/>
        </p:spPr>
        <p:txBody>
          <a:bodyPr/>
          <a:lstStyle/>
          <a:p>
            <a:fld id="{170BD694-87C6-B343-A479-4838A48D4114}" type="slidenum">
              <a:rPr lang="en-GB" altLang="en-FR"/>
              <a:pPr/>
              <a:t>4</a:t>
            </a:fld>
            <a:endParaRPr lang="en-GB" altLang="en-FR"/>
          </a:p>
        </p:txBody>
      </p:sp>
      <p:sp>
        <p:nvSpPr>
          <p:cNvPr id="16385" name="Text Box 1">
            <a:extLst>
              <a:ext uri="{FF2B5EF4-FFF2-40B4-BE49-F238E27FC236}">
                <a16:creationId xmlns:a16="http://schemas.microsoft.com/office/drawing/2014/main" id="{874D8081-178D-BC41-A203-DE0205DA5551}"/>
              </a:ext>
            </a:extLst>
          </p:cNvPr>
          <p:cNvSpPr txBox="1">
            <a:spLocks noGrp="1" noRot="1" noChangeAspect="1" noChangeArrowheads="1"/>
          </p:cNvSpPr>
          <p:nvPr>
            <p:ph type="sldImg"/>
          </p:nvPr>
        </p:nvSpPr>
        <p:spPr bwMode="auto">
          <a:xfrm>
            <a:off x="39688" y="560388"/>
            <a:ext cx="7513637" cy="42275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6" name="Text Box 2">
            <a:extLst>
              <a:ext uri="{FF2B5EF4-FFF2-40B4-BE49-F238E27FC236}">
                <a16:creationId xmlns:a16="http://schemas.microsoft.com/office/drawing/2014/main" id="{330C9FCD-1B4A-2D4F-A186-9AB5524DB504}"/>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FR" altLang="en-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CD7448-BA1D-3742-9819-D3EC6E0D6AB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9205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4CCD7448-BA1D-3742-9819-D3EC6E0D6AB2}" type="slidenum">
              <a:rPr lang="en-GB" smtClean="0"/>
              <a:pPr/>
              <a:t>6</a:t>
            </a:fld>
            <a:endParaRPr lang="en-GB"/>
          </a:p>
        </p:txBody>
      </p:sp>
    </p:spTree>
    <p:extLst>
      <p:ext uri="{BB962C8B-B14F-4D97-AF65-F5344CB8AC3E}">
        <p14:creationId xmlns:p14="http://schemas.microsoft.com/office/powerpoint/2010/main" val="2493176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pPr lvl="0"/>
            <a:endParaRPr lang="en-GB" sz="1200" kern="1200" dirty="0">
              <a:solidFill>
                <a:schemeClr val="tx1"/>
              </a:solidFill>
              <a:effectLst/>
              <a:latin typeface="+mn-lt"/>
              <a:ea typeface="+mn-ea"/>
              <a:cs typeface="+mn-cs"/>
            </a:endParaRPr>
          </a:p>
          <a:p>
            <a:r>
              <a:rPr lang="en-GB" dirty="0"/>
              <a:t> </a:t>
            </a:r>
          </a:p>
          <a:p>
            <a:endParaRPr lang="en-GB" baseline="0" dirty="0"/>
          </a:p>
        </p:txBody>
      </p:sp>
      <p:sp>
        <p:nvSpPr>
          <p:cNvPr id="4" name="Slide Number Placeholder 3"/>
          <p:cNvSpPr>
            <a:spLocks noGrp="1"/>
          </p:cNvSpPr>
          <p:nvPr>
            <p:ph type="sldNum" sz="quarter" idx="5"/>
          </p:nvPr>
        </p:nvSpPr>
        <p:spPr/>
        <p:txBody>
          <a:bodyPr/>
          <a:lstStyle/>
          <a:p>
            <a:fld id="{A31BFD32-2F24-4FA9-B7DE-53D903241EC3}" type="slidenum">
              <a:rPr lang="en-US" smtClean="0"/>
              <a:t>10</a:t>
            </a:fld>
            <a:endParaRPr lang="en-US" dirty="0"/>
          </a:p>
        </p:txBody>
      </p:sp>
    </p:spTree>
    <p:extLst>
      <p:ext uri="{BB962C8B-B14F-4D97-AF65-F5344CB8AC3E}">
        <p14:creationId xmlns:p14="http://schemas.microsoft.com/office/powerpoint/2010/main" val="208724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pPr lvl="0"/>
            <a:endParaRPr lang="en-GB" sz="1200" kern="1200" dirty="0">
              <a:solidFill>
                <a:schemeClr val="tx1"/>
              </a:solidFill>
              <a:effectLst/>
              <a:latin typeface="+mn-lt"/>
              <a:ea typeface="+mn-ea"/>
              <a:cs typeface="+mn-cs"/>
            </a:endParaRPr>
          </a:p>
          <a:p>
            <a:r>
              <a:rPr lang="en-GB" dirty="0"/>
              <a:t> </a:t>
            </a:r>
          </a:p>
          <a:p>
            <a:endParaRPr lang="en-GB" baseline="0" dirty="0"/>
          </a:p>
        </p:txBody>
      </p:sp>
      <p:sp>
        <p:nvSpPr>
          <p:cNvPr id="4" name="Slide Number Placeholder 3"/>
          <p:cNvSpPr>
            <a:spLocks noGrp="1"/>
          </p:cNvSpPr>
          <p:nvPr>
            <p:ph type="sldNum" sz="quarter" idx="5"/>
          </p:nvPr>
        </p:nvSpPr>
        <p:spPr/>
        <p:txBody>
          <a:bodyPr/>
          <a:lstStyle/>
          <a:p>
            <a:fld id="{A31BFD32-2F24-4FA9-B7DE-53D903241EC3}" type="slidenum">
              <a:rPr lang="en-US" smtClean="0"/>
              <a:t>11</a:t>
            </a:fld>
            <a:endParaRPr lang="en-US" dirty="0"/>
          </a:p>
        </p:txBody>
      </p:sp>
    </p:spTree>
    <p:extLst>
      <p:ext uri="{BB962C8B-B14F-4D97-AF65-F5344CB8AC3E}">
        <p14:creationId xmlns:p14="http://schemas.microsoft.com/office/powerpoint/2010/main" val="2963082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pPr lvl="0"/>
            <a:endParaRPr lang="en-GB" sz="1200" kern="1200" dirty="0">
              <a:solidFill>
                <a:schemeClr val="tx1"/>
              </a:solidFill>
              <a:effectLst/>
              <a:latin typeface="+mn-lt"/>
              <a:ea typeface="+mn-ea"/>
              <a:cs typeface="+mn-cs"/>
            </a:endParaRPr>
          </a:p>
          <a:p>
            <a:r>
              <a:rPr lang="en-GB" dirty="0"/>
              <a:t> </a:t>
            </a:r>
          </a:p>
          <a:p>
            <a:endParaRPr lang="en-GB" baseline="0" dirty="0"/>
          </a:p>
        </p:txBody>
      </p:sp>
      <p:sp>
        <p:nvSpPr>
          <p:cNvPr id="4" name="Slide Number Placeholder 3"/>
          <p:cNvSpPr>
            <a:spLocks noGrp="1"/>
          </p:cNvSpPr>
          <p:nvPr>
            <p:ph type="sldNum" sz="quarter" idx="5"/>
          </p:nvPr>
        </p:nvSpPr>
        <p:spPr/>
        <p:txBody>
          <a:bodyPr/>
          <a:lstStyle/>
          <a:p>
            <a:fld id="{A31BFD32-2F24-4FA9-B7DE-53D903241EC3}" type="slidenum">
              <a:rPr lang="en-US" smtClean="0"/>
              <a:t>12</a:t>
            </a:fld>
            <a:endParaRPr lang="en-US" dirty="0"/>
          </a:p>
        </p:txBody>
      </p:sp>
    </p:spTree>
    <p:extLst>
      <p:ext uri="{BB962C8B-B14F-4D97-AF65-F5344CB8AC3E}">
        <p14:creationId xmlns:p14="http://schemas.microsoft.com/office/powerpoint/2010/main" val="1442662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pPr lvl="0"/>
            <a:endParaRPr lang="en-GB" sz="1200" kern="1200" dirty="0">
              <a:solidFill>
                <a:schemeClr val="tx1"/>
              </a:solidFill>
              <a:effectLst/>
              <a:latin typeface="+mn-lt"/>
              <a:ea typeface="+mn-ea"/>
              <a:cs typeface="+mn-cs"/>
            </a:endParaRPr>
          </a:p>
          <a:p>
            <a:r>
              <a:rPr lang="en-GB" dirty="0"/>
              <a:t> </a:t>
            </a:r>
          </a:p>
          <a:p>
            <a:endParaRPr lang="en-GB" baseline="0" dirty="0"/>
          </a:p>
        </p:txBody>
      </p:sp>
      <p:sp>
        <p:nvSpPr>
          <p:cNvPr id="4" name="Slide Number Placeholder 3"/>
          <p:cNvSpPr>
            <a:spLocks noGrp="1"/>
          </p:cNvSpPr>
          <p:nvPr>
            <p:ph type="sldNum" sz="quarter" idx="5"/>
          </p:nvPr>
        </p:nvSpPr>
        <p:spPr/>
        <p:txBody>
          <a:bodyPr/>
          <a:lstStyle/>
          <a:p>
            <a:fld id="{A31BFD32-2F24-4FA9-B7DE-53D903241EC3}" type="slidenum">
              <a:rPr lang="en-US" smtClean="0"/>
              <a:t>13</a:t>
            </a:fld>
            <a:endParaRPr lang="en-US" dirty="0"/>
          </a:p>
        </p:txBody>
      </p:sp>
    </p:spTree>
    <p:extLst>
      <p:ext uri="{BB962C8B-B14F-4D97-AF65-F5344CB8AC3E}">
        <p14:creationId xmlns:p14="http://schemas.microsoft.com/office/powerpoint/2010/main" val="1354949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pPr lvl="0"/>
            <a:endParaRPr lang="en-GB" sz="1200" kern="1200" dirty="0">
              <a:solidFill>
                <a:schemeClr val="tx1"/>
              </a:solidFill>
              <a:effectLst/>
              <a:latin typeface="+mn-lt"/>
              <a:ea typeface="+mn-ea"/>
              <a:cs typeface="+mn-cs"/>
            </a:endParaRPr>
          </a:p>
          <a:p>
            <a:r>
              <a:rPr lang="en-GB" dirty="0"/>
              <a:t> </a:t>
            </a:r>
          </a:p>
          <a:p>
            <a:endParaRPr lang="en-GB" baseline="0" dirty="0"/>
          </a:p>
        </p:txBody>
      </p:sp>
      <p:sp>
        <p:nvSpPr>
          <p:cNvPr id="4" name="Slide Number Placeholder 3"/>
          <p:cNvSpPr>
            <a:spLocks noGrp="1"/>
          </p:cNvSpPr>
          <p:nvPr>
            <p:ph type="sldNum" sz="quarter" idx="5"/>
          </p:nvPr>
        </p:nvSpPr>
        <p:spPr/>
        <p:txBody>
          <a:bodyPr/>
          <a:lstStyle/>
          <a:p>
            <a:fld id="{A31BFD32-2F24-4FA9-B7DE-53D903241EC3}" type="slidenum">
              <a:rPr lang="en-US" smtClean="0"/>
              <a:t>14</a:t>
            </a:fld>
            <a:endParaRPr lang="en-US" dirty="0"/>
          </a:p>
        </p:txBody>
      </p:sp>
    </p:spTree>
    <p:extLst>
      <p:ext uri="{BB962C8B-B14F-4D97-AF65-F5344CB8AC3E}">
        <p14:creationId xmlns:p14="http://schemas.microsoft.com/office/powerpoint/2010/main" val="24618157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p>
            <a:fld id="{9259AF2F-52C6-9B46-B8B2-0579234AE62E}" type="slidenum">
              <a:rPr lang="en-US" smtClean="0"/>
              <a:t>‹#›</a:t>
            </a:fld>
            <a:endParaRPr lang="en-US" dirty="0"/>
          </a:p>
        </p:txBody>
      </p:sp>
      <p:pic>
        <p:nvPicPr>
          <p:cNvPr id="5" name="Picture 4" descr="A screenshot of a cell phone&#10;&#10;Description automatically generated">
            <a:extLst>
              <a:ext uri="{FF2B5EF4-FFF2-40B4-BE49-F238E27FC236}">
                <a16:creationId xmlns:a16="http://schemas.microsoft.com/office/drawing/2014/main" id="{EC7F95F4-6F6F-A948-B3CB-ED7C237504DE}"/>
              </a:ext>
            </a:extLst>
          </p:cNvPr>
          <p:cNvPicPr>
            <a:picLocks noChangeAspect="1"/>
          </p:cNvPicPr>
          <p:nvPr userDrawn="1"/>
        </p:nvPicPr>
        <p:blipFill>
          <a:blip r:embed="rId2"/>
          <a:stretch>
            <a:fillRect/>
          </a:stretch>
        </p:blipFill>
        <p:spPr>
          <a:xfrm>
            <a:off x="-69156" y="-41453"/>
            <a:ext cx="12261156" cy="6901975"/>
          </a:xfrm>
          <a:prstGeom prst="rect">
            <a:avLst/>
          </a:prstGeom>
        </p:spPr>
      </p:pic>
    </p:spTree>
    <p:extLst>
      <p:ext uri="{BB962C8B-B14F-4D97-AF65-F5344CB8AC3E}">
        <p14:creationId xmlns:p14="http://schemas.microsoft.com/office/powerpoint/2010/main" val="39064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259AF2F-52C6-9B46-B8B2-0579234AE62E}" type="slidenum">
              <a:rPr lang="en-US" smtClean="0"/>
              <a:t>‹#›</a:t>
            </a:fld>
            <a:endParaRPr lang="en-US" dirty="0"/>
          </a:p>
        </p:txBody>
      </p:sp>
    </p:spTree>
    <p:extLst>
      <p:ext uri="{BB962C8B-B14F-4D97-AF65-F5344CB8AC3E}">
        <p14:creationId xmlns:p14="http://schemas.microsoft.com/office/powerpoint/2010/main" val="28348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259AF2F-52C6-9B46-B8B2-0579234AE62E}" type="slidenum">
              <a:rPr lang="en-US" smtClean="0"/>
              <a:t>‹#›</a:t>
            </a:fld>
            <a:endParaRPr lang="en-US" dirty="0"/>
          </a:p>
        </p:txBody>
      </p:sp>
    </p:spTree>
    <p:extLst>
      <p:ext uri="{BB962C8B-B14F-4D97-AF65-F5344CB8AC3E}">
        <p14:creationId xmlns:p14="http://schemas.microsoft.com/office/powerpoint/2010/main" val="500931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59AF2F-52C6-9B46-B8B2-0579234AE62E}" type="slidenum">
              <a:rPr lang="en-US" smtClean="0"/>
              <a:t>‹#›</a:t>
            </a:fld>
            <a:endParaRPr lang="en-US" dirty="0"/>
          </a:p>
        </p:txBody>
      </p:sp>
    </p:spTree>
    <p:extLst>
      <p:ext uri="{BB962C8B-B14F-4D97-AF65-F5344CB8AC3E}">
        <p14:creationId xmlns:p14="http://schemas.microsoft.com/office/powerpoint/2010/main" val="2833901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259AF2F-52C6-9B46-B8B2-0579234AE62E}" type="slidenum">
              <a:rPr lang="en-US" smtClean="0"/>
              <a:t>‹#›</a:t>
            </a:fld>
            <a:endParaRPr lang="en-US" dirty="0"/>
          </a:p>
        </p:txBody>
      </p:sp>
    </p:spTree>
    <p:extLst>
      <p:ext uri="{BB962C8B-B14F-4D97-AF65-F5344CB8AC3E}">
        <p14:creationId xmlns:p14="http://schemas.microsoft.com/office/powerpoint/2010/main" val="187663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9259AF2F-52C6-9B46-B8B2-0579234AE62E}" type="slidenum">
              <a:rPr lang="en-US" smtClean="0"/>
              <a:t>‹#›</a:t>
            </a:fld>
            <a:endParaRPr lang="en-US" dirty="0"/>
          </a:p>
        </p:txBody>
      </p:sp>
    </p:spTree>
    <p:extLst>
      <p:ext uri="{BB962C8B-B14F-4D97-AF65-F5344CB8AC3E}">
        <p14:creationId xmlns:p14="http://schemas.microsoft.com/office/powerpoint/2010/main" val="2036454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9259AF2F-52C6-9B46-B8B2-0579234AE62E}" type="slidenum">
              <a:rPr lang="en-US" smtClean="0"/>
              <a:t>‹#›</a:t>
            </a:fld>
            <a:endParaRPr lang="en-US" dirty="0"/>
          </a:p>
        </p:txBody>
      </p:sp>
    </p:spTree>
    <p:extLst>
      <p:ext uri="{BB962C8B-B14F-4D97-AF65-F5344CB8AC3E}">
        <p14:creationId xmlns:p14="http://schemas.microsoft.com/office/powerpoint/2010/main" val="723727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6234-1E8D-5144-AE8B-C6949DF3D173}"/>
              </a:ext>
            </a:extLst>
          </p:cNvPr>
          <p:cNvSpPr>
            <a:spLocks noGrp="1"/>
          </p:cNvSpPr>
          <p:nvPr>
            <p:ph type="title"/>
          </p:nvPr>
        </p:nvSpPr>
        <p:spPr/>
        <p:txBody>
          <a:bodyPr/>
          <a:lstStyle/>
          <a:p>
            <a:r>
              <a:rPr lang="en-GB"/>
              <a:t>Click to edit Master title style</a:t>
            </a:r>
            <a:endParaRPr lang="en-CH"/>
          </a:p>
        </p:txBody>
      </p:sp>
      <p:sp>
        <p:nvSpPr>
          <p:cNvPr id="3" name="Slide Number Placeholder 2">
            <a:extLst>
              <a:ext uri="{FF2B5EF4-FFF2-40B4-BE49-F238E27FC236}">
                <a16:creationId xmlns:a16="http://schemas.microsoft.com/office/drawing/2014/main" id="{1BA2F6C6-939D-C949-96E0-93D82AC99527}"/>
              </a:ext>
            </a:extLst>
          </p:cNvPr>
          <p:cNvSpPr>
            <a:spLocks noGrp="1"/>
          </p:cNvSpPr>
          <p:nvPr>
            <p:ph type="sldNum" sz="quarter" idx="10"/>
          </p:nvPr>
        </p:nvSpPr>
        <p:spPr/>
        <p:txBody>
          <a:bodyPr/>
          <a:lstStyle/>
          <a:p>
            <a:fld id="{9259AF2F-52C6-9B46-B8B2-0579234AE62E}" type="slidenum">
              <a:rPr lang="en-US" smtClean="0"/>
              <a:t>‹#›</a:t>
            </a:fld>
            <a:endParaRPr lang="en-US" dirty="0"/>
          </a:p>
        </p:txBody>
      </p:sp>
    </p:spTree>
    <p:extLst>
      <p:ext uri="{BB962C8B-B14F-4D97-AF65-F5344CB8AC3E}">
        <p14:creationId xmlns:p14="http://schemas.microsoft.com/office/powerpoint/2010/main" val="377228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259AF2F-52C6-9B46-B8B2-0579234AE62E}" type="slidenum">
              <a:rPr lang="en-US" smtClean="0"/>
              <a:t>‹#›</a:t>
            </a:fld>
            <a:endParaRPr lang="en-US" dirty="0"/>
          </a:p>
        </p:txBody>
      </p:sp>
    </p:spTree>
    <p:extLst>
      <p:ext uri="{BB962C8B-B14F-4D97-AF65-F5344CB8AC3E}">
        <p14:creationId xmlns:p14="http://schemas.microsoft.com/office/powerpoint/2010/main" val="418312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259AF2F-52C6-9B46-B8B2-0579234AE62E}" type="slidenum">
              <a:rPr lang="en-US" smtClean="0"/>
              <a:t>‹#›</a:t>
            </a:fld>
            <a:endParaRPr lang="en-US" dirty="0"/>
          </a:p>
        </p:txBody>
      </p:sp>
    </p:spTree>
    <p:extLst>
      <p:ext uri="{BB962C8B-B14F-4D97-AF65-F5344CB8AC3E}">
        <p14:creationId xmlns:p14="http://schemas.microsoft.com/office/powerpoint/2010/main" val="1305509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59AF2F-52C6-9B46-B8B2-0579234AE62E}" type="slidenum">
              <a:rPr lang="en-US" smtClean="0"/>
              <a:t>‹#›</a:t>
            </a:fld>
            <a:endParaRPr lang="en-US" dirty="0"/>
          </a:p>
        </p:txBody>
      </p:sp>
      <p:pic>
        <p:nvPicPr>
          <p:cNvPr id="5" name="Picture 4" descr="A close up of a logo&#10;&#10;Description automatically generated">
            <a:extLst>
              <a:ext uri="{FF2B5EF4-FFF2-40B4-BE49-F238E27FC236}">
                <a16:creationId xmlns:a16="http://schemas.microsoft.com/office/drawing/2014/main" id="{4CE3D274-0336-1548-B843-F77B57059E7B}"/>
              </a:ext>
            </a:extLst>
          </p:cNvPr>
          <p:cNvPicPr>
            <a:picLocks noChangeAspect="1"/>
          </p:cNvPicPr>
          <p:nvPr userDrawn="1"/>
        </p:nvPicPr>
        <p:blipFill>
          <a:blip r:embed="rId12"/>
          <a:stretch>
            <a:fillRect/>
          </a:stretch>
        </p:blipFill>
        <p:spPr>
          <a:xfrm>
            <a:off x="-52449" y="0"/>
            <a:ext cx="12244449" cy="6858000"/>
          </a:xfrm>
          <a:prstGeom prst="rect">
            <a:avLst/>
          </a:prstGeom>
        </p:spPr>
      </p:pic>
    </p:spTree>
    <p:extLst>
      <p:ext uri="{BB962C8B-B14F-4D97-AF65-F5344CB8AC3E}">
        <p14:creationId xmlns:p14="http://schemas.microsoft.com/office/powerpoint/2010/main" val="3053617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8" r:id="rId7"/>
    <p:sldLayoutId id="2147483655" r:id="rId8"/>
    <p:sldLayoutId id="2147483656" r:id="rId9"/>
    <p:sldLayoutId id="2147483657"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sv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svg"/></Relationships>
</file>

<file path=ppt/slides/_rels/slide1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31.png"/><Relationship Id="rId7" Type="http://schemas.microsoft.com/office/2007/relationships/hdphoto" Target="../media/hdphoto1.wdp"/><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svg"/><Relationship Id="rId9" Type="http://schemas.openxmlformats.org/officeDocument/2006/relationships/image" Target="../media/image35.svg"/></Relationships>
</file>

<file path=ppt/slides/_rels/slide14.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svg"/><Relationship Id="rId9" Type="http://schemas.openxmlformats.org/officeDocument/2006/relationships/image" Target="../media/image35.svg"/><Relationship Id="rId14" Type="http://schemas.openxmlformats.org/officeDocument/2006/relationships/image" Target="../media/image40.png"/></Relationships>
</file>

<file path=ppt/slides/_rels/slide15.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2.jpeg"/><Relationship Id="rId7" Type="http://schemas.openxmlformats.org/officeDocument/2006/relationships/diagramLayout" Target="../diagrams/layout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Data" Target="../diagrams/data1.xml"/><Relationship Id="rId11" Type="http://schemas.openxmlformats.org/officeDocument/2006/relationships/image" Target="../media/image15.jpg"/><Relationship Id="rId5" Type="http://schemas.microsoft.com/office/2007/relationships/hdphoto" Target="../media/hdphoto1.wdp"/><Relationship Id="rId10" Type="http://schemas.microsoft.com/office/2007/relationships/diagramDrawing" Target="../diagrams/drawing1.xml"/><Relationship Id="rId4" Type="http://schemas.openxmlformats.org/officeDocument/2006/relationships/image" Target="../media/image13.png"/><Relationship Id="rId9" Type="http://schemas.openxmlformats.org/officeDocument/2006/relationships/diagramColors" Target="../diagrams/colors1.xml"/></Relationships>
</file>

<file path=ppt/slides/_rels/slide6.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5.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4.png"/><Relationship Id="rId2" Type="http://schemas.openxmlformats.org/officeDocument/2006/relationships/notesSlide" Target="../notesSlides/notesSlide4.xml"/><Relationship Id="rId16" Type="http://schemas.openxmlformats.org/officeDocument/2006/relationships/image" Target="../media/image28.png"/><Relationship Id="rId1" Type="http://schemas.openxmlformats.org/officeDocument/2006/relationships/slideLayout" Target="../slideLayouts/slideLayout4.xml"/><Relationship Id="rId6" Type="http://schemas.openxmlformats.org/officeDocument/2006/relationships/image" Target="../media/image19.svg"/><Relationship Id="rId11" Type="http://schemas.openxmlformats.org/officeDocument/2006/relationships/image" Target="../media/image12.jpeg"/><Relationship Id="rId5" Type="http://schemas.openxmlformats.org/officeDocument/2006/relationships/image" Target="../media/image18.png"/><Relationship Id="rId15" Type="http://schemas.openxmlformats.org/officeDocument/2006/relationships/image" Target="../media/image27.sv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 Id="rId14"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95129E49-9846-9749-8902-E3A01EEF55D3}"/>
              </a:ext>
            </a:extLst>
          </p:cNvPr>
          <p:cNvPicPr>
            <a:picLocks noChangeAspect="1"/>
          </p:cNvPicPr>
          <p:nvPr/>
        </p:nvPicPr>
        <p:blipFill>
          <a:blip r:embed="rId2"/>
          <a:stretch>
            <a:fillRect/>
          </a:stretch>
        </p:blipFill>
        <p:spPr>
          <a:xfrm>
            <a:off x="-89786" y="0"/>
            <a:ext cx="12281786" cy="6858000"/>
          </a:xfrm>
          <a:prstGeom prst="rect">
            <a:avLst/>
          </a:prstGeom>
        </p:spPr>
      </p:pic>
      <p:sp>
        <p:nvSpPr>
          <p:cNvPr id="4" name="Title 1">
            <a:extLst>
              <a:ext uri="{FF2B5EF4-FFF2-40B4-BE49-F238E27FC236}">
                <a16:creationId xmlns:a16="http://schemas.microsoft.com/office/drawing/2014/main" id="{0118A79B-A3F6-994F-AB3D-F324972CE364}"/>
              </a:ext>
            </a:extLst>
          </p:cNvPr>
          <p:cNvSpPr txBox="1">
            <a:spLocks/>
          </p:cNvSpPr>
          <p:nvPr/>
        </p:nvSpPr>
        <p:spPr>
          <a:xfrm>
            <a:off x="2239924" y="1176576"/>
            <a:ext cx="9191625" cy="184081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800" dirty="0">
                <a:solidFill>
                  <a:schemeClr val="bg1"/>
                </a:solidFill>
              </a:rPr>
              <a:t>WIS 2.0 Architecture</a:t>
            </a:r>
          </a:p>
          <a:p>
            <a:endParaRPr lang="en-US" sz="4800" dirty="0">
              <a:solidFill>
                <a:schemeClr val="bg1"/>
              </a:solidFill>
            </a:endParaRPr>
          </a:p>
        </p:txBody>
      </p:sp>
      <p:sp>
        <p:nvSpPr>
          <p:cNvPr id="3" name="Subtitle 2">
            <a:extLst>
              <a:ext uri="{FF2B5EF4-FFF2-40B4-BE49-F238E27FC236}">
                <a16:creationId xmlns:a16="http://schemas.microsoft.com/office/drawing/2014/main" id="{63D02572-AC2B-5749-8D75-28918E986B06}"/>
              </a:ext>
            </a:extLst>
          </p:cNvPr>
          <p:cNvSpPr>
            <a:spLocks noGrp="1"/>
          </p:cNvSpPr>
          <p:nvPr>
            <p:ph type="subTitle" idx="1"/>
          </p:nvPr>
        </p:nvSpPr>
        <p:spPr>
          <a:xfrm>
            <a:off x="4413361" y="3297512"/>
            <a:ext cx="5517447" cy="1086199"/>
          </a:xfrm>
        </p:spPr>
        <p:txBody>
          <a:bodyPr>
            <a:normAutofit/>
          </a:bodyPr>
          <a:lstStyle/>
          <a:p>
            <a:pPr algn="l"/>
            <a:r>
              <a:rPr lang="en-CH" sz="2400" b="1" dirty="0">
                <a:solidFill>
                  <a:schemeClr val="bg1">
                    <a:lumMod val="95000"/>
                  </a:schemeClr>
                </a:solidFill>
              </a:rPr>
              <a:t>Enrico Fucile</a:t>
            </a:r>
          </a:p>
          <a:p>
            <a:pPr algn="l"/>
            <a:r>
              <a:rPr lang="en-CH" sz="2000" dirty="0">
                <a:solidFill>
                  <a:schemeClr val="bg1">
                    <a:lumMod val="95000"/>
                  </a:schemeClr>
                </a:solidFill>
              </a:rPr>
              <a:t>Head, Data and Information Management Division</a:t>
            </a:r>
          </a:p>
        </p:txBody>
      </p:sp>
      <p:sp>
        <p:nvSpPr>
          <p:cNvPr id="2" name="TextBox 1">
            <a:extLst>
              <a:ext uri="{FF2B5EF4-FFF2-40B4-BE49-F238E27FC236}">
                <a16:creationId xmlns:a16="http://schemas.microsoft.com/office/drawing/2014/main" id="{17D0AF8D-FD69-B042-6316-A1FB2AE89EB6}"/>
              </a:ext>
            </a:extLst>
          </p:cNvPr>
          <p:cNvSpPr txBox="1"/>
          <p:nvPr/>
        </p:nvSpPr>
        <p:spPr>
          <a:xfrm>
            <a:off x="5350345" y="192348"/>
            <a:ext cx="6638997" cy="369332"/>
          </a:xfrm>
          <a:prstGeom prst="rect">
            <a:avLst/>
          </a:prstGeom>
          <a:noFill/>
        </p:spPr>
        <p:txBody>
          <a:bodyPr wrap="none" rtlCol="0">
            <a:spAutoFit/>
          </a:bodyPr>
          <a:lstStyle/>
          <a:p>
            <a:r>
              <a:rPr lang="en-CH" b="1" i="1" dirty="0">
                <a:solidFill>
                  <a:schemeClr val="bg1"/>
                </a:solidFill>
              </a:rPr>
              <a:t>WIS 2.0 Training Workshop</a:t>
            </a:r>
            <a:r>
              <a:rPr lang="en-US" b="1" i="1" dirty="0">
                <a:solidFill>
                  <a:schemeClr val="bg1"/>
                </a:solidFill>
              </a:rPr>
              <a:t>, </a:t>
            </a:r>
            <a:r>
              <a:rPr lang="en-CH" b="1" i="1" dirty="0">
                <a:solidFill>
                  <a:schemeClr val="bg1"/>
                </a:solidFill>
              </a:rPr>
              <a:t>Windhoek</a:t>
            </a:r>
            <a:r>
              <a:rPr lang="en-US" b="1" i="1" dirty="0">
                <a:solidFill>
                  <a:schemeClr val="bg1"/>
                </a:solidFill>
              </a:rPr>
              <a:t>,</a:t>
            </a:r>
            <a:r>
              <a:rPr lang="en-CH" b="1" i="1" dirty="0">
                <a:solidFill>
                  <a:schemeClr val="bg1"/>
                </a:solidFill>
              </a:rPr>
              <a:t> Namibia,</a:t>
            </a:r>
            <a:r>
              <a:rPr lang="en-US" b="1" i="1" dirty="0">
                <a:solidFill>
                  <a:schemeClr val="bg1"/>
                </a:solidFill>
              </a:rPr>
              <a:t> 2</a:t>
            </a:r>
            <a:r>
              <a:rPr lang="en-CH" b="1" i="1" dirty="0">
                <a:solidFill>
                  <a:schemeClr val="bg1"/>
                </a:solidFill>
              </a:rPr>
              <a:t>0-24 March 2023</a:t>
            </a:r>
            <a:r>
              <a:rPr lang="en-US" dirty="0">
                <a:solidFill>
                  <a:schemeClr val="bg1"/>
                </a:solidFill>
              </a:rPr>
              <a:t>​</a:t>
            </a:r>
            <a:endParaRPr lang="en-GB" dirty="0">
              <a:solidFill>
                <a:schemeClr val="bg1"/>
              </a:solidFill>
            </a:endParaRPr>
          </a:p>
        </p:txBody>
      </p:sp>
    </p:spTree>
    <p:extLst>
      <p:ext uri="{BB962C8B-B14F-4D97-AF65-F5344CB8AC3E}">
        <p14:creationId xmlns:p14="http://schemas.microsoft.com/office/powerpoint/2010/main" val="2535591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8888345-78F3-BDD2-57F5-D225E276C79F}"/>
              </a:ext>
            </a:extLst>
          </p:cNvPr>
          <p:cNvSpPr/>
          <p:nvPr/>
        </p:nvSpPr>
        <p:spPr>
          <a:xfrm>
            <a:off x="3735710" y="846470"/>
            <a:ext cx="4578725" cy="3073864"/>
          </a:xfrm>
          <a:prstGeom prst="round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CH" sz="2400" b="1" dirty="0">
                <a:solidFill>
                  <a:schemeClr val="tx2">
                    <a:lumMod val="75000"/>
                  </a:schemeClr>
                </a:solidFill>
                <a:latin typeface="Arial" panose="020B0604020202020204" pitchFamily="34" charset="0"/>
                <a:cs typeface="Arial" panose="020B0604020202020204" pitchFamily="34" charset="0"/>
              </a:rPr>
              <a:t>WIS2 Global Services</a:t>
            </a:r>
          </a:p>
        </p:txBody>
      </p:sp>
      <p:sp>
        <p:nvSpPr>
          <p:cNvPr id="19" name="Rounded Rectangle 18">
            <a:extLst>
              <a:ext uri="{FF2B5EF4-FFF2-40B4-BE49-F238E27FC236}">
                <a16:creationId xmlns:a16="http://schemas.microsoft.com/office/drawing/2014/main" id="{8ACAF3EB-F64D-D5A4-BDA8-166D5B77B64F}"/>
              </a:ext>
            </a:extLst>
          </p:cNvPr>
          <p:cNvSpPr/>
          <p:nvPr/>
        </p:nvSpPr>
        <p:spPr>
          <a:xfrm>
            <a:off x="4658627" y="4061954"/>
            <a:ext cx="4370755" cy="2193333"/>
          </a:xfrm>
          <a:prstGeom prst="round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en-CH" sz="2400" b="1" dirty="0">
                <a:solidFill>
                  <a:schemeClr val="tx2">
                    <a:lumMod val="75000"/>
                  </a:schemeClr>
                </a:solidFill>
                <a:latin typeface="Arial" panose="020B0604020202020204" pitchFamily="34" charset="0"/>
                <a:cs typeface="Arial" panose="020B0604020202020204" pitchFamily="34" charset="0"/>
              </a:rPr>
              <a:t>WIS2 Node</a:t>
            </a:r>
          </a:p>
        </p:txBody>
      </p:sp>
      <p:sp>
        <p:nvSpPr>
          <p:cNvPr id="20" name="Can 19">
            <a:extLst>
              <a:ext uri="{FF2B5EF4-FFF2-40B4-BE49-F238E27FC236}">
                <a16:creationId xmlns:a16="http://schemas.microsoft.com/office/drawing/2014/main" id="{690A4D6F-CB7F-C95F-AB19-3AD7DDCF5960}"/>
              </a:ext>
            </a:extLst>
          </p:cNvPr>
          <p:cNvSpPr/>
          <p:nvPr/>
        </p:nvSpPr>
        <p:spPr>
          <a:xfrm>
            <a:off x="6957372" y="4699874"/>
            <a:ext cx="1248049" cy="93996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solidFill>
                  <a:schemeClr val="tx2">
                    <a:lumMod val="75000"/>
                  </a:schemeClr>
                </a:solidFill>
                <a:latin typeface="Arial" panose="020B0604020202020204" pitchFamily="34" charset="0"/>
                <a:cs typeface="Arial" panose="020B0604020202020204" pitchFamily="34" charset="0"/>
              </a:rPr>
              <a:t>D</a:t>
            </a:r>
            <a:r>
              <a:rPr lang="en-CH" b="1" dirty="0">
                <a:solidFill>
                  <a:schemeClr val="tx2">
                    <a:lumMod val="75000"/>
                  </a:schemeClr>
                </a:solidFill>
                <a:latin typeface="Arial" panose="020B0604020202020204" pitchFamily="34" charset="0"/>
                <a:cs typeface="Arial" panose="020B0604020202020204" pitchFamily="34" charset="0"/>
              </a:rPr>
              <a:t>ata</a:t>
            </a:r>
          </a:p>
          <a:p>
            <a:pPr algn="ctr"/>
            <a:endParaRPr lang="en-CH" sz="1100" b="1" dirty="0">
              <a:solidFill>
                <a:schemeClr val="tx2">
                  <a:lumMod val="75000"/>
                </a:schemeClr>
              </a:solidFill>
              <a:latin typeface="Arial" panose="020B0604020202020204" pitchFamily="34" charset="0"/>
              <a:cs typeface="Arial" panose="020B0604020202020204" pitchFamily="34" charset="0"/>
            </a:endParaRPr>
          </a:p>
        </p:txBody>
      </p:sp>
      <p:pic>
        <p:nvPicPr>
          <p:cNvPr id="45" name="Graphic 44" descr="User with solid fill">
            <a:extLst>
              <a:ext uri="{FF2B5EF4-FFF2-40B4-BE49-F238E27FC236}">
                <a16:creationId xmlns:a16="http://schemas.microsoft.com/office/drawing/2014/main" id="{91F3D9DC-C5C5-C0C1-73C2-CD32999237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12001" y="1432425"/>
            <a:ext cx="1414698" cy="1414698"/>
          </a:xfrm>
          <a:prstGeom prst="rect">
            <a:avLst/>
          </a:prstGeom>
        </p:spPr>
      </p:pic>
      <p:cxnSp>
        <p:nvCxnSpPr>
          <p:cNvPr id="48" name="Straight Arrow Connector 47">
            <a:extLst>
              <a:ext uri="{FF2B5EF4-FFF2-40B4-BE49-F238E27FC236}">
                <a16:creationId xmlns:a16="http://schemas.microsoft.com/office/drawing/2014/main" id="{946BDA4C-3B3E-6AF0-E717-9F0C3246C80B}"/>
              </a:ext>
            </a:extLst>
          </p:cNvPr>
          <p:cNvCxnSpPr>
            <a:cxnSpLocks/>
          </p:cNvCxnSpPr>
          <p:nvPr/>
        </p:nvCxnSpPr>
        <p:spPr>
          <a:xfrm flipH="1" flipV="1">
            <a:off x="5413864" y="1664917"/>
            <a:ext cx="4574514" cy="135965"/>
          </a:xfrm>
          <a:prstGeom prst="straightConnector1">
            <a:avLst/>
          </a:prstGeom>
          <a:ln>
            <a:headEnd type="none" w="lg" len="lg"/>
            <a:tailEnd type="triangle" w="lg" len="lg"/>
          </a:ln>
        </p:spPr>
        <p:style>
          <a:lnRef idx="2">
            <a:schemeClr val="accent1"/>
          </a:lnRef>
          <a:fillRef idx="0">
            <a:schemeClr val="accent1"/>
          </a:fillRef>
          <a:effectRef idx="1">
            <a:schemeClr val="accent1"/>
          </a:effectRef>
          <a:fontRef idx="minor">
            <a:schemeClr val="tx1"/>
          </a:fontRef>
        </p:style>
      </p:cxnSp>
      <p:sp>
        <p:nvSpPr>
          <p:cNvPr id="65" name="TextBox 64">
            <a:extLst>
              <a:ext uri="{FF2B5EF4-FFF2-40B4-BE49-F238E27FC236}">
                <a16:creationId xmlns:a16="http://schemas.microsoft.com/office/drawing/2014/main" id="{AEA54405-EE80-60E1-5C25-E41AA97E7F6A}"/>
              </a:ext>
            </a:extLst>
          </p:cNvPr>
          <p:cNvSpPr txBox="1"/>
          <p:nvPr/>
        </p:nvSpPr>
        <p:spPr>
          <a:xfrm>
            <a:off x="229244" y="2851587"/>
            <a:ext cx="3510881" cy="1938992"/>
          </a:xfrm>
          <a:prstGeom prst="rect">
            <a:avLst/>
          </a:prstGeom>
          <a:noFill/>
        </p:spPr>
        <p:txBody>
          <a:bodyPr wrap="square" rtlCol="0">
            <a:spAutoFit/>
          </a:bodyPr>
          <a:lstStyle/>
          <a:p>
            <a:pPr algn="ctr"/>
            <a:r>
              <a:rPr lang="en-CH" sz="2400" b="1" i="1" dirty="0">
                <a:solidFill>
                  <a:schemeClr val="tx2">
                    <a:lumMod val="75000"/>
                  </a:schemeClr>
                </a:solidFill>
                <a:latin typeface="Arial" panose="020B0604020202020204" pitchFamily="34" charset="0"/>
                <a:cs typeface="Arial" panose="020B0604020202020204" pitchFamily="34" charset="0"/>
              </a:rPr>
              <a:t>WMO</a:t>
            </a:r>
            <a:r>
              <a:rPr lang="en-CH" sz="2400" b="1" i="1" dirty="0">
                <a:solidFill>
                  <a:srgbClr val="C00000"/>
                </a:solidFill>
                <a:latin typeface="Arial" panose="020B0604020202020204" pitchFamily="34" charset="0"/>
                <a:cs typeface="Arial" panose="020B0604020202020204" pitchFamily="34" charset="0"/>
              </a:rPr>
              <a:t> core data </a:t>
            </a:r>
            <a:r>
              <a:rPr lang="en-CH" sz="2400" b="1" i="1" dirty="0">
                <a:solidFill>
                  <a:schemeClr val="tx2">
                    <a:lumMod val="75000"/>
                  </a:schemeClr>
                </a:solidFill>
                <a:latin typeface="Arial" panose="020B0604020202020204" pitchFamily="34" charset="0"/>
                <a:cs typeface="Arial" panose="020B0604020202020204" pitchFamily="34" charset="0"/>
              </a:rPr>
              <a:t>(free and unrestricted) can be downloaded from a Global Cache</a:t>
            </a:r>
          </a:p>
          <a:p>
            <a:pPr algn="ctr"/>
            <a:endParaRPr lang="en-CH" sz="2400" b="1" i="1" dirty="0">
              <a:solidFill>
                <a:schemeClr val="tx2">
                  <a:lumMod val="75000"/>
                </a:schemeClr>
              </a:solidFill>
              <a:latin typeface="Arial" panose="020B0604020202020204" pitchFamily="34" charset="0"/>
              <a:cs typeface="Arial" panose="020B0604020202020204" pitchFamily="34" charset="0"/>
            </a:endParaRPr>
          </a:p>
        </p:txBody>
      </p:sp>
      <p:sp>
        <p:nvSpPr>
          <p:cNvPr id="3" name="Rounded Rectangle 2">
            <a:extLst>
              <a:ext uri="{FF2B5EF4-FFF2-40B4-BE49-F238E27FC236}">
                <a16:creationId xmlns:a16="http://schemas.microsoft.com/office/drawing/2014/main" id="{6CD4B4A5-0B5B-40D4-3466-3D1402A71255}"/>
              </a:ext>
            </a:extLst>
          </p:cNvPr>
          <p:cNvSpPr/>
          <p:nvPr/>
        </p:nvSpPr>
        <p:spPr>
          <a:xfrm>
            <a:off x="3916085" y="1467953"/>
            <a:ext cx="1497779" cy="750005"/>
          </a:xfrm>
          <a:prstGeom prst="round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H" dirty="0">
                <a:solidFill>
                  <a:schemeClr val="tx2">
                    <a:lumMod val="75000"/>
                  </a:schemeClr>
                </a:solidFill>
              </a:rPr>
              <a:t>Global Broker</a:t>
            </a:r>
          </a:p>
        </p:txBody>
      </p:sp>
      <p:sp>
        <p:nvSpPr>
          <p:cNvPr id="22" name="Rounded Rectangle 21">
            <a:extLst>
              <a:ext uri="{FF2B5EF4-FFF2-40B4-BE49-F238E27FC236}">
                <a16:creationId xmlns:a16="http://schemas.microsoft.com/office/drawing/2014/main" id="{866D33C6-68F5-5969-D17D-82F484B031BD}"/>
              </a:ext>
            </a:extLst>
          </p:cNvPr>
          <p:cNvSpPr/>
          <p:nvPr/>
        </p:nvSpPr>
        <p:spPr>
          <a:xfrm>
            <a:off x="4829386" y="4426056"/>
            <a:ext cx="1497779" cy="547637"/>
          </a:xfrm>
          <a:prstGeom prst="round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H" dirty="0">
                <a:solidFill>
                  <a:schemeClr val="tx2">
                    <a:lumMod val="75000"/>
                  </a:schemeClr>
                </a:solidFill>
              </a:rPr>
              <a:t>Broker</a:t>
            </a:r>
          </a:p>
        </p:txBody>
      </p:sp>
      <p:cxnSp>
        <p:nvCxnSpPr>
          <p:cNvPr id="36" name="Straight Arrow Connector 35">
            <a:extLst>
              <a:ext uri="{FF2B5EF4-FFF2-40B4-BE49-F238E27FC236}">
                <a16:creationId xmlns:a16="http://schemas.microsoft.com/office/drawing/2014/main" id="{E98FE921-8896-E91E-00C8-3372A4D6DDFB}"/>
              </a:ext>
            </a:extLst>
          </p:cNvPr>
          <p:cNvCxnSpPr>
            <a:cxnSpLocks/>
            <a:endCxn id="8" idx="4"/>
          </p:cNvCxnSpPr>
          <p:nvPr/>
        </p:nvCxnSpPr>
        <p:spPr>
          <a:xfrm flipH="1">
            <a:off x="7364921" y="2685765"/>
            <a:ext cx="2623457" cy="365509"/>
          </a:xfrm>
          <a:prstGeom prst="straightConnector1">
            <a:avLst/>
          </a:prstGeom>
          <a:ln>
            <a:headEnd type="none" w="lg" len="lg"/>
            <a:tailEnd type="triangle" w="lg" len="lg"/>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32C0CEA5-E9CC-7BF7-6CEE-740AB32CBD4E}"/>
              </a:ext>
            </a:extLst>
          </p:cNvPr>
          <p:cNvSpPr txBox="1"/>
          <p:nvPr/>
        </p:nvSpPr>
        <p:spPr>
          <a:xfrm rot="21163764">
            <a:off x="8291421" y="2574218"/>
            <a:ext cx="914400" cy="276999"/>
          </a:xfrm>
          <a:prstGeom prst="rect">
            <a:avLst/>
          </a:prstGeom>
          <a:noFill/>
        </p:spPr>
        <p:txBody>
          <a:bodyPr wrap="square" rtlCol="0">
            <a:spAutoFit/>
          </a:bodyPr>
          <a:lstStyle/>
          <a:p>
            <a:r>
              <a:rPr lang="en-CH" sz="1200" dirty="0">
                <a:solidFill>
                  <a:schemeClr val="tx2">
                    <a:lumMod val="75000"/>
                  </a:schemeClr>
                </a:solidFill>
                <a:latin typeface="Arial" panose="020B0604020202020204" pitchFamily="34" charset="0"/>
                <a:cs typeface="Arial" panose="020B0604020202020204" pitchFamily="34" charset="0"/>
              </a:rPr>
              <a:t>download</a:t>
            </a:r>
          </a:p>
        </p:txBody>
      </p:sp>
      <p:sp>
        <p:nvSpPr>
          <p:cNvPr id="24" name="TextBox 23">
            <a:extLst>
              <a:ext uri="{FF2B5EF4-FFF2-40B4-BE49-F238E27FC236}">
                <a16:creationId xmlns:a16="http://schemas.microsoft.com/office/drawing/2014/main" id="{070D10CC-1DD6-28FE-B992-846DED7BBE5F}"/>
              </a:ext>
            </a:extLst>
          </p:cNvPr>
          <p:cNvSpPr txBox="1"/>
          <p:nvPr/>
        </p:nvSpPr>
        <p:spPr>
          <a:xfrm rot="200646">
            <a:off x="7437413" y="1446945"/>
            <a:ext cx="914400" cy="276999"/>
          </a:xfrm>
          <a:prstGeom prst="rect">
            <a:avLst/>
          </a:prstGeom>
          <a:noFill/>
        </p:spPr>
        <p:txBody>
          <a:bodyPr wrap="square" rtlCol="0">
            <a:spAutoFit/>
          </a:bodyPr>
          <a:lstStyle/>
          <a:p>
            <a:r>
              <a:rPr lang="en-CH" sz="1200" dirty="0">
                <a:solidFill>
                  <a:schemeClr val="tx2">
                    <a:lumMod val="75000"/>
                  </a:schemeClr>
                </a:solidFill>
                <a:latin typeface="Arial" panose="020B0604020202020204" pitchFamily="34" charset="0"/>
                <a:cs typeface="Arial" panose="020B0604020202020204" pitchFamily="34" charset="0"/>
              </a:rPr>
              <a:t>subscribe</a:t>
            </a:r>
          </a:p>
        </p:txBody>
      </p:sp>
      <p:sp>
        <p:nvSpPr>
          <p:cNvPr id="8" name="Can 7">
            <a:extLst>
              <a:ext uri="{FF2B5EF4-FFF2-40B4-BE49-F238E27FC236}">
                <a16:creationId xmlns:a16="http://schemas.microsoft.com/office/drawing/2014/main" id="{A76566C4-CB09-9AA7-5104-2285524CDEF0}"/>
              </a:ext>
            </a:extLst>
          </p:cNvPr>
          <p:cNvSpPr/>
          <p:nvPr/>
        </p:nvSpPr>
        <p:spPr>
          <a:xfrm>
            <a:off x="6116872" y="2533981"/>
            <a:ext cx="1248049" cy="1034586"/>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solidFill>
                  <a:schemeClr val="tx2">
                    <a:lumMod val="75000"/>
                  </a:schemeClr>
                </a:solidFill>
                <a:latin typeface="Arial" panose="020B0604020202020204" pitchFamily="34" charset="0"/>
                <a:cs typeface="Arial" panose="020B0604020202020204" pitchFamily="34" charset="0"/>
              </a:rPr>
              <a:t>Global Cache</a:t>
            </a:r>
            <a:endParaRPr lang="en-CH" b="1" dirty="0">
              <a:solidFill>
                <a:schemeClr val="tx2">
                  <a:lumMod val="75000"/>
                </a:schemeClr>
              </a:solidFill>
              <a:latin typeface="Arial" panose="020B0604020202020204" pitchFamily="34" charset="0"/>
              <a:cs typeface="Arial" panose="020B0604020202020204" pitchFamily="34" charset="0"/>
            </a:endParaRPr>
          </a:p>
          <a:p>
            <a:pPr algn="ctr"/>
            <a:endParaRPr lang="en-CH" sz="1100" b="1" dirty="0">
              <a:solidFill>
                <a:schemeClr val="tx2">
                  <a:lumMod val="75000"/>
                </a:schemeClr>
              </a:solidFill>
              <a:latin typeface="Arial" panose="020B0604020202020204" pitchFamily="34" charset="0"/>
              <a:cs typeface="Arial" panose="020B0604020202020204" pitchFamily="34" charset="0"/>
            </a:endParaRPr>
          </a:p>
        </p:txBody>
      </p:sp>
      <p:cxnSp>
        <p:nvCxnSpPr>
          <p:cNvPr id="15" name="Straight Arrow Connector 14">
            <a:extLst>
              <a:ext uri="{FF2B5EF4-FFF2-40B4-BE49-F238E27FC236}">
                <a16:creationId xmlns:a16="http://schemas.microsoft.com/office/drawing/2014/main" id="{C9A5A75E-CD37-7530-2861-5FA34FAE1313}"/>
              </a:ext>
            </a:extLst>
          </p:cNvPr>
          <p:cNvCxnSpPr>
            <a:cxnSpLocks/>
          </p:cNvCxnSpPr>
          <p:nvPr/>
        </p:nvCxnSpPr>
        <p:spPr>
          <a:xfrm>
            <a:off x="4658627" y="2277053"/>
            <a:ext cx="1366445" cy="962337"/>
          </a:xfrm>
          <a:prstGeom prst="straightConnector1">
            <a:avLst/>
          </a:prstGeom>
          <a:ln>
            <a:headEnd type="triangle" w="lg" len="lg"/>
            <a:tailEnd type="none" w="lg" len="lg"/>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EF61F232-902F-1C20-653E-29CF87442AEA}"/>
              </a:ext>
            </a:extLst>
          </p:cNvPr>
          <p:cNvSpPr txBox="1"/>
          <p:nvPr/>
        </p:nvSpPr>
        <p:spPr>
          <a:xfrm rot="292101">
            <a:off x="6577534" y="1880761"/>
            <a:ext cx="1838819" cy="276999"/>
          </a:xfrm>
          <a:prstGeom prst="rect">
            <a:avLst/>
          </a:prstGeom>
          <a:noFill/>
        </p:spPr>
        <p:txBody>
          <a:bodyPr wrap="square" rtlCol="0">
            <a:spAutoFit/>
          </a:bodyPr>
          <a:lstStyle/>
          <a:p>
            <a:r>
              <a:rPr lang="en-GB" sz="1200" dirty="0">
                <a:solidFill>
                  <a:schemeClr val="tx2">
                    <a:lumMod val="75000"/>
                  </a:schemeClr>
                </a:solidFill>
                <a:latin typeface="Arial" panose="020B0604020202020204" pitchFamily="34" charset="0"/>
                <a:cs typeface="Arial" panose="020B0604020202020204" pitchFamily="34" charset="0"/>
              </a:rPr>
              <a:t>N</a:t>
            </a:r>
            <a:r>
              <a:rPr lang="en-CH" sz="1200" dirty="0">
                <a:solidFill>
                  <a:schemeClr val="tx2">
                    <a:lumMod val="75000"/>
                  </a:schemeClr>
                </a:solidFill>
                <a:latin typeface="Arial" panose="020B0604020202020204" pitchFamily="34" charset="0"/>
                <a:cs typeface="Arial" panose="020B0604020202020204" pitchFamily="34" charset="0"/>
              </a:rPr>
              <a:t>otification of new data</a:t>
            </a:r>
          </a:p>
        </p:txBody>
      </p:sp>
      <p:cxnSp>
        <p:nvCxnSpPr>
          <p:cNvPr id="34" name="Straight Arrow Connector 33">
            <a:extLst>
              <a:ext uri="{FF2B5EF4-FFF2-40B4-BE49-F238E27FC236}">
                <a16:creationId xmlns:a16="http://schemas.microsoft.com/office/drawing/2014/main" id="{EBDE024B-59F2-9BAE-4797-6E06F6C04A7A}"/>
              </a:ext>
            </a:extLst>
          </p:cNvPr>
          <p:cNvCxnSpPr>
            <a:cxnSpLocks/>
            <a:stCxn id="20" idx="1"/>
            <a:endCxn id="8" idx="3"/>
          </p:cNvCxnSpPr>
          <p:nvPr/>
        </p:nvCxnSpPr>
        <p:spPr>
          <a:xfrm flipH="1" flipV="1">
            <a:off x="6740897" y="3568567"/>
            <a:ext cx="840500" cy="1131307"/>
          </a:xfrm>
          <a:prstGeom prst="straightConnector1">
            <a:avLst/>
          </a:prstGeom>
          <a:ln>
            <a:headEnd type="triangle" w="lg" len="lg"/>
            <a:tailEnd type="none" w="lg" len="lg"/>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899DF617-7F7C-B672-BD3E-36B970CF1914}"/>
              </a:ext>
            </a:extLst>
          </p:cNvPr>
          <p:cNvSpPr txBox="1"/>
          <p:nvPr/>
        </p:nvSpPr>
        <p:spPr>
          <a:xfrm rot="3334579">
            <a:off x="6922733" y="4062398"/>
            <a:ext cx="914400" cy="276999"/>
          </a:xfrm>
          <a:prstGeom prst="rect">
            <a:avLst/>
          </a:prstGeom>
          <a:noFill/>
        </p:spPr>
        <p:txBody>
          <a:bodyPr wrap="square" rtlCol="0">
            <a:spAutoFit/>
          </a:bodyPr>
          <a:lstStyle/>
          <a:p>
            <a:r>
              <a:rPr lang="en-CH" sz="1200" dirty="0">
                <a:solidFill>
                  <a:schemeClr val="tx2">
                    <a:lumMod val="75000"/>
                  </a:schemeClr>
                </a:solidFill>
                <a:latin typeface="Arial" panose="020B0604020202020204" pitchFamily="34" charset="0"/>
                <a:cs typeface="Arial" panose="020B0604020202020204" pitchFamily="34" charset="0"/>
              </a:rPr>
              <a:t>download</a:t>
            </a:r>
          </a:p>
        </p:txBody>
      </p:sp>
      <p:pic>
        <p:nvPicPr>
          <p:cNvPr id="71" name="Picture 70" descr="Shape&#10;&#10;Description automatically generated with low confidence">
            <a:extLst>
              <a:ext uri="{FF2B5EF4-FFF2-40B4-BE49-F238E27FC236}">
                <a16:creationId xmlns:a16="http://schemas.microsoft.com/office/drawing/2014/main" id="{A0F560B6-79F1-9CFF-7D66-96A7AF86F1E7}"/>
              </a:ext>
            </a:extLst>
          </p:cNvPr>
          <p:cNvPicPr>
            <a:picLocks noChangeAspect="1"/>
          </p:cNvPicPr>
          <p:nvPr/>
        </p:nvPicPr>
        <p:blipFill>
          <a:blip r:embed="rId5"/>
          <a:stretch>
            <a:fillRect/>
          </a:stretch>
        </p:blipFill>
        <p:spPr>
          <a:xfrm>
            <a:off x="8431216" y="1389618"/>
            <a:ext cx="310457" cy="310457"/>
          </a:xfrm>
          <a:prstGeom prst="rect">
            <a:avLst/>
          </a:prstGeom>
        </p:spPr>
      </p:pic>
      <p:pic>
        <p:nvPicPr>
          <p:cNvPr id="73" name="Picture 72" descr="Shape&#10;&#10;Description automatically generated with low confidence">
            <a:extLst>
              <a:ext uri="{FF2B5EF4-FFF2-40B4-BE49-F238E27FC236}">
                <a16:creationId xmlns:a16="http://schemas.microsoft.com/office/drawing/2014/main" id="{8BE53129-E726-6C07-9D9F-D9EEFF399034}"/>
              </a:ext>
            </a:extLst>
          </p:cNvPr>
          <p:cNvPicPr>
            <a:picLocks noChangeAspect="1"/>
          </p:cNvPicPr>
          <p:nvPr/>
        </p:nvPicPr>
        <p:blipFill>
          <a:blip r:embed="rId6"/>
          <a:stretch>
            <a:fillRect/>
          </a:stretch>
        </p:blipFill>
        <p:spPr>
          <a:xfrm rot="354917">
            <a:off x="8512344" y="1952871"/>
            <a:ext cx="358825" cy="358825"/>
          </a:xfrm>
          <a:prstGeom prst="rect">
            <a:avLst/>
          </a:prstGeom>
        </p:spPr>
      </p:pic>
      <p:pic>
        <p:nvPicPr>
          <p:cNvPr id="75" name="Picture 74" descr="Icon&#10;&#10;Description automatically generated">
            <a:extLst>
              <a:ext uri="{FF2B5EF4-FFF2-40B4-BE49-F238E27FC236}">
                <a16:creationId xmlns:a16="http://schemas.microsoft.com/office/drawing/2014/main" id="{C0FA22F5-FB85-469B-D1E0-BAD9CFA6612A}"/>
              </a:ext>
            </a:extLst>
          </p:cNvPr>
          <p:cNvPicPr>
            <a:picLocks noChangeAspect="1"/>
          </p:cNvPicPr>
          <p:nvPr/>
        </p:nvPicPr>
        <p:blipFill>
          <a:blip r:embed="rId7"/>
          <a:stretch>
            <a:fillRect/>
          </a:stretch>
        </p:blipFill>
        <p:spPr>
          <a:xfrm rot="21163926">
            <a:off x="7803511" y="2619039"/>
            <a:ext cx="290835" cy="290835"/>
          </a:xfrm>
          <a:prstGeom prst="rect">
            <a:avLst/>
          </a:prstGeom>
        </p:spPr>
      </p:pic>
      <p:pic>
        <p:nvPicPr>
          <p:cNvPr id="79" name="Picture 78" descr="Icon&#10;&#10;Description automatically generated">
            <a:extLst>
              <a:ext uri="{FF2B5EF4-FFF2-40B4-BE49-F238E27FC236}">
                <a16:creationId xmlns:a16="http://schemas.microsoft.com/office/drawing/2014/main" id="{20E794C8-E6CC-A0CA-0E46-CE710BD894F8}"/>
              </a:ext>
            </a:extLst>
          </p:cNvPr>
          <p:cNvPicPr>
            <a:picLocks noChangeAspect="1"/>
          </p:cNvPicPr>
          <p:nvPr/>
        </p:nvPicPr>
        <p:blipFill>
          <a:blip r:embed="rId7"/>
          <a:stretch>
            <a:fillRect/>
          </a:stretch>
        </p:blipFill>
        <p:spPr>
          <a:xfrm rot="3269181">
            <a:off x="6969559" y="3560680"/>
            <a:ext cx="290835" cy="290835"/>
          </a:xfrm>
          <a:prstGeom prst="rect">
            <a:avLst/>
          </a:prstGeom>
        </p:spPr>
      </p:pic>
      <p:sp>
        <p:nvSpPr>
          <p:cNvPr id="82" name="Rectangle 81">
            <a:extLst>
              <a:ext uri="{FF2B5EF4-FFF2-40B4-BE49-F238E27FC236}">
                <a16:creationId xmlns:a16="http://schemas.microsoft.com/office/drawing/2014/main" id="{905E3CCD-3BE6-0427-C01B-F9CAB5CD440C}"/>
              </a:ext>
            </a:extLst>
          </p:cNvPr>
          <p:cNvSpPr/>
          <p:nvPr/>
        </p:nvSpPr>
        <p:spPr>
          <a:xfrm>
            <a:off x="-53788" y="-5938"/>
            <a:ext cx="12245788" cy="734218"/>
          </a:xfrm>
          <a:prstGeom prst="rect">
            <a:avLst/>
          </a:prstGeom>
          <a:solidFill>
            <a:srgbClr val="034D9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3200" b="1" dirty="0"/>
              <a:t>WIS 2.0 supporting core data exchange</a:t>
            </a:r>
            <a:endParaRPr lang="en-CH" sz="3200" b="1" dirty="0"/>
          </a:p>
        </p:txBody>
      </p:sp>
      <p:cxnSp>
        <p:nvCxnSpPr>
          <p:cNvPr id="12" name="Straight Arrow Connector 11">
            <a:extLst>
              <a:ext uri="{FF2B5EF4-FFF2-40B4-BE49-F238E27FC236}">
                <a16:creationId xmlns:a16="http://schemas.microsoft.com/office/drawing/2014/main" id="{DCFD0462-250B-EE81-EFB9-7209297ABEF2}"/>
              </a:ext>
            </a:extLst>
          </p:cNvPr>
          <p:cNvCxnSpPr>
            <a:cxnSpLocks/>
          </p:cNvCxnSpPr>
          <p:nvPr/>
        </p:nvCxnSpPr>
        <p:spPr>
          <a:xfrm>
            <a:off x="5217559" y="2214147"/>
            <a:ext cx="899313" cy="654372"/>
          </a:xfrm>
          <a:prstGeom prst="straightConnector1">
            <a:avLst/>
          </a:prstGeom>
          <a:ln>
            <a:headEnd type="non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C2BE44A3-E95D-6313-EC1C-421A37CDA422}"/>
              </a:ext>
            </a:extLst>
          </p:cNvPr>
          <p:cNvCxnSpPr>
            <a:cxnSpLocks/>
          </p:cNvCxnSpPr>
          <p:nvPr/>
        </p:nvCxnSpPr>
        <p:spPr>
          <a:xfrm>
            <a:off x="5413864" y="1976688"/>
            <a:ext cx="4574514" cy="477835"/>
          </a:xfrm>
          <a:prstGeom prst="straightConnector1">
            <a:avLst/>
          </a:prstGeom>
          <a:ln>
            <a:headEnd type="none" w="lg" len="lg"/>
            <a:tailEnd type="triangle" w="lg" len="lg"/>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C575E42F-8CDD-4F93-78A5-7704E5E23704}"/>
              </a:ext>
            </a:extLst>
          </p:cNvPr>
          <p:cNvSpPr txBox="1"/>
          <p:nvPr/>
        </p:nvSpPr>
        <p:spPr>
          <a:xfrm rot="2145919">
            <a:off x="4393917" y="2801853"/>
            <a:ext cx="1838819" cy="276999"/>
          </a:xfrm>
          <a:prstGeom prst="rect">
            <a:avLst/>
          </a:prstGeom>
          <a:noFill/>
        </p:spPr>
        <p:txBody>
          <a:bodyPr wrap="square" rtlCol="0">
            <a:spAutoFit/>
          </a:bodyPr>
          <a:lstStyle/>
          <a:p>
            <a:r>
              <a:rPr lang="en-GB" sz="1200" dirty="0">
                <a:solidFill>
                  <a:schemeClr val="tx2">
                    <a:lumMod val="75000"/>
                  </a:schemeClr>
                </a:solidFill>
                <a:latin typeface="Arial" panose="020B0604020202020204" pitchFamily="34" charset="0"/>
                <a:cs typeface="Arial" panose="020B0604020202020204" pitchFamily="34" charset="0"/>
              </a:rPr>
              <a:t>N</a:t>
            </a:r>
            <a:r>
              <a:rPr lang="en-CH" sz="1200" dirty="0">
                <a:solidFill>
                  <a:schemeClr val="tx2">
                    <a:lumMod val="75000"/>
                  </a:schemeClr>
                </a:solidFill>
                <a:latin typeface="Arial" panose="020B0604020202020204" pitchFamily="34" charset="0"/>
                <a:cs typeface="Arial" panose="020B0604020202020204" pitchFamily="34" charset="0"/>
              </a:rPr>
              <a:t>otification of new data</a:t>
            </a:r>
          </a:p>
        </p:txBody>
      </p:sp>
      <p:sp>
        <p:nvSpPr>
          <p:cNvPr id="35" name="TextBox 34">
            <a:extLst>
              <a:ext uri="{FF2B5EF4-FFF2-40B4-BE49-F238E27FC236}">
                <a16:creationId xmlns:a16="http://schemas.microsoft.com/office/drawing/2014/main" id="{44F07054-FD65-CD99-7AC8-76DF26CBCE3A}"/>
              </a:ext>
            </a:extLst>
          </p:cNvPr>
          <p:cNvSpPr txBox="1"/>
          <p:nvPr/>
        </p:nvSpPr>
        <p:spPr>
          <a:xfrm rot="2169512">
            <a:off x="5321475" y="2267276"/>
            <a:ext cx="914400" cy="276999"/>
          </a:xfrm>
          <a:prstGeom prst="rect">
            <a:avLst/>
          </a:prstGeom>
          <a:noFill/>
        </p:spPr>
        <p:txBody>
          <a:bodyPr wrap="square" rtlCol="0">
            <a:spAutoFit/>
          </a:bodyPr>
          <a:lstStyle/>
          <a:p>
            <a:r>
              <a:rPr lang="en-CH" sz="1200" dirty="0">
                <a:solidFill>
                  <a:schemeClr val="tx2">
                    <a:lumMod val="75000"/>
                  </a:schemeClr>
                </a:solidFill>
                <a:latin typeface="Arial" panose="020B0604020202020204" pitchFamily="34" charset="0"/>
                <a:cs typeface="Arial" panose="020B0604020202020204" pitchFamily="34" charset="0"/>
              </a:rPr>
              <a:t>subscribe</a:t>
            </a:r>
          </a:p>
        </p:txBody>
      </p:sp>
      <p:sp>
        <p:nvSpPr>
          <p:cNvPr id="37" name="TextBox 36">
            <a:extLst>
              <a:ext uri="{FF2B5EF4-FFF2-40B4-BE49-F238E27FC236}">
                <a16:creationId xmlns:a16="http://schemas.microsoft.com/office/drawing/2014/main" id="{8CED5C7F-C659-A83F-45A2-ADFD37749971}"/>
              </a:ext>
            </a:extLst>
          </p:cNvPr>
          <p:cNvSpPr txBox="1"/>
          <p:nvPr/>
        </p:nvSpPr>
        <p:spPr>
          <a:xfrm>
            <a:off x="1625527" y="1511028"/>
            <a:ext cx="1929809" cy="307777"/>
          </a:xfrm>
          <a:prstGeom prst="rect">
            <a:avLst/>
          </a:prstGeom>
          <a:noFill/>
          <a:ln>
            <a:solidFill>
              <a:schemeClr val="tx2">
                <a:lumMod val="75000"/>
              </a:schemeClr>
            </a:solidFill>
          </a:ln>
        </p:spPr>
        <p:txBody>
          <a:bodyPr wrap="square" rtlCol="0">
            <a:spAutoFit/>
          </a:bodyPr>
          <a:lstStyle/>
          <a:p>
            <a:r>
              <a:rPr lang="en-GB" sz="1400" dirty="0">
                <a:latin typeface="Courier New" panose="02070309020205020404" pitchFamily="49" charset="0"/>
                <a:cs typeface="Courier New" panose="02070309020205020404" pitchFamily="49" charset="0"/>
              </a:rPr>
              <a:t>origin</a:t>
            </a:r>
            <a:r>
              <a:rPr lang="en-CH" sz="1400" dirty="0">
                <a:latin typeface="Courier New" panose="02070309020205020404" pitchFamily="49" charset="0"/>
                <a:cs typeface="Courier New" panose="02070309020205020404" pitchFamily="49" charset="0"/>
              </a:rPr>
              <a:t>/a/wis2/…</a:t>
            </a:r>
          </a:p>
        </p:txBody>
      </p:sp>
      <p:sp>
        <p:nvSpPr>
          <p:cNvPr id="40" name="TextBox 39">
            <a:extLst>
              <a:ext uri="{FF2B5EF4-FFF2-40B4-BE49-F238E27FC236}">
                <a16:creationId xmlns:a16="http://schemas.microsoft.com/office/drawing/2014/main" id="{7C3DEC27-4BD3-A723-02E9-D9082070FE3A}"/>
              </a:ext>
            </a:extLst>
          </p:cNvPr>
          <p:cNvSpPr txBox="1"/>
          <p:nvPr/>
        </p:nvSpPr>
        <p:spPr>
          <a:xfrm>
            <a:off x="1625527" y="1906370"/>
            <a:ext cx="1929809" cy="307777"/>
          </a:xfrm>
          <a:prstGeom prst="rect">
            <a:avLst/>
          </a:prstGeom>
          <a:noFill/>
          <a:ln>
            <a:solidFill>
              <a:schemeClr val="tx2">
                <a:lumMod val="75000"/>
              </a:schemeClr>
            </a:solidFill>
          </a:ln>
        </p:spPr>
        <p:txBody>
          <a:bodyPr wrap="square" rtlCol="0">
            <a:spAutoFit/>
          </a:bodyPr>
          <a:lstStyle/>
          <a:p>
            <a:r>
              <a:rPr lang="en-GB" sz="1400" dirty="0">
                <a:latin typeface="Courier New" panose="02070309020205020404" pitchFamily="49" charset="0"/>
                <a:cs typeface="Courier New" panose="02070309020205020404" pitchFamily="49" charset="0"/>
              </a:rPr>
              <a:t>cache</a:t>
            </a:r>
            <a:r>
              <a:rPr lang="en-CH" sz="1400" dirty="0">
                <a:latin typeface="Courier New" panose="02070309020205020404" pitchFamily="49" charset="0"/>
                <a:cs typeface="Courier New" panose="02070309020205020404" pitchFamily="49" charset="0"/>
              </a:rPr>
              <a:t>/a/wis2/…</a:t>
            </a:r>
          </a:p>
        </p:txBody>
      </p:sp>
      <p:sp>
        <p:nvSpPr>
          <p:cNvPr id="41" name="TextBox 40">
            <a:extLst>
              <a:ext uri="{FF2B5EF4-FFF2-40B4-BE49-F238E27FC236}">
                <a16:creationId xmlns:a16="http://schemas.microsoft.com/office/drawing/2014/main" id="{F8CE85A2-096B-B84B-8E36-565F58F77095}"/>
              </a:ext>
            </a:extLst>
          </p:cNvPr>
          <p:cNvSpPr txBox="1"/>
          <p:nvPr/>
        </p:nvSpPr>
        <p:spPr>
          <a:xfrm>
            <a:off x="2584473" y="4557774"/>
            <a:ext cx="1929809" cy="307777"/>
          </a:xfrm>
          <a:prstGeom prst="rect">
            <a:avLst/>
          </a:prstGeom>
          <a:noFill/>
          <a:ln>
            <a:solidFill>
              <a:schemeClr val="tx2">
                <a:lumMod val="75000"/>
              </a:schemeClr>
            </a:solidFill>
          </a:ln>
        </p:spPr>
        <p:txBody>
          <a:bodyPr wrap="square" rtlCol="0">
            <a:spAutoFit/>
          </a:bodyPr>
          <a:lstStyle/>
          <a:p>
            <a:r>
              <a:rPr lang="en-GB" sz="1400" dirty="0">
                <a:latin typeface="Courier New" panose="02070309020205020404" pitchFamily="49" charset="0"/>
                <a:cs typeface="Courier New" panose="02070309020205020404" pitchFamily="49" charset="0"/>
              </a:rPr>
              <a:t>origin</a:t>
            </a:r>
            <a:r>
              <a:rPr lang="en-CH" sz="1400" dirty="0">
                <a:latin typeface="Courier New" panose="02070309020205020404" pitchFamily="49" charset="0"/>
                <a:cs typeface="Courier New" panose="02070309020205020404" pitchFamily="49" charset="0"/>
              </a:rPr>
              <a:t>/a/wis2/…</a:t>
            </a:r>
          </a:p>
        </p:txBody>
      </p:sp>
    </p:spTree>
    <p:extLst>
      <p:ext uri="{BB962C8B-B14F-4D97-AF65-F5344CB8AC3E}">
        <p14:creationId xmlns:p14="http://schemas.microsoft.com/office/powerpoint/2010/main" val="2307959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4" grpId="0"/>
      <p:bldP spid="18" grpId="0"/>
      <p:bldP spid="39" grpId="0"/>
      <p:bldP spid="32" grpId="0"/>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8888345-78F3-BDD2-57F5-D225E276C79F}"/>
              </a:ext>
            </a:extLst>
          </p:cNvPr>
          <p:cNvSpPr/>
          <p:nvPr/>
        </p:nvSpPr>
        <p:spPr>
          <a:xfrm>
            <a:off x="3735710" y="846470"/>
            <a:ext cx="4578725" cy="3073864"/>
          </a:xfrm>
          <a:prstGeom prst="round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CH" sz="2400" b="1" dirty="0">
                <a:solidFill>
                  <a:schemeClr val="tx2">
                    <a:lumMod val="75000"/>
                  </a:schemeClr>
                </a:solidFill>
                <a:latin typeface="Arial" panose="020B0604020202020204" pitchFamily="34" charset="0"/>
                <a:cs typeface="Arial" panose="020B0604020202020204" pitchFamily="34" charset="0"/>
              </a:rPr>
              <a:t>WIS2 Global Services</a:t>
            </a:r>
          </a:p>
        </p:txBody>
      </p:sp>
      <p:sp>
        <p:nvSpPr>
          <p:cNvPr id="19" name="Rounded Rectangle 18">
            <a:extLst>
              <a:ext uri="{FF2B5EF4-FFF2-40B4-BE49-F238E27FC236}">
                <a16:creationId xmlns:a16="http://schemas.microsoft.com/office/drawing/2014/main" id="{8ACAF3EB-F64D-D5A4-BDA8-166D5B77B64F}"/>
              </a:ext>
            </a:extLst>
          </p:cNvPr>
          <p:cNvSpPr/>
          <p:nvPr/>
        </p:nvSpPr>
        <p:spPr>
          <a:xfrm>
            <a:off x="4658627" y="4061954"/>
            <a:ext cx="4370755" cy="2193333"/>
          </a:xfrm>
          <a:prstGeom prst="round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en-CH" sz="2400" b="1" dirty="0">
                <a:solidFill>
                  <a:schemeClr val="tx2">
                    <a:lumMod val="75000"/>
                  </a:schemeClr>
                </a:solidFill>
                <a:latin typeface="Arial" panose="020B0604020202020204" pitchFamily="34" charset="0"/>
                <a:cs typeface="Arial" panose="020B0604020202020204" pitchFamily="34" charset="0"/>
              </a:rPr>
              <a:t>WIS2 Node</a:t>
            </a:r>
          </a:p>
        </p:txBody>
      </p:sp>
      <p:sp>
        <p:nvSpPr>
          <p:cNvPr id="20" name="Can 19">
            <a:extLst>
              <a:ext uri="{FF2B5EF4-FFF2-40B4-BE49-F238E27FC236}">
                <a16:creationId xmlns:a16="http://schemas.microsoft.com/office/drawing/2014/main" id="{690A4D6F-CB7F-C95F-AB19-3AD7DDCF5960}"/>
              </a:ext>
            </a:extLst>
          </p:cNvPr>
          <p:cNvSpPr/>
          <p:nvPr/>
        </p:nvSpPr>
        <p:spPr>
          <a:xfrm>
            <a:off x="6957372" y="4699874"/>
            <a:ext cx="1248049" cy="93996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solidFill>
                  <a:schemeClr val="tx2">
                    <a:lumMod val="75000"/>
                  </a:schemeClr>
                </a:solidFill>
                <a:latin typeface="Arial" panose="020B0604020202020204" pitchFamily="34" charset="0"/>
                <a:cs typeface="Arial" panose="020B0604020202020204" pitchFamily="34" charset="0"/>
              </a:rPr>
              <a:t>D</a:t>
            </a:r>
            <a:r>
              <a:rPr lang="en-CH" b="1" dirty="0">
                <a:solidFill>
                  <a:schemeClr val="tx2">
                    <a:lumMod val="75000"/>
                  </a:schemeClr>
                </a:solidFill>
                <a:latin typeface="Arial" panose="020B0604020202020204" pitchFamily="34" charset="0"/>
                <a:cs typeface="Arial" panose="020B0604020202020204" pitchFamily="34" charset="0"/>
              </a:rPr>
              <a:t>ata</a:t>
            </a:r>
          </a:p>
          <a:p>
            <a:pPr algn="ctr"/>
            <a:endParaRPr lang="en-CH" sz="1100" b="1" dirty="0">
              <a:solidFill>
                <a:schemeClr val="tx2">
                  <a:lumMod val="75000"/>
                </a:schemeClr>
              </a:solidFill>
              <a:latin typeface="Arial" panose="020B0604020202020204" pitchFamily="34" charset="0"/>
              <a:cs typeface="Arial" panose="020B0604020202020204" pitchFamily="34" charset="0"/>
            </a:endParaRPr>
          </a:p>
        </p:txBody>
      </p:sp>
      <p:pic>
        <p:nvPicPr>
          <p:cNvPr id="45" name="Graphic 44" descr="User with solid fill">
            <a:extLst>
              <a:ext uri="{FF2B5EF4-FFF2-40B4-BE49-F238E27FC236}">
                <a16:creationId xmlns:a16="http://schemas.microsoft.com/office/drawing/2014/main" id="{91F3D9DC-C5C5-C0C1-73C2-CD32999237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12001" y="1432425"/>
            <a:ext cx="1414698" cy="1414698"/>
          </a:xfrm>
          <a:prstGeom prst="rect">
            <a:avLst/>
          </a:prstGeom>
        </p:spPr>
      </p:pic>
      <p:cxnSp>
        <p:nvCxnSpPr>
          <p:cNvPr id="48" name="Straight Arrow Connector 47">
            <a:extLst>
              <a:ext uri="{FF2B5EF4-FFF2-40B4-BE49-F238E27FC236}">
                <a16:creationId xmlns:a16="http://schemas.microsoft.com/office/drawing/2014/main" id="{946BDA4C-3B3E-6AF0-E717-9F0C3246C80B}"/>
              </a:ext>
            </a:extLst>
          </p:cNvPr>
          <p:cNvCxnSpPr>
            <a:cxnSpLocks/>
          </p:cNvCxnSpPr>
          <p:nvPr/>
        </p:nvCxnSpPr>
        <p:spPr>
          <a:xfrm flipH="1" flipV="1">
            <a:off x="5413864" y="1664917"/>
            <a:ext cx="4574514" cy="135965"/>
          </a:xfrm>
          <a:prstGeom prst="straightConnector1">
            <a:avLst/>
          </a:prstGeom>
          <a:ln>
            <a:headEnd type="none" w="lg" len="lg"/>
            <a:tailEnd type="triangle" w="lg" len="lg"/>
          </a:ln>
        </p:spPr>
        <p:style>
          <a:lnRef idx="2">
            <a:schemeClr val="accent1"/>
          </a:lnRef>
          <a:fillRef idx="0">
            <a:schemeClr val="accent1"/>
          </a:fillRef>
          <a:effectRef idx="1">
            <a:schemeClr val="accent1"/>
          </a:effectRef>
          <a:fontRef idx="minor">
            <a:schemeClr val="tx1"/>
          </a:fontRef>
        </p:style>
      </p:cxnSp>
      <p:sp>
        <p:nvSpPr>
          <p:cNvPr id="3" name="Rounded Rectangle 2">
            <a:extLst>
              <a:ext uri="{FF2B5EF4-FFF2-40B4-BE49-F238E27FC236}">
                <a16:creationId xmlns:a16="http://schemas.microsoft.com/office/drawing/2014/main" id="{6CD4B4A5-0B5B-40D4-3466-3D1402A71255}"/>
              </a:ext>
            </a:extLst>
          </p:cNvPr>
          <p:cNvSpPr/>
          <p:nvPr/>
        </p:nvSpPr>
        <p:spPr>
          <a:xfrm>
            <a:off x="3916085" y="1467953"/>
            <a:ext cx="1497779" cy="750005"/>
          </a:xfrm>
          <a:prstGeom prst="round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H" dirty="0">
                <a:solidFill>
                  <a:schemeClr val="tx2">
                    <a:lumMod val="75000"/>
                  </a:schemeClr>
                </a:solidFill>
              </a:rPr>
              <a:t>Global Broker</a:t>
            </a:r>
          </a:p>
        </p:txBody>
      </p:sp>
      <p:sp>
        <p:nvSpPr>
          <p:cNvPr id="22" name="Rounded Rectangle 21">
            <a:extLst>
              <a:ext uri="{FF2B5EF4-FFF2-40B4-BE49-F238E27FC236}">
                <a16:creationId xmlns:a16="http://schemas.microsoft.com/office/drawing/2014/main" id="{866D33C6-68F5-5969-D17D-82F484B031BD}"/>
              </a:ext>
            </a:extLst>
          </p:cNvPr>
          <p:cNvSpPr/>
          <p:nvPr/>
        </p:nvSpPr>
        <p:spPr>
          <a:xfrm>
            <a:off x="4829386" y="4426056"/>
            <a:ext cx="1497779" cy="547637"/>
          </a:xfrm>
          <a:prstGeom prst="round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H" dirty="0">
                <a:solidFill>
                  <a:schemeClr val="tx2">
                    <a:lumMod val="75000"/>
                  </a:schemeClr>
                </a:solidFill>
              </a:rPr>
              <a:t>Broker</a:t>
            </a:r>
          </a:p>
        </p:txBody>
      </p:sp>
      <p:cxnSp>
        <p:nvCxnSpPr>
          <p:cNvPr id="36" name="Straight Arrow Connector 35">
            <a:extLst>
              <a:ext uri="{FF2B5EF4-FFF2-40B4-BE49-F238E27FC236}">
                <a16:creationId xmlns:a16="http://schemas.microsoft.com/office/drawing/2014/main" id="{E98FE921-8896-E91E-00C8-3372A4D6DDFB}"/>
              </a:ext>
            </a:extLst>
          </p:cNvPr>
          <p:cNvCxnSpPr>
            <a:cxnSpLocks/>
            <a:endCxn id="8" idx="4"/>
          </p:cNvCxnSpPr>
          <p:nvPr/>
        </p:nvCxnSpPr>
        <p:spPr>
          <a:xfrm flipH="1">
            <a:off x="7364921" y="2685765"/>
            <a:ext cx="2623457" cy="365509"/>
          </a:xfrm>
          <a:prstGeom prst="straightConnector1">
            <a:avLst/>
          </a:prstGeom>
          <a:ln>
            <a:headEnd type="none" w="lg" len="lg"/>
            <a:tailEnd type="triangle" w="lg" len="lg"/>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32C0CEA5-E9CC-7BF7-6CEE-740AB32CBD4E}"/>
              </a:ext>
            </a:extLst>
          </p:cNvPr>
          <p:cNvSpPr txBox="1"/>
          <p:nvPr/>
        </p:nvSpPr>
        <p:spPr>
          <a:xfrm rot="21163764">
            <a:off x="8291421" y="2574218"/>
            <a:ext cx="914400" cy="276999"/>
          </a:xfrm>
          <a:prstGeom prst="rect">
            <a:avLst/>
          </a:prstGeom>
          <a:noFill/>
        </p:spPr>
        <p:txBody>
          <a:bodyPr wrap="square" rtlCol="0">
            <a:spAutoFit/>
          </a:bodyPr>
          <a:lstStyle/>
          <a:p>
            <a:r>
              <a:rPr lang="en-CH" sz="1200" dirty="0">
                <a:solidFill>
                  <a:schemeClr val="tx2">
                    <a:lumMod val="75000"/>
                  </a:schemeClr>
                </a:solidFill>
                <a:latin typeface="Arial" panose="020B0604020202020204" pitchFamily="34" charset="0"/>
                <a:cs typeface="Arial" panose="020B0604020202020204" pitchFamily="34" charset="0"/>
              </a:rPr>
              <a:t>download</a:t>
            </a:r>
          </a:p>
        </p:txBody>
      </p:sp>
      <p:sp>
        <p:nvSpPr>
          <p:cNvPr id="24" name="TextBox 23">
            <a:extLst>
              <a:ext uri="{FF2B5EF4-FFF2-40B4-BE49-F238E27FC236}">
                <a16:creationId xmlns:a16="http://schemas.microsoft.com/office/drawing/2014/main" id="{070D10CC-1DD6-28FE-B992-846DED7BBE5F}"/>
              </a:ext>
            </a:extLst>
          </p:cNvPr>
          <p:cNvSpPr txBox="1"/>
          <p:nvPr/>
        </p:nvSpPr>
        <p:spPr>
          <a:xfrm rot="200646">
            <a:off x="7437413" y="1446945"/>
            <a:ext cx="914400" cy="276999"/>
          </a:xfrm>
          <a:prstGeom prst="rect">
            <a:avLst/>
          </a:prstGeom>
          <a:noFill/>
        </p:spPr>
        <p:txBody>
          <a:bodyPr wrap="square" rtlCol="0">
            <a:spAutoFit/>
          </a:bodyPr>
          <a:lstStyle/>
          <a:p>
            <a:r>
              <a:rPr lang="en-CH" sz="1200" dirty="0">
                <a:solidFill>
                  <a:schemeClr val="tx2">
                    <a:lumMod val="75000"/>
                  </a:schemeClr>
                </a:solidFill>
                <a:latin typeface="Arial" panose="020B0604020202020204" pitchFamily="34" charset="0"/>
                <a:cs typeface="Arial" panose="020B0604020202020204" pitchFamily="34" charset="0"/>
              </a:rPr>
              <a:t>subscribe</a:t>
            </a:r>
          </a:p>
        </p:txBody>
      </p:sp>
      <p:sp>
        <p:nvSpPr>
          <p:cNvPr id="8" name="Can 7">
            <a:extLst>
              <a:ext uri="{FF2B5EF4-FFF2-40B4-BE49-F238E27FC236}">
                <a16:creationId xmlns:a16="http://schemas.microsoft.com/office/drawing/2014/main" id="{A76566C4-CB09-9AA7-5104-2285524CDEF0}"/>
              </a:ext>
            </a:extLst>
          </p:cNvPr>
          <p:cNvSpPr/>
          <p:nvPr/>
        </p:nvSpPr>
        <p:spPr>
          <a:xfrm>
            <a:off x="6116872" y="2533981"/>
            <a:ext cx="1248049" cy="1034586"/>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solidFill>
                  <a:schemeClr val="tx2">
                    <a:lumMod val="75000"/>
                  </a:schemeClr>
                </a:solidFill>
                <a:latin typeface="Arial" panose="020B0604020202020204" pitchFamily="34" charset="0"/>
                <a:cs typeface="Arial" panose="020B0604020202020204" pitchFamily="34" charset="0"/>
              </a:rPr>
              <a:t>Global Cache</a:t>
            </a:r>
            <a:endParaRPr lang="en-CH" b="1" dirty="0">
              <a:solidFill>
                <a:schemeClr val="tx2">
                  <a:lumMod val="75000"/>
                </a:schemeClr>
              </a:solidFill>
              <a:latin typeface="Arial" panose="020B0604020202020204" pitchFamily="34" charset="0"/>
              <a:cs typeface="Arial" panose="020B0604020202020204" pitchFamily="34" charset="0"/>
            </a:endParaRPr>
          </a:p>
          <a:p>
            <a:pPr algn="ctr"/>
            <a:endParaRPr lang="en-CH" sz="1100" b="1" dirty="0">
              <a:solidFill>
                <a:schemeClr val="tx2">
                  <a:lumMod val="75000"/>
                </a:schemeClr>
              </a:solidFill>
              <a:latin typeface="Arial" panose="020B0604020202020204" pitchFamily="34" charset="0"/>
              <a:cs typeface="Arial" panose="020B0604020202020204" pitchFamily="34" charset="0"/>
            </a:endParaRPr>
          </a:p>
        </p:txBody>
      </p:sp>
      <p:cxnSp>
        <p:nvCxnSpPr>
          <p:cNvPr id="15" name="Straight Arrow Connector 14">
            <a:extLst>
              <a:ext uri="{FF2B5EF4-FFF2-40B4-BE49-F238E27FC236}">
                <a16:creationId xmlns:a16="http://schemas.microsoft.com/office/drawing/2014/main" id="{C9A5A75E-CD37-7530-2861-5FA34FAE1313}"/>
              </a:ext>
            </a:extLst>
          </p:cNvPr>
          <p:cNvCxnSpPr>
            <a:cxnSpLocks/>
          </p:cNvCxnSpPr>
          <p:nvPr/>
        </p:nvCxnSpPr>
        <p:spPr>
          <a:xfrm>
            <a:off x="4658627" y="2277053"/>
            <a:ext cx="1366445" cy="962337"/>
          </a:xfrm>
          <a:prstGeom prst="straightConnector1">
            <a:avLst/>
          </a:prstGeom>
          <a:ln>
            <a:headEnd type="triangle" w="lg" len="lg"/>
            <a:tailEnd type="none" w="lg" len="lg"/>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EF61F232-902F-1C20-653E-29CF87442AEA}"/>
              </a:ext>
            </a:extLst>
          </p:cNvPr>
          <p:cNvSpPr txBox="1"/>
          <p:nvPr/>
        </p:nvSpPr>
        <p:spPr>
          <a:xfrm rot="292101">
            <a:off x="6577534" y="1880761"/>
            <a:ext cx="1838819" cy="276999"/>
          </a:xfrm>
          <a:prstGeom prst="rect">
            <a:avLst/>
          </a:prstGeom>
          <a:noFill/>
        </p:spPr>
        <p:txBody>
          <a:bodyPr wrap="square" rtlCol="0">
            <a:spAutoFit/>
          </a:bodyPr>
          <a:lstStyle/>
          <a:p>
            <a:r>
              <a:rPr lang="en-GB" sz="1200" dirty="0">
                <a:solidFill>
                  <a:schemeClr val="tx2">
                    <a:lumMod val="75000"/>
                  </a:schemeClr>
                </a:solidFill>
                <a:latin typeface="Arial" panose="020B0604020202020204" pitchFamily="34" charset="0"/>
                <a:cs typeface="Arial" panose="020B0604020202020204" pitchFamily="34" charset="0"/>
              </a:rPr>
              <a:t>N</a:t>
            </a:r>
            <a:r>
              <a:rPr lang="en-CH" sz="1200" dirty="0">
                <a:solidFill>
                  <a:schemeClr val="tx2">
                    <a:lumMod val="75000"/>
                  </a:schemeClr>
                </a:solidFill>
                <a:latin typeface="Arial" panose="020B0604020202020204" pitchFamily="34" charset="0"/>
                <a:cs typeface="Arial" panose="020B0604020202020204" pitchFamily="34" charset="0"/>
              </a:rPr>
              <a:t>otification of new data</a:t>
            </a:r>
          </a:p>
        </p:txBody>
      </p:sp>
      <p:cxnSp>
        <p:nvCxnSpPr>
          <p:cNvPr id="34" name="Straight Arrow Connector 33">
            <a:extLst>
              <a:ext uri="{FF2B5EF4-FFF2-40B4-BE49-F238E27FC236}">
                <a16:creationId xmlns:a16="http://schemas.microsoft.com/office/drawing/2014/main" id="{EBDE024B-59F2-9BAE-4797-6E06F6C04A7A}"/>
              </a:ext>
            </a:extLst>
          </p:cNvPr>
          <p:cNvCxnSpPr>
            <a:cxnSpLocks/>
            <a:stCxn id="20" idx="1"/>
            <a:endCxn id="8" idx="3"/>
          </p:cNvCxnSpPr>
          <p:nvPr/>
        </p:nvCxnSpPr>
        <p:spPr>
          <a:xfrm flipH="1" flipV="1">
            <a:off x="6740897" y="3568567"/>
            <a:ext cx="840500" cy="1131307"/>
          </a:xfrm>
          <a:prstGeom prst="straightConnector1">
            <a:avLst/>
          </a:prstGeom>
          <a:ln>
            <a:headEnd type="triangle" w="lg" len="lg"/>
            <a:tailEnd type="none" w="lg" len="lg"/>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899DF617-7F7C-B672-BD3E-36B970CF1914}"/>
              </a:ext>
            </a:extLst>
          </p:cNvPr>
          <p:cNvSpPr txBox="1"/>
          <p:nvPr/>
        </p:nvSpPr>
        <p:spPr>
          <a:xfrm rot="3334579">
            <a:off x="6922733" y="4062398"/>
            <a:ext cx="914400" cy="276999"/>
          </a:xfrm>
          <a:prstGeom prst="rect">
            <a:avLst/>
          </a:prstGeom>
          <a:noFill/>
        </p:spPr>
        <p:txBody>
          <a:bodyPr wrap="square" rtlCol="0">
            <a:spAutoFit/>
          </a:bodyPr>
          <a:lstStyle/>
          <a:p>
            <a:r>
              <a:rPr lang="en-CH" sz="1200" dirty="0">
                <a:solidFill>
                  <a:schemeClr val="tx2">
                    <a:lumMod val="75000"/>
                  </a:schemeClr>
                </a:solidFill>
                <a:latin typeface="Arial" panose="020B0604020202020204" pitchFamily="34" charset="0"/>
                <a:cs typeface="Arial" panose="020B0604020202020204" pitchFamily="34" charset="0"/>
              </a:rPr>
              <a:t>download</a:t>
            </a:r>
          </a:p>
        </p:txBody>
      </p:sp>
      <p:pic>
        <p:nvPicPr>
          <p:cNvPr id="71" name="Picture 70" descr="Shape&#10;&#10;Description automatically generated with low confidence">
            <a:extLst>
              <a:ext uri="{FF2B5EF4-FFF2-40B4-BE49-F238E27FC236}">
                <a16:creationId xmlns:a16="http://schemas.microsoft.com/office/drawing/2014/main" id="{A0F560B6-79F1-9CFF-7D66-96A7AF86F1E7}"/>
              </a:ext>
            </a:extLst>
          </p:cNvPr>
          <p:cNvPicPr>
            <a:picLocks noChangeAspect="1"/>
          </p:cNvPicPr>
          <p:nvPr/>
        </p:nvPicPr>
        <p:blipFill>
          <a:blip r:embed="rId5"/>
          <a:stretch>
            <a:fillRect/>
          </a:stretch>
        </p:blipFill>
        <p:spPr>
          <a:xfrm>
            <a:off x="8431216" y="1389618"/>
            <a:ext cx="310457" cy="310457"/>
          </a:xfrm>
          <a:prstGeom prst="rect">
            <a:avLst/>
          </a:prstGeom>
        </p:spPr>
      </p:pic>
      <p:pic>
        <p:nvPicPr>
          <p:cNvPr id="73" name="Picture 72" descr="Shape&#10;&#10;Description automatically generated with low confidence">
            <a:extLst>
              <a:ext uri="{FF2B5EF4-FFF2-40B4-BE49-F238E27FC236}">
                <a16:creationId xmlns:a16="http://schemas.microsoft.com/office/drawing/2014/main" id="{8BE53129-E726-6C07-9D9F-D9EEFF399034}"/>
              </a:ext>
            </a:extLst>
          </p:cNvPr>
          <p:cNvPicPr>
            <a:picLocks noChangeAspect="1"/>
          </p:cNvPicPr>
          <p:nvPr/>
        </p:nvPicPr>
        <p:blipFill>
          <a:blip r:embed="rId6"/>
          <a:stretch>
            <a:fillRect/>
          </a:stretch>
        </p:blipFill>
        <p:spPr>
          <a:xfrm rot="354917">
            <a:off x="8512344" y="1952871"/>
            <a:ext cx="358825" cy="358825"/>
          </a:xfrm>
          <a:prstGeom prst="rect">
            <a:avLst/>
          </a:prstGeom>
        </p:spPr>
      </p:pic>
      <p:pic>
        <p:nvPicPr>
          <p:cNvPr id="75" name="Picture 74" descr="Icon&#10;&#10;Description automatically generated">
            <a:extLst>
              <a:ext uri="{FF2B5EF4-FFF2-40B4-BE49-F238E27FC236}">
                <a16:creationId xmlns:a16="http://schemas.microsoft.com/office/drawing/2014/main" id="{C0FA22F5-FB85-469B-D1E0-BAD9CFA6612A}"/>
              </a:ext>
            </a:extLst>
          </p:cNvPr>
          <p:cNvPicPr>
            <a:picLocks noChangeAspect="1"/>
          </p:cNvPicPr>
          <p:nvPr/>
        </p:nvPicPr>
        <p:blipFill>
          <a:blip r:embed="rId7"/>
          <a:stretch>
            <a:fillRect/>
          </a:stretch>
        </p:blipFill>
        <p:spPr>
          <a:xfrm rot="21163926">
            <a:off x="7803511" y="2619039"/>
            <a:ext cx="290835" cy="290835"/>
          </a:xfrm>
          <a:prstGeom prst="rect">
            <a:avLst/>
          </a:prstGeom>
        </p:spPr>
      </p:pic>
      <p:pic>
        <p:nvPicPr>
          <p:cNvPr id="79" name="Picture 78" descr="Icon&#10;&#10;Description automatically generated">
            <a:extLst>
              <a:ext uri="{FF2B5EF4-FFF2-40B4-BE49-F238E27FC236}">
                <a16:creationId xmlns:a16="http://schemas.microsoft.com/office/drawing/2014/main" id="{20E794C8-E6CC-A0CA-0E46-CE710BD894F8}"/>
              </a:ext>
            </a:extLst>
          </p:cNvPr>
          <p:cNvPicPr>
            <a:picLocks noChangeAspect="1"/>
          </p:cNvPicPr>
          <p:nvPr/>
        </p:nvPicPr>
        <p:blipFill>
          <a:blip r:embed="rId7"/>
          <a:stretch>
            <a:fillRect/>
          </a:stretch>
        </p:blipFill>
        <p:spPr>
          <a:xfrm rot="3269181">
            <a:off x="6969559" y="3560680"/>
            <a:ext cx="290835" cy="290835"/>
          </a:xfrm>
          <a:prstGeom prst="rect">
            <a:avLst/>
          </a:prstGeom>
        </p:spPr>
      </p:pic>
      <p:sp>
        <p:nvSpPr>
          <p:cNvPr id="82" name="Rectangle 81">
            <a:extLst>
              <a:ext uri="{FF2B5EF4-FFF2-40B4-BE49-F238E27FC236}">
                <a16:creationId xmlns:a16="http://schemas.microsoft.com/office/drawing/2014/main" id="{905E3CCD-3BE6-0427-C01B-F9CAB5CD440C}"/>
              </a:ext>
            </a:extLst>
          </p:cNvPr>
          <p:cNvSpPr/>
          <p:nvPr/>
        </p:nvSpPr>
        <p:spPr>
          <a:xfrm>
            <a:off x="-53788" y="-5938"/>
            <a:ext cx="12245788" cy="734218"/>
          </a:xfrm>
          <a:prstGeom prst="rect">
            <a:avLst/>
          </a:prstGeom>
          <a:solidFill>
            <a:srgbClr val="034D9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3200" b="1" dirty="0"/>
              <a:t>WIS 2.0 supporting core data exchange</a:t>
            </a:r>
            <a:endParaRPr lang="en-CH" sz="3200" b="1" dirty="0"/>
          </a:p>
        </p:txBody>
      </p:sp>
      <p:cxnSp>
        <p:nvCxnSpPr>
          <p:cNvPr id="12" name="Straight Arrow Connector 11">
            <a:extLst>
              <a:ext uri="{FF2B5EF4-FFF2-40B4-BE49-F238E27FC236}">
                <a16:creationId xmlns:a16="http://schemas.microsoft.com/office/drawing/2014/main" id="{DCFD0462-250B-EE81-EFB9-7209297ABEF2}"/>
              </a:ext>
            </a:extLst>
          </p:cNvPr>
          <p:cNvCxnSpPr>
            <a:cxnSpLocks/>
          </p:cNvCxnSpPr>
          <p:nvPr/>
        </p:nvCxnSpPr>
        <p:spPr>
          <a:xfrm>
            <a:off x="5217559" y="2214147"/>
            <a:ext cx="899313" cy="654372"/>
          </a:xfrm>
          <a:prstGeom prst="straightConnector1">
            <a:avLst/>
          </a:prstGeom>
          <a:ln>
            <a:headEnd type="non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C2BE44A3-E95D-6313-EC1C-421A37CDA422}"/>
              </a:ext>
            </a:extLst>
          </p:cNvPr>
          <p:cNvCxnSpPr>
            <a:cxnSpLocks/>
          </p:cNvCxnSpPr>
          <p:nvPr/>
        </p:nvCxnSpPr>
        <p:spPr>
          <a:xfrm>
            <a:off x="5413864" y="1976688"/>
            <a:ext cx="4574514" cy="477835"/>
          </a:xfrm>
          <a:prstGeom prst="straightConnector1">
            <a:avLst/>
          </a:prstGeom>
          <a:ln>
            <a:headEnd type="none" w="lg" len="lg"/>
            <a:tailEnd type="triangle" w="lg" len="lg"/>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C575E42F-8CDD-4F93-78A5-7704E5E23704}"/>
              </a:ext>
            </a:extLst>
          </p:cNvPr>
          <p:cNvSpPr txBox="1"/>
          <p:nvPr/>
        </p:nvSpPr>
        <p:spPr>
          <a:xfrm rot="2145919">
            <a:off x="4393917" y="2801853"/>
            <a:ext cx="1838819" cy="276999"/>
          </a:xfrm>
          <a:prstGeom prst="rect">
            <a:avLst/>
          </a:prstGeom>
          <a:noFill/>
        </p:spPr>
        <p:txBody>
          <a:bodyPr wrap="square" rtlCol="0">
            <a:spAutoFit/>
          </a:bodyPr>
          <a:lstStyle/>
          <a:p>
            <a:r>
              <a:rPr lang="en-GB" sz="1200" dirty="0">
                <a:solidFill>
                  <a:schemeClr val="tx2">
                    <a:lumMod val="75000"/>
                  </a:schemeClr>
                </a:solidFill>
                <a:latin typeface="Arial" panose="020B0604020202020204" pitchFamily="34" charset="0"/>
                <a:cs typeface="Arial" panose="020B0604020202020204" pitchFamily="34" charset="0"/>
              </a:rPr>
              <a:t>N</a:t>
            </a:r>
            <a:r>
              <a:rPr lang="en-CH" sz="1200" dirty="0">
                <a:solidFill>
                  <a:schemeClr val="tx2">
                    <a:lumMod val="75000"/>
                  </a:schemeClr>
                </a:solidFill>
                <a:latin typeface="Arial" panose="020B0604020202020204" pitchFamily="34" charset="0"/>
                <a:cs typeface="Arial" panose="020B0604020202020204" pitchFamily="34" charset="0"/>
              </a:rPr>
              <a:t>otification of new data</a:t>
            </a:r>
          </a:p>
        </p:txBody>
      </p:sp>
      <p:sp>
        <p:nvSpPr>
          <p:cNvPr id="35" name="TextBox 34">
            <a:extLst>
              <a:ext uri="{FF2B5EF4-FFF2-40B4-BE49-F238E27FC236}">
                <a16:creationId xmlns:a16="http://schemas.microsoft.com/office/drawing/2014/main" id="{44F07054-FD65-CD99-7AC8-76DF26CBCE3A}"/>
              </a:ext>
            </a:extLst>
          </p:cNvPr>
          <p:cNvSpPr txBox="1"/>
          <p:nvPr/>
        </p:nvSpPr>
        <p:spPr>
          <a:xfrm rot="2169512">
            <a:off x="5321475" y="2267276"/>
            <a:ext cx="914400" cy="276999"/>
          </a:xfrm>
          <a:prstGeom prst="rect">
            <a:avLst/>
          </a:prstGeom>
          <a:noFill/>
        </p:spPr>
        <p:txBody>
          <a:bodyPr wrap="square" rtlCol="0">
            <a:spAutoFit/>
          </a:bodyPr>
          <a:lstStyle/>
          <a:p>
            <a:r>
              <a:rPr lang="en-CH" sz="1200" dirty="0">
                <a:solidFill>
                  <a:schemeClr val="tx2">
                    <a:lumMod val="75000"/>
                  </a:schemeClr>
                </a:solidFill>
                <a:latin typeface="Arial" panose="020B0604020202020204" pitchFamily="34" charset="0"/>
                <a:cs typeface="Arial" panose="020B0604020202020204" pitchFamily="34" charset="0"/>
              </a:rPr>
              <a:t>subscribe</a:t>
            </a:r>
          </a:p>
        </p:txBody>
      </p:sp>
      <p:sp>
        <p:nvSpPr>
          <p:cNvPr id="2" name="TextBox 1">
            <a:extLst>
              <a:ext uri="{FF2B5EF4-FFF2-40B4-BE49-F238E27FC236}">
                <a16:creationId xmlns:a16="http://schemas.microsoft.com/office/drawing/2014/main" id="{0187491C-70C7-8389-C146-29A23113CA7D}"/>
              </a:ext>
            </a:extLst>
          </p:cNvPr>
          <p:cNvSpPr txBox="1"/>
          <p:nvPr/>
        </p:nvSpPr>
        <p:spPr>
          <a:xfrm>
            <a:off x="1625527" y="1511028"/>
            <a:ext cx="1929809" cy="307777"/>
          </a:xfrm>
          <a:prstGeom prst="rect">
            <a:avLst/>
          </a:prstGeom>
          <a:noFill/>
          <a:ln>
            <a:solidFill>
              <a:schemeClr val="tx2">
                <a:lumMod val="75000"/>
              </a:schemeClr>
            </a:solidFill>
          </a:ln>
        </p:spPr>
        <p:txBody>
          <a:bodyPr wrap="square" rtlCol="0">
            <a:spAutoFit/>
          </a:bodyPr>
          <a:lstStyle/>
          <a:p>
            <a:r>
              <a:rPr lang="en-GB" sz="1400" dirty="0">
                <a:latin typeface="Courier New" panose="02070309020205020404" pitchFamily="49" charset="0"/>
                <a:cs typeface="Courier New" panose="02070309020205020404" pitchFamily="49" charset="0"/>
              </a:rPr>
              <a:t>origin</a:t>
            </a:r>
            <a:r>
              <a:rPr lang="en-CH" sz="1400" dirty="0">
                <a:latin typeface="Courier New" panose="02070309020205020404" pitchFamily="49" charset="0"/>
                <a:cs typeface="Courier New" panose="02070309020205020404" pitchFamily="49" charset="0"/>
              </a:rPr>
              <a:t>/a/wis2/…</a:t>
            </a:r>
          </a:p>
        </p:txBody>
      </p:sp>
      <p:sp>
        <p:nvSpPr>
          <p:cNvPr id="5" name="TextBox 4">
            <a:extLst>
              <a:ext uri="{FF2B5EF4-FFF2-40B4-BE49-F238E27FC236}">
                <a16:creationId xmlns:a16="http://schemas.microsoft.com/office/drawing/2014/main" id="{77C8CD32-759D-F725-6E0B-C04AB36D6857}"/>
              </a:ext>
            </a:extLst>
          </p:cNvPr>
          <p:cNvSpPr txBox="1"/>
          <p:nvPr/>
        </p:nvSpPr>
        <p:spPr>
          <a:xfrm>
            <a:off x="1625527" y="1906370"/>
            <a:ext cx="1929809" cy="307777"/>
          </a:xfrm>
          <a:prstGeom prst="rect">
            <a:avLst/>
          </a:prstGeom>
          <a:noFill/>
          <a:ln>
            <a:solidFill>
              <a:schemeClr val="tx2">
                <a:lumMod val="75000"/>
              </a:schemeClr>
            </a:solidFill>
          </a:ln>
        </p:spPr>
        <p:txBody>
          <a:bodyPr wrap="square" rtlCol="0">
            <a:spAutoFit/>
          </a:bodyPr>
          <a:lstStyle/>
          <a:p>
            <a:r>
              <a:rPr lang="en-GB" sz="1400" dirty="0">
                <a:latin typeface="Courier New" panose="02070309020205020404" pitchFamily="49" charset="0"/>
                <a:cs typeface="Courier New" panose="02070309020205020404" pitchFamily="49" charset="0"/>
              </a:rPr>
              <a:t>cache</a:t>
            </a:r>
            <a:r>
              <a:rPr lang="en-CH" sz="1400" dirty="0">
                <a:latin typeface="Courier New" panose="02070309020205020404" pitchFamily="49" charset="0"/>
                <a:cs typeface="Courier New" panose="02070309020205020404" pitchFamily="49" charset="0"/>
              </a:rPr>
              <a:t>/a/wis2/…</a:t>
            </a:r>
          </a:p>
        </p:txBody>
      </p:sp>
      <p:sp>
        <p:nvSpPr>
          <p:cNvPr id="6" name="TextBox 5">
            <a:extLst>
              <a:ext uri="{FF2B5EF4-FFF2-40B4-BE49-F238E27FC236}">
                <a16:creationId xmlns:a16="http://schemas.microsoft.com/office/drawing/2014/main" id="{D9757F1F-BC50-FC99-112E-8A41EF29EB3F}"/>
              </a:ext>
            </a:extLst>
          </p:cNvPr>
          <p:cNvSpPr txBox="1"/>
          <p:nvPr/>
        </p:nvSpPr>
        <p:spPr>
          <a:xfrm>
            <a:off x="2584473" y="4557774"/>
            <a:ext cx="1929809" cy="307777"/>
          </a:xfrm>
          <a:prstGeom prst="rect">
            <a:avLst/>
          </a:prstGeom>
          <a:noFill/>
          <a:ln>
            <a:solidFill>
              <a:schemeClr val="tx2">
                <a:lumMod val="75000"/>
              </a:schemeClr>
            </a:solidFill>
          </a:ln>
        </p:spPr>
        <p:txBody>
          <a:bodyPr wrap="square" rtlCol="0">
            <a:spAutoFit/>
          </a:bodyPr>
          <a:lstStyle/>
          <a:p>
            <a:r>
              <a:rPr lang="en-GB" sz="1400" dirty="0">
                <a:latin typeface="Courier New" panose="02070309020205020404" pitchFamily="49" charset="0"/>
                <a:cs typeface="Courier New" panose="02070309020205020404" pitchFamily="49" charset="0"/>
              </a:rPr>
              <a:t>origin</a:t>
            </a:r>
            <a:r>
              <a:rPr lang="en-CH" sz="1400" dirty="0">
                <a:latin typeface="Courier New" panose="02070309020205020404" pitchFamily="49" charset="0"/>
                <a:cs typeface="Courier New" panose="02070309020205020404" pitchFamily="49" charset="0"/>
              </a:rPr>
              <a:t>/a/wis2/…</a:t>
            </a:r>
          </a:p>
        </p:txBody>
      </p:sp>
      <p:sp>
        <p:nvSpPr>
          <p:cNvPr id="7" name="TextBox 6">
            <a:extLst>
              <a:ext uri="{FF2B5EF4-FFF2-40B4-BE49-F238E27FC236}">
                <a16:creationId xmlns:a16="http://schemas.microsoft.com/office/drawing/2014/main" id="{CA3BFFCA-C8EE-C5B0-690B-CAE3A11592E7}"/>
              </a:ext>
            </a:extLst>
          </p:cNvPr>
          <p:cNvSpPr txBox="1"/>
          <p:nvPr/>
        </p:nvSpPr>
        <p:spPr>
          <a:xfrm>
            <a:off x="229244" y="2851587"/>
            <a:ext cx="3510881" cy="1938992"/>
          </a:xfrm>
          <a:prstGeom prst="rect">
            <a:avLst/>
          </a:prstGeom>
          <a:noFill/>
        </p:spPr>
        <p:txBody>
          <a:bodyPr wrap="square" rtlCol="0">
            <a:spAutoFit/>
          </a:bodyPr>
          <a:lstStyle/>
          <a:p>
            <a:pPr algn="ctr"/>
            <a:r>
              <a:rPr lang="en-CH" sz="2400" b="1" i="1" dirty="0">
                <a:solidFill>
                  <a:schemeClr val="tx2">
                    <a:lumMod val="75000"/>
                  </a:schemeClr>
                </a:solidFill>
                <a:latin typeface="Arial" panose="020B0604020202020204" pitchFamily="34" charset="0"/>
                <a:cs typeface="Arial" panose="020B0604020202020204" pitchFamily="34" charset="0"/>
              </a:rPr>
              <a:t>WMO</a:t>
            </a:r>
            <a:r>
              <a:rPr lang="en-CH" sz="2400" b="1" i="1" dirty="0">
                <a:solidFill>
                  <a:srgbClr val="C00000"/>
                </a:solidFill>
                <a:latin typeface="Arial" panose="020B0604020202020204" pitchFamily="34" charset="0"/>
                <a:cs typeface="Arial" panose="020B0604020202020204" pitchFamily="34" charset="0"/>
              </a:rPr>
              <a:t> core data </a:t>
            </a:r>
            <a:r>
              <a:rPr lang="en-CH" sz="2400" b="1" i="1" dirty="0">
                <a:solidFill>
                  <a:schemeClr val="tx2">
                    <a:lumMod val="75000"/>
                  </a:schemeClr>
                </a:solidFill>
                <a:latin typeface="Arial" panose="020B0604020202020204" pitchFamily="34" charset="0"/>
                <a:cs typeface="Arial" panose="020B0604020202020204" pitchFamily="34" charset="0"/>
              </a:rPr>
              <a:t>(free and unrestricted) can be downloaded from a Global Cache</a:t>
            </a:r>
          </a:p>
          <a:p>
            <a:pPr algn="ctr"/>
            <a:endParaRPr lang="en-CH" sz="2400" b="1" i="1" dirty="0">
              <a:solidFill>
                <a:schemeClr val="tx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6183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8" grpId="0"/>
      <p:bldP spid="39" grpId="0"/>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8888345-78F3-BDD2-57F5-D225E276C79F}"/>
              </a:ext>
            </a:extLst>
          </p:cNvPr>
          <p:cNvSpPr/>
          <p:nvPr/>
        </p:nvSpPr>
        <p:spPr>
          <a:xfrm>
            <a:off x="3972296" y="872494"/>
            <a:ext cx="5498276" cy="2629489"/>
          </a:xfrm>
          <a:prstGeom prst="round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CH" sz="2400" b="1" dirty="0">
                <a:solidFill>
                  <a:schemeClr val="tx2">
                    <a:lumMod val="75000"/>
                  </a:schemeClr>
                </a:solidFill>
                <a:latin typeface="Arial" panose="020B0604020202020204" pitchFamily="34" charset="0"/>
                <a:cs typeface="Arial" panose="020B0604020202020204" pitchFamily="34" charset="0"/>
              </a:rPr>
              <a:t>WIS2 Global Services</a:t>
            </a:r>
          </a:p>
        </p:txBody>
      </p:sp>
      <p:sp>
        <p:nvSpPr>
          <p:cNvPr id="19" name="Rounded Rectangle 18">
            <a:extLst>
              <a:ext uri="{FF2B5EF4-FFF2-40B4-BE49-F238E27FC236}">
                <a16:creationId xmlns:a16="http://schemas.microsoft.com/office/drawing/2014/main" id="{8ACAF3EB-F64D-D5A4-BDA8-166D5B77B64F}"/>
              </a:ext>
            </a:extLst>
          </p:cNvPr>
          <p:cNvSpPr/>
          <p:nvPr/>
        </p:nvSpPr>
        <p:spPr>
          <a:xfrm>
            <a:off x="3972296" y="3738933"/>
            <a:ext cx="5403273" cy="2193333"/>
          </a:xfrm>
          <a:prstGeom prst="round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en-CH" sz="2400" b="1" dirty="0">
                <a:solidFill>
                  <a:schemeClr val="tx2">
                    <a:lumMod val="75000"/>
                  </a:schemeClr>
                </a:solidFill>
                <a:latin typeface="Arial" panose="020B0604020202020204" pitchFamily="34" charset="0"/>
                <a:cs typeface="Arial" panose="020B0604020202020204" pitchFamily="34" charset="0"/>
              </a:rPr>
              <a:t>WIS2 Node</a:t>
            </a:r>
          </a:p>
        </p:txBody>
      </p:sp>
      <p:sp>
        <p:nvSpPr>
          <p:cNvPr id="20" name="Can 19">
            <a:extLst>
              <a:ext uri="{FF2B5EF4-FFF2-40B4-BE49-F238E27FC236}">
                <a16:creationId xmlns:a16="http://schemas.microsoft.com/office/drawing/2014/main" id="{690A4D6F-CB7F-C95F-AB19-3AD7DDCF5960}"/>
              </a:ext>
            </a:extLst>
          </p:cNvPr>
          <p:cNvSpPr/>
          <p:nvPr/>
        </p:nvSpPr>
        <p:spPr>
          <a:xfrm>
            <a:off x="7406499" y="4368484"/>
            <a:ext cx="1248049" cy="93996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solidFill>
                  <a:schemeClr val="tx2">
                    <a:lumMod val="75000"/>
                  </a:schemeClr>
                </a:solidFill>
                <a:latin typeface="Arial" panose="020B0604020202020204" pitchFamily="34" charset="0"/>
                <a:cs typeface="Arial" panose="020B0604020202020204" pitchFamily="34" charset="0"/>
              </a:rPr>
              <a:t>D</a:t>
            </a:r>
            <a:r>
              <a:rPr lang="en-CH" b="1" dirty="0">
                <a:solidFill>
                  <a:schemeClr val="tx2">
                    <a:lumMod val="75000"/>
                  </a:schemeClr>
                </a:solidFill>
                <a:latin typeface="Arial" panose="020B0604020202020204" pitchFamily="34" charset="0"/>
                <a:cs typeface="Arial" panose="020B0604020202020204" pitchFamily="34" charset="0"/>
              </a:rPr>
              <a:t>ata</a:t>
            </a:r>
          </a:p>
          <a:p>
            <a:pPr algn="ctr"/>
            <a:endParaRPr lang="en-CH" sz="1100" b="1" dirty="0">
              <a:solidFill>
                <a:schemeClr val="tx2">
                  <a:lumMod val="75000"/>
                </a:schemeClr>
              </a:solidFill>
              <a:latin typeface="Arial" panose="020B0604020202020204" pitchFamily="34" charset="0"/>
              <a:cs typeface="Arial" panose="020B0604020202020204" pitchFamily="34" charset="0"/>
            </a:endParaRPr>
          </a:p>
        </p:txBody>
      </p:sp>
      <p:sp>
        <p:nvSpPr>
          <p:cNvPr id="3" name="Rounded Rectangle 2">
            <a:extLst>
              <a:ext uri="{FF2B5EF4-FFF2-40B4-BE49-F238E27FC236}">
                <a16:creationId xmlns:a16="http://schemas.microsoft.com/office/drawing/2014/main" id="{6CD4B4A5-0B5B-40D4-3466-3D1402A71255}"/>
              </a:ext>
            </a:extLst>
          </p:cNvPr>
          <p:cNvSpPr/>
          <p:nvPr/>
        </p:nvSpPr>
        <p:spPr>
          <a:xfrm>
            <a:off x="4565148" y="1487986"/>
            <a:ext cx="1497779" cy="750005"/>
          </a:xfrm>
          <a:prstGeom prst="round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H" b="1" dirty="0">
                <a:solidFill>
                  <a:schemeClr val="tx2">
                    <a:lumMod val="75000"/>
                  </a:schemeClr>
                </a:solidFill>
                <a:latin typeface="Arial" panose="020B0604020202020204" pitchFamily="34" charset="0"/>
                <a:cs typeface="Arial" panose="020B0604020202020204" pitchFamily="34" charset="0"/>
              </a:rPr>
              <a:t>Global Broker</a:t>
            </a:r>
          </a:p>
        </p:txBody>
      </p:sp>
      <p:sp>
        <p:nvSpPr>
          <p:cNvPr id="22" name="Rounded Rectangle 21">
            <a:extLst>
              <a:ext uri="{FF2B5EF4-FFF2-40B4-BE49-F238E27FC236}">
                <a16:creationId xmlns:a16="http://schemas.microsoft.com/office/drawing/2014/main" id="{866D33C6-68F5-5969-D17D-82F484B031BD}"/>
              </a:ext>
            </a:extLst>
          </p:cNvPr>
          <p:cNvSpPr/>
          <p:nvPr/>
        </p:nvSpPr>
        <p:spPr>
          <a:xfrm>
            <a:off x="4698751" y="4463559"/>
            <a:ext cx="1497779" cy="547637"/>
          </a:xfrm>
          <a:prstGeom prst="round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H" b="1" dirty="0">
                <a:solidFill>
                  <a:schemeClr val="tx2">
                    <a:lumMod val="75000"/>
                  </a:schemeClr>
                </a:solidFill>
                <a:latin typeface="Arial" panose="020B0604020202020204" pitchFamily="34" charset="0"/>
                <a:cs typeface="Arial" panose="020B0604020202020204" pitchFamily="34" charset="0"/>
              </a:rPr>
              <a:t>Broker</a:t>
            </a:r>
          </a:p>
        </p:txBody>
      </p:sp>
      <p:cxnSp>
        <p:nvCxnSpPr>
          <p:cNvPr id="23" name="Straight Arrow Connector 22">
            <a:extLst>
              <a:ext uri="{FF2B5EF4-FFF2-40B4-BE49-F238E27FC236}">
                <a16:creationId xmlns:a16="http://schemas.microsoft.com/office/drawing/2014/main" id="{C40A00B1-2F80-7E62-28CE-536E728572C2}"/>
              </a:ext>
            </a:extLst>
          </p:cNvPr>
          <p:cNvCxnSpPr>
            <a:cxnSpLocks/>
          </p:cNvCxnSpPr>
          <p:nvPr/>
        </p:nvCxnSpPr>
        <p:spPr>
          <a:xfrm flipV="1">
            <a:off x="5140530" y="2256418"/>
            <a:ext cx="9134" cy="2207141"/>
          </a:xfrm>
          <a:prstGeom prst="straightConnector1">
            <a:avLst/>
          </a:prstGeom>
          <a:ln>
            <a:headEnd type="triangle" w="lg" len="lg"/>
            <a:tailEnd type="none" w="lg" len="lg"/>
          </a:ln>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3A3BECD8-CE44-C239-98B3-D2431047F407}"/>
              </a:ext>
            </a:extLst>
          </p:cNvPr>
          <p:cNvSpPr txBox="1"/>
          <p:nvPr/>
        </p:nvSpPr>
        <p:spPr>
          <a:xfrm rot="16200000">
            <a:off x="4593564" y="2930495"/>
            <a:ext cx="849707" cy="276999"/>
          </a:xfrm>
          <a:prstGeom prst="rect">
            <a:avLst/>
          </a:prstGeom>
          <a:noFill/>
        </p:spPr>
        <p:txBody>
          <a:bodyPr wrap="square" rtlCol="0">
            <a:spAutoFit/>
          </a:bodyPr>
          <a:lstStyle/>
          <a:p>
            <a:r>
              <a:rPr lang="en-CH" sz="1200" dirty="0">
                <a:solidFill>
                  <a:schemeClr val="tx2">
                    <a:lumMod val="75000"/>
                  </a:schemeClr>
                </a:solidFill>
                <a:latin typeface="Arial" panose="020B0604020202020204" pitchFamily="34" charset="0"/>
                <a:cs typeface="Arial" panose="020B0604020202020204" pitchFamily="34" charset="0"/>
              </a:rPr>
              <a:t>subscribe</a:t>
            </a:r>
          </a:p>
        </p:txBody>
      </p:sp>
      <p:sp>
        <p:nvSpPr>
          <p:cNvPr id="8" name="Can 7">
            <a:extLst>
              <a:ext uri="{FF2B5EF4-FFF2-40B4-BE49-F238E27FC236}">
                <a16:creationId xmlns:a16="http://schemas.microsoft.com/office/drawing/2014/main" id="{A76566C4-CB09-9AA7-5104-2285524CDEF0}"/>
              </a:ext>
            </a:extLst>
          </p:cNvPr>
          <p:cNvSpPr/>
          <p:nvPr/>
        </p:nvSpPr>
        <p:spPr>
          <a:xfrm>
            <a:off x="8116119" y="1638248"/>
            <a:ext cx="1142788" cy="1034586"/>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solidFill>
                  <a:schemeClr val="tx2">
                    <a:lumMod val="75000"/>
                  </a:schemeClr>
                </a:solidFill>
                <a:latin typeface="Arial" panose="020B0604020202020204" pitchFamily="34" charset="0"/>
                <a:cs typeface="Arial" panose="020B0604020202020204" pitchFamily="34" charset="0"/>
              </a:rPr>
              <a:t>Global Cache</a:t>
            </a:r>
            <a:endParaRPr lang="en-CH" b="1" dirty="0">
              <a:solidFill>
                <a:schemeClr val="tx2">
                  <a:lumMod val="75000"/>
                </a:schemeClr>
              </a:solidFill>
              <a:latin typeface="Arial" panose="020B0604020202020204" pitchFamily="34" charset="0"/>
              <a:cs typeface="Arial" panose="020B0604020202020204" pitchFamily="34" charset="0"/>
            </a:endParaRPr>
          </a:p>
          <a:p>
            <a:pPr algn="ctr"/>
            <a:endParaRPr lang="en-CH" sz="1100" b="1" dirty="0">
              <a:solidFill>
                <a:schemeClr val="tx2">
                  <a:lumMod val="75000"/>
                </a:schemeClr>
              </a:solidFill>
              <a:latin typeface="Arial" panose="020B0604020202020204" pitchFamily="34" charset="0"/>
              <a:cs typeface="Arial" panose="020B0604020202020204" pitchFamily="34" charset="0"/>
            </a:endParaRPr>
          </a:p>
        </p:txBody>
      </p:sp>
      <p:cxnSp>
        <p:nvCxnSpPr>
          <p:cNvPr id="21" name="Straight Arrow Connector 20">
            <a:extLst>
              <a:ext uri="{FF2B5EF4-FFF2-40B4-BE49-F238E27FC236}">
                <a16:creationId xmlns:a16="http://schemas.microsoft.com/office/drawing/2014/main" id="{129C4FB9-3472-D482-AFEB-62C4E97DD3E2}"/>
              </a:ext>
            </a:extLst>
          </p:cNvPr>
          <p:cNvCxnSpPr>
            <a:cxnSpLocks/>
          </p:cNvCxnSpPr>
          <p:nvPr/>
        </p:nvCxnSpPr>
        <p:spPr>
          <a:xfrm>
            <a:off x="5744309" y="2248898"/>
            <a:ext cx="3850" cy="2199987"/>
          </a:xfrm>
          <a:prstGeom prst="straightConnector1">
            <a:avLst/>
          </a:prstGeom>
          <a:ln>
            <a:headEnd type="triangle" w="lg" len="lg"/>
            <a:tailEnd type="none" w="lg" len="lg"/>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0F2CB01E-2527-4480-C106-4D372E7E3D69}"/>
              </a:ext>
            </a:extLst>
          </p:cNvPr>
          <p:cNvSpPr txBox="1"/>
          <p:nvPr/>
        </p:nvSpPr>
        <p:spPr>
          <a:xfrm rot="16200000">
            <a:off x="4665336" y="3390976"/>
            <a:ext cx="1838819" cy="276999"/>
          </a:xfrm>
          <a:prstGeom prst="rect">
            <a:avLst/>
          </a:prstGeom>
          <a:noFill/>
        </p:spPr>
        <p:txBody>
          <a:bodyPr wrap="square" rtlCol="0">
            <a:spAutoFit/>
          </a:bodyPr>
          <a:lstStyle/>
          <a:p>
            <a:r>
              <a:rPr lang="en-GB" sz="1200" dirty="0">
                <a:solidFill>
                  <a:schemeClr val="tx2">
                    <a:lumMod val="75000"/>
                  </a:schemeClr>
                </a:solidFill>
                <a:latin typeface="Arial" panose="020B0604020202020204" pitchFamily="34" charset="0"/>
                <a:cs typeface="Arial" panose="020B0604020202020204" pitchFamily="34" charset="0"/>
              </a:rPr>
              <a:t>n</a:t>
            </a:r>
            <a:r>
              <a:rPr lang="en-CH" sz="1200" dirty="0">
                <a:solidFill>
                  <a:schemeClr val="tx2">
                    <a:lumMod val="75000"/>
                  </a:schemeClr>
                </a:solidFill>
                <a:latin typeface="Arial" panose="020B0604020202020204" pitchFamily="34" charset="0"/>
                <a:cs typeface="Arial" panose="020B0604020202020204" pitchFamily="34" charset="0"/>
              </a:rPr>
              <a:t>otification of new data</a:t>
            </a:r>
          </a:p>
        </p:txBody>
      </p:sp>
      <p:cxnSp>
        <p:nvCxnSpPr>
          <p:cNvPr id="34" name="Straight Arrow Connector 33">
            <a:extLst>
              <a:ext uri="{FF2B5EF4-FFF2-40B4-BE49-F238E27FC236}">
                <a16:creationId xmlns:a16="http://schemas.microsoft.com/office/drawing/2014/main" id="{EBDE024B-59F2-9BAE-4797-6E06F6C04A7A}"/>
              </a:ext>
            </a:extLst>
          </p:cNvPr>
          <p:cNvCxnSpPr>
            <a:cxnSpLocks/>
            <a:stCxn id="20" idx="1"/>
          </p:cNvCxnSpPr>
          <p:nvPr/>
        </p:nvCxnSpPr>
        <p:spPr>
          <a:xfrm flipV="1">
            <a:off x="8030524" y="2660049"/>
            <a:ext cx="650949" cy="1708435"/>
          </a:xfrm>
          <a:prstGeom prst="straightConnector1">
            <a:avLst/>
          </a:prstGeom>
          <a:ln>
            <a:headEnd type="triangle" w="lg" len="lg"/>
            <a:tailEnd type="none" w="lg" len="lg"/>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899DF617-7F7C-B672-BD3E-36B970CF1914}"/>
              </a:ext>
            </a:extLst>
          </p:cNvPr>
          <p:cNvSpPr txBox="1"/>
          <p:nvPr/>
        </p:nvSpPr>
        <p:spPr>
          <a:xfrm rot="17457985">
            <a:off x="7904425" y="2911461"/>
            <a:ext cx="914400" cy="276999"/>
          </a:xfrm>
          <a:prstGeom prst="rect">
            <a:avLst/>
          </a:prstGeom>
          <a:noFill/>
        </p:spPr>
        <p:txBody>
          <a:bodyPr wrap="square" rtlCol="0">
            <a:spAutoFit/>
          </a:bodyPr>
          <a:lstStyle/>
          <a:p>
            <a:r>
              <a:rPr lang="en-CH" sz="1200" dirty="0">
                <a:solidFill>
                  <a:schemeClr val="tx2">
                    <a:lumMod val="75000"/>
                  </a:schemeClr>
                </a:solidFill>
                <a:latin typeface="Arial" panose="020B0604020202020204" pitchFamily="34" charset="0"/>
                <a:cs typeface="Arial" panose="020B0604020202020204" pitchFamily="34" charset="0"/>
              </a:rPr>
              <a:t>download</a:t>
            </a:r>
          </a:p>
        </p:txBody>
      </p:sp>
      <p:pic>
        <p:nvPicPr>
          <p:cNvPr id="76" name="Picture 75" descr="Shape&#10;&#10;Description automatically generated with low confidence">
            <a:extLst>
              <a:ext uri="{FF2B5EF4-FFF2-40B4-BE49-F238E27FC236}">
                <a16:creationId xmlns:a16="http://schemas.microsoft.com/office/drawing/2014/main" id="{819C9B12-6FC6-AE6D-1E5C-D87333A05D7C}"/>
              </a:ext>
            </a:extLst>
          </p:cNvPr>
          <p:cNvPicPr>
            <a:picLocks noChangeAspect="1"/>
          </p:cNvPicPr>
          <p:nvPr/>
        </p:nvPicPr>
        <p:blipFill>
          <a:blip r:embed="rId3"/>
          <a:stretch>
            <a:fillRect/>
          </a:stretch>
        </p:blipFill>
        <p:spPr>
          <a:xfrm rot="16200000">
            <a:off x="4775275" y="2363570"/>
            <a:ext cx="336632" cy="336632"/>
          </a:xfrm>
          <a:prstGeom prst="rect">
            <a:avLst/>
          </a:prstGeom>
        </p:spPr>
      </p:pic>
      <p:pic>
        <p:nvPicPr>
          <p:cNvPr id="78" name="Picture 77" descr="Shape&#10;&#10;Description automatically generated with low confidence">
            <a:extLst>
              <a:ext uri="{FF2B5EF4-FFF2-40B4-BE49-F238E27FC236}">
                <a16:creationId xmlns:a16="http://schemas.microsoft.com/office/drawing/2014/main" id="{E072F4DC-431A-F10A-42DB-6A867A983CF2}"/>
              </a:ext>
            </a:extLst>
          </p:cNvPr>
          <p:cNvPicPr>
            <a:picLocks noChangeAspect="1"/>
          </p:cNvPicPr>
          <p:nvPr/>
        </p:nvPicPr>
        <p:blipFill>
          <a:blip r:embed="rId4"/>
          <a:stretch>
            <a:fillRect/>
          </a:stretch>
        </p:blipFill>
        <p:spPr>
          <a:xfrm rot="16200000">
            <a:off x="5446245" y="2456551"/>
            <a:ext cx="276999" cy="276999"/>
          </a:xfrm>
          <a:prstGeom prst="rect">
            <a:avLst/>
          </a:prstGeom>
        </p:spPr>
      </p:pic>
      <p:pic>
        <p:nvPicPr>
          <p:cNvPr id="79" name="Picture 78" descr="Icon&#10;&#10;Description automatically generated">
            <a:extLst>
              <a:ext uri="{FF2B5EF4-FFF2-40B4-BE49-F238E27FC236}">
                <a16:creationId xmlns:a16="http://schemas.microsoft.com/office/drawing/2014/main" id="{20E794C8-E6CC-A0CA-0E46-CE710BD894F8}"/>
              </a:ext>
            </a:extLst>
          </p:cNvPr>
          <p:cNvPicPr>
            <a:picLocks noChangeAspect="1"/>
          </p:cNvPicPr>
          <p:nvPr/>
        </p:nvPicPr>
        <p:blipFill>
          <a:blip r:embed="rId5"/>
          <a:stretch>
            <a:fillRect/>
          </a:stretch>
        </p:blipFill>
        <p:spPr>
          <a:xfrm rot="17350692">
            <a:off x="7923281" y="3428166"/>
            <a:ext cx="290835" cy="290835"/>
          </a:xfrm>
          <a:prstGeom prst="rect">
            <a:avLst/>
          </a:prstGeom>
        </p:spPr>
      </p:pic>
      <p:sp>
        <p:nvSpPr>
          <p:cNvPr id="82" name="Rectangle 81">
            <a:extLst>
              <a:ext uri="{FF2B5EF4-FFF2-40B4-BE49-F238E27FC236}">
                <a16:creationId xmlns:a16="http://schemas.microsoft.com/office/drawing/2014/main" id="{905E3CCD-3BE6-0427-C01B-F9CAB5CD440C}"/>
              </a:ext>
            </a:extLst>
          </p:cNvPr>
          <p:cNvSpPr/>
          <p:nvPr/>
        </p:nvSpPr>
        <p:spPr>
          <a:xfrm>
            <a:off x="-53788" y="-5938"/>
            <a:ext cx="12245788" cy="734218"/>
          </a:xfrm>
          <a:prstGeom prst="rect">
            <a:avLst/>
          </a:prstGeom>
          <a:solidFill>
            <a:srgbClr val="034D9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3200" b="1" dirty="0"/>
              <a:t>How a WIS2 Global Cache downloads data from WIS2 nodes</a:t>
            </a:r>
            <a:endParaRPr lang="en-CH" sz="3200" b="1" dirty="0"/>
          </a:p>
        </p:txBody>
      </p:sp>
      <p:cxnSp>
        <p:nvCxnSpPr>
          <p:cNvPr id="13" name="Straight Arrow Connector 12">
            <a:extLst>
              <a:ext uri="{FF2B5EF4-FFF2-40B4-BE49-F238E27FC236}">
                <a16:creationId xmlns:a16="http://schemas.microsoft.com/office/drawing/2014/main" id="{011D31E5-F0D2-2D9F-D52C-D7A923FEFE12}"/>
              </a:ext>
            </a:extLst>
          </p:cNvPr>
          <p:cNvCxnSpPr>
            <a:cxnSpLocks/>
          </p:cNvCxnSpPr>
          <p:nvPr/>
        </p:nvCxnSpPr>
        <p:spPr>
          <a:xfrm>
            <a:off x="6062927" y="1629908"/>
            <a:ext cx="2053192" cy="294239"/>
          </a:xfrm>
          <a:prstGeom prst="straightConnector1">
            <a:avLst/>
          </a:prstGeom>
          <a:ln>
            <a:headEnd type="triangle" w="lg" len="lg"/>
            <a:tailEnd type="none" w="lg" len="lg"/>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3635FF3B-9511-4226-AD2A-F29DBF504B64}"/>
              </a:ext>
            </a:extLst>
          </p:cNvPr>
          <p:cNvSpPr txBox="1"/>
          <p:nvPr/>
        </p:nvSpPr>
        <p:spPr>
          <a:xfrm rot="431822">
            <a:off x="6541681" y="1465199"/>
            <a:ext cx="849707" cy="276999"/>
          </a:xfrm>
          <a:prstGeom prst="rect">
            <a:avLst/>
          </a:prstGeom>
          <a:noFill/>
        </p:spPr>
        <p:txBody>
          <a:bodyPr wrap="square" rtlCol="0">
            <a:spAutoFit/>
          </a:bodyPr>
          <a:lstStyle/>
          <a:p>
            <a:r>
              <a:rPr lang="en-CH" sz="1200" dirty="0">
                <a:solidFill>
                  <a:schemeClr val="tx2">
                    <a:lumMod val="75000"/>
                  </a:schemeClr>
                </a:solidFill>
                <a:latin typeface="Arial" panose="020B0604020202020204" pitchFamily="34" charset="0"/>
                <a:cs typeface="Arial" panose="020B0604020202020204" pitchFamily="34" charset="0"/>
              </a:rPr>
              <a:t>subscribe</a:t>
            </a:r>
          </a:p>
        </p:txBody>
      </p:sp>
      <p:pic>
        <p:nvPicPr>
          <p:cNvPr id="16" name="Picture 15" descr="Shape&#10;&#10;Description automatically generated with low confidence">
            <a:extLst>
              <a:ext uri="{FF2B5EF4-FFF2-40B4-BE49-F238E27FC236}">
                <a16:creationId xmlns:a16="http://schemas.microsoft.com/office/drawing/2014/main" id="{9413E194-6480-85EA-7104-0C83FC2001EF}"/>
              </a:ext>
            </a:extLst>
          </p:cNvPr>
          <p:cNvPicPr>
            <a:picLocks noChangeAspect="1"/>
          </p:cNvPicPr>
          <p:nvPr/>
        </p:nvPicPr>
        <p:blipFill>
          <a:blip r:embed="rId3"/>
          <a:stretch>
            <a:fillRect/>
          </a:stretch>
        </p:blipFill>
        <p:spPr>
          <a:xfrm rot="453080">
            <a:off x="7506956" y="1483529"/>
            <a:ext cx="336632" cy="336632"/>
          </a:xfrm>
          <a:prstGeom prst="rect">
            <a:avLst/>
          </a:prstGeom>
        </p:spPr>
      </p:pic>
      <p:cxnSp>
        <p:nvCxnSpPr>
          <p:cNvPr id="27" name="Straight Arrow Connector 26">
            <a:extLst>
              <a:ext uri="{FF2B5EF4-FFF2-40B4-BE49-F238E27FC236}">
                <a16:creationId xmlns:a16="http://schemas.microsoft.com/office/drawing/2014/main" id="{5B6A3BDC-E647-F98A-36EE-78967DAEC075}"/>
              </a:ext>
            </a:extLst>
          </p:cNvPr>
          <p:cNvCxnSpPr>
            <a:cxnSpLocks/>
          </p:cNvCxnSpPr>
          <p:nvPr/>
        </p:nvCxnSpPr>
        <p:spPr>
          <a:xfrm flipH="1" flipV="1">
            <a:off x="6069106" y="2050903"/>
            <a:ext cx="2047013" cy="302433"/>
          </a:xfrm>
          <a:prstGeom prst="straightConnector1">
            <a:avLst/>
          </a:prstGeom>
          <a:ln>
            <a:headEnd type="triangle" w="lg" len="lg"/>
            <a:tailEnd type="none" w="lg" len="lg"/>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DA7BBFA0-4897-B94E-F981-06470E76CF68}"/>
              </a:ext>
            </a:extLst>
          </p:cNvPr>
          <p:cNvSpPr txBox="1"/>
          <p:nvPr/>
        </p:nvSpPr>
        <p:spPr>
          <a:xfrm rot="539172">
            <a:off x="6328653" y="1960707"/>
            <a:ext cx="1838819" cy="276999"/>
          </a:xfrm>
          <a:prstGeom prst="rect">
            <a:avLst/>
          </a:prstGeom>
          <a:noFill/>
        </p:spPr>
        <p:txBody>
          <a:bodyPr wrap="square" rtlCol="0">
            <a:spAutoFit/>
          </a:bodyPr>
          <a:lstStyle/>
          <a:p>
            <a:r>
              <a:rPr lang="en-GB" sz="1200" dirty="0">
                <a:solidFill>
                  <a:schemeClr val="tx2">
                    <a:lumMod val="75000"/>
                  </a:schemeClr>
                </a:solidFill>
                <a:latin typeface="Arial" panose="020B0604020202020204" pitchFamily="34" charset="0"/>
                <a:cs typeface="Arial" panose="020B0604020202020204" pitchFamily="34" charset="0"/>
              </a:rPr>
              <a:t>n</a:t>
            </a:r>
            <a:r>
              <a:rPr lang="en-CH" sz="1200" dirty="0">
                <a:solidFill>
                  <a:schemeClr val="tx2">
                    <a:lumMod val="75000"/>
                  </a:schemeClr>
                </a:solidFill>
                <a:latin typeface="Arial" panose="020B0604020202020204" pitchFamily="34" charset="0"/>
                <a:cs typeface="Arial" panose="020B0604020202020204" pitchFamily="34" charset="0"/>
              </a:rPr>
              <a:t>otification of new data</a:t>
            </a:r>
          </a:p>
        </p:txBody>
      </p:sp>
      <p:pic>
        <p:nvPicPr>
          <p:cNvPr id="30" name="Picture 29" descr="Shape&#10;&#10;Description automatically generated with low confidence">
            <a:extLst>
              <a:ext uri="{FF2B5EF4-FFF2-40B4-BE49-F238E27FC236}">
                <a16:creationId xmlns:a16="http://schemas.microsoft.com/office/drawing/2014/main" id="{F255730C-C4C3-D71E-6D4C-3DCEAD627351}"/>
              </a:ext>
            </a:extLst>
          </p:cNvPr>
          <p:cNvPicPr>
            <a:picLocks noChangeAspect="1"/>
          </p:cNvPicPr>
          <p:nvPr/>
        </p:nvPicPr>
        <p:blipFill>
          <a:blip r:embed="rId4"/>
          <a:stretch>
            <a:fillRect/>
          </a:stretch>
        </p:blipFill>
        <p:spPr>
          <a:xfrm rot="619759">
            <a:off x="6145350" y="1791763"/>
            <a:ext cx="276999" cy="276999"/>
          </a:xfrm>
          <a:prstGeom prst="rect">
            <a:avLst/>
          </a:prstGeom>
        </p:spPr>
      </p:pic>
      <p:pic>
        <p:nvPicPr>
          <p:cNvPr id="64" name="Picture 63">
            <a:extLst>
              <a:ext uri="{FF2B5EF4-FFF2-40B4-BE49-F238E27FC236}">
                <a16:creationId xmlns:a16="http://schemas.microsoft.com/office/drawing/2014/main" id="{6F0239DB-8648-BDB9-981C-73C18287A011}"/>
              </a:ext>
            </a:extLst>
          </p:cNvPr>
          <p:cNvPicPr>
            <a:picLocks noChangeAspect="1"/>
          </p:cNvPicPr>
          <p:nvPr/>
        </p:nvPicPr>
        <p:blipFill>
          <a:blip r:embed="rId6">
            <a:alphaModFix/>
            <a:extLst>
              <a:ext uri="{BEBA8EAE-BF5A-486C-A8C5-ECC9F3942E4B}">
                <a14:imgProps xmlns:a14="http://schemas.microsoft.com/office/drawing/2010/main">
                  <a14:imgLayer r:embed="rId7">
                    <a14:imgEffect>
                      <a14:colorTemperature colorTemp="6150"/>
                    </a14:imgEffect>
                    <a14:imgEffect>
                      <a14:saturation sat="400000"/>
                    </a14:imgEffect>
                  </a14:imgLayer>
                </a14:imgProps>
              </a:ext>
            </a:extLst>
          </a:blip>
          <a:stretch>
            <a:fillRect/>
          </a:stretch>
        </p:blipFill>
        <p:spPr>
          <a:xfrm>
            <a:off x="3062619" y="4539102"/>
            <a:ext cx="648156" cy="592994"/>
          </a:xfrm>
          <a:prstGeom prst="rect">
            <a:avLst/>
          </a:prstGeom>
        </p:spPr>
      </p:pic>
      <p:pic>
        <p:nvPicPr>
          <p:cNvPr id="66" name="Picture 65" descr="A picture containing text, balloon, transport, aircraft&#10;&#10;Description automatically generated">
            <a:extLst>
              <a:ext uri="{FF2B5EF4-FFF2-40B4-BE49-F238E27FC236}">
                <a16:creationId xmlns:a16="http://schemas.microsoft.com/office/drawing/2014/main" id="{D712A2EB-F822-26F4-4486-75333CB40BDD}"/>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2790180" y="1763818"/>
            <a:ext cx="876601" cy="876601"/>
          </a:xfrm>
          <a:prstGeom prst="rect">
            <a:avLst/>
          </a:prstGeom>
        </p:spPr>
      </p:pic>
    </p:spTree>
    <p:extLst>
      <p:ext uri="{BB962C8B-B14F-4D97-AF65-F5344CB8AC3E}">
        <p14:creationId xmlns:p14="http://schemas.microsoft.com/office/powerpoint/2010/main" val="144157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33" grpId="0"/>
      <p:bldP spid="39" grpId="0"/>
      <p:bldP spid="14" grpId="0"/>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8888345-78F3-BDD2-57F5-D225E276C79F}"/>
              </a:ext>
            </a:extLst>
          </p:cNvPr>
          <p:cNvSpPr/>
          <p:nvPr/>
        </p:nvSpPr>
        <p:spPr>
          <a:xfrm>
            <a:off x="4462955" y="872494"/>
            <a:ext cx="3853676" cy="2629489"/>
          </a:xfrm>
          <a:prstGeom prst="round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CH" sz="2400" b="1" dirty="0">
                <a:solidFill>
                  <a:schemeClr val="tx2">
                    <a:lumMod val="75000"/>
                  </a:schemeClr>
                </a:solidFill>
                <a:latin typeface="Arial" panose="020B0604020202020204" pitchFamily="34" charset="0"/>
                <a:cs typeface="Arial" panose="020B0604020202020204" pitchFamily="34" charset="0"/>
              </a:rPr>
              <a:t>WIS2 Global Services</a:t>
            </a:r>
          </a:p>
        </p:txBody>
      </p:sp>
      <p:sp>
        <p:nvSpPr>
          <p:cNvPr id="19" name="Rounded Rectangle 18">
            <a:extLst>
              <a:ext uri="{FF2B5EF4-FFF2-40B4-BE49-F238E27FC236}">
                <a16:creationId xmlns:a16="http://schemas.microsoft.com/office/drawing/2014/main" id="{8ACAF3EB-F64D-D5A4-BDA8-166D5B77B64F}"/>
              </a:ext>
            </a:extLst>
          </p:cNvPr>
          <p:cNvSpPr/>
          <p:nvPr/>
        </p:nvSpPr>
        <p:spPr>
          <a:xfrm>
            <a:off x="4713769" y="3738560"/>
            <a:ext cx="3114999" cy="2193333"/>
          </a:xfrm>
          <a:prstGeom prst="round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en-CH" sz="2400" b="1" dirty="0">
                <a:solidFill>
                  <a:schemeClr val="tx2">
                    <a:lumMod val="75000"/>
                  </a:schemeClr>
                </a:solidFill>
                <a:latin typeface="Arial" panose="020B0604020202020204" pitchFamily="34" charset="0"/>
                <a:cs typeface="Arial" panose="020B0604020202020204" pitchFamily="34" charset="0"/>
              </a:rPr>
              <a:t>WIS2 Node</a:t>
            </a:r>
          </a:p>
        </p:txBody>
      </p:sp>
      <p:sp>
        <p:nvSpPr>
          <p:cNvPr id="20" name="Can 19">
            <a:extLst>
              <a:ext uri="{FF2B5EF4-FFF2-40B4-BE49-F238E27FC236}">
                <a16:creationId xmlns:a16="http://schemas.microsoft.com/office/drawing/2014/main" id="{690A4D6F-CB7F-C95F-AB19-3AD7DDCF5960}"/>
              </a:ext>
            </a:extLst>
          </p:cNvPr>
          <p:cNvSpPr/>
          <p:nvPr/>
        </p:nvSpPr>
        <p:spPr>
          <a:xfrm>
            <a:off x="6443842" y="4340431"/>
            <a:ext cx="1248049" cy="93996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solidFill>
                  <a:schemeClr val="tx2">
                    <a:lumMod val="75000"/>
                  </a:schemeClr>
                </a:solidFill>
                <a:latin typeface="Arial" panose="020B0604020202020204" pitchFamily="34" charset="0"/>
                <a:cs typeface="Arial" panose="020B0604020202020204" pitchFamily="34" charset="0"/>
              </a:rPr>
              <a:t>D</a:t>
            </a:r>
            <a:r>
              <a:rPr lang="en-CH" b="1" dirty="0">
                <a:solidFill>
                  <a:schemeClr val="tx2">
                    <a:lumMod val="75000"/>
                  </a:schemeClr>
                </a:solidFill>
                <a:latin typeface="Arial" panose="020B0604020202020204" pitchFamily="34" charset="0"/>
                <a:cs typeface="Arial" panose="020B0604020202020204" pitchFamily="34" charset="0"/>
              </a:rPr>
              <a:t>ata</a:t>
            </a:r>
          </a:p>
          <a:p>
            <a:pPr algn="ctr"/>
            <a:endParaRPr lang="en-CH" sz="1100" b="1" dirty="0">
              <a:solidFill>
                <a:schemeClr val="tx2">
                  <a:lumMod val="75000"/>
                </a:schemeClr>
              </a:solidFill>
              <a:latin typeface="Arial" panose="020B0604020202020204" pitchFamily="34" charset="0"/>
              <a:cs typeface="Arial" panose="020B0604020202020204" pitchFamily="34" charset="0"/>
            </a:endParaRPr>
          </a:p>
        </p:txBody>
      </p:sp>
      <p:pic>
        <p:nvPicPr>
          <p:cNvPr id="45" name="Graphic 44" descr="User with solid fill">
            <a:extLst>
              <a:ext uri="{FF2B5EF4-FFF2-40B4-BE49-F238E27FC236}">
                <a16:creationId xmlns:a16="http://schemas.microsoft.com/office/drawing/2014/main" id="{91F3D9DC-C5C5-C0C1-73C2-CD32999237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62151" y="1516666"/>
            <a:ext cx="1414698" cy="1414698"/>
          </a:xfrm>
          <a:prstGeom prst="rect">
            <a:avLst/>
          </a:prstGeom>
        </p:spPr>
      </p:pic>
      <p:cxnSp>
        <p:nvCxnSpPr>
          <p:cNvPr id="48" name="Straight Arrow Connector 47">
            <a:extLst>
              <a:ext uri="{FF2B5EF4-FFF2-40B4-BE49-F238E27FC236}">
                <a16:creationId xmlns:a16="http://schemas.microsoft.com/office/drawing/2014/main" id="{946BDA4C-3B3E-6AF0-E717-9F0C3246C80B}"/>
              </a:ext>
            </a:extLst>
          </p:cNvPr>
          <p:cNvCxnSpPr>
            <a:cxnSpLocks/>
          </p:cNvCxnSpPr>
          <p:nvPr/>
        </p:nvCxnSpPr>
        <p:spPr>
          <a:xfrm flipH="1" flipV="1">
            <a:off x="6886126" y="1567897"/>
            <a:ext cx="3102252" cy="333754"/>
          </a:xfrm>
          <a:prstGeom prst="straightConnector1">
            <a:avLst/>
          </a:prstGeom>
          <a:ln>
            <a:headEnd type="none" w="lg" len="lg"/>
            <a:tailEnd type="triangle" w="lg" len="lg"/>
          </a:ln>
        </p:spPr>
        <p:style>
          <a:lnRef idx="2">
            <a:schemeClr val="accent1"/>
          </a:lnRef>
          <a:fillRef idx="0">
            <a:schemeClr val="accent1"/>
          </a:fillRef>
          <a:effectRef idx="1">
            <a:schemeClr val="accent1"/>
          </a:effectRef>
          <a:fontRef idx="minor">
            <a:schemeClr val="tx1"/>
          </a:fontRef>
        </p:style>
      </p:cxnSp>
      <p:sp>
        <p:nvSpPr>
          <p:cNvPr id="65" name="TextBox 64">
            <a:extLst>
              <a:ext uri="{FF2B5EF4-FFF2-40B4-BE49-F238E27FC236}">
                <a16:creationId xmlns:a16="http://schemas.microsoft.com/office/drawing/2014/main" id="{AEA54405-EE80-60E1-5C25-E41AA97E7F6A}"/>
              </a:ext>
            </a:extLst>
          </p:cNvPr>
          <p:cNvSpPr txBox="1"/>
          <p:nvPr/>
        </p:nvSpPr>
        <p:spPr>
          <a:xfrm>
            <a:off x="506657" y="2446403"/>
            <a:ext cx="3510881" cy="2308324"/>
          </a:xfrm>
          <a:prstGeom prst="rect">
            <a:avLst/>
          </a:prstGeom>
          <a:noFill/>
        </p:spPr>
        <p:txBody>
          <a:bodyPr wrap="square" rtlCol="0">
            <a:spAutoFit/>
          </a:bodyPr>
          <a:lstStyle/>
          <a:p>
            <a:pPr algn="ctr"/>
            <a:r>
              <a:rPr lang="en-CH" sz="2400" b="1" i="1" dirty="0">
                <a:solidFill>
                  <a:schemeClr val="tx2">
                    <a:lumMod val="75000"/>
                  </a:schemeClr>
                </a:solidFill>
                <a:latin typeface="Arial" panose="020B0604020202020204" pitchFamily="34" charset="0"/>
                <a:cs typeface="Arial" panose="020B0604020202020204" pitchFamily="34" charset="0"/>
              </a:rPr>
              <a:t>WMO</a:t>
            </a:r>
            <a:r>
              <a:rPr lang="en-CH" sz="2400" b="1" i="1" dirty="0">
                <a:solidFill>
                  <a:srgbClr val="C00000"/>
                </a:solidFill>
                <a:latin typeface="Arial" panose="020B0604020202020204" pitchFamily="34" charset="0"/>
                <a:cs typeface="Arial" panose="020B0604020202020204" pitchFamily="34" charset="0"/>
              </a:rPr>
              <a:t> recommended data </a:t>
            </a:r>
            <a:r>
              <a:rPr lang="en-CH" sz="2400" b="1" i="1" dirty="0">
                <a:solidFill>
                  <a:schemeClr val="tx2">
                    <a:lumMod val="75000"/>
                  </a:schemeClr>
                </a:solidFill>
                <a:latin typeface="Arial" panose="020B0604020202020204" pitchFamily="34" charset="0"/>
                <a:cs typeface="Arial" panose="020B0604020202020204" pitchFamily="34" charset="0"/>
              </a:rPr>
              <a:t>(can be restricted) shall be downloaded from a WIS2 Node</a:t>
            </a:r>
          </a:p>
          <a:p>
            <a:pPr algn="ctr"/>
            <a:endParaRPr lang="en-CH" sz="2400" b="1" i="1" dirty="0">
              <a:solidFill>
                <a:schemeClr val="tx2">
                  <a:lumMod val="75000"/>
                </a:schemeClr>
              </a:solidFill>
              <a:latin typeface="Arial" panose="020B0604020202020204" pitchFamily="34" charset="0"/>
              <a:cs typeface="Arial" panose="020B0604020202020204" pitchFamily="34" charset="0"/>
            </a:endParaRPr>
          </a:p>
        </p:txBody>
      </p:sp>
      <p:sp>
        <p:nvSpPr>
          <p:cNvPr id="3" name="Rounded Rectangle 2">
            <a:extLst>
              <a:ext uri="{FF2B5EF4-FFF2-40B4-BE49-F238E27FC236}">
                <a16:creationId xmlns:a16="http://schemas.microsoft.com/office/drawing/2014/main" id="{6CD4B4A5-0B5B-40D4-3466-3D1402A71255}"/>
              </a:ext>
            </a:extLst>
          </p:cNvPr>
          <p:cNvSpPr/>
          <p:nvPr/>
        </p:nvSpPr>
        <p:spPr>
          <a:xfrm>
            <a:off x="5388347" y="1432465"/>
            <a:ext cx="1497779" cy="750005"/>
          </a:xfrm>
          <a:prstGeom prst="round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H" dirty="0">
                <a:solidFill>
                  <a:schemeClr val="tx2">
                    <a:lumMod val="75000"/>
                  </a:schemeClr>
                </a:solidFill>
              </a:rPr>
              <a:t>Global Broker</a:t>
            </a:r>
          </a:p>
        </p:txBody>
      </p:sp>
      <p:sp>
        <p:nvSpPr>
          <p:cNvPr id="22" name="Rounded Rectangle 21">
            <a:extLst>
              <a:ext uri="{FF2B5EF4-FFF2-40B4-BE49-F238E27FC236}">
                <a16:creationId xmlns:a16="http://schemas.microsoft.com/office/drawing/2014/main" id="{866D33C6-68F5-5969-D17D-82F484B031BD}"/>
              </a:ext>
            </a:extLst>
          </p:cNvPr>
          <p:cNvSpPr/>
          <p:nvPr/>
        </p:nvSpPr>
        <p:spPr>
          <a:xfrm>
            <a:off x="4829386" y="4426056"/>
            <a:ext cx="1497779" cy="547637"/>
          </a:xfrm>
          <a:prstGeom prst="round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H" dirty="0">
                <a:solidFill>
                  <a:schemeClr val="tx2">
                    <a:lumMod val="75000"/>
                  </a:schemeClr>
                </a:solidFill>
              </a:rPr>
              <a:t>Broker</a:t>
            </a:r>
          </a:p>
        </p:txBody>
      </p:sp>
      <p:cxnSp>
        <p:nvCxnSpPr>
          <p:cNvPr id="23" name="Straight Arrow Connector 22">
            <a:extLst>
              <a:ext uri="{FF2B5EF4-FFF2-40B4-BE49-F238E27FC236}">
                <a16:creationId xmlns:a16="http://schemas.microsoft.com/office/drawing/2014/main" id="{C40A00B1-2F80-7E62-28CE-536E728572C2}"/>
              </a:ext>
            </a:extLst>
          </p:cNvPr>
          <p:cNvCxnSpPr>
            <a:cxnSpLocks/>
          </p:cNvCxnSpPr>
          <p:nvPr/>
        </p:nvCxnSpPr>
        <p:spPr>
          <a:xfrm flipV="1">
            <a:off x="5455621" y="2182471"/>
            <a:ext cx="428193" cy="1976004"/>
          </a:xfrm>
          <a:prstGeom prst="straightConnector1">
            <a:avLst/>
          </a:prstGeom>
          <a:ln>
            <a:headEnd type="triangle"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E98FE921-8896-E91E-00C8-3372A4D6DDFB}"/>
              </a:ext>
            </a:extLst>
          </p:cNvPr>
          <p:cNvCxnSpPr>
            <a:cxnSpLocks/>
          </p:cNvCxnSpPr>
          <p:nvPr/>
        </p:nvCxnSpPr>
        <p:spPr>
          <a:xfrm flipH="1">
            <a:off x="7725521" y="2717845"/>
            <a:ext cx="2418223" cy="1982029"/>
          </a:xfrm>
          <a:prstGeom prst="straightConnector1">
            <a:avLst/>
          </a:prstGeom>
          <a:ln>
            <a:headEnd type="none" w="lg" len="lg"/>
            <a:tailEnd type="triangle" w="lg" len="lg"/>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32C0CEA5-E9CC-7BF7-6CEE-740AB32CBD4E}"/>
              </a:ext>
            </a:extLst>
          </p:cNvPr>
          <p:cNvSpPr txBox="1"/>
          <p:nvPr/>
        </p:nvSpPr>
        <p:spPr>
          <a:xfrm rot="19422661">
            <a:off x="8988762" y="2913482"/>
            <a:ext cx="914400" cy="276999"/>
          </a:xfrm>
          <a:prstGeom prst="rect">
            <a:avLst/>
          </a:prstGeom>
          <a:noFill/>
        </p:spPr>
        <p:txBody>
          <a:bodyPr wrap="square" rtlCol="0">
            <a:spAutoFit/>
          </a:bodyPr>
          <a:lstStyle/>
          <a:p>
            <a:r>
              <a:rPr lang="en-CH" sz="1200" dirty="0">
                <a:solidFill>
                  <a:schemeClr val="tx2">
                    <a:lumMod val="75000"/>
                  </a:schemeClr>
                </a:solidFill>
                <a:latin typeface="Arial" panose="020B0604020202020204" pitchFamily="34" charset="0"/>
                <a:cs typeface="Arial" panose="020B0604020202020204" pitchFamily="34" charset="0"/>
              </a:rPr>
              <a:t>download</a:t>
            </a:r>
          </a:p>
        </p:txBody>
      </p:sp>
      <p:sp>
        <p:nvSpPr>
          <p:cNvPr id="49" name="TextBox 48">
            <a:extLst>
              <a:ext uri="{FF2B5EF4-FFF2-40B4-BE49-F238E27FC236}">
                <a16:creationId xmlns:a16="http://schemas.microsoft.com/office/drawing/2014/main" id="{3A3BECD8-CE44-C239-98B3-D2431047F407}"/>
              </a:ext>
            </a:extLst>
          </p:cNvPr>
          <p:cNvSpPr txBox="1"/>
          <p:nvPr/>
        </p:nvSpPr>
        <p:spPr>
          <a:xfrm rot="17011898">
            <a:off x="5214812" y="2521010"/>
            <a:ext cx="914400" cy="276999"/>
          </a:xfrm>
          <a:prstGeom prst="rect">
            <a:avLst/>
          </a:prstGeom>
          <a:noFill/>
        </p:spPr>
        <p:txBody>
          <a:bodyPr wrap="square" rtlCol="0">
            <a:spAutoFit/>
          </a:bodyPr>
          <a:lstStyle/>
          <a:p>
            <a:r>
              <a:rPr lang="en-CH" sz="1200" dirty="0">
                <a:solidFill>
                  <a:schemeClr val="tx2">
                    <a:lumMod val="75000"/>
                  </a:schemeClr>
                </a:solidFill>
                <a:latin typeface="Arial" panose="020B0604020202020204" pitchFamily="34" charset="0"/>
                <a:cs typeface="Arial" panose="020B0604020202020204" pitchFamily="34" charset="0"/>
              </a:rPr>
              <a:t>subscribe</a:t>
            </a:r>
          </a:p>
        </p:txBody>
      </p:sp>
      <p:sp>
        <p:nvSpPr>
          <p:cNvPr id="24" name="TextBox 23">
            <a:extLst>
              <a:ext uri="{FF2B5EF4-FFF2-40B4-BE49-F238E27FC236}">
                <a16:creationId xmlns:a16="http://schemas.microsoft.com/office/drawing/2014/main" id="{070D10CC-1DD6-28FE-B992-846DED7BBE5F}"/>
              </a:ext>
            </a:extLst>
          </p:cNvPr>
          <p:cNvSpPr txBox="1"/>
          <p:nvPr/>
        </p:nvSpPr>
        <p:spPr>
          <a:xfrm rot="337762">
            <a:off x="9040763" y="1525007"/>
            <a:ext cx="914400" cy="276999"/>
          </a:xfrm>
          <a:prstGeom prst="rect">
            <a:avLst/>
          </a:prstGeom>
          <a:noFill/>
        </p:spPr>
        <p:txBody>
          <a:bodyPr wrap="square" rtlCol="0">
            <a:spAutoFit/>
          </a:bodyPr>
          <a:lstStyle/>
          <a:p>
            <a:r>
              <a:rPr lang="en-CH" sz="1200" dirty="0">
                <a:solidFill>
                  <a:schemeClr val="tx2">
                    <a:lumMod val="75000"/>
                  </a:schemeClr>
                </a:solidFill>
                <a:latin typeface="Arial" panose="020B0604020202020204" pitchFamily="34" charset="0"/>
                <a:cs typeface="Arial" panose="020B0604020202020204" pitchFamily="34" charset="0"/>
              </a:rPr>
              <a:t>subscribe</a:t>
            </a:r>
          </a:p>
        </p:txBody>
      </p:sp>
      <p:sp>
        <p:nvSpPr>
          <p:cNvPr id="8" name="Can 7">
            <a:extLst>
              <a:ext uri="{FF2B5EF4-FFF2-40B4-BE49-F238E27FC236}">
                <a16:creationId xmlns:a16="http://schemas.microsoft.com/office/drawing/2014/main" id="{A76566C4-CB09-9AA7-5104-2285524CDEF0}"/>
              </a:ext>
            </a:extLst>
          </p:cNvPr>
          <p:cNvSpPr/>
          <p:nvPr/>
        </p:nvSpPr>
        <p:spPr>
          <a:xfrm>
            <a:off x="6477472" y="2320002"/>
            <a:ext cx="1248049" cy="1034586"/>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solidFill>
                  <a:schemeClr val="tx2">
                    <a:lumMod val="75000"/>
                  </a:schemeClr>
                </a:solidFill>
                <a:latin typeface="Arial" panose="020B0604020202020204" pitchFamily="34" charset="0"/>
                <a:cs typeface="Arial" panose="020B0604020202020204" pitchFamily="34" charset="0"/>
              </a:rPr>
              <a:t>Global Cache</a:t>
            </a:r>
            <a:endParaRPr lang="en-CH" b="1" dirty="0">
              <a:solidFill>
                <a:schemeClr val="tx2">
                  <a:lumMod val="75000"/>
                </a:schemeClr>
              </a:solidFill>
              <a:latin typeface="Arial" panose="020B0604020202020204" pitchFamily="34" charset="0"/>
              <a:cs typeface="Arial" panose="020B0604020202020204" pitchFamily="34" charset="0"/>
            </a:endParaRPr>
          </a:p>
          <a:p>
            <a:pPr algn="ctr"/>
            <a:endParaRPr lang="en-CH" sz="1100" b="1" dirty="0">
              <a:solidFill>
                <a:schemeClr val="tx2">
                  <a:lumMod val="75000"/>
                </a:schemeClr>
              </a:solidFill>
              <a:latin typeface="Arial" panose="020B0604020202020204" pitchFamily="34" charset="0"/>
              <a:cs typeface="Arial" panose="020B0604020202020204" pitchFamily="34" charset="0"/>
            </a:endParaRPr>
          </a:p>
        </p:txBody>
      </p:sp>
      <p:cxnSp>
        <p:nvCxnSpPr>
          <p:cNvPr id="15" name="Straight Arrow Connector 14">
            <a:extLst>
              <a:ext uri="{FF2B5EF4-FFF2-40B4-BE49-F238E27FC236}">
                <a16:creationId xmlns:a16="http://schemas.microsoft.com/office/drawing/2014/main" id="{C9A5A75E-CD37-7530-2861-5FA34FAE1313}"/>
              </a:ext>
            </a:extLst>
          </p:cNvPr>
          <p:cNvCxnSpPr>
            <a:cxnSpLocks/>
          </p:cNvCxnSpPr>
          <p:nvPr/>
        </p:nvCxnSpPr>
        <p:spPr>
          <a:xfrm flipH="1" flipV="1">
            <a:off x="6888715" y="2058263"/>
            <a:ext cx="3102252" cy="331504"/>
          </a:xfrm>
          <a:prstGeom prst="straightConnector1">
            <a:avLst/>
          </a:prstGeom>
          <a:ln>
            <a:headEnd type="triangle" w="lg" len="lg"/>
            <a:tailEnd type="none" w="lg" len="lg"/>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EF61F232-902F-1C20-653E-29CF87442AEA}"/>
              </a:ext>
            </a:extLst>
          </p:cNvPr>
          <p:cNvSpPr txBox="1"/>
          <p:nvPr/>
        </p:nvSpPr>
        <p:spPr>
          <a:xfrm rot="355920">
            <a:off x="6927936" y="1851582"/>
            <a:ext cx="1838819" cy="276999"/>
          </a:xfrm>
          <a:prstGeom prst="rect">
            <a:avLst/>
          </a:prstGeom>
          <a:noFill/>
        </p:spPr>
        <p:txBody>
          <a:bodyPr wrap="square" rtlCol="0">
            <a:spAutoFit/>
          </a:bodyPr>
          <a:lstStyle/>
          <a:p>
            <a:r>
              <a:rPr lang="en-GB" sz="1200" dirty="0">
                <a:solidFill>
                  <a:schemeClr val="tx2">
                    <a:lumMod val="75000"/>
                  </a:schemeClr>
                </a:solidFill>
                <a:latin typeface="Arial" panose="020B0604020202020204" pitchFamily="34" charset="0"/>
                <a:cs typeface="Arial" panose="020B0604020202020204" pitchFamily="34" charset="0"/>
              </a:rPr>
              <a:t>N</a:t>
            </a:r>
            <a:r>
              <a:rPr lang="en-CH" sz="1200" dirty="0">
                <a:solidFill>
                  <a:schemeClr val="tx2">
                    <a:lumMod val="75000"/>
                  </a:schemeClr>
                </a:solidFill>
                <a:latin typeface="Arial" panose="020B0604020202020204" pitchFamily="34" charset="0"/>
                <a:cs typeface="Arial" panose="020B0604020202020204" pitchFamily="34" charset="0"/>
              </a:rPr>
              <a:t>otification of new data</a:t>
            </a:r>
          </a:p>
        </p:txBody>
      </p:sp>
      <p:cxnSp>
        <p:nvCxnSpPr>
          <p:cNvPr id="21" name="Straight Arrow Connector 20">
            <a:extLst>
              <a:ext uri="{FF2B5EF4-FFF2-40B4-BE49-F238E27FC236}">
                <a16:creationId xmlns:a16="http://schemas.microsoft.com/office/drawing/2014/main" id="{129C4FB9-3472-D482-AFEB-62C4E97DD3E2}"/>
              </a:ext>
            </a:extLst>
          </p:cNvPr>
          <p:cNvCxnSpPr>
            <a:cxnSpLocks/>
          </p:cNvCxnSpPr>
          <p:nvPr/>
        </p:nvCxnSpPr>
        <p:spPr>
          <a:xfrm flipH="1">
            <a:off x="5963498" y="2204179"/>
            <a:ext cx="486885" cy="2221877"/>
          </a:xfrm>
          <a:prstGeom prst="straightConnector1">
            <a:avLst/>
          </a:prstGeom>
          <a:ln>
            <a:headEnd type="triangle" w="lg" len="lg"/>
            <a:tailEnd type="none" w="lg" len="lg"/>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0F2CB01E-2527-4480-C106-4D372E7E3D69}"/>
              </a:ext>
            </a:extLst>
          </p:cNvPr>
          <p:cNvSpPr txBox="1"/>
          <p:nvPr/>
        </p:nvSpPr>
        <p:spPr>
          <a:xfrm rot="16952737">
            <a:off x="5071497" y="3387460"/>
            <a:ext cx="1838819" cy="276999"/>
          </a:xfrm>
          <a:prstGeom prst="rect">
            <a:avLst/>
          </a:prstGeom>
          <a:noFill/>
        </p:spPr>
        <p:txBody>
          <a:bodyPr wrap="square" rtlCol="0">
            <a:spAutoFit/>
          </a:bodyPr>
          <a:lstStyle/>
          <a:p>
            <a:r>
              <a:rPr lang="en-GB" sz="1200" dirty="0">
                <a:solidFill>
                  <a:schemeClr val="tx2">
                    <a:lumMod val="75000"/>
                  </a:schemeClr>
                </a:solidFill>
                <a:latin typeface="Arial" panose="020B0604020202020204" pitchFamily="34" charset="0"/>
                <a:cs typeface="Arial" panose="020B0604020202020204" pitchFamily="34" charset="0"/>
              </a:rPr>
              <a:t>N</a:t>
            </a:r>
            <a:r>
              <a:rPr lang="en-CH" sz="1200" dirty="0">
                <a:solidFill>
                  <a:schemeClr val="tx2">
                    <a:lumMod val="75000"/>
                  </a:schemeClr>
                </a:solidFill>
                <a:latin typeface="Arial" panose="020B0604020202020204" pitchFamily="34" charset="0"/>
                <a:cs typeface="Arial" panose="020B0604020202020204" pitchFamily="34" charset="0"/>
              </a:rPr>
              <a:t>otification of new data</a:t>
            </a:r>
          </a:p>
        </p:txBody>
      </p:sp>
      <p:pic>
        <p:nvPicPr>
          <p:cNvPr id="71" name="Picture 70" descr="Shape&#10;&#10;Description automatically generated with low confidence">
            <a:extLst>
              <a:ext uri="{FF2B5EF4-FFF2-40B4-BE49-F238E27FC236}">
                <a16:creationId xmlns:a16="http://schemas.microsoft.com/office/drawing/2014/main" id="{A0F560B6-79F1-9CFF-7D66-96A7AF86F1E7}"/>
              </a:ext>
            </a:extLst>
          </p:cNvPr>
          <p:cNvPicPr>
            <a:picLocks noChangeAspect="1"/>
          </p:cNvPicPr>
          <p:nvPr/>
        </p:nvPicPr>
        <p:blipFill>
          <a:blip r:embed="rId5"/>
          <a:stretch>
            <a:fillRect/>
          </a:stretch>
        </p:blipFill>
        <p:spPr>
          <a:xfrm rot="412846">
            <a:off x="8535406" y="1224439"/>
            <a:ext cx="496477" cy="496477"/>
          </a:xfrm>
          <a:prstGeom prst="rect">
            <a:avLst/>
          </a:prstGeom>
        </p:spPr>
      </p:pic>
      <p:pic>
        <p:nvPicPr>
          <p:cNvPr id="73" name="Picture 72" descr="Shape&#10;&#10;Description automatically generated with low confidence">
            <a:extLst>
              <a:ext uri="{FF2B5EF4-FFF2-40B4-BE49-F238E27FC236}">
                <a16:creationId xmlns:a16="http://schemas.microsoft.com/office/drawing/2014/main" id="{8BE53129-E726-6C07-9D9F-D9EEFF399034}"/>
              </a:ext>
            </a:extLst>
          </p:cNvPr>
          <p:cNvPicPr>
            <a:picLocks noChangeAspect="1"/>
          </p:cNvPicPr>
          <p:nvPr/>
        </p:nvPicPr>
        <p:blipFill>
          <a:blip r:embed="rId6"/>
          <a:stretch>
            <a:fillRect/>
          </a:stretch>
        </p:blipFill>
        <p:spPr>
          <a:xfrm rot="507308">
            <a:off x="8676965" y="1817364"/>
            <a:ext cx="451397" cy="451397"/>
          </a:xfrm>
          <a:prstGeom prst="rect">
            <a:avLst/>
          </a:prstGeom>
        </p:spPr>
      </p:pic>
      <p:pic>
        <p:nvPicPr>
          <p:cNvPr id="75" name="Picture 74" descr="Icon&#10;&#10;Description automatically generated">
            <a:extLst>
              <a:ext uri="{FF2B5EF4-FFF2-40B4-BE49-F238E27FC236}">
                <a16:creationId xmlns:a16="http://schemas.microsoft.com/office/drawing/2014/main" id="{C0FA22F5-FB85-469B-D1E0-BAD9CFA6612A}"/>
              </a:ext>
            </a:extLst>
          </p:cNvPr>
          <p:cNvPicPr>
            <a:picLocks noChangeAspect="1"/>
          </p:cNvPicPr>
          <p:nvPr/>
        </p:nvPicPr>
        <p:blipFill>
          <a:blip r:embed="rId7"/>
          <a:stretch>
            <a:fillRect/>
          </a:stretch>
        </p:blipFill>
        <p:spPr>
          <a:xfrm rot="19174113">
            <a:off x="8689111" y="3288799"/>
            <a:ext cx="290835" cy="290835"/>
          </a:xfrm>
          <a:prstGeom prst="rect">
            <a:avLst/>
          </a:prstGeom>
        </p:spPr>
      </p:pic>
      <p:pic>
        <p:nvPicPr>
          <p:cNvPr id="76" name="Picture 75" descr="Shape&#10;&#10;Description automatically generated with low confidence">
            <a:extLst>
              <a:ext uri="{FF2B5EF4-FFF2-40B4-BE49-F238E27FC236}">
                <a16:creationId xmlns:a16="http://schemas.microsoft.com/office/drawing/2014/main" id="{819C9B12-6FC6-AE6D-1E5C-D87333A05D7C}"/>
              </a:ext>
            </a:extLst>
          </p:cNvPr>
          <p:cNvPicPr>
            <a:picLocks noChangeAspect="1"/>
          </p:cNvPicPr>
          <p:nvPr/>
        </p:nvPicPr>
        <p:blipFill>
          <a:blip r:embed="rId5"/>
          <a:stretch>
            <a:fillRect/>
          </a:stretch>
        </p:blipFill>
        <p:spPr>
          <a:xfrm rot="17423021">
            <a:off x="5094747" y="3033169"/>
            <a:ext cx="496477" cy="496477"/>
          </a:xfrm>
          <a:prstGeom prst="rect">
            <a:avLst/>
          </a:prstGeom>
        </p:spPr>
      </p:pic>
      <p:pic>
        <p:nvPicPr>
          <p:cNvPr id="78" name="Picture 77" descr="Shape&#10;&#10;Description automatically generated with low confidence">
            <a:extLst>
              <a:ext uri="{FF2B5EF4-FFF2-40B4-BE49-F238E27FC236}">
                <a16:creationId xmlns:a16="http://schemas.microsoft.com/office/drawing/2014/main" id="{E072F4DC-431A-F10A-42DB-6A867A983CF2}"/>
              </a:ext>
            </a:extLst>
          </p:cNvPr>
          <p:cNvPicPr>
            <a:picLocks noChangeAspect="1"/>
          </p:cNvPicPr>
          <p:nvPr/>
        </p:nvPicPr>
        <p:blipFill>
          <a:blip r:embed="rId6"/>
          <a:stretch>
            <a:fillRect/>
          </a:stretch>
        </p:blipFill>
        <p:spPr>
          <a:xfrm rot="17064434">
            <a:off x="5998581" y="2340906"/>
            <a:ext cx="380761" cy="380761"/>
          </a:xfrm>
          <a:prstGeom prst="rect">
            <a:avLst/>
          </a:prstGeom>
        </p:spPr>
      </p:pic>
      <p:pic>
        <p:nvPicPr>
          <p:cNvPr id="10" name="Graphic 9" descr="Lock outline">
            <a:extLst>
              <a:ext uri="{FF2B5EF4-FFF2-40B4-BE49-F238E27FC236}">
                <a16:creationId xmlns:a16="http://schemas.microsoft.com/office/drawing/2014/main" id="{413ACF88-BDBA-3403-8848-9B1907B82DB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179755" y="3658595"/>
            <a:ext cx="638315" cy="638315"/>
          </a:xfrm>
          <a:prstGeom prst="rect">
            <a:avLst/>
          </a:prstGeom>
        </p:spPr>
      </p:pic>
      <p:sp>
        <p:nvSpPr>
          <p:cNvPr id="11" name="TextBox 10">
            <a:extLst>
              <a:ext uri="{FF2B5EF4-FFF2-40B4-BE49-F238E27FC236}">
                <a16:creationId xmlns:a16="http://schemas.microsoft.com/office/drawing/2014/main" id="{94808DEE-9FF7-0DB0-C48C-96C8132E25AB}"/>
              </a:ext>
            </a:extLst>
          </p:cNvPr>
          <p:cNvSpPr txBox="1"/>
          <p:nvPr/>
        </p:nvSpPr>
        <p:spPr>
          <a:xfrm rot="21419869">
            <a:off x="8639539" y="3873126"/>
            <a:ext cx="1250521" cy="276999"/>
          </a:xfrm>
          <a:prstGeom prst="rect">
            <a:avLst/>
          </a:prstGeom>
          <a:noFill/>
        </p:spPr>
        <p:txBody>
          <a:bodyPr wrap="square" rtlCol="0">
            <a:spAutoFit/>
          </a:bodyPr>
          <a:lstStyle/>
          <a:p>
            <a:r>
              <a:rPr lang="en-GB" sz="1200" dirty="0">
                <a:solidFill>
                  <a:schemeClr val="tx2">
                    <a:lumMod val="75000"/>
                  </a:schemeClr>
                </a:solidFill>
                <a:latin typeface="Arial" panose="020B0604020202020204" pitchFamily="34" charset="0"/>
                <a:cs typeface="Arial" panose="020B0604020202020204" pitchFamily="34" charset="0"/>
              </a:rPr>
              <a:t>a</a:t>
            </a:r>
            <a:r>
              <a:rPr lang="en-CH" sz="1200" dirty="0">
                <a:solidFill>
                  <a:schemeClr val="tx2">
                    <a:lumMod val="75000"/>
                  </a:schemeClr>
                </a:solidFill>
                <a:latin typeface="Arial" panose="020B0604020202020204" pitchFamily="34" charset="0"/>
                <a:cs typeface="Arial" panose="020B0604020202020204" pitchFamily="34" charset="0"/>
              </a:rPr>
              <a:t>ccess control</a:t>
            </a:r>
          </a:p>
        </p:txBody>
      </p:sp>
      <p:sp>
        <p:nvSpPr>
          <p:cNvPr id="16" name="Rectangle 15">
            <a:extLst>
              <a:ext uri="{FF2B5EF4-FFF2-40B4-BE49-F238E27FC236}">
                <a16:creationId xmlns:a16="http://schemas.microsoft.com/office/drawing/2014/main" id="{9ACB0240-4855-0375-EAAC-D530EA080ED8}"/>
              </a:ext>
            </a:extLst>
          </p:cNvPr>
          <p:cNvSpPr/>
          <p:nvPr/>
        </p:nvSpPr>
        <p:spPr>
          <a:xfrm>
            <a:off x="-53788" y="-5938"/>
            <a:ext cx="12245788" cy="734218"/>
          </a:xfrm>
          <a:prstGeom prst="rect">
            <a:avLst/>
          </a:prstGeom>
          <a:solidFill>
            <a:srgbClr val="034D9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3200" b="1" dirty="0"/>
              <a:t>WIS 2.0 supporting recommended data data and national needs</a:t>
            </a:r>
            <a:endParaRPr lang="en-CH" sz="3200" b="1" dirty="0"/>
          </a:p>
        </p:txBody>
      </p:sp>
      <p:sp>
        <p:nvSpPr>
          <p:cNvPr id="2" name="TextBox 1">
            <a:extLst>
              <a:ext uri="{FF2B5EF4-FFF2-40B4-BE49-F238E27FC236}">
                <a16:creationId xmlns:a16="http://schemas.microsoft.com/office/drawing/2014/main" id="{23A5DA06-C9D1-338E-2935-3C7CA13B7EA1}"/>
              </a:ext>
            </a:extLst>
          </p:cNvPr>
          <p:cNvSpPr txBox="1"/>
          <p:nvPr/>
        </p:nvSpPr>
        <p:spPr>
          <a:xfrm>
            <a:off x="2437734" y="1616625"/>
            <a:ext cx="1929809" cy="307777"/>
          </a:xfrm>
          <a:prstGeom prst="rect">
            <a:avLst/>
          </a:prstGeom>
          <a:noFill/>
          <a:ln>
            <a:solidFill>
              <a:schemeClr val="tx2">
                <a:lumMod val="75000"/>
              </a:schemeClr>
            </a:solidFill>
          </a:ln>
        </p:spPr>
        <p:txBody>
          <a:bodyPr wrap="square" rtlCol="0">
            <a:spAutoFit/>
          </a:bodyPr>
          <a:lstStyle/>
          <a:p>
            <a:r>
              <a:rPr lang="en-GB" sz="1400" dirty="0">
                <a:latin typeface="Courier New" panose="02070309020205020404" pitchFamily="49" charset="0"/>
                <a:cs typeface="Courier New" panose="02070309020205020404" pitchFamily="49" charset="0"/>
              </a:rPr>
              <a:t>origin</a:t>
            </a:r>
            <a:r>
              <a:rPr lang="en-CH" sz="1400" dirty="0">
                <a:latin typeface="Courier New" panose="02070309020205020404" pitchFamily="49" charset="0"/>
                <a:cs typeface="Courier New" panose="02070309020205020404" pitchFamily="49" charset="0"/>
              </a:rPr>
              <a:t>/a/wis2/…</a:t>
            </a:r>
          </a:p>
        </p:txBody>
      </p:sp>
      <p:sp>
        <p:nvSpPr>
          <p:cNvPr id="5" name="TextBox 4">
            <a:extLst>
              <a:ext uri="{FF2B5EF4-FFF2-40B4-BE49-F238E27FC236}">
                <a16:creationId xmlns:a16="http://schemas.microsoft.com/office/drawing/2014/main" id="{60B44D06-7AE9-E321-3339-8A140E8B0888}"/>
              </a:ext>
            </a:extLst>
          </p:cNvPr>
          <p:cNvSpPr txBox="1"/>
          <p:nvPr/>
        </p:nvSpPr>
        <p:spPr>
          <a:xfrm>
            <a:off x="2631376" y="4545985"/>
            <a:ext cx="1929809" cy="307777"/>
          </a:xfrm>
          <a:prstGeom prst="rect">
            <a:avLst/>
          </a:prstGeom>
          <a:noFill/>
          <a:ln>
            <a:solidFill>
              <a:schemeClr val="tx2">
                <a:lumMod val="75000"/>
              </a:schemeClr>
            </a:solidFill>
          </a:ln>
        </p:spPr>
        <p:txBody>
          <a:bodyPr wrap="square" rtlCol="0">
            <a:spAutoFit/>
          </a:bodyPr>
          <a:lstStyle/>
          <a:p>
            <a:r>
              <a:rPr lang="en-GB" sz="1400" dirty="0">
                <a:latin typeface="Courier New" panose="02070309020205020404" pitchFamily="49" charset="0"/>
                <a:cs typeface="Courier New" panose="02070309020205020404" pitchFamily="49" charset="0"/>
              </a:rPr>
              <a:t>origin</a:t>
            </a:r>
            <a:r>
              <a:rPr lang="en-CH" sz="1400" dirty="0">
                <a:latin typeface="Courier New" panose="02070309020205020404" pitchFamily="49" charset="0"/>
                <a:cs typeface="Courier New" panose="02070309020205020404" pitchFamily="49" charset="0"/>
              </a:rPr>
              <a:t>/a/wis2/…</a:t>
            </a:r>
          </a:p>
        </p:txBody>
      </p:sp>
    </p:spTree>
    <p:extLst>
      <p:ext uri="{BB962C8B-B14F-4D97-AF65-F5344CB8AC3E}">
        <p14:creationId xmlns:p14="http://schemas.microsoft.com/office/powerpoint/2010/main" val="436426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8888345-78F3-BDD2-57F5-D225E276C79F}"/>
              </a:ext>
            </a:extLst>
          </p:cNvPr>
          <p:cNvSpPr/>
          <p:nvPr/>
        </p:nvSpPr>
        <p:spPr>
          <a:xfrm>
            <a:off x="4462955" y="872494"/>
            <a:ext cx="3853676" cy="2629489"/>
          </a:xfrm>
          <a:prstGeom prst="round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CH" sz="2400" b="1" dirty="0">
                <a:solidFill>
                  <a:schemeClr val="tx2">
                    <a:lumMod val="75000"/>
                  </a:schemeClr>
                </a:solidFill>
                <a:latin typeface="Arial" panose="020B0604020202020204" pitchFamily="34" charset="0"/>
                <a:cs typeface="Arial" panose="020B0604020202020204" pitchFamily="34" charset="0"/>
              </a:rPr>
              <a:t>WIS2 Global Services</a:t>
            </a:r>
          </a:p>
        </p:txBody>
      </p:sp>
      <p:sp>
        <p:nvSpPr>
          <p:cNvPr id="19" name="Rounded Rectangle 18">
            <a:extLst>
              <a:ext uri="{FF2B5EF4-FFF2-40B4-BE49-F238E27FC236}">
                <a16:creationId xmlns:a16="http://schemas.microsoft.com/office/drawing/2014/main" id="{8ACAF3EB-F64D-D5A4-BDA8-166D5B77B64F}"/>
              </a:ext>
            </a:extLst>
          </p:cNvPr>
          <p:cNvSpPr/>
          <p:nvPr/>
        </p:nvSpPr>
        <p:spPr>
          <a:xfrm>
            <a:off x="4713769" y="3738560"/>
            <a:ext cx="3114999" cy="2193333"/>
          </a:xfrm>
          <a:prstGeom prst="round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en-CH" sz="2400" b="1" dirty="0">
                <a:solidFill>
                  <a:schemeClr val="tx2">
                    <a:lumMod val="75000"/>
                  </a:schemeClr>
                </a:solidFill>
                <a:latin typeface="Arial" panose="020B0604020202020204" pitchFamily="34" charset="0"/>
                <a:cs typeface="Arial" panose="020B0604020202020204" pitchFamily="34" charset="0"/>
              </a:rPr>
              <a:t>WIS2 Node</a:t>
            </a:r>
          </a:p>
        </p:txBody>
      </p:sp>
      <p:sp>
        <p:nvSpPr>
          <p:cNvPr id="20" name="Can 19">
            <a:extLst>
              <a:ext uri="{FF2B5EF4-FFF2-40B4-BE49-F238E27FC236}">
                <a16:creationId xmlns:a16="http://schemas.microsoft.com/office/drawing/2014/main" id="{690A4D6F-CB7F-C95F-AB19-3AD7DDCF5960}"/>
              </a:ext>
            </a:extLst>
          </p:cNvPr>
          <p:cNvSpPr/>
          <p:nvPr/>
        </p:nvSpPr>
        <p:spPr>
          <a:xfrm>
            <a:off x="6443842" y="4340431"/>
            <a:ext cx="1248049" cy="93996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solidFill>
                  <a:schemeClr val="tx2">
                    <a:lumMod val="75000"/>
                  </a:schemeClr>
                </a:solidFill>
                <a:latin typeface="Arial" panose="020B0604020202020204" pitchFamily="34" charset="0"/>
                <a:cs typeface="Arial" panose="020B0604020202020204" pitchFamily="34" charset="0"/>
              </a:rPr>
              <a:t>D</a:t>
            </a:r>
            <a:r>
              <a:rPr lang="en-CH" b="1" dirty="0">
                <a:solidFill>
                  <a:schemeClr val="tx2">
                    <a:lumMod val="75000"/>
                  </a:schemeClr>
                </a:solidFill>
                <a:latin typeface="Arial" panose="020B0604020202020204" pitchFamily="34" charset="0"/>
                <a:cs typeface="Arial" panose="020B0604020202020204" pitchFamily="34" charset="0"/>
              </a:rPr>
              <a:t>ata</a:t>
            </a:r>
          </a:p>
          <a:p>
            <a:pPr algn="ctr"/>
            <a:endParaRPr lang="en-CH" sz="1100" b="1" dirty="0">
              <a:solidFill>
                <a:schemeClr val="tx2">
                  <a:lumMod val="75000"/>
                </a:schemeClr>
              </a:solidFill>
              <a:latin typeface="Arial" panose="020B0604020202020204" pitchFamily="34" charset="0"/>
              <a:cs typeface="Arial" panose="020B0604020202020204" pitchFamily="34" charset="0"/>
            </a:endParaRPr>
          </a:p>
        </p:txBody>
      </p:sp>
      <p:pic>
        <p:nvPicPr>
          <p:cNvPr id="45" name="Graphic 44" descr="User with solid fill">
            <a:extLst>
              <a:ext uri="{FF2B5EF4-FFF2-40B4-BE49-F238E27FC236}">
                <a16:creationId xmlns:a16="http://schemas.microsoft.com/office/drawing/2014/main" id="{91F3D9DC-C5C5-C0C1-73C2-CD32999237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62151" y="1516666"/>
            <a:ext cx="1414698" cy="1414698"/>
          </a:xfrm>
          <a:prstGeom prst="rect">
            <a:avLst/>
          </a:prstGeom>
        </p:spPr>
      </p:pic>
      <p:cxnSp>
        <p:nvCxnSpPr>
          <p:cNvPr id="48" name="Straight Arrow Connector 47">
            <a:extLst>
              <a:ext uri="{FF2B5EF4-FFF2-40B4-BE49-F238E27FC236}">
                <a16:creationId xmlns:a16="http://schemas.microsoft.com/office/drawing/2014/main" id="{946BDA4C-3B3E-6AF0-E717-9F0C3246C80B}"/>
              </a:ext>
            </a:extLst>
          </p:cNvPr>
          <p:cNvCxnSpPr>
            <a:cxnSpLocks/>
          </p:cNvCxnSpPr>
          <p:nvPr/>
        </p:nvCxnSpPr>
        <p:spPr>
          <a:xfrm flipH="1" flipV="1">
            <a:off x="6886126" y="1567897"/>
            <a:ext cx="3102252" cy="333754"/>
          </a:xfrm>
          <a:prstGeom prst="straightConnector1">
            <a:avLst/>
          </a:prstGeom>
          <a:ln>
            <a:headEnd type="none" w="lg" len="lg"/>
            <a:tailEnd type="triangle" w="lg" len="lg"/>
          </a:ln>
        </p:spPr>
        <p:style>
          <a:lnRef idx="2">
            <a:schemeClr val="accent1"/>
          </a:lnRef>
          <a:fillRef idx="0">
            <a:schemeClr val="accent1"/>
          </a:fillRef>
          <a:effectRef idx="1">
            <a:schemeClr val="accent1"/>
          </a:effectRef>
          <a:fontRef idx="minor">
            <a:schemeClr val="tx1"/>
          </a:fontRef>
        </p:style>
      </p:cxnSp>
      <p:sp>
        <p:nvSpPr>
          <p:cNvPr id="65" name="TextBox 64">
            <a:extLst>
              <a:ext uri="{FF2B5EF4-FFF2-40B4-BE49-F238E27FC236}">
                <a16:creationId xmlns:a16="http://schemas.microsoft.com/office/drawing/2014/main" id="{AEA54405-EE80-60E1-5C25-E41AA97E7F6A}"/>
              </a:ext>
            </a:extLst>
          </p:cNvPr>
          <p:cNvSpPr txBox="1"/>
          <p:nvPr/>
        </p:nvSpPr>
        <p:spPr>
          <a:xfrm>
            <a:off x="497177" y="1060266"/>
            <a:ext cx="3510881" cy="1938992"/>
          </a:xfrm>
          <a:prstGeom prst="rect">
            <a:avLst/>
          </a:prstGeom>
          <a:noFill/>
        </p:spPr>
        <p:txBody>
          <a:bodyPr wrap="square" rtlCol="0">
            <a:spAutoFit/>
          </a:bodyPr>
          <a:lstStyle/>
          <a:p>
            <a:pPr algn="ctr"/>
            <a:r>
              <a:rPr lang="en-CH" sz="2400" b="1" i="1" dirty="0">
                <a:solidFill>
                  <a:schemeClr val="tx2">
                    <a:lumMod val="75000"/>
                  </a:schemeClr>
                </a:solidFill>
                <a:latin typeface="Arial" panose="020B0604020202020204" pitchFamily="34" charset="0"/>
                <a:cs typeface="Arial" panose="020B0604020202020204" pitchFamily="34" charset="0"/>
              </a:rPr>
              <a:t>WIS2 Box is a reference implementation of a WIS2 Node</a:t>
            </a:r>
          </a:p>
          <a:p>
            <a:pPr algn="ctr"/>
            <a:endParaRPr lang="en-CH" sz="2400" b="1" i="1" dirty="0">
              <a:solidFill>
                <a:schemeClr val="tx2">
                  <a:lumMod val="75000"/>
                </a:schemeClr>
              </a:solidFill>
              <a:latin typeface="Arial" panose="020B0604020202020204" pitchFamily="34" charset="0"/>
              <a:cs typeface="Arial" panose="020B0604020202020204" pitchFamily="34" charset="0"/>
            </a:endParaRPr>
          </a:p>
        </p:txBody>
      </p:sp>
      <p:sp>
        <p:nvSpPr>
          <p:cNvPr id="3" name="Rounded Rectangle 2">
            <a:extLst>
              <a:ext uri="{FF2B5EF4-FFF2-40B4-BE49-F238E27FC236}">
                <a16:creationId xmlns:a16="http://schemas.microsoft.com/office/drawing/2014/main" id="{6CD4B4A5-0B5B-40D4-3466-3D1402A71255}"/>
              </a:ext>
            </a:extLst>
          </p:cNvPr>
          <p:cNvSpPr/>
          <p:nvPr/>
        </p:nvSpPr>
        <p:spPr>
          <a:xfrm>
            <a:off x="5388347" y="1432465"/>
            <a:ext cx="1497779" cy="750005"/>
          </a:xfrm>
          <a:prstGeom prst="round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H" dirty="0">
                <a:solidFill>
                  <a:schemeClr val="tx2">
                    <a:lumMod val="75000"/>
                  </a:schemeClr>
                </a:solidFill>
              </a:rPr>
              <a:t>Global Broker</a:t>
            </a:r>
          </a:p>
        </p:txBody>
      </p:sp>
      <p:sp>
        <p:nvSpPr>
          <p:cNvPr id="22" name="Rounded Rectangle 21">
            <a:extLst>
              <a:ext uri="{FF2B5EF4-FFF2-40B4-BE49-F238E27FC236}">
                <a16:creationId xmlns:a16="http://schemas.microsoft.com/office/drawing/2014/main" id="{866D33C6-68F5-5969-D17D-82F484B031BD}"/>
              </a:ext>
            </a:extLst>
          </p:cNvPr>
          <p:cNvSpPr/>
          <p:nvPr/>
        </p:nvSpPr>
        <p:spPr>
          <a:xfrm>
            <a:off x="4829386" y="4426056"/>
            <a:ext cx="1497779" cy="547637"/>
          </a:xfrm>
          <a:prstGeom prst="round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H" dirty="0">
                <a:solidFill>
                  <a:schemeClr val="tx2">
                    <a:lumMod val="75000"/>
                  </a:schemeClr>
                </a:solidFill>
              </a:rPr>
              <a:t>Broker</a:t>
            </a:r>
          </a:p>
        </p:txBody>
      </p:sp>
      <p:cxnSp>
        <p:nvCxnSpPr>
          <p:cNvPr id="23" name="Straight Arrow Connector 22">
            <a:extLst>
              <a:ext uri="{FF2B5EF4-FFF2-40B4-BE49-F238E27FC236}">
                <a16:creationId xmlns:a16="http://schemas.microsoft.com/office/drawing/2014/main" id="{C40A00B1-2F80-7E62-28CE-536E728572C2}"/>
              </a:ext>
            </a:extLst>
          </p:cNvPr>
          <p:cNvCxnSpPr>
            <a:cxnSpLocks/>
          </p:cNvCxnSpPr>
          <p:nvPr/>
        </p:nvCxnSpPr>
        <p:spPr>
          <a:xfrm flipV="1">
            <a:off x="5455621" y="2182471"/>
            <a:ext cx="428193" cy="1976004"/>
          </a:xfrm>
          <a:prstGeom prst="straightConnector1">
            <a:avLst/>
          </a:prstGeom>
          <a:ln>
            <a:headEnd type="triangle"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E98FE921-8896-E91E-00C8-3372A4D6DDFB}"/>
              </a:ext>
            </a:extLst>
          </p:cNvPr>
          <p:cNvCxnSpPr>
            <a:cxnSpLocks/>
          </p:cNvCxnSpPr>
          <p:nvPr/>
        </p:nvCxnSpPr>
        <p:spPr>
          <a:xfrm flipH="1">
            <a:off x="7725521" y="2717845"/>
            <a:ext cx="2418223" cy="1982029"/>
          </a:xfrm>
          <a:prstGeom prst="straightConnector1">
            <a:avLst/>
          </a:prstGeom>
          <a:ln>
            <a:headEnd type="none" w="lg" len="lg"/>
            <a:tailEnd type="triangle" w="lg" len="lg"/>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32C0CEA5-E9CC-7BF7-6CEE-740AB32CBD4E}"/>
              </a:ext>
            </a:extLst>
          </p:cNvPr>
          <p:cNvSpPr txBox="1"/>
          <p:nvPr/>
        </p:nvSpPr>
        <p:spPr>
          <a:xfrm rot="19422661">
            <a:off x="8988762" y="2913482"/>
            <a:ext cx="914400" cy="276999"/>
          </a:xfrm>
          <a:prstGeom prst="rect">
            <a:avLst/>
          </a:prstGeom>
          <a:noFill/>
        </p:spPr>
        <p:txBody>
          <a:bodyPr wrap="square" rtlCol="0">
            <a:spAutoFit/>
          </a:bodyPr>
          <a:lstStyle/>
          <a:p>
            <a:r>
              <a:rPr lang="en-CH" sz="1200" dirty="0">
                <a:solidFill>
                  <a:schemeClr val="tx2">
                    <a:lumMod val="75000"/>
                  </a:schemeClr>
                </a:solidFill>
                <a:latin typeface="Arial" panose="020B0604020202020204" pitchFamily="34" charset="0"/>
                <a:cs typeface="Arial" panose="020B0604020202020204" pitchFamily="34" charset="0"/>
              </a:rPr>
              <a:t>download</a:t>
            </a:r>
          </a:p>
        </p:txBody>
      </p:sp>
      <p:sp>
        <p:nvSpPr>
          <p:cNvPr id="49" name="TextBox 48">
            <a:extLst>
              <a:ext uri="{FF2B5EF4-FFF2-40B4-BE49-F238E27FC236}">
                <a16:creationId xmlns:a16="http://schemas.microsoft.com/office/drawing/2014/main" id="{3A3BECD8-CE44-C239-98B3-D2431047F407}"/>
              </a:ext>
            </a:extLst>
          </p:cNvPr>
          <p:cNvSpPr txBox="1"/>
          <p:nvPr/>
        </p:nvSpPr>
        <p:spPr>
          <a:xfrm rot="17011898">
            <a:off x="5214812" y="2521010"/>
            <a:ext cx="914400" cy="276999"/>
          </a:xfrm>
          <a:prstGeom prst="rect">
            <a:avLst/>
          </a:prstGeom>
          <a:noFill/>
        </p:spPr>
        <p:txBody>
          <a:bodyPr wrap="square" rtlCol="0">
            <a:spAutoFit/>
          </a:bodyPr>
          <a:lstStyle/>
          <a:p>
            <a:r>
              <a:rPr lang="en-CH" sz="1200" dirty="0">
                <a:solidFill>
                  <a:schemeClr val="tx2">
                    <a:lumMod val="75000"/>
                  </a:schemeClr>
                </a:solidFill>
                <a:latin typeface="Arial" panose="020B0604020202020204" pitchFamily="34" charset="0"/>
                <a:cs typeface="Arial" panose="020B0604020202020204" pitchFamily="34" charset="0"/>
              </a:rPr>
              <a:t>subscribe</a:t>
            </a:r>
          </a:p>
        </p:txBody>
      </p:sp>
      <p:sp>
        <p:nvSpPr>
          <p:cNvPr id="24" name="TextBox 23">
            <a:extLst>
              <a:ext uri="{FF2B5EF4-FFF2-40B4-BE49-F238E27FC236}">
                <a16:creationId xmlns:a16="http://schemas.microsoft.com/office/drawing/2014/main" id="{070D10CC-1DD6-28FE-B992-846DED7BBE5F}"/>
              </a:ext>
            </a:extLst>
          </p:cNvPr>
          <p:cNvSpPr txBox="1"/>
          <p:nvPr/>
        </p:nvSpPr>
        <p:spPr>
          <a:xfrm rot="337762">
            <a:off x="9040763" y="1525007"/>
            <a:ext cx="914400" cy="276999"/>
          </a:xfrm>
          <a:prstGeom prst="rect">
            <a:avLst/>
          </a:prstGeom>
          <a:noFill/>
        </p:spPr>
        <p:txBody>
          <a:bodyPr wrap="square" rtlCol="0">
            <a:spAutoFit/>
          </a:bodyPr>
          <a:lstStyle/>
          <a:p>
            <a:r>
              <a:rPr lang="en-CH" sz="1200" dirty="0">
                <a:solidFill>
                  <a:schemeClr val="tx2">
                    <a:lumMod val="75000"/>
                  </a:schemeClr>
                </a:solidFill>
                <a:latin typeface="Arial" panose="020B0604020202020204" pitchFamily="34" charset="0"/>
                <a:cs typeface="Arial" panose="020B0604020202020204" pitchFamily="34" charset="0"/>
              </a:rPr>
              <a:t>subscribe</a:t>
            </a:r>
          </a:p>
        </p:txBody>
      </p:sp>
      <p:sp>
        <p:nvSpPr>
          <p:cNvPr id="8" name="Can 7">
            <a:extLst>
              <a:ext uri="{FF2B5EF4-FFF2-40B4-BE49-F238E27FC236}">
                <a16:creationId xmlns:a16="http://schemas.microsoft.com/office/drawing/2014/main" id="{A76566C4-CB09-9AA7-5104-2285524CDEF0}"/>
              </a:ext>
            </a:extLst>
          </p:cNvPr>
          <p:cNvSpPr/>
          <p:nvPr/>
        </p:nvSpPr>
        <p:spPr>
          <a:xfrm>
            <a:off x="6477472" y="2320002"/>
            <a:ext cx="1248049" cy="1034586"/>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solidFill>
                  <a:schemeClr val="tx2">
                    <a:lumMod val="75000"/>
                  </a:schemeClr>
                </a:solidFill>
                <a:latin typeface="Arial" panose="020B0604020202020204" pitchFamily="34" charset="0"/>
                <a:cs typeface="Arial" panose="020B0604020202020204" pitchFamily="34" charset="0"/>
              </a:rPr>
              <a:t>Global Cache</a:t>
            </a:r>
            <a:endParaRPr lang="en-CH" b="1" dirty="0">
              <a:solidFill>
                <a:schemeClr val="tx2">
                  <a:lumMod val="75000"/>
                </a:schemeClr>
              </a:solidFill>
              <a:latin typeface="Arial" panose="020B0604020202020204" pitchFamily="34" charset="0"/>
              <a:cs typeface="Arial" panose="020B0604020202020204" pitchFamily="34" charset="0"/>
            </a:endParaRPr>
          </a:p>
          <a:p>
            <a:pPr algn="ctr"/>
            <a:endParaRPr lang="en-CH" sz="1100" b="1" dirty="0">
              <a:solidFill>
                <a:schemeClr val="tx2">
                  <a:lumMod val="75000"/>
                </a:schemeClr>
              </a:solidFill>
              <a:latin typeface="Arial" panose="020B0604020202020204" pitchFamily="34" charset="0"/>
              <a:cs typeface="Arial" panose="020B0604020202020204" pitchFamily="34" charset="0"/>
            </a:endParaRPr>
          </a:p>
        </p:txBody>
      </p:sp>
      <p:cxnSp>
        <p:nvCxnSpPr>
          <p:cNvPr id="15" name="Straight Arrow Connector 14">
            <a:extLst>
              <a:ext uri="{FF2B5EF4-FFF2-40B4-BE49-F238E27FC236}">
                <a16:creationId xmlns:a16="http://schemas.microsoft.com/office/drawing/2014/main" id="{C9A5A75E-CD37-7530-2861-5FA34FAE1313}"/>
              </a:ext>
            </a:extLst>
          </p:cNvPr>
          <p:cNvCxnSpPr>
            <a:cxnSpLocks/>
          </p:cNvCxnSpPr>
          <p:nvPr/>
        </p:nvCxnSpPr>
        <p:spPr>
          <a:xfrm flipH="1" flipV="1">
            <a:off x="6888715" y="2058263"/>
            <a:ext cx="3102252" cy="331504"/>
          </a:xfrm>
          <a:prstGeom prst="straightConnector1">
            <a:avLst/>
          </a:prstGeom>
          <a:ln>
            <a:headEnd type="triangle" w="lg" len="lg"/>
            <a:tailEnd type="none" w="lg" len="lg"/>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EF61F232-902F-1C20-653E-29CF87442AEA}"/>
              </a:ext>
            </a:extLst>
          </p:cNvPr>
          <p:cNvSpPr txBox="1"/>
          <p:nvPr/>
        </p:nvSpPr>
        <p:spPr>
          <a:xfrm rot="355920">
            <a:off x="6927936" y="1851582"/>
            <a:ext cx="1838819" cy="276999"/>
          </a:xfrm>
          <a:prstGeom prst="rect">
            <a:avLst/>
          </a:prstGeom>
          <a:noFill/>
        </p:spPr>
        <p:txBody>
          <a:bodyPr wrap="square" rtlCol="0">
            <a:spAutoFit/>
          </a:bodyPr>
          <a:lstStyle/>
          <a:p>
            <a:r>
              <a:rPr lang="en-GB" sz="1200" dirty="0">
                <a:solidFill>
                  <a:schemeClr val="tx2">
                    <a:lumMod val="75000"/>
                  </a:schemeClr>
                </a:solidFill>
                <a:latin typeface="Arial" panose="020B0604020202020204" pitchFamily="34" charset="0"/>
                <a:cs typeface="Arial" panose="020B0604020202020204" pitchFamily="34" charset="0"/>
              </a:rPr>
              <a:t>N</a:t>
            </a:r>
            <a:r>
              <a:rPr lang="en-CH" sz="1200" dirty="0">
                <a:solidFill>
                  <a:schemeClr val="tx2">
                    <a:lumMod val="75000"/>
                  </a:schemeClr>
                </a:solidFill>
                <a:latin typeface="Arial" panose="020B0604020202020204" pitchFamily="34" charset="0"/>
                <a:cs typeface="Arial" panose="020B0604020202020204" pitchFamily="34" charset="0"/>
              </a:rPr>
              <a:t>otification of new data</a:t>
            </a:r>
          </a:p>
        </p:txBody>
      </p:sp>
      <p:cxnSp>
        <p:nvCxnSpPr>
          <p:cNvPr id="21" name="Straight Arrow Connector 20">
            <a:extLst>
              <a:ext uri="{FF2B5EF4-FFF2-40B4-BE49-F238E27FC236}">
                <a16:creationId xmlns:a16="http://schemas.microsoft.com/office/drawing/2014/main" id="{129C4FB9-3472-D482-AFEB-62C4E97DD3E2}"/>
              </a:ext>
            </a:extLst>
          </p:cNvPr>
          <p:cNvCxnSpPr>
            <a:cxnSpLocks/>
          </p:cNvCxnSpPr>
          <p:nvPr/>
        </p:nvCxnSpPr>
        <p:spPr>
          <a:xfrm flipH="1">
            <a:off x="5963498" y="2204179"/>
            <a:ext cx="486885" cy="2221877"/>
          </a:xfrm>
          <a:prstGeom prst="straightConnector1">
            <a:avLst/>
          </a:prstGeom>
          <a:ln>
            <a:headEnd type="triangle" w="lg" len="lg"/>
            <a:tailEnd type="none" w="lg" len="lg"/>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0F2CB01E-2527-4480-C106-4D372E7E3D69}"/>
              </a:ext>
            </a:extLst>
          </p:cNvPr>
          <p:cNvSpPr txBox="1"/>
          <p:nvPr/>
        </p:nvSpPr>
        <p:spPr>
          <a:xfrm rot="16952737">
            <a:off x="5071497" y="3387460"/>
            <a:ext cx="1838819" cy="276999"/>
          </a:xfrm>
          <a:prstGeom prst="rect">
            <a:avLst/>
          </a:prstGeom>
          <a:noFill/>
        </p:spPr>
        <p:txBody>
          <a:bodyPr wrap="square" rtlCol="0">
            <a:spAutoFit/>
          </a:bodyPr>
          <a:lstStyle/>
          <a:p>
            <a:r>
              <a:rPr lang="en-GB" sz="1200" dirty="0">
                <a:solidFill>
                  <a:schemeClr val="tx2">
                    <a:lumMod val="75000"/>
                  </a:schemeClr>
                </a:solidFill>
                <a:latin typeface="Arial" panose="020B0604020202020204" pitchFamily="34" charset="0"/>
                <a:cs typeface="Arial" panose="020B0604020202020204" pitchFamily="34" charset="0"/>
              </a:rPr>
              <a:t>N</a:t>
            </a:r>
            <a:r>
              <a:rPr lang="en-CH" sz="1200" dirty="0">
                <a:solidFill>
                  <a:schemeClr val="tx2">
                    <a:lumMod val="75000"/>
                  </a:schemeClr>
                </a:solidFill>
                <a:latin typeface="Arial" panose="020B0604020202020204" pitchFamily="34" charset="0"/>
                <a:cs typeface="Arial" panose="020B0604020202020204" pitchFamily="34" charset="0"/>
              </a:rPr>
              <a:t>otification of new data</a:t>
            </a:r>
          </a:p>
        </p:txBody>
      </p:sp>
      <p:cxnSp>
        <p:nvCxnSpPr>
          <p:cNvPr id="34" name="Straight Arrow Connector 33">
            <a:extLst>
              <a:ext uri="{FF2B5EF4-FFF2-40B4-BE49-F238E27FC236}">
                <a16:creationId xmlns:a16="http://schemas.microsoft.com/office/drawing/2014/main" id="{EBDE024B-59F2-9BAE-4797-6E06F6C04A7A}"/>
              </a:ext>
            </a:extLst>
          </p:cNvPr>
          <p:cNvCxnSpPr>
            <a:cxnSpLocks/>
            <a:stCxn id="20" idx="1"/>
            <a:endCxn id="8" idx="3"/>
          </p:cNvCxnSpPr>
          <p:nvPr/>
        </p:nvCxnSpPr>
        <p:spPr>
          <a:xfrm flipV="1">
            <a:off x="7067867" y="3354588"/>
            <a:ext cx="33630" cy="985843"/>
          </a:xfrm>
          <a:prstGeom prst="straightConnector1">
            <a:avLst/>
          </a:prstGeom>
          <a:ln>
            <a:headEnd type="triangle" w="lg" len="lg"/>
            <a:tailEnd type="none" w="lg" len="lg"/>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899DF617-7F7C-B672-BD3E-36B970CF1914}"/>
              </a:ext>
            </a:extLst>
          </p:cNvPr>
          <p:cNvSpPr txBox="1"/>
          <p:nvPr/>
        </p:nvSpPr>
        <p:spPr>
          <a:xfrm rot="5400000">
            <a:off x="6765981" y="3781835"/>
            <a:ext cx="914400" cy="276999"/>
          </a:xfrm>
          <a:prstGeom prst="rect">
            <a:avLst/>
          </a:prstGeom>
          <a:noFill/>
        </p:spPr>
        <p:txBody>
          <a:bodyPr wrap="square" rtlCol="0">
            <a:spAutoFit/>
          </a:bodyPr>
          <a:lstStyle/>
          <a:p>
            <a:r>
              <a:rPr lang="en-CH" sz="1200" dirty="0">
                <a:solidFill>
                  <a:schemeClr val="tx2">
                    <a:lumMod val="75000"/>
                  </a:schemeClr>
                </a:solidFill>
                <a:latin typeface="Arial" panose="020B0604020202020204" pitchFamily="34" charset="0"/>
                <a:cs typeface="Arial" panose="020B0604020202020204" pitchFamily="34" charset="0"/>
              </a:rPr>
              <a:t>download</a:t>
            </a:r>
          </a:p>
        </p:txBody>
      </p:sp>
      <p:pic>
        <p:nvPicPr>
          <p:cNvPr id="71" name="Picture 70" descr="Shape&#10;&#10;Description automatically generated with low confidence">
            <a:extLst>
              <a:ext uri="{FF2B5EF4-FFF2-40B4-BE49-F238E27FC236}">
                <a16:creationId xmlns:a16="http://schemas.microsoft.com/office/drawing/2014/main" id="{A0F560B6-79F1-9CFF-7D66-96A7AF86F1E7}"/>
              </a:ext>
            </a:extLst>
          </p:cNvPr>
          <p:cNvPicPr>
            <a:picLocks noChangeAspect="1"/>
          </p:cNvPicPr>
          <p:nvPr/>
        </p:nvPicPr>
        <p:blipFill>
          <a:blip r:embed="rId5"/>
          <a:stretch>
            <a:fillRect/>
          </a:stretch>
        </p:blipFill>
        <p:spPr>
          <a:xfrm rot="412846">
            <a:off x="8535406" y="1224439"/>
            <a:ext cx="496477" cy="496477"/>
          </a:xfrm>
          <a:prstGeom prst="rect">
            <a:avLst/>
          </a:prstGeom>
        </p:spPr>
      </p:pic>
      <p:pic>
        <p:nvPicPr>
          <p:cNvPr id="73" name="Picture 72" descr="Shape&#10;&#10;Description automatically generated with low confidence">
            <a:extLst>
              <a:ext uri="{FF2B5EF4-FFF2-40B4-BE49-F238E27FC236}">
                <a16:creationId xmlns:a16="http://schemas.microsoft.com/office/drawing/2014/main" id="{8BE53129-E726-6C07-9D9F-D9EEFF399034}"/>
              </a:ext>
            </a:extLst>
          </p:cNvPr>
          <p:cNvPicPr>
            <a:picLocks noChangeAspect="1"/>
          </p:cNvPicPr>
          <p:nvPr/>
        </p:nvPicPr>
        <p:blipFill>
          <a:blip r:embed="rId6"/>
          <a:stretch>
            <a:fillRect/>
          </a:stretch>
        </p:blipFill>
        <p:spPr>
          <a:xfrm rot="507308">
            <a:off x="8676965" y="1817364"/>
            <a:ext cx="451397" cy="451397"/>
          </a:xfrm>
          <a:prstGeom prst="rect">
            <a:avLst/>
          </a:prstGeom>
        </p:spPr>
      </p:pic>
      <p:pic>
        <p:nvPicPr>
          <p:cNvPr id="75" name="Picture 74" descr="Icon&#10;&#10;Description automatically generated">
            <a:extLst>
              <a:ext uri="{FF2B5EF4-FFF2-40B4-BE49-F238E27FC236}">
                <a16:creationId xmlns:a16="http://schemas.microsoft.com/office/drawing/2014/main" id="{C0FA22F5-FB85-469B-D1E0-BAD9CFA6612A}"/>
              </a:ext>
            </a:extLst>
          </p:cNvPr>
          <p:cNvPicPr>
            <a:picLocks noChangeAspect="1"/>
          </p:cNvPicPr>
          <p:nvPr/>
        </p:nvPicPr>
        <p:blipFill>
          <a:blip r:embed="rId7"/>
          <a:stretch>
            <a:fillRect/>
          </a:stretch>
        </p:blipFill>
        <p:spPr>
          <a:xfrm rot="19174113">
            <a:off x="8689111" y="3288799"/>
            <a:ext cx="290835" cy="290835"/>
          </a:xfrm>
          <a:prstGeom prst="rect">
            <a:avLst/>
          </a:prstGeom>
        </p:spPr>
      </p:pic>
      <p:pic>
        <p:nvPicPr>
          <p:cNvPr id="76" name="Picture 75" descr="Shape&#10;&#10;Description automatically generated with low confidence">
            <a:extLst>
              <a:ext uri="{FF2B5EF4-FFF2-40B4-BE49-F238E27FC236}">
                <a16:creationId xmlns:a16="http://schemas.microsoft.com/office/drawing/2014/main" id="{819C9B12-6FC6-AE6D-1E5C-D87333A05D7C}"/>
              </a:ext>
            </a:extLst>
          </p:cNvPr>
          <p:cNvPicPr>
            <a:picLocks noChangeAspect="1"/>
          </p:cNvPicPr>
          <p:nvPr/>
        </p:nvPicPr>
        <p:blipFill>
          <a:blip r:embed="rId5"/>
          <a:stretch>
            <a:fillRect/>
          </a:stretch>
        </p:blipFill>
        <p:spPr>
          <a:xfrm rot="17423021">
            <a:off x="5094747" y="3033169"/>
            <a:ext cx="496477" cy="496477"/>
          </a:xfrm>
          <a:prstGeom prst="rect">
            <a:avLst/>
          </a:prstGeom>
        </p:spPr>
      </p:pic>
      <p:pic>
        <p:nvPicPr>
          <p:cNvPr id="78" name="Picture 77" descr="Shape&#10;&#10;Description automatically generated with low confidence">
            <a:extLst>
              <a:ext uri="{FF2B5EF4-FFF2-40B4-BE49-F238E27FC236}">
                <a16:creationId xmlns:a16="http://schemas.microsoft.com/office/drawing/2014/main" id="{E072F4DC-431A-F10A-42DB-6A867A983CF2}"/>
              </a:ext>
            </a:extLst>
          </p:cNvPr>
          <p:cNvPicPr>
            <a:picLocks noChangeAspect="1"/>
          </p:cNvPicPr>
          <p:nvPr/>
        </p:nvPicPr>
        <p:blipFill>
          <a:blip r:embed="rId6"/>
          <a:stretch>
            <a:fillRect/>
          </a:stretch>
        </p:blipFill>
        <p:spPr>
          <a:xfrm rot="17064434">
            <a:off x="5998581" y="2340906"/>
            <a:ext cx="380761" cy="380761"/>
          </a:xfrm>
          <a:prstGeom prst="rect">
            <a:avLst/>
          </a:prstGeom>
        </p:spPr>
      </p:pic>
      <p:pic>
        <p:nvPicPr>
          <p:cNvPr id="79" name="Picture 78" descr="Icon&#10;&#10;Description automatically generated">
            <a:extLst>
              <a:ext uri="{FF2B5EF4-FFF2-40B4-BE49-F238E27FC236}">
                <a16:creationId xmlns:a16="http://schemas.microsoft.com/office/drawing/2014/main" id="{20E794C8-E6CC-A0CA-0E46-CE710BD894F8}"/>
              </a:ext>
            </a:extLst>
          </p:cNvPr>
          <p:cNvPicPr>
            <a:picLocks noChangeAspect="1"/>
          </p:cNvPicPr>
          <p:nvPr/>
        </p:nvPicPr>
        <p:blipFill>
          <a:blip r:embed="rId7"/>
          <a:stretch>
            <a:fillRect/>
          </a:stretch>
        </p:blipFill>
        <p:spPr>
          <a:xfrm>
            <a:off x="6710430" y="3835181"/>
            <a:ext cx="290835" cy="290835"/>
          </a:xfrm>
          <a:prstGeom prst="rect">
            <a:avLst/>
          </a:prstGeom>
        </p:spPr>
      </p:pic>
      <p:pic>
        <p:nvPicPr>
          <p:cNvPr id="10" name="Graphic 9" descr="Lock outline">
            <a:extLst>
              <a:ext uri="{FF2B5EF4-FFF2-40B4-BE49-F238E27FC236}">
                <a16:creationId xmlns:a16="http://schemas.microsoft.com/office/drawing/2014/main" id="{413ACF88-BDBA-3403-8848-9B1907B82DB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179755" y="3658595"/>
            <a:ext cx="638315" cy="638315"/>
          </a:xfrm>
          <a:prstGeom prst="rect">
            <a:avLst/>
          </a:prstGeom>
        </p:spPr>
      </p:pic>
      <p:sp>
        <p:nvSpPr>
          <p:cNvPr id="11" name="TextBox 10">
            <a:extLst>
              <a:ext uri="{FF2B5EF4-FFF2-40B4-BE49-F238E27FC236}">
                <a16:creationId xmlns:a16="http://schemas.microsoft.com/office/drawing/2014/main" id="{94808DEE-9FF7-0DB0-C48C-96C8132E25AB}"/>
              </a:ext>
            </a:extLst>
          </p:cNvPr>
          <p:cNvSpPr txBox="1"/>
          <p:nvPr/>
        </p:nvSpPr>
        <p:spPr>
          <a:xfrm rot="21419869">
            <a:off x="8639539" y="3873126"/>
            <a:ext cx="1250521" cy="276999"/>
          </a:xfrm>
          <a:prstGeom prst="rect">
            <a:avLst/>
          </a:prstGeom>
          <a:noFill/>
        </p:spPr>
        <p:txBody>
          <a:bodyPr wrap="square" rtlCol="0">
            <a:spAutoFit/>
          </a:bodyPr>
          <a:lstStyle/>
          <a:p>
            <a:r>
              <a:rPr lang="en-GB" sz="1200" dirty="0">
                <a:solidFill>
                  <a:schemeClr val="tx2">
                    <a:lumMod val="75000"/>
                  </a:schemeClr>
                </a:solidFill>
                <a:latin typeface="Arial" panose="020B0604020202020204" pitchFamily="34" charset="0"/>
                <a:cs typeface="Arial" panose="020B0604020202020204" pitchFamily="34" charset="0"/>
              </a:rPr>
              <a:t>a</a:t>
            </a:r>
            <a:r>
              <a:rPr lang="en-CH" sz="1200" dirty="0">
                <a:solidFill>
                  <a:schemeClr val="tx2">
                    <a:lumMod val="75000"/>
                  </a:schemeClr>
                </a:solidFill>
                <a:latin typeface="Arial" panose="020B0604020202020204" pitchFamily="34" charset="0"/>
                <a:cs typeface="Arial" panose="020B0604020202020204" pitchFamily="34" charset="0"/>
              </a:rPr>
              <a:t>ccess control</a:t>
            </a:r>
          </a:p>
        </p:txBody>
      </p:sp>
      <p:cxnSp>
        <p:nvCxnSpPr>
          <p:cNvPr id="2" name="Straight Arrow Connector 1">
            <a:extLst>
              <a:ext uri="{FF2B5EF4-FFF2-40B4-BE49-F238E27FC236}">
                <a16:creationId xmlns:a16="http://schemas.microsoft.com/office/drawing/2014/main" id="{591B5C7C-3CF1-C48B-E7F2-6C4A67417723}"/>
              </a:ext>
            </a:extLst>
          </p:cNvPr>
          <p:cNvCxnSpPr>
            <a:cxnSpLocks/>
          </p:cNvCxnSpPr>
          <p:nvPr/>
        </p:nvCxnSpPr>
        <p:spPr>
          <a:xfrm flipH="1">
            <a:off x="7725521" y="2733225"/>
            <a:ext cx="2236630" cy="104070"/>
          </a:xfrm>
          <a:prstGeom prst="straightConnector1">
            <a:avLst/>
          </a:prstGeom>
          <a:ln>
            <a:headEnd type="none" w="lg" len="lg"/>
            <a:tailEnd type="triangle" w="lg" len="lg"/>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ED91E2D-160C-51DD-123B-29B5AD1A126D}"/>
              </a:ext>
            </a:extLst>
          </p:cNvPr>
          <p:cNvSpPr txBox="1"/>
          <p:nvPr/>
        </p:nvSpPr>
        <p:spPr>
          <a:xfrm rot="21428186">
            <a:off x="8798380" y="2514130"/>
            <a:ext cx="914400" cy="276999"/>
          </a:xfrm>
          <a:prstGeom prst="rect">
            <a:avLst/>
          </a:prstGeom>
          <a:noFill/>
        </p:spPr>
        <p:txBody>
          <a:bodyPr wrap="square" rtlCol="0">
            <a:spAutoFit/>
          </a:bodyPr>
          <a:lstStyle/>
          <a:p>
            <a:r>
              <a:rPr lang="en-CH" sz="1200" dirty="0">
                <a:solidFill>
                  <a:schemeClr val="tx2">
                    <a:lumMod val="75000"/>
                  </a:schemeClr>
                </a:solidFill>
                <a:latin typeface="Arial" panose="020B0604020202020204" pitchFamily="34" charset="0"/>
                <a:cs typeface="Arial" panose="020B0604020202020204" pitchFamily="34" charset="0"/>
              </a:rPr>
              <a:t>download</a:t>
            </a:r>
          </a:p>
        </p:txBody>
      </p:sp>
      <p:pic>
        <p:nvPicPr>
          <p:cNvPr id="7" name="Picture 6" descr="Icon&#10;&#10;Description automatically generated">
            <a:extLst>
              <a:ext uri="{FF2B5EF4-FFF2-40B4-BE49-F238E27FC236}">
                <a16:creationId xmlns:a16="http://schemas.microsoft.com/office/drawing/2014/main" id="{C92C98CE-F6D0-3040-D290-42EC536C0E8B}"/>
              </a:ext>
            </a:extLst>
          </p:cNvPr>
          <p:cNvPicPr>
            <a:picLocks noChangeAspect="1"/>
          </p:cNvPicPr>
          <p:nvPr/>
        </p:nvPicPr>
        <p:blipFill>
          <a:blip r:embed="rId7"/>
          <a:stretch>
            <a:fillRect/>
          </a:stretch>
        </p:blipFill>
        <p:spPr>
          <a:xfrm rot="21440198">
            <a:off x="8460696" y="2438728"/>
            <a:ext cx="290835" cy="290835"/>
          </a:xfrm>
          <a:prstGeom prst="rect">
            <a:avLst/>
          </a:prstGeom>
        </p:spPr>
      </p:pic>
      <p:sp>
        <p:nvSpPr>
          <p:cNvPr id="9" name="TextBox 8">
            <a:extLst>
              <a:ext uri="{FF2B5EF4-FFF2-40B4-BE49-F238E27FC236}">
                <a16:creationId xmlns:a16="http://schemas.microsoft.com/office/drawing/2014/main" id="{CFEB0578-EB13-3A84-730C-D833D3D5CBA9}"/>
              </a:ext>
            </a:extLst>
          </p:cNvPr>
          <p:cNvSpPr txBox="1"/>
          <p:nvPr/>
        </p:nvSpPr>
        <p:spPr>
          <a:xfrm>
            <a:off x="6188961" y="5290103"/>
            <a:ext cx="1248049" cy="646331"/>
          </a:xfrm>
          <a:prstGeom prst="rect">
            <a:avLst/>
          </a:prstGeom>
          <a:noFill/>
        </p:spPr>
        <p:txBody>
          <a:bodyPr wrap="square" rtlCol="0">
            <a:spAutoFit/>
          </a:bodyPr>
          <a:lstStyle/>
          <a:p>
            <a:r>
              <a:rPr lang="en-CH" sz="3600" b="1" dirty="0">
                <a:solidFill>
                  <a:srgbClr val="FF0000"/>
                </a:solidFill>
                <a:latin typeface="CHALKBOARD SE LIGHT" panose="03050602040202020205" pitchFamily="66" charset="77"/>
              </a:rPr>
              <a:t>BOX</a:t>
            </a:r>
            <a:endParaRPr lang="en-CH" b="1" dirty="0">
              <a:solidFill>
                <a:srgbClr val="FF0000"/>
              </a:solidFill>
              <a:latin typeface="CHALKBOARD SE LIGHT" panose="03050602040202020205" pitchFamily="66" charset="77"/>
            </a:endParaRPr>
          </a:p>
        </p:txBody>
      </p:sp>
      <p:pic>
        <p:nvPicPr>
          <p:cNvPr id="13" name="Picture 12" descr="Shape&#10;&#10;Description automatically generated with low confidence">
            <a:extLst>
              <a:ext uri="{FF2B5EF4-FFF2-40B4-BE49-F238E27FC236}">
                <a16:creationId xmlns:a16="http://schemas.microsoft.com/office/drawing/2014/main" id="{9C03AD69-93CD-A8E6-E71F-34F3AE653475}"/>
              </a:ext>
            </a:extLst>
          </p:cNvPr>
          <p:cNvPicPr>
            <a:picLocks noChangeAspect="1"/>
          </p:cNvPicPr>
          <p:nvPr/>
        </p:nvPicPr>
        <p:blipFill>
          <a:blip r:embed="rId10"/>
          <a:stretch>
            <a:fillRect/>
          </a:stretch>
        </p:blipFill>
        <p:spPr>
          <a:xfrm>
            <a:off x="4273916" y="5057798"/>
            <a:ext cx="555470" cy="555470"/>
          </a:xfrm>
          <a:prstGeom prst="rect">
            <a:avLst/>
          </a:prstGeom>
        </p:spPr>
      </p:pic>
      <p:pic>
        <p:nvPicPr>
          <p:cNvPr id="16" name="Picture 15" descr="Icon&#10;&#10;Description automatically generated">
            <a:extLst>
              <a:ext uri="{FF2B5EF4-FFF2-40B4-BE49-F238E27FC236}">
                <a16:creationId xmlns:a16="http://schemas.microsoft.com/office/drawing/2014/main" id="{24CD0262-3B49-86AF-957F-E948F01C7ACA}"/>
              </a:ext>
            </a:extLst>
          </p:cNvPr>
          <p:cNvPicPr>
            <a:picLocks noChangeAspect="1"/>
          </p:cNvPicPr>
          <p:nvPr/>
        </p:nvPicPr>
        <p:blipFill>
          <a:blip r:embed="rId11"/>
          <a:stretch>
            <a:fillRect/>
          </a:stretch>
        </p:blipFill>
        <p:spPr>
          <a:xfrm>
            <a:off x="3326424" y="4166488"/>
            <a:ext cx="354575" cy="347885"/>
          </a:xfrm>
          <a:prstGeom prst="rect">
            <a:avLst/>
          </a:prstGeom>
        </p:spPr>
      </p:pic>
      <p:pic>
        <p:nvPicPr>
          <p:cNvPr id="25" name="Picture 24" descr="A picture containing text, clipart&#10;&#10;Description automatically generated">
            <a:extLst>
              <a:ext uri="{FF2B5EF4-FFF2-40B4-BE49-F238E27FC236}">
                <a16:creationId xmlns:a16="http://schemas.microsoft.com/office/drawing/2014/main" id="{CF507781-E450-B84B-AEBE-08178434B13E}"/>
              </a:ext>
            </a:extLst>
          </p:cNvPr>
          <p:cNvPicPr>
            <a:picLocks noChangeAspect="1"/>
          </p:cNvPicPr>
          <p:nvPr/>
        </p:nvPicPr>
        <p:blipFill>
          <a:blip r:embed="rId12"/>
          <a:stretch>
            <a:fillRect/>
          </a:stretch>
        </p:blipFill>
        <p:spPr>
          <a:xfrm>
            <a:off x="2873198" y="4799440"/>
            <a:ext cx="350777" cy="268241"/>
          </a:xfrm>
          <a:prstGeom prst="rect">
            <a:avLst/>
          </a:prstGeom>
        </p:spPr>
      </p:pic>
      <p:pic>
        <p:nvPicPr>
          <p:cNvPr id="27" name="Picture 26" descr="Graphical user interface, application&#10;&#10;Description automatically generated">
            <a:extLst>
              <a:ext uri="{FF2B5EF4-FFF2-40B4-BE49-F238E27FC236}">
                <a16:creationId xmlns:a16="http://schemas.microsoft.com/office/drawing/2014/main" id="{C91A4EFD-5F81-85A1-EE38-54BA37A914F9}"/>
              </a:ext>
            </a:extLst>
          </p:cNvPr>
          <p:cNvPicPr>
            <a:picLocks noChangeAspect="1"/>
          </p:cNvPicPr>
          <p:nvPr/>
        </p:nvPicPr>
        <p:blipFill>
          <a:blip r:embed="rId13"/>
          <a:stretch>
            <a:fillRect/>
          </a:stretch>
        </p:blipFill>
        <p:spPr>
          <a:xfrm>
            <a:off x="3835560" y="3801977"/>
            <a:ext cx="590850" cy="393900"/>
          </a:xfrm>
          <a:prstGeom prst="rect">
            <a:avLst/>
          </a:prstGeom>
        </p:spPr>
      </p:pic>
      <p:pic>
        <p:nvPicPr>
          <p:cNvPr id="30" name="Picture 29" descr="Logo&#10;&#10;Description automatically generated">
            <a:extLst>
              <a:ext uri="{FF2B5EF4-FFF2-40B4-BE49-F238E27FC236}">
                <a16:creationId xmlns:a16="http://schemas.microsoft.com/office/drawing/2014/main" id="{C73CC84E-5A69-6FDA-736E-AD7F5603CA28}"/>
              </a:ext>
            </a:extLst>
          </p:cNvPr>
          <p:cNvPicPr>
            <a:picLocks noChangeAspect="1"/>
          </p:cNvPicPr>
          <p:nvPr/>
        </p:nvPicPr>
        <p:blipFill>
          <a:blip r:embed="rId14"/>
          <a:stretch>
            <a:fillRect/>
          </a:stretch>
        </p:blipFill>
        <p:spPr>
          <a:xfrm>
            <a:off x="2659460" y="5409658"/>
            <a:ext cx="813466" cy="388076"/>
          </a:xfrm>
          <a:prstGeom prst="rect">
            <a:avLst/>
          </a:prstGeom>
        </p:spPr>
      </p:pic>
      <p:cxnSp>
        <p:nvCxnSpPr>
          <p:cNvPr id="32" name="Straight Connector 31">
            <a:extLst>
              <a:ext uri="{FF2B5EF4-FFF2-40B4-BE49-F238E27FC236}">
                <a16:creationId xmlns:a16="http://schemas.microsoft.com/office/drawing/2014/main" id="{822CA398-E1AC-1334-A601-B35764138C87}"/>
              </a:ext>
            </a:extLst>
          </p:cNvPr>
          <p:cNvCxnSpPr>
            <a:cxnSpLocks/>
          </p:cNvCxnSpPr>
          <p:nvPr/>
        </p:nvCxnSpPr>
        <p:spPr>
          <a:xfrm>
            <a:off x="4203865" y="4296910"/>
            <a:ext cx="250040" cy="676783"/>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2E551714-1B22-53BA-271E-FC1F95F44FB5}"/>
              </a:ext>
            </a:extLst>
          </p:cNvPr>
          <p:cNvCxnSpPr>
            <a:cxnSpLocks/>
          </p:cNvCxnSpPr>
          <p:nvPr/>
        </p:nvCxnSpPr>
        <p:spPr>
          <a:xfrm>
            <a:off x="3663828" y="4496834"/>
            <a:ext cx="610088" cy="639244"/>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CEDA7641-ABB0-C22C-417C-D880F4C9FE2C}"/>
              </a:ext>
            </a:extLst>
          </p:cNvPr>
          <p:cNvCxnSpPr>
            <a:cxnSpLocks/>
          </p:cNvCxnSpPr>
          <p:nvPr/>
        </p:nvCxnSpPr>
        <p:spPr>
          <a:xfrm>
            <a:off x="3344089" y="4997141"/>
            <a:ext cx="859776" cy="292962"/>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45FE773A-65BC-511F-FCF1-E5B075293EBF}"/>
              </a:ext>
            </a:extLst>
          </p:cNvPr>
          <p:cNvCxnSpPr>
            <a:cxnSpLocks/>
          </p:cNvCxnSpPr>
          <p:nvPr/>
        </p:nvCxnSpPr>
        <p:spPr>
          <a:xfrm flipV="1">
            <a:off x="3468407" y="5466424"/>
            <a:ext cx="735458" cy="127077"/>
          </a:xfrm>
          <a:prstGeom prst="line">
            <a:avLst/>
          </a:prstGeom>
        </p:spPr>
        <p:style>
          <a:lnRef idx="2">
            <a:schemeClr val="accent1"/>
          </a:lnRef>
          <a:fillRef idx="0">
            <a:schemeClr val="accent1"/>
          </a:fillRef>
          <a:effectRef idx="1">
            <a:schemeClr val="accent1"/>
          </a:effectRef>
          <a:fontRef idx="minor">
            <a:schemeClr val="tx1"/>
          </a:fontRef>
        </p:style>
      </p:cxnSp>
      <p:sp>
        <p:nvSpPr>
          <p:cNvPr id="51" name="Rectangle 50">
            <a:extLst>
              <a:ext uri="{FF2B5EF4-FFF2-40B4-BE49-F238E27FC236}">
                <a16:creationId xmlns:a16="http://schemas.microsoft.com/office/drawing/2014/main" id="{C251FC58-37E0-018B-E462-62DA63525210}"/>
              </a:ext>
            </a:extLst>
          </p:cNvPr>
          <p:cNvSpPr/>
          <p:nvPr/>
        </p:nvSpPr>
        <p:spPr>
          <a:xfrm>
            <a:off x="-53788" y="-5938"/>
            <a:ext cx="12245788" cy="734218"/>
          </a:xfrm>
          <a:prstGeom prst="rect">
            <a:avLst/>
          </a:prstGeom>
          <a:solidFill>
            <a:srgbClr val="034D9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3200" b="1" dirty="0"/>
              <a:t>WIS2 in a box</a:t>
            </a:r>
            <a:endParaRPr lang="en-CH" sz="3200" b="1" dirty="0"/>
          </a:p>
        </p:txBody>
      </p:sp>
    </p:spTree>
    <p:extLst>
      <p:ext uri="{BB962C8B-B14F-4D97-AF65-F5344CB8AC3E}">
        <p14:creationId xmlns:p14="http://schemas.microsoft.com/office/powerpoint/2010/main" val="2282285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8D0B8C-139E-3442-82B3-58D2C64BABBB}"/>
              </a:ext>
            </a:extLst>
          </p:cNvPr>
          <p:cNvPicPr>
            <a:picLocks noChangeAspect="1"/>
          </p:cNvPicPr>
          <p:nvPr/>
        </p:nvPicPr>
        <p:blipFill>
          <a:blip r:embed="rId2"/>
          <a:srcRect/>
          <a:stretch/>
        </p:blipFill>
        <p:spPr>
          <a:xfrm>
            <a:off x="-64114" y="-55050"/>
            <a:ext cx="12304860" cy="6913050"/>
          </a:xfrm>
          <a:prstGeom prst="rect">
            <a:avLst/>
          </a:prstGeom>
        </p:spPr>
      </p:pic>
      <p:sp>
        <p:nvSpPr>
          <p:cNvPr id="7" name="Title 1"/>
          <p:cNvSpPr txBox="1">
            <a:spLocks/>
          </p:cNvSpPr>
          <p:nvPr/>
        </p:nvSpPr>
        <p:spPr>
          <a:xfrm>
            <a:off x="1981199" y="2002371"/>
            <a:ext cx="9191625" cy="184081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800" dirty="0">
                <a:solidFill>
                  <a:schemeClr val="bg1"/>
                </a:solidFill>
              </a:rPr>
              <a:t>Thank you</a:t>
            </a:r>
          </a:p>
          <a:p>
            <a:r>
              <a:rPr lang="en-US" sz="4800" dirty="0">
                <a:solidFill>
                  <a:schemeClr val="bg1"/>
                </a:solidFill>
              </a:rPr>
              <a:t>Merci</a:t>
            </a:r>
          </a:p>
        </p:txBody>
      </p:sp>
    </p:spTree>
    <p:extLst>
      <p:ext uri="{BB962C8B-B14F-4D97-AF65-F5344CB8AC3E}">
        <p14:creationId xmlns:p14="http://schemas.microsoft.com/office/powerpoint/2010/main" val="380228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C8FAE52B-5AE5-4DC1-9D78-6C680BDAD354}"/>
              </a:ext>
            </a:extLst>
          </p:cNvPr>
          <p:cNvPicPr/>
          <p:nvPr/>
        </p:nvPicPr>
        <p:blipFill>
          <a:blip r:embed="rId3"/>
          <a:stretch/>
        </p:blipFill>
        <p:spPr>
          <a:xfrm rot="1553965">
            <a:off x="5681579" y="1024696"/>
            <a:ext cx="2580840" cy="1660320"/>
          </a:xfrm>
          <a:prstGeom prst="rect">
            <a:avLst/>
          </a:prstGeom>
          <a:ln>
            <a:noFill/>
          </a:ln>
        </p:spPr>
      </p:pic>
      <p:sp>
        <p:nvSpPr>
          <p:cNvPr id="16" name="CustomShape 1">
            <a:extLst>
              <a:ext uri="{FF2B5EF4-FFF2-40B4-BE49-F238E27FC236}">
                <a16:creationId xmlns:a16="http://schemas.microsoft.com/office/drawing/2014/main" id="{0478AE52-C9AD-4FED-A9C8-752D50FAC5C0}"/>
              </a:ext>
            </a:extLst>
          </p:cNvPr>
          <p:cNvSpPr/>
          <p:nvPr/>
        </p:nvSpPr>
        <p:spPr>
          <a:xfrm>
            <a:off x="1957574" y="529292"/>
            <a:ext cx="6660720" cy="22251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no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500" b="1" i="0" u="none" strike="noStrike" kern="1200" cap="none" spc="-1" normalizeH="0" baseline="0" noProof="0">
                <a:ln>
                  <a:noFill/>
                </a:ln>
                <a:solidFill>
                  <a:srgbClr val="000000"/>
                </a:solidFill>
                <a:effectLst/>
                <a:uLnTx/>
                <a:uFillTx/>
                <a:latin typeface="Calibri"/>
                <a:ea typeface="+mn-ea"/>
                <a:cs typeface="+mn-cs"/>
              </a:rPr>
              <a:t>1963 </a:t>
            </a:r>
            <a:r>
              <a:rPr kumimoji="0" lang="en-US" sz="1500" b="0" i="0" u="none" strike="noStrike" kern="1200" cap="none" spc="-1" normalizeH="0" baseline="0" noProof="0">
                <a:ln>
                  <a:noFill/>
                </a:ln>
                <a:solidFill>
                  <a:srgbClr val="000000"/>
                </a:solidFill>
                <a:effectLst/>
                <a:uLnTx/>
                <a:uFillTx/>
                <a:latin typeface="Calibri"/>
                <a:ea typeface="+mn-ea"/>
                <a:cs typeface="+mn-cs"/>
              </a:rPr>
              <a:t>World Weather Watch</a:t>
            </a:r>
            <a:endParaRPr kumimoji="0" lang="en-US" sz="1500" b="0" i="0" u="none" strike="noStrike" kern="1200" cap="none" spc="-1"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500" b="0" i="0" u="none" strike="noStrike" kern="1200" cap="none" spc="-1" normalizeH="0" baseline="0" noProof="0" dirty="0">
                <a:ln>
                  <a:noFill/>
                </a:ln>
                <a:solidFill>
                  <a:srgbClr val="000000"/>
                </a:solidFill>
                <a:effectLst/>
                <a:uLnTx/>
                <a:uFillTx/>
                <a:latin typeface="Calibri"/>
                <a:ea typeface="+mn-ea"/>
                <a:cs typeface="+mn-cs"/>
              </a:rPr>
              <a:t>    </a:t>
            </a:r>
            <a:r>
              <a:rPr kumimoji="0" lang="en-US" sz="1500" b="1" i="0" u="none" strike="noStrike" kern="1200" cap="none" spc="-1" normalizeH="0" baseline="0" noProof="0" dirty="0">
                <a:ln>
                  <a:noFill/>
                </a:ln>
                <a:solidFill>
                  <a:srgbClr val="000000"/>
                </a:solidFill>
                <a:effectLst/>
                <a:uLnTx/>
                <a:uFillTx/>
                <a:latin typeface="Calibri"/>
                <a:ea typeface="+mn-ea"/>
                <a:cs typeface="+mn-cs"/>
              </a:rPr>
              <a:t>1970s</a:t>
            </a:r>
            <a:r>
              <a:rPr kumimoji="0" lang="en-US" sz="1500" b="0" i="0" u="none" strike="noStrike" kern="1200" cap="none" spc="-1" normalizeH="0" baseline="0" noProof="0" dirty="0">
                <a:ln>
                  <a:noFill/>
                </a:ln>
                <a:solidFill>
                  <a:srgbClr val="000000"/>
                </a:solidFill>
                <a:effectLst/>
                <a:uLnTx/>
                <a:uFillTx/>
                <a:latin typeface="Calibri"/>
                <a:ea typeface="+mn-ea"/>
                <a:cs typeface="+mn-cs"/>
              </a:rPr>
              <a:t> Global Telecommunication System</a:t>
            </a:r>
            <a:endParaRPr kumimoji="0" lang="en-US" sz="1500" b="0" i="0" u="none" strike="noStrike" kern="1200" cap="none" spc="-1"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500" b="0" i="0" u="none" strike="noStrike" kern="1200" cap="none" spc="-1" normalizeH="0" baseline="0" noProof="0" dirty="0">
                <a:ln>
                  <a:noFill/>
                </a:ln>
                <a:solidFill>
                  <a:srgbClr val="000000"/>
                </a:solidFill>
                <a:effectLst/>
                <a:uLnTx/>
                <a:uFillTx/>
                <a:latin typeface="Calibri"/>
                <a:ea typeface="+mn-ea"/>
                <a:cs typeface="+mn-cs"/>
              </a:rPr>
              <a:t>        </a:t>
            </a:r>
            <a:r>
              <a:rPr kumimoji="0" lang="en-US" sz="1500" b="1" i="0" u="none" strike="noStrike" kern="1200" cap="none" spc="-1" normalizeH="0" baseline="0" noProof="0" dirty="0">
                <a:ln>
                  <a:noFill/>
                </a:ln>
                <a:solidFill>
                  <a:srgbClr val="000000"/>
                </a:solidFill>
                <a:effectLst/>
                <a:uLnTx/>
                <a:uFillTx/>
                <a:latin typeface="Calibri"/>
                <a:ea typeface="+mn-ea"/>
                <a:cs typeface="+mn-cs"/>
              </a:rPr>
              <a:t>2007</a:t>
            </a:r>
            <a:r>
              <a:rPr kumimoji="0" lang="en-US" sz="1500" b="0" i="0" u="none" strike="noStrike" kern="1200" cap="none" spc="-1" normalizeH="0" baseline="0" noProof="0" dirty="0">
                <a:ln>
                  <a:noFill/>
                </a:ln>
                <a:solidFill>
                  <a:srgbClr val="000000"/>
                </a:solidFill>
                <a:effectLst/>
                <a:uLnTx/>
                <a:uFillTx/>
                <a:latin typeface="Calibri"/>
                <a:ea typeface="+mn-ea"/>
                <a:cs typeface="+mn-cs"/>
              </a:rPr>
              <a:t> WMO Information System (WIS)</a:t>
            </a:r>
            <a:endParaRPr kumimoji="0" lang="en-US" sz="1500" b="0" i="0" u="none" strike="noStrike" kern="1200" cap="none" spc="-1"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500" b="1" i="0" u="none" strike="noStrike" kern="1200" cap="none" spc="-1" normalizeH="0" baseline="0" noProof="0" dirty="0">
                <a:ln>
                  <a:noFill/>
                </a:ln>
                <a:solidFill>
                  <a:srgbClr val="C00000"/>
                </a:solidFill>
                <a:effectLst/>
                <a:uLnTx/>
                <a:uFillTx/>
                <a:latin typeface="Calibri"/>
                <a:ea typeface="+mn-ea"/>
                <a:cs typeface="+mn-cs"/>
              </a:rPr>
              <a:t>            2019</a:t>
            </a:r>
            <a:r>
              <a:rPr kumimoji="0" lang="en-US" sz="1500" b="0" i="0" u="none" strike="noStrike" kern="1200" cap="none" spc="-1" normalizeH="0" baseline="0" noProof="0" dirty="0">
                <a:ln>
                  <a:noFill/>
                </a:ln>
                <a:solidFill>
                  <a:srgbClr val="C00000"/>
                </a:solidFill>
                <a:effectLst/>
                <a:uLnTx/>
                <a:uFillTx/>
                <a:latin typeface="Calibri"/>
                <a:ea typeface="+mn-ea"/>
                <a:cs typeface="+mn-cs"/>
              </a:rPr>
              <a:t> WMO Reform (Earth System Approach)</a:t>
            </a:r>
            <a:endParaRPr kumimoji="0" lang="en-US" sz="1500" b="0" i="0" u="none" strike="noStrike" kern="1200" cap="none" spc="-1"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500" b="0" i="0" u="none" strike="noStrike" kern="1200" cap="none" spc="-1" normalizeH="0" baseline="0" noProof="0" dirty="0">
                <a:ln>
                  <a:noFill/>
                </a:ln>
                <a:solidFill>
                  <a:srgbClr val="C00000"/>
                </a:solidFill>
                <a:effectLst/>
                <a:uLnTx/>
                <a:uFillTx/>
                <a:latin typeface="Calibri"/>
                <a:ea typeface="+mn-ea"/>
                <a:cs typeface="+mn-cs"/>
              </a:rPr>
              <a:t>                </a:t>
            </a:r>
            <a:r>
              <a:rPr kumimoji="0" lang="en-US" sz="1500" b="1" i="0" u="none" strike="noStrike" kern="1200" cap="none" spc="-1" normalizeH="0" baseline="0" noProof="0" dirty="0">
                <a:ln>
                  <a:noFill/>
                </a:ln>
                <a:solidFill>
                  <a:srgbClr val="C00000"/>
                </a:solidFill>
                <a:effectLst/>
                <a:uLnTx/>
                <a:uFillTx/>
                <a:latin typeface="Calibri"/>
                <a:ea typeface="+mn-ea"/>
                <a:cs typeface="+mn-cs"/>
              </a:rPr>
              <a:t>2021</a:t>
            </a:r>
            <a:r>
              <a:rPr kumimoji="0" lang="en-US" sz="1500" b="0" i="0" u="none" strike="noStrike" kern="1200" cap="none" spc="-1" normalizeH="0" baseline="0" noProof="0" dirty="0">
                <a:ln>
                  <a:noFill/>
                </a:ln>
                <a:solidFill>
                  <a:srgbClr val="C00000"/>
                </a:solidFill>
                <a:effectLst/>
                <a:uLnTx/>
                <a:uFillTx/>
                <a:latin typeface="Calibri"/>
                <a:ea typeface="+mn-ea"/>
                <a:cs typeface="+mn-cs"/>
              </a:rPr>
              <a:t> WMO Unified Data Policy / GBON</a:t>
            </a:r>
            <a:endParaRPr kumimoji="0" lang="en-US" sz="1500" b="0" i="0" u="none" strike="noStrike" kern="1200" cap="none" spc="-1" normalizeH="0" baseline="0" noProof="0" dirty="0">
              <a:ln>
                <a:noFill/>
              </a:ln>
              <a:solidFill>
                <a:prstClr val="black"/>
              </a:solidFill>
              <a:effectLst/>
              <a:uLnTx/>
              <a:uFillTx/>
              <a:latin typeface="Calibri"/>
              <a:ea typeface="+mn-ea"/>
              <a:cs typeface="+mn-cs"/>
            </a:endParaRPr>
          </a:p>
        </p:txBody>
      </p:sp>
      <p:sp>
        <p:nvSpPr>
          <p:cNvPr id="17" name="CustomShape 2">
            <a:extLst>
              <a:ext uri="{FF2B5EF4-FFF2-40B4-BE49-F238E27FC236}">
                <a16:creationId xmlns:a16="http://schemas.microsoft.com/office/drawing/2014/main" id="{CB73F3BC-7D3D-48D2-9FD5-8A021F5D899C}"/>
              </a:ext>
            </a:extLst>
          </p:cNvPr>
          <p:cNvSpPr/>
          <p:nvPr/>
        </p:nvSpPr>
        <p:spPr>
          <a:xfrm>
            <a:off x="5593934" y="2634932"/>
            <a:ext cx="4842360" cy="3257900"/>
          </a:xfrm>
          <a:prstGeom prst="rect">
            <a:avLst/>
          </a:prstGeom>
          <a:ln>
            <a:noFill/>
          </a:ln>
        </p:spPr>
        <p:style>
          <a:lnRef idx="0">
            <a:scrgbClr r="0" g="0" b="0"/>
          </a:lnRef>
          <a:fillRef idx="1001">
            <a:schemeClr val="lt2"/>
          </a:fillRef>
          <a:effectRef idx="0">
            <a:scrgbClr r="0" g="0" b="0"/>
          </a:effectRef>
          <a:fontRef idx="minor"/>
        </p:style>
        <p:txBody>
          <a:bodyPr lIns="90000" tIns="45000" rIns="90000" bIns="45000">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3300" b="1" i="0" u="none" strike="noStrike" kern="1200" cap="none" spc="-1" normalizeH="0" baseline="0" noProof="0" dirty="0">
                <a:ln>
                  <a:noFill/>
                </a:ln>
                <a:solidFill>
                  <a:srgbClr val="17375E"/>
                </a:solidFill>
                <a:effectLst/>
                <a:uLnTx/>
                <a:uFillTx/>
                <a:latin typeface="Calibri"/>
                <a:ea typeface="+mn-ea"/>
                <a:cs typeface="+mn-cs"/>
              </a:rPr>
              <a:t>WIS 2.0</a:t>
            </a:r>
            <a:endParaRPr kumimoji="0" lang="en-US" sz="3300" b="0" i="0" u="none" strike="noStrike" kern="1200" cap="none" spc="-1" normalizeH="0" baseline="0" noProof="0" dirty="0">
              <a:ln>
                <a:noFill/>
              </a:ln>
              <a:solidFill>
                <a:prstClr val="black"/>
              </a:solidFill>
              <a:effectLst/>
              <a:uLnTx/>
              <a:uFillTx/>
              <a:latin typeface="Calibri"/>
              <a:ea typeface="+mn-ea"/>
              <a:cs typeface="+mn-cs"/>
            </a:endParaRPr>
          </a:p>
          <a:p>
            <a:pPr marL="457200" marR="0" lvl="0" indent="0" algn="l" defTabSz="914400" rtl="0" eaLnBrk="1" fontAlgn="auto" latinLnBrk="0" hangingPunct="1">
              <a:lnSpc>
                <a:spcPct val="120000"/>
              </a:lnSpc>
              <a:spcBef>
                <a:spcPts val="0"/>
              </a:spcBef>
              <a:spcAft>
                <a:spcPts val="0"/>
              </a:spcAft>
              <a:buClrTx/>
              <a:buSzTx/>
              <a:buFontTx/>
              <a:buNone/>
              <a:tabLst/>
              <a:defRPr/>
            </a:pPr>
            <a:r>
              <a:rPr kumimoji="0" lang="en-US" sz="1200" b="0" i="1" u="none" strike="noStrike" kern="1200" cap="none" spc="-1" normalizeH="0" baseline="0" noProof="0" dirty="0">
                <a:ln>
                  <a:noFill/>
                </a:ln>
                <a:solidFill>
                  <a:srgbClr val="2A2A2A"/>
                </a:solidFill>
                <a:effectLst/>
                <a:uLnTx/>
                <a:uFillTx/>
                <a:latin typeface="Arial"/>
                <a:ea typeface="+mn-ea"/>
                <a:cs typeface="+mn-cs"/>
              </a:rPr>
              <a:t>… system of systems using Web-architecture and open standards to provide simple, timely and seamless sharing of trusted data and information …  </a:t>
            </a:r>
            <a:endParaRPr kumimoji="0" lang="en-US" sz="1200" b="0" i="0" u="none" strike="noStrike" kern="1200" cap="none" spc="-1" normalizeH="0" baseline="0" noProof="0" dirty="0">
              <a:ln>
                <a:noFill/>
              </a:ln>
              <a:solidFill>
                <a:prstClr val="black"/>
              </a:solidFill>
              <a:effectLst/>
              <a:uLnTx/>
              <a:uFillTx/>
              <a:latin typeface="Calibri"/>
              <a:ea typeface="+mn-ea"/>
              <a:cs typeface="+mn-cs"/>
            </a:endParaRPr>
          </a:p>
          <a:p>
            <a:pPr marL="600120" marR="0" lvl="1" indent="-256680" algn="l" defTabSz="914400" rtl="0" eaLnBrk="1" fontAlgn="auto" latinLnBrk="0" hangingPunct="1">
              <a:lnSpc>
                <a:spcPct val="120000"/>
              </a:lnSpc>
              <a:spcBef>
                <a:spcPts val="0"/>
              </a:spcBef>
              <a:spcAft>
                <a:spcPts val="0"/>
              </a:spcAft>
              <a:buClr>
                <a:srgbClr val="000000"/>
              </a:buClr>
              <a:buSzTx/>
              <a:buFont typeface="Arial"/>
              <a:buChar char="•"/>
              <a:tabLst/>
              <a:defRPr/>
            </a:pPr>
            <a:r>
              <a:rPr kumimoji="0" lang="en-US" sz="1500" b="0" i="0" u="none" strike="noStrike" kern="1200" cap="none" spc="-1" normalizeH="0" baseline="0" noProof="0" dirty="0">
                <a:ln>
                  <a:noFill/>
                </a:ln>
                <a:solidFill>
                  <a:srgbClr val="000000"/>
                </a:solidFill>
                <a:effectLst/>
                <a:uLnTx/>
                <a:uFillTx/>
                <a:latin typeface="Calibri"/>
                <a:ea typeface="+mn-ea"/>
                <a:cs typeface="+mn-cs"/>
              </a:rPr>
              <a:t>Internet and Web technologies</a:t>
            </a:r>
          </a:p>
          <a:p>
            <a:pPr marL="600120" marR="0" lvl="1" indent="-256680" algn="l" defTabSz="914400" rtl="0" eaLnBrk="1" fontAlgn="auto" latinLnBrk="0" hangingPunct="1">
              <a:lnSpc>
                <a:spcPct val="120000"/>
              </a:lnSpc>
              <a:spcBef>
                <a:spcPts val="0"/>
              </a:spcBef>
              <a:spcAft>
                <a:spcPts val="0"/>
              </a:spcAft>
              <a:buClr>
                <a:srgbClr val="000000"/>
              </a:buClr>
              <a:buSzTx/>
              <a:buFont typeface="Arial"/>
              <a:buChar char="•"/>
              <a:tabLst/>
              <a:defRPr/>
            </a:pPr>
            <a:r>
              <a:rPr kumimoji="0" lang="en-US" sz="1500" b="0" i="0" u="none" strike="noStrike" kern="1200" cap="none" spc="-1" normalizeH="0" baseline="0" noProof="0" dirty="0">
                <a:ln>
                  <a:noFill/>
                </a:ln>
                <a:solidFill>
                  <a:srgbClr val="000000"/>
                </a:solidFill>
                <a:effectLst/>
                <a:uLnTx/>
                <a:uFillTx/>
                <a:latin typeface="Calibri"/>
                <a:ea typeface="+mn-ea"/>
                <a:cs typeface="+mn-cs"/>
              </a:rPr>
              <a:t>Open Standards (OGC, W3C, IETF, …), royalty free</a:t>
            </a:r>
            <a:endParaRPr kumimoji="0" lang="en-US" sz="1500" b="0" i="0" u="none" strike="noStrike" kern="1200" cap="none" spc="-1" normalizeH="0" baseline="0" noProof="0" dirty="0">
              <a:ln>
                <a:noFill/>
              </a:ln>
              <a:solidFill>
                <a:prstClr val="black"/>
              </a:solidFill>
              <a:effectLst/>
              <a:uLnTx/>
              <a:uFillTx/>
              <a:latin typeface="Calibri"/>
              <a:ea typeface="+mn-ea"/>
              <a:cs typeface="+mn-cs"/>
            </a:endParaRPr>
          </a:p>
          <a:p>
            <a:pPr marL="600120" marR="0" lvl="1" indent="-256680" algn="l" defTabSz="914400" rtl="0" eaLnBrk="1" fontAlgn="auto" latinLnBrk="0" hangingPunct="1">
              <a:lnSpc>
                <a:spcPct val="120000"/>
              </a:lnSpc>
              <a:spcBef>
                <a:spcPts val="0"/>
              </a:spcBef>
              <a:spcAft>
                <a:spcPts val="0"/>
              </a:spcAft>
              <a:buClr>
                <a:srgbClr val="000000"/>
              </a:buClr>
              <a:buSzTx/>
              <a:buFont typeface="Arial"/>
              <a:buChar char="•"/>
              <a:tabLst/>
              <a:defRPr/>
            </a:pPr>
            <a:r>
              <a:rPr kumimoji="0" lang="en-US" sz="1500" b="0" i="0" u="none" strike="noStrike" kern="1200" cap="none" spc="-1" normalizeH="0" baseline="0" noProof="0" dirty="0">
                <a:ln>
                  <a:noFill/>
                </a:ln>
                <a:solidFill>
                  <a:srgbClr val="000000"/>
                </a:solidFill>
                <a:effectLst/>
                <a:uLnTx/>
                <a:uFillTx/>
                <a:latin typeface="Calibri"/>
                <a:ea typeface="+mn-ea"/>
                <a:cs typeface="+mn-cs"/>
              </a:rPr>
              <a:t>Data sharing through Web and publication/subscription (pub/sub) protocols</a:t>
            </a:r>
            <a:endParaRPr kumimoji="0" lang="en-US" sz="1500" b="0" i="0" u="none" strike="noStrike" kern="1200" cap="none" spc="-1" normalizeH="0" baseline="0" noProof="0" dirty="0">
              <a:ln>
                <a:noFill/>
              </a:ln>
              <a:solidFill>
                <a:prstClr val="black"/>
              </a:solidFill>
              <a:effectLst/>
              <a:uLnTx/>
              <a:uFillTx/>
              <a:latin typeface="Calibri"/>
              <a:ea typeface="+mn-ea"/>
              <a:cs typeface="+mn-cs"/>
            </a:endParaRPr>
          </a:p>
          <a:p>
            <a:pPr marL="600120" marR="0" lvl="1" indent="-256680" algn="l" defTabSz="914400" rtl="0" eaLnBrk="1" fontAlgn="auto" latinLnBrk="0" hangingPunct="1">
              <a:lnSpc>
                <a:spcPct val="120000"/>
              </a:lnSpc>
              <a:spcBef>
                <a:spcPts val="0"/>
              </a:spcBef>
              <a:spcAft>
                <a:spcPts val="0"/>
              </a:spcAft>
              <a:buClr>
                <a:srgbClr val="000000"/>
              </a:buClr>
              <a:buSzTx/>
              <a:buFont typeface="Arial"/>
              <a:buChar char="•"/>
              <a:tabLst/>
              <a:defRPr/>
            </a:pPr>
            <a:r>
              <a:rPr kumimoji="0" lang="en-US" sz="1500" b="0" i="0" u="none" strike="noStrike" kern="1200" cap="none" spc="-1" normalizeH="0" baseline="0" noProof="0" dirty="0">
                <a:ln>
                  <a:noFill/>
                </a:ln>
                <a:solidFill>
                  <a:srgbClr val="000000"/>
                </a:solidFill>
                <a:effectLst/>
                <a:uLnTx/>
                <a:uFillTx/>
                <a:latin typeface="Calibri"/>
                <a:ea typeface="+mn-ea"/>
                <a:cs typeface="+mn-cs"/>
              </a:rPr>
              <a:t>Cloud ready (turn-key solutions)</a:t>
            </a:r>
            <a:endParaRPr kumimoji="0" lang="en-US" sz="1500" b="0" i="0" u="none" strike="noStrike" kern="1200" cap="none" spc="-1" normalizeH="0" baseline="0" noProof="0" dirty="0">
              <a:ln>
                <a:noFill/>
              </a:ln>
              <a:solidFill>
                <a:prstClr val="black"/>
              </a:solidFill>
              <a:effectLst/>
              <a:uLnTx/>
              <a:uFillTx/>
              <a:latin typeface="Calibri"/>
              <a:ea typeface="+mn-ea"/>
              <a:cs typeface="+mn-cs"/>
            </a:endParaRPr>
          </a:p>
          <a:p>
            <a:pPr marL="600120" marR="0" lvl="1" indent="-256680" algn="l" defTabSz="914400" rtl="0" eaLnBrk="1" fontAlgn="auto" latinLnBrk="0" hangingPunct="1">
              <a:lnSpc>
                <a:spcPct val="120000"/>
              </a:lnSpc>
              <a:spcBef>
                <a:spcPts val="0"/>
              </a:spcBef>
              <a:spcAft>
                <a:spcPts val="0"/>
              </a:spcAft>
              <a:buClr>
                <a:srgbClr val="000000"/>
              </a:buClr>
              <a:buSzTx/>
              <a:buFont typeface="Arial"/>
              <a:buChar char="•"/>
              <a:tabLst/>
              <a:defRPr/>
            </a:pPr>
            <a:r>
              <a:rPr kumimoji="0" lang="en-US" sz="1500" b="0" i="0" u="none" strike="noStrike" kern="1200" cap="none" spc="-1" normalizeH="0" baseline="0" noProof="0" dirty="0">
                <a:ln>
                  <a:noFill/>
                </a:ln>
                <a:solidFill>
                  <a:srgbClr val="000000"/>
                </a:solidFill>
                <a:effectLst/>
                <a:uLnTx/>
                <a:uFillTx/>
                <a:latin typeface="Calibri"/>
                <a:ea typeface="+mn-ea"/>
                <a:cs typeface="+mn-cs"/>
              </a:rPr>
              <a:t>Web APIs (Application Programming Interface)</a:t>
            </a:r>
            <a:endParaRPr kumimoji="0" lang="en-US" sz="1500" b="0" i="0" u="none" strike="noStrike" kern="1200" cap="none" spc="-1"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1" normalizeH="0" baseline="0" noProof="0" dirty="0">
              <a:ln>
                <a:noFill/>
              </a:ln>
              <a:solidFill>
                <a:prstClr val="black"/>
              </a:solidFill>
              <a:effectLst/>
              <a:uLnTx/>
              <a:uFillTx/>
              <a:latin typeface="Calibri"/>
              <a:ea typeface="+mn-ea"/>
              <a:cs typeface="+mn-cs"/>
            </a:endParaRPr>
          </a:p>
        </p:txBody>
      </p:sp>
      <p:grpSp>
        <p:nvGrpSpPr>
          <p:cNvPr id="4" name="Group 3">
            <a:extLst>
              <a:ext uri="{FF2B5EF4-FFF2-40B4-BE49-F238E27FC236}">
                <a16:creationId xmlns:a16="http://schemas.microsoft.com/office/drawing/2014/main" id="{330D0F96-233C-48E8-8DEE-08D15F8E27ED}"/>
              </a:ext>
            </a:extLst>
          </p:cNvPr>
          <p:cNvGrpSpPr/>
          <p:nvPr/>
        </p:nvGrpSpPr>
        <p:grpSpPr>
          <a:xfrm>
            <a:off x="1359485" y="3311343"/>
            <a:ext cx="3703989" cy="1990792"/>
            <a:chOff x="1932600" y="3495600"/>
            <a:chExt cx="2750760" cy="1478458"/>
          </a:xfrm>
        </p:grpSpPr>
        <p:pic>
          <p:nvPicPr>
            <p:cNvPr id="18" name="Picture 2" descr="Image result for ietf logo">
              <a:extLst>
                <a:ext uri="{FF2B5EF4-FFF2-40B4-BE49-F238E27FC236}">
                  <a16:creationId xmlns:a16="http://schemas.microsoft.com/office/drawing/2014/main" id="{5C523B79-797D-4F95-8568-0171C797B7B6}"/>
                </a:ext>
              </a:extLst>
            </p:cNvPr>
            <p:cNvPicPr/>
            <p:nvPr/>
          </p:nvPicPr>
          <p:blipFill>
            <a:blip r:embed="rId4"/>
            <a:stretch/>
          </p:blipFill>
          <p:spPr>
            <a:xfrm>
              <a:off x="2724240" y="4475520"/>
              <a:ext cx="768960" cy="410040"/>
            </a:xfrm>
            <a:prstGeom prst="rect">
              <a:avLst/>
            </a:prstGeom>
            <a:ln>
              <a:noFill/>
            </a:ln>
          </p:spPr>
        </p:pic>
        <p:pic>
          <p:nvPicPr>
            <p:cNvPr id="19" name="Picture 6" descr="Image result for w3c logo">
              <a:extLst>
                <a:ext uri="{FF2B5EF4-FFF2-40B4-BE49-F238E27FC236}">
                  <a16:creationId xmlns:a16="http://schemas.microsoft.com/office/drawing/2014/main" id="{0BE8C243-9F6B-4A21-AA6C-4FE5D9DEF132}"/>
                </a:ext>
              </a:extLst>
            </p:cNvPr>
            <p:cNvPicPr/>
            <p:nvPr/>
          </p:nvPicPr>
          <p:blipFill>
            <a:blip r:embed="rId5"/>
            <a:stretch/>
          </p:blipFill>
          <p:spPr>
            <a:xfrm>
              <a:off x="1932600" y="4185000"/>
              <a:ext cx="602280" cy="410040"/>
            </a:xfrm>
            <a:prstGeom prst="rect">
              <a:avLst/>
            </a:prstGeom>
            <a:ln>
              <a:noFill/>
            </a:ln>
          </p:spPr>
        </p:pic>
        <p:pic>
          <p:nvPicPr>
            <p:cNvPr id="20" name="Picture 2" descr="IndoorGML OGC">
              <a:extLst>
                <a:ext uri="{FF2B5EF4-FFF2-40B4-BE49-F238E27FC236}">
                  <a16:creationId xmlns:a16="http://schemas.microsoft.com/office/drawing/2014/main" id="{F9BC87F7-4C0F-4A34-8D5C-31771132DC7A}"/>
                </a:ext>
              </a:extLst>
            </p:cNvPr>
            <p:cNvPicPr/>
            <p:nvPr/>
          </p:nvPicPr>
          <p:blipFill>
            <a:blip r:embed="rId6"/>
            <a:stretch/>
          </p:blipFill>
          <p:spPr>
            <a:xfrm>
              <a:off x="2098200" y="3548520"/>
              <a:ext cx="874440" cy="439920"/>
            </a:xfrm>
            <a:prstGeom prst="rect">
              <a:avLst/>
            </a:prstGeom>
            <a:ln>
              <a:noFill/>
            </a:ln>
          </p:spPr>
        </p:pic>
        <p:pic>
          <p:nvPicPr>
            <p:cNvPr id="21" name="Google Shape;119;gbe90d9cf2c_12_0">
              <a:extLst>
                <a:ext uri="{FF2B5EF4-FFF2-40B4-BE49-F238E27FC236}">
                  <a16:creationId xmlns:a16="http://schemas.microsoft.com/office/drawing/2014/main" id="{A1C546CD-0B13-4877-87C3-DE484C814AF1}"/>
                </a:ext>
              </a:extLst>
            </p:cNvPr>
            <p:cNvPicPr/>
            <p:nvPr/>
          </p:nvPicPr>
          <p:blipFill>
            <a:blip r:embed="rId7"/>
            <a:stretch/>
          </p:blipFill>
          <p:spPr>
            <a:xfrm rot="411600">
              <a:off x="3000000" y="3939120"/>
              <a:ext cx="944640" cy="389880"/>
            </a:xfrm>
            <a:prstGeom prst="rect">
              <a:avLst/>
            </a:prstGeom>
            <a:ln>
              <a:noFill/>
            </a:ln>
          </p:spPr>
        </p:pic>
        <p:pic>
          <p:nvPicPr>
            <p:cNvPr id="22" name="Picture 2" descr="4 Ways Cloud Computing Can Save Money | TechnologyAdvice">
              <a:extLst>
                <a:ext uri="{FF2B5EF4-FFF2-40B4-BE49-F238E27FC236}">
                  <a16:creationId xmlns:a16="http://schemas.microsoft.com/office/drawing/2014/main" id="{EC8ACFFA-FFAC-4F57-8A2C-526BA90AF0F0}"/>
                </a:ext>
              </a:extLst>
            </p:cNvPr>
            <p:cNvPicPr/>
            <p:nvPr/>
          </p:nvPicPr>
          <p:blipFill>
            <a:blip r:embed="rId8"/>
            <a:stretch/>
          </p:blipFill>
          <p:spPr>
            <a:xfrm>
              <a:off x="3986400" y="3495600"/>
              <a:ext cx="696960" cy="492840"/>
            </a:xfrm>
            <a:prstGeom prst="rect">
              <a:avLst/>
            </a:prstGeom>
            <a:ln>
              <a:noFill/>
            </a:ln>
          </p:spPr>
        </p:pic>
        <p:pic>
          <p:nvPicPr>
            <p:cNvPr id="23" name="Picture 4" descr="API Integration Quick Start – RunSignup Blog">
              <a:extLst>
                <a:ext uri="{FF2B5EF4-FFF2-40B4-BE49-F238E27FC236}">
                  <a16:creationId xmlns:a16="http://schemas.microsoft.com/office/drawing/2014/main" id="{41E926F4-CF0A-40F3-85D4-577FAF224715}"/>
                </a:ext>
              </a:extLst>
            </p:cNvPr>
            <p:cNvPicPr/>
            <p:nvPr/>
          </p:nvPicPr>
          <p:blipFill>
            <a:blip r:embed="rId9"/>
            <a:stretch/>
          </p:blipFill>
          <p:spPr>
            <a:xfrm>
              <a:off x="3842362" y="4343698"/>
              <a:ext cx="809640" cy="630360"/>
            </a:xfrm>
            <a:prstGeom prst="rect">
              <a:avLst/>
            </a:prstGeom>
            <a:ln>
              <a:noFill/>
            </a:ln>
          </p:spPr>
        </p:pic>
      </p:grpSp>
      <p:sp>
        <p:nvSpPr>
          <p:cNvPr id="14" name="Rectangle 13">
            <a:extLst>
              <a:ext uri="{FF2B5EF4-FFF2-40B4-BE49-F238E27FC236}">
                <a16:creationId xmlns:a16="http://schemas.microsoft.com/office/drawing/2014/main" id="{65C09F63-374A-4D6C-9A00-03BF4B5D919D}"/>
              </a:ext>
            </a:extLst>
          </p:cNvPr>
          <p:cNvSpPr/>
          <p:nvPr/>
        </p:nvSpPr>
        <p:spPr>
          <a:xfrm>
            <a:off x="-53439" y="0"/>
            <a:ext cx="12245439" cy="734218"/>
          </a:xfrm>
          <a:prstGeom prst="rect">
            <a:avLst/>
          </a:prstGeom>
          <a:solidFill>
            <a:srgbClr val="034D9E"/>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white"/>
                </a:solidFill>
                <a:effectLst/>
                <a:uLnTx/>
                <a:uFillTx/>
                <a:latin typeface="Calibri"/>
                <a:ea typeface="+mn-ea"/>
                <a:cs typeface="+mn-cs"/>
              </a:rPr>
              <a:t>WMO Information System (WIS 2.0)</a:t>
            </a:r>
            <a:endParaRPr kumimoji="0" lang="en-CH" sz="3200" b="1"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256010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AF6CBE5-3B41-0A2F-C898-BE88B70C4B94}"/>
              </a:ext>
            </a:extLst>
          </p:cNvPr>
          <p:cNvSpPr>
            <a:spLocks noGrp="1"/>
          </p:cNvSpPr>
          <p:nvPr>
            <p:ph idx="1"/>
          </p:nvPr>
        </p:nvSpPr>
        <p:spPr>
          <a:xfrm>
            <a:off x="582880" y="875806"/>
            <a:ext cx="10972800" cy="1677389"/>
          </a:xfrm>
        </p:spPr>
        <p:txBody>
          <a:bodyPr/>
          <a:lstStyle/>
          <a:p>
            <a:pPr marL="0" indent="0">
              <a:buNone/>
            </a:pPr>
            <a:r>
              <a:rPr lang="en-GB" sz="2400" dirty="0"/>
              <a:t>A message broker is a software that:</a:t>
            </a:r>
          </a:p>
          <a:p>
            <a:pPr lvl="1"/>
            <a:r>
              <a:rPr lang="en-GB" sz="2000" dirty="0"/>
              <a:t>implements one or more pub/sub protocols (Message Queuing Protocols)</a:t>
            </a:r>
          </a:p>
          <a:p>
            <a:pPr lvl="1"/>
            <a:r>
              <a:rPr lang="en-GB" sz="2000" dirty="0"/>
              <a:t>routes messages to one or more destinations</a:t>
            </a:r>
          </a:p>
          <a:p>
            <a:pPr lvl="1"/>
            <a:r>
              <a:rPr lang="en-GB" sz="2000" dirty="0"/>
              <a:t>allows content and topic-based message routing using the publish-subscribe pattern</a:t>
            </a:r>
            <a:endParaRPr lang="en-GB" sz="2400" dirty="0"/>
          </a:p>
          <a:p>
            <a:endParaRPr lang="en-CH" dirty="0"/>
          </a:p>
        </p:txBody>
      </p:sp>
      <p:sp>
        <p:nvSpPr>
          <p:cNvPr id="5" name="Rectangle 4">
            <a:extLst>
              <a:ext uri="{FF2B5EF4-FFF2-40B4-BE49-F238E27FC236}">
                <a16:creationId xmlns:a16="http://schemas.microsoft.com/office/drawing/2014/main" id="{BF0B68E2-C184-2FA2-A2B2-A734089B6F4D}"/>
              </a:ext>
            </a:extLst>
          </p:cNvPr>
          <p:cNvSpPr/>
          <p:nvPr/>
        </p:nvSpPr>
        <p:spPr>
          <a:xfrm>
            <a:off x="-53439" y="0"/>
            <a:ext cx="12245439" cy="734218"/>
          </a:xfrm>
          <a:prstGeom prst="rect">
            <a:avLst/>
          </a:prstGeom>
          <a:solidFill>
            <a:srgbClr val="034D9E"/>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white"/>
                </a:solidFill>
                <a:effectLst/>
                <a:uLnTx/>
                <a:uFillTx/>
                <a:latin typeface="Calibri"/>
                <a:ea typeface="+mn-ea"/>
                <a:cs typeface="+mn-cs"/>
              </a:rPr>
              <a:t>What is a message broker?</a:t>
            </a:r>
            <a:endParaRPr kumimoji="0" lang="en-CH" sz="3200" b="1" i="0" u="none" strike="noStrike" kern="1200" cap="none" spc="0" normalizeH="0" baseline="0" noProof="0" dirty="0">
              <a:ln>
                <a:noFill/>
              </a:ln>
              <a:solidFill>
                <a:prstClr val="white"/>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D2D4A1EC-3920-39EB-E81A-028C27ECF480}"/>
              </a:ext>
            </a:extLst>
          </p:cNvPr>
          <p:cNvSpPr/>
          <p:nvPr/>
        </p:nvSpPr>
        <p:spPr>
          <a:xfrm>
            <a:off x="4566181" y="2789040"/>
            <a:ext cx="3005407" cy="2259962"/>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Rounded Rectangle 7">
            <a:extLst>
              <a:ext uri="{FF2B5EF4-FFF2-40B4-BE49-F238E27FC236}">
                <a16:creationId xmlns:a16="http://schemas.microsoft.com/office/drawing/2014/main" id="{5B4AD596-3E4F-B66E-0A0D-CE4AA035179C}"/>
              </a:ext>
            </a:extLst>
          </p:cNvPr>
          <p:cNvSpPr/>
          <p:nvPr/>
        </p:nvSpPr>
        <p:spPr>
          <a:xfrm>
            <a:off x="5047042" y="3388714"/>
            <a:ext cx="1873165" cy="48589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GB" dirty="0"/>
              <a:t>Topic 1</a:t>
            </a:r>
          </a:p>
        </p:txBody>
      </p:sp>
      <p:sp>
        <p:nvSpPr>
          <p:cNvPr id="9" name="Rounded Rectangle 8">
            <a:extLst>
              <a:ext uri="{FF2B5EF4-FFF2-40B4-BE49-F238E27FC236}">
                <a16:creationId xmlns:a16="http://schemas.microsoft.com/office/drawing/2014/main" id="{E96BBF85-BB10-9E26-00EC-D3F0739EA4B3}"/>
              </a:ext>
            </a:extLst>
          </p:cNvPr>
          <p:cNvSpPr/>
          <p:nvPr/>
        </p:nvSpPr>
        <p:spPr>
          <a:xfrm>
            <a:off x="5047042" y="4073190"/>
            <a:ext cx="1873165" cy="485894"/>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GB" dirty="0"/>
              <a:t>Topic 2</a:t>
            </a:r>
          </a:p>
        </p:txBody>
      </p:sp>
      <p:sp>
        <p:nvSpPr>
          <p:cNvPr id="11" name="Rounded Rectangle 10">
            <a:extLst>
              <a:ext uri="{FF2B5EF4-FFF2-40B4-BE49-F238E27FC236}">
                <a16:creationId xmlns:a16="http://schemas.microsoft.com/office/drawing/2014/main" id="{3462D783-9AB9-1000-CE70-068AF799F054}"/>
              </a:ext>
            </a:extLst>
          </p:cNvPr>
          <p:cNvSpPr/>
          <p:nvPr/>
        </p:nvSpPr>
        <p:spPr>
          <a:xfrm>
            <a:off x="9122290" y="2902820"/>
            <a:ext cx="1613003" cy="485894"/>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User 1</a:t>
            </a:r>
          </a:p>
        </p:txBody>
      </p:sp>
      <p:sp>
        <p:nvSpPr>
          <p:cNvPr id="12" name="Rounded Rectangle 11">
            <a:extLst>
              <a:ext uri="{FF2B5EF4-FFF2-40B4-BE49-F238E27FC236}">
                <a16:creationId xmlns:a16="http://schemas.microsoft.com/office/drawing/2014/main" id="{6531497F-C58D-2E84-5A73-1914B5BE7597}"/>
              </a:ext>
            </a:extLst>
          </p:cNvPr>
          <p:cNvSpPr/>
          <p:nvPr/>
        </p:nvSpPr>
        <p:spPr>
          <a:xfrm>
            <a:off x="9122290" y="3892301"/>
            <a:ext cx="1613003" cy="485894"/>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User 2</a:t>
            </a:r>
          </a:p>
        </p:txBody>
      </p:sp>
      <p:sp>
        <p:nvSpPr>
          <p:cNvPr id="13" name="Rounded Rectangle 12">
            <a:extLst>
              <a:ext uri="{FF2B5EF4-FFF2-40B4-BE49-F238E27FC236}">
                <a16:creationId xmlns:a16="http://schemas.microsoft.com/office/drawing/2014/main" id="{FD839BA7-4E63-39BA-E3C6-DE8E2A9BA663}"/>
              </a:ext>
            </a:extLst>
          </p:cNvPr>
          <p:cNvSpPr/>
          <p:nvPr/>
        </p:nvSpPr>
        <p:spPr>
          <a:xfrm>
            <a:off x="9122289" y="4930661"/>
            <a:ext cx="1613003" cy="485894"/>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User 3</a:t>
            </a:r>
          </a:p>
        </p:txBody>
      </p:sp>
      <p:sp>
        <p:nvSpPr>
          <p:cNvPr id="14" name="TextBox 13">
            <a:extLst>
              <a:ext uri="{FF2B5EF4-FFF2-40B4-BE49-F238E27FC236}">
                <a16:creationId xmlns:a16="http://schemas.microsoft.com/office/drawing/2014/main" id="{7C40E5E2-1E53-A292-7737-954D563EBEE8}"/>
              </a:ext>
            </a:extLst>
          </p:cNvPr>
          <p:cNvSpPr txBox="1"/>
          <p:nvPr/>
        </p:nvSpPr>
        <p:spPr>
          <a:xfrm>
            <a:off x="5236400" y="2845744"/>
            <a:ext cx="1820370" cy="369332"/>
          </a:xfrm>
          <a:prstGeom prst="rect">
            <a:avLst/>
          </a:prstGeom>
          <a:noFill/>
        </p:spPr>
        <p:txBody>
          <a:bodyPr wrap="none" rtlCol="0">
            <a:spAutoFit/>
          </a:bodyPr>
          <a:lstStyle/>
          <a:p>
            <a:r>
              <a:rPr lang="en-GB" dirty="0"/>
              <a:t>Message BROKER</a:t>
            </a:r>
          </a:p>
        </p:txBody>
      </p:sp>
      <p:sp>
        <p:nvSpPr>
          <p:cNvPr id="15" name="Rounded Rectangle 14">
            <a:extLst>
              <a:ext uri="{FF2B5EF4-FFF2-40B4-BE49-F238E27FC236}">
                <a16:creationId xmlns:a16="http://schemas.microsoft.com/office/drawing/2014/main" id="{44EDE3EB-5CC5-1474-1997-5DA3466D7ADE}"/>
              </a:ext>
            </a:extLst>
          </p:cNvPr>
          <p:cNvSpPr/>
          <p:nvPr/>
        </p:nvSpPr>
        <p:spPr>
          <a:xfrm>
            <a:off x="1585355" y="3030618"/>
            <a:ext cx="2232641" cy="45759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Publisher 1</a:t>
            </a:r>
          </a:p>
        </p:txBody>
      </p:sp>
      <p:sp>
        <p:nvSpPr>
          <p:cNvPr id="16" name="Rounded Rectangle 15">
            <a:extLst>
              <a:ext uri="{FF2B5EF4-FFF2-40B4-BE49-F238E27FC236}">
                <a16:creationId xmlns:a16="http://schemas.microsoft.com/office/drawing/2014/main" id="{636C16B2-F9E7-4D02-C118-3EAA8200EE10}"/>
              </a:ext>
            </a:extLst>
          </p:cNvPr>
          <p:cNvSpPr/>
          <p:nvPr/>
        </p:nvSpPr>
        <p:spPr>
          <a:xfrm>
            <a:off x="1585355" y="4036225"/>
            <a:ext cx="2257146" cy="45759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Publisher 2</a:t>
            </a:r>
          </a:p>
        </p:txBody>
      </p:sp>
      <p:cxnSp>
        <p:nvCxnSpPr>
          <p:cNvPr id="18" name="Straight Arrow Connector 17">
            <a:extLst>
              <a:ext uri="{FF2B5EF4-FFF2-40B4-BE49-F238E27FC236}">
                <a16:creationId xmlns:a16="http://schemas.microsoft.com/office/drawing/2014/main" id="{0BD300DF-79C3-9411-1540-F7474C47D6B4}"/>
              </a:ext>
            </a:extLst>
          </p:cNvPr>
          <p:cNvCxnSpPr>
            <a:cxnSpLocks/>
            <a:stCxn id="15" idx="3"/>
            <a:endCxn id="8" idx="1"/>
          </p:cNvCxnSpPr>
          <p:nvPr/>
        </p:nvCxnSpPr>
        <p:spPr>
          <a:xfrm>
            <a:off x="3817996" y="3259416"/>
            <a:ext cx="1229046" cy="37224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2C3D13CE-24AC-327A-9415-0AD2DC53AF9B}"/>
              </a:ext>
            </a:extLst>
          </p:cNvPr>
          <p:cNvCxnSpPr>
            <a:cxnSpLocks/>
            <a:stCxn id="16" idx="3"/>
            <a:endCxn id="9" idx="1"/>
          </p:cNvCxnSpPr>
          <p:nvPr/>
        </p:nvCxnSpPr>
        <p:spPr>
          <a:xfrm>
            <a:off x="3842501" y="4265023"/>
            <a:ext cx="1204540" cy="511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46521AF2-C02B-16D6-E5FF-97723D52889A}"/>
              </a:ext>
            </a:extLst>
          </p:cNvPr>
          <p:cNvCxnSpPr>
            <a:cxnSpLocks/>
            <a:stCxn id="11" idx="1"/>
          </p:cNvCxnSpPr>
          <p:nvPr/>
        </p:nvCxnSpPr>
        <p:spPr>
          <a:xfrm flipH="1">
            <a:off x="6920204" y="3145767"/>
            <a:ext cx="2202086" cy="3538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836E5F4A-D12B-D998-6A1C-2E1CF687551E}"/>
              </a:ext>
            </a:extLst>
          </p:cNvPr>
          <p:cNvCxnSpPr>
            <a:cxnSpLocks/>
            <a:stCxn id="12" idx="1"/>
            <a:endCxn id="9" idx="3"/>
          </p:cNvCxnSpPr>
          <p:nvPr/>
        </p:nvCxnSpPr>
        <p:spPr>
          <a:xfrm flipH="1">
            <a:off x="6920207" y="4135248"/>
            <a:ext cx="2202083" cy="180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4C20F449-16A7-CA86-6A35-F15B0465ED80}"/>
              </a:ext>
            </a:extLst>
          </p:cNvPr>
          <p:cNvCxnSpPr>
            <a:cxnSpLocks/>
            <a:stCxn id="12" idx="1"/>
          </p:cNvCxnSpPr>
          <p:nvPr/>
        </p:nvCxnSpPr>
        <p:spPr>
          <a:xfrm flipH="1" flipV="1">
            <a:off x="6920204" y="3720486"/>
            <a:ext cx="2202086" cy="4147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FD157471-4E4C-D171-75C6-F0E0FA6796F2}"/>
              </a:ext>
            </a:extLst>
          </p:cNvPr>
          <p:cNvCxnSpPr>
            <a:cxnSpLocks/>
            <a:stCxn id="13" idx="1"/>
          </p:cNvCxnSpPr>
          <p:nvPr/>
        </p:nvCxnSpPr>
        <p:spPr>
          <a:xfrm flipH="1" flipV="1">
            <a:off x="6920204" y="4491117"/>
            <a:ext cx="2202085" cy="6824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7" name="Graphic 26" descr="Envelope">
            <a:extLst>
              <a:ext uri="{FF2B5EF4-FFF2-40B4-BE49-F238E27FC236}">
                <a16:creationId xmlns:a16="http://schemas.microsoft.com/office/drawing/2014/main" id="{94A7E77D-20E0-4797-CB5D-C6CA458C416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47395" y="4062060"/>
            <a:ext cx="381022" cy="381022"/>
          </a:xfrm>
          <a:prstGeom prst="rect">
            <a:avLst/>
          </a:prstGeom>
        </p:spPr>
      </p:pic>
      <p:pic>
        <p:nvPicPr>
          <p:cNvPr id="28" name="Graphic 27" descr="Envelope">
            <a:extLst>
              <a:ext uri="{FF2B5EF4-FFF2-40B4-BE49-F238E27FC236}">
                <a16:creationId xmlns:a16="http://schemas.microsoft.com/office/drawing/2014/main" id="{8653E141-41CB-F1B8-88D8-8346D0F744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68265" y="3944737"/>
            <a:ext cx="381022" cy="381022"/>
          </a:xfrm>
          <a:prstGeom prst="rect">
            <a:avLst/>
          </a:prstGeom>
        </p:spPr>
      </p:pic>
      <p:pic>
        <p:nvPicPr>
          <p:cNvPr id="29" name="Graphic 28" descr="Envelope">
            <a:extLst>
              <a:ext uri="{FF2B5EF4-FFF2-40B4-BE49-F238E27FC236}">
                <a16:creationId xmlns:a16="http://schemas.microsoft.com/office/drawing/2014/main" id="{D6CF2ACC-39E6-A729-E48B-3F595C3965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68265" y="4992719"/>
            <a:ext cx="381022" cy="381022"/>
          </a:xfrm>
          <a:prstGeom prst="rect">
            <a:avLst/>
          </a:prstGeom>
        </p:spPr>
      </p:pic>
      <p:sp>
        <p:nvSpPr>
          <p:cNvPr id="43" name="TextBox 42">
            <a:extLst>
              <a:ext uri="{FF2B5EF4-FFF2-40B4-BE49-F238E27FC236}">
                <a16:creationId xmlns:a16="http://schemas.microsoft.com/office/drawing/2014/main" id="{FA1F5453-7984-CB3F-8A45-8E8BC75D6F15}"/>
              </a:ext>
            </a:extLst>
          </p:cNvPr>
          <p:cNvSpPr txBox="1"/>
          <p:nvPr/>
        </p:nvSpPr>
        <p:spPr>
          <a:xfrm rot="21049664">
            <a:off x="7745896" y="2978279"/>
            <a:ext cx="973921" cy="338554"/>
          </a:xfrm>
          <a:prstGeom prst="rect">
            <a:avLst/>
          </a:prstGeom>
          <a:noFill/>
        </p:spPr>
        <p:txBody>
          <a:bodyPr wrap="none" rtlCol="0">
            <a:spAutoFit/>
          </a:bodyPr>
          <a:lstStyle/>
          <a:p>
            <a:r>
              <a:rPr lang="en-CH" sz="1600" dirty="0"/>
              <a:t>subscribe</a:t>
            </a:r>
            <a:endParaRPr lang="en-CH" dirty="0"/>
          </a:p>
        </p:txBody>
      </p:sp>
      <p:sp>
        <p:nvSpPr>
          <p:cNvPr id="44" name="TextBox 43">
            <a:extLst>
              <a:ext uri="{FF2B5EF4-FFF2-40B4-BE49-F238E27FC236}">
                <a16:creationId xmlns:a16="http://schemas.microsoft.com/office/drawing/2014/main" id="{3E4686AD-CCEB-37A6-3867-D021487A1F7A}"/>
              </a:ext>
            </a:extLst>
          </p:cNvPr>
          <p:cNvSpPr txBox="1"/>
          <p:nvPr/>
        </p:nvSpPr>
        <p:spPr>
          <a:xfrm rot="623400">
            <a:off x="7563879" y="3616817"/>
            <a:ext cx="973921" cy="338554"/>
          </a:xfrm>
          <a:prstGeom prst="rect">
            <a:avLst/>
          </a:prstGeom>
          <a:noFill/>
        </p:spPr>
        <p:txBody>
          <a:bodyPr wrap="none" rtlCol="0">
            <a:spAutoFit/>
          </a:bodyPr>
          <a:lstStyle/>
          <a:p>
            <a:r>
              <a:rPr lang="en-CH" sz="1600" dirty="0"/>
              <a:t>subscribe</a:t>
            </a:r>
            <a:endParaRPr lang="en-CH" dirty="0"/>
          </a:p>
        </p:txBody>
      </p:sp>
      <p:sp>
        <p:nvSpPr>
          <p:cNvPr id="45" name="TextBox 44">
            <a:extLst>
              <a:ext uri="{FF2B5EF4-FFF2-40B4-BE49-F238E27FC236}">
                <a16:creationId xmlns:a16="http://schemas.microsoft.com/office/drawing/2014/main" id="{FCDC7349-C417-54B9-3549-4C239D2ACDA3}"/>
              </a:ext>
            </a:extLst>
          </p:cNvPr>
          <p:cNvSpPr txBox="1"/>
          <p:nvPr/>
        </p:nvSpPr>
        <p:spPr>
          <a:xfrm rot="21320855">
            <a:off x="7169913" y="3949088"/>
            <a:ext cx="973921" cy="338554"/>
          </a:xfrm>
          <a:prstGeom prst="rect">
            <a:avLst/>
          </a:prstGeom>
          <a:noFill/>
        </p:spPr>
        <p:txBody>
          <a:bodyPr wrap="none" rtlCol="0">
            <a:spAutoFit/>
          </a:bodyPr>
          <a:lstStyle/>
          <a:p>
            <a:r>
              <a:rPr lang="en-CH" sz="1600" dirty="0"/>
              <a:t>subscribe</a:t>
            </a:r>
            <a:endParaRPr lang="en-CH" dirty="0"/>
          </a:p>
        </p:txBody>
      </p:sp>
      <p:sp>
        <p:nvSpPr>
          <p:cNvPr id="46" name="TextBox 45">
            <a:extLst>
              <a:ext uri="{FF2B5EF4-FFF2-40B4-BE49-F238E27FC236}">
                <a16:creationId xmlns:a16="http://schemas.microsoft.com/office/drawing/2014/main" id="{32A7A4EB-9148-2091-3C01-484BE2208539}"/>
              </a:ext>
            </a:extLst>
          </p:cNvPr>
          <p:cNvSpPr txBox="1"/>
          <p:nvPr/>
        </p:nvSpPr>
        <p:spPr>
          <a:xfrm rot="1046416">
            <a:off x="7698748" y="4585768"/>
            <a:ext cx="973921" cy="338554"/>
          </a:xfrm>
          <a:prstGeom prst="rect">
            <a:avLst/>
          </a:prstGeom>
          <a:noFill/>
        </p:spPr>
        <p:txBody>
          <a:bodyPr wrap="none" rtlCol="0">
            <a:spAutoFit/>
          </a:bodyPr>
          <a:lstStyle/>
          <a:p>
            <a:r>
              <a:rPr lang="en-CH" sz="1600" dirty="0"/>
              <a:t>subscribe</a:t>
            </a:r>
            <a:endParaRPr lang="en-CH" dirty="0"/>
          </a:p>
        </p:txBody>
      </p:sp>
      <p:sp>
        <p:nvSpPr>
          <p:cNvPr id="47" name="TextBox 46">
            <a:extLst>
              <a:ext uri="{FF2B5EF4-FFF2-40B4-BE49-F238E27FC236}">
                <a16:creationId xmlns:a16="http://schemas.microsoft.com/office/drawing/2014/main" id="{0D4DA1D8-B020-01F3-E7CF-ED86C1267FB1}"/>
              </a:ext>
            </a:extLst>
          </p:cNvPr>
          <p:cNvSpPr txBox="1"/>
          <p:nvPr/>
        </p:nvSpPr>
        <p:spPr>
          <a:xfrm rot="1117718">
            <a:off x="4122587" y="3146425"/>
            <a:ext cx="787395" cy="338554"/>
          </a:xfrm>
          <a:prstGeom prst="rect">
            <a:avLst/>
          </a:prstGeom>
          <a:noFill/>
        </p:spPr>
        <p:txBody>
          <a:bodyPr wrap="none" rtlCol="0">
            <a:spAutoFit/>
          </a:bodyPr>
          <a:lstStyle/>
          <a:p>
            <a:r>
              <a:rPr lang="en-CH" sz="1600" dirty="0"/>
              <a:t>publish</a:t>
            </a:r>
            <a:endParaRPr lang="en-CH" dirty="0"/>
          </a:p>
        </p:txBody>
      </p:sp>
      <p:sp>
        <p:nvSpPr>
          <p:cNvPr id="48" name="TextBox 47">
            <a:extLst>
              <a:ext uri="{FF2B5EF4-FFF2-40B4-BE49-F238E27FC236}">
                <a16:creationId xmlns:a16="http://schemas.microsoft.com/office/drawing/2014/main" id="{477ED933-6372-EB85-E1DC-01E249724CEB}"/>
              </a:ext>
            </a:extLst>
          </p:cNvPr>
          <p:cNvSpPr txBox="1"/>
          <p:nvPr/>
        </p:nvSpPr>
        <p:spPr>
          <a:xfrm rot="161281">
            <a:off x="4001462" y="3987868"/>
            <a:ext cx="787395" cy="338554"/>
          </a:xfrm>
          <a:prstGeom prst="rect">
            <a:avLst/>
          </a:prstGeom>
          <a:noFill/>
        </p:spPr>
        <p:txBody>
          <a:bodyPr wrap="none" rtlCol="0">
            <a:spAutoFit/>
          </a:bodyPr>
          <a:lstStyle/>
          <a:p>
            <a:r>
              <a:rPr lang="en-CH" sz="1600" dirty="0"/>
              <a:t>publish</a:t>
            </a:r>
            <a:endParaRPr lang="en-CH" dirty="0"/>
          </a:p>
        </p:txBody>
      </p:sp>
    </p:spTree>
    <p:extLst>
      <p:ext uri="{BB962C8B-B14F-4D97-AF65-F5344CB8AC3E}">
        <p14:creationId xmlns:p14="http://schemas.microsoft.com/office/powerpoint/2010/main" val="419632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1" name="Group 3">
            <a:extLst>
              <a:ext uri="{FF2B5EF4-FFF2-40B4-BE49-F238E27FC236}">
                <a16:creationId xmlns:a16="http://schemas.microsoft.com/office/drawing/2014/main" id="{AEC4975F-33C7-554A-8EA2-783CA4C5AE14}"/>
              </a:ext>
            </a:extLst>
          </p:cNvPr>
          <p:cNvGraphicFramePr>
            <a:graphicFrameLocks noGrp="1"/>
          </p:cNvGraphicFramePr>
          <p:nvPr>
            <p:extLst>
              <p:ext uri="{D42A27DB-BD31-4B8C-83A1-F6EECF244321}">
                <p14:modId xmlns:p14="http://schemas.microsoft.com/office/powerpoint/2010/main" val="1656694927"/>
              </p:ext>
            </p:extLst>
          </p:nvPr>
        </p:nvGraphicFramePr>
        <p:xfrm>
          <a:off x="2660651" y="1143703"/>
          <a:ext cx="6581496" cy="4383853"/>
        </p:xfrm>
        <a:graphic>
          <a:graphicData uri="http://schemas.openxmlformats.org/drawingml/2006/table">
            <a:tbl>
              <a:tblPr/>
              <a:tblGrid>
                <a:gridCol w="2161309">
                  <a:extLst>
                    <a:ext uri="{9D8B030D-6E8A-4147-A177-3AD203B41FA5}">
                      <a16:colId xmlns:a16="http://schemas.microsoft.com/office/drawing/2014/main" val="3932002947"/>
                    </a:ext>
                  </a:extLst>
                </a:gridCol>
                <a:gridCol w="4420187">
                  <a:extLst>
                    <a:ext uri="{9D8B030D-6E8A-4147-A177-3AD203B41FA5}">
                      <a16:colId xmlns:a16="http://schemas.microsoft.com/office/drawing/2014/main" val="2036557091"/>
                    </a:ext>
                  </a:extLst>
                </a:gridCol>
              </a:tblGrid>
              <a:tr h="851351">
                <a:tc>
                  <a:txBody>
                    <a:bodyPr/>
                    <a:lstStyle>
                      <a:lvl1pPr>
                        <a:spcBef>
                          <a:spcPts val="975"/>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sz="2000">
                          <a:solidFill>
                            <a:srgbClr val="000000"/>
                          </a:solidFill>
                          <a:latin typeface="Arial" panose="020B0604020202020204" pitchFamily="34" charset="0"/>
                          <a:ea typeface="Droid Sans Fallback" charset="0"/>
                          <a:cs typeface="Droid Sans Fallback" charset="0"/>
                        </a:defRPr>
                      </a:lvl1pPr>
                      <a:lvl2pPr>
                        <a:spcBef>
                          <a:spcPts val="1138"/>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sz="2000">
                          <a:solidFill>
                            <a:srgbClr val="000000"/>
                          </a:solidFill>
                          <a:latin typeface="Arial" panose="020B0604020202020204" pitchFamily="34" charset="0"/>
                          <a:ea typeface="Droid Sans Fallback" charset="0"/>
                          <a:cs typeface="Droid Sans Fallback" charset="0"/>
                        </a:defRPr>
                      </a:lvl2pPr>
                      <a:lvl3pPr>
                        <a:spcBef>
                          <a:spcPts val="85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sz="2000">
                          <a:solidFill>
                            <a:srgbClr val="000000"/>
                          </a:solidFill>
                          <a:latin typeface="Arial" panose="020B0604020202020204" pitchFamily="34" charset="0"/>
                          <a:ea typeface="Droid Sans Fallback" charset="0"/>
                          <a:cs typeface="Droid Sans Fallback" charset="0"/>
                        </a:defRPr>
                      </a:lvl3pPr>
                      <a:lvl4pPr>
                        <a:spcBef>
                          <a:spcPts val="575"/>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4pPr>
                      <a:lvl5pPr>
                        <a:spcBef>
                          <a:spcPts val="288"/>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pPr>
                      <a:r>
                        <a:rPr kumimoji="0" lang="en-GB" altLang="en-FR"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AMQP</a:t>
                      </a:r>
                    </a:p>
                  </a:txBody>
                  <a:tcPr marL="81638" marR="81638" marT="56967" marB="42452"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Bef>
                          <a:spcPts val="975"/>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sz="2000">
                          <a:solidFill>
                            <a:srgbClr val="000000"/>
                          </a:solidFill>
                          <a:latin typeface="Arial" panose="020B0604020202020204" pitchFamily="34" charset="0"/>
                          <a:ea typeface="Droid Sans Fallback" charset="0"/>
                          <a:cs typeface="Droid Sans Fallback" charset="0"/>
                        </a:defRPr>
                      </a:lvl1pPr>
                      <a:lvl2pPr>
                        <a:spcBef>
                          <a:spcPts val="1138"/>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sz="2000">
                          <a:solidFill>
                            <a:srgbClr val="000000"/>
                          </a:solidFill>
                          <a:latin typeface="Arial" panose="020B0604020202020204" pitchFamily="34" charset="0"/>
                          <a:ea typeface="Droid Sans Fallback" charset="0"/>
                          <a:cs typeface="Droid Sans Fallback" charset="0"/>
                        </a:defRPr>
                      </a:lvl2pPr>
                      <a:lvl3pPr>
                        <a:spcBef>
                          <a:spcPts val="85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sz="2000">
                          <a:solidFill>
                            <a:srgbClr val="000000"/>
                          </a:solidFill>
                          <a:latin typeface="Arial" panose="020B0604020202020204" pitchFamily="34" charset="0"/>
                          <a:ea typeface="Droid Sans Fallback" charset="0"/>
                          <a:cs typeface="Droid Sans Fallback" charset="0"/>
                        </a:defRPr>
                      </a:lvl3pPr>
                      <a:lvl4pPr>
                        <a:spcBef>
                          <a:spcPts val="575"/>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4pPr>
                      <a:lvl5pPr>
                        <a:spcBef>
                          <a:spcPts val="288"/>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pPr>
                      <a:r>
                        <a:rPr kumimoji="0" lang="en-GB" altLang="en-FR"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Choice of Aviation </a:t>
                      </a:r>
                    </a:p>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pPr>
                      <a:r>
                        <a:rPr kumimoji="0" lang="en-GB" altLang="en-FR"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Beware of the version: 0-9-1 vs 1-0</a:t>
                      </a:r>
                    </a:p>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pPr>
                      <a:r>
                        <a:rPr kumimoji="0" lang="en-GB" altLang="en-FR" sz="1600" b="1" i="0" u="none" strike="noStrike" cap="none" normalizeH="0" baseline="0" dirty="0">
                          <a:ln>
                            <a:noFill/>
                          </a:ln>
                          <a:solidFill>
                            <a:srgbClr val="CE181E"/>
                          </a:solidFill>
                          <a:effectLst/>
                          <a:latin typeface="Arial" panose="020B0604020202020204" pitchFamily="34" charset="0"/>
                          <a:ea typeface="Microsoft YaHei" panose="020B0503020204020204" pitchFamily="34" charset="-122"/>
                        </a:rPr>
                        <a:t>ISO/IEC 19464:2014 (1.0)</a:t>
                      </a:r>
                    </a:p>
                  </a:txBody>
                  <a:tcPr marL="81638" marR="81638" marT="56967" marB="42452"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201291620"/>
                  </a:ext>
                </a:extLst>
              </a:tr>
              <a:tr h="793729">
                <a:tc>
                  <a:txBody>
                    <a:bodyPr/>
                    <a:lstStyle>
                      <a:lvl1pPr>
                        <a:spcBef>
                          <a:spcPts val="975"/>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sz="2000">
                          <a:solidFill>
                            <a:srgbClr val="000000"/>
                          </a:solidFill>
                          <a:latin typeface="Arial" panose="020B0604020202020204" pitchFamily="34" charset="0"/>
                          <a:ea typeface="Droid Sans Fallback" charset="0"/>
                          <a:cs typeface="Droid Sans Fallback" charset="0"/>
                        </a:defRPr>
                      </a:lvl1pPr>
                      <a:lvl2pPr>
                        <a:spcBef>
                          <a:spcPts val="1138"/>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sz="2000">
                          <a:solidFill>
                            <a:srgbClr val="000000"/>
                          </a:solidFill>
                          <a:latin typeface="Arial" panose="020B0604020202020204" pitchFamily="34" charset="0"/>
                          <a:ea typeface="Droid Sans Fallback" charset="0"/>
                          <a:cs typeface="Droid Sans Fallback" charset="0"/>
                        </a:defRPr>
                      </a:lvl2pPr>
                      <a:lvl3pPr>
                        <a:spcBef>
                          <a:spcPts val="85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sz="2000">
                          <a:solidFill>
                            <a:srgbClr val="000000"/>
                          </a:solidFill>
                          <a:latin typeface="Arial" panose="020B0604020202020204" pitchFamily="34" charset="0"/>
                          <a:ea typeface="Droid Sans Fallback" charset="0"/>
                          <a:cs typeface="Droid Sans Fallback" charset="0"/>
                        </a:defRPr>
                      </a:lvl3pPr>
                      <a:lvl4pPr>
                        <a:spcBef>
                          <a:spcPts val="575"/>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4pPr>
                      <a:lvl5pPr>
                        <a:spcBef>
                          <a:spcPts val="288"/>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pPr>
                      <a:r>
                        <a:rPr kumimoji="0" lang="en-GB" altLang="en-FR" sz="1600" b="1" i="0" u="none" strike="noStrike" cap="none" normalizeH="0" baseline="0" dirty="0">
                          <a:ln>
                            <a:noFill/>
                          </a:ln>
                          <a:solidFill>
                            <a:srgbClr val="C00000"/>
                          </a:solidFill>
                          <a:effectLst/>
                          <a:latin typeface="Arial" panose="020B0604020202020204" pitchFamily="34" charset="0"/>
                          <a:ea typeface="Microsoft YaHei" panose="020B0503020204020204" pitchFamily="34" charset="-122"/>
                        </a:rPr>
                        <a:t>MQTT 3.1 and 5.0</a:t>
                      </a:r>
                    </a:p>
                  </a:txBody>
                  <a:tcPr marL="81638" marR="81638" marT="56967" marB="42452"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lvl1pPr>
                        <a:spcBef>
                          <a:spcPts val="975"/>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sz="2000">
                          <a:solidFill>
                            <a:srgbClr val="000000"/>
                          </a:solidFill>
                          <a:latin typeface="Arial" panose="020B0604020202020204" pitchFamily="34" charset="0"/>
                          <a:ea typeface="Droid Sans Fallback" charset="0"/>
                          <a:cs typeface="Droid Sans Fallback" charset="0"/>
                        </a:defRPr>
                      </a:lvl1pPr>
                      <a:lvl2pPr>
                        <a:spcBef>
                          <a:spcPts val="1138"/>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sz="2000">
                          <a:solidFill>
                            <a:srgbClr val="000000"/>
                          </a:solidFill>
                          <a:latin typeface="Arial" panose="020B0604020202020204" pitchFamily="34" charset="0"/>
                          <a:ea typeface="Droid Sans Fallback" charset="0"/>
                          <a:cs typeface="Droid Sans Fallback" charset="0"/>
                        </a:defRPr>
                      </a:lvl2pPr>
                      <a:lvl3pPr>
                        <a:spcBef>
                          <a:spcPts val="85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sz="2000">
                          <a:solidFill>
                            <a:srgbClr val="000000"/>
                          </a:solidFill>
                          <a:latin typeface="Arial" panose="020B0604020202020204" pitchFamily="34" charset="0"/>
                          <a:ea typeface="Droid Sans Fallback" charset="0"/>
                          <a:cs typeface="Droid Sans Fallback" charset="0"/>
                        </a:defRPr>
                      </a:lvl3pPr>
                      <a:lvl4pPr>
                        <a:spcBef>
                          <a:spcPts val="575"/>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4pPr>
                      <a:lvl5pPr>
                        <a:spcBef>
                          <a:spcPts val="288"/>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pPr>
                      <a:r>
                        <a:rPr kumimoji="0" lang="en-GB" altLang="en-FR" sz="1600" b="1" i="0" u="none" strike="noStrike" cap="none" normalizeH="0" baseline="0" dirty="0">
                          <a:ln>
                            <a:noFill/>
                          </a:ln>
                          <a:solidFill>
                            <a:srgbClr val="C00000"/>
                          </a:solidFill>
                          <a:effectLst/>
                          <a:latin typeface="Arial" panose="020B0604020202020204" pitchFamily="34" charset="0"/>
                          <a:ea typeface="Microsoft YaHei" panose="020B0503020204020204" pitchFamily="34" charset="-122"/>
                        </a:rPr>
                        <a:t>WIS 2.0 MQP choice</a:t>
                      </a:r>
                    </a:p>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pPr>
                      <a:r>
                        <a:rPr kumimoji="0" lang="en-GB" altLang="en-FR"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Initially for Internet of Things connectivity</a:t>
                      </a:r>
                    </a:p>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pPr>
                      <a:br>
                        <a:rPr kumimoji="0" lang="en-GB" altLang="en-FR"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br>
                      <a:r>
                        <a:rPr kumimoji="0" lang="en-GB" altLang="en-FR" sz="1600" b="1" i="0" u="none" strike="noStrike" cap="none" normalizeH="0" baseline="0" dirty="0">
                          <a:ln>
                            <a:noFill/>
                          </a:ln>
                          <a:solidFill>
                            <a:srgbClr val="CE181E"/>
                          </a:solidFill>
                          <a:effectLst/>
                          <a:latin typeface="Arial" panose="020B0604020202020204" pitchFamily="34" charset="0"/>
                          <a:ea typeface="Microsoft YaHei" panose="020B0503020204020204" pitchFamily="34" charset="-122"/>
                        </a:rPr>
                        <a:t>ISO/IEC PRF 20922</a:t>
                      </a:r>
                    </a:p>
                  </a:txBody>
                  <a:tcPr marL="81638" marR="81638" marT="56967" marB="42452"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chemeClr val="tx2">
                        <a:lumMod val="40000"/>
                        <a:lumOff val="60000"/>
                      </a:schemeClr>
                    </a:solidFill>
                  </a:tcPr>
                </a:tc>
                <a:extLst>
                  <a:ext uri="{0D108BD9-81ED-4DB2-BD59-A6C34878D82A}">
                    <a16:rowId xmlns:a16="http://schemas.microsoft.com/office/drawing/2014/main" val="552550938"/>
                  </a:ext>
                </a:extLst>
              </a:tr>
              <a:tr h="577440">
                <a:tc>
                  <a:txBody>
                    <a:bodyPr/>
                    <a:lstStyle>
                      <a:lvl1pPr>
                        <a:spcBef>
                          <a:spcPts val="975"/>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sz="2000">
                          <a:solidFill>
                            <a:srgbClr val="000000"/>
                          </a:solidFill>
                          <a:latin typeface="Arial" panose="020B0604020202020204" pitchFamily="34" charset="0"/>
                          <a:ea typeface="Droid Sans Fallback" charset="0"/>
                          <a:cs typeface="Droid Sans Fallback" charset="0"/>
                        </a:defRPr>
                      </a:lvl1pPr>
                      <a:lvl2pPr>
                        <a:spcBef>
                          <a:spcPts val="1138"/>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sz="2000">
                          <a:solidFill>
                            <a:srgbClr val="000000"/>
                          </a:solidFill>
                          <a:latin typeface="Arial" panose="020B0604020202020204" pitchFamily="34" charset="0"/>
                          <a:ea typeface="Droid Sans Fallback" charset="0"/>
                          <a:cs typeface="Droid Sans Fallback" charset="0"/>
                        </a:defRPr>
                      </a:lvl2pPr>
                      <a:lvl3pPr>
                        <a:spcBef>
                          <a:spcPts val="85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sz="2000">
                          <a:solidFill>
                            <a:srgbClr val="000000"/>
                          </a:solidFill>
                          <a:latin typeface="Arial" panose="020B0604020202020204" pitchFamily="34" charset="0"/>
                          <a:ea typeface="Droid Sans Fallback" charset="0"/>
                          <a:cs typeface="Droid Sans Fallback" charset="0"/>
                        </a:defRPr>
                      </a:lvl3pPr>
                      <a:lvl4pPr>
                        <a:spcBef>
                          <a:spcPts val="575"/>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4pPr>
                      <a:lvl5pPr>
                        <a:spcBef>
                          <a:spcPts val="288"/>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pPr>
                      <a:r>
                        <a:rPr kumimoji="0" lang="en-GB" altLang="en-FR"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STOMP</a:t>
                      </a:r>
                    </a:p>
                  </a:txBody>
                  <a:tcPr marL="81638" marR="81638" marT="56967" marB="42452"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Bef>
                          <a:spcPts val="975"/>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sz="2000">
                          <a:solidFill>
                            <a:srgbClr val="000000"/>
                          </a:solidFill>
                          <a:latin typeface="Arial" panose="020B0604020202020204" pitchFamily="34" charset="0"/>
                          <a:ea typeface="Droid Sans Fallback" charset="0"/>
                          <a:cs typeface="Droid Sans Fallback" charset="0"/>
                        </a:defRPr>
                      </a:lvl1pPr>
                      <a:lvl2pPr>
                        <a:spcBef>
                          <a:spcPts val="1138"/>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sz="2000">
                          <a:solidFill>
                            <a:srgbClr val="000000"/>
                          </a:solidFill>
                          <a:latin typeface="Arial" panose="020B0604020202020204" pitchFamily="34" charset="0"/>
                          <a:ea typeface="Droid Sans Fallback" charset="0"/>
                          <a:cs typeface="Droid Sans Fallback" charset="0"/>
                        </a:defRPr>
                      </a:lvl2pPr>
                      <a:lvl3pPr>
                        <a:spcBef>
                          <a:spcPts val="85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sz="2000">
                          <a:solidFill>
                            <a:srgbClr val="000000"/>
                          </a:solidFill>
                          <a:latin typeface="Arial" panose="020B0604020202020204" pitchFamily="34" charset="0"/>
                          <a:ea typeface="Droid Sans Fallback" charset="0"/>
                          <a:cs typeface="Droid Sans Fallback" charset="0"/>
                        </a:defRPr>
                      </a:lvl3pPr>
                      <a:lvl4pPr>
                        <a:spcBef>
                          <a:spcPts val="575"/>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4pPr>
                      <a:lvl5pPr>
                        <a:spcBef>
                          <a:spcPts val="288"/>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pPr>
                      <a:r>
                        <a:rPr kumimoji="0" lang="en-GB" altLang="en-FR"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Simple Text Oriented Messaging Protocol</a:t>
                      </a:r>
                    </a:p>
                  </a:txBody>
                  <a:tcPr marL="81638" marR="81638" marT="56967" marB="42452"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3811726523"/>
                  </a:ext>
                </a:extLst>
              </a:tr>
              <a:tr h="577440">
                <a:tc>
                  <a:txBody>
                    <a:bodyPr/>
                    <a:lstStyle>
                      <a:lvl1pPr>
                        <a:spcBef>
                          <a:spcPts val="975"/>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sz="2000">
                          <a:solidFill>
                            <a:srgbClr val="000000"/>
                          </a:solidFill>
                          <a:latin typeface="Arial" panose="020B0604020202020204" pitchFamily="34" charset="0"/>
                          <a:ea typeface="Droid Sans Fallback" charset="0"/>
                          <a:cs typeface="Droid Sans Fallback" charset="0"/>
                        </a:defRPr>
                      </a:lvl1pPr>
                      <a:lvl2pPr>
                        <a:spcBef>
                          <a:spcPts val="1138"/>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sz="2000">
                          <a:solidFill>
                            <a:srgbClr val="000000"/>
                          </a:solidFill>
                          <a:latin typeface="Arial" panose="020B0604020202020204" pitchFamily="34" charset="0"/>
                          <a:ea typeface="Droid Sans Fallback" charset="0"/>
                          <a:cs typeface="Droid Sans Fallback" charset="0"/>
                        </a:defRPr>
                      </a:lvl2pPr>
                      <a:lvl3pPr>
                        <a:spcBef>
                          <a:spcPts val="85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sz="2000">
                          <a:solidFill>
                            <a:srgbClr val="000000"/>
                          </a:solidFill>
                          <a:latin typeface="Arial" panose="020B0604020202020204" pitchFamily="34" charset="0"/>
                          <a:ea typeface="Droid Sans Fallback" charset="0"/>
                          <a:cs typeface="Droid Sans Fallback" charset="0"/>
                        </a:defRPr>
                      </a:lvl3pPr>
                      <a:lvl4pPr>
                        <a:spcBef>
                          <a:spcPts val="575"/>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4pPr>
                      <a:lvl5pPr>
                        <a:spcBef>
                          <a:spcPts val="288"/>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pPr>
                      <a:r>
                        <a:rPr kumimoji="0" lang="en-GB" altLang="en-FR"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JMS</a:t>
                      </a:r>
                    </a:p>
                  </a:txBody>
                  <a:tcPr marL="81638" marR="81638" marT="56967" marB="42452"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Bef>
                          <a:spcPts val="975"/>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sz="2000">
                          <a:solidFill>
                            <a:srgbClr val="000000"/>
                          </a:solidFill>
                          <a:latin typeface="Arial" panose="020B0604020202020204" pitchFamily="34" charset="0"/>
                          <a:ea typeface="Droid Sans Fallback" charset="0"/>
                          <a:cs typeface="Droid Sans Fallback" charset="0"/>
                        </a:defRPr>
                      </a:lvl1pPr>
                      <a:lvl2pPr>
                        <a:spcBef>
                          <a:spcPts val="1138"/>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sz="2000">
                          <a:solidFill>
                            <a:srgbClr val="000000"/>
                          </a:solidFill>
                          <a:latin typeface="Arial" panose="020B0604020202020204" pitchFamily="34" charset="0"/>
                          <a:ea typeface="Droid Sans Fallback" charset="0"/>
                          <a:cs typeface="Droid Sans Fallback" charset="0"/>
                        </a:defRPr>
                      </a:lvl2pPr>
                      <a:lvl3pPr>
                        <a:spcBef>
                          <a:spcPts val="85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sz="2000">
                          <a:solidFill>
                            <a:srgbClr val="000000"/>
                          </a:solidFill>
                          <a:latin typeface="Arial" panose="020B0604020202020204" pitchFamily="34" charset="0"/>
                          <a:ea typeface="Droid Sans Fallback" charset="0"/>
                          <a:cs typeface="Droid Sans Fallback" charset="0"/>
                        </a:defRPr>
                      </a:lvl3pPr>
                      <a:lvl4pPr>
                        <a:spcBef>
                          <a:spcPts val="575"/>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4pPr>
                      <a:lvl5pPr>
                        <a:spcBef>
                          <a:spcPts val="288"/>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pPr>
                      <a:r>
                        <a:rPr kumimoji="0" lang="en-GB" altLang="en-FR"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Java only</a:t>
                      </a:r>
                    </a:p>
                  </a:txBody>
                  <a:tcPr marL="81638" marR="81638" marT="56967" marB="42452"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112067665"/>
                  </a:ext>
                </a:extLst>
              </a:tr>
              <a:tr h="577440">
                <a:tc>
                  <a:txBody>
                    <a:bodyPr/>
                    <a:lstStyle>
                      <a:lvl1pPr>
                        <a:spcBef>
                          <a:spcPts val="975"/>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sz="2000">
                          <a:solidFill>
                            <a:srgbClr val="000000"/>
                          </a:solidFill>
                          <a:latin typeface="Arial" panose="020B0604020202020204" pitchFamily="34" charset="0"/>
                          <a:ea typeface="Droid Sans Fallback" charset="0"/>
                          <a:cs typeface="Droid Sans Fallback" charset="0"/>
                        </a:defRPr>
                      </a:lvl1pPr>
                      <a:lvl2pPr>
                        <a:spcBef>
                          <a:spcPts val="1138"/>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sz="2000">
                          <a:solidFill>
                            <a:srgbClr val="000000"/>
                          </a:solidFill>
                          <a:latin typeface="Arial" panose="020B0604020202020204" pitchFamily="34" charset="0"/>
                          <a:ea typeface="Droid Sans Fallback" charset="0"/>
                          <a:cs typeface="Droid Sans Fallback" charset="0"/>
                        </a:defRPr>
                      </a:lvl2pPr>
                      <a:lvl3pPr>
                        <a:spcBef>
                          <a:spcPts val="85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sz="2000">
                          <a:solidFill>
                            <a:srgbClr val="000000"/>
                          </a:solidFill>
                          <a:latin typeface="Arial" panose="020B0604020202020204" pitchFamily="34" charset="0"/>
                          <a:ea typeface="Droid Sans Fallback" charset="0"/>
                          <a:cs typeface="Droid Sans Fallback" charset="0"/>
                        </a:defRPr>
                      </a:lvl3pPr>
                      <a:lvl4pPr>
                        <a:spcBef>
                          <a:spcPts val="575"/>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4pPr>
                      <a:lvl5pPr>
                        <a:spcBef>
                          <a:spcPts val="288"/>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pPr>
                      <a:r>
                        <a:rPr kumimoji="0" lang="en-GB" altLang="en-FR"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Kafka</a:t>
                      </a:r>
                    </a:p>
                  </a:txBody>
                  <a:tcPr marL="81638" marR="81638" marT="56967" marB="42452"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Bef>
                          <a:spcPts val="975"/>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sz="2000">
                          <a:solidFill>
                            <a:srgbClr val="000000"/>
                          </a:solidFill>
                          <a:latin typeface="Arial" panose="020B0604020202020204" pitchFamily="34" charset="0"/>
                          <a:ea typeface="Droid Sans Fallback" charset="0"/>
                          <a:cs typeface="Droid Sans Fallback" charset="0"/>
                        </a:defRPr>
                      </a:lvl1pPr>
                      <a:lvl2pPr>
                        <a:spcBef>
                          <a:spcPts val="1138"/>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sz="2000">
                          <a:solidFill>
                            <a:srgbClr val="000000"/>
                          </a:solidFill>
                          <a:latin typeface="Arial" panose="020B0604020202020204" pitchFamily="34" charset="0"/>
                          <a:ea typeface="Droid Sans Fallback" charset="0"/>
                          <a:cs typeface="Droid Sans Fallback" charset="0"/>
                        </a:defRPr>
                      </a:lvl2pPr>
                      <a:lvl3pPr>
                        <a:spcBef>
                          <a:spcPts val="85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sz="2000">
                          <a:solidFill>
                            <a:srgbClr val="000000"/>
                          </a:solidFill>
                          <a:latin typeface="Arial" panose="020B0604020202020204" pitchFamily="34" charset="0"/>
                          <a:ea typeface="Droid Sans Fallback" charset="0"/>
                          <a:cs typeface="Droid Sans Fallback" charset="0"/>
                        </a:defRPr>
                      </a:lvl3pPr>
                      <a:lvl4pPr>
                        <a:spcBef>
                          <a:spcPts val="575"/>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4pPr>
                      <a:lvl5pPr>
                        <a:spcBef>
                          <a:spcPts val="288"/>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pPr>
                      <a:r>
                        <a:rPr kumimoji="0" lang="en-GB" altLang="en-FR"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Broker (Apache Kafka)</a:t>
                      </a:r>
                    </a:p>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pPr>
                      <a:r>
                        <a:rPr kumimoji="0" lang="en-GB" altLang="en-FR"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Data storage (Apache Zookeeper)</a:t>
                      </a:r>
                    </a:p>
                  </a:txBody>
                  <a:tcPr marL="81638" marR="81638" marT="56967" marB="42452"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7374282"/>
                  </a:ext>
                </a:extLst>
              </a:tr>
              <a:tr h="793729">
                <a:tc>
                  <a:txBody>
                    <a:bodyPr/>
                    <a:lstStyle>
                      <a:lvl1pPr>
                        <a:spcBef>
                          <a:spcPts val="975"/>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sz="2000">
                          <a:solidFill>
                            <a:srgbClr val="000000"/>
                          </a:solidFill>
                          <a:latin typeface="Arial" panose="020B0604020202020204" pitchFamily="34" charset="0"/>
                          <a:ea typeface="Droid Sans Fallback" charset="0"/>
                          <a:cs typeface="Droid Sans Fallback" charset="0"/>
                        </a:defRPr>
                      </a:lvl1pPr>
                      <a:lvl2pPr>
                        <a:spcBef>
                          <a:spcPts val="1138"/>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sz="2000">
                          <a:solidFill>
                            <a:srgbClr val="000000"/>
                          </a:solidFill>
                          <a:latin typeface="Arial" panose="020B0604020202020204" pitchFamily="34" charset="0"/>
                          <a:ea typeface="Droid Sans Fallback" charset="0"/>
                          <a:cs typeface="Droid Sans Fallback" charset="0"/>
                        </a:defRPr>
                      </a:lvl2pPr>
                      <a:lvl3pPr>
                        <a:spcBef>
                          <a:spcPts val="85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sz="2000">
                          <a:solidFill>
                            <a:srgbClr val="000000"/>
                          </a:solidFill>
                          <a:latin typeface="Arial" panose="020B0604020202020204" pitchFamily="34" charset="0"/>
                          <a:ea typeface="Droid Sans Fallback" charset="0"/>
                          <a:cs typeface="Droid Sans Fallback" charset="0"/>
                        </a:defRPr>
                      </a:lvl3pPr>
                      <a:lvl4pPr>
                        <a:spcBef>
                          <a:spcPts val="575"/>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4pPr>
                      <a:lvl5pPr>
                        <a:spcBef>
                          <a:spcPts val="288"/>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pPr>
                      <a:r>
                        <a:rPr kumimoji="0" lang="en-GB" altLang="en-FR" sz="16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Redis</a:t>
                      </a:r>
                    </a:p>
                  </a:txBody>
                  <a:tcPr marL="81638" marR="81638" marT="56967" marB="42452"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Bef>
                          <a:spcPts val="975"/>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sz="2000">
                          <a:solidFill>
                            <a:srgbClr val="000000"/>
                          </a:solidFill>
                          <a:latin typeface="Arial" panose="020B0604020202020204" pitchFamily="34" charset="0"/>
                          <a:ea typeface="Droid Sans Fallback" charset="0"/>
                          <a:cs typeface="Droid Sans Fallback" charset="0"/>
                        </a:defRPr>
                      </a:lvl1pPr>
                      <a:lvl2pPr>
                        <a:spcBef>
                          <a:spcPts val="1138"/>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sz="2000">
                          <a:solidFill>
                            <a:srgbClr val="000000"/>
                          </a:solidFill>
                          <a:latin typeface="Arial" panose="020B0604020202020204" pitchFamily="34" charset="0"/>
                          <a:ea typeface="Droid Sans Fallback" charset="0"/>
                          <a:cs typeface="Droid Sans Fallback" charset="0"/>
                        </a:defRPr>
                      </a:lvl2pPr>
                      <a:lvl3pPr>
                        <a:spcBef>
                          <a:spcPts val="85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sz="2000">
                          <a:solidFill>
                            <a:srgbClr val="000000"/>
                          </a:solidFill>
                          <a:latin typeface="Arial" panose="020B0604020202020204" pitchFamily="34" charset="0"/>
                          <a:ea typeface="Droid Sans Fallback" charset="0"/>
                          <a:cs typeface="Droid Sans Fallback" charset="0"/>
                        </a:defRPr>
                      </a:lvl3pPr>
                      <a:lvl4pPr>
                        <a:spcBef>
                          <a:spcPts val="575"/>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4pPr>
                      <a:lvl5pPr>
                        <a:spcBef>
                          <a:spcPts val="288"/>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pPr>
                      <a:r>
                        <a:rPr kumimoji="0" lang="en-GB" altLang="en-FR"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All in RAM</a:t>
                      </a:r>
                    </a:p>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pPr>
                      <a:r>
                        <a:rPr kumimoji="0" lang="en-GB" altLang="en-FR"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Better on LAN level</a:t>
                      </a:r>
                    </a:p>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pPr>
                      <a:r>
                        <a:rPr kumimoji="0" lang="en-GB" altLang="en-FR" sz="16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Data lost upon reboot</a:t>
                      </a:r>
                    </a:p>
                  </a:txBody>
                  <a:tcPr marL="81638" marR="81638" marT="56967" marB="42452"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072078096"/>
                  </a:ext>
                </a:extLst>
              </a:tr>
            </a:tbl>
          </a:graphicData>
        </a:graphic>
      </p:graphicFrame>
      <p:sp>
        <p:nvSpPr>
          <p:cNvPr id="2" name="Rectangle 1">
            <a:extLst>
              <a:ext uri="{FF2B5EF4-FFF2-40B4-BE49-F238E27FC236}">
                <a16:creationId xmlns:a16="http://schemas.microsoft.com/office/drawing/2014/main" id="{F1F7388F-B1CB-8706-1C30-E124A1B22D35}"/>
              </a:ext>
            </a:extLst>
          </p:cNvPr>
          <p:cNvSpPr/>
          <p:nvPr/>
        </p:nvSpPr>
        <p:spPr>
          <a:xfrm>
            <a:off x="-53439" y="0"/>
            <a:ext cx="12245439" cy="734218"/>
          </a:xfrm>
          <a:prstGeom prst="rect">
            <a:avLst/>
          </a:prstGeom>
          <a:solidFill>
            <a:srgbClr val="034D9E"/>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tLang="en-FR" sz="3200" b="1" dirty="0"/>
              <a:t>Some of the available protocols</a:t>
            </a:r>
            <a:endParaRPr kumimoji="0" lang="en-CH" sz="3200" b="1" i="0" u="none" strike="noStrike" kern="1200" cap="none" spc="0" normalizeH="0" baseline="0" noProof="0" dirty="0">
              <a:ln>
                <a:noFill/>
              </a:ln>
              <a:solidFill>
                <a:prstClr val="white"/>
              </a:solidFill>
              <a:effectLst/>
              <a:uLnTx/>
              <a:uFillTx/>
              <a:latin typeface="Calibri"/>
              <a:ea typeface="+mn-ea"/>
              <a:cs typeface="+mn-cs"/>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balloon, transport, aircraft&#10;&#10;Description automatically generated">
            <a:extLst>
              <a:ext uri="{FF2B5EF4-FFF2-40B4-BE49-F238E27FC236}">
                <a16:creationId xmlns:a16="http://schemas.microsoft.com/office/drawing/2014/main" id="{7E7EBD5B-4FAD-AD0B-F8ED-D95BE179E2E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192505" y="734218"/>
            <a:ext cx="2789588" cy="2789588"/>
          </a:xfrm>
          <a:prstGeom prst="rect">
            <a:avLst/>
          </a:prstGeom>
        </p:spPr>
      </p:pic>
      <p:pic>
        <p:nvPicPr>
          <p:cNvPr id="7" name="Picture 6">
            <a:extLst>
              <a:ext uri="{FF2B5EF4-FFF2-40B4-BE49-F238E27FC236}">
                <a16:creationId xmlns:a16="http://schemas.microsoft.com/office/drawing/2014/main" id="{A158F41E-C208-DBA0-C410-5123F264D002}"/>
              </a:ext>
            </a:extLst>
          </p:cNvPr>
          <p:cNvPicPr>
            <a:picLocks noChangeAspect="1"/>
          </p:cNvPicPr>
          <p:nvPr/>
        </p:nvPicPr>
        <p:blipFill>
          <a:blip r:embed="rId4">
            <a:alphaModFix/>
            <a:extLst>
              <a:ext uri="{BEBA8EAE-BF5A-486C-A8C5-ECC9F3942E4B}">
                <a14:imgProps xmlns:a14="http://schemas.microsoft.com/office/drawing/2010/main">
                  <a14:imgLayer r:embed="rId5">
                    <a14:imgEffect>
                      <a14:colorTemperature colorTemp="6150"/>
                    </a14:imgEffect>
                    <a14:imgEffect>
                      <a14:saturation sat="400000"/>
                    </a14:imgEffect>
                  </a14:imgLayer>
                </a14:imgProps>
              </a:ext>
            </a:extLst>
          </a:blip>
          <a:stretch>
            <a:fillRect/>
          </a:stretch>
        </p:blipFill>
        <p:spPr>
          <a:xfrm>
            <a:off x="5691949" y="4283347"/>
            <a:ext cx="1790700" cy="1638300"/>
          </a:xfrm>
          <a:prstGeom prst="rect">
            <a:avLst/>
          </a:prstGeom>
        </p:spPr>
      </p:pic>
      <p:graphicFrame>
        <p:nvGraphicFramePr>
          <p:cNvPr id="4" name="Diagram 3">
            <a:extLst>
              <a:ext uri="{FF2B5EF4-FFF2-40B4-BE49-F238E27FC236}">
                <a16:creationId xmlns:a16="http://schemas.microsoft.com/office/drawing/2014/main" id="{2BD7D380-6A75-B24E-07F9-D0A2EF8B7044}"/>
              </a:ext>
            </a:extLst>
          </p:cNvPr>
          <p:cNvGraphicFramePr/>
          <p:nvPr>
            <p:extLst>
              <p:ext uri="{D42A27DB-BD31-4B8C-83A1-F6EECF244321}">
                <p14:modId xmlns:p14="http://schemas.microsoft.com/office/powerpoint/2010/main" val="2710663831"/>
              </p:ext>
            </p:extLst>
          </p:nvPr>
        </p:nvGraphicFramePr>
        <p:xfrm>
          <a:off x="-556651" y="1308424"/>
          <a:ext cx="6477387" cy="383441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9" name="Rectangle 8">
            <a:extLst>
              <a:ext uri="{FF2B5EF4-FFF2-40B4-BE49-F238E27FC236}">
                <a16:creationId xmlns:a16="http://schemas.microsoft.com/office/drawing/2014/main" id="{3A4368A4-7235-155A-F600-F0C124C94402}"/>
              </a:ext>
            </a:extLst>
          </p:cNvPr>
          <p:cNvSpPr/>
          <p:nvPr/>
        </p:nvSpPr>
        <p:spPr>
          <a:xfrm>
            <a:off x="5669171" y="1422276"/>
            <a:ext cx="1849417" cy="1200329"/>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solidFill>
                  <a:srgbClr val="FFC000"/>
                </a:solidFill>
                <a:effectLst/>
                <a:uLnTx/>
                <a:uFillTx/>
                <a:latin typeface="Calibri"/>
                <a:ea typeface="+mn-ea"/>
                <a:cs typeface="+mn-cs"/>
              </a:rPr>
              <a:t>Global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solidFill>
                  <a:srgbClr val="FFC000"/>
                </a:solidFill>
                <a:effectLst/>
                <a:uLnTx/>
                <a:uFillTx/>
                <a:latin typeface="Calibri"/>
                <a:ea typeface="+mn-ea"/>
                <a:cs typeface="+mn-cs"/>
              </a:rPr>
              <a:t> Services</a:t>
            </a:r>
          </a:p>
        </p:txBody>
      </p:sp>
      <p:sp>
        <p:nvSpPr>
          <p:cNvPr id="12" name="TextBox 11">
            <a:extLst>
              <a:ext uri="{FF2B5EF4-FFF2-40B4-BE49-F238E27FC236}">
                <a16:creationId xmlns:a16="http://schemas.microsoft.com/office/drawing/2014/main" id="{AED8AFDA-4808-91D3-4A69-BC144A2653DE}"/>
              </a:ext>
            </a:extLst>
          </p:cNvPr>
          <p:cNvSpPr txBox="1"/>
          <p:nvPr/>
        </p:nvSpPr>
        <p:spPr>
          <a:xfrm>
            <a:off x="5731705" y="5755946"/>
            <a:ext cx="17907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srgbClr val="1F497D"/>
                </a:solidFill>
                <a:effectLst/>
                <a:uLnTx/>
                <a:uFillTx/>
                <a:latin typeface="Calibri"/>
                <a:ea typeface="+mn-ea"/>
                <a:cs typeface="+mn-cs"/>
              </a:rPr>
              <a:t>WIS2 node</a:t>
            </a:r>
            <a:endParaRPr kumimoji="0" lang="en-CH" sz="2800" b="1" i="0" u="none" strike="noStrike" kern="1200" cap="none" spc="0" normalizeH="0" baseline="0" noProof="0">
              <a:ln>
                <a:noFill/>
              </a:ln>
              <a:solidFill>
                <a:srgbClr val="1F497D"/>
              </a:solidFill>
              <a:effectLst/>
              <a:uLnTx/>
              <a:uFillTx/>
              <a:latin typeface="Calibri"/>
              <a:ea typeface="+mn-ea"/>
              <a:cs typeface="+mn-cs"/>
            </a:endParaRPr>
          </a:p>
        </p:txBody>
      </p:sp>
      <p:cxnSp>
        <p:nvCxnSpPr>
          <p:cNvPr id="67" name="Straight Connector 66">
            <a:extLst>
              <a:ext uri="{FF2B5EF4-FFF2-40B4-BE49-F238E27FC236}">
                <a16:creationId xmlns:a16="http://schemas.microsoft.com/office/drawing/2014/main" id="{EE103346-FDAD-6927-B2B6-AC61001AAB58}"/>
              </a:ext>
            </a:extLst>
          </p:cNvPr>
          <p:cNvCxnSpPr>
            <a:cxnSpLocks/>
          </p:cNvCxnSpPr>
          <p:nvPr/>
        </p:nvCxnSpPr>
        <p:spPr>
          <a:xfrm rot="5400000">
            <a:off x="4941195" y="4114544"/>
            <a:ext cx="1788402" cy="286894"/>
          </a:xfrm>
          <a:prstGeom prst="curvedConnector4">
            <a:avLst>
              <a:gd name="adj1" fmla="val 27098"/>
              <a:gd name="adj2" fmla="val 179681"/>
            </a:avLst>
          </a:prstGeom>
          <a:ln cap="sq">
            <a:bevel/>
            <a:headEnd type="none"/>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071B77FC-851C-50A8-318F-15AECBDFF159}"/>
              </a:ext>
            </a:extLst>
          </p:cNvPr>
          <p:cNvSpPr txBox="1"/>
          <p:nvPr/>
        </p:nvSpPr>
        <p:spPr>
          <a:xfrm rot="18724564">
            <a:off x="4980208" y="4291848"/>
            <a:ext cx="1081986" cy="215444"/>
          </a:xfrm>
          <a:prstGeom prst="rect">
            <a:avLst/>
          </a:prstGeom>
          <a:solidFill>
            <a:schemeClr val="bg1"/>
          </a:solidFill>
        </p:spPr>
        <p:txBody>
          <a:bodyPr wrap="square" lIns="0" tIns="0" rIns="0" bIns="0" rtlCol="0">
            <a:spAutoFit/>
          </a:bodyPr>
          <a:lstStyle>
            <a:defPPr>
              <a:defRPr lang="en-US"/>
            </a:defPPr>
            <a:lvl1pPr>
              <a:defRPr sz="1400"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Calibri"/>
                <a:ea typeface="+mn-ea"/>
                <a:cs typeface="+mn-cs"/>
              </a:rPr>
              <a:t>Subscribes to  </a:t>
            </a:r>
            <a:endParaRPr kumimoji="0" lang="en-CH" sz="1400" b="1" i="0" u="none" strike="noStrike" kern="1200" cap="none" spc="0" normalizeH="0" baseline="0" noProof="0">
              <a:ln>
                <a:noFill/>
              </a:ln>
              <a:solidFill>
                <a:prstClr val="black"/>
              </a:solidFill>
              <a:effectLst/>
              <a:uLnTx/>
              <a:uFillTx/>
              <a:latin typeface="Calibri"/>
              <a:ea typeface="+mn-ea"/>
              <a:cs typeface="+mn-cs"/>
            </a:endParaRPr>
          </a:p>
        </p:txBody>
      </p:sp>
      <p:cxnSp>
        <p:nvCxnSpPr>
          <p:cNvPr id="110" name="Straight Arrow Connector 109">
            <a:extLst>
              <a:ext uri="{FF2B5EF4-FFF2-40B4-BE49-F238E27FC236}">
                <a16:creationId xmlns:a16="http://schemas.microsoft.com/office/drawing/2014/main" id="{CE27FE2B-A4E5-3C92-F881-069285141A6F}"/>
              </a:ext>
            </a:extLst>
          </p:cNvPr>
          <p:cNvCxnSpPr>
            <a:cxnSpLocks/>
            <a:stCxn id="8" idx="2"/>
            <a:endCxn id="7" idx="0"/>
          </p:cNvCxnSpPr>
          <p:nvPr/>
        </p:nvCxnSpPr>
        <p:spPr>
          <a:xfrm>
            <a:off x="6587299" y="3523806"/>
            <a:ext cx="0" cy="7595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28044277-BDF1-ADDA-49E2-B2E1AC485C44}"/>
              </a:ext>
            </a:extLst>
          </p:cNvPr>
          <p:cNvSpPr txBox="1"/>
          <p:nvPr/>
        </p:nvSpPr>
        <p:spPr>
          <a:xfrm>
            <a:off x="6171557" y="3688133"/>
            <a:ext cx="849855" cy="430887"/>
          </a:xfrm>
          <a:prstGeom prst="rect">
            <a:avLst/>
          </a:prstGeom>
          <a:solidFill>
            <a:schemeClr val="bg1"/>
          </a:solid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a:ea typeface="+mn-ea"/>
                <a:cs typeface="+mn-cs"/>
              </a:rPr>
              <a:t>Downloads data</a:t>
            </a:r>
            <a:endParaRPr kumimoji="0" lang="en-CH" sz="1400" b="1"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48" name="Connector: Curved 147">
            <a:extLst>
              <a:ext uri="{FF2B5EF4-FFF2-40B4-BE49-F238E27FC236}">
                <a16:creationId xmlns:a16="http://schemas.microsoft.com/office/drawing/2014/main" id="{4404AEE8-F929-3DBD-12A3-8A25A98B372F}"/>
              </a:ext>
            </a:extLst>
          </p:cNvPr>
          <p:cNvCxnSpPr>
            <a:cxnSpLocks/>
            <a:stCxn id="7" idx="3"/>
          </p:cNvCxnSpPr>
          <p:nvPr/>
        </p:nvCxnSpPr>
        <p:spPr>
          <a:xfrm flipH="1" flipV="1">
            <a:off x="7081049" y="3417234"/>
            <a:ext cx="401600" cy="1685263"/>
          </a:xfrm>
          <a:prstGeom prst="curvedConnector4">
            <a:avLst>
              <a:gd name="adj1" fmla="val -56922"/>
              <a:gd name="adj2" fmla="val 74303"/>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2D9BA023-9A99-FB15-B0D1-3E662109F767}"/>
              </a:ext>
            </a:extLst>
          </p:cNvPr>
          <p:cNvSpPr txBox="1"/>
          <p:nvPr/>
        </p:nvSpPr>
        <p:spPr>
          <a:xfrm rot="19258275">
            <a:off x="7081923" y="3625697"/>
            <a:ext cx="1541975" cy="738664"/>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a:ea typeface="+mn-ea"/>
                <a:cs typeface="+mn-cs"/>
              </a:rPr>
              <a:t>Receives notifications of new data</a:t>
            </a:r>
            <a:endParaRPr kumimoji="0" lang="en-CH" sz="1400" b="1"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02E49068-DEB4-28B6-8411-C651A5B08D1C}"/>
              </a:ext>
            </a:extLst>
          </p:cNvPr>
          <p:cNvSpPr/>
          <p:nvPr/>
        </p:nvSpPr>
        <p:spPr>
          <a:xfrm>
            <a:off x="-53439" y="0"/>
            <a:ext cx="12245439" cy="734218"/>
          </a:xfrm>
          <a:prstGeom prst="rect">
            <a:avLst/>
          </a:prstGeom>
          <a:solidFill>
            <a:srgbClr val="034D9E"/>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white"/>
                </a:solidFill>
                <a:effectLst/>
                <a:uLnTx/>
                <a:uFillTx/>
                <a:latin typeface="Calibri"/>
                <a:ea typeface="+mn-ea"/>
                <a:cs typeface="+mn-cs"/>
              </a:rPr>
              <a:t>WIS2 nodes and Global Services</a:t>
            </a:r>
            <a:endParaRPr kumimoji="0" lang="en-CH" sz="3200" b="1" i="0" u="none" strike="noStrike" kern="1200" cap="none" spc="0" normalizeH="0" baseline="0" noProof="0" dirty="0">
              <a:ln>
                <a:noFill/>
              </a:ln>
              <a:solidFill>
                <a:prstClr val="white"/>
              </a:solidFill>
              <a:effectLst/>
              <a:uLnTx/>
              <a:uFillTx/>
              <a:latin typeface="Calibri"/>
              <a:ea typeface="+mn-ea"/>
              <a:cs typeface="+mn-cs"/>
            </a:endParaRPr>
          </a:p>
        </p:txBody>
      </p:sp>
      <p:pic>
        <p:nvPicPr>
          <p:cNvPr id="10" name="Picture 9" descr="Icon&#10;&#10;Description automatically generated">
            <a:extLst>
              <a:ext uri="{FF2B5EF4-FFF2-40B4-BE49-F238E27FC236}">
                <a16:creationId xmlns:a16="http://schemas.microsoft.com/office/drawing/2014/main" id="{0C81C87F-179A-FBB4-7804-9CB6CA2FB57A}"/>
              </a:ext>
            </a:extLst>
          </p:cNvPr>
          <p:cNvPicPr>
            <a:picLocks noChangeAspect="1"/>
          </p:cNvPicPr>
          <p:nvPr/>
        </p:nvPicPr>
        <p:blipFill>
          <a:blip r:embed="rId11"/>
          <a:stretch>
            <a:fillRect/>
          </a:stretch>
        </p:blipFill>
        <p:spPr>
          <a:xfrm>
            <a:off x="10559796" y="973206"/>
            <a:ext cx="904768" cy="904768"/>
          </a:xfrm>
          <a:prstGeom prst="rect">
            <a:avLst/>
          </a:prstGeom>
        </p:spPr>
      </p:pic>
      <p:pic>
        <p:nvPicPr>
          <p:cNvPr id="13" name="Picture 12" descr="Icon&#10;&#10;Description automatically generated">
            <a:extLst>
              <a:ext uri="{FF2B5EF4-FFF2-40B4-BE49-F238E27FC236}">
                <a16:creationId xmlns:a16="http://schemas.microsoft.com/office/drawing/2014/main" id="{DE8DD6CD-7CB4-7B8C-30E3-624DD67CDD0F}"/>
              </a:ext>
            </a:extLst>
          </p:cNvPr>
          <p:cNvPicPr>
            <a:picLocks noChangeAspect="1"/>
          </p:cNvPicPr>
          <p:nvPr/>
        </p:nvPicPr>
        <p:blipFill>
          <a:blip r:embed="rId11"/>
          <a:stretch>
            <a:fillRect/>
          </a:stretch>
        </p:blipFill>
        <p:spPr>
          <a:xfrm>
            <a:off x="10559796" y="2570811"/>
            <a:ext cx="904768" cy="904768"/>
          </a:xfrm>
          <a:prstGeom prst="rect">
            <a:avLst/>
          </a:prstGeom>
        </p:spPr>
      </p:pic>
      <p:pic>
        <p:nvPicPr>
          <p:cNvPr id="6" name="Picture 5" descr="Icon&#10;&#10;Description automatically generated">
            <a:extLst>
              <a:ext uri="{FF2B5EF4-FFF2-40B4-BE49-F238E27FC236}">
                <a16:creationId xmlns:a16="http://schemas.microsoft.com/office/drawing/2014/main" id="{E4EAAAC5-8FD4-F05A-7280-90C032637985}"/>
              </a:ext>
            </a:extLst>
          </p:cNvPr>
          <p:cNvPicPr>
            <a:picLocks noChangeAspect="1"/>
          </p:cNvPicPr>
          <p:nvPr/>
        </p:nvPicPr>
        <p:blipFill>
          <a:blip r:embed="rId11"/>
          <a:stretch>
            <a:fillRect/>
          </a:stretch>
        </p:blipFill>
        <p:spPr>
          <a:xfrm>
            <a:off x="10107412" y="1676628"/>
            <a:ext cx="904768" cy="904768"/>
          </a:xfrm>
          <a:prstGeom prst="rect">
            <a:avLst/>
          </a:prstGeom>
        </p:spPr>
      </p:pic>
      <p:cxnSp>
        <p:nvCxnSpPr>
          <p:cNvPr id="14" name="Straight Connector 66">
            <a:extLst>
              <a:ext uri="{FF2B5EF4-FFF2-40B4-BE49-F238E27FC236}">
                <a16:creationId xmlns:a16="http://schemas.microsoft.com/office/drawing/2014/main" id="{75D2034D-4E41-2E2C-2E86-541984191A5B}"/>
              </a:ext>
            </a:extLst>
          </p:cNvPr>
          <p:cNvCxnSpPr>
            <a:cxnSpLocks/>
            <a:stCxn id="10" idx="0"/>
          </p:cNvCxnSpPr>
          <p:nvPr/>
        </p:nvCxnSpPr>
        <p:spPr>
          <a:xfrm rot="16200000" flipH="1" flipV="1">
            <a:off x="9123963" y="-297846"/>
            <a:ext cx="617166" cy="3159269"/>
          </a:xfrm>
          <a:prstGeom prst="curvedConnector4">
            <a:avLst>
              <a:gd name="adj1" fmla="val -3367"/>
              <a:gd name="adj2" fmla="val 57160"/>
            </a:avLst>
          </a:prstGeom>
          <a:ln cap="sq">
            <a:bevel/>
            <a:headEnd type="none"/>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9E906224-3829-F75A-266B-F74AF52EB24C}"/>
              </a:ext>
            </a:extLst>
          </p:cNvPr>
          <p:cNvSpPr txBox="1"/>
          <p:nvPr/>
        </p:nvSpPr>
        <p:spPr>
          <a:xfrm>
            <a:off x="8710625" y="1092980"/>
            <a:ext cx="1081986" cy="215444"/>
          </a:xfrm>
          <a:prstGeom prst="rect">
            <a:avLst/>
          </a:prstGeom>
          <a:solidFill>
            <a:schemeClr val="bg1"/>
          </a:solidFill>
        </p:spPr>
        <p:txBody>
          <a:bodyPr wrap="square" lIns="0" tIns="0" rIns="0" bIns="0" rtlCol="0">
            <a:spAutoFit/>
          </a:bodyPr>
          <a:lstStyle>
            <a:defPPr>
              <a:defRPr lang="en-US"/>
            </a:defPPr>
            <a:lvl1pPr>
              <a:defRPr sz="1400"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a:ea typeface="+mn-ea"/>
                <a:cs typeface="+mn-cs"/>
              </a:rPr>
              <a:t>Subscribes to  </a:t>
            </a:r>
            <a:endParaRPr kumimoji="0" lang="en-CH" sz="1400" b="1" i="0" u="none" strike="noStrike" kern="1200" cap="none" spc="0" normalizeH="0" baseline="0" noProof="0" dirty="0">
              <a:ln>
                <a:noFill/>
              </a:ln>
              <a:solidFill>
                <a:prstClr val="black"/>
              </a:solidFill>
              <a:effectLst/>
              <a:uLnTx/>
              <a:uFillTx/>
              <a:latin typeface="Calibri"/>
              <a:ea typeface="+mn-ea"/>
              <a:cs typeface="+mn-cs"/>
            </a:endParaRPr>
          </a:p>
        </p:txBody>
      </p:sp>
      <p:cxnSp>
        <p:nvCxnSpPr>
          <p:cNvPr id="33" name="Connector: Curved 147">
            <a:extLst>
              <a:ext uri="{FF2B5EF4-FFF2-40B4-BE49-F238E27FC236}">
                <a16:creationId xmlns:a16="http://schemas.microsoft.com/office/drawing/2014/main" id="{F8910A60-08F5-A9C1-3573-9A37200551F8}"/>
              </a:ext>
            </a:extLst>
          </p:cNvPr>
          <p:cNvCxnSpPr>
            <a:cxnSpLocks/>
            <a:endCxn id="13" idx="2"/>
          </p:cNvCxnSpPr>
          <p:nvPr/>
        </p:nvCxnSpPr>
        <p:spPr>
          <a:xfrm>
            <a:off x="7852910" y="2623804"/>
            <a:ext cx="3159270" cy="851775"/>
          </a:xfrm>
          <a:prstGeom prst="curvedConnector4">
            <a:avLst>
              <a:gd name="adj1" fmla="val 42840"/>
              <a:gd name="adj2" fmla="val 126838"/>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7D8055DE-D3B7-7C3F-D7FE-C5A333D53F2F}"/>
              </a:ext>
            </a:extLst>
          </p:cNvPr>
          <p:cNvSpPr txBox="1"/>
          <p:nvPr/>
        </p:nvSpPr>
        <p:spPr>
          <a:xfrm>
            <a:off x="8282230" y="3000508"/>
            <a:ext cx="1789081" cy="523220"/>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a:ea typeface="+mn-ea"/>
                <a:cs typeface="+mn-cs"/>
              </a:rPr>
              <a:t>Receives notifications of new data</a:t>
            </a:r>
            <a:endParaRPr kumimoji="0" lang="en-CH" sz="1400" b="1" i="0" u="none" strike="noStrike" kern="1200" cap="none" spc="0" normalizeH="0" baseline="0" noProof="0" dirty="0">
              <a:ln>
                <a:noFill/>
              </a:ln>
              <a:solidFill>
                <a:prstClr val="black"/>
              </a:solidFill>
              <a:effectLst/>
              <a:uLnTx/>
              <a:uFillTx/>
              <a:latin typeface="Calibri"/>
              <a:ea typeface="+mn-ea"/>
              <a:cs typeface="+mn-cs"/>
            </a:endParaRPr>
          </a:p>
        </p:txBody>
      </p:sp>
      <p:cxnSp>
        <p:nvCxnSpPr>
          <p:cNvPr id="43" name="Straight Arrow Connector 42">
            <a:extLst>
              <a:ext uri="{FF2B5EF4-FFF2-40B4-BE49-F238E27FC236}">
                <a16:creationId xmlns:a16="http://schemas.microsoft.com/office/drawing/2014/main" id="{D217F58C-1B9C-89F1-8ACC-437C8621F3F6}"/>
              </a:ext>
            </a:extLst>
          </p:cNvPr>
          <p:cNvCxnSpPr>
            <a:cxnSpLocks/>
            <a:stCxn id="6" idx="1"/>
            <a:endCxn id="8" idx="3"/>
          </p:cNvCxnSpPr>
          <p:nvPr/>
        </p:nvCxnSpPr>
        <p:spPr>
          <a:xfrm flipH="1">
            <a:off x="7982093" y="2129012"/>
            <a:ext cx="212531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TextBox 45">
            <a:extLst>
              <a:ext uri="{FF2B5EF4-FFF2-40B4-BE49-F238E27FC236}">
                <a16:creationId xmlns:a16="http://schemas.microsoft.com/office/drawing/2014/main" id="{96796C00-7BD3-5A7A-B674-429CEFAF8D34}"/>
              </a:ext>
            </a:extLst>
          </p:cNvPr>
          <p:cNvSpPr txBox="1"/>
          <p:nvPr/>
        </p:nvSpPr>
        <p:spPr>
          <a:xfrm>
            <a:off x="8582690" y="1893508"/>
            <a:ext cx="849855" cy="430887"/>
          </a:xfrm>
          <a:prstGeom prst="rect">
            <a:avLst/>
          </a:prstGeom>
          <a:solidFill>
            <a:schemeClr val="bg1"/>
          </a:solid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a:ea typeface="+mn-ea"/>
                <a:cs typeface="+mn-cs"/>
              </a:rPr>
              <a:t>Downloads data</a:t>
            </a:r>
            <a:endParaRPr kumimoji="0" lang="en-CH" sz="1400" b="1"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1529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17" grpId="0" animBg="1"/>
      <p:bldP spid="16" grpId="0" animBg="1"/>
      <p:bldP spid="36" grpId="0" animBg="1"/>
      <p:bldP spid="4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8C9651C-B701-12B4-1BCE-E2BCDA294397}"/>
              </a:ext>
            </a:extLst>
          </p:cNvPr>
          <p:cNvGrpSpPr/>
          <p:nvPr/>
        </p:nvGrpSpPr>
        <p:grpSpPr>
          <a:xfrm>
            <a:off x="8936115" y="2640704"/>
            <a:ext cx="926187" cy="914400"/>
            <a:chOff x="4851042" y="4429399"/>
            <a:chExt cx="1256145" cy="1200330"/>
          </a:xfrm>
        </p:grpSpPr>
        <p:sp>
          <p:nvSpPr>
            <p:cNvPr id="42" name="Oval 41">
              <a:extLst>
                <a:ext uri="{FF2B5EF4-FFF2-40B4-BE49-F238E27FC236}">
                  <a16:creationId xmlns:a16="http://schemas.microsoft.com/office/drawing/2014/main" id="{21A0D7F0-6CA7-3F14-131B-6EC1BCE26FA1}"/>
                </a:ext>
              </a:extLst>
            </p:cNvPr>
            <p:cNvSpPr/>
            <p:nvPr/>
          </p:nvSpPr>
          <p:spPr>
            <a:xfrm>
              <a:off x="4851042" y="4429399"/>
              <a:ext cx="1256145" cy="1200330"/>
            </a:xfrm>
            <a:prstGeom prst="ellipse">
              <a:avLst/>
            </a:prstGeom>
            <a:solidFill>
              <a:schemeClr val="accent6">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dirty="0"/>
            </a:p>
          </p:txBody>
        </p:sp>
        <p:pic>
          <p:nvPicPr>
            <p:cNvPr id="41" name="Graphic 40" descr="Bar chart with solid fill">
              <a:extLst>
                <a:ext uri="{FF2B5EF4-FFF2-40B4-BE49-F238E27FC236}">
                  <a16:creationId xmlns:a16="http://schemas.microsoft.com/office/drawing/2014/main" id="{72AC8B02-C4C3-DD4B-188B-C410AABE5B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85089" y="4571279"/>
              <a:ext cx="914401" cy="914398"/>
            </a:xfrm>
            <a:prstGeom prst="rect">
              <a:avLst/>
            </a:prstGeom>
          </p:spPr>
        </p:pic>
      </p:grpSp>
      <p:sp>
        <p:nvSpPr>
          <p:cNvPr id="2" name="Title 1">
            <a:extLst>
              <a:ext uri="{FF2B5EF4-FFF2-40B4-BE49-F238E27FC236}">
                <a16:creationId xmlns:a16="http://schemas.microsoft.com/office/drawing/2014/main" id="{0E366907-43AC-0C44-9723-9D7DDA6A9A15}"/>
              </a:ext>
            </a:extLst>
          </p:cNvPr>
          <p:cNvSpPr>
            <a:spLocks noGrp="1"/>
          </p:cNvSpPr>
          <p:nvPr>
            <p:ph type="title"/>
          </p:nvPr>
        </p:nvSpPr>
        <p:spPr>
          <a:xfrm>
            <a:off x="1540565" y="-37311"/>
            <a:ext cx="8229600" cy="887659"/>
          </a:xfrm>
        </p:spPr>
        <p:txBody>
          <a:bodyPr anchor="ctr">
            <a:normAutofit/>
          </a:bodyPr>
          <a:lstStyle/>
          <a:p>
            <a:r>
              <a:rPr lang="en-US" dirty="0">
                <a:solidFill>
                  <a:schemeClr val="tx2"/>
                </a:solidFill>
              </a:rPr>
              <a:t>Global Services</a:t>
            </a:r>
            <a:endParaRPr lang="en-CH" dirty="0">
              <a:solidFill>
                <a:schemeClr val="tx2"/>
              </a:solidFill>
            </a:endParaRPr>
          </a:p>
        </p:txBody>
      </p:sp>
      <p:pic>
        <p:nvPicPr>
          <p:cNvPr id="5" name="Graphic 4" descr="Ui Ux outline">
            <a:extLst>
              <a:ext uri="{FF2B5EF4-FFF2-40B4-BE49-F238E27FC236}">
                <a16:creationId xmlns:a16="http://schemas.microsoft.com/office/drawing/2014/main" id="{59E14752-4533-7783-8B74-CA325EB9226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308310" y="542637"/>
            <a:ext cx="914400" cy="914400"/>
          </a:xfrm>
          <a:prstGeom prst="rect">
            <a:avLst/>
          </a:prstGeom>
        </p:spPr>
      </p:pic>
      <p:pic>
        <p:nvPicPr>
          <p:cNvPr id="13" name="Graphic 12" descr="Address Book with solid fill">
            <a:extLst>
              <a:ext uri="{FF2B5EF4-FFF2-40B4-BE49-F238E27FC236}">
                <a16:creationId xmlns:a16="http://schemas.microsoft.com/office/drawing/2014/main" id="{CB4F25DC-DECB-DF3E-3A2D-34B1E9F6C12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334358" y="1366070"/>
            <a:ext cx="914400" cy="914400"/>
          </a:xfrm>
          <a:prstGeom prst="rect">
            <a:avLst/>
          </a:prstGeom>
        </p:spPr>
      </p:pic>
      <p:grpSp>
        <p:nvGrpSpPr>
          <p:cNvPr id="12" name="Group 11">
            <a:extLst>
              <a:ext uri="{FF2B5EF4-FFF2-40B4-BE49-F238E27FC236}">
                <a16:creationId xmlns:a16="http://schemas.microsoft.com/office/drawing/2014/main" id="{849AB510-526B-B39F-9EE0-2D853F1EA9DD}"/>
              </a:ext>
            </a:extLst>
          </p:cNvPr>
          <p:cNvGrpSpPr/>
          <p:nvPr/>
        </p:nvGrpSpPr>
        <p:grpSpPr>
          <a:xfrm>
            <a:off x="616569" y="2653985"/>
            <a:ext cx="926187" cy="914400"/>
            <a:chOff x="3107885" y="2667808"/>
            <a:chExt cx="1256145" cy="1200330"/>
          </a:xfrm>
        </p:grpSpPr>
        <p:sp>
          <p:nvSpPr>
            <p:cNvPr id="35" name="Oval 34">
              <a:extLst>
                <a:ext uri="{FF2B5EF4-FFF2-40B4-BE49-F238E27FC236}">
                  <a16:creationId xmlns:a16="http://schemas.microsoft.com/office/drawing/2014/main" id="{1EBD33F1-D87B-F5ED-FC36-3393FE758A70}"/>
                </a:ext>
              </a:extLst>
            </p:cNvPr>
            <p:cNvSpPr/>
            <p:nvPr/>
          </p:nvSpPr>
          <p:spPr>
            <a:xfrm>
              <a:off x="3107885" y="2667808"/>
              <a:ext cx="1256145" cy="1200330"/>
            </a:xfrm>
            <a:prstGeom prst="ellipse">
              <a:avLst/>
            </a:prstGeom>
            <a:gradFill>
              <a:gsLst>
                <a:gs pos="0">
                  <a:schemeClr val="accent5">
                    <a:lumMod val="75000"/>
                  </a:schemeClr>
                </a:gs>
                <a:gs pos="100000">
                  <a:schemeClr val="accent1">
                    <a:tint val="50000"/>
                    <a:shade val="100000"/>
                    <a:satMod val="3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dirty="0"/>
            </a:p>
          </p:txBody>
        </p:sp>
        <p:pic>
          <p:nvPicPr>
            <p:cNvPr id="22" name="Graphic 21" descr="Database with solid fill">
              <a:extLst>
                <a:ext uri="{FF2B5EF4-FFF2-40B4-BE49-F238E27FC236}">
                  <a16:creationId xmlns:a16="http://schemas.microsoft.com/office/drawing/2014/main" id="{6FAA1644-9F6D-A7E3-FC4E-3B26BC99AD0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260369" y="2810772"/>
              <a:ext cx="914400" cy="914399"/>
            </a:xfrm>
            <a:prstGeom prst="rect">
              <a:avLst/>
            </a:prstGeom>
          </p:spPr>
        </p:pic>
      </p:grpSp>
      <p:sp>
        <p:nvSpPr>
          <p:cNvPr id="37" name="TextBox 36">
            <a:extLst>
              <a:ext uri="{FF2B5EF4-FFF2-40B4-BE49-F238E27FC236}">
                <a16:creationId xmlns:a16="http://schemas.microsoft.com/office/drawing/2014/main" id="{16759BAB-3BCA-0179-E6F4-DBF6F4D55E13}"/>
              </a:ext>
            </a:extLst>
          </p:cNvPr>
          <p:cNvSpPr txBox="1"/>
          <p:nvPr/>
        </p:nvSpPr>
        <p:spPr>
          <a:xfrm>
            <a:off x="495772" y="3538511"/>
            <a:ext cx="1427218" cy="307777"/>
          </a:xfrm>
          <a:prstGeom prst="rect">
            <a:avLst/>
          </a:prstGeom>
          <a:noFill/>
        </p:spPr>
        <p:txBody>
          <a:bodyPr wrap="square" rtlCol="0">
            <a:spAutoFit/>
          </a:bodyPr>
          <a:lstStyle/>
          <a:p>
            <a:r>
              <a:rPr lang="en-US" sz="1400" b="1" dirty="0">
                <a:solidFill>
                  <a:schemeClr val="tx2"/>
                </a:solidFill>
              </a:rPr>
              <a:t>Global Cache</a:t>
            </a:r>
            <a:endParaRPr lang="en-CH" sz="1400" b="1" dirty="0">
              <a:solidFill>
                <a:schemeClr val="tx2"/>
              </a:solidFill>
            </a:endParaRPr>
          </a:p>
        </p:txBody>
      </p:sp>
      <p:sp>
        <p:nvSpPr>
          <p:cNvPr id="38" name="TextBox 37">
            <a:extLst>
              <a:ext uri="{FF2B5EF4-FFF2-40B4-BE49-F238E27FC236}">
                <a16:creationId xmlns:a16="http://schemas.microsoft.com/office/drawing/2014/main" id="{05505DF8-41CB-C39F-EED9-7B6209FDB755}"/>
              </a:ext>
            </a:extLst>
          </p:cNvPr>
          <p:cNvSpPr txBox="1"/>
          <p:nvPr/>
        </p:nvSpPr>
        <p:spPr>
          <a:xfrm>
            <a:off x="5607121" y="3546425"/>
            <a:ext cx="1726388" cy="523220"/>
          </a:xfrm>
          <a:prstGeom prst="rect">
            <a:avLst/>
          </a:prstGeom>
          <a:noFill/>
        </p:spPr>
        <p:txBody>
          <a:bodyPr wrap="square" rtlCol="0">
            <a:spAutoFit/>
          </a:bodyPr>
          <a:lstStyle/>
          <a:p>
            <a:pPr algn="ctr"/>
            <a:r>
              <a:rPr lang="en-US" sz="1400" b="1" dirty="0">
                <a:solidFill>
                  <a:schemeClr val="tx2"/>
                </a:solidFill>
              </a:rPr>
              <a:t>Global Discovery Catalogue</a:t>
            </a:r>
            <a:endParaRPr lang="en-CH" sz="1400" b="1" dirty="0">
              <a:solidFill>
                <a:schemeClr val="tx2"/>
              </a:solidFill>
            </a:endParaRPr>
          </a:p>
        </p:txBody>
      </p:sp>
      <p:sp>
        <p:nvSpPr>
          <p:cNvPr id="39" name="TextBox 38">
            <a:extLst>
              <a:ext uri="{FF2B5EF4-FFF2-40B4-BE49-F238E27FC236}">
                <a16:creationId xmlns:a16="http://schemas.microsoft.com/office/drawing/2014/main" id="{4CD31F8E-E967-ED0C-3A2B-E9BB509B9F6C}"/>
              </a:ext>
            </a:extLst>
          </p:cNvPr>
          <p:cNvSpPr txBox="1"/>
          <p:nvPr/>
        </p:nvSpPr>
        <p:spPr>
          <a:xfrm>
            <a:off x="3025345" y="3522686"/>
            <a:ext cx="1427218" cy="307777"/>
          </a:xfrm>
          <a:prstGeom prst="rect">
            <a:avLst/>
          </a:prstGeom>
          <a:noFill/>
        </p:spPr>
        <p:txBody>
          <a:bodyPr wrap="square" rtlCol="0">
            <a:spAutoFit/>
          </a:bodyPr>
          <a:lstStyle/>
          <a:p>
            <a:r>
              <a:rPr lang="en-US" sz="1400" b="1" dirty="0">
                <a:solidFill>
                  <a:schemeClr val="tx2"/>
                </a:solidFill>
              </a:rPr>
              <a:t>Global Broker</a:t>
            </a:r>
            <a:endParaRPr lang="en-CH" sz="1400" b="1" dirty="0">
              <a:solidFill>
                <a:schemeClr val="tx2"/>
              </a:solidFill>
            </a:endParaRPr>
          </a:p>
        </p:txBody>
      </p:sp>
      <p:sp>
        <p:nvSpPr>
          <p:cNvPr id="43" name="TextBox 42">
            <a:extLst>
              <a:ext uri="{FF2B5EF4-FFF2-40B4-BE49-F238E27FC236}">
                <a16:creationId xmlns:a16="http://schemas.microsoft.com/office/drawing/2014/main" id="{CBC6B3B7-872A-D529-C74A-5C383577F0B7}"/>
              </a:ext>
            </a:extLst>
          </p:cNvPr>
          <p:cNvSpPr txBox="1"/>
          <p:nvPr/>
        </p:nvSpPr>
        <p:spPr>
          <a:xfrm>
            <a:off x="8611837" y="3536856"/>
            <a:ext cx="1855252" cy="307777"/>
          </a:xfrm>
          <a:prstGeom prst="rect">
            <a:avLst/>
          </a:prstGeom>
          <a:noFill/>
        </p:spPr>
        <p:txBody>
          <a:bodyPr wrap="square" rtlCol="0">
            <a:spAutoFit/>
          </a:bodyPr>
          <a:lstStyle/>
          <a:p>
            <a:r>
              <a:rPr lang="en-US" sz="1400" b="1" dirty="0">
                <a:solidFill>
                  <a:schemeClr val="tx2"/>
                </a:solidFill>
              </a:rPr>
              <a:t>Global Monitoring</a:t>
            </a:r>
            <a:endParaRPr lang="en-CH" sz="1400" b="1" dirty="0">
              <a:solidFill>
                <a:schemeClr val="tx2"/>
              </a:solidFill>
            </a:endParaRPr>
          </a:p>
        </p:txBody>
      </p:sp>
      <p:sp>
        <p:nvSpPr>
          <p:cNvPr id="17" name="Rectangle: Rounded Corners 16">
            <a:extLst>
              <a:ext uri="{FF2B5EF4-FFF2-40B4-BE49-F238E27FC236}">
                <a16:creationId xmlns:a16="http://schemas.microsoft.com/office/drawing/2014/main" id="{D5644BBA-D851-0E22-C5CD-4DAC589AA03E}"/>
              </a:ext>
            </a:extLst>
          </p:cNvPr>
          <p:cNvSpPr/>
          <p:nvPr/>
        </p:nvSpPr>
        <p:spPr>
          <a:xfrm>
            <a:off x="186102" y="3815008"/>
            <a:ext cx="1810037" cy="2568821"/>
          </a:xfrm>
          <a:prstGeom prst="roundRect">
            <a:avLst/>
          </a:prstGeom>
          <a:ln>
            <a:noFill/>
          </a:ln>
          <a:effectLst>
            <a:outerShdw blurRad="76200" dir="18900000" sy="23000" kx="-1200000" algn="b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90000"/>
              </a:lnSpc>
            </a:pPr>
            <a:r>
              <a:rPr lang="en-GB" sz="1300" b="1" dirty="0">
                <a:solidFill>
                  <a:schemeClr val="tx2">
                    <a:lumMod val="50000"/>
                  </a:schemeClr>
                </a:solidFill>
              </a:rPr>
              <a:t>A storage providing a copy of the WMO Core data from the NCs/DCPCs to be accessed by the users.</a:t>
            </a:r>
          </a:p>
          <a:p>
            <a:pPr>
              <a:lnSpc>
                <a:spcPct val="90000"/>
              </a:lnSpc>
            </a:pPr>
            <a:r>
              <a:rPr lang="en-GB" sz="1300" b="1" dirty="0">
                <a:solidFill>
                  <a:schemeClr val="tx2">
                    <a:lumMod val="50000"/>
                  </a:schemeClr>
                </a:solidFill>
              </a:rPr>
              <a:t> </a:t>
            </a:r>
          </a:p>
          <a:p>
            <a:pPr marL="87313" lvl="1" indent="-87313">
              <a:lnSpc>
                <a:spcPct val="90000"/>
              </a:lnSpc>
              <a:buFont typeface="Arial" panose="020B0604020202020204" pitchFamily="34" charset="0"/>
              <a:buChar char="•"/>
            </a:pPr>
            <a:r>
              <a:rPr lang="en-GB" sz="1300" b="1" dirty="0">
                <a:solidFill>
                  <a:schemeClr val="tx2">
                    <a:lumMod val="50000"/>
                  </a:schemeClr>
                </a:solidFill>
              </a:rPr>
              <a:t>Data will be open to everyone. </a:t>
            </a:r>
          </a:p>
          <a:p>
            <a:pPr marL="87313" lvl="1" indent="-87313">
              <a:lnSpc>
                <a:spcPct val="90000"/>
              </a:lnSpc>
              <a:buFont typeface="Arial" panose="020B0604020202020204" pitchFamily="34" charset="0"/>
              <a:buChar char="•"/>
            </a:pPr>
            <a:r>
              <a:rPr lang="en-GB" sz="1300" b="1" dirty="0">
                <a:solidFill>
                  <a:schemeClr val="tx2">
                    <a:lumMod val="50000"/>
                  </a:schemeClr>
                </a:solidFill>
              </a:rPr>
              <a:t>Some Global Caches are required globally for resilience.</a:t>
            </a:r>
          </a:p>
        </p:txBody>
      </p:sp>
      <p:sp>
        <p:nvSpPr>
          <p:cNvPr id="19" name="Rectangle: Rounded Corners 18">
            <a:extLst>
              <a:ext uri="{FF2B5EF4-FFF2-40B4-BE49-F238E27FC236}">
                <a16:creationId xmlns:a16="http://schemas.microsoft.com/office/drawing/2014/main" id="{D5C172EE-9555-7032-0577-4F34BDDA9B36}"/>
              </a:ext>
            </a:extLst>
          </p:cNvPr>
          <p:cNvSpPr/>
          <p:nvPr/>
        </p:nvSpPr>
        <p:spPr>
          <a:xfrm>
            <a:off x="2609733" y="3788222"/>
            <a:ext cx="1968181" cy="2595608"/>
          </a:xfrm>
          <a:prstGeom prst="roundRect">
            <a:avLst/>
          </a:prstGeom>
          <a:solidFill>
            <a:schemeClr val="accent2">
              <a:lumMod val="40000"/>
              <a:lumOff val="60000"/>
            </a:schemeClr>
          </a:solidFill>
          <a:ln>
            <a:noFill/>
          </a:ln>
          <a:effectLst>
            <a:outerShdw blurRad="76200" dir="18900000" sy="23000" kx="-1200000" algn="b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90000"/>
              </a:lnSpc>
            </a:pPr>
            <a:r>
              <a:rPr lang="en-GB" sz="1300" b="1" dirty="0">
                <a:solidFill>
                  <a:schemeClr val="tx2">
                    <a:lumMod val="50000"/>
                  </a:schemeClr>
                </a:solidFill>
              </a:rPr>
              <a:t>Providing notifications of all the data available in the Global Caches or in originating </a:t>
            </a:r>
            <a:r>
              <a:rPr lang="en-GB" sz="1300" b="1" dirty="0" err="1">
                <a:solidFill>
                  <a:schemeClr val="tx2">
                    <a:lumMod val="50000"/>
                  </a:schemeClr>
                </a:solidFill>
              </a:rPr>
              <a:t>centers</a:t>
            </a:r>
            <a:r>
              <a:rPr lang="en-GB" sz="1300" b="1" dirty="0">
                <a:solidFill>
                  <a:schemeClr val="tx2">
                    <a:lumMod val="50000"/>
                  </a:schemeClr>
                </a:solidFill>
              </a:rPr>
              <a:t>. </a:t>
            </a:r>
          </a:p>
          <a:p>
            <a:pPr>
              <a:lnSpc>
                <a:spcPct val="90000"/>
              </a:lnSpc>
            </a:pPr>
            <a:endParaRPr lang="en-GB" sz="1300" b="1" dirty="0">
              <a:solidFill>
                <a:schemeClr val="tx2">
                  <a:lumMod val="50000"/>
                </a:schemeClr>
              </a:solidFill>
            </a:endParaRPr>
          </a:p>
          <a:p>
            <a:pPr marL="88900" lvl="1">
              <a:lnSpc>
                <a:spcPct val="90000"/>
              </a:lnSpc>
            </a:pPr>
            <a:r>
              <a:rPr lang="en-GB" sz="1300" b="1" dirty="0">
                <a:solidFill>
                  <a:schemeClr val="tx2">
                    <a:lumMod val="50000"/>
                  </a:schemeClr>
                </a:solidFill>
              </a:rPr>
              <a:t>Users will subscribe to a Global Broker to get notifications of new data to be downloaded from Global Caches or WIS2 node</a:t>
            </a:r>
          </a:p>
        </p:txBody>
      </p:sp>
      <p:sp>
        <p:nvSpPr>
          <p:cNvPr id="24" name="Rectangle: Rounded Corners 23">
            <a:extLst>
              <a:ext uri="{FF2B5EF4-FFF2-40B4-BE49-F238E27FC236}">
                <a16:creationId xmlns:a16="http://schemas.microsoft.com/office/drawing/2014/main" id="{DBCB845A-D172-410D-2971-118DEB351095}"/>
              </a:ext>
            </a:extLst>
          </p:cNvPr>
          <p:cNvSpPr/>
          <p:nvPr/>
        </p:nvSpPr>
        <p:spPr>
          <a:xfrm>
            <a:off x="5433820" y="4022607"/>
            <a:ext cx="1968181" cy="2361223"/>
          </a:xfrm>
          <a:prstGeom prst="roundRect">
            <a:avLst/>
          </a:prstGeom>
          <a:solidFill>
            <a:schemeClr val="accent3">
              <a:lumMod val="20000"/>
              <a:lumOff val="80000"/>
            </a:schemeClr>
          </a:solidFill>
          <a:ln>
            <a:noFill/>
          </a:ln>
          <a:effectLst>
            <a:outerShdw blurRad="76200" dir="18900000" sy="23000" kx="-1200000" algn="b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90000"/>
              </a:lnSpc>
            </a:pPr>
            <a:r>
              <a:rPr lang="en-GB" sz="1300" b="1" dirty="0">
                <a:solidFill>
                  <a:schemeClr val="tx2">
                    <a:lumMod val="50000"/>
                  </a:schemeClr>
                </a:solidFill>
              </a:rPr>
              <a:t>It is a discovery catalogue of data and services. </a:t>
            </a:r>
          </a:p>
          <a:p>
            <a:pPr>
              <a:lnSpc>
                <a:spcPct val="90000"/>
              </a:lnSpc>
            </a:pPr>
            <a:endParaRPr lang="en-GB" sz="1300" b="1" dirty="0">
              <a:solidFill>
                <a:schemeClr val="tx2">
                  <a:lumMod val="50000"/>
                </a:schemeClr>
              </a:solidFill>
            </a:endParaRPr>
          </a:p>
          <a:p>
            <a:pPr marL="0" lvl="1" indent="1588">
              <a:lnSpc>
                <a:spcPct val="90000"/>
              </a:lnSpc>
              <a:buFont typeface="Arial" panose="020B0604020202020204" pitchFamily="34" charset="0"/>
              <a:buChar char="•"/>
            </a:pPr>
            <a:r>
              <a:rPr lang="en-GB" sz="1300" b="1" dirty="0">
                <a:solidFill>
                  <a:schemeClr val="tx2">
                    <a:lumMod val="50000"/>
                  </a:schemeClr>
                </a:solidFill>
              </a:rPr>
              <a:t> Provides an API to list the available data and services </a:t>
            </a:r>
          </a:p>
          <a:p>
            <a:pPr marL="0" lvl="1" indent="1588">
              <a:lnSpc>
                <a:spcPct val="90000"/>
              </a:lnSpc>
              <a:buFont typeface="Arial" panose="020B0604020202020204" pitchFamily="34" charset="0"/>
              <a:buChar char="•"/>
            </a:pPr>
            <a:r>
              <a:rPr lang="en-GB" sz="1300" b="1" dirty="0">
                <a:solidFill>
                  <a:schemeClr val="tx2">
                    <a:lumMod val="50000"/>
                  </a:schemeClr>
                </a:solidFill>
              </a:rPr>
              <a:t> Harvests metadata from the WIS2 Nodes.</a:t>
            </a:r>
          </a:p>
        </p:txBody>
      </p:sp>
      <p:sp>
        <p:nvSpPr>
          <p:cNvPr id="25" name="Rectangle: Rounded Corners 24">
            <a:extLst>
              <a:ext uri="{FF2B5EF4-FFF2-40B4-BE49-F238E27FC236}">
                <a16:creationId xmlns:a16="http://schemas.microsoft.com/office/drawing/2014/main" id="{8F7CDDDA-D44F-9172-4D7E-59CB6917C98E}"/>
              </a:ext>
            </a:extLst>
          </p:cNvPr>
          <p:cNvSpPr/>
          <p:nvPr/>
        </p:nvSpPr>
        <p:spPr>
          <a:xfrm>
            <a:off x="8362715" y="3857085"/>
            <a:ext cx="2072989" cy="2526745"/>
          </a:xfrm>
          <a:prstGeom prst="roundRect">
            <a:avLst/>
          </a:prstGeom>
          <a:solidFill>
            <a:schemeClr val="accent6">
              <a:lumMod val="20000"/>
              <a:lumOff val="80000"/>
            </a:schemeClr>
          </a:solidFill>
          <a:ln>
            <a:noFill/>
          </a:ln>
          <a:effectLst>
            <a:outerShdw blurRad="76200" dir="18900000" sy="23000" kx="-1200000" algn="b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90000"/>
              </a:lnSpc>
            </a:pPr>
            <a:r>
              <a:rPr lang="en-GB" sz="1300" b="1" dirty="0">
                <a:solidFill>
                  <a:schemeClr val="tx2">
                    <a:lumMod val="50000"/>
                  </a:schemeClr>
                </a:solidFill>
              </a:rPr>
              <a:t>Monitoring of data exchanged in WIS2. </a:t>
            </a:r>
          </a:p>
          <a:p>
            <a:pPr marL="0" lvl="1">
              <a:lnSpc>
                <a:spcPct val="90000"/>
              </a:lnSpc>
            </a:pPr>
            <a:endParaRPr lang="en-GB" sz="1300" b="1" dirty="0">
              <a:solidFill>
                <a:schemeClr val="tx2">
                  <a:lumMod val="50000"/>
                </a:schemeClr>
              </a:solidFill>
            </a:endParaRPr>
          </a:p>
          <a:p>
            <a:pPr marL="87313" lvl="1" indent="-87313">
              <a:lnSpc>
                <a:spcPct val="90000"/>
              </a:lnSpc>
              <a:buFont typeface="Arial" panose="020B0604020202020204" pitchFamily="34" charset="0"/>
              <a:buChar char="•"/>
            </a:pPr>
            <a:r>
              <a:rPr lang="en-GB" sz="1300" b="1" dirty="0">
                <a:solidFill>
                  <a:schemeClr val="tx2">
                    <a:lumMod val="50000"/>
                  </a:schemeClr>
                </a:solidFill>
              </a:rPr>
              <a:t>Sensor </a:t>
            </a:r>
            <a:r>
              <a:rPr lang="en-GB" sz="1300" b="1" dirty="0" err="1">
                <a:solidFill>
                  <a:schemeClr val="tx2">
                    <a:lumMod val="50000"/>
                  </a:schemeClr>
                </a:solidFill>
              </a:rPr>
              <a:t>Centers</a:t>
            </a:r>
            <a:r>
              <a:rPr lang="en-GB" sz="1300" b="1" dirty="0">
                <a:solidFill>
                  <a:schemeClr val="tx2">
                    <a:lumMod val="50000"/>
                  </a:schemeClr>
                </a:solidFill>
              </a:rPr>
              <a:t> will make available statistics from data in real time </a:t>
            </a:r>
          </a:p>
          <a:p>
            <a:pPr marL="87313" lvl="1" indent="-87313">
              <a:lnSpc>
                <a:spcPct val="90000"/>
              </a:lnSpc>
              <a:buFont typeface="Arial" panose="020B0604020202020204" pitchFamily="34" charset="0"/>
              <a:buChar char="•"/>
            </a:pPr>
            <a:r>
              <a:rPr lang="en-GB" sz="1300" b="1" dirty="0">
                <a:solidFill>
                  <a:schemeClr val="tx2">
                    <a:lumMod val="50000"/>
                  </a:schemeClr>
                </a:solidFill>
              </a:rPr>
              <a:t>Global Monitoring </a:t>
            </a:r>
            <a:r>
              <a:rPr lang="en-GB" sz="1300" b="1" dirty="0" err="1">
                <a:solidFill>
                  <a:schemeClr val="tx2">
                    <a:lumMod val="50000"/>
                  </a:schemeClr>
                </a:solidFill>
              </a:rPr>
              <a:t>Center</a:t>
            </a:r>
            <a:r>
              <a:rPr lang="en-GB" sz="1300" b="1" dirty="0">
                <a:solidFill>
                  <a:schemeClr val="tx2">
                    <a:lumMod val="50000"/>
                  </a:schemeClr>
                </a:solidFill>
              </a:rPr>
              <a:t> will collect statistics from Sensor </a:t>
            </a:r>
            <a:r>
              <a:rPr lang="en-GB" sz="1300" b="1" dirty="0" err="1">
                <a:solidFill>
                  <a:schemeClr val="tx2">
                    <a:lumMod val="50000"/>
                  </a:schemeClr>
                </a:solidFill>
              </a:rPr>
              <a:t>Centers</a:t>
            </a:r>
            <a:r>
              <a:rPr lang="en-GB" sz="1300" b="1" dirty="0">
                <a:solidFill>
                  <a:schemeClr val="tx2">
                    <a:lumMod val="50000"/>
                  </a:schemeClr>
                </a:solidFill>
              </a:rPr>
              <a:t> and provide web accessible maps and results.</a:t>
            </a:r>
          </a:p>
        </p:txBody>
      </p:sp>
      <p:sp>
        <p:nvSpPr>
          <p:cNvPr id="31" name="Rectangle: Rounded Corners 30">
            <a:extLst>
              <a:ext uri="{FF2B5EF4-FFF2-40B4-BE49-F238E27FC236}">
                <a16:creationId xmlns:a16="http://schemas.microsoft.com/office/drawing/2014/main" id="{F0ACD18A-F4B7-0C69-BCCB-1F8AB35F568B}"/>
              </a:ext>
            </a:extLst>
          </p:cNvPr>
          <p:cNvSpPr/>
          <p:nvPr/>
        </p:nvSpPr>
        <p:spPr>
          <a:xfrm>
            <a:off x="10192913" y="524754"/>
            <a:ext cx="1151540" cy="1782015"/>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a:p>
        </p:txBody>
      </p:sp>
      <p:cxnSp>
        <p:nvCxnSpPr>
          <p:cNvPr id="33" name="Straight Arrow Connector 32">
            <a:extLst>
              <a:ext uri="{FF2B5EF4-FFF2-40B4-BE49-F238E27FC236}">
                <a16:creationId xmlns:a16="http://schemas.microsoft.com/office/drawing/2014/main" id="{91C01A05-A9A6-EAC3-0AE2-93F3E1DC754F}"/>
              </a:ext>
            </a:extLst>
          </p:cNvPr>
          <p:cNvCxnSpPr>
            <a:cxnSpLocks/>
            <a:endCxn id="36" idx="6"/>
          </p:cNvCxnSpPr>
          <p:nvPr/>
        </p:nvCxnSpPr>
        <p:spPr>
          <a:xfrm flipH="1">
            <a:off x="6904662" y="2146472"/>
            <a:ext cx="3224001" cy="955857"/>
          </a:xfrm>
          <a:prstGeom prst="straightConnector1">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Straight Connector 44">
            <a:extLst>
              <a:ext uri="{FF2B5EF4-FFF2-40B4-BE49-F238E27FC236}">
                <a16:creationId xmlns:a16="http://schemas.microsoft.com/office/drawing/2014/main" id="{28208415-7364-843D-CC3B-0B3EAE2A7572}"/>
              </a:ext>
            </a:extLst>
          </p:cNvPr>
          <p:cNvCxnSpPr>
            <a:cxnSpLocks/>
            <a:endCxn id="23" idx="6"/>
          </p:cNvCxnSpPr>
          <p:nvPr/>
        </p:nvCxnSpPr>
        <p:spPr>
          <a:xfrm flipH="1">
            <a:off x="4026765" y="1365178"/>
            <a:ext cx="6141998" cy="171890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Straight Connector 46">
            <a:extLst>
              <a:ext uri="{FF2B5EF4-FFF2-40B4-BE49-F238E27FC236}">
                <a16:creationId xmlns:a16="http://schemas.microsoft.com/office/drawing/2014/main" id="{E7483184-6477-846A-0C53-ABC17A0F7699}"/>
              </a:ext>
            </a:extLst>
          </p:cNvPr>
          <p:cNvCxnSpPr>
            <a:cxnSpLocks/>
            <a:endCxn id="35" idx="6"/>
          </p:cNvCxnSpPr>
          <p:nvPr/>
        </p:nvCxnSpPr>
        <p:spPr>
          <a:xfrm flipH="1">
            <a:off x="1542756" y="718557"/>
            <a:ext cx="8626007" cy="239262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0" name="TextBox 59">
            <a:extLst>
              <a:ext uri="{FF2B5EF4-FFF2-40B4-BE49-F238E27FC236}">
                <a16:creationId xmlns:a16="http://schemas.microsoft.com/office/drawing/2014/main" id="{D066B0A2-F85D-3283-6A8F-532B8C7C957C}"/>
              </a:ext>
            </a:extLst>
          </p:cNvPr>
          <p:cNvSpPr txBox="1"/>
          <p:nvPr/>
        </p:nvSpPr>
        <p:spPr>
          <a:xfrm>
            <a:off x="9125737" y="2069043"/>
            <a:ext cx="1494925" cy="430887"/>
          </a:xfrm>
          <a:prstGeom prst="rect">
            <a:avLst/>
          </a:prstGeom>
          <a:noFill/>
        </p:spPr>
        <p:txBody>
          <a:bodyPr wrap="square" rtlCol="0">
            <a:spAutoFit/>
          </a:bodyPr>
          <a:lstStyle/>
          <a:p>
            <a:r>
              <a:rPr lang="en-US" sz="1100" dirty="0"/>
              <a:t>Discovers data/services</a:t>
            </a:r>
            <a:endParaRPr lang="en-CH" sz="1100" dirty="0"/>
          </a:p>
        </p:txBody>
      </p:sp>
      <p:sp>
        <p:nvSpPr>
          <p:cNvPr id="61" name="TextBox 60">
            <a:extLst>
              <a:ext uri="{FF2B5EF4-FFF2-40B4-BE49-F238E27FC236}">
                <a16:creationId xmlns:a16="http://schemas.microsoft.com/office/drawing/2014/main" id="{5E7321B4-B8F9-DA41-546B-7CFA593D74BA}"/>
              </a:ext>
            </a:extLst>
          </p:cNvPr>
          <p:cNvSpPr txBox="1"/>
          <p:nvPr/>
        </p:nvSpPr>
        <p:spPr>
          <a:xfrm>
            <a:off x="8046738" y="1678998"/>
            <a:ext cx="1494925" cy="261610"/>
          </a:xfrm>
          <a:prstGeom prst="rect">
            <a:avLst/>
          </a:prstGeom>
          <a:noFill/>
        </p:spPr>
        <p:txBody>
          <a:bodyPr wrap="square" rtlCol="0">
            <a:spAutoFit/>
          </a:bodyPr>
          <a:lstStyle/>
          <a:p>
            <a:r>
              <a:rPr lang="en-US" sz="1100" dirty="0"/>
              <a:t>Subscribes to topics </a:t>
            </a:r>
            <a:endParaRPr lang="en-CH" sz="1100" dirty="0"/>
          </a:p>
        </p:txBody>
      </p:sp>
      <p:sp>
        <p:nvSpPr>
          <p:cNvPr id="62" name="TextBox 61">
            <a:extLst>
              <a:ext uri="{FF2B5EF4-FFF2-40B4-BE49-F238E27FC236}">
                <a16:creationId xmlns:a16="http://schemas.microsoft.com/office/drawing/2014/main" id="{707C5549-8314-2220-A36C-22E2AD69AB0B}"/>
              </a:ext>
            </a:extLst>
          </p:cNvPr>
          <p:cNvSpPr txBox="1"/>
          <p:nvPr/>
        </p:nvSpPr>
        <p:spPr>
          <a:xfrm>
            <a:off x="7615252" y="1111266"/>
            <a:ext cx="1494925" cy="261610"/>
          </a:xfrm>
          <a:prstGeom prst="rect">
            <a:avLst/>
          </a:prstGeom>
          <a:noFill/>
        </p:spPr>
        <p:txBody>
          <a:bodyPr wrap="square" rtlCol="0">
            <a:spAutoFit/>
          </a:bodyPr>
          <a:lstStyle/>
          <a:p>
            <a:r>
              <a:rPr lang="en-US" sz="1100" dirty="0"/>
              <a:t>Downloads core data</a:t>
            </a:r>
            <a:endParaRPr lang="en-CH" sz="1100" dirty="0"/>
          </a:p>
        </p:txBody>
      </p:sp>
      <p:pic>
        <p:nvPicPr>
          <p:cNvPr id="8" name="Picture 7" descr="A picture containing text, balloon, transport, aircraft&#10;&#10;Description automatically generated">
            <a:extLst>
              <a:ext uri="{FF2B5EF4-FFF2-40B4-BE49-F238E27FC236}">
                <a16:creationId xmlns:a16="http://schemas.microsoft.com/office/drawing/2014/main" id="{7E7EBD5B-4FAD-AD0B-F8ED-D95BE179E2E0}"/>
              </a:ext>
            </a:extLst>
          </p:cNvPr>
          <p:cNvPicPr>
            <a:picLocks noChangeAspect="1"/>
          </p:cNvPicPr>
          <p:nvPr/>
        </p:nvPicPr>
        <p:blipFill>
          <a:blip r:embed="rId11">
            <a:clrChange>
              <a:clrFrom>
                <a:srgbClr val="FFFFFF"/>
              </a:clrFrom>
              <a:clrTo>
                <a:srgbClr val="FFFFFF">
                  <a:alpha val="0"/>
                </a:srgbClr>
              </a:clrTo>
            </a:clrChange>
          </a:blip>
          <a:stretch>
            <a:fillRect/>
          </a:stretch>
        </p:blipFill>
        <p:spPr>
          <a:xfrm>
            <a:off x="4410712" y="806661"/>
            <a:ext cx="1630252" cy="1513601"/>
          </a:xfrm>
          <a:prstGeom prst="rect">
            <a:avLst/>
          </a:prstGeom>
          <a:effectLst>
            <a:outerShdw blurRad="76200" dist="12700" dir="8100000" sy="-23000" kx="800400" algn="br" rotWithShape="0">
              <a:prstClr val="black">
                <a:alpha val="20000"/>
              </a:prstClr>
            </a:outerShdw>
          </a:effectLst>
        </p:spPr>
      </p:pic>
      <p:sp>
        <p:nvSpPr>
          <p:cNvPr id="9" name="Block Arc 8">
            <a:extLst>
              <a:ext uri="{FF2B5EF4-FFF2-40B4-BE49-F238E27FC236}">
                <a16:creationId xmlns:a16="http://schemas.microsoft.com/office/drawing/2014/main" id="{D0430245-4EA2-EDB9-2C75-F4E334EF5E9F}"/>
              </a:ext>
            </a:extLst>
          </p:cNvPr>
          <p:cNvSpPr/>
          <p:nvPr/>
        </p:nvSpPr>
        <p:spPr>
          <a:xfrm>
            <a:off x="986394" y="2343800"/>
            <a:ext cx="8418443" cy="523220"/>
          </a:xfrm>
          <a:prstGeom prst="blockArc">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a:solidFill>
                <a:schemeClr val="tx1"/>
              </a:solidFill>
            </a:endParaRPr>
          </a:p>
        </p:txBody>
      </p:sp>
      <p:grpSp>
        <p:nvGrpSpPr>
          <p:cNvPr id="14" name="Group 13">
            <a:extLst>
              <a:ext uri="{FF2B5EF4-FFF2-40B4-BE49-F238E27FC236}">
                <a16:creationId xmlns:a16="http://schemas.microsoft.com/office/drawing/2014/main" id="{052CD668-683D-430D-721D-CCE05866AB9E}"/>
              </a:ext>
            </a:extLst>
          </p:cNvPr>
          <p:cNvGrpSpPr/>
          <p:nvPr/>
        </p:nvGrpSpPr>
        <p:grpSpPr>
          <a:xfrm>
            <a:off x="3100578" y="2626881"/>
            <a:ext cx="926187" cy="914400"/>
            <a:chOff x="3100578" y="2626881"/>
            <a:chExt cx="926187" cy="914400"/>
          </a:xfrm>
        </p:grpSpPr>
        <p:sp>
          <p:nvSpPr>
            <p:cNvPr id="23" name="Oval 22">
              <a:extLst>
                <a:ext uri="{FF2B5EF4-FFF2-40B4-BE49-F238E27FC236}">
                  <a16:creationId xmlns:a16="http://schemas.microsoft.com/office/drawing/2014/main" id="{D4588001-9CD5-0F0E-48BE-3E00107B0279}"/>
                </a:ext>
              </a:extLst>
            </p:cNvPr>
            <p:cNvSpPr/>
            <p:nvPr/>
          </p:nvSpPr>
          <p:spPr>
            <a:xfrm>
              <a:off x="3100578" y="2626881"/>
              <a:ext cx="926187" cy="914400"/>
            </a:xfrm>
            <a:prstGeom prst="ellipse">
              <a:avLst/>
            </a:prstGeom>
            <a:solidFill>
              <a:schemeClr val="accent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dirty="0"/>
            </a:p>
          </p:txBody>
        </p:sp>
        <p:pic>
          <p:nvPicPr>
            <p:cNvPr id="64" name="Graphic 63" descr="Network with solid fill">
              <a:extLst>
                <a:ext uri="{FF2B5EF4-FFF2-40B4-BE49-F238E27FC236}">
                  <a16:creationId xmlns:a16="http://schemas.microsoft.com/office/drawing/2014/main" id="{AF9B221B-0897-03E9-EE0B-045DCC4F8F4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167308" y="2639091"/>
              <a:ext cx="789683" cy="789683"/>
            </a:xfrm>
            <a:prstGeom prst="rect">
              <a:avLst/>
            </a:prstGeom>
          </p:spPr>
        </p:pic>
      </p:grpSp>
      <p:grpSp>
        <p:nvGrpSpPr>
          <p:cNvPr id="10" name="Group 9">
            <a:extLst>
              <a:ext uri="{FF2B5EF4-FFF2-40B4-BE49-F238E27FC236}">
                <a16:creationId xmlns:a16="http://schemas.microsoft.com/office/drawing/2014/main" id="{BCD53129-9C35-8CEE-65FD-717383525535}"/>
              </a:ext>
            </a:extLst>
          </p:cNvPr>
          <p:cNvGrpSpPr/>
          <p:nvPr/>
        </p:nvGrpSpPr>
        <p:grpSpPr>
          <a:xfrm>
            <a:off x="5978475" y="2645129"/>
            <a:ext cx="926187" cy="914400"/>
            <a:chOff x="6018575" y="2624111"/>
            <a:chExt cx="926187" cy="914400"/>
          </a:xfrm>
        </p:grpSpPr>
        <p:sp>
          <p:nvSpPr>
            <p:cNvPr id="36" name="Oval 35">
              <a:extLst>
                <a:ext uri="{FF2B5EF4-FFF2-40B4-BE49-F238E27FC236}">
                  <a16:creationId xmlns:a16="http://schemas.microsoft.com/office/drawing/2014/main" id="{60345EA1-2885-9CB0-05EF-B7BC7661A6D2}"/>
                </a:ext>
              </a:extLst>
            </p:cNvPr>
            <p:cNvSpPr/>
            <p:nvPr/>
          </p:nvSpPr>
          <p:spPr>
            <a:xfrm>
              <a:off x="6018575" y="2624111"/>
              <a:ext cx="926187" cy="914400"/>
            </a:xfrm>
            <a:prstGeom prst="ellipse">
              <a:avLst/>
            </a:prstGeom>
            <a:solidFill>
              <a:schemeClr val="accent3">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dirty="0"/>
            </a:p>
          </p:txBody>
        </p:sp>
        <p:pic>
          <p:nvPicPr>
            <p:cNvPr id="72" name="Graphic 71" descr="Books outline">
              <a:extLst>
                <a:ext uri="{FF2B5EF4-FFF2-40B4-BE49-F238E27FC236}">
                  <a16:creationId xmlns:a16="http://schemas.microsoft.com/office/drawing/2014/main" id="{6C175585-9C00-3260-10A2-53145E7F5D0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105969" y="2732194"/>
              <a:ext cx="751399" cy="751399"/>
            </a:xfrm>
            <a:prstGeom prst="rect">
              <a:avLst/>
            </a:prstGeom>
          </p:spPr>
        </p:pic>
      </p:grpSp>
      <p:pic>
        <p:nvPicPr>
          <p:cNvPr id="3" name="Picture 2">
            <a:extLst>
              <a:ext uri="{FF2B5EF4-FFF2-40B4-BE49-F238E27FC236}">
                <a16:creationId xmlns:a16="http://schemas.microsoft.com/office/drawing/2014/main" id="{9AFEC7C5-C3B5-BDC9-30D7-743845A6E474}"/>
              </a:ext>
            </a:extLst>
          </p:cNvPr>
          <p:cNvPicPr>
            <a:picLocks noChangeAspect="1"/>
          </p:cNvPicPr>
          <p:nvPr/>
        </p:nvPicPr>
        <p:blipFill>
          <a:blip r:embed="rId16"/>
          <a:stretch>
            <a:fillRect/>
          </a:stretch>
        </p:blipFill>
        <p:spPr>
          <a:xfrm>
            <a:off x="10896462" y="2780459"/>
            <a:ext cx="999460" cy="914400"/>
          </a:xfrm>
          <a:prstGeom prst="rect">
            <a:avLst/>
          </a:prstGeom>
        </p:spPr>
      </p:pic>
      <p:sp>
        <p:nvSpPr>
          <p:cNvPr id="4" name="TextBox 3">
            <a:extLst>
              <a:ext uri="{FF2B5EF4-FFF2-40B4-BE49-F238E27FC236}">
                <a16:creationId xmlns:a16="http://schemas.microsoft.com/office/drawing/2014/main" id="{8B21D529-B160-833C-1A24-19ACEF0BAD87}"/>
              </a:ext>
            </a:extLst>
          </p:cNvPr>
          <p:cNvSpPr txBox="1"/>
          <p:nvPr/>
        </p:nvSpPr>
        <p:spPr>
          <a:xfrm>
            <a:off x="10791558" y="3630408"/>
            <a:ext cx="1690932" cy="400110"/>
          </a:xfrm>
          <a:prstGeom prst="rect">
            <a:avLst/>
          </a:prstGeom>
          <a:noFill/>
        </p:spPr>
        <p:txBody>
          <a:bodyPr wrap="square" rtlCol="0">
            <a:spAutoFit/>
          </a:bodyPr>
          <a:lstStyle/>
          <a:p>
            <a:r>
              <a:rPr lang="en-US" sz="2000" b="1" dirty="0">
                <a:solidFill>
                  <a:srgbClr val="1849D4"/>
                </a:solidFill>
              </a:rPr>
              <a:t>WIS2 node</a:t>
            </a:r>
            <a:endParaRPr lang="en-CH" sz="2000" b="1" dirty="0">
              <a:solidFill>
                <a:srgbClr val="1849D4"/>
              </a:solidFill>
            </a:endParaRPr>
          </a:p>
        </p:txBody>
      </p:sp>
      <p:cxnSp>
        <p:nvCxnSpPr>
          <p:cNvPr id="16" name="Straight Connector 15">
            <a:extLst>
              <a:ext uri="{FF2B5EF4-FFF2-40B4-BE49-F238E27FC236}">
                <a16:creationId xmlns:a16="http://schemas.microsoft.com/office/drawing/2014/main" id="{A1BEE042-45BA-EFB9-1F78-A2AEAFA44577}"/>
              </a:ext>
            </a:extLst>
          </p:cNvPr>
          <p:cNvCxnSpPr>
            <a:cxnSpLocks/>
            <a:stCxn id="31" idx="2"/>
          </p:cNvCxnSpPr>
          <p:nvPr/>
        </p:nvCxnSpPr>
        <p:spPr>
          <a:xfrm>
            <a:off x="10768683" y="2306769"/>
            <a:ext cx="480075" cy="56025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69843A8F-3958-EAD5-08C7-68AD245071E8}"/>
              </a:ext>
            </a:extLst>
          </p:cNvPr>
          <p:cNvSpPr txBox="1"/>
          <p:nvPr/>
        </p:nvSpPr>
        <p:spPr>
          <a:xfrm>
            <a:off x="10440210" y="2388552"/>
            <a:ext cx="1494925" cy="430887"/>
          </a:xfrm>
          <a:prstGeom prst="rect">
            <a:avLst/>
          </a:prstGeom>
          <a:noFill/>
        </p:spPr>
        <p:txBody>
          <a:bodyPr wrap="square" rtlCol="0">
            <a:spAutoFit/>
          </a:bodyPr>
          <a:lstStyle/>
          <a:p>
            <a:r>
              <a:rPr lang="en-US" sz="1100" dirty="0"/>
              <a:t>Downloads recommended data</a:t>
            </a:r>
            <a:endParaRPr lang="en-CH" sz="1100" dirty="0"/>
          </a:p>
        </p:txBody>
      </p:sp>
    </p:spTree>
    <p:extLst>
      <p:ext uri="{BB962C8B-B14F-4D97-AF65-F5344CB8AC3E}">
        <p14:creationId xmlns:p14="http://schemas.microsoft.com/office/powerpoint/2010/main" val="259851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0"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fade">
                                      <p:cBhvr>
                                        <p:cTn id="38" dur="500"/>
                                        <p:tgtEl>
                                          <p:spTgt spid="43"/>
                                        </p:tgtEl>
                                      </p:cBhvr>
                                    </p:animEffect>
                                  </p:childTnLst>
                                </p:cTn>
                              </p:par>
                              <p:par>
                                <p:cTn id="39" presetID="10" presetClass="entr" presetSubtype="0"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par>
                                <p:cTn id="50" presetID="10" presetClass="entr" presetSubtype="0" fill="hold"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500"/>
                                        <p:tgtEl>
                                          <p:spTgt spid="3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500"/>
                                        <p:tgtEl>
                                          <p:spTgt spid="60"/>
                                        </p:tgtEl>
                                      </p:cBhvr>
                                    </p:animEffect>
                                  </p:childTnLst>
                                </p:cTn>
                              </p:par>
                              <p:par>
                                <p:cTn id="56" presetID="10" presetClass="entr" presetSubtype="0" fill="hold"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par>
                                <p:cTn id="59" presetID="10" presetClass="entr" presetSubtype="0" fill="hold" nodeType="with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fade">
                                      <p:cBhvr>
                                        <p:cTn id="61" dur="500"/>
                                        <p:tgtEl>
                                          <p:spTgt spid="5"/>
                                        </p:tgtEl>
                                      </p:cBhvr>
                                    </p:animEffect>
                                  </p:childTnLst>
                                </p:cTn>
                              </p:par>
                            </p:childTnLst>
                          </p:cTn>
                        </p:par>
                      </p:childTnLst>
                    </p:cTn>
                  </p:par>
                  <p:par>
                    <p:cTn id="62" fill="hold">
                      <p:stCondLst>
                        <p:cond delay="indefinite"/>
                      </p:stCondLst>
                      <p:childTnLst>
                        <p:par>
                          <p:cTn id="63" fill="hold">
                            <p:stCondLst>
                              <p:cond delay="0"/>
                            </p:stCondLst>
                            <p:childTnLst>
                              <p:par>
                                <p:cTn id="64" presetID="21" presetClass="entr" presetSubtype="1" fill="hold" nodeType="click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wheel(1)">
                                      <p:cBhvr>
                                        <p:cTn id="66" dur="2000"/>
                                        <p:tgtEl>
                                          <p:spTgt spid="45"/>
                                        </p:tgtEl>
                                      </p:cBhvr>
                                    </p:animEffect>
                                  </p:childTnLst>
                                </p:cTn>
                              </p:par>
                              <p:par>
                                <p:cTn id="67" presetID="21" presetClass="entr" presetSubtype="1" fill="hold" grpId="0" nodeType="withEffect">
                                  <p:stCondLst>
                                    <p:cond delay="0"/>
                                  </p:stCondLst>
                                  <p:childTnLst>
                                    <p:set>
                                      <p:cBhvr>
                                        <p:cTn id="68" dur="1" fill="hold">
                                          <p:stCondLst>
                                            <p:cond delay="0"/>
                                          </p:stCondLst>
                                        </p:cTn>
                                        <p:tgtEl>
                                          <p:spTgt spid="61"/>
                                        </p:tgtEl>
                                        <p:attrNameLst>
                                          <p:attrName>style.visibility</p:attrName>
                                        </p:attrNameLst>
                                      </p:cBhvr>
                                      <p:to>
                                        <p:strVal val="visible"/>
                                      </p:to>
                                    </p:set>
                                    <p:animEffect transition="in" filter="wheel(1)">
                                      <p:cBhvr>
                                        <p:cTn id="69" dur="2000"/>
                                        <p:tgtEl>
                                          <p:spTgt spid="6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47"/>
                                        </p:tgtEl>
                                        <p:attrNameLst>
                                          <p:attrName>style.visibility</p:attrName>
                                        </p:attrNameLst>
                                      </p:cBhvr>
                                      <p:to>
                                        <p:strVal val="visible"/>
                                      </p:to>
                                    </p:set>
                                    <p:animEffect transition="in" filter="fade">
                                      <p:cBhvr>
                                        <p:cTn id="74" dur="500"/>
                                        <p:tgtEl>
                                          <p:spTgt spid="47"/>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62"/>
                                        </p:tgtEl>
                                        <p:attrNameLst>
                                          <p:attrName>style.visibility</p:attrName>
                                        </p:attrNameLst>
                                      </p:cBhvr>
                                      <p:to>
                                        <p:strVal val="visible"/>
                                      </p:to>
                                    </p:set>
                                    <p:animEffect transition="in" filter="fade">
                                      <p:cBhvr>
                                        <p:cTn id="77" dur="500"/>
                                        <p:tgtEl>
                                          <p:spTgt spid="6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fade">
                                      <p:cBhvr>
                                        <p:cTn id="82" dur="500"/>
                                        <p:tgtEl>
                                          <p:spTgt spid="21"/>
                                        </p:tgtEl>
                                      </p:cBhvr>
                                    </p:animEffect>
                                  </p:childTnLst>
                                </p:cTn>
                              </p:par>
                              <p:par>
                                <p:cTn id="83" presetID="10" presetClass="entr" presetSubtype="0" fill="hold" nodeType="withEffect">
                                  <p:stCondLst>
                                    <p:cond delay="0"/>
                                  </p:stCondLst>
                                  <p:childTnLst>
                                    <p:set>
                                      <p:cBhvr>
                                        <p:cTn id="84" dur="1" fill="hold">
                                          <p:stCondLst>
                                            <p:cond delay="0"/>
                                          </p:stCondLst>
                                        </p:cTn>
                                        <p:tgtEl>
                                          <p:spTgt spid="3"/>
                                        </p:tgtEl>
                                        <p:attrNameLst>
                                          <p:attrName>style.visibility</p:attrName>
                                        </p:attrNameLst>
                                      </p:cBhvr>
                                      <p:to>
                                        <p:strVal val="visible"/>
                                      </p:to>
                                    </p:set>
                                    <p:animEffect transition="in" filter="fade">
                                      <p:cBhvr>
                                        <p:cTn id="85" dur="500"/>
                                        <p:tgtEl>
                                          <p:spTgt spid="3"/>
                                        </p:tgtEl>
                                      </p:cBhvr>
                                    </p:animEffect>
                                  </p:childTnLst>
                                </p:cTn>
                              </p:par>
                              <p:par>
                                <p:cTn id="86" presetID="10" presetClass="entr" presetSubtype="0" fill="hold" nodeType="withEffect">
                                  <p:stCondLst>
                                    <p:cond delay="0"/>
                                  </p:stCondLst>
                                  <p:childTnLst>
                                    <p:set>
                                      <p:cBhvr>
                                        <p:cTn id="87" dur="1" fill="hold">
                                          <p:stCondLst>
                                            <p:cond delay="0"/>
                                          </p:stCondLst>
                                        </p:cTn>
                                        <p:tgtEl>
                                          <p:spTgt spid="16"/>
                                        </p:tgtEl>
                                        <p:attrNameLst>
                                          <p:attrName>style.visibility</p:attrName>
                                        </p:attrNameLst>
                                      </p:cBhvr>
                                      <p:to>
                                        <p:strVal val="visible"/>
                                      </p:to>
                                    </p:set>
                                    <p:animEffect transition="in" filter="fade">
                                      <p:cBhvr>
                                        <p:cTn id="88" dur="500"/>
                                        <p:tgtEl>
                                          <p:spTgt spid="16"/>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
                                        </p:tgtEl>
                                        <p:attrNameLst>
                                          <p:attrName>style.visibility</p:attrName>
                                        </p:attrNameLst>
                                      </p:cBhvr>
                                      <p:to>
                                        <p:strVal val="visible"/>
                                      </p:to>
                                    </p:set>
                                    <p:animEffect transition="in" filter="fade">
                                      <p:cBhvr>
                                        <p:cTn id="9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3" grpId="0"/>
      <p:bldP spid="17" grpId="0" animBg="1"/>
      <p:bldP spid="19" grpId="0" animBg="1"/>
      <p:bldP spid="24" grpId="0" animBg="1"/>
      <p:bldP spid="25" grpId="0" animBg="1"/>
      <p:bldP spid="31" grpId="0" animBg="1"/>
      <p:bldP spid="60" grpId="0"/>
      <p:bldP spid="61" grpId="0"/>
      <p:bldP spid="62" grpId="0"/>
      <p:bldP spid="4"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6">
            <a:extLst>
              <a:ext uri="{FF2B5EF4-FFF2-40B4-BE49-F238E27FC236}">
                <a16:creationId xmlns:a16="http://schemas.microsoft.com/office/drawing/2014/main" id="{2FBE335B-3D32-3F43-36F9-E8806C9070F1}"/>
              </a:ext>
            </a:extLst>
          </p:cNvPr>
          <p:cNvGraphicFramePr>
            <a:graphicFrameLocks noGrp="1"/>
          </p:cNvGraphicFramePr>
          <p:nvPr>
            <p:extLst>
              <p:ext uri="{D42A27DB-BD31-4B8C-83A1-F6EECF244321}">
                <p14:modId xmlns:p14="http://schemas.microsoft.com/office/powerpoint/2010/main" val="11905645"/>
              </p:ext>
            </p:extLst>
          </p:nvPr>
        </p:nvGraphicFramePr>
        <p:xfrm>
          <a:off x="188118" y="949007"/>
          <a:ext cx="11815764" cy="5608320"/>
        </p:xfrm>
        <a:graphic>
          <a:graphicData uri="http://schemas.openxmlformats.org/drawingml/2006/table">
            <a:tbl>
              <a:tblPr firstRow="1" bandRow="1">
                <a:tableStyleId>{5C22544A-7EE6-4342-B048-85BDC9FD1C3A}</a:tableStyleId>
              </a:tblPr>
              <a:tblGrid>
                <a:gridCol w="1118469">
                  <a:extLst>
                    <a:ext uri="{9D8B030D-6E8A-4147-A177-3AD203B41FA5}">
                      <a16:colId xmlns:a16="http://schemas.microsoft.com/office/drawing/2014/main" val="1756811917"/>
                    </a:ext>
                  </a:extLst>
                </a:gridCol>
                <a:gridCol w="3213665">
                  <a:extLst>
                    <a:ext uri="{9D8B030D-6E8A-4147-A177-3AD203B41FA5}">
                      <a16:colId xmlns:a16="http://schemas.microsoft.com/office/drawing/2014/main" val="1718030901"/>
                    </a:ext>
                  </a:extLst>
                </a:gridCol>
                <a:gridCol w="7483630">
                  <a:extLst>
                    <a:ext uri="{9D8B030D-6E8A-4147-A177-3AD203B41FA5}">
                      <a16:colId xmlns:a16="http://schemas.microsoft.com/office/drawing/2014/main" val="356158070"/>
                    </a:ext>
                  </a:extLst>
                </a:gridCol>
              </a:tblGrid>
              <a:tr h="370840">
                <a:tc>
                  <a:txBody>
                    <a:bodyPr/>
                    <a:lstStyle/>
                    <a:p>
                      <a:r>
                        <a:rPr lang="en-GB" dirty="0"/>
                        <a:t>L</a:t>
                      </a:r>
                      <a:r>
                        <a:rPr lang="en-CH" dirty="0"/>
                        <a:t>evel</a:t>
                      </a:r>
                    </a:p>
                  </a:txBody>
                  <a:tcPr/>
                </a:tc>
                <a:tc>
                  <a:txBody>
                    <a:bodyPr/>
                    <a:lstStyle/>
                    <a:p>
                      <a:r>
                        <a:rPr lang="en-CH" dirty="0"/>
                        <a:t>Name</a:t>
                      </a:r>
                    </a:p>
                  </a:txBody>
                  <a:tcPr/>
                </a:tc>
                <a:tc>
                  <a:txBody>
                    <a:bodyPr/>
                    <a:lstStyle/>
                    <a:p>
                      <a:r>
                        <a:rPr lang="en-CH" dirty="0"/>
                        <a:t>Description</a:t>
                      </a:r>
                    </a:p>
                  </a:txBody>
                  <a:tcPr/>
                </a:tc>
                <a:extLst>
                  <a:ext uri="{0D108BD9-81ED-4DB2-BD59-A6C34878D82A}">
                    <a16:rowId xmlns:a16="http://schemas.microsoft.com/office/drawing/2014/main" val="3218466257"/>
                  </a:ext>
                </a:extLst>
              </a:tr>
              <a:tr h="370840">
                <a:tc>
                  <a:txBody>
                    <a:bodyPr/>
                    <a:lstStyle/>
                    <a:p>
                      <a:r>
                        <a:rPr lang="en-CH" dirty="0"/>
                        <a:t>1</a:t>
                      </a:r>
                    </a:p>
                  </a:txBody>
                  <a:tcPr/>
                </a:tc>
                <a:tc>
                  <a:txBody>
                    <a:bodyPr/>
                    <a:lstStyle/>
                    <a:p>
                      <a:r>
                        <a:rPr lang="en-CH" dirty="0"/>
                        <a:t>channel</a:t>
                      </a:r>
                    </a:p>
                  </a:txBody>
                  <a:tcPr/>
                </a:tc>
                <a:tc>
                  <a:txBody>
                    <a:bodyPr/>
                    <a:lstStyle/>
                    <a:p>
                      <a:r>
                        <a:rPr lang="en-GB" sz="1800" b="0" i="0" kern="1200" dirty="0">
                          <a:solidFill>
                            <a:schemeClr val="dk1"/>
                          </a:solidFill>
                          <a:effectLst/>
                          <a:latin typeface="+mn-lt"/>
                          <a:ea typeface="+mn-ea"/>
                          <a:cs typeface="+mn-cs"/>
                        </a:rPr>
                        <a:t>Location of where the data originates from (data providers [</a:t>
                      </a:r>
                      <a:r>
                        <a:rPr lang="en-GB" dirty="0"/>
                        <a:t>origin</a:t>
                      </a:r>
                      <a:r>
                        <a:rPr lang="en-GB" sz="1800" b="0" i="0" kern="1200" dirty="0">
                          <a:solidFill>
                            <a:schemeClr val="dk1"/>
                          </a:solidFill>
                          <a:effectLst/>
                          <a:latin typeface="+mn-lt"/>
                          <a:ea typeface="+mn-ea"/>
                          <a:cs typeface="+mn-cs"/>
                        </a:rPr>
                        <a:t>] or global services [</a:t>
                      </a:r>
                      <a:r>
                        <a:rPr lang="en-GB" dirty="0"/>
                        <a:t>cache</a:t>
                      </a:r>
                      <a:r>
                        <a:rPr lang="en-GB" sz="1800" b="0" i="0" kern="1200" dirty="0">
                          <a:solidFill>
                            <a:schemeClr val="dk1"/>
                          </a:solidFill>
                          <a:effectLst/>
                          <a:latin typeface="+mn-lt"/>
                          <a:ea typeface="+mn-ea"/>
                          <a:cs typeface="+mn-cs"/>
                        </a:rPr>
                        <a:t>])</a:t>
                      </a:r>
                      <a:endParaRPr lang="en-CH" dirty="0"/>
                    </a:p>
                  </a:txBody>
                  <a:tcPr/>
                </a:tc>
                <a:extLst>
                  <a:ext uri="{0D108BD9-81ED-4DB2-BD59-A6C34878D82A}">
                    <a16:rowId xmlns:a16="http://schemas.microsoft.com/office/drawing/2014/main" val="975599503"/>
                  </a:ext>
                </a:extLst>
              </a:tr>
              <a:tr h="370840">
                <a:tc>
                  <a:txBody>
                    <a:bodyPr/>
                    <a:lstStyle/>
                    <a:p>
                      <a:r>
                        <a:rPr lang="en-CH" dirty="0"/>
                        <a:t>2</a:t>
                      </a:r>
                    </a:p>
                  </a:txBody>
                  <a:tcPr/>
                </a:tc>
                <a:tc>
                  <a:txBody>
                    <a:bodyPr/>
                    <a:lstStyle/>
                    <a:p>
                      <a:r>
                        <a:rPr lang="en-CH" dirty="0"/>
                        <a:t>version</a:t>
                      </a:r>
                    </a:p>
                  </a:txBody>
                  <a:tcPr/>
                </a:tc>
                <a:tc>
                  <a:txBody>
                    <a:bodyPr/>
                    <a:lstStyle/>
                    <a:p>
                      <a:r>
                        <a:rPr lang="en-GB" sz="1800" b="0" i="0" kern="1200" dirty="0">
                          <a:solidFill>
                            <a:schemeClr val="dk1"/>
                          </a:solidFill>
                          <a:effectLst/>
                          <a:latin typeface="+mn-lt"/>
                          <a:ea typeface="+mn-ea"/>
                          <a:cs typeface="+mn-cs"/>
                        </a:rPr>
                        <a:t>Alphabetical version of the topic hierarchy (currently </a:t>
                      </a:r>
                      <a:r>
                        <a:rPr lang="en-GB" sz="1800" b="0" i="1" kern="1200" dirty="0">
                          <a:solidFill>
                            <a:schemeClr val="dk1"/>
                          </a:solidFill>
                          <a:effectLst/>
                          <a:latin typeface="+mn-lt"/>
                          <a:ea typeface="+mn-ea"/>
                          <a:cs typeface="+mn-cs"/>
                        </a:rPr>
                        <a:t>a</a:t>
                      </a:r>
                      <a:r>
                        <a:rPr lang="en-GB" sz="1800" b="0" i="0" kern="1200" dirty="0">
                          <a:solidFill>
                            <a:schemeClr val="dk1"/>
                          </a:solidFill>
                          <a:effectLst/>
                          <a:latin typeface="+mn-lt"/>
                          <a:ea typeface="+mn-ea"/>
                          <a:cs typeface="+mn-cs"/>
                        </a:rPr>
                        <a:t>)</a:t>
                      </a:r>
                      <a:endParaRPr lang="en-CH" dirty="0"/>
                    </a:p>
                  </a:txBody>
                  <a:tcPr/>
                </a:tc>
                <a:extLst>
                  <a:ext uri="{0D108BD9-81ED-4DB2-BD59-A6C34878D82A}">
                    <a16:rowId xmlns:a16="http://schemas.microsoft.com/office/drawing/2014/main" val="3537702740"/>
                  </a:ext>
                </a:extLst>
              </a:tr>
              <a:tr h="370840">
                <a:tc>
                  <a:txBody>
                    <a:bodyPr/>
                    <a:lstStyle/>
                    <a:p>
                      <a:r>
                        <a:rPr lang="en-CH" dirty="0"/>
                        <a:t>3</a:t>
                      </a:r>
                    </a:p>
                  </a:txBody>
                  <a:tcPr/>
                </a:tc>
                <a:tc>
                  <a:txBody>
                    <a:bodyPr/>
                    <a:lstStyle/>
                    <a:p>
                      <a:r>
                        <a:rPr lang="en-CH" dirty="0"/>
                        <a:t>system</a:t>
                      </a:r>
                    </a:p>
                  </a:txBody>
                  <a:tcPr/>
                </a:tc>
                <a:tc>
                  <a:txBody>
                    <a:bodyPr/>
                    <a:lstStyle/>
                    <a:p>
                      <a:r>
                        <a:rPr lang="en-GB" sz="1800" b="0" i="0" kern="1200" dirty="0">
                          <a:solidFill>
                            <a:schemeClr val="dk1"/>
                          </a:solidFill>
                          <a:effectLst/>
                          <a:latin typeface="+mn-lt"/>
                          <a:ea typeface="+mn-ea"/>
                          <a:cs typeface="+mn-cs"/>
                        </a:rPr>
                        <a:t>Fixed value of </a:t>
                      </a:r>
                      <a:r>
                        <a:rPr lang="en-GB" i="1" dirty="0"/>
                        <a:t>wis2</a:t>
                      </a:r>
                      <a:r>
                        <a:rPr lang="en-GB" sz="1800" b="0" i="0" kern="1200" dirty="0">
                          <a:solidFill>
                            <a:schemeClr val="dk1"/>
                          </a:solidFill>
                          <a:effectLst/>
                          <a:latin typeface="+mn-lt"/>
                          <a:ea typeface="+mn-ea"/>
                          <a:cs typeface="+mn-cs"/>
                        </a:rPr>
                        <a:t> for WIS2</a:t>
                      </a:r>
                      <a:endParaRPr lang="en-CH" dirty="0"/>
                    </a:p>
                  </a:txBody>
                  <a:tcPr/>
                </a:tc>
                <a:extLst>
                  <a:ext uri="{0D108BD9-81ED-4DB2-BD59-A6C34878D82A}">
                    <a16:rowId xmlns:a16="http://schemas.microsoft.com/office/drawing/2014/main" val="2086215302"/>
                  </a:ext>
                </a:extLst>
              </a:tr>
              <a:tr h="370840">
                <a:tc>
                  <a:txBody>
                    <a:bodyPr/>
                    <a:lstStyle/>
                    <a:p>
                      <a:r>
                        <a:rPr lang="en-CH" dirty="0"/>
                        <a:t>4</a:t>
                      </a:r>
                    </a:p>
                  </a:txBody>
                  <a:tcPr/>
                </a:tc>
                <a:tc>
                  <a:txBody>
                    <a:bodyPr/>
                    <a:lstStyle/>
                    <a:p>
                      <a:r>
                        <a:rPr lang="en-CH" dirty="0"/>
                        <a:t>country</a:t>
                      </a:r>
                    </a:p>
                  </a:txBody>
                  <a:tcPr/>
                </a:tc>
                <a:tc>
                  <a:txBody>
                    <a:bodyPr/>
                    <a:lstStyle/>
                    <a:p>
                      <a:r>
                        <a:rPr lang="en-GB" sz="1800" b="0" i="0" kern="1200" dirty="0">
                          <a:solidFill>
                            <a:schemeClr val="dk1"/>
                          </a:solidFill>
                          <a:effectLst/>
                          <a:latin typeface="+mn-lt"/>
                          <a:ea typeface="+mn-ea"/>
                          <a:cs typeface="+mn-cs"/>
                        </a:rPr>
                        <a:t>Lower case representation of ISO3166 3-letter code. Includes extensions for partner organizations</a:t>
                      </a:r>
                      <a:endParaRPr lang="en-CH" dirty="0"/>
                    </a:p>
                  </a:txBody>
                  <a:tcPr/>
                </a:tc>
                <a:extLst>
                  <a:ext uri="{0D108BD9-81ED-4DB2-BD59-A6C34878D82A}">
                    <a16:rowId xmlns:a16="http://schemas.microsoft.com/office/drawing/2014/main" val="3501816522"/>
                  </a:ext>
                </a:extLst>
              </a:tr>
              <a:tr h="370840">
                <a:tc>
                  <a:txBody>
                    <a:bodyPr/>
                    <a:lstStyle/>
                    <a:p>
                      <a:r>
                        <a:rPr lang="en-CH" dirty="0"/>
                        <a:t>5</a:t>
                      </a:r>
                    </a:p>
                  </a:txBody>
                  <a:tcPr/>
                </a:tc>
                <a:tc>
                  <a:txBody>
                    <a:bodyPr/>
                    <a:lstStyle/>
                    <a:p>
                      <a:r>
                        <a:rPr lang="en-GB" b="1" dirty="0">
                          <a:solidFill>
                            <a:srgbClr val="C00000"/>
                          </a:solidFill>
                        </a:rPr>
                        <a:t>centre</a:t>
                      </a:r>
                      <a:r>
                        <a:rPr lang="en-CH" b="1" dirty="0">
                          <a:solidFill>
                            <a:srgbClr val="C00000"/>
                          </a:solidFill>
                        </a:rPr>
                        <a:t>-id</a:t>
                      </a:r>
                    </a:p>
                  </a:txBody>
                  <a:tcPr/>
                </a:tc>
                <a:tc>
                  <a:txBody>
                    <a:bodyPr/>
                    <a:lstStyle/>
                    <a:p>
                      <a:r>
                        <a:rPr lang="en-GB" sz="1800" b="0" i="0" kern="1200" dirty="0">
                          <a:solidFill>
                            <a:schemeClr val="dk1"/>
                          </a:solidFill>
                          <a:effectLst/>
                          <a:latin typeface="+mn-lt"/>
                          <a:ea typeface="+mn-ea"/>
                          <a:cs typeface="+mn-cs"/>
                        </a:rPr>
                        <a:t>Acronym as specified by member and endorsed by the PR of the country and by WMO</a:t>
                      </a:r>
                      <a:endParaRPr lang="en-CH" dirty="0"/>
                    </a:p>
                  </a:txBody>
                  <a:tcPr/>
                </a:tc>
                <a:extLst>
                  <a:ext uri="{0D108BD9-81ED-4DB2-BD59-A6C34878D82A}">
                    <a16:rowId xmlns:a16="http://schemas.microsoft.com/office/drawing/2014/main" val="2377530060"/>
                  </a:ext>
                </a:extLst>
              </a:tr>
              <a:tr h="370840">
                <a:tc>
                  <a:txBody>
                    <a:bodyPr/>
                    <a:lstStyle/>
                    <a:p>
                      <a:r>
                        <a:rPr lang="en-CH" dirty="0"/>
                        <a:t>6</a:t>
                      </a:r>
                    </a:p>
                  </a:txBody>
                  <a:tcPr/>
                </a:tc>
                <a:tc>
                  <a:txBody>
                    <a:bodyPr/>
                    <a:lstStyle/>
                    <a:p>
                      <a:r>
                        <a:rPr lang="en-GB" dirty="0"/>
                        <a:t>resource</a:t>
                      </a:r>
                      <a:r>
                        <a:rPr lang="en-CH" dirty="0"/>
                        <a:t>-type</a:t>
                      </a:r>
                    </a:p>
                  </a:txBody>
                  <a:tcPr/>
                </a:tc>
                <a:tc>
                  <a:txBody>
                    <a:bodyPr/>
                    <a:lstStyle/>
                    <a:p>
                      <a:r>
                        <a:rPr lang="en-GB" sz="1800" b="0" i="0" kern="1200" dirty="0">
                          <a:solidFill>
                            <a:schemeClr val="dk1"/>
                          </a:solidFill>
                          <a:effectLst/>
                          <a:latin typeface="+mn-lt"/>
                          <a:ea typeface="+mn-ea"/>
                          <a:cs typeface="+mn-cs"/>
                        </a:rPr>
                        <a:t>WIS2 resources types (</a:t>
                      </a:r>
                      <a:r>
                        <a:rPr lang="en-GB" i="1" dirty="0"/>
                        <a:t>data</a:t>
                      </a:r>
                      <a:r>
                        <a:rPr lang="en-GB" sz="1800" b="0" i="0" kern="1200" dirty="0">
                          <a:solidFill>
                            <a:schemeClr val="dk1"/>
                          </a:solidFill>
                          <a:effectLst/>
                          <a:latin typeface="+mn-lt"/>
                          <a:ea typeface="+mn-ea"/>
                          <a:cs typeface="+mn-cs"/>
                        </a:rPr>
                        <a:t>, </a:t>
                      </a:r>
                      <a:r>
                        <a:rPr lang="en-GB" i="1" dirty="0"/>
                        <a:t>metadata</a:t>
                      </a:r>
                      <a:r>
                        <a:rPr lang="en-GB" sz="1800" b="0" i="0" kern="1200" dirty="0">
                          <a:solidFill>
                            <a:schemeClr val="dk1"/>
                          </a:solidFill>
                          <a:effectLst/>
                          <a:latin typeface="+mn-lt"/>
                          <a:ea typeface="+mn-ea"/>
                          <a:cs typeface="+mn-cs"/>
                        </a:rPr>
                        <a:t>, </a:t>
                      </a:r>
                      <a:r>
                        <a:rPr lang="en-GB" i="1" dirty="0"/>
                        <a:t>reports</a:t>
                      </a:r>
                      <a:r>
                        <a:rPr lang="en-GB" sz="1800" b="0" i="0" kern="1200" dirty="0">
                          <a:solidFill>
                            <a:schemeClr val="dk1"/>
                          </a:solidFill>
                          <a:effectLst/>
                          <a:latin typeface="+mn-lt"/>
                          <a:ea typeface="+mn-ea"/>
                          <a:cs typeface="+mn-cs"/>
                        </a:rPr>
                        <a:t> [from monitoring activities])</a:t>
                      </a:r>
                      <a:endParaRPr lang="en-CH" dirty="0"/>
                    </a:p>
                  </a:txBody>
                  <a:tcPr/>
                </a:tc>
                <a:extLst>
                  <a:ext uri="{0D108BD9-81ED-4DB2-BD59-A6C34878D82A}">
                    <a16:rowId xmlns:a16="http://schemas.microsoft.com/office/drawing/2014/main" val="3179531396"/>
                  </a:ext>
                </a:extLst>
              </a:tr>
              <a:tr h="370840">
                <a:tc>
                  <a:txBody>
                    <a:bodyPr/>
                    <a:lstStyle/>
                    <a:p>
                      <a:r>
                        <a:rPr lang="en-CH" dirty="0"/>
                        <a:t>7</a:t>
                      </a:r>
                    </a:p>
                  </a:txBody>
                  <a:tcPr/>
                </a:tc>
                <a:tc>
                  <a:txBody>
                    <a:bodyPr/>
                    <a:lstStyle/>
                    <a:p>
                      <a:r>
                        <a:rPr lang="en-GB" dirty="0"/>
                        <a:t>data</a:t>
                      </a:r>
                      <a:r>
                        <a:rPr lang="en-CH" dirty="0"/>
                        <a:t>-policy</a:t>
                      </a:r>
                    </a:p>
                  </a:txBody>
                  <a:tcPr/>
                </a:tc>
                <a:tc>
                  <a:txBody>
                    <a:bodyPr/>
                    <a:lstStyle/>
                    <a:p>
                      <a:r>
                        <a:rPr lang="en-GB" sz="1800" b="0" i="0" kern="1200" dirty="0">
                          <a:solidFill>
                            <a:schemeClr val="dk1"/>
                          </a:solidFill>
                          <a:effectLst/>
                          <a:latin typeface="+mn-lt"/>
                          <a:ea typeface="+mn-ea"/>
                          <a:cs typeface="+mn-cs"/>
                        </a:rPr>
                        <a:t>Data policy as defined by the WMO Unified Data Policy. </a:t>
                      </a:r>
                      <a:r>
                        <a:rPr lang="en-GB" dirty="0"/>
                        <a:t>core</a:t>
                      </a:r>
                      <a:r>
                        <a:rPr lang="en-GB" sz="1800" b="0" i="0" kern="1200" dirty="0">
                          <a:solidFill>
                            <a:schemeClr val="dk1"/>
                          </a:solidFill>
                          <a:effectLst/>
                          <a:latin typeface="+mn-lt"/>
                          <a:ea typeface="+mn-ea"/>
                          <a:cs typeface="+mn-cs"/>
                        </a:rPr>
                        <a:t> data are available from the Global Caches with open access on a free and unrestricted basis. Notifications for </a:t>
                      </a:r>
                      <a:r>
                        <a:rPr lang="en-GB" dirty="0"/>
                        <a:t>core</a:t>
                      </a:r>
                      <a:r>
                        <a:rPr lang="en-GB" sz="1800" b="0" i="0" kern="1200" dirty="0">
                          <a:solidFill>
                            <a:schemeClr val="dk1"/>
                          </a:solidFill>
                          <a:effectLst/>
                          <a:latin typeface="+mn-lt"/>
                          <a:ea typeface="+mn-ea"/>
                          <a:cs typeface="+mn-cs"/>
                        </a:rPr>
                        <a:t> and </a:t>
                      </a:r>
                      <a:r>
                        <a:rPr lang="en-GB" dirty="0"/>
                        <a:t>recommended</a:t>
                      </a:r>
                      <a:r>
                        <a:rPr lang="en-GB" sz="1800" b="0" i="0" kern="1200" dirty="0">
                          <a:solidFill>
                            <a:schemeClr val="dk1"/>
                          </a:solidFill>
                          <a:effectLst/>
                          <a:latin typeface="+mn-lt"/>
                          <a:ea typeface="+mn-ea"/>
                          <a:cs typeface="+mn-cs"/>
                        </a:rPr>
                        <a:t> data are available by subscription to Global Brokers. </a:t>
                      </a:r>
                      <a:r>
                        <a:rPr lang="en-GB" dirty="0"/>
                        <a:t>recommended</a:t>
                      </a:r>
                      <a:r>
                        <a:rPr lang="en-GB" sz="1800" b="0" i="0" kern="1200" dirty="0">
                          <a:solidFill>
                            <a:schemeClr val="dk1"/>
                          </a:solidFill>
                          <a:effectLst/>
                          <a:latin typeface="+mn-lt"/>
                          <a:ea typeface="+mn-ea"/>
                          <a:cs typeface="+mn-cs"/>
                        </a:rPr>
                        <a:t> data are downloaded from the original NC/DCPC and may require authentication/authorisation</a:t>
                      </a:r>
                      <a:endParaRPr lang="en-CH" dirty="0"/>
                    </a:p>
                  </a:txBody>
                  <a:tcPr/>
                </a:tc>
                <a:extLst>
                  <a:ext uri="{0D108BD9-81ED-4DB2-BD59-A6C34878D82A}">
                    <a16:rowId xmlns:a16="http://schemas.microsoft.com/office/drawing/2014/main" val="2318604902"/>
                  </a:ext>
                </a:extLst>
              </a:tr>
              <a:tr h="370840">
                <a:tc>
                  <a:txBody>
                    <a:bodyPr/>
                    <a:lstStyle/>
                    <a:p>
                      <a:r>
                        <a:rPr lang="en-CH" dirty="0"/>
                        <a:t>8</a:t>
                      </a:r>
                    </a:p>
                  </a:txBody>
                  <a:tcPr/>
                </a:tc>
                <a:tc>
                  <a:txBody>
                    <a:bodyPr/>
                    <a:lstStyle/>
                    <a:p>
                      <a:r>
                        <a:rPr lang="en-CH" dirty="0"/>
                        <a:t>earth-system-discipline</a:t>
                      </a:r>
                    </a:p>
                  </a:txBody>
                  <a:tcPr/>
                </a:tc>
                <a:tc>
                  <a:txBody>
                    <a:bodyPr/>
                    <a:lstStyle/>
                    <a:p>
                      <a:r>
                        <a:rPr lang="en-GB" sz="1800" b="0" i="0" kern="1200" dirty="0">
                          <a:solidFill>
                            <a:schemeClr val="dk1"/>
                          </a:solidFill>
                          <a:effectLst/>
                          <a:latin typeface="+mn-lt"/>
                          <a:ea typeface="+mn-ea"/>
                          <a:cs typeface="+mn-cs"/>
                        </a:rPr>
                        <a:t>As per Annex 1 of resolution 1 Cg-Ext-2021</a:t>
                      </a:r>
                      <a:endParaRPr lang="en-CH" dirty="0"/>
                    </a:p>
                  </a:txBody>
                  <a:tcPr/>
                </a:tc>
                <a:extLst>
                  <a:ext uri="{0D108BD9-81ED-4DB2-BD59-A6C34878D82A}">
                    <a16:rowId xmlns:a16="http://schemas.microsoft.com/office/drawing/2014/main" val="2273308460"/>
                  </a:ext>
                </a:extLst>
              </a:tr>
              <a:tr h="370840">
                <a:tc>
                  <a:txBody>
                    <a:bodyPr/>
                    <a:lstStyle/>
                    <a:p>
                      <a:r>
                        <a:rPr lang="en-CH" dirty="0"/>
                        <a:t>9</a:t>
                      </a:r>
                    </a:p>
                  </a:txBody>
                  <a:tcPr/>
                </a:tc>
                <a:tc>
                  <a:txBody>
                    <a:bodyPr/>
                    <a:lstStyle/>
                    <a:p>
                      <a:r>
                        <a:rPr lang="en-CH" dirty="0"/>
                        <a:t>earth-system-discipline-category</a:t>
                      </a:r>
                    </a:p>
                  </a:txBody>
                  <a:tcPr/>
                </a:tc>
                <a:tc>
                  <a:txBody>
                    <a:bodyPr/>
                    <a:lstStyle/>
                    <a:p>
                      <a:r>
                        <a:rPr lang="en-GB" sz="1800" b="0" i="0" kern="1200" dirty="0">
                          <a:solidFill>
                            <a:schemeClr val="dk1"/>
                          </a:solidFill>
                          <a:effectLst/>
                          <a:latin typeface="+mn-lt"/>
                          <a:ea typeface="+mn-ea"/>
                          <a:cs typeface="+mn-cs"/>
                        </a:rPr>
                        <a:t>As proposed by domain experts and further approved by INFCOM</a:t>
                      </a:r>
                      <a:endParaRPr lang="en-CH" dirty="0"/>
                    </a:p>
                  </a:txBody>
                  <a:tcPr/>
                </a:tc>
                <a:extLst>
                  <a:ext uri="{0D108BD9-81ED-4DB2-BD59-A6C34878D82A}">
                    <a16:rowId xmlns:a16="http://schemas.microsoft.com/office/drawing/2014/main" val="2621443675"/>
                  </a:ext>
                </a:extLst>
              </a:tr>
            </a:tbl>
          </a:graphicData>
        </a:graphic>
      </p:graphicFrame>
      <p:sp>
        <p:nvSpPr>
          <p:cNvPr id="17" name="Rectangle 16">
            <a:extLst>
              <a:ext uri="{FF2B5EF4-FFF2-40B4-BE49-F238E27FC236}">
                <a16:creationId xmlns:a16="http://schemas.microsoft.com/office/drawing/2014/main" id="{F64E9E0F-1123-6F35-497E-4619F126D7A4}"/>
              </a:ext>
            </a:extLst>
          </p:cNvPr>
          <p:cNvSpPr/>
          <p:nvPr/>
        </p:nvSpPr>
        <p:spPr>
          <a:xfrm>
            <a:off x="-53788" y="-5938"/>
            <a:ext cx="12245788" cy="734218"/>
          </a:xfrm>
          <a:prstGeom prst="rect">
            <a:avLst/>
          </a:prstGeom>
          <a:solidFill>
            <a:srgbClr val="034D9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3200" b="1" dirty="0"/>
              <a:t>WIS 2.0 topic hierarchy</a:t>
            </a:r>
            <a:endParaRPr lang="en-CH" sz="3200" b="1" dirty="0"/>
          </a:p>
        </p:txBody>
      </p:sp>
    </p:spTree>
    <p:extLst>
      <p:ext uri="{BB962C8B-B14F-4D97-AF65-F5344CB8AC3E}">
        <p14:creationId xmlns:p14="http://schemas.microsoft.com/office/powerpoint/2010/main" val="243440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64E9E0F-1123-6F35-497E-4619F126D7A4}"/>
              </a:ext>
            </a:extLst>
          </p:cNvPr>
          <p:cNvSpPr/>
          <p:nvPr/>
        </p:nvSpPr>
        <p:spPr>
          <a:xfrm>
            <a:off x="-53788" y="-5938"/>
            <a:ext cx="12245788" cy="734218"/>
          </a:xfrm>
          <a:prstGeom prst="rect">
            <a:avLst/>
          </a:prstGeom>
          <a:solidFill>
            <a:srgbClr val="034D9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3200" b="1" dirty="0"/>
              <a:t>WIS 2.0 topic hierarchy examples</a:t>
            </a:r>
            <a:endParaRPr lang="en-CH" sz="3200" b="1" dirty="0"/>
          </a:p>
        </p:txBody>
      </p:sp>
      <p:sp>
        <p:nvSpPr>
          <p:cNvPr id="3" name="TextBox 2">
            <a:extLst>
              <a:ext uri="{FF2B5EF4-FFF2-40B4-BE49-F238E27FC236}">
                <a16:creationId xmlns:a16="http://schemas.microsoft.com/office/drawing/2014/main" id="{1526F7E7-BE35-EC47-7B0D-53C4A1E7775C}"/>
              </a:ext>
            </a:extLst>
          </p:cNvPr>
          <p:cNvSpPr txBox="1"/>
          <p:nvPr/>
        </p:nvSpPr>
        <p:spPr>
          <a:xfrm>
            <a:off x="584791" y="1576196"/>
            <a:ext cx="11302409" cy="3385542"/>
          </a:xfrm>
          <a:prstGeom prst="rect">
            <a:avLst/>
          </a:prstGeom>
          <a:noFill/>
        </p:spPr>
        <p:txBody>
          <a:bodyPr wrap="square">
            <a:spAutoFit/>
          </a:bodyPr>
          <a:lstStyle/>
          <a:p>
            <a:pPr>
              <a:lnSpc>
                <a:spcPct val="150000"/>
              </a:lnSpc>
            </a:pPr>
            <a:r>
              <a:rPr lang="en-GB" sz="1600" b="1" i="1" dirty="0">
                <a:solidFill>
                  <a:srgbClr val="C00000"/>
                </a:solidFill>
                <a:latin typeface="Courier New" panose="02070309020205020404" pitchFamily="49" charset="0"/>
                <a:cs typeface="Courier New" panose="02070309020205020404" pitchFamily="49" charset="0"/>
              </a:rPr>
              <a:t>channel</a:t>
            </a:r>
            <a:r>
              <a:rPr lang="en-GB" sz="1600" b="1" i="1" dirty="0">
                <a:latin typeface="Courier New" panose="02070309020205020404" pitchFamily="49" charset="0"/>
                <a:cs typeface="Courier New" panose="02070309020205020404" pitchFamily="49" charset="0"/>
              </a:rPr>
              <a:t>/</a:t>
            </a:r>
            <a:r>
              <a:rPr lang="en-GB" sz="1600" b="1" i="1" dirty="0">
                <a:solidFill>
                  <a:srgbClr val="00B050"/>
                </a:solidFill>
                <a:latin typeface="Courier New" panose="02070309020205020404" pitchFamily="49" charset="0"/>
                <a:cs typeface="Courier New" panose="02070309020205020404" pitchFamily="49" charset="0"/>
              </a:rPr>
              <a:t>version</a:t>
            </a:r>
            <a:r>
              <a:rPr lang="en-GB" sz="1600" b="1" i="1" dirty="0">
                <a:latin typeface="Courier New" panose="02070309020205020404" pitchFamily="49" charset="0"/>
                <a:cs typeface="Courier New" panose="02070309020205020404" pitchFamily="49" charset="0"/>
              </a:rPr>
              <a:t>/wis2/</a:t>
            </a:r>
            <a:r>
              <a:rPr lang="en-GB" sz="1600" b="1" i="1" dirty="0">
                <a:solidFill>
                  <a:schemeClr val="accent2">
                    <a:lumMod val="75000"/>
                  </a:schemeClr>
                </a:solidFill>
                <a:latin typeface="Courier New" panose="02070309020205020404" pitchFamily="49" charset="0"/>
                <a:cs typeface="Courier New" panose="02070309020205020404" pitchFamily="49" charset="0"/>
              </a:rPr>
              <a:t>country</a:t>
            </a:r>
            <a:r>
              <a:rPr lang="en-GB" sz="1600" b="1" i="1" dirty="0">
                <a:latin typeface="Courier New" panose="02070309020205020404" pitchFamily="49" charset="0"/>
                <a:cs typeface="Courier New" panose="02070309020205020404" pitchFamily="49" charset="0"/>
              </a:rPr>
              <a:t>/</a:t>
            </a:r>
            <a:r>
              <a:rPr lang="en-GB" sz="1600" b="1" i="1" dirty="0">
                <a:solidFill>
                  <a:schemeClr val="tx2">
                    <a:lumMod val="60000"/>
                    <a:lumOff val="40000"/>
                  </a:schemeClr>
                </a:solidFill>
                <a:latin typeface="Courier New" panose="02070309020205020404" pitchFamily="49" charset="0"/>
                <a:cs typeface="Courier New" panose="02070309020205020404" pitchFamily="49" charset="0"/>
              </a:rPr>
              <a:t>centre-id</a:t>
            </a:r>
            <a:r>
              <a:rPr lang="en-GB" sz="1600" b="1" i="1" dirty="0">
                <a:latin typeface="Courier New" panose="02070309020205020404" pitchFamily="49" charset="0"/>
                <a:cs typeface="Courier New" panose="02070309020205020404" pitchFamily="49" charset="0"/>
              </a:rPr>
              <a:t>/data/</a:t>
            </a:r>
            <a:r>
              <a:rPr lang="en-GB" sz="1600" b="1" i="1" dirty="0">
                <a:solidFill>
                  <a:srgbClr val="C00000"/>
                </a:solidFill>
                <a:latin typeface="Courier New" panose="02070309020205020404" pitchFamily="49" charset="0"/>
                <a:cs typeface="Courier New" panose="02070309020205020404" pitchFamily="49" charset="0"/>
              </a:rPr>
              <a:t>data-policy</a:t>
            </a:r>
            <a:r>
              <a:rPr lang="en-GB" sz="1600" b="1" i="1" dirty="0">
                <a:latin typeface="Courier New" panose="02070309020205020404" pitchFamily="49" charset="0"/>
                <a:cs typeface="Courier New" panose="02070309020205020404" pitchFamily="49" charset="0"/>
              </a:rPr>
              <a:t>/</a:t>
            </a:r>
            <a:r>
              <a:rPr lang="en-GB" sz="1600" b="1" i="1" dirty="0">
                <a:solidFill>
                  <a:srgbClr val="00B050"/>
                </a:solidFill>
                <a:latin typeface="Courier New" panose="02070309020205020404" pitchFamily="49" charset="0"/>
                <a:cs typeface="Courier New" panose="02070309020205020404" pitchFamily="49" charset="0"/>
              </a:rPr>
              <a:t>earth-system-domain</a:t>
            </a:r>
            <a:r>
              <a:rPr lang="en-GB" sz="1600" b="1" i="1" dirty="0">
                <a:latin typeface="Courier New" panose="02070309020205020404" pitchFamily="49" charset="0"/>
                <a:cs typeface="Courier New" panose="02070309020205020404" pitchFamily="49" charset="0"/>
              </a:rPr>
              <a:t>/</a:t>
            </a:r>
            <a:r>
              <a:rPr lang="en-GB" sz="1600" b="1" i="1" dirty="0">
                <a:solidFill>
                  <a:schemeClr val="tx2">
                    <a:lumMod val="75000"/>
                  </a:schemeClr>
                </a:solidFill>
                <a:latin typeface="Courier New" panose="02070309020205020404" pitchFamily="49" charset="0"/>
                <a:cs typeface="Courier New" panose="02070309020205020404" pitchFamily="49" charset="0"/>
              </a:rPr>
              <a:t>subcategory</a:t>
            </a:r>
            <a:r>
              <a:rPr lang="en-GB" sz="1600" b="1" i="1" dirty="0">
                <a:latin typeface="Courier New" panose="02070309020205020404" pitchFamily="49" charset="0"/>
                <a:cs typeface="Courier New" panose="02070309020205020404" pitchFamily="49" charset="0"/>
              </a:rPr>
              <a:t>/…</a:t>
            </a:r>
          </a:p>
          <a:p>
            <a:pPr rtl="0">
              <a:lnSpc>
                <a:spcPct val="150000"/>
              </a:lnSpc>
            </a:pPr>
            <a:r>
              <a:rPr lang="en-GB" sz="1600" dirty="0">
                <a:solidFill>
                  <a:srgbClr val="C00000"/>
                </a:solidFill>
                <a:latin typeface="Courier New" panose="02070309020205020404" pitchFamily="49" charset="0"/>
                <a:cs typeface="Courier New" panose="02070309020205020404" pitchFamily="49" charset="0"/>
              </a:rPr>
              <a:t>cache</a:t>
            </a:r>
            <a:r>
              <a:rPr lang="en-GB" sz="1600" dirty="0">
                <a:latin typeface="Courier New" panose="02070309020205020404" pitchFamily="49" charset="0"/>
                <a:cs typeface="Courier New" panose="02070309020205020404" pitchFamily="49" charset="0"/>
              </a:rPr>
              <a:t>/</a:t>
            </a:r>
            <a:r>
              <a:rPr lang="en-GB" sz="1600" dirty="0">
                <a:solidFill>
                  <a:srgbClr val="00B050"/>
                </a:solidFill>
                <a:latin typeface="Courier New" panose="02070309020205020404" pitchFamily="49" charset="0"/>
                <a:cs typeface="Courier New" panose="02070309020205020404" pitchFamily="49" charset="0"/>
              </a:rPr>
              <a:t>a</a:t>
            </a:r>
            <a:r>
              <a:rPr lang="en-GB" sz="1600" dirty="0">
                <a:latin typeface="Courier New" panose="02070309020205020404" pitchFamily="49" charset="0"/>
                <a:cs typeface="Courier New" panose="02070309020205020404" pitchFamily="49" charset="0"/>
              </a:rPr>
              <a:t>/wis2/</a:t>
            </a:r>
            <a:r>
              <a:rPr lang="en-GB" sz="1600" dirty="0" err="1">
                <a:solidFill>
                  <a:schemeClr val="accent2">
                    <a:lumMod val="75000"/>
                  </a:schemeClr>
                </a:solidFill>
                <a:latin typeface="Courier New" panose="02070309020205020404" pitchFamily="49" charset="0"/>
                <a:cs typeface="Courier New" panose="02070309020205020404" pitchFamily="49" charset="0"/>
              </a:rPr>
              <a:t>arg</a:t>
            </a:r>
            <a:r>
              <a:rPr lang="en-GB" sz="1600" dirty="0">
                <a:latin typeface="Courier New" panose="02070309020205020404" pitchFamily="49" charset="0"/>
                <a:cs typeface="Courier New" panose="02070309020205020404" pitchFamily="49" charset="0"/>
              </a:rPr>
              <a:t>/</a:t>
            </a:r>
            <a:r>
              <a:rPr lang="en-GB" sz="1600" dirty="0" err="1">
                <a:solidFill>
                  <a:schemeClr val="tx2">
                    <a:lumMod val="60000"/>
                    <a:lumOff val="40000"/>
                  </a:schemeClr>
                </a:solidFill>
                <a:latin typeface="Courier New" panose="02070309020205020404" pitchFamily="49" charset="0"/>
                <a:cs typeface="Courier New" panose="02070309020205020404" pitchFamily="49" charset="0"/>
              </a:rPr>
              <a:t>argentina_wmo_demo</a:t>
            </a:r>
            <a:r>
              <a:rPr lang="en-GB" sz="1600" dirty="0">
                <a:latin typeface="Courier New" panose="02070309020205020404" pitchFamily="49" charset="0"/>
                <a:cs typeface="Courier New" panose="02070309020205020404" pitchFamily="49" charset="0"/>
              </a:rPr>
              <a:t>/data/</a:t>
            </a:r>
            <a:r>
              <a:rPr lang="en-GB" sz="1600" dirty="0">
                <a:solidFill>
                  <a:srgbClr val="C00000"/>
                </a:solidFill>
                <a:latin typeface="Courier New" panose="02070309020205020404" pitchFamily="49" charset="0"/>
                <a:cs typeface="Courier New" panose="02070309020205020404" pitchFamily="49" charset="0"/>
              </a:rPr>
              <a:t>core</a:t>
            </a:r>
            <a:r>
              <a:rPr lang="en-GB" sz="1600" dirty="0">
                <a:latin typeface="Courier New" panose="02070309020205020404" pitchFamily="49" charset="0"/>
                <a:cs typeface="Courier New" panose="02070309020205020404" pitchFamily="49" charset="0"/>
              </a:rPr>
              <a:t>/</a:t>
            </a:r>
            <a:r>
              <a:rPr lang="en-GB" sz="1600" dirty="0">
                <a:solidFill>
                  <a:srgbClr val="00B050"/>
                </a:solidFill>
                <a:latin typeface="Courier New" panose="02070309020205020404" pitchFamily="49" charset="0"/>
                <a:cs typeface="Courier New" panose="02070309020205020404" pitchFamily="49" charset="0"/>
              </a:rPr>
              <a:t>weather</a:t>
            </a:r>
            <a:r>
              <a:rPr lang="en-GB" sz="1600" dirty="0">
                <a:latin typeface="Courier New" panose="02070309020205020404" pitchFamily="49" charset="0"/>
                <a:cs typeface="Courier New" panose="02070309020205020404" pitchFamily="49" charset="0"/>
              </a:rPr>
              <a:t>/</a:t>
            </a:r>
            <a:r>
              <a:rPr lang="en-GB" sz="1600" dirty="0">
                <a:solidFill>
                  <a:schemeClr val="tx2">
                    <a:lumMod val="75000"/>
                  </a:schemeClr>
                </a:solidFill>
                <a:latin typeface="Courier New" panose="02070309020205020404" pitchFamily="49" charset="0"/>
                <a:cs typeface="Courier New" panose="02070309020205020404" pitchFamily="49" charset="0"/>
              </a:rPr>
              <a:t>surface-based-observations</a:t>
            </a:r>
            <a:r>
              <a:rPr lang="en-GB" sz="1600" dirty="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synop</a:t>
            </a:r>
            <a:endParaRPr lang="en-GB" sz="1600" dirty="0">
              <a:latin typeface="Courier New" panose="02070309020205020404" pitchFamily="49" charset="0"/>
              <a:cs typeface="Courier New" panose="02070309020205020404" pitchFamily="49" charset="0"/>
            </a:endParaRPr>
          </a:p>
          <a:p>
            <a:pPr rtl="0">
              <a:lnSpc>
                <a:spcPct val="150000"/>
              </a:lnSpc>
            </a:pPr>
            <a:r>
              <a:rPr lang="en-GB" sz="1600" dirty="0">
                <a:solidFill>
                  <a:srgbClr val="C00000"/>
                </a:solidFill>
                <a:latin typeface="Courier New" panose="02070309020205020404" pitchFamily="49" charset="0"/>
                <a:cs typeface="Courier New" panose="02070309020205020404" pitchFamily="49" charset="0"/>
              </a:rPr>
              <a:t>cache</a:t>
            </a:r>
            <a:r>
              <a:rPr lang="en-GB" sz="1600" dirty="0">
                <a:latin typeface="Courier New" panose="02070309020205020404" pitchFamily="49" charset="0"/>
                <a:cs typeface="Courier New" panose="02070309020205020404" pitchFamily="49" charset="0"/>
              </a:rPr>
              <a:t>/</a:t>
            </a:r>
            <a:r>
              <a:rPr lang="en-GB" sz="1600" dirty="0">
                <a:solidFill>
                  <a:srgbClr val="00B050"/>
                </a:solidFill>
                <a:latin typeface="Courier New" panose="02070309020205020404" pitchFamily="49" charset="0"/>
                <a:cs typeface="Courier New" panose="02070309020205020404" pitchFamily="49" charset="0"/>
              </a:rPr>
              <a:t>a</a:t>
            </a:r>
            <a:r>
              <a:rPr lang="en-GB" sz="1600" dirty="0">
                <a:latin typeface="Courier New" panose="02070309020205020404" pitchFamily="49" charset="0"/>
                <a:cs typeface="Courier New" panose="02070309020205020404" pitchFamily="49" charset="0"/>
              </a:rPr>
              <a:t>/wis2/</a:t>
            </a:r>
            <a:r>
              <a:rPr lang="en-GB" sz="1600" dirty="0">
                <a:solidFill>
                  <a:schemeClr val="accent2">
                    <a:lumMod val="75000"/>
                  </a:schemeClr>
                </a:solidFill>
                <a:latin typeface="Courier New" panose="02070309020205020404" pitchFamily="49" charset="0"/>
                <a:cs typeface="Courier New" panose="02070309020205020404" pitchFamily="49" charset="0"/>
              </a:rPr>
              <a:t>mar</a:t>
            </a:r>
            <a:r>
              <a:rPr lang="en-GB" sz="1600" dirty="0">
                <a:latin typeface="Courier New" panose="02070309020205020404" pitchFamily="49" charset="0"/>
                <a:cs typeface="Courier New" panose="02070309020205020404" pitchFamily="49" charset="0"/>
              </a:rPr>
              <a:t>/</a:t>
            </a:r>
            <a:r>
              <a:rPr lang="en-GB" sz="1600" dirty="0" err="1">
                <a:solidFill>
                  <a:schemeClr val="tx2">
                    <a:lumMod val="60000"/>
                    <a:lumOff val="40000"/>
                  </a:schemeClr>
                </a:solidFill>
                <a:latin typeface="Courier New" panose="02070309020205020404" pitchFamily="49" charset="0"/>
                <a:cs typeface="Courier New" panose="02070309020205020404" pitchFamily="49" charset="0"/>
              </a:rPr>
              <a:t>casablanca_met_centre</a:t>
            </a:r>
            <a:r>
              <a:rPr lang="en-GB" sz="1600" dirty="0">
                <a:latin typeface="Courier New" panose="02070309020205020404" pitchFamily="49" charset="0"/>
                <a:cs typeface="Courier New" panose="02070309020205020404" pitchFamily="49" charset="0"/>
              </a:rPr>
              <a:t>/data/</a:t>
            </a:r>
            <a:r>
              <a:rPr lang="en-GB" sz="1600" dirty="0">
                <a:solidFill>
                  <a:srgbClr val="C00000"/>
                </a:solidFill>
                <a:latin typeface="Courier New" panose="02070309020205020404" pitchFamily="49" charset="0"/>
                <a:cs typeface="Courier New" panose="02070309020205020404" pitchFamily="49" charset="0"/>
              </a:rPr>
              <a:t>core</a:t>
            </a:r>
            <a:r>
              <a:rPr lang="en-GB" sz="1600" dirty="0">
                <a:latin typeface="Courier New" panose="02070309020205020404" pitchFamily="49" charset="0"/>
                <a:cs typeface="Courier New" panose="02070309020205020404" pitchFamily="49" charset="0"/>
              </a:rPr>
              <a:t>/</a:t>
            </a:r>
            <a:r>
              <a:rPr lang="en-GB" sz="1600" dirty="0">
                <a:solidFill>
                  <a:srgbClr val="00B050"/>
                </a:solidFill>
                <a:latin typeface="Courier New" panose="02070309020205020404" pitchFamily="49" charset="0"/>
                <a:cs typeface="Courier New" panose="02070309020205020404" pitchFamily="49" charset="0"/>
              </a:rPr>
              <a:t>weather</a:t>
            </a:r>
            <a:r>
              <a:rPr lang="en-GB" sz="1600" dirty="0">
                <a:latin typeface="Courier New" panose="02070309020205020404" pitchFamily="49" charset="0"/>
                <a:cs typeface="Courier New" panose="02070309020205020404" pitchFamily="49" charset="0"/>
              </a:rPr>
              <a:t>/</a:t>
            </a:r>
            <a:r>
              <a:rPr lang="en-GB" sz="1600" dirty="0">
                <a:solidFill>
                  <a:schemeClr val="tx2">
                    <a:lumMod val="75000"/>
                  </a:schemeClr>
                </a:solidFill>
                <a:latin typeface="Courier New" panose="02070309020205020404" pitchFamily="49" charset="0"/>
                <a:cs typeface="Courier New" panose="02070309020205020404" pitchFamily="49" charset="0"/>
              </a:rPr>
              <a:t>surface-based-observations</a:t>
            </a:r>
            <a:r>
              <a:rPr lang="en-GB" sz="1600" dirty="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synop</a:t>
            </a:r>
            <a:endParaRPr lang="en-GB" sz="1600" dirty="0">
              <a:latin typeface="Courier New" panose="02070309020205020404" pitchFamily="49" charset="0"/>
              <a:cs typeface="Courier New" panose="02070309020205020404" pitchFamily="49" charset="0"/>
            </a:endParaRPr>
          </a:p>
          <a:p>
            <a:pPr rtl="0">
              <a:lnSpc>
                <a:spcPct val="150000"/>
              </a:lnSpc>
            </a:pPr>
            <a:r>
              <a:rPr lang="en-GB" sz="1600" dirty="0">
                <a:solidFill>
                  <a:srgbClr val="C00000"/>
                </a:solidFill>
                <a:latin typeface="Courier New" panose="02070309020205020404" pitchFamily="49" charset="0"/>
                <a:cs typeface="Courier New" panose="02070309020205020404" pitchFamily="49" charset="0"/>
              </a:rPr>
              <a:t>cache</a:t>
            </a:r>
            <a:r>
              <a:rPr lang="en-GB" sz="1600" dirty="0">
                <a:latin typeface="Courier New" panose="02070309020205020404" pitchFamily="49" charset="0"/>
                <a:cs typeface="Courier New" panose="02070309020205020404" pitchFamily="49" charset="0"/>
              </a:rPr>
              <a:t>/</a:t>
            </a:r>
            <a:r>
              <a:rPr lang="en-GB" sz="1600" dirty="0">
                <a:solidFill>
                  <a:srgbClr val="00B050"/>
                </a:solidFill>
                <a:latin typeface="Courier New" panose="02070309020205020404" pitchFamily="49" charset="0"/>
                <a:cs typeface="Courier New" panose="02070309020205020404" pitchFamily="49" charset="0"/>
              </a:rPr>
              <a:t>a</a:t>
            </a:r>
            <a:r>
              <a:rPr lang="en-GB" sz="1600" dirty="0">
                <a:latin typeface="Courier New" panose="02070309020205020404" pitchFamily="49" charset="0"/>
                <a:cs typeface="Courier New" panose="02070309020205020404" pitchFamily="49" charset="0"/>
              </a:rPr>
              <a:t>/wis2/</a:t>
            </a:r>
            <a:r>
              <a:rPr lang="en-GB" sz="1600" dirty="0">
                <a:solidFill>
                  <a:schemeClr val="accent2">
                    <a:lumMod val="75000"/>
                  </a:schemeClr>
                </a:solidFill>
                <a:latin typeface="Courier New" panose="02070309020205020404" pitchFamily="49" charset="0"/>
                <a:cs typeface="Courier New" panose="02070309020205020404" pitchFamily="49" charset="0"/>
              </a:rPr>
              <a:t>mar</a:t>
            </a:r>
            <a:r>
              <a:rPr lang="en-GB" sz="1600" dirty="0">
                <a:latin typeface="Courier New" panose="02070309020205020404" pitchFamily="49" charset="0"/>
                <a:cs typeface="Courier New" panose="02070309020205020404" pitchFamily="49" charset="0"/>
              </a:rPr>
              <a:t>/</a:t>
            </a:r>
            <a:r>
              <a:rPr lang="en-GB" sz="1600" dirty="0" err="1">
                <a:solidFill>
                  <a:schemeClr val="tx2">
                    <a:lumMod val="60000"/>
                    <a:lumOff val="40000"/>
                  </a:schemeClr>
                </a:solidFill>
                <a:latin typeface="Courier New" panose="02070309020205020404" pitchFamily="49" charset="0"/>
                <a:cs typeface="Courier New" panose="02070309020205020404" pitchFamily="49" charset="0"/>
              </a:rPr>
              <a:t>casablanca_met_centre</a:t>
            </a:r>
            <a:r>
              <a:rPr lang="en-GB" sz="1600" dirty="0">
                <a:latin typeface="Courier New" panose="02070309020205020404" pitchFamily="49" charset="0"/>
                <a:cs typeface="Courier New" panose="02070309020205020404" pitchFamily="49" charset="0"/>
              </a:rPr>
              <a:t>/data/</a:t>
            </a:r>
            <a:r>
              <a:rPr lang="en-GB" sz="1600" dirty="0">
                <a:solidFill>
                  <a:srgbClr val="C00000"/>
                </a:solidFill>
                <a:latin typeface="Courier New" panose="02070309020205020404" pitchFamily="49" charset="0"/>
                <a:cs typeface="Courier New" panose="02070309020205020404" pitchFamily="49" charset="0"/>
              </a:rPr>
              <a:t>core</a:t>
            </a:r>
            <a:r>
              <a:rPr lang="en-GB" sz="1600" dirty="0">
                <a:latin typeface="Courier New" panose="02070309020205020404" pitchFamily="49" charset="0"/>
                <a:cs typeface="Courier New" panose="02070309020205020404" pitchFamily="49" charset="0"/>
              </a:rPr>
              <a:t>/</a:t>
            </a:r>
            <a:r>
              <a:rPr lang="en-GB" sz="1600" dirty="0">
                <a:solidFill>
                  <a:srgbClr val="00B050"/>
                </a:solidFill>
                <a:latin typeface="Courier New" panose="02070309020205020404" pitchFamily="49" charset="0"/>
                <a:cs typeface="Courier New" panose="02070309020205020404" pitchFamily="49" charset="0"/>
              </a:rPr>
              <a:t>weather</a:t>
            </a:r>
            <a:r>
              <a:rPr lang="en-GB" sz="1600" dirty="0">
                <a:latin typeface="Courier New" panose="02070309020205020404" pitchFamily="49" charset="0"/>
                <a:cs typeface="Courier New" panose="02070309020205020404" pitchFamily="49" charset="0"/>
              </a:rPr>
              <a:t>/</a:t>
            </a:r>
            <a:r>
              <a:rPr lang="en-GB" sz="1600" dirty="0">
                <a:solidFill>
                  <a:schemeClr val="tx2">
                    <a:lumMod val="75000"/>
                  </a:schemeClr>
                </a:solidFill>
                <a:latin typeface="Courier New" panose="02070309020205020404" pitchFamily="49" charset="0"/>
                <a:cs typeface="Courier New" panose="02070309020205020404" pitchFamily="49" charset="0"/>
              </a:rPr>
              <a:t>surface-based-observations</a:t>
            </a:r>
            <a:r>
              <a:rPr lang="en-GB" sz="1600" dirty="0">
                <a:latin typeface="Courier New" panose="02070309020205020404" pitchFamily="49" charset="0"/>
                <a:cs typeface="Courier New" panose="02070309020205020404" pitchFamily="49" charset="0"/>
              </a:rPr>
              <a:t>/temp</a:t>
            </a:r>
          </a:p>
          <a:p>
            <a:pPr rtl="0">
              <a:lnSpc>
                <a:spcPct val="150000"/>
              </a:lnSpc>
            </a:pPr>
            <a:r>
              <a:rPr lang="en-GB" sz="1600" dirty="0">
                <a:solidFill>
                  <a:srgbClr val="C00000"/>
                </a:solidFill>
                <a:latin typeface="Courier New" panose="02070309020205020404" pitchFamily="49" charset="0"/>
                <a:cs typeface="Courier New" panose="02070309020205020404" pitchFamily="49" charset="0"/>
              </a:rPr>
              <a:t>cache</a:t>
            </a:r>
            <a:r>
              <a:rPr lang="en-GB" sz="1600" dirty="0">
                <a:latin typeface="Courier New" panose="02070309020205020404" pitchFamily="49" charset="0"/>
                <a:cs typeface="Courier New" panose="02070309020205020404" pitchFamily="49" charset="0"/>
              </a:rPr>
              <a:t>/</a:t>
            </a:r>
            <a:r>
              <a:rPr lang="en-GB" sz="1600" dirty="0">
                <a:solidFill>
                  <a:srgbClr val="00B050"/>
                </a:solidFill>
                <a:latin typeface="Courier New" panose="02070309020205020404" pitchFamily="49" charset="0"/>
                <a:cs typeface="Courier New" panose="02070309020205020404" pitchFamily="49" charset="0"/>
              </a:rPr>
              <a:t>a</a:t>
            </a:r>
            <a:r>
              <a:rPr lang="en-GB" sz="1600" dirty="0">
                <a:latin typeface="Courier New" panose="02070309020205020404" pitchFamily="49" charset="0"/>
                <a:cs typeface="Courier New" panose="02070309020205020404" pitchFamily="49" charset="0"/>
              </a:rPr>
              <a:t>/wis2/</a:t>
            </a:r>
            <a:r>
              <a:rPr lang="en-GB" sz="1600" dirty="0" err="1">
                <a:solidFill>
                  <a:schemeClr val="accent2">
                    <a:lumMod val="75000"/>
                  </a:schemeClr>
                </a:solidFill>
                <a:latin typeface="Courier New" panose="02070309020205020404" pitchFamily="49" charset="0"/>
                <a:cs typeface="Courier New" panose="02070309020205020404" pitchFamily="49" charset="0"/>
              </a:rPr>
              <a:t>bfa</a:t>
            </a:r>
            <a:r>
              <a:rPr lang="en-GB" sz="1600" dirty="0">
                <a:latin typeface="Courier New" panose="02070309020205020404" pitchFamily="49" charset="0"/>
                <a:cs typeface="Courier New" panose="02070309020205020404" pitchFamily="49" charset="0"/>
              </a:rPr>
              <a:t>/</a:t>
            </a:r>
            <a:r>
              <a:rPr lang="en-GB" sz="1600" dirty="0" err="1">
                <a:solidFill>
                  <a:schemeClr val="tx2">
                    <a:lumMod val="60000"/>
                    <a:lumOff val="40000"/>
                  </a:schemeClr>
                </a:solidFill>
                <a:latin typeface="Courier New" panose="02070309020205020404" pitchFamily="49" charset="0"/>
                <a:cs typeface="Courier New" panose="02070309020205020404" pitchFamily="49" charset="0"/>
              </a:rPr>
              <a:t>ouagadougou_met_centre</a:t>
            </a:r>
            <a:r>
              <a:rPr lang="en-GB" sz="1600" dirty="0">
                <a:latin typeface="Courier New" panose="02070309020205020404" pitchFamily="49" charset="0"/>
                <a:cs typeface="Courier New" panose="02070309020205020404" pitchFamily="49" charset="0"/>
              </a:rPr>
              <a:t>/data/</a:t>
            </a:r>
            <a:r>
              <a:rPr lang="en-GB" sz="1600" dirty="0">
                <a:solidFill>
                  <a:srgbClr val="C00000"/>
                </a:solidFill>
                <a:latin typeface="Courier New" panose="02070309020205020404" pitchFamily="49" charset="0"/>
                <a:cs typeface="Courier New" panose="02070309020205020404" pitchFamily="49" charset="0"/>
              </a:rPr>
              <a:t>core</a:t>
            </a:r>
            <a:r>
              <a:rPr lang="en-GB" sz="1600" dirty="0">
                <a:latin typeface="Courier New" panose="02070309020205020404" pitchFamily="49" charset="0"/>
                <a:cs typeface="Courier New" panose="02070309020205020404" pitchFamily="49" charset="0"/>
              </a:rPr>
              <a:t>/</a:t>
            </a:r>
            <a:r>
              <a:rPr lang="en-GB" sz="1600" dirty="0">
                <a:solidFill>
                  <a:srgbClr val="00B050"/>
                </a:solidFill>
                <a:latin typeface="Courier New" panose="02070309020205020404" pitchFamily="49" charset="0"/>
                <a:cs typeface="Courier New" panose="02070309020205020404" pitchFamily="49" charset="0"/>
              </a:rPr>
              <a:t>weather</a:t>
            </a:r>
            <a:r>
              <a:rPr lang="en-GB" sz="1600" dirty="0">
                <a:latin typeface="Courier New" panose="02070309020205020404" pitchFamily="49" charset="0"/>
                <a:cs typeface="Courier New" panose="02070309020205020404" pitchFamily="49" charset="0"/>
              </a:rPr>
              <a:t>/</a:t>
            </a:r>
            <a:r>
              <a:rPr lang="en-GB" sz="1600" dirty="0">
                <a:solidFill>
                  <a:schemeClr val="tx2">
                    <a:lumMod val="75000"/>
                  </a:schemeClr>
                </a:solidFill>
                <a:latin typeface="Courier New" panose="02070309020205020404" pitchFamily="49" charset="0"/>
                <a:cs typeface="Courier New" panose="02070309020205020404" pitchFamily="49" charset="0"/>
              </a:rPr>
              <a:t>surface-based-observations</a:t>
            </a:r>
            <a:r>
              <a:rPr lang="en-GB" sz="1600" dirty="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synop</a:t>
            </a:r>
            <a:endParaRPr lang="en-GB" sz="1600" dirty="0">
              <a:latin typeface="Courier New" panose="02070309020205020404" pitchFamily="49" charset="0"/>
              <a:cs typeface="Courier New" panose="02070309020205020404" pitchFamily="49" charset="0"/>
            </a:endParaRPr>
          </a:p>
          <a:p>
            <a:pPr rtl="0">
              <a:lnSpc>
                <a:spcPct val="150000"/>
              </a:lnSpc>
            </a:pPr>
            <a:r>
              <a:rPr lang="en-GB" sz="1600" dirty="0">
                <a:solidFill>
                  <a:srgbClr val="C00000"/>
                </a:solidFill>
                <a:latin typeface="Courier New" panose="02070309020205020404" pitchFamily="49" charset="0"/>
                <a:cs typeface="Courier New" panose="02070309020205020404" pitchFamily="49" charset="0"/>
              </a:rPr>
              <a:t>cache</a:t>
            </a:r>
            <a:r>
              <a:rPr lang="en-GB" sz="1600" dirty="0">
                <a:latin typeface="Courier New" panose="02070309020205020404" pitchFamily="49" charset="0"/>
                <a:cs typeface="Courier New" panose="02070309020205020404" pitchFamily="49" charset="0"/>
              </a:rPr>
              <a:t>/</a:t>
            </a:r>
            <a:r>
              <a:rPr lang="en-GB" sz="1600" dirty="0">
                <a:solidFill>
                  <a:srgbClr val="00B050"/>
                </a:solidFill>
                <a:latin typeface="Courier New" panose="02070309020205020404" pitchFamily="49" charset="0"/>
                <a:cs typeface="Courier New" panose="02070309020205020404" pitchFamily="49" charset="0"/>
              </a:rPr>
              <a:t>a</a:t>
            </a:r>
            <a:r>
              <a:rPr lang="en-GB" sz="1600" dirty="0">
                <a:latin typeface="Courier New" panose="02070309020205020404" pitchFamily="49" charset="0"/>
                <a:cs typeface="Courier New" panose="02070309020205020404" pitchFamily="49" charset="0"/>
              </a:rPr>
              <a:t>/wis2/</a:t>
            </a:r>
            <a:r>
              <a:rPr lang="en-GB" sz="1600" dirty="0" err="1">
                <a:solidFill>
                  <a:schemeClr val="accent2">
                    <a:lumMod val="75000"/>
                  </a:schemeClr>
                </a:solidFill>
                <a:latin typeface="Courier New" panose="02070309020205020404" pitchFamily="49" charset="0"/>
                <a:cs typeface="Courier New" panose="02070309020205020404" pitchFamily="49" charset="0"/>
              </a:rPr>
              <a:t>cmr</a:t>
            </a:r>
            <a:r>
              <a:rPr lang="en-GB" sz="1600" dirty="0">
                <a:latin typeface="Courier New" panose="02070309020205020404" pitchFamily="49" charset="0"/>
                <a:cs typeface="Courier New" panose="02070309020205020404" pitchFamily="49" charset="0"/>
              </a:rPr>
              <a:t>/</a:t>
            </a:r>
            <a:r>
              <a:rPr lang="en-GB" sz="1600" dirty="0" err="1">
                <a:solidFill>
                  <a:schemeClr val="tx2">
                    <a:lumMod val="60000"/>
                    <a:lumOff val="40000"/>
                  </a:schemeClr>
                </a:solidFill>
                <a:latin typeface="Courier New" panose="02070309020205020404" pitchFamily="49" charset="0"/>
                <a:cs typeface="Courier New" panose="02070309020205020404" pitchFamily="49" charset="0"/>
              </a:rPr>
              <a:t>yaounde_met_centre</a:t>
            </a:r>
            <a:r>
              <a:rPr lang="en-GB" sz="1600" dirty="0">
                <a:latin typeface="Courier New" panose="02070309020205020404" pitchFamily="49" charset="0"/>
                <a:cs typeface="Courier New" panose="02070309020205020404" pitchFamily="49" charset="0"/>
              </a:rPr>
              <a:t>/data/</a:t>
            </a:r>
            <a:r>
              <a:rPr lang="en-GB" sz="1600" dirty="0">
                <a:solidFill>
                  <a:srgbClr val="C00000"/>
                </a:solidFill>
                <a:latin typeface="Courier New" panose="02070309020205020404" pitchFamily="49" charset="0"/>
                <a:cs typeface="Courier New" panose="02070309020205020404" pitchFamily="49" charset="0"/>
              </a:rPr>
              <a:t>core</a:t>
            </a:r>
            <a:r>
              <a:rPr lang="en-GB" sz="1600" dirty="0">
                <a:latin typeface="Courier New" panose="02070309020205020404" pitchFamily="49" charset="0"/>
                <a:cs typeface="Courier New" panose="02070309020205020404" pitchFamily="49" charset="0"/>
              </a:rPr>
              <a:t>/</a:t>
            </a:r>
            <a:r>
              <a:rPr lang="en-GB" sz="1600" dirty="0">
                <a:solidFill>
                  <a:srgbClr val="00B050"/>
                </a:solidFill>
                <a:latin typeface="Courier New" panose="02070309020205020404" pitchFamily="49" charset="0"/>
                <a:cs typeface="Courier New" panose="02070309020205020404" pitchFamily="49" charset="0"/>
              </a:rPr>
              <a:t>weather</a:t>
            </a:r>
            <a:r>
              <a:rPr lang="en-GB" sz="1600" dirty="0">
                <a:latin typeface="Courier New" panose="02070309020205020404" pitchFamily="49" charset="0"/>
                <a:cs typeface="Courier New" panose="02070309020205020404" pitchFamily="49" charset="0"/>
              </a:rPr>
              <a:t>/</a:t>
            </a:r>
            <a:r>
              <a:rPr lang="en-GB" sz="1600" dirty="0">
                <a:solidFill>
                  <a:schemeClr val="tx2">
                    <a:lumMod val="75000"/>
                  </a:schemeClr>
                </a:solidFill>
                <a:latin typeface="Courier New" panose="02070309020205020404" pitchFamily="49" charset="0"/>
                <a:cs typeface="Courier New" panose="02070309020205020404" pitchFamily="49" charset="0"/>
              </a:rPr>
              <a:t>surface-based-observations</a:t>
            </a:r>
            <a:r>
              <a:rPr lang="en-GB" sz="1600" dirty="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synop</a:t>
            </a:r>
            <a:endParaRPr lang="en-GB" sz="1600" dirty="0">
              <a:latin typeface="Courier New" panose="02070309020205020404" pitchFamily="49" charset="0"/>
              <a:cs typeface="Courier New" panose="02070309020205020404" pitchFamily="49" charset="0"/>
            </a:endParaRPr>
          </a:p>
          <a:p>
            <a:pPr rtl="0">
              <a:lnSpc>
                <a:spcPct val="150000"/>
              </a:lnSpc>
            </a:pPr>
            <a:r>
              <a:rPr lang="en-GB" sz="1600" dirty="0">
                <a:solidFill>
                  <a:srgbClr val="C00000"/>
                </a:solidFill>
                <a:latin typeface="Courier New" panose="02070309020205020404" pitchFamily="49" charset="0"/>
                <a:cs typeface="Courier New" panose="02070309020205020404" pitchFamily="49" charset="0"/>
              </a:rPr>
              <a:t>cache</a:t>
            </a:r>
            <a:r>
              <a:rPr lang="en-GB" sz="1600" dirty="0">
                <a:latin typeface="Courier New" panose="02070309020205020404" pitchFamily="49" charset="0"/>
                <a:cs typeface="Courier New" panose="02070309020205020404" pitchFamily="49" charset="0"/>
              </a:rPr>
              <a:t>/</a:t>
            </a:r>
            <a:r>
              <a:rPr lang="en-GB" sz="1600" dirty="0">
                <a:solidFill>
                  <a:srgbClr val="00B050"/>
                </a:solidFill>
                <a:latin typeface="Courier New" panose="02070309020205020404" pitchFamily="49" charset="0"/>
                <a:cs typeface="Courier New" panose="02070309020205020404" pitchFamily="49" charset="0"/>
              </a:rPr>
              <a:t>a</a:t>
            </a:r>
            <a:r>
              <a:rPr lang="en-GB" sz="1600" dirty="0">
                <a:latin typeface="Courier New" panose="02070309020205020404" pitchFamily="49" charset="0"/>
                <a:cs typeface="Courier New" panose="02070309020205020404" pitchFamily="49" charset="0"/>
              </a:rPr>
              <a:t>/wis2/</a:t>
            </a:r>
            <a:r>
              <a:rPr lang="en-GB" sz="1600" dirty="0" err="1">
                <a:solidFill>
                  <a:schemeClr val="accent2">
                    <a:lumMod val="75000"/>
                  </a:schemeClr>
                </a:solidFill>
                <a:latin typeface="Courier New" panose="02070309020205020404" pitchFamily="49" charset="0"/>
                <a:cs typeface="Courier New" panose="02070309020205020404" pitchFamily="49" charset="0"/>
              </a:rPr>
              <a:t>mwi</a:t>
            </a:r>
            <a:r>
              <a:rPr lang="en-GB" sz="1600" dirty="0">
                <a:latin typeface="Courier New" panose="02070309020205020404" pitchFamily="49" charset="0"/>
                <a:cs typeface="Courier New" panose="02070309020205020404" pitchFamily="49" charset="0"/>
              </a:rPr>
              <a:t>/</a:t>
            </a:r>
            <a:r>
              <a:rPr lang="en-GB" sz="1600" dirty="0" err="1">
                <a:solidFill>
                  <a:schemeClr val="tx2">
                    <a:lumMod val="60000"/>
                    <a:lumOff val="40000"/>
                  </a:schemeClr>
                </a:solidFill>
                <a:latin typeface="Courier New" panose="02070309020205020404" pitchFamily="49" charset="0"/>
                <a:cs typeface="Courier New" panose="02070309020205020404" pitchFamily="49" charset="0"/>
              </a:rPr>
              <a:t>malawi_wmo_demo</a:t>
            </a:r>
            <a:r>
              <a:rPr lang="en-GB" sz="1600" dirty="0">
                <a:latin typeface="Courier New" panose="02070309020205020404" pitchFamily="49" charset="0"/>
                <a:cs typeface="Courier New" panose="02070309020205020404" pitchFamily="49" charset="0"/>
              </a:rPr>
              <a:t>/data/</a:t>
            </a:r>
            <a:r>
              <a:rPr lang="en-GB" sz="1600" dirty="0">
                <a:solidFill>
                  <a:srgbClr val="C00000"/>
                </a:solidFill>
                <a:latin typeface="Courier New" panose="02070309020205020404" pitchFamily="49" charset="0"/>
                <a:cs typeface="Courier New" panose="02070309020205020404" pitchFamily="49" charset="0"/>
              </a:rPr>
              <a:t>core</a:t>
            </a:r>
            <a:r>
              <a:rPr lang="en-GB" sz="1600" dirty="0">
                <a:latin typeface="Courier New" panose="02070309020205020404" pitchFamily="49" charset="0"/>
                <a:cs typeface="Courier New" panose="02070309020205020404" pitchFamily="49" charset="0"/>
              </a:rPr>
              <a:t>/</a:t>
            </a:r>
            <a:r>
              <a:rPr lang="en-GB" sz="1600" dirty="0">
                <a:solidFill>
                  <a:srgbClr val="00B050"/>
                </a:solidFill>
                <a:latin typeface="Courier New" panose="02070309020205020404" pitchFamily="49" charset="0"/>
                <a:cs typeface="Courier New" panose="02070309020205020404" pitchFamily="49" charset="0"/>
              </a:rPr>
              <a:t>weather</a:t>
            </a:r>
            <a:r>
              <a:rPr lang="en-GB" sz="1600" dirty="0">
                <a:latin typeface="Courier New" panose="02070309020205020404" pitchFamily="49" charset="0"/>
                <a:cs typeface="Courier New" panose="02070309020205020404" pitchFamily="49" charset="0"/>
              </a:rPr>
              <a:t>/</a:t>
            </a:r>
            <a:r>
              <a:rPr lang="en-GB" sz="1600" dirty="0">
                <a:solidFill>
                  <a:schemeClr val="tx2">
                    <a:lumMod val="75000"/>
                  </a:schemeClr>
                </a:solidFill>
                <a:latin typeface="Courier New" panose="02070309020205020404" pitchFamily="49" charset="0"/>
                <a:cs typeface="Courier New" panose="02070309020205020404" pitchFamily="49" charset="0"/>
              </a:rPr>
              <a:t>surface-based-observations</a:t>
            </a:r>
            <a:r>
              <a:rPr lang="en-GB" sz="1600" dirty="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synop</a:t>
            </a:r>
            <a:endParaRPr lang="en-GB" sz="1600" dirty="0">
              <a:latin typeface="Courier New" panose="02070309020205020404" pitchFamily="49" charset="0"/>
              <a:cs typeface="Courier New" panose="02070309020205020404" pitchFamily="49" charset="0"/>
            </a:endParaRPr>
          </a:p>
          <a:p>
            <a:pPr rtl="0">
              <a:lnSpc>
                <a:spcPct val="150000"/>
              </a:lnSpc>
            </a:pPr>
            <a:r>
              <a:rPr lang="en-GB" sz="1600" dirty="0">
                <a:solidFill>
                  <a:srgbClr val="C00000"/>
                </a:solidFill>
                <a:latin typeface="Courier New" panose="02070309020205020404" pitchFamily="49" charset="0"/>
                <a:cs typeface="Courier New" panose="02070309020205020404" pitchFamily="49" charset="0"/>
              </a:rPr>
              <a:t>cache</a:t>
            </a:r>
            <a:r>
              <a:rPr lang="en-GB" sz="1600" dirty="0">
                <a:latin typeface="Courier New" panose="02070309020205020404" pitchFamily="49" charset="0"/>
                <a:cs typeface="Courier New" panose="02070309020205020404" pitchFamily="49" charset="0"/>
              </a:rPr>
              <a:t>/</a:t>
            </a:r>
            <a:r>
              <a:rPr lang="en-GB" sz="1600" dirty="0">
                <a:solidFill>
                  <a:srgbClr val="00B050"/>
                </a:solidFill>
                <a:latin typeface="Courier New" panose="02070309020205020404" pitchFamily="49" charset="0"/>
                <a:cs typeface="Courier New" panose="02070309020205020404" pitchFamily="49" charset="0"/>
              </a:rPr>
              <a:t>a</a:t>
            </a:r>
            <a:r>
              <a:rPr lang="en-GB" sz="1600" dirty="0">
                <a:latin typeface="Courier New" panose="02070309020205020404" pitchFamily="49" charset="0"/>
                <a:cs typeface="Courier New" panose="02070309020205020404" pitchFamily="49" charset="0"/>
              </a:rPr>
              <a:t>/wis2/</a:t>
            </a:r>
            <a:r>
              <a:rPr lang="en-GB" sz="1600" dirty="0" err="1">
                <a:solidFill>
                  <a:schemeClr val="accent2">
                    <a:lumMod val="75000"/>
                  </a:schemeClr>
                </a:solidFill>
                <a:latin typeface="Courier New" panose="02070309020205020404" pitchFamily="49" charset="0"/>
                <a:cs typeface="Courier New" panose="02070309020205020404" pitchFamily="49" charset="0"/>
              </a:rPr>
              <a:t>nga</a:t>
            </a:r>
            <a:r>
              <a:rPr lang="en-GB" sz="1600" dirty="0">
                <a:latin typeface="Courier New" panose="02070309020205020404" pitchFamily="49" charset="0"/>
                <a:cs typeface="Courier New" panose="02070309020205020404" pitchFamily="49" charset="0"/>
              </a:rPr>
              <a:t>/</a:t>
            </a:r>
            <a:r>
              <a:rPr lang="en-GB" sz="1600" dirty="0" err="1">
                <a:solidFill>
                  <a:schemeClr val="tx2">
                    <a:lumMod val="60000"/>
                    <a:lumOff val="40000"/>
                  </a:schemeClr>
                </a:solidFill>
                <a:latin typeface="Courier New" panose="02070309020205020404" pitchFamily="49" charset="0"/>
                <a:cs typeface="Courier New" panose="02070309020205020404" pitchFamily="49" charset="0"/>
              </a:rPr>
              <a:t>abuja_met_centre</a:t>
            </a:r>
            <a:r>
              <a:rPr lang="en-GB" sz="1600" dirty="0">
                <a:latin typeface="Courier New" panose="02070309020205020404" pitchFamily="49" charset="0"/>
                <a:cs typeface="Courier New" panose="02070309020205020404" pitchFamily="49" charset="0"/>
              </a:rPr>
              <a:t>/data/</a:t>
            </a:r>
            <a:r>
              <a:rPr lang="en-GB" sz="1600" dirty="0">
                <a:solidFill>
                  <a:srgbClr val="C00000"/>
                </a:solidFill>
                <a:latin typeface="Courier New" panose="02070309020205020404" pitchFamily="49" charset="0"/>
                <a:cs typeface="Courier New" panose="02070309020205020404" pitchFamily="49" charset="0"/>
              </a:rPr>
              <a:t>core</a:t>
            </a:r>
            <a:r>
              <a:rPr lang="en-GB" sz="1600" dirty="0">
                <a:latin typeface="Courier New" panose="02070309020205020404" pitchFamily="49" charset="0"/>
                <a:cs typeface="Courier New" panose="02070309020205020404" pitchFamily="49" charset="0"/>
              </a:rPr>
              <a:t>/</a:t>
            </a:r>
            <a:r>
              <a:rPr lang="en-GB" sz="1600" dirty="0">
                <a:solidFill>
                  <a:srgbClr val="00B050"/>
                </a:solidFill>
                <a:latin typeface="Courier New" panose="02070309020205020404" pitchFamily="49" charset="0"/>
                <a:cs typeface="Courier New" panose="02070309020205020404" pitchFamily="49" charset="0"/>
              </a:rPr>
              <a:t>weather</a:t>
            </a:r>
            <a:r>
              <a:rPr lang="en-GB" sz="1600" dirty="0">
                <a:latin typeface="Courier New" panose="02070309020205020404" pitchFamily="49" charset="0"/>
                <a:cs typeface="Courier New" panose="02070309020205020404" pitchFamily="49" charset="0"/>
              </a:rPr>
              <a:t>/</a:t>
            </a:r>
            <a:r>
              <a:rPr lang="en-GB" sz="1600" dirty="0">
                <a:solidFill>
                  <a:schemeClr val="tx2">
                    <a:lumMod val="75000"/>
                  </a:schemeClr>
                </a:solidFill>
                <a:latin typeface="Courier New" panose="02070309020205020404" pitchFamily="49" charset="0"/>
                <a:cs typeface="Courier New" panose="02070309020205020404" pitchFamily="49" charset="0"/>
              </a:rPr>
              <a:t>surface-based-observations</a:t>
            </a:r>
            <a:r>
              <a:rPr lang="en-GB" sz="1600" dirty="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synop</a:t>
            </a:r>
            <a:endParaRPr lang="en-GB" sz="1600" dirty="0">
              <a:latin typeface="Courier New" panose="02070309020205020404" pitchFamily="49" charset="0"/>
              <a:cs typeface="Courier New" panose="02070309020205020404" pitchFamily="49" charset="0"/>
            </a:endParaRPr>
          </a:p>
          <a:p>
            <a:pPr rtl="0">
              <a:lnSpc>
                <a:spcPct val="150000"/>
              </a:lnSpc>
            </a:pPr>
            <a:r>
              <a:rPr lang="en-GB" sz="1600" dirty="0">
                <a:solidFill>
                  <a:srgbClr val="C00000"/>
                </a:solidFill>
                <a:latin typeface="Courier New" panose="02070309020205020404" pitchFamily="49" charset="0"/>
                <a:cs typeface="Courier New" panose="02070309020205020404" pitchFamily="49" charset="0"/>
              </a:rPr>
              <a:t>cache</a:t>
            </a:r>
            <a:r>
              <a:rPr lang="en-GB" sz="1600" dirty="0">
                <a:latin typeface="Courier New" panose="02070309020205020404" pitchFamily="49" charset="0"/>
                <a:cs typeface="Courier New" panose="02070309020205020404" pitchFamily="49" charset="0"/>
              </a:rPr>
              <a:t>/</a:t>
            </a:r>
            <a:r>
              <a:rPr lang="en-GB" sz="1600" dirty="0">
                <a:solidFill>
                  <a:srgbClr val="00B050"/>
                </a:solidFill>
                <a:latin typeface="Courier New" panose="02070309020205020404" pitchFamily="49" charset="0"/>
                <a:cs typeface="Courier New" panose="02070309020205020404" pitchFamily="49" charset="0"/>
              </a:rPr>
              <a:t>a</a:t>
            </a:r>
            <a:r>
              <a:rPr lang="en-GB" sz="1600" dirty="0">
                <a:latin typeface="Courier New" panose="02070309020205020404" pitchFamily="49" charset="0"/>
                <a:cs typeface="Courier New" panose="02070309020205020404" pitchFamily="49" charset="0"/>
              </a:rPr>
              <a:t>/wis2/</a:t>
            </a:r>
            <a:r>
              <a:rPr lang="en-GB" sz="1600" dirty="0">
                <a:solidFill>
                  <a:schemeClr val="accent2">
                    <a:lumMod val="75000"/>
                  </a:schemeClr>
                </a:solidFill>
                <a:latin typeface="Courier New" panose="02070309020205020404" pitchFamily="49" charset="0"/>
                <a:cs typeface="Courier New" panose="02070309020205020404" pitchFamily="49" charset="0"/>
              </a:rPr>
              <a:t>gin</a:t>
            </a:r>
            <a:r>
              <a:rPr lang="en-GB" sz="1600" dirty="0">
                <a:latin typeface="Courier New" panose="02070309020205020404" pitchFamily="49" charset="0"/>
                <a:cs typeface="Courier New" panose="02070309020205020404" pitchFamily="49" charset="0"/>
              </a:rPr>
              <a:t>/</a:t>
            </a:r>
            <a:r>
              <a:rPr lang="en-GB" sz="1600" dirty="0" err="1">
                <a:solidFill>
                  <a:schemeClr val="tx2">
                    <a:lumMod val="60000"/>
                    <a:lumOff val="40000"/>
                  </a:schemeClr>
                </a:solidFill>
                <a:latin typeface="Courier New" panose="02070309020205020404" pitchFamily="49" charset="0"/>
                <a:cs typeface="Courier New" panose="02070309020205020404" pitchFamily="49" charset="0"/>
              </a:rPr>
              <a:t>conakry_met_centre</a:t>
            </a:r>
            <a:r>
              <a:rPr lang="en-GB" sz="1600" dirty="0">
                <a:latin typeface="Courier New" panose="02070309020205020404" pitchFamily="49" charset="0"/>
                <a:cs typeface="Courier New" panose="02070309020205020404" pitchFamily="49" charset="0"/>
              </a:rPr>
              <a:t>/data/</a:t>
            </a:r>
            <a:r>
              <a:rPr lang="en-GB" sz="1600" dirty="0">
                <a:solidFill>
                  <a:srgbClr val="C00000"/>
                </a:solidFill>
                <a:latin typeface="Courier New" panose="02070309020205020404" pitchFamily="49" charset="0"/>
                <a:cs typeface="Courier New" panose="02070309020205020404" pitchFamily="49" charset="0"/>
              </a:rPr>
              <a:t>core</a:t>
            </a:r>
            <a:r>
              <a:rPr lang="en-GB" sz="1600" dirty="0">
                <a:latin typeface="Courier New" panose="02070309020205020404" pitchFamily="49" charset="0"/>
                <a:cs typeface="Courier New" panose="02070309020205020404" pitchFamily="49" charset="0"/>
              </a:rPr>
              <a:t>/</a:t>
            </a:r>
            <a:r>
              <a:rPr lang="en-GB" sz="1600" dirty="0">
                <a:solidFill>
                  <a:srgbClr val="00B050"/>
                </a:solidFill>
                <a:latin typeface="Courier New" panose="02070309020205020404" pitchFamily="49" charset="0"/>
                <a:cs typeface="Courier New" panose="02070309020205020404" pitchFamily="49" charset="0"/>
              </a:rPr>
              <a:t>weather</a:t>
            </a:r>
            <a:r>
              <a:rPr lang="en-GB" sz="1600" dirty="0">
                <a:latin typeface="Courier New" panose="02070309020205020404" pitchFamily="49" charset="0"/>
                <a:cs typeface="Courier New" panose="02070309020205020404" pitchFamily="49" charset="0"/>
              </a:rPr>
              <a:t>/</a:t>
            </a:r>
            <a:r>
              <a:rPr lang="en-GB" sz="1600" dirty="0">
                <a:solidFill>
                  <a:schemeClr val="tx2">
                    <a:lumMod val="75000"/>
                  </a:schemeClr>
                </a:solidFill>
                <a:latin typeface="Courier New" panose="02070309020205020404" pitchFamily="49" charset="0"/>
                <a:cs typeface="Courier New" panose="02070309020205020404" pitchFamily="49" charset="0"/>
              </a:rPr>
              <a:t>surface-based-observations</a:t>
            </a:r>
            <a:r>
              <a:rPr lang="en-GB" sz="1600" dirty="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synop</a:t>
            </a:r>
            <a:endParaRPr lang="en-GB"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48511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64E9E0F-1123-6F35-497E-4619F126D7A4}"/>
              </a:ext>
            </a:extLst>
          </p:cNvPr>
          <p:cNvSpPr/>
          <p:nvPr/>
        </p:nvSpPr>
        <p:spPr>
          <a:xfrm>
            <a:off x="-53788" y="-5938"/>
            <a:ext cx="12245788" cy="734218"/>
          </a:xfrm>
          <a:prstGeom prst="rect">
            <a:avLst/>
          </a:prstGeom>
          <a:solidFill>
            <a:srgbClr val="034D9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3200" b="1" dirty="0"/>
              <a:t>WIS 2.0 topic hierarchy examples</a:t>
            </a:r>
            <a:endParaRPr lang="en-CH" sz="3200" b="1" dirty="0"/>
          </a:p>
        </p:txBody>
      </p:sp>
      <p:sp>
        <p:nvSpPr>
          <p:cNvPr id="3" name="TextBox 2">
            <a:extLst>
              <a:ext uri="{FF2B5EF4-FFF2-40B4-BE49-F238E27FC236}">
                <a16:creationId xmlns:a16="http://schemas.microsoft.com/office/drawing/2014/main" id="{1526F7E7-BE35-EC47-7B0D-53C4A1E7775C}"/>
              </a:ext>
            </a:extLst>
          </p:cNvPr>
          <p:cNvSpPr txBox="1"/>
          <p:nvPr/>
        </p:nvSpPr>
        <p:spPr>
          <a:xfrm>
            <a:off x="584791" y="1576196"/>
            <a:ext cx="11451265" cy="3385542"/>
          </a:xfrm>
          <a:prstGeom prst="rect">
            <a:avLst/>
          </a:prstGeom>
          <a:noFill/>
        </p:spPr>
        <p:txBody>
          <a:bodyPr wrap="square">
            <a:spAutoFit/>
          </a:bodyPr>
          <a:lstStyle/>
          <a:p>
            <a:pPr>
              <a:lnSpc>
                <a:spcPct val="150000"/>
              </a:lnSpc>
            </a:pPr>
            <a:r>
              <a:rPr lang="en-GB" sz="1600" b="1" i="1" dirty="0">
                <a:solidFill>
                  <a:srgbClr val="C00000"/>
                </a:solidFill>
                <a:latin typeface="Courier New" panose="02070309020205020404" pitchFamily="49" charset="0"/>
                <a:cs typeface="Courier New" panose="02070309020205020404" pitchFamily="49" charset="0"/>
              </a:rPr>
              <a:t>channel</a:t>
            </a:r>
            <a:r>
              <a:rPr lang="en-GB" sz="1600" b="1" i="1" dirty="0">
                <a:latin typeface="Courier New" panose="02070309020205020404" pitchFamily="49" charset="0"/>
                <a:cs typeface="Courier New" panose="02070309020205020404" pitchFamily="49" charset="0"/>
              </a:rPr>
              <a:t>/</a:t>
            </a:r>
            <a:r>
              <a:rPr lang="en-GB" sz="1600" b="1" i="1" dirty="0">
                <a:solidFill>
                  <a:srgbClr val="00B050"/>
                </a:solidFill>
                <a:latin typeface="Courier New" panose="02070309020205020404" pitchFamily="49" charset="0"/>
                <a:cs typeface="Courier New" panose="02070309020205020404" pitchFamily="49" charset="0"/>
              </a:rPr>
              <a:t>version</a:t>
            </a:r>
            <a:r>
              <a:rPr lang="en-GB" sz="1600" b="1" i="1" dirty="0">
                <a:latin typeface="Courier New" panose="02070309020205020404" pitchFamily="49" charset="0"/>
                <a:cs typeface="Courier New" panose="02070309020205020404" pitchFamily="49" charset="0"/>
              </a:rPr>
              <a:t>/wis2/</a:t>
            </a:r>
            <a:r>
              <a:rPr lang="en-GB" sz="1600" b="1" i="1" dirty="0">
                <a:solidFill>
                  <a:schemeClr val="accent2">
                    <a:lumMod val="75000"/>
                  </a:schemeClr>
                </a:solidFill>
                <a:latin typeface="Courier New" panose="02070309020205020404" pitchFamily="49" charset="0"/>
                <a:cs typeface="Courier New" panose="02070309020205020404" pitchFamily="49" charset="0"/>
              </a:rPr>
              <a:t>country</a:t>
            </a:r>
            <a:r>
              <a:rPr lang="en-GB" sz="1600" b="1" i="1" dirty="0">
                <a:latin typeface="Courier New" panose="02070309020205020404" pitchFamily="49" charset="0"/>
                <a:cs typeface="Courier New" panose="02070309020205020404" pitchFamily="49" charset="0"/>
              </a:rPr>
              <a:t>/</a:t>
            </a:r>
            <a:r>
              <a:rPr lang="en-GB" sz="1600" b="1" i="1" dirty="0">
                <a:solidFill>
                  <a:schemeClr val="tx2">
                    <a:lumMod val="60000"/>
                    <a:lumOff val="40000"/>
                  </a:schemeClr>
                </a:solidFill>
                <a:latin typeface="Courier New" panose="02070309020205020404" pitchFamily="49" charset="0"/>
                <a:cs typeface="Courier New" panose="02070309020205020404" pitchFamily="49" charset="0"/>
              </a:rPr>
              <a:t>centre-id</a:t>
            </a:r>
            <a:r>
              <a:rPr lang="en-GB" sz="1600" b="1" i="1" dirty="0">
                <a:latin typeface="Courier New" panose="02070309020205020404" pitchFamily="49" charset="0"/>
                <a:cs typeface="Courier New" panose="02070309020205020404" pitchFamily="49" charset="0"/>
              </a:rPr>
              <a:t>/data/</a:t>
            </a:r>
            <a:r>
              <a:rPr lang="en-GB" sz="1600" b="1" i="1" dirty="0">
                <a:solidFill>
                  <a:srgbClr val="C00000"/>
                </a:solidFill>
                <a:latin typeface="Courier New" panose="02070309020205020404" pitchFamily="49" charset="0"/>
                <a:cs typeface="Courier New" panose="02070309020205020404" pitchFamily="49" charset="0"/>
              </a:rPr>
              <a:t>data-policy</a:t>
            </a:r>
            <a:r>
              <a:rPr lang="en-GB" sz="1600" b="1" i="1" dirty="0">
                <a:latin typeface="Courier New" panose="02070309020205020404" pitchFamily="49" charset="0"/>
                <a:cs typeface="Courier New" panose="02070309020205020404" pitchFamily="49" charset="0"/>
              </a:rPr>
              <a:t>/</a:t>
            </a:r>
            <a:r>
              <a:rPr lang="en-GB" sz="1600" b="1" i="1" dirty="0">
                <a:solidFill>
                  <a:srgbClr val="00B050"/>
                </a:solidFill>
                <a:latin typeface="Courier New" panose="02070309020205020404" pitchFamily="49" charset="0"/>
                <a:cs typeface="Courier New" panose="02070309020205020404" pitchFamily="49" charset="0"/>
              </a:rPr>
              <a:t>earth-system-domain</a:t>
            </a:r>
            <a:r>
              <a:rPr lang="en-GB" sz="1600" b="1" i="1" dirty="0">
                <a:latin typeface="Courier New" panose="02070309020205020404" pitchFamily="49" charset="0"/>
                <a:cs typeface="Courier New" panose="02070309020205020404" pitchFamily="49" charset="0"/>
              </a:rPr>
              <a:t>/</a:t>
            </a:r>
            <a:r>
              <a:rPr lang="en-GB" sz="1600" b="1" i="1" dirty="0">
                <a:solidFill>
                  <a:schemeClr val="tx2">
                    <a:lumMod val="75000"/>
                  </a:schemeClr>
                </a:solidFill>
                <a:latin typeface="Courier New" panose="02070309020205020404" pitchFamily="49" charset="0"/>
                <a:cs typeface="Courier New" panose="02070309020205020404" pitchFamily="49" charset="0"/>
              </a:rPr>
              <a:t>subcategory</a:t>
            </a:r>
            <a:r>
              <a:rPr lang="en-GB" sz="1600" b="1" i="1" dirty="0">
                <a:latin typeface="Courier New" panose="02070309020205020404" pitchFamily="49" charset="0"/>
                <a:cs typeface="Courier New" panose="02070309020205020404" pitchFamily="49" charset="0"/>
              </a:rPr>
              <a:t>/…</a:t>
            </a:r>
          </a:p>
          <a:p>
            <a:pPr rtl="0">
              <a:lnSpc>
                <a:spcPct val="150000"/>
              </a:lnSpc>
            </a:pPr>
            <a:r>
              <a:rPr lang="en-GB" sz="1600" dirty="0">
                <a:solidFill>
                  <a:srgbClr val="C00000"/>
                </a:solidFill>
                <a:latin typeface="Courier New" panose="02070309020205020404" pitchFamily="49" charset="0"/>
                <a:cs typeface="Courier New" panose="02070309020205020404" pitchFamily="49" charset="0"/>
              </a:rPr>
              <a:t>origin</a:t>
            </a:r>
            <a:r>
              <a:rPr lang="en-GB" sz="1600" dirty="0">
                <a:latin typeface="Courier New" panose="02070309020205020404" pitchFamily="49" charset="0"/>
                <a:cs typeface="Courier New" panose="02070309020205020404" pitchFamily="49" charset="0"/>
              </a:rPr>
              <a:t>/</a:t>
            </a:r>
            <a:r>
              <a:rPr lang="en-GB" sz="1600" dirty="0">
                <a:solidFill>
                  <a:srgbClr val="00B050"/>
                </a:solidFill>
                <a:latin typeface="Courier New" panose="02070309020205020404" pitchFamily="49" charset="0"/>
                <a:cs typeface="Courier New" panose="02070309020205020404" pitchFamily="49" charset="0"/>
              </a:rPr>
              <a:t>a</a:t>
            </a:r>
            <a:r>
              <a:rPr lang="en-GB" sz="1600" dirty="0">
                <a:latin typeface="Courier New" panose="02070309020205020404" pitchFamily="49" charset="0"/>
                <a:cs typeface="Courier New" panose="02070309020205020404" pitchFamily="49" charset="0"/>
              </a:rPr>
              <a:t>/wis2/</a:t>
            </a:r>
            <a:r>
              <a:rPr lang="en-GB" sz="1600" dirty="0" err="1">
                <a:solidFill>
                  <a:schemeClr val="accent2">
                    <a:lumMod val="75000"/>
                  </a:schemeClr>
                </a:solidFill>
                <a:latin typeface="Courier New" panose="02070309020205020404" pitchFamily="49" charset="0"/>
                <a:cs typeface="Courier New" panose="02070309020205020404" pitchFamily="49" charset="0"/>
              </a:rPr>
              <a:t>arg</a:t>
            </a:r>
            <a:r>
              <a:rPr lang="en-GB" sz="1600" dirty="0">
                <a:latin typeface="Courier New" panose="02070309020205020404" pitchFamily="49" charset="0"/>
                <a:cs typeface="Courier New" panose="02070309020205020404" pitchFamily="49" charset="0"/>
              </a:rPr>
              <a:t>/</a:t>
            </a:r>
            <a:r>
              <a:rPr lang="en-GB" sz="1600" dirty="0" err="1">
                <a:solidFill>
                  <a:schemeClr val="tx2">
                    <a:lumMod val="60000"/>
                    <a:lumOff val="40000"/>
                  </a:schemeClr>
                </a:solidFill>
                <a:latin typeface="Courier New" panose="02070309020205020404" pitchFamily="49" charset="0"/>
                <a:cs typeface="Courier New" panose="02070309020205020404" pitchFamily="49" charset="0"/>
              </a:rPr>
              <a:t>argentina_wmo_demo</a:t>
            </a:r>
            <a:r>
              <a:rPr lang="en-GB" sz="1600" dirty="0">
                <a:latin typeface="Courier New" panose="02070309020205020404" pitchFamily="49" charset="0"/>
                <a:cs typeface="Courier New" panose="02070309020205020404" pitchFamily="49" charset="0"/>
              </a:rPr>
              <a:t>/data/</a:t>
            </a:r>
            <a:r>
              <a:rPr lang="en-GB" sz="1600" dirty="0">
                <a:solidFill>
                  <a:srgbClr val="C00000"/>
                </a:solidFill>
                <a:latin typeface="Courier New" panose="02070309020205020404" pitchFamily="49" charset="0"/>
                <a:cs typeface="Courier New" panose="02070309020205020404" pitchFamily="49" charset="0"/>
              </a:rPr>
              <a:t>core</a:t>
            </a:r>
            <a:r>
              <a:rPr lang="en-GB" sz="1600" dirty="0">
                <a:latin typeface="Courier New" panose="02070309020205020404" pitchFamily="49" charset="0"/>
                <a:cs typeface="Courier New" panose="02070309020205020404" pitchFamily="49" charset="0"/>
              </a:rPr>
              <a:t>/</a:t>
            </a:r>
            <a:r>
              <a:rPr lang="en-GB" sz="1600" dirty="0">
                <a:solidFill>
                  <a:srgbClr val="00B050"/>
                </a:solidFill>
                <a:latin typeface="Courier New" panose="02070309020205020404" pitchFamily="49" charset="0"/>
                <a:cs typeface="Courier New" panose="02070309020205020404" pitchFamily="49" charset="0"/>
              </a:rPr>
              <a:t>weather</a:t>
            </a:r>
            <a:r>
              <a:rPr lang="en-GB" sz="1600" dirty="0">
                <a:latin typeface="Courier New" panose="02070309020205020404" pitchFamily="49" charset="0"/>
                <a:cs typeface="Courier New" panose="02070309020205020404" pitchFamily="49" charset="0"/>
              </a:rPr>
              <a:t>/</a:t>
            </a:r>
            <a:r>
              <a:rPr lang="en-GB" sz="1600" dirty="0">
                <a:solidFill>
                  <a:schemeClr val="tx2">
                    <a:lumMod val="75000"/>
                  </a:schemeClr>
                </a:solidFill>
                <a:latin typeface="Courier New" panose="02070309020205020404" pitchFamily="49" charset="0"/>
                <a:cs typeface="Courier New" panose="02070309020205020404" pitchFamily="49" charset="0"/>
              </a:rPr>
              <a:t>surface-based-observations</a:t>
            </a:r>
            <a:r>
              <a:rPr lang="en-GB" sz="1600" dirty="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synop</a:t>
            </a:r>
            <a:endParaRPr lang="en-GB" sz="1600" dirty="0">
              <a:latin typeface="Courier New" panose="02070309020205020404" pitchFamily="49" charset="0"/>
              <a:cs typeface="Courier New" panose="02070309020205020404" pitchFamily="49" charset="0"/>
            </a:endParaRPr>
          </a:p>
          <a:p>
            <a:pPr rtl="0">
              <a:lnSpc>
                <a:spcPct val="150000"/>
              </a:lnSpc>
            </a:pPr>
            <a:r>
              <a:rPr lang="en-GB" sz="1600" dirty="0">
                <a:solidFill>
                  <a:srgbClr val="C00000"/>
                </a:solidFill>
                <a:latin typeface="Courier New" panose="02070309020205020404" pitchFamily="49" charset="0"/>
                <a:cs typeface="Courier New" panose="02070309020205020404" pitchFamily="49" charset="0"/>
              </a:rPr>
              <a:t>origin</a:t>
            </a:r>
            <a:r>
              <a:rPr lang="en-GB" sz="1600" dirty="0">
                <a:latin typeface="Courier New" panose="02070309020205020404" pitchFamily="49" charset="0"/>
                <a:cs typeface="Courier New" panose="02070309020205020404" pitchFamily="49" charset="0"/>
              </a:rPr>
              <a:t>/</a:t>
            </a:r>
            <a:r>
              <a:rPr lang="en-GB" sz="1600" dirty="0">
                <a:solidFill>
                  <a:srgbClr val="00B050"/>
                </a:solidFill>
                <a:latin typeface="Courier New" panose="02070309020205020404" pitchFamily="49" charset="0"/>
                <a:cs typeface="Courier New" panose="02070309020205020404" pitchFamily="49" charset="0"/>
              </a:rPr>
              <a:t>a</a:t>
            </a:r>
            <a:r>
              <a:rPr lang="en-GB" sz="1600" dirty="0">
                <a:latin typeface="Courier New" panose="02070309020205020404" pitchFamily="49" charset="0"/>
                <a:cs typeface="Courier New" panose="02070309020205020404" pitchFamily="49" charset="0"/>
              </a:rPr>
              <a:t>/wis2/</a:t>
            </a:r>
            <a:r>
              <a:rPr lang="en-GB" sz="1600" dirty="0">
                <a:solidFill>
                  <a:schemeClr val="accent2">
                    <a:lumMod val="75000"/>
                  </a:schemeClr>
                </a:solidFill>
                <a:latin typeface="Courier New" panose="02070309020205020404" pitchFamily="49" charset="0"/>
                <a:cs typeface="Courier New" panose="02070309020205020404" pitchFamily="49" charset="0"/>
              </a:rPr>
              <a:t>mar</a:t>
            </a:r>
            <a:r>
              <a:rPr lang="en-GB" sz="1600" dirty="0">
                <a:latin typeface="Courier New" panose="02070309020205020404" pitchFamily="49" charset="0"/>
                <a:cs typeface="Courier New" panose="02070309020205020404" pitchFamily="49" charset="0"/>
              </a:rPr>
              <a:t>/</a:t>
            </a:r>
            <a:r>
              <a:rPr lang="en-GB" sz="1600" dirty="0" err="1">
                <a:solidFill>
                  <a:schemeClr val="tx2">
                    <a:lumMod val="60000"/>
                    <a:lumOff val="40000"/>
                  </a:schemeClr>
                </a:solidFill>
                <a:latin typeface="Courier New" panose="02070309020205020404" pitchFamily="49" charset="0"/>
                <a:cs typeface="Courier New" panose="02070309020205020404" pitchFamily="49" charset="0"/>
              </a:rPr>
              <a:t>casablanca_met_centre</a:t>
            </a:r>
            <a:r>
              <a:rPr lang="en-GB" sz="1600" dirty="0">
                <a:latin typeface="Courier New" panose="02070309020205020404" pitchFamily="49" charset="0"/>
                <a:cs typeface="Courier New" panose="02070309020205020404" pitchFamily="49" charset="0"/>
              </a:rPr>
              <a:t>/data/</a:t>
            </a:r>
            <a:r>
              <a:rPr lang="en-GB" sz="1600" dirty="0">
                <a:solidFill>
                  <a:srgbClr val="C00000"/>
                </a:solidFill>
                <a:latin typeface="Courier New" panose="02070309020205020404" pitchFamily="49" charset="0"/>
                <a:cs typeface="Courier New" panose="02070309020205020404" pitchFamily="49" charset="0"/>
              </a:rPr>
              <a:t>core</a:t>
            </a:r>
            <a:r>
              <a:rPr lang="en-GB" sz="1600" dirty="0">
                <a:latin typeface="Courier New" panose="02070309020205020404" pitchFamily="49" charset="0"/>
                <a:cs typeface="Courier New" panose="02070309020205020404" pitchFamily="49" charset="0"/>
              </a:rPr>
              <a:t>/</a:t>
            </a:r>
            <a:r>
              <a:rPr lang="en-GB" sz="1600" dirty="0">
                <a:solidFill>
                  <a:srgbClr val="00B050"/>
                </a:solidFill>
                <a:latin typeface="Courier New" panose="02070309020205020404" pitchFamily="49" charset="0"/>
                <a:cs typeface="Courier New" panose="02070309020205020404" pitchFamily="49" charset="0"/>
              </a:rPr>
              <a:t>weather</a:t>
            </a:r>
            <a:r>
              <a:rPr lang="en-GB" sz="1600" dirty="0">
                <a:latin typeface="Courier New" panose="02070309020205020404" pitchFamily="49" charset="0"/>
                <a:cs typeface="Courier New" panose="02070309020205020404" pitchFamily="49" charset="0"/>
              </a:rPr>
              <a:t>/</a:t>
            </a:r>
            <a:r>
              <a:rPr lang="en-GB" sz="1600" dirty="0">
                <a:solidFill>
                  <a:schemeClr val="tx2">
                    <a:lumMod val="75000"/>
                  </a:schemeClr>
                </a:solidFill>
                <a:latin typeface="Courier New" panose="02070309020205020404" pitchFamily="49" charset="0"/>
                <a:cs typeface="Courier New" panose="02070309020205020404" pitchFamily="49" charset="0"/>
              </a:rPr>
              <a:t>surface-based-observations</a:t>
            </a:r>
            <a:r>
              <a:rPr lang="en-GB" sz="1600" dirty="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synop</a:t>
            </a:r>
            <a:endParaRPr lang="en-GB" sz="1600" dirty="0">
              <a:latin typeface="Courier New" panose="02070309020205020404" pitchFamily="49" charset="0"/>
              <a:cs typeface="Courier New" panose="02070309020205020404" pitchFamily="49" charset="0"/>
            </a:endParaRPr>
          </a:p>
          <a:p>
            <a:pPr rtl="0">
              <a:lnSpc>
                <a:spcPct val="150000"/>
              </a:lnSpc>
            </a:pPr>
            <a:r>
              <a:rPr lang="en-GB" sz="1600" dirty="0">
                <a:solidFill>
                  <a:srgbClr val="C00000"/>
                </a:solidFill>
                <a:latin typeface="Courier New" panose="02070309020205020404" pitchFamily="49" charset="0"/>
                <a:cs typeface="Courier New" panose="02070309020205020404" pitchFamily="49" charset="0"/>
              </a:rPr>
              <a:t>origin</a:t>
            </a:r>
            <a:r>
              <a:rPr lang="en-GB" sz="1600" dirty="0">
                <a:latin typeface="Courier New" panose="02070309020205020404" pitchFamily="49" charset="0"/>
                <a:cs typeface="Courier New" panose="02070309020205020404" pitchFamily="49" charset="0"/>
              </a:rPr>
              <a:t>/</a:t>
            </a:r>
            <a:r>
              <a:rPr lang="en-GB" sz="1600" dirty="0">
                <a:solidFill>
                  <a:srgbClr val="00B050"/>
                </a:solidFill>
                <a:latin typeface="Courier New" panose="02070309020205020404" pitchFamily="49" charset="0"/>
                <a:cs typeface="Courier New" panose="02070309020205020404" pitchFamily="49" charset="0"/>
              </a:rPr>
              <a:t>a</a:t>
            </a:r>
            <a:r>
              <a:rPr lang="en-GB" sz="1600" dirty="0">
                <a:latin typeface="Courier New" panose="02070309020205020404" pitchFamily="49" charset="0"/>
                <a:cs typeface="Courier New" panose="02070309020205020404" pitchFamily="49" charset="0"/>
              </a:rPr>
              <a:t>/wis2/</a:t>
            </a:r>
            <a:r>
              <a:rPr lang="en-GB" sz="1600" dirty="0">
                <a:solidFill>
                  <a:schemeClr val="accent2">
                    <a:lumMod val="75000"/>
                  </a:schemeClr>
                </a:solidFill>
                <a:latin typeface="Courier New" panose="02070309020205020404" pitchFamily="49" charset="0"/>
                <a:cs typeface="Courier New" panose="02070309020205020404" pitchFamily="49" charset="0"/>
              </a:rPr>
              <a:t>mar</a:t>
            </a:r>
            <a:r>
              <a:rPr lang="en-GB" sz="1600" dirty="0">
                <a:latin typeface="Courier New" panose="02070309020205020404" pitchFamily="49" charset="0"/>
                <a:cs typeface="Courier New" panose="02070309020205020404" pitchFamily="49" charset="0"/>
              </a:rPr>
              <a:t>/</a:t>
            </a:r>
            <a:r>
              <a:rPr lang="en-GB" sz="1600" dirty="0" err="1">
                <a:solidFill>
                  <a:schemeClr val="tx2">
                    <a:lumMod val="60000"/>
                    <a:lumOff val="40000"/>
                  </a:schemeClr>
                </a:solidFill>
                <a:latin typeface="Courier New" panose="02070309020205020404" pitchFamily="49" charset="0"/>
                <a:cs typeface="Courier New" panose="02070309020205020404" pitchFamily="49" charset="0"/>
              </a:rPr>
              <a:t>casablanca_met_centre</a:t>
            </a:r>
            <a:r>
              <a:rPr lang="en-GB" sz="1600" dirty="0">
                <a:latin typeface="Courier New" panose="02070309020205020404" pitchFamily="49" charset="0"/>
                <a:cs typeface="Courier New" panose="02070309020205020404" pitchFamily="49" charset="0"/>
              </a:rPr>
              <a:t>/data/</a:t>
            </a:r>
            <a:r>
              <a:rPr lang="en-GB" sz="1600" dirty="0">
                <a:solidFill>
                  <a:srgbClr val="C00000"/>
                </a:solidFill>
                <a:latin typeface="Courier New" panose="02070309020205020404" pitchFamily="49" charset="0"/>
                <a:cs typeface="Courier New" panose="02070309020205020404" pitchFamily="49" charset="0"/>
              </a:rPr>
              <a:t>core</a:t>
            </a:r>
            <a:r>
              <a:rPr lang="en-GB" sz="1600" dirty="0">
                <a:latin typeface="Courier New" panose="02070309020205020404" pitchFamily="49" charset="0"/>
                <a:cs typeface="Courier New" panose="02070309020205020404" pitchFamily="49" charset="0"/>
              </a:rPr>
              <a:t>/</a:t>
            </a:r>
            <a:r>
              <a:rPr lang="en-GB" sz="1600" dirty="0">
                <a:solidFill>
                  <a:srgbClr val="00B050"/>
                </a:solidFill>
                <a:latin typeface="Courier New" panose="02070309020205020404" pitchFamily="49" charset="0"/>
                <a:cs typeface="Courier New" panose="02070309020205020404" pitchFamily="49" charset="0"/>
              </a:rPr>
              <a:t>weather</a:t>
            </a:r>
            <a:r>
              <a:rPr lang="en-GB" sz="1600" dirty="0">
                <a:latin typeface="Courier New" panose="02070309020205020404" pitchFamily="49" charset="0"/>
                <a:cs typeface="Courier New" panose="02070309020205020404" pitchFamily="49" charset="0"/>
              </a:rPr>
              <a:t>/</a:t>
            </a:r>
            <a:r>
              <a:rPr lang="en-GB" sz="1600" dirty="0">
                <a:solidFill>
                  <a:schemeClr val="tx2">
                    <a:lumMod val="75000"/>
                  </a:schemeClr>
                </a:solidFill>
                <a:latin typeface="Courier New" panose="02070309020205020404" pitchFamily="49" charset="0"/>
                <a:cs typeface="Courier New" panose="02070309020205020404" pitchFamily="49" charset="0"/>
              </a:rPr>
              <a:t>surface-based-observations</a:t>
            </a:r>
            <a:r>
              <a:rPr lang="en-GB" sz="1600" dirty="0">
                <a:latin typeface="Courier New" panose="02070309020205020404" pitchFamily="49" charset="0"/>
                <a:cs typeface="Courier New" panose="02070309020205020404" pitchFamily="49" charset="0"/>
              </a:rPr>
              <a:t>/temp</a:t>
            </a:r>
          </a:p>
          <a:p>
            <a:pPr rtl="0">
              <a:lnSpc>
                <a:spcPct val="150000"/>
              </a:lnSpc>
            </a:pPr>
            <a:r>
              <a:rPr lang="en-GB" sz="1600" dirty="0">
                <a:solidFill>
                  <a:srgbClr val="C00000"/>
                </a:solidFill>
                <a:latin typeface="Courier New" panose="02070309020205020404" pitchFamily="49" charset="0"/>
                <a:cs typeface="Courier New" panose="02070309020205020404" pitchFamily="49" charset="0"/>
              </a:rPr>
              <a:t>origin</a:t>
            </a:r>
            <a:r>
              <a:rPr lang="en-GB" sz="1600" dirty="0">
                <a:latin typeface="Courier New" panose="02070309020205020404" pitchFamily="49" charset="0"/>
                <a:cs typeface="Courier New" panose="02070309020205020404" pitchFamily="49" charset="0"/>
              </a:rPr>
              <a:t>/</a:t>
            </a:r>
            <a:r>
              <a:rPr lang="en-GB" sz="1600" dirty="0">
                <a:solidFill>
                  <a:srgbClr val="00B050"/>
                </a:solidFill>
                <a:latin typeface="Courier New" panose="02070309020205020404" pitchFamily="49" charset="0"/>
                <a:cs typeface="Courier New" panose="02070309020205020404" pitchFamily="49" charset="0"/>
              </a:rPr>
              <a:t>a</a:t>
            </a:r>
            <a:r>
              <a:rPr lang="en-GB" sz="1600" dirty="0">
                <a:latin typeface="Courier New" panose="02070309020205020404" pitchFamily="49" charset="0"/>
                <a:cs typeface="Courier New" panose="02070309020205020404" pitchFamily="49" charset="0"/>
              </a:rPr>
              <a:t>/wis2/</a:t>
            </a:r>
            <a:r>
              <a:rPr lang="en-GB" sz="1600" dirty="0" err="1">
                <a:solidFill>
                  <a:schemeClr val="accent2">
                    <a:lumMod val="75000"/>
                  </a:schemeClr>
                </a:solidFill>
                <a:latin typeface="Courier New" panose="02070309020205020404" pitchFamily="49" charset="0"/>
                <a:cs typeface="Courier New" panose="02070309020205020404" pitchFamily="49" charset="0"/>
              </a:rPr>
              <a:t>bfa</a:t>
            </a:r>
            <a:r>
              <a:rPr lang="en-GB" sz="1600" dirty="0">
                <a:latin typeface="Courier New" panose="02070309020205020404" pitchFamily="49" charset="0"/>
                <a:cs typeface="Courier New" panose="02070309020205020404" pitchFamily="49" charset="0"/>
              </a:rPr>
              <a:t>/</a:t>
            </a:r>
            <a:r>
              <a:rPr lang="en-GB" sz="1600" dirty="0" err="1">
                <a:solidFill>
                  <a:schemeClr val="tx2">
                    <a:lumMod val="60000"/>
                    <a:lumOff val="40000"/>
                  </a:schemeClr>
                </a:solidFill>
                <a:latin typeface="Courier New" panose="02070309020205020404" pitchFamily="49" charset="0"/>
                <a:cs typeface="Courier New" panose="02070309020205020404" pitchFamily="49" charset="0"/>
              </a:rPr>
              <a:t>ouagadougou_met_centre</a:t>
            </a:r>
            <a:r>
              <a:rPr lang="en-GB" sz="1600" dirty="0">
                <a:latin typeface="Courier New" panose="02070309020205020404" pitchFamily="49" charset="0"/>
                <a:cs typeface="Courier New" panose="02070309020205020404" pitchFamily="49" charset="0"/>
              </a:rPr>
              <a:t>/data/</a:t>
            </a:r>
            <a:r>
              <a:rPr lang="en-GB" sz="1600" dirty="0">
                <a:solidFill>
                  <a:srgbClr val="C00000"/>
                </a:solidFill>
                <a:latin typeface="Courier New" panose="02070309020205020404" pitchFamily="49" charset="0"/>
                <a:cs typeface="Courier New" panose="02070309020205020404" pitchFamily="49" charset="0"/>
              </a:rPr>
              <a:t>core</a:t>
            </a:r>
            <a:r>
              <a:rPr lang="en-GB" sz="1600" dirty="0">
                <a:latin typeface="Courier New" panose="02070309020205020404" pitchFamily="49" charset="0"/>
                <a:cs typeface="Courier New" panose="02070309020205020404" pitchFamily="49" charset="0"/>
              </a:rPr>
              <a:t>/</a:t>
            </a:r>
            <a:r>
              <a:rPr lang="en-GB" sz="1600" dirty="0">
                <a:solidFill>
                  <a:srgbClr val="00B050"/>
                </a:solidFill>
                <a:latin typeface="Courier New" panose="02070309020205020404" pitchFamily="49" charset="0"/>
                <a:cs typeface="Courier New" panose="02070309020205020404" pitchFamily="49" charset="0"/>
              </a:rPr>
              <a:t>weather</a:t>
            </a:r>
            <a:r>
              <a:rPr lang="en-GB" sz="1600" dirty="0">
                <a:latin typeface="Courier New" panose="02070309020205020404" pitchFamily="49" charset="0"/>
                <a:cs typeface="Courier New" panose="02070309020205020404" pitchFamily="49" charset="0"/>
              </a:rPr>
              <a:t>/</a:t>
            </a:r>
            <a:r>
              <a:rPr lang="en-GB" sz="1600" dirty="0">
                <a:solidFill>
                  <a:schemeClr val="tx2">
                    <a:lumMod val="75000"/>
                  </a:schemeClr>
                </a:solidFill>
                <a:latin typeface="Courier New" panose="02070309020205020404" pitchFamily="49" charset="0"/>
                <a:cs typeface="Courier New" panose="02070309020205020404" pitchFamily="49" charset="0"/>
              </a:rPr>
              <a:t>surface-based-observations</a:t>
            </a:r>
            <a:r>
              <a:rPr lang="en-GB" sz="1600" dirty="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synop</a:t>
            </a:r>
            <a:endParaRPr lang="en-GB" sz="1600" dirty="0">
              <a:latin typeface="Courier New" panose="02070309020205020404" pitchFamily="49" charset="0"/>
              <a:cs typeface="Courier New" panose="02070309020205020404" pitchFamily="49" charset="0"/>
            </a:endParaRPr>
          </a:p>
          <a:p>
            <a:pPr rtl="0">
              <a:lnSpc>
                <a:spcPct val="150000"/>
              </a:lnSpc>
            </a:pPr>
            <a:r>
              <a:rPr lang="en-GB" sz="1600" dirty="0">
                <a:solidFill>
                  <a:srgbClr val="C00000"/>
                </a:solidFill>
                <a:latin typeface="Courier New" panose="02070309020205020404" pitchFamily="49" charset="0"/>
                <a:cs typeface="Courier New" panose="02070309020205020404" pitchFamily="49" charset="0"/>
              </a:rPr>
              <a:t>origin</a:t>
            </a:r>
            <a:r>
              <a:rPr lang="en-GB" sz="1600" dirty="0">
                <a:latin typeface="Courier New" panose="02070309020205020404" pitchFamily="49" charset="0"/>
                <a:cs typeface="Courier New" panose="02070309020205020404" pitchFamily="49" charset="0"/>
              </a:rPr>
              <a:t>/</a:t>
            </a:r>
            <a:r>
              <a:rPr lang="en-GB" sz="1600" dirty="0">
                <a:solidFill>
                  <a:srgbClr val="00B050"/>
                </a:solidFill>
                <a:latin typeface="Courier New" panose="02070309020205020404" pitchFamily="49" charset="0"/>
                <a:cs typeface="Courier New" panose="02070309020205020404" pitchFamily="49" charset="0"/>
              </a:rPr>
              <a:t>a</a:t>
            </a:r>
            <a:r>
              <a:rPr lang="en-GB" sz="1600" dirty="0">
                <a:latin typeface="Courier New" panose="02070309020205020404" pitchFamily="49" charset="0"/>
                <a:cs typeface="Courier New" panose="02070309020205020404" pitchFamily="49" charset="0"/>
              </a:rPr>
              <a:t>/wis2/</a:t>
            </a:r>
            <a:r>
              <a:rPr lang="en-GB" sz="1600" dirty="0" err="1">
                <a:solidFill>
                  <a:schemeClr val="accent2">
                    <a:lumMod val="75000"/>
                  </a:schemeClr>
                </a:solidFill>
                <a:latin typeface="Courier New" panose="02070309020205020404" pitchFamily="49" charset="0"/>
                <a:cs typeface="Courier New" panose="02070309020205020404" pitchFamily="49" charset="0"/>
              </a:rPr>
              <a:t>cmr</a:t>
            </a:r>
            <a:r>
              <a:rPr lang="en-GB" sz="1600" dirty="0">
                <a:latin typeface="Courier New" panose="02070309020205020404" pitchFamily="49" charset="0"/>
                <a:cs typeface="Courier New" panose="02070309020205020404" pitchFamily="49" charset="0"/>
              </a:rPr>
              <a:t>/</a:t>
            </a:r>
            <a:r>
              <a:rPr lang="en-GB" sz="1600" dirty="0" err="1">
                <a:solidFill>
                  <a:schemeClr val="tx2">
                    <a:lumMod val="60000"/>
                    <a:lumOff val="40000"/>
                  </a:schemeClr>
                </a:solidFill>
                <a:latin typeface="Courier New" panose="02070309020205020404" pitchFamily="49" charset="0"/>
                <a:cs typeface="Courier New" panose="02070309020205020404" pitchFamily="49" charset="0"/>
              </a:rPr>
              <a:t>yaounde_met_centre</a:t>
            </a:r>
            <a:r>
              <a:rPr lang="en-GB" sz="1600" dirty="0">
                <a:latin typeface="Courier New" panose="02070309020205020404" pitchFamily="49" charset="0"/>
                <a:cs typeface="Courier New" panose="02070309020205020404" pitchFamily="49" charset="0"/>
              </a:rPr>
              <a:t>/data/</a:t>
            </a:r>
            <a:r>
              <a:rPr lang="en-GB" sz="1600" dirty="0">
                <a:solidFill>
                  <a:srgbClr val="C00000"/>
                </a:solidFill>
                <a:latin typeface="Courier New" panose="02070309020205020404" pitchFamily="49" charset="0"/>
                <a:cs typeface="Courier New" panose="02070309020205020404" pitchFamily="49" charset="0"/>
              </a:rPr>
              <a:t>core</a:t>
            </a:r>
            <a:r>
              <a:rPr lang="en-GB" sz="1600" dirty="0">
                <a:latin typeface="Courier New" panose="02070309020205020404" pitchFamily="49" charset="0"/>
                <a:cs typeface="Courier New" panose="02070309020205020404" pitchFamily="49" charset="0"/>
              </a:rPr>
              <a:t>/</a:t>
            </a:r>
            <a:r>
              <a:rPr lang="en-GB" sz="1600" dirty="0">
                <a:solidFill>
                  <a:srgbClr val="00B050"/>
                </a:solidFill>
                <a:latin typeface="Courier New" panose="02070309020205020404" pitchFamily="49" charset="0"/>
                <a:cs typeface="Courier New" panose="02070309020205020404" pitchFamily="49" charset="0"/>
              </a:rPr>
              <a:t>weather</a:t>
            </a:r>
            <a:r>
              <a:rPr lang="en-GB" sz="1600" dirty="0">
                <a:latin typeface="Courier New" panose="02070309020205020404" pitchFamily="49" charset="0"/>
                <a:cs typeface="Courier New" panose="02070309020205020404" pitchFamily="49" charset="0"/>
              </a:rPr>
              <a:t>/</a:t>
            </a:r>
            <a:r>
              <a:rPr lang="en-GB" sz="1600" dirty="0">
                <a:solidFill>
                  <a:schemeClr val="tx2">
                    <a:lumMod val="75000"/>
                  </a:schemeClr>
                </a:solidFill>
                <a:latin typeface="Courier New" panose="02070309020205020404" pitchFamily="49" charset="0"/>
                <a:cs typeface="Courier New" panose="02070309020205020404" pitchFamily="49" charset="0"/>
              </a:rPr>
              <a:t>surface-based-observations</a:t>
            </a:r>
            <a:r>
              <a:rPr lang="en-GB" sz="1600" dirty="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synop</a:t>
            </a:r>
            <a:endParaRPr lang="en-GB" sz="1600" dirty="0">
              <a:latin typeface="Courier New" panose="02070309020205020404" pitchFamily="49" charset="0"/>
              <a:cs typeface="Courier New" panose="02070309020205020404" pitchFamily="49" charset="0"/>
            </a:endParaRPr>
          </a:p>
          <a:p>
            <a:pPr rtl="0">
              <a:lnSpc>
                <a:spcPct val="150000"/>
              </a:lnSpc>
            </a:pPr>
            <a:r>
              <a:rPr lang="en-GB" sz="1600" dirty="0">
                <a:solidFill>
                  <a:srgbClr val="C00000"/>
                </a:solidFill>
                <a:latin typeface="Courier New" panose="02070309020205020404" pitchFamily="49" charset="0"/>
                <a:cs typeface="Courier New" panose="02070309020205020404" pitchFamily="49" charset="0"/>
              </a:rPr>
              <a:t>origin</a:t>
            </a:r>
            <a:r>
              <a:rPr lang="en-GB" sz="1600" dirty="0">
                <a:latin typeface="Courier New" panose="02070309020205020404" pitchFamily="49" charset="0"/>
                <a:cs typeface="Courier New" panose="02070309020205020404" pitchFamily="49" charset="0"/>
              </a:rPr>
              <a:t>/</a:t>
            </a:r>
            <a:r>
              <a:rPr lang="en-GB" sz="1600" dirty="0">
                <a:solidFill>
                  <a:srgbClr val="00B050"/>
                </a:solidFill>
                <a:latin typeface="Courier New" panose="02070309020205020404" pitchFamily="49" charset="0"/>
                <a:cs typeface="Courier New" panose="02070309020205020404" pitchFamily="49" charset="0"/>
              </a:rPr>
              <a:t>a</a:t>
            </a:r>
            <a:r>
              <a:rPr lang="en-GB" sz="1600" dirty="0">
                <a:latin typeface="Courier New" panose="02070309020205020404" pitchFamily="49" charset="0"/>
                <a:cs typeface="Courier New" panose="02070309020205020404" pitchFamily="49" charset="0"/>
              </a:rPr>
              <a:t>/wis2/</a:t>
            </a:r>
            <a:r>
              <a:rPr lang="en-GB" sz="1600" dirty="0" err="1">
                <a:solidFill>
                  <a:schemeClr val="accent2">
                    <a:lumMod val="75000"/>
                  </a:schemeClr>
                </a:solidFill>
                <a:latin typeface="Courier New" panose="02070309020205020404" pitchFamily="49" charset="0"/>
                <a:cs typeface="Courier New" panose="02070309020205020404" pitchFamily="49" charset="0"/>
              </a:rPr>
              <a:t>mwi</a:t>
            </a:r>
            <a:r>
              <a:rPr lang="en-GB" sz="1600" dirty="0">
                <a:latin typeface="Courier New" panose="02070309020205020404" pitchFamily="49" charset="0"/>
                <a:cs typeface="Courier New" panose="02070309020205020404" pitchFamily="49" charset="0"/>
              </a:rPr>
              <a:t>/</a:t>
            </a:r>
            <a:r>
              <a:rPr lang="en-GB" sz="1600" dirty="0" err="1">
                <a:solidFill>
                  <a:schemeClr val="tx2">
                    <a:lumMod val="60000"/>
                    <a:lumOff val="40000"/>
                  </a:schemeClr>
                </a:solidFill>
                <a:latin typeface="Courier New" panose="02070309020205020404" pitchFamily="49" charset="0"/>
                <a:cs typeface="Courier New" panose="02070309020205020404" pitchFamily="49" charset="0"/>
              </a:rPr>
              <a:t>malawi_wmo_demo</a:t>
            </a:r>
            <a:r>
              <a:rPr lang="en-GB" sz="1600" dirty="0">
                <a:latin typeface="Courier New" panose="02070309020205020404" pitchFamily="49" charset="0"/>
                <a:cs typeface="Courier New" panose="02070309020205020404" pitchFamily="49" charset="0"/>
              </a:rPr>
              <a:t>/data/</a:t>
            </a:r>
            <a:r>
              <a:rPr lang="en-GB" sz="1600" dirty="0">
                <a:solidFill>
                  <a:srgbClr val="C00000"/>
                </a:solidFill>
                <a:latin typeface="Courier New" panose="02070309020205020404" pitchFamily="49" charset="0"/>
                <a:cs typeface="Courier New" panose="02070309020205020404" pitchFamily="49" charset="0"/>
              </a:rPr>
              <a:t>core</a:t>
            </a:r>
            <a:r>
              <a:rPr lang="en-GB" sz="1600" dirty="0">
                <a:latin typeface="Courier New" panose="02070309020205020404" pitchFamily="49" charset="0"/>
                <a:cs typeface="Courier New" panose="02070309020205020404" pitchFamily="49" charset="0"/>
              </a:rPr>
              <a:t>/</a:t>
            </a:r>
            <a:r>
              <a:rPr lang="en-GB" sz="1600" dirty="0">
                <a:solidFill>
                  <a:srgbClr val="00B050"/>
                </a:solidFill>
                <a:latin typeface="Courier New" panose="02070309020205020404" pitchFamily="49" charset="0"/>
                <a:cs typeface="Courier New" panose="02070309020205020404" pitchFamily="49" charset="0"/>
              </a:rPr>
              <a:t>weather</a:t>
            </a:r>
            <a:r>
              <a:rPr lang="en-GB" sz="1600" dirty="0">
                <a:latin typeface="Courier New" panose="02070309020205020404" pitchFamily="49" charset="0"/>
                <a:cs typeface="Courier New" panose="02070309020205020404" pitchFamily="49" charset="0"/>
              </a:rPr>
              <a:t>/</a:t>
            </a:r>
            <a:r>
              <a:rPr lang="en-GB" sz="1600" dirty="0">
                <a:solidFill>
                  <a:schemeClr val="tx2">
                    <a:lumMod val="75000"/>
                  </a:schemeClr>
                </a:solidFill>
                <a:latin typeface="Courier New" panose="02070309020205020404" pitchFamily="49" charset="0"/>
                <a:cs typeface="Courier New" panose="02070309020205020404" pitchFamily="49" charset="0"/>
              </a:rPr>
              <a:t>surface-based-observations</a:t>
            </a:r>
            <a:r>
              <a:rPr lang="en-GB" sz="1600" dirty="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synop</a:t>
            </a:r>
            <a:endParaRPr lang="en-GB" sz="1600" dirty="0">
              <a:latin typeface="Courier New" panose="02070309020205020404" pitchFamily="49" charset="0"/>
              <a:cs typeface="Courier New" panose="02070309020205020404" pitchFamily="49" charset="0"/>
            </a:endParaRPr>
          </a:p>
          <a:p>
            <a:pPr rtl="0">
              <a:lnSpc>
                <a:spcPct val="150000"/>
              </a:lnSpc>
            </a:pPr>
            <a:r>
              <a:rPr lang="en-GB" sz="1600" dirty="0">
                <a:solidFill>
                  <a:srgbClr val="C00000"/>
                </a:solidFill>
                <a:latin typeface="Courier New" panose="02070309020205020404" pitchFamily="49" charset="0"/>
                <a:cs typeface="Courier New" panose="02070309020205020404" pitchFamily="49" charset="0"/>
              </a:rPr>
              <a:t>origin</a:t>
            </a:r>
            <a:r>
              <a:rPr lang="en-GB" sz="1600" dirty="0">
                <a:latin typeface="Courier New" panose="02070309020205020404" pitchFamily="49" charset="0"/>
                <a:cs typeface="Courier New" panose="02070309020205020404" pitchFamily="49" charset="0"/>
              </a:rPr>
              <a:t>/</a:t>
            </a:r>
            <a:r>
              <a:rPr lang="en-GB" sz="1600" dirty="0">
                <a:solidFill>
                  <a:srgbClr val="00B050"/>
                </a:solidFill>
                <a:latin typeface="Courier New" panose="02070309020205020404" pitchFamily="49" charset="0"/>
                <a:cs typeface="Courier New" panose="02070309020205020404" pitchFamily="49" charset="0"/>
              </a:rPr>
              <a:t>a</a:t>
            </a:r>
            <a:r>
              <a:rPr lang="en-GB" sz="1600" dirty="0">
                <a:latin typeface="Courier New" panose="02070309020205020404" pitchFamily="49" charset="0"/>
                <a:cs typeface="Courier New" panose="02070309020205020404" pitchFamily="49" charset="0"/>
              </a:rPr>
              <a:t>/wis2/</a:t>
            </a:r>
            <a:r>
              <a:rPr lang="en-GB" sz="1600" dirty="0" err="1">
                <a:solidFill>
                  <a:schemeClr val="accent2">
                    <a:lumMod val="75000"/>
                  </a:schemeClr>
                </a:solidFill>
                <a:latin typeface="Courier New" panose="02070309020205020404" pitchFamily="49" charset="0"/>
                <a:cs typeface="Courier New" panose="02070309020205020404" pitchFamily="49" charset="0"/>
              </a:rPr>
              <a:t>nga</a:t>
            </a:r>
            <a:r>
              <a:rPr lang="en-GB" sz="1600" dirty="0">
                <a:latin typeface="Courier New" panose="02070309020205020404" pitchFamily="49" charset="0"/>
                <a:cs typeface="Courier New" panose="02070309020205020404" pitchFamily="49" charset="0"/>
              </a:rPr>
              <a:t>/</a:t>
            </a:r>
            <a:r>
              <a:rPr lang="en-GB" sz="1600" dirty="0" err="1">
                <a:solidFill>
                  <a:schemeClr val="tx2">
                    <a:lumMod val="60000"/>
                    <a:lumOff val="40000"/>
                  </a:schemeClr>
                </a:solidFill>
                <a:latin typeface="Courier New" panose="02070309020205020404" pitchFamily="49" charset="0"/>
                <a:cs typeface="Courier New" panose="02070309020205020404" pitchFamily="49" charset="0"/>
              </a:rPr>
              <a:t>abuja_met_centre</a:t>
            </a:r>
            <a:r>
              <a:rPr lang="en-GB" sz="1600" dirty="0">
                <a:latin typeface="Courier New" panose="02070309020205020404" pitchFamily="49" charset="0"/>
                <a:cs typeface="Courier New" panose="02070309020205020404" pitchFamily="49" charset="0"/>
              </a:rPr>
              <a:t>/data/</a:t>
            </a:r>
            <a:r>
              <a:rPr lang="en-GB" sz="1600" dirty="0">
                <a:solidFill>
                  <a:srgbClr val="C00000"/>
                </a:solidFill>
                <a:latin typeface="Courier New" panose="02070309020205020404" pitchFamily="49" charset="0"/>
                <a:cs typeface="Courier New" panose="02070309020205020404" pitchFamily="49" charset="0"/>
              </a:rPr>
              <a:t>core</a:t>
            </a:r>
            <a:r>
              <a:rPr lang="en-GB" sz="1600" dirty="0">
                <a:latin typeface="Courier New" panose="02070309020205020404" pitchFamily="49" charset="0"/>
                <a:cs typeface="Courier New" panose="02070309020205020404" pitchFamily="49" charset="0"/>
              </a:rPr>
              <a:t>/</a:t>
            </a:r>
            <a:r>
              <a:rPr lang="en-GB" sz="1600" dirty="0">
                <a:solidFill>
                  <a:srgbClr val="00B050"/>
                </a:solidFill>
                <a:latin typeface="Courier New" panose="02070309020205020404" pitchFamily="49" charset="0"/>
                <a:cs typeface="Courier New" panose="02070309020205020404" pitchFamily="49" charset="0"/>
              </a:rPr>
              <a:t>weather</a:t>
            </a:r>
            <a:r>
              <a:rPr lang="en-GB" sz="1600" dirty="0">
                <a:latin typeface="Courier New" panose="02070309020205020404" pitchFamily="49" charset="0"/>
                <a:cs typeface="Courier New" panose="02070309020205020404" pitchFamily="49" charset="0"/>
              </a:rPr>
              <a:t>/</a:t>
            </a:r>
            <a:r>
              <a:rPr lang="en-GB" sz="1600" dirty="0">
                <a:solidFill>
                  <a:schemeClr val="tx2">
                    <a:lumMod val="75000"/>
                  </a:schemeClr>
                </a:solidFill>
                <a:latin typeface="Courier New" panose="02070309020205020404" pitchFamily="49" charset="0"/>
                <a:cs typeface="Courier New" panose="02070309020205020404" pitchFamily="49" charset="0"/>
              </a:rPr>
              <a:t>surface-based-observations</a:t>
            </a:r>
            <a:r>
              <a:rPr lang="en-GB" sz="1600" dirty="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synop</a:t>
            </a:r>
            <a:endParaRPr lang="en-GB" sz="1600" dirty="0">
              <a:latin typeface="Courier New" panose="02070309020205020404" pitchFamily="49" charset="0"/>
              <a:cs typeface="Courier New" panose="02070309020205020404" pitchFamily="49" charset="0"/>
            </a:endParaRPr>
          </a:p>
          <a:p>
            <a:pPr rtl="0">
              <a:lnSpc>
                <a:spcPct val="150000"/>
              </a:lnSpc>
            </a:pPr>
            <a:r>
              <a:rPr lang="en-GB" sz="1600" dirty="0">
                <a:solidFill>
                  <a:srgbClr val="C00000"/>
                </a:solidFill>
                <a:latin typeface="Courier New" panose="02070309020205020404" pitchFamily="49" charset="0"/>
                <a:cs typeface="Courier New" panose="02070309020205020404" pitchFamily="49" charset="0"/>
              </a:rPr>
              <a:t>origin</a:t>
            </a:r>
            <a:r>
              <a:rPr lang="en-GB" sz="1600" dirty="0">
                <a:latin typeface="Courier New" panose="02070309020205020404" pitchFamily="49" charset="0"/>
                <a:cs typeface="Courier New" panose="02070309020205020404" pitchFamily="49" charset="0"/>
              </a:rPr>
              <a:t>/</a:t>
            </a:r>
            <a:r>
              <a:rPr lang="en-GB" sz="1600" dirty="0">
                <a:solidFill>
                  <a:srgbClr val="00B050"/>
                </a:solidFill>
                <a:latin typeface="Courier New" panose="02070309020205020404" pitchFamily="49" charset="0"/>
                <a:cs typeface="Courier New" panose="02070309020205020404" pitchFamily="49" charset="0"/>
              </a:rPr>
              <a:t>a</a:t>
            </a:r>
            <a:r>
              <a:rPr lang="en-GB" sz="1600" dirty="0">
                <a:latin typeface="Courier New" panose="02070309020205020404" pitchFamily="49" charset="0"/>
                <a:cs typeface="Courier New" panose="02070309020205020404" pitchFamily="49" charset="0"/>
              </a:rPr>
              <a:t>/wis2/</a:t>
            </a:r>
            <a:r>
              <a:rPr lang="en-GB" sz="1600" dirty="0">
                <a:solidFill>
                  <a:schemeClr val="accent2">
                    <a:lumMod val="75000"/>
                  </a:schemeClr>
                </a:solidFill>
                <a:latin typeface="Courier New" panose="02070309020205020404" pitchFamily="49" charset="0"/>
                <a:cs typeface="Courier New" panose="02070309020205020404" pitchFamily="49" charset="0"/>
              </a:rPr>
              <a:t>gin</a:t>
            </a:r>
            <a:r>
              <a:rPr lang="en-GB" sz="1600" dirty="0">
                <a:latin typeface="Courier New" panose="02070309020205020404" pitchFamily="49" charset="0"/>
                <a:cs typeface="Courier New" panose="02070309020205020404" pitchFamily="49" charset="0"/>
              </a:rPr>
              <a:t>/</a:t>
            </a:r>
            <a:r>
              <a:rPr lang="en-GB" sz="1600" dirty="0" err="1">
                <a:solidFill>
                  <a:schemeClr val="tx2">
                    <a:lumMod val="60000"/>
                    <a:lumOff val="40000"/>
                  </a:schemeClr>
                </a:solidFill>
                <a:latin typeface="Courier New" panose="02070309020205020404" pitchFamily="49" charset="0"/>
                <a:cs typeface="Courier New" panose="02070309020205020404" pitchFamily="49" charset="0"/>
              </a:rPr>
              <a:t>conakry_met_centre</a:t>
            </a:r>
            <a:r>
              <a:rPr lang="en-GB" sz="1600" dirty="0">
                <a:latin typeface="Courier New" panose="02070309020205020404" pitchFamily="49" charset="0"/>
                <a:cs typeface="Courier New" panose="02070309020205020404" pitchFamily="49" charset="0"/>
              </a:rPr>
              <a:t>/data/</a:t>
            </a:r>
            <a:r>
              <a:rPr lang="en-GB" sz="1600" dirty="0">
                <a:solidFill>
                  <a:srgbClr val="C00000"/>
                </a:solidFill>
                <a:latin typeface="Courier New" panose="02070309020205020404" pitchFamily="49" charset="0"/>
                <a:cs typeface="Courier New" panose="02070309020205020404" pitchFamily="49" charset="0"/>
              </a:rPr>
              <a:t>core</a:t>
            </a:r>
            <a:r>
              <a:rPr lang="en-GB" sz="1600" dirty="0">
                <a:latin typeface="Courier New" panose="02070309020205020404" pitchFamily="49" charset="0"/>
                <a:cs typeface="Courier New" panose="02070309020205020404" pitchFamily="49" charset="0"/>
              </a:rPr>
              <a:t>/</a:t>
            </a:r>
            <a:r>
              <a:rPr lang="en-GB" sz="1600" dirty="0">
                <a:solidFill>
                  <a:srgbClr val="00B050"/>
                </a:solidFill>
                <a:latin typeface="Courier New" panose="02070309020205020404" pitchFamily="49" charset="0"/>
                <a:cs typeface="Courier New" panose="02070309020205020404" pitchFamily="49" charset="0"/>
              </a:rPr>
              <a:t>weather</a:t>
            </a:r>
            <a:r>
              <a:rPr lang="en-GB" sz="1600" dirty="0">
                <a:latin typeface="Courier New" panose="02070309020205020404" pitchFamily="49" charset="0"/>
                <a:cs typeface="Courier New" panose="02070309020205020404" pitchFamily="49" charset="0"/>
              </a:rPr>
              <a:t>/</a:t>
            </a:r>
            <a:r>
              <a:rPr lang="en-GB" sz="1600" dirty="0">
                <a:solidFill>
                  <a:schemeClr val="tx2">
                    <a:lumMod val="75000"/>
                  </a:schemeClr>
                </a:solidFill>
                <a:latin typeface="Courier New" panose="02070309020205020404" pitchFamily="49" charset="0"/>
                <a:cs typeface="Courier New" panose="02070309020205020404" pitchFamily="49" charset="0"/>
              </a:rPr>
              <a:t>surface-based-observations</a:t>
            </a:r>
            <a:r>
              <a:rPr lang="en-GB" sz="1600" dirty="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synop</a:t>
            </a:r>
            <a:endParaRPr lang="en-GB"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99681004"/>
      </p:ext>
    </p:extLst>
  </p:cSld>
  <p:clrMapOvr>
    <a:masterClrMapping/>
  </p:clrMapOvr>
</p:sld>
</file>

<file path=ppt/theme/theme1.xml><?xml version="1.0" encoding="utf-8"?>
<a:theme xmlns:a="http://schemas.openxmlformats.org/drawingml/2006/main" name="WMO_WHITE_Powerpoint_en_f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0C1E5BA222991439BA07A4745E8FDAA" ma:contentTypeVersion="13" ma:contentTypeDescription="Create a new document." ma:contentTypeScope="" ma:versionID="a743367c54ecb561d9a385b757cc9f7c">
  <xsd:schema xmlns:xsd="http://www.w3.org/2001/XMLSchema" xmlns:xs="http://www.w3.org/2001/XMLSchema" xmlns:p="http://schemas.microsoft.com/office/2006/metadata/properties" xmlns:ns2="2c63548e-e22e-43cb-a415-9193d4d80a38" xmlns:ns3="9d2c9005-3129-4719-81ca-2fc8d806cf37" targetNamespace="http://schemas.microsoft.com/office/2006/metadata/properties" ma:root="true" ma:fieldsID="d93e99061b62b788ab16c9c0e44c241d" ns2:_="" ns3:_="">
    <xsd:import namespace="2c63548e-e22e-43cb-a415-9193d4d80a38"/>
    <xsd:import namespace="9d2c9005-3129-4719-81ca-2fc8d806cf3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63548e-e22e-43cb-a415-9193d4d80a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d2c9005-3129-4719-81ca-2fc8d806cf37"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D2102B-D8BD-47A6-9DD6-4C3712923B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c63548e-e22e-43cb-a415-9193d4d80a38"/>
    <ds:schemaRef ds:uri="9d2c9005-3129-4719-81ca-2fc8d806cf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A777BE-1691-46D3-B5EF-D93DCFCAC224}">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2c63548e-e22e-43cb-a415-9193d4d80a38"/>
    <ds:schemaRef ds:uri="9d2c9005-3129-4719-81ca-2fc8d806cf37"/>
    <ds:schemaRef ds:uri="http://www.w3.org/XML/1998/namespace"/>
    <ds:schemaRef ds:uri="http://purl.org/dc/dcmitype/"/>
  </ds:schemaRefs>
</ds:datastoreItem>
</file>

<file path=customXml/itemProps3.xml><?xml version="1.0" encoding="utf-8"?>
<ds:datastoreItem xmlns:ds="http://schemas.openxmlformats.org/officeDocument/2006/customXml" ds:itemID="{F727FCF3-D210-4447-9999-135BE84AA52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22192</TotalTime>
  <Words>1977</Words>
  <Application>Microsoft Macintosh PowerPoint</Application>
  <PresentationFormat>Widescreen</PresentationFormat>
  <Paragraphs>281</Paragraphs>
  <Slides>15</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CHALKBOARD SE LIGHT</vt:lpstr>
      <vt:lpstr>Courier New</vt:lpstr>
      <vt:lpstr>Times New Roman</vt:lpstr>
      <vt:lpstr>Wingdings</vt:lpstr>
      <vt:lpstr>WMO_WHITE_Powerpoint_en_fr</vt:lpstr>
      <vt:lpstr>PowerPoint Presentation</vt:lpstr>
      <vt:lpstr>PowerPoint Presentation</vt:lpstr>
      <vt:lpstr>PowerPoint Presentation</vt:lpstr>
      <vt:lpstr>PowerPoint Presentation</vt:lpstr>
      <vt:lpstr>PowerPoint Presentation</vt:lpstr>
      <vt:lpstr>Global Services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Cynthia Cudjoe</dc:creator>
  <cp:lastModifiedBy>Enrico Fucile</cp:lastModifiedBy>
  <cp:revision>188</cp:revision>
  <dcterms:created xsi:type="dcterms:W3CDTF">2020-06-18T12:35:34Z</dcterms:created>
  <dcterms:modified xsi:type="dcterms:W3CDTF">2023-03-20T07:56:58Z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0x010100B0C1E5BA222991439BA07A4745E8FDAA</vt:lpwstr>
  </property>
</Properties>
</file>