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66" r:id="rId5"/>
    <p:sldId id="640" r:id="rId6"/>
    <p:sldId id="641" r:id="rId7"/>
    <p:sldId id="643" r:id="rId8"/>
    <p:sldId id="642" r:id="rId9"/>
    <p:sldId id="64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9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51" autoAdjust="0"/>
    <p:restoredTop sz="94799"/>
  </p:normalViewPr>
  <p:slideViewPr>
    <p:cSldViewPr snapToGrid="0" snapToObjects="1">
      <p:cViewPr varScale="1">
        <p:scale>
          <a:sx n="215" d="100"/>
          <a:sy n="215" d="100"/>
        </p:scale>
        <p:origin x="28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1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49376-4AC6-E643-8470-3BE50F8673CE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16CF-741C-E447-8F4E-DA51E5B885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9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D16CF-741C-E447-8F4E-DA51E5B885E0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27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7F95F4-6F6F-A948-B3CB-ED7C23750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156" y="-41453"/>
            <a:ext cx="12261156" cy="69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0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2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6234-1E8D-5144-AE8B-C6949DF3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A2F6C6-939D-C949-96E0-93D82AC99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E3D274-0336-1548-B843-F77B57059E7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52449" y="0"/>
            <a:ext cx="12244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129E49-9846-9749-8902-E3A01EEF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86" y="0"/>
            <a:ext cx="12281786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18A79B-A3F6-994F-AB3D-F324972CE364}"/>
              </a:ext>
            </a:extLst>
          </p:cNvPr>
          <p:cNvSpPr txBox="1">
            <a:spLocks/>
          </p:cNvSpPr>
          <p:nvPr/>
        </p:nvSpPr>
        <p:spPr>
          <a:xfrm>
            <a:off x="2239924" y="1176576"/>
            <a:ext cx="9191625" cy="184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CSV to BUFR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02572-AC2B-5749-8D75-28918E986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3361" y="3297512"/>
            <a:ext cx="5517447" cy="1086199"/>
          </a:xfrm>
        </p:spPr>
        <p:txBody>
          <a:bodyPr>
            <a:normAutofit/>
          </a:bodyPr>
          <a:lstStyle/>
          <a:p>
            <a:pPr algn="l"/>
            <a:r>
              <a:rPr lang="en-CH" sz="2400" b="1" dirty="0">
                <a:solidFill>
                  <a:schemeClr val="bg1">
                    <a:lumMod val="95000"/>
                  </a:schemeClr>
                </a:solidFill>
              </a:rPr>
              <a:t>Enrico Fucile</a:t>
            </a:r>
          </a:p>
          <a:p>
            <a:pPr algn="l"/>
            <a:r>
              <a:rPr lang="en-CH" sz="2000" dirty="0">
                <a:solidFill>
                  <a:schemeClr val="bg1">
                    <a:lumMod val="95000"/>
                  </a:schemeClr>
                </a:solidFill>
              </a:rPr>
              <a:t>Head, Data and Information Management Division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41782C-450A-0C19-FB74-6419D11A06DE}"/>
              </a:ext>
            </a:extLst>
          </p:cNvPr>
          <p:cNvSpPr txBox="1"/>
          <p:nvPr/>
        </p:nvSpPr>
        <p:spPr>
          <a:xfrm>
            <a:off x="5350345" y="192348"/>
            <a:ext cx="663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i="1" dirty="0">
                <a:solidFill>
                  <a:schemeClr val="bg1"/>
                </a:solidFill>
              </a:rPr>
              <a:t>WIS 2.0 Training Workshop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CH" b="1" i="1" dirty="0">
                <a:solidFill>
                  <a:schemeClr val="bg1"/>
                </a:solidFill>
              </a:rPr>
              <a:t>Windhoek</a:t>
            </a:r>
            <a:r>
              <a:rPr lang="en-US" b="1" i="1" dirty="0">
                <a:solidFill>
                  <a:schemeClr val="bg1"/>
                </a:solidFill>
              </a:rPr>
              <a:t>,</a:t>
            </a:r>
            <a:r>
              <a:rPr lang="en-CH" b="1" i="1" dirty="0">
                <a:solidFill>
                  <a:schemeClr val="bg1"/>
                </a:solidFill>
              </a:rPr>
              <a:t> Namibia,</a:t>
            </a:r>
            <a:r>
              <a:rPr lang="en-US" b="1" i="1" dirty="0">
                <a:solidFill>
                  <a:schemeClr val="bg1"/>
                </a:solidFill>
              </a:rPr>
              <a:t> 2</a:t>
            </a:r>
            <a:r>
              <a:rPr lang="en-CH" b="1" i="1" dirty="0">
                <a:solidFill>
                  <a:schemeClr val="bg1"/>
                </a:solidFill>
              </a:rPr>
              <a:t>0-24 March 2023</a:t>
            </a:r>
            <a:r>
              <a:rPr lang="en-US" dirty="0">
                <a:solidFill>
                  <a:schemeClr val="bg1"/>
                </a:solidFill>
              </a:rPr>
              <a:t>​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2F6A88-31E4-2EAE-B774-9285F518297F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CSV2BUFR Key Ingredients</a:t>
            </a:r>
            <a:endParaRPr lang="en-CH" sz="3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55438-632B-5ABC-2DB2-66971A4E378D}"/>
              </a:ext>
            </a:extLst>
          </p:cNvPr>
          <p:cNvSpPr txBox="1">
            <a:spLocks/>
          </p:cNvSpPr>
          <p:nvPr/>
        </p:nvSpPr>
        <p:spPr>
          <a:xfrm>
            <a:off x="7021286" y="1866991"/>
            <a:ext cx="4299857" cy="21218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Mappings JSON file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722BBE-9A0D-575A-DDFD-E64097333FB1}"/>
              </a:ext>
            </a:extLst>
          </p:cNvPr>
          <p:cNvSpPr txBox="1">
            <a:spLocks/>
          </p:cNvSpPr>
          <p:nvPr/>
        </p:nvSpPr>
        <p:spPr>
          <a:xfrm>
            <a:off x="1643744" y="1804549"/>
            <a:ext cx="3526971" cy="337066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CSV file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BDE784-8D7E-7F9B-EC0F-D6C8E3294A2C}"/>
              </a:ext>
            </a:extLst>
          </p:cNvPr>
          <p:cNvSpPr txBox="1">
            <a:spLocks/>
          </p:cNvSpPr>
          <p:nvPr/>
        </p:nvSpPr>
        <p:spPr>
          <a:xfrm>
            <a:off x="4337593" y="4975902"/>
            <a:ext cx="3526971" cy="293905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BUFR file(s)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D3A62DC-D8EF-90C2-55C5-CAC24261A64F}"/>
              </a:ext>
            </a:extLst>
          </p:cNvPr>
          <p:cNvSpPr/>
          <p:nvPr/>
        </p:nvSpPr>
        <p:spPr>
          <a:xfrm>
            <a:off x="4093029" y="1973082"/>
            <a:ext cx="2002971" cy="2160130"/>
          </a:xfrm>
          <a:prstGeom prst="arc">
            <a:avLst>
              <a:gd name="adj1" fmla="val 16200000"/>
              <a:gd name="adj2" fmla="val 21252348"/>
            </a:avLst>
          </a:prstGeom>
          <a:ln w="38100">
            <a:solidFill>
              <a:srgbClr val="034D9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AADC542-B2CD-D6D3-8705-5F88E1DF47B3}"/>
              </a:ext>
            </a:extLst>
          </p:cNvPr>
          <p:cNvSpPr/>
          <p:nvPr/>
        </p:nvSpPr>
        <p:spPr>
          <a:xfrm flipH="1">
            <a:off x="6101079" y="1973082"/>
            <a:ext cx="2002971" cy="2160130"/>
          </a:xfrm>
          <a:prstGeom prst="arc">
            <a:avLst>
              <a:gd name="adj1" fmla="val 16200000"/>
              <a:gd name="adj2" fmla="val 21252432"/>
            </a:avLst>
          </a:prstGeom>
          <a:ln w="38100">
            <a:solidFill>
              <a:srgbClr val="034D9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D09D16-C42E-4753-2BDF-C12A81289620}"/>
              </a:ext>
            </a:extLst>
          </p:cNvPr>
          <p:cNvCxnSpPr>
            <a:cxnSpLocks/>
          </p:cNvCxnSpPr>
          <p:nvPr/>
        </p:nvCxnSpPr>
        <p:spPr>
          <a:xfrm flipH="1">
            <a:off x="6098117" y="3788229"/>
            <a:ext cx="2962" cy="984856"/>
          </a:xfrm>
          <a:prstGeom prst="straightConnector1">
            <a:avLst/>
          </a:prstGeom>
          <a:ln w="44450">
            <a:solidFill>
              <a:srgbClr val="034D9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068BAD-A7EE-01B8-FF6E-1658537106F8}"/>
              </a:ext>
            </a:extLst>
          </p:cNvPr>
          <p:cNvCxnSpPr>
            <a:cxnSpLocks/>
          </p:cNvCxnSpPr>
          <p:nvPr/>
        </p:nvCxnSpPr>
        <p:spPr>
          <a:xfrm flipH="1">
            <a:off x="6096845" y="2872506"/>
            <a:ext cx="2962" cy="169485"/>
          </a:xfrm>
          <a:prstGeom prst="straightConnector1">
            <a:avLst/>
          </a:prstGeom>
          <a:ln w="44450">
            <a:solidFill>
              <a:srgbClr val="034D9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5423FDF-D23D-89D7-D050-CCCE15EDF2B0}"/>
              </a:ext>
            </a:extLst>
          </p:cNvPr>
          <p:cNvSpPr/>
          <p:nvPr/>
        </p:nvSpPr>
        <p:spPr>
          <a:xfrm>
            <a:off x="4702629" y="3048001"/>
            <a:ext cx="2786742" cy="734218"/>
          </a:xfrm>
          <a:prstGeom prst="rect">
            <a:avLst/>
          </a:prstGeom>
          <a:solidFill>
            <a:srgbClr val="034D9E"/>
          </a:solidFill>
          <a:ln w="31750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csv2bufr</a:t>
            </a:r>
            <a:endParaRPr lang="LID4096" sz="32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3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2F6A88-31E4-2EAE-B774-9285F518297F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The Mappings File</a:t>
            </a:r>
            <a:endParaRPr lang="en-CH" sz="3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8EAB8-C24E-2315-C183-0EA6ECBFAF2F}"/>
              </a:ext>
            </a:extLst>
          </p:cNvPr>
          <p:cNvSpPr txBox="1">
            <a:spLocks/>
          </p:cNvSpPr>
          <p:nvPr/>
        </p:nvSpPr>
        <p:spPr>
          <a:xfrm>
            <a:off x="1250248" y="1736271"/>
            <a:ext cx="9983809" cy="3385457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file allows </a:t>
            </a:r>
            <a:r>
              <a:rPr lang="en-US" sz="3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csv2bufr</a:t>
            </a:r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map the CSV </a:t>
            </a:r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column headers</a:t>
            </a:r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their corresponding </a:t>
            </a:r>
            <a:r>
              <a:rPr lang="en-US" sz="3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ecCodes</a:t>
            </a:r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key </a:t>
            </a:r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by BUFR.</a:t>
            </a:r>
          </a:p>
          <a:p>
            <a:endParaRPr lang="en-US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also allows for </a:t>
            </a:r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 conversion </a:t>
            </a:r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range-based </a:t>
            </a:r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quality control </a:t>
            </a:r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checks.</a:t>
            </a:r>
          </a:p>
          <a:p>
            <a:endParaRPr lang="en-US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mappings file is also used in </a:t>
            </a:r>
            <a:r>
              <a:rPr lang="en-US" sz="3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synop2bufr</a:t>
            </a:r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but is pre-configured specifically for SYNOP reports.</a:t>
            </a:r>
          </a:p>
          <a:p>
            <a:endParaRPr lang="en-US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2F6A88-31E4-2EAE-B774-9285F518297F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Example CSV File</a:t>
            </a:r>
            <a:endParaRPr lang="en-CH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47C2DE-E321-2FC3-B33A-00BEF398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00" y="1240971"/>
            <a:ext cx="8670800" cy="292197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511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2F6A88-31E4-2EAE-B774-9285F518297F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Mappings Creation and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C9CBB-0E96-13F9-D031-3CC3CA986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06119" y="2357596"/>
            <a:ext cx="7138426" cy="28612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E79B19-69C4-12D0-1A47-88DA9CFC10E8}"/>
              </a:ext>
            </a:extLst>
          </p:cNvPr>
          <p:cNvSpPr txBox="1">
            <a:spLocks/>
          </p:cNvSpPr>
          <p:nvPr/>
        </p:nvSpPr>
        <p:spPr>
          <a:xfrm>
            <a:off x="8371116" y="2774032"/>
            <a:ext cx="2013856" cy="337066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ecCodes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key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47F80B-47A9-4ACF-2893-9D7F27255FBF}"/>
              </a:ext>
            </a:extLst>
          </p:cNvPr>
          <p:cNvSpPr/>
          <p:nvPr/>
        </p:nvSpPr>
        <p:spPr>
          <a:xfrm>
            <a:off x="1513116" y="2797631"/>
            <a:ext cx="6433457" cy="326571"/>
          </a:xfrm>
          <a:prstGeom prst="roundRect">
            <a:avLst/>
          </a:prstGeom>
          <a:solidFill>
            <a:srgbClr val="FFFF00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426F8D-164A-255B-9168-32C3A5259E50}"/>
              </a:ext>
            </a:extLst>
          </p:cNvPr>
          <p:cNvSpPr/>
          <p:nvPr/>
        </p:nvSpPr>
        <p:spPr>
          <a:xfrm>
            <a:off x="1513116" y="3135088"/>
            <a:ext cx="6117772" cy="326571"/>
          </a:xfrm>
          <a:prstGeom prst="roundRect">
            <a:avLst/>
          </a:prstGeom>
          <a:solidFill>
            <a:srgbClr val="FFFF00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B46A16-2444-6ECE-D52E-C8BEA44F57E0}"/>
              </a:ext>
            </a:extLst>
          </p:cNvPr>
          <p:cNvSpPr/>
          <p:nvPr/>
        </p:nvSpPr>
        <p:spPr>
          <a:xfrm>
            <a:off x="1513116" y="3472545"/>
            <a:ext cx="4038600" cy="326571"/>
          </a:xfrm>
          <a:prstGeom prst="roundRect">
            <a:avLst/>
          </a:prstGeom>
          <a:solidFill>
            <a:srgbClr val="FFFF00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7F2B7F-54B1-9AD0-2825-A329ECD69FA6}"/>
              </a:ext>
            </a:extLst>
          </p:cNvPr>
          <p:cNvSpPr/>
          <p:nvPr/>
        </p:nvSpPr>
        <p:spPr>
          <a:xfrm>
            <a:off x="1513115" y="3818585"/>
            <a:ext cx="4517571" cy="326571"/>
          </a:xfrm>
          <a:prstGeom prst="roundRect">
            <a:avLst/>
          </a:prstGeom>
          <a:solidFill>
            <a:srgbClr val="FFFF00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F40A9A-FD09-B477-0BE0-D4AEF3E3BF87}"/>
              </a:ext>
            </a:extLst>
          </p:cNvPr>
          <p:cNvSpPr/>
          <p:nvPr/>
        </p:nvSpPr>
        <p:spPr>
          <a:xfrm>
            <a:off x="1513114" y="4211620"/>
            <a:ext cx="3069773" cy="326571"/>
          </a:xfrm>
          <a:prstGeom prst="roundRect">
            <a:avLst/>
          </a:prstGeom>
          <a:solidFill>
            <a:srgbClr val="FFFF00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D75CE2-7582-C6FF-9A64-ABEA91D9F0E2}"/>
              </a:ext>
            </a:extLst>
          </p:cNvPr>
          <p:cNvSpPr/>
          <p:nvPr/>
        </p:nvSpPr>
        <p:spPr>
          <a:xfrm>
            <a:off x="1513114" y="4538192"/>
            <a:ext cx="3864430" cy="312234"/>
          </a:xfrm>
          <a:prstGeom prst="roundRect">
            <a:avLst/>
          </a:prstGeom>
          <a:solidFill>
            <a:srgbClr val="FFFF00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012349-A305-6D22-E26D-8FC825D23A20}"/>
              </a:ext>
            </a:extLst>
          </p:cNvPr>
          <p:cNvSpPr txBox="1">
            <a:spLocks/>
          </p:cNvSpPr>
          <p:nvPr/>
        </p:nvSpPr>
        <p:spPr>
          <a:xfrm>
            <a:off x="8044545" y="3135479"/>
            <a:ext cx="3222173" cy="337066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CSV column header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3FAB6CC-3985-ED66-D722-1397A79955CB}"/>
              </a:ext>
            </a:extLst>
          </p:cNvPr>
          <p:cNvSpPr txBox="1">
            <a:spLocks/>
          </p:cNvSpPr>
          <p:nvPr/>
        </p:nvSpPr>
        <p:spPr>
          <a:xfrm>
            <a:off x="6158713" y="3472545"/>
            <a:ext cx="4977374" cy="326571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Minimum tolerable value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FDABC31-0C9C-5394-0D5A-CD9C68CCA330}"/>
              </a:ext>
            </a:extLst>
          </p:cNvPr>
          <p:cNvSpPr txBox="1">
            <a:spLocks/>
          </p:cNvSpPr>
          <p:nvPr/>
        </p:nvSpPr>
        <p:spPr>
          <a:xfrm>
            <a:off x="6637682" y="3818585"/>
            <a:ext cx="4977374" cy="326571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tolerable value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57E644D-FD7B-E332-48D4-5A13C1BF9EEC}"/>
              </a:ext>
            </a:extLst>
          </p:cNvPr>
          <p:cNvSpPr txBox="1">
            <a:spLocks/>
          </p:cNvSpPr>
          <p:nvPr/>
        </p:nvSpPr>
        <p:spPr>
          <a:xfrm>
            <a:off x="5189882" y="4164625"/>
            <a:ext cx="5791200" cy="337457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re-scale factor (Celsius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Kelvin)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D92005D-32E3-22DF-8A5F-EDB6BD6A6143}"/>
              </a:ext>
            </a:extLst>
          </p:cNvPr>
          <p:cNvSpPr txBox="1">
            <a:spLocks/>
          </p:cNvSpPr>
          <p:nvPr/>
        </p:nvSpPr>
        <p:spPr>
          <a:xfrm>
            <a:off x="5984539" y="4512969"/>
            <a:ext cx="5791200" cy="337457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Shift factor (Celsius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Kelvin)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1936E25-EB39-20C5-A1C0-F62D70D456C9}"/>
              </a:ext>
            </a:extLst>
          </p:cNvPr>
          <p:cNvSpPr txBox="1">
            <a:spLocks/>
          </p:cNvSpPr>
          <p:nvPr/>
        </p:nvSpPr>
        <p:spPr>
          <a:xfrm>
            <a:off x="1413899" y="1159052"/>
            <a:ext cx="9141279" cy="734219"/>
          </a:xfrm>
          <a:prstGeom prst="rect">
            <a:avLst/>
          </a:prstGeom>
          <a:ln w="25400">
            <a:noFill/>
          </a:ln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GB" sz="3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csv2bufr mappings create 012003</a:t>
            </a:r>
            <a:endParaRPr lang="en-GB" sz="3000" i="1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F1A4E-3271-CAEE-1D8E-26F27D59F745}"/>
              </a:ext>
            </a:extLst>
          </p:cNvPr>
          <p:cNvCxnSpPr/>
          <p:nvPr/>
        </p:nvCxnSpPr>
        <p:spPr>
          <a:xfrm>
            <a:off x="452387" y="2079057"/>
            <a:ext cx="11162669" cy="0"/>
          </a:xfrm>
          <a:prstGeom prst="line">
            <a:avLst/>
          </a:prstGeom>
          <a:ln>
            <a:solidFill>
              <a:srgbClr val="034D9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37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2F6A88-31E4-2EAE-B774-9285F518297F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Conversion Command</a:t>
            </a:r>
            <a:endParaRPr lang="en-CH" sz="3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F685F-349E-77B3-DC4C-D21EEDF4635E}"/>
              </a:ext>
            </a:extLst>
          </p:cNvPr>
          <p:cNvSpPr txBox="1">
            <a:spLocks/>
          </p:cNvSpPr>
          <p:nvPr/>
        </p:nvSpPr>
        <p:spPr>
          <a:xfrm>
            <a:off x="1918607" y="1592528"/>
            <a:ext cx="8354786" cy="299605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csv2bufr data transform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--</a:t>
            </a:r>
            <a:r>
              <a:rPr lang="en-US" sz="32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bufr</a:t>
            </a:r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-template &lt;</a:t>
            </a:r>
            <a:r>
              <a:rPr lang="en-US" sz="3200" i="1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mapping JSON file</a:t>
            </a:r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--output-</a:t>
            </a:r>
            <a:r>
              <a:rPr lang="en-US" sz="32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dir</a:t>
            </a:r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&lt;</a:t>
            </a:r>
            <a:r>
              <a:rPr lang="en-US" sz="3200" i="1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output location</a:t>
            </a:r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&lt;</a:t>
            </a:r>
            <a:r>
              <a:rPr lang="en-US" sz="3200" i="1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CSV data file</a:t>
            </a:r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&gt;</a:t>
            </a:r>
            <a:endParaRPr lang="en-US" sz="36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8D0B8C-139E-3442-82B3-58D2C64BAB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64114" y="-55050"/>
            <a:ext cx="12304860" cy="69130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81199" y="2002371"/>
            <a:ext cx="9191625" cy="184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  <a:p>
            <a:r>
              <a:rPr lang="en-US" sz="4800" dirty="0">
                <a:solidFill>
                  <a:schemeClr val="bg1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80228457"/>
      </p:ext>
    </p:extLst>
  </p:cSld>
  <p:clrMapOvr>
    <a:masterClrMapping/>
  </p:clrMapOvr>
</p:sld>
</file>

<file path=ppt/theme/theme1.xml><?xml version="1.0" encoding="utf-8"?>
<a:theme xmlns:a="http://schemas.openxmlformats.org/drawingml/2006/main" name="WMO_WHITE_Powerpoint_en_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1E5BA222991439BA07A4745E8FDAA" ma:contentTypeVersion="13" ma:contentTypeDescription="Create a new document." ma:contentTypeScope="" ma:versionID="a743367c54ecb561d9a385b757cc9f7c">
  <xsd:schema xmlns:xsd="http://www.w3.org/2001/XMLSchema" xmlns:xs="http://www.w3.org/2001/XMLSchema" xmlns:p="http://schemas.microsoft.com/office/2006/metadata/properties" xmlns:ns2="2c63548e-e22e-43cb-a415-9193d4d80a38" xmlns:ns3="9d2c9005-3129-4719-81ca-2fc8d806cf37" targetNamespace="http://schemas.microsoft.com/office/2006/metadata/properties" ma:root="true" ma:fieldsID="d93e99061b62b788ab16c9c0e44c241d" ns2:_="" ns3:_="">
    <xsd:import namespace="2c63548e-e22e-43cb-a415-9193d4d80a38"/>
    <xsd:import namespace="9d2c9005-3129-4719-81ca-2fc8d806c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3548e-e22e-43cb-a415-9193d4d80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c9005-3129-4719-81ca-2fc8d806cf3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27FCF3-D210-4447-9999-135BE84AA5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D2102B-D8BD-47A6-9DD6-4C3712923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3548e-e22e-43cb-a415-9193d4d80a38"/>
    <ds:schemaRef ds:uri="9d2c9005-3129-4719-81ca-2fc8d806c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A777BE-1691-46D3-B5EF-D93DCFCAC22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c63548e-e22e-43cb-a415-9193d4d80a38"/>
    <ds:schemaRef ds:uri="9d2c9005-3129-4719-81ca-2fc8d806cf3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155</Words>
  <Application>Microsoft Macintosh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Cascadia Code SemiLight</vt:lpstr>
      <vt:lpstr>Verdana</vt:lpstr>
      <vt:lpstr>WMO_WHITE_Powerpoint_en_fr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Cudjoe</dc:creator>
  <cp:lastModifiedBy>Enrico Fucile</cp:lastModifiedBy>
  <cp:revision>287</cp:revision>
  <dcterms:created xsi:type="dcterms:W3CDTF">2020-06-18T12:35:34Z</dcterms:created>
  <dcterms:modified xsi:type="dcterms:W3CDTF">2023-03-14T10:00:00Z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0x010100B0C1E5BA222991439BA07A4745E8FDAA</vt:lpwstr>
  </property>
</Properties>
</file>