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66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2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49376-4AC6-E643-8470-3BE50F8673CE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16CF-741C-E447-8F4E-DA51E5B885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9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16CF-741C-E447-8F4E-DA51E5B885E0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27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F95F4-6F6F-A948-B3CB-ED7C23750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156" y="-41453"/>
            <a:ext cx="12261156" cy="69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6234-1E8D-5144-AE8B-C6949DF3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2F6C6-939D-C949-96E0-93D82AC99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D274-0336-1548-B843-F77B57059E7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52449" y="0"/>
            <a:ext cx="12244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ecmwf.int/display/ECC/ecCodes+Home" TargetMode="External"/><Relationship Id="rId2" Type="http://schemas.openxmlformats.org/officeDocument/2006/relationships/hyperlink" Target="https://library.wmo.int/doc_num.php?explnum_id=1128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hyperlink" Target="https://community.wmo.int/en/activity-areas/wis/latest-vers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129E49-9846-9749-8902-E3A01EEF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86" y="0"/>
            <a:ext cx="12281786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18A79B-A3F6-994F-AB3D-F324972CE364}"/>
              </a:ext>
            </a:extLst>
          </p:cNvPr>
          <p:cNvSpPr txBox="1">
            <a:spLocks/>
          </p:cNvSpPr>
          <p:nvPr/>
        </p:nvSpPr>
        <p:spPr>
          <a:xfrm>
            <a:off x="2239924" y="1176576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BUFR in a nutshell</a:t>
            </a: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2572-AC2B-5749-8D75-28918E986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361" y="3297512"/>
            <a:ext cx="5517447" cy="1086199"/>
          </a:xfrm>
        </p:spPr>
        <p:txBody>
          <a:bodyPr>
            <a:normAutofit/>
          </a:bodyPr>
          <a:lstStyle/>
          <a:p>
            <a:pPr algn="l"/>
            <a:r>
              <a:rPr lang="en-CH" sz="2400" b="1" dirty="0">
                <a:solidFill>
                  <a:schemeClr val="bg1">
                    <a:lumMod val="95000"/>
                  </a:schemeClr>
                </a:solidFill>
              </a:rPr>
              <a:t>Enrico Fucile</a:t>
            </a:r>
          </a:p>
          <a:p>
            <a:pPr algn="l"/>
            <a:r>
              <a:rPr lang="en-CH" sz="2000" dirty="0">
                <a:solidFill>
                  <a:schemeClr val="bg1">
                    <a:lumMod val="95000"/>
                  </a:schemeClr>
                </a:solidFill>
              </a:rPr>
              <a:t>Head, Data and Information Management Division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E4DA9-89C3-C4C4-E6E3-0A109F8BEBAC}"/>
              </a:ext>
            </a:extLst>
          </p:cNvPr>
          <p:cNvSpPr txBox="1"/>
          <p:nvPr/>
        </p:nvSpPr>
        <p:spPr>
          <a:xfrm>
            <a:off x="5350345" y="192348"/>
            <a:ext cx="663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WIS 2.0 Training Workshop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CH" b="1" i="1" dirty="0">
                <a:solidFill>
                  <a:schemeClr val="bg1"/>
                </a:solidFill>
              </a:rPr>
              <a:t>Windhoek</a:t>
            </a:r>
            <a:r>
              <a:rPr lang="en-US" b="1" i="1" dirty="0">
                <a:solidFill>
                  <a:schemeClr val="bg1"/>
                </a:solidFill>
              </a:rPr>
              <a:t>,</a:t>
            </a:r>
            <a:r>
              <a:rPr lang="en-CH" b="1" i="1" dirty="0">
                <a:solidFill>
                  <a:schemeClr val="bg1"/>
                </a:solidFill>
              </a:rPr>
              <a:t> Namibia,</a:t>
            </a:r>
            <a:r>
              <a:rPr lang="en-US" b="1" i="1" dirty="0">
                <a:solidFill>
                  <a:schemeClr val="bg1"/>
                </a:solidFill>
              </a:rPr>
              <a:t> 2</a:t>
            </a:r>
            <a:r>
              <a:rPr lang="en-CH" b="1" i="1" dirty="0">
                <a:solidFill>
                  <a:schemeClr val="bg1"/>
                </a:solidFill>
              </a:rPr>
              <a:t>0-24 March 2023</a:t>
            </a:r>
            <a:r>
              <a:rPr lang="en-US" dirty="0">
                <a:solidFill>
                  <a:schemeClr val="bg1"/>
                </a:solidFill>
              </a:rPr>
              <a:t>​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9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0FF0CA-A2C5-BECF-E5A6-92A7FCC55568}"/>
              </a:ext>
            </a:extLst>
          </p:cNvPr>
          <p:cNvSpPr/>
          <p:nvPr/>
        </p:nvSpPr>
        <p:spPr>
          <a:xfrm>
            <a:off x="1414390" y="1323200"/>
            <a:ext cx="3227213" cy="836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103002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004006 007002 010004 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012001 011001 011002 011031 011032 011033 020041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B373164-1157-8D24-A909-7DDA5D4B8F88}"/>
              </a:ext>
            </a:extLst>
          </p:cNvPr>
          <p:cNvSpPr/>
          <p:nvPr/>
        </p:nvSpPr>
        <p:spPr>
          <a:xfrm>
            <a:off x="4805233" y="1668340"/>
            <a:ext cx="587141" cy="269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A2DDD-FB43-C89A-08BC-80FCB91A8B41}"/>
              </a:ext>
            </a:extLst>
          </p:cNvPr>
          <p:cNvSpPr/>
          <p:nvPr/>
        </p:nvSpPr>
        <p:spPr>
          <a:xfrm>
            <a:off x="5556003" y="1323200"/>
            <a:ext cx="4716379" cy="836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004006 007002 010004 004006 007002 010004 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012001 011001 011002 011031 011032 011033 020041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2CAA0-704A-CF62-7F9F-8394535EB734}"/>
              </a:ext>
            </a:extLst>
          </p:cNvPr>
          <p:cNvSpPr/>
          <p:nvPr/>
        </p:nvSpPr>
        <p:spPr>
          <a:xfrm>
            <a:off x="3602354" y="2747423"/>
            <a:ext cx="5404722" cy="366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106002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008002 </a:t>
            </a:r>
            <a:r>
              <a:rPr lang="fi-FI" sz="14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104003</a:t>
            </a:r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005002 006002 010002 012001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CD6EBC-4191-E300-1D59-4A2D9439A76A}"/>
              </a:ext>
            </a:extLst>
          </p:cNvPr>
          <p:cNvSpPr/>
          <p:nvPr/>
        </p:nvSpPr>
        <p:spPr>
          <a:xfrm>
            <a:off x="3932934" y="3677019"/>
            <a:ext cx="4666518" cy="636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008002 </a:t>
            </a:r>
            <a:r>
              <a:rPr lang="fi-FI" sz="14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104003</a:t>
            </a:r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005002 006002 010002 012001 008002 </a:t>
            </a:r>
            <a:r>
              <a:rPr lang="fi-FI" sz="14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104003</a:t>
            </a:r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005002 006002 010002 012001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334A18-6091-90C8-3451-100AE0028CF2}"/>
              </a:ext>
            </a:extLst>
          </p:cNvPr>
          <p:cNvSpPr/>
          <p:nvPr/>
        </p:nvSpPr>
        <p:spPr>
          <a:xfrm>
            <a:off x="6371183" y="3241469"/>
            <a:ext cx="231006" cy="3080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A72D3-607F-5D3B-24E3-649A27AEA678}"/>
              </a:ext>
            </a:extLst>
          </p:cNvPr>
          <p:cNvSpPr/>
          <p:nvPr/>
        </p:nvSpPr>
        <p:spPr>
          <a:xfrm>
            <a:off x="1527585" y="4890690"/>
            <a:ext cx="9973513" cy="73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008002 005002 006002 010002 012001 005002 006002 010002 012001 005002 006002 010002 012001 008002 005002 006002 010002 012001 005002 006002 010002 012001 005002 006002 010002 012001 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AA81A67F-21D0-9657-E87C-528A3747F3A3}"/>
              </a:ext>
            </a:extLst>
          </p:cNvPr>
          <p:cNvSpPr/>
          <p:nvPr/>
        </p:nvSpPr>
        <p:spPr>
          <a:xfrm>
            <a:off x="6371183" y="4441521"/>
            <a:ext cx="231006" cy="3080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1E44C183-CDE5-CD01-9A30-4C2C21AC4D70}"/>
              </a:ext>
            </a:extLst>
          </p:cNvPr>
          <p:cNvSpPr/>
          <p:nvPr/>
        </p:nvSpPr>
        <p:spPr>
          <a:xfrm>
            <a:off x="9118682" y="2888931"/>
            <a:ext cx="2043874" cy="977643"/>
          </a:xfrm>
          <a:prstGeom prst="cloudCallout">
            <a:avLst>
              <a:gd name="adj1" fmla="val -80441"/>
              <a:gd name="adj2" fmla="val 580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Expansion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6E3604E4-D05D-F9F0-0665-E3E8C01EA772}"/>
              </a:ext>
            </a:extLst>
          </p:cNvPr>
          <p:cNvSpPr/>
          <p:nvPr/>
        </p:nvSpPr>
        <p:spPr>
          <a:xfrm>
            <a:off x="886715" y="2293820"/>
            <a:ext cx="2209870" cy="907205"/>
          </a:xfrm>
          <a:prstGeom prst="cloudCallout">
            <a:avLst>
              <a:gd name="adj1" fmla="val 66549"/>
              <a:gd name="adj2" fmla="val 2669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unexpanded</a:t>
            </a:r>
          </a:p>
        </p:txBody>
      </p:sp>
      <p:sp>
        <p:nvSpPr>
          <p:cNvPr id="15" name="Cloud Callout 14">
            <a:extLst>
              <a:ext uri="{FF2B5EF4-FFF2-40B4-BE49-F238E27FC236}">
                <a16:creationId xmlns:a16="http://schemas.microsoft.com/office/drawing/2014/main" id="{95B9E231-ABE5-9B3F-0C5F-FF2E4456E6BD}"/>
              </a:ext>
            </a:extLst>
          </p:cNvPr>
          <p:cNvSpPr/>
          <p:nvPr/>
        </p:nvSpPr>
        <p:spPr>
          <a:xfrm>
            <a:off x="944898" y="3757959"/>
            <a:ext cx="1982804" cy="798896"/>
          </a:xfrm>
          <a:prstGeom prst="cloudCallout">
            <a:avLst>
              <a:gd name="adj1" fmla="val 42274"/>
              <a:gd name="adj2" fmla="val 745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expanded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B8A815-67B7-239E-1129-A5EBCF59A015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b="1" dirty="0"/>
              <a:t>Replication (descriptors starting with 1) </a:t>
            </a:r>
          </a:p>
        </p:txBody>
      </p:sp>
    </p:spTree>
    <p:extLst>
      <p:ext uri="{BB962C8B-B14F-4D97-AF65-F5344CB8AC3E}">
        <p14:creationId xmlns:p14="http://schemas.microsoft.com/office/powerpoint/2010/main" val="414576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B6C63-928A-90FE-F27C-7D544B9B6427}"/>
              </a:ext>
            </a:extLst>
          </p:cNvPr>
          <p:cNvSpPr/>
          <p:nvPr/>
        </p:nvSpPr>
        <p:spPr>
          <a:xfrm>
            <a:off x="1954387" y="1584457"/>
            <a:ext cx="3227213" cy="836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103000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sz="1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031001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004006 007002 010004 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012001 011001 011002 011031 011032 011033 020041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6D2596F-BF81-2482-6DD2-9E6285F49BD9}"/>
              </a:ext>
            </a:extLst>
          </p:cNvPr>
          <p:cNvSpPr/>
          <p:nvPr/>
        </p:nvSpPr>
        <p:spPr>
          <a:xfrm>
            <a:off x="5345230" y="1929597"/>
            <a:ext cx="587141" cy="269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EED65-B500-C859-B664-5831BC3C6918}"/>
              </a:ext>
            </a:extLst>
          </p:cNvPr>
          <p:cNvSpPr/>
          <p:nvPr/>
        </p:nvSpPr>
        <p:spPr>
          <a:xfrm>
            <a:off x="6096000" y="1584457"/>
            <a:ext cx="4716379" cy="836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004006 007002 010004 004006 007002 010004 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012001 011001 011002 011031 011032 011033 020041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DC3C5-AA57-1928-D812-13B6BDB780C4}"/>
              </a:ext>
            </a:extLst>
          </p:cNvPr>
          <p:cNvSpPr/>
          <p:nvPr/>
        </p:nvSpPr>
        <p:spPr>
          <a:xfrm>
            <a:off x="1863633" y="3814918"/>
            <a:ext cx="4232367" cy="12834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010010101110101001010101010101010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00000010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101010100010101001010010101001001010010100101010101010101111000010101001001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8F37E-20CC-B98D-398B-F0DEC8CE2A08}"/>
              </a:ext>
            </a:extLst>
          </p:cNvPr>
          <p:cNvCxnSpPr/>
          <p:nvPr/>
        </p:nvCxnSpPr>
        <p:spPr>
          <a:xfrm>
            <a:off x="3091883" y="1929597"/>
            <a:ext cx="0" cy="22306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loud Callout 8">
            <a:extLst>
              <a:ext uri="{FF2B5EF4-FFF2-40B4-BE49-F238E27FC236}">
                <a16:creationId xmlns:a16="http://schemas.microsoft.com/office/drawing/2014/main" id="{DBDAAB42-E781-39BF-3BE9-6CAEAE5A3206}"/>
              </a:ext>
            </a:extLst>
          </p:cNvPr>
          <p:cNvSpPr/>
          <p:nvPr/>
        </p:nvSpPr>
        <p:spPr>
          <a:xfrm>
            <a:off x="3834261" y="2699595"/>
            <a:ext cx="826291" cy="614833"/>
          </a:xfrm>
          <a:prstGeom prst="cloudCallout">
            <a:avLst>
              <a:gd name="adj1" fmla="val -115225"/>
              <a:gd name="adj2" fmla="val 1729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14E82-03D8-BE84-76AE-6AF4177BD776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Delayed</a:t>
            </a:r>
            <a:r>
              <a:rPr lang="en-GB" sz="3200" dirty="0"/>
              <a:t> replication (descriptors starting with 1)</a:t>
            </a:r>
            <a:endParaRPr lang="en-CH" sz="2400" b="1" dirty="0"/>
          </a:p>
        </p:txBody>
      </p:sp>
    </p:spTree>
    <p:extLst>
      <p:ext uri="{BB962C8B-B14F-4D97-AF65-F5344CB8AC3E}">
        <p14:creationId xmlns:p14="http://schemas.microsoft.com/office/powerpoint/2010/main" val="38592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14E82-03D8-BE84-76AE-6AF4177BD776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Operators (descriptors starting with 2)</a:t>
            </a:r>
            <a:endParaRPr lang="en-CH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A507A9-7C6D-954D-E0D3-F8C62AA23BC3}"/>
              </a:ext>
            </a:extLst>
          </p:cNvPr>
          <p:cNvSpPr/>
          <p:nvPr/>
        </p:nvSpPr>
        <p:spPr>
          <a:xfrm>
            <a:off x="1251104" y="1486486"/>
            <a:ext cx="3227213" cy="836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004006 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012001 011001 011002 011031 011032 011033 020041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2A9B1F-882D-4AA2-EC4D-EC2DEECC5C80}"/>
              </a:ext>
            </a:extLst>
          </p:cNvPr>
          <p:cNvSpPr/>
          <p:nvPr/>
        </p:nvSpPr>
        <p:spPr>
          <a:xfrm>
            <a:off x="1160350" y="3605790"/>
            <a:ext cx="4232367" cy="12834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0100101011101010010101010101010</a:t>
            </a:r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100000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0010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101010100010101001010010101001001010010100101010101010101111000010101001001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05AD8-46C2-E04D-C195-DBBD78786A06}"/>
              </a:ext>
            </a:extLst>
          </p:cNvPr>
          <p:cNvSpPr/>
          <p:nvPr/>
        </p:nvSpPr>
        <p:spPr>
          <a:xfrm>
            <a:off x="6960164" y="1486486"/>
            <a:ext cx="3227213" cy="836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201</a:t>
            </a:r>
            <a:r>
              <a:rPr lang="fi-FI" sz="1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131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004006 </a:t>
            </a:r>
            <a:r>
              <a:rPr lang="fi-FI" sz="14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201000 </a:t>
            </a:r>
            <a:r>
              <a:rPr lang="fi-FI" sz="1400" dirty="0">
                <a:latin typeface="Courier" charset="0"/>
                <a:ea typeface="Courier" charset="0"/>
                <a:cs typeface="Courier" charset="0"/>
              </a:rPr>
              <a:t>012001 011001 011002 011031 011032 011033 020041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B0E0F-3BC5-4EEE-1B79-E122A40C6EB3}"/>
              </a:ext>
            </a:extLst>
          </p:cNvPr>
          <p:cNvSpPr/>
          <p:nvPr/>
        </p:nvSpPr>
        <p:spPr>
          <a:xfrm>
            <a:off x="6960164" y="3605790"/>
            <a:ext cx="4232367" cy="12834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010010101110101001010101010101010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00</a:t>
            </a:r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000010101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010100010101001010010101001001010010100101010101010101111000010101001001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85E329-3593-1AFF-13F9-6493B62741BF}"/>
              </a:ext>
            </a:extLst>
          </p:cNvPr>
          <p:cNvCxnSpPr/>
          <p:nvPr/>
        </p:nvCxnSpPr>
        <p:spPr>
          <a:xfrm>
            <a:off x="1737090" y="1831626"/>
            <a:ext cx="0" cy="21483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A0D0DCDE-92BB-487E-7016-71313B9A91EF}"/>
              </a:ext>
            </a:extLst>
          </p:cNvPr>
          <p:cNvSpPr/>
          <p:nvPr/>
        </p:nvSpPr>
        <p:spPr>
          <a:xfrm>
            <a:off x="2815816" y="2683630"/>
            <a:ext cx="1498172" cy="614833"/>
          </a:xfrm>
          <a:prstGeom prst="cloudCallout">
            <a:avLst>
              <a:gd name="adj1" fmla="val -113699"/>
              <a:gd name="adj2" fmla="val 577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6 bits</a:t>
            </a:r>
          </a:p>
        </p:txBody>
      </p:sp>
      <p:sp>
        <p:nvSpPr>
          <p:cNvPr id="15" name="Cloud Callout 14">
            <a:extLst>
              <a:ext uri="{FF2B5EF4-FFF2-40B4-BE49-F238E27FC236}">
                <a16:creationId xmlns:a16="http://schemas.microsoft.com/office/drawing/2014/main" id="{EAD27C67-E22D-66FB-1E9E-D648B71A6163}"/>
              </a:ext>
            </a:extLst>
          </p:cNvPr>
          <p:cNvSpPr/>
          <p:nvPr/>
        </p:nvSpPr>
        <p:spPr>
          <a:xfrm>
            <a:off x="5219256" y="2017500"/>
            <a:ext cx="1740908" cy="833748"/>
          </a:xfrm>
          <a:prstGeom prst="cloudCallout">
            <a:avLst>
              <a:gd name="adj1" fmla="val 75516"/>
              <a:gd name="adj2" fmla="val -744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131-128=3</a:t>
            </a:r>
          </a:p>
          <a:p>
            <a:pPr algn="ctr"/>
            <a:r>
              <a:rPr lang="en-GB" sz="1400" b="1" dirty="0"/>
              <a:t>Add 3 bits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A9D4E5-047E-6E6A-B238-2D680C06C733}"/>
              </a:ext>
            </a:extLst>
          </p:cNvPr>
          <p:cNvCxnSpPr/>
          <p:nvPr/>
        </p:nvCxnSpPr>
        <p:spPr>
          <a:xfrm>
            <a:off x="8141700" y="1749244"/>
            <a:ext cx="0" cy="22306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loud Callout 16">
            <a:extLst>
              <a:ext uri="{FF2B5EF4-FFF2-40B4-BE49-F238E27FC236}">
                <a16:creationId xmlns:a16="http://schemas.microsoft.com/office/drawing/2014/main" id="{AC218967-E3FC-A97B-5451-547B87AD035B}"/>
              </a:ext>
            </a:extLst>
          </p:cNvPr>
          <p:cNvSpPr/>
          <p:nvPr/>
        </p:nvSpPr>
        <p:spPr>
          <a:xfrm>
            <a:off x="9220426" y="2460731"/>
            <a:ext cx="1972105" cy="781035"/>
          </a:xfrm>
          <a:prstGeom prst="cloudCallout">
            <a:avLst>
              <a:gd name="adj1" fmla="val -96737"/>
              <a:gd name="adj2" fmla="val 419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6 + 3 = 9 bits</a:t>
            </a:r>
          </a:p>
        </p:txBody>
      </p:sp>
    </p:spTree>
    <p:extLst>
      <p:ext uri="{BB962C8B-B14F-4D97-AF65-F5344CB8AC3E}">
        <p14:creationId xmlns:p14="http://schemas.microsoft.com/office/powerpoint/2010/main" val="28831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14E82-03D8-BE84-76AE-6AF4177BD776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Bitmap and quality information</a:t>
            </a:r>
            <a:endParaRPr lang="en-CH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B1B76-39BC-B7F4-81F8-97C49DD27396}"/>
              </a:ext>
            </a:extLst>
          </p:cNvPr>
          <p:cNvSpPr/>
          <p:nvPr/>
        </p:nvSpPr>
        <p:spPr>
          <a:xfrm>
            <a:off x="1446753" y="1784346"/>
            <a:ext cx="5223551" cy="1390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sz="1600" dirty="0">
                <a:latin typeface="Courier" charset="0"/>
                <a:ea typeface="Courier" charset="0"/>
                <a:cs typeface="Courier" charset="0"/>
              </a:rPr>
              <a:t>012001 011001 011002 011031 </a:t>
            </a:r>
            <a:r>
              <a:rPr lang="fi-FI" sz="16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011032 011033 020041 012001 011001 011002 </a:t>
            </a:r>
            <a:r>
              <a:rPr lang="fi-FI" sz="1600" b="1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011002</a:t>
            </a:r>
            <a:r>
              <a:rPr lang="fi-FI" sz="16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011032 011033 020041 </a:t>
            </a:r>
            <a:r>
              <a:rPr lang="fi-FI" sz="16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236000</a:t>
            </a:r>
            <a:r>
              <a:rPr lang="fi-FI" sz="16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sz="16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  <a:r>
              <a:rPr lang="fi-FI" sz="16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010</a:t>
            </a:r>
            <a:r>
              <a:rPr lang="fi-FI" sz="16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sz="16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031031</a:t>
            </a:r>
            <a:r>
              <a:rPr lang="fi-FI" sz="16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033007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2B0BF-44B7-4A57-6310-550D3A0585E6}"/>
              </a:ext>
            </a:extLst>
          </p:cNvPr>
          <p:cNvSpPr/>
          <p:nvPr/>
        </p:nvSpPr>
        <p:spPr>
          <a:xfrm>
            <a:off x="3209065" y="2278282"/>
            <a:ext cx="2546252" cy="30948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77353-3DF2-BAEF-C3F8-16E9D0266251}"/>
              </a:ext>
            </a:extLst>
          </p:cNvPr>
          <p:cNvSpPr/>
          <p:nvPr/>
        </p:nvSpPr>
        <p:spPr>
          <a:xfrm>
            <a:off x="2286095" y="3786459"/>
            <a:ext cx="4232367" cy="12834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0100101011101010010101010101010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010101000</a:t>
            </a:r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1111110111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0010101001001010010100101010101010101111000010101001001</a:t>
            </a:r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CC39D3EE-D4A5-3243-5712-3681F0C808DF}"/>
              </a:ext>
            </a:extLst>
          </p:cNvPr>
          <p:cNvSpPr/>
          <p:nvPr/>
        </p:nvSpPr>
        <p:spPr>
          <a:xfrm>
            <a:off x="1008081" y="2590705"/>
            <a:ext cx="1575581" cy="987147"/>
          </a:xfrm>
          <a:prstGeom prst="cloudCallout">
            <a:avLst>
              <a:gd name="adj1" fmla="val 96536"/>
              <a:gd name="adj2" fmla="val -5452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Bitmap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EBBDBB-1B95-A0F1-376E-B776D335DC2A}"/>
              </a:ext>
            </a:extLst>
          </p:cNvPr>
          <p:cNvCxnSpPr>
            <a:stCxn id="5" idx="2"/>
          </p:cNvCxnSpPr>
          <p:nvPr/>
        </p:nvCxnSpPr>
        <p:spPr>
          <a:xfrm>
            <a:off x="4482191" y="2587771"/>
            <a:ext cx="0" cy="14911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loud Callout 8">
            <a:extLst>
              <a:ext uri="{FF2B5EF4-FFF2-40B4-BE49-F238E27FC236}">
                <a16:creationId xmlns:a16="http://schemas.microsoft.com/office/drawing/2014/main" id="{2834A270-E9E6-30A8-5F9F-82E2C6EC1D2B}"/>
              </a:ext>
            </a:extLst>
          </p:cNvPr>
          <p:cNvSpPr/>
          <p:nvPr/>
        </p:nvSpPr>
        <p:spPr>
          <a:xfrm>
            <a:off x="6925212" y="3084278"/>
            <a:ext cx="3578691" cy="1881861"/>
          </a:xfrm>
          <a:prstGeom prst="cloudCallout">
            <a:avLst>
              <a:gd name="adj1" fmla="val -83970"/>
              <a:gd name="adj2" fmla="val -764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031031 </a:t>
            </a:r>
          </a:p>
          <a:p>
            <a:pPr algn="ctr"/>
            <a:r>
              <a:rPr lang="en-GB" sz="1600" b="1" dirty="0"/>
              <a:t>Data present indicator</a:t>
            </a:r>
          </a:p>
          <a:p>
            <a:r>
              <a:rPr lang="en-GB" sz="1600" b="1" dirty="0"/>
              <a:t>0 </a:t>
            </a:r>
            <a:r>
              <a:rPr lang="en-GB" sz="1600" b="1" dirty="0">
                <a:sym typeface="Wingdings" panose="05000000000000000000" pitchFamily="2" charset="2"/>
              </a:rPr>
              <a:t></a:t>
            </a:r>
            <a:r>
              <a:rPr lang="en-GB" sz="1600" b="1" dirty="0"/>
              <a:t> present</a:t>
            </a:r>
          </a:p>
          <a:p>
            <a:r>
              <a:rPr lang="en-GB" sz="1600" b="1" dirty="0"/>
              <a:t>1 </a:t>
            </a:r>
            <a:r>
              <a:rPr lang="en-GB" sz="1600" b="1" dirty="0">
                <a:sym typeface="Wingdings" panose="05000000000000000000" pitchFamily="2" charset="2"/>
              </a:rPr>
              <a:t> </a:t>
            </a:r>
            <a:r>
              <a:rPr lang="en-GB" sz="1600" b="1" dirty="0"/>
              <a:t>not present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BCFCC-97B0-5056-0235-E3C4452F11FF}"/>
              </a:ext>
            </a:extLst>
          </p:cNvPr>
          <p:cNvCxnSpPr/>
          <p:nvPr/>
        </p:nvCxnSpPr>
        <p:spPr>
          <a:xfrm flipH="1">
            <a:off x="5755317" y="1378634"/>
            <a:ext cx="914988" cy="71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93F743-655B-46EC-6D4B-D489C14DF350}"/>
              </a:ext>
            </a:extLst>
          </p:cNvPr>
          <p:cNvSpPr txBox="1"/>
          <p:nvPr/>
        </p:nvSpPr>
        <p:spPr>
          <a:xfrm>
            <a:off x="6670303" y="1055077"/>
            <a:ext cx="407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Wind speed </a:t>
            </a:r>
            <a:r>
              <a:rPr lang="en-GB" sz="1600" b="1" dirty="0"/>
              <a:t>(7</a:t>
            </a:r>
            <a:r>
              <a:rPr lang="en-GB" sz="1600" b="1" baseline="30000" dirty="0"/>
              <a:t>th</a:t>
            </a:r>
            <a:r>
              <a:rPr lang="en-GB" sz="1600" b="1" dirty="0"/>
              <a:t> element in referred by the bitmap, corresponds to the zero </a:t>
            </a:r>
            <a:r>
              <a:rPr lang="en-GB" sz="1600" b="1" dirty="0">
                <a:sym typeface="Wingdings"/>
              </a:rPr>
              <a:t></a:t>
            </a:r>
            <a:r>
              <a:rPr lang="en-GB" sz="1600" b="1" dirty="0"/>
              <a:t> present 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E3849C-3F93-B2B6-7901-526BDBA2CDA0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543107" y="2419904"/>
            <a:ext cx="2136516" cy="5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CD11CD-913B-ED03-15BF-E0C2CFB4B082}"/>
              </a:ext>
            </a:extLst>
          </p:cNvPr>
          <p:cNvSpPr txBox="1"/>
          <p:nvPr/>
        </p:nvSpPr>
        <p:spPr>
          <a:xfrm>
            <a:off x="8679623" y="2182818"/>
            <a:ext cx="225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Percent confidence of </a:t>
            </a:r>
            <a:r>
              <a:rPr lang="en-GB" sz="1600" b="1" dirty="0">
                <a:solidFill>
                  <a:srgbClr val="C00000"/>
                </a:solidFill>
              </a:rPr>
              <a:t>wind speed</a:t>
            </a:r>
          </a:p>
        </p:txBody>
      </p:sp>
      <p:sp>
        <p:nvSpPr>
          <p:cNvPr id="22" name="Cloud Callout 21">
            <a:extLst>
              <a:ext uri="{FF2B5EF4-FFF2-40B4-BE49-F238E27FC236}">
                <a16:creationId xmlns:a16="http://schemas.microsoft.com/office/drawing/2014/main" id="{A835D0CC-C16F-1611-89E9-48C9E3F0E61D}"/>
              </a:ext>
            </a:extLst>
          </p:cNvPr>
          <p:cNvSpPr/>
          <p:nvPr/>
        </p:nvSpPr>
        <p:spPr>
          <a:xfrm>
            <a:off x="4967526" y="5098788"/>
            <a:ext cx="1575581" cy="987147"/>
          </a:xfrm>
          <a:prstGeom prst="cloudCallout">
            <a:avLst>
              <a:gd name="adj1" fmla="val -57975"/>
              <a:gd name="adj2" fmla="val -1146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 bits</a:t>
            </a:r>
          </a:p>
        </p:txBody>
      </p:sp>
    </p:spTree>
    <p:extLst>
      <p:ext uri="{BB962C8B-B14F-4D97-AF65-F5344CB8AC3E}">
        <p14:creationId xmlns:p14="http://schemas.microsoft.com/office/powerpoint/2010/main" val="29840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9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14E82-03D8-BE84-76AE-6AF4177BD776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BUFR Table D (descriptors starting with 3)</a:t>
            </a:r>
            <a:endParaRPr lang="en-CH" sz="32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7B3FB45-7209-548C-E3D9-453D34267723}"/>
              </a:ext>
            </a:extLst>
          </p:cNvPr>
          <p:cNvSpPr/>
          <p:nvPr/>
        </p:nvSpPr>
        <p:spPr>
          <a:xfrm>
            <a:off x="3717909" y="2296876"/>
            <a:ext cx="1005840" cy="3213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40000" dist="23000" dir="5400000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1BBF1A-976A-8E0F-F4BD-AD495B929C17}"/>
              </a:ext>
            </a:extLst>
          </p:cNvPr>
          <p:cNvSpPr/>
          <p:nvPr/>
        </p:nvSpPr>
        <p:spPr>
          <a:xfrm>
            <a:off x="2357847" y="2296876"/>
            <a:ext cx="966651" cy="4310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30C35-EEB3-B2E4-F79A-160770AEF24E}"/>
              </a:ext>
            </a:extLst>
          </p:cNvPr>
          <p:cNvSpPr/>
          <p:nvPr/>
        </p:nvSpPr>
        <p:spPr>
          <a:xfrm>
            <a:off x="4963887" y="1878864"/>
            <a:ext cx="4454434" cy="535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8C3E14-B445-F399-A5AA-372684305B60}"/>
              </a:ext>
            </a:extLst>
          </p:cNvPr>
          <p:cNvSpPr/>
          <p:nvPr/>
        </p:nvSpPr>
        <p:spPr>
          <a:xfrm>
            <a:off x="4963887" y="2414441"/>
            <a:ext cx="4454434" cy="3213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C6480295-1BF8-06DB-241A-D0E298BC2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7" r="27405" b="58536"/>
          <a:stretch/>
        </p:blipFill>
        <p:spPr>
          <a:xfrm>
            <a:off x="718457" y="859961"/>
            <a:ext cx="8765177" cy="5055327"/>
          </a:xfrm>
          <a:prstGeom prst="rect">
            <a:avLst/>
          </a:prstGeom>
        </p:spPr>
      </p:pic>
      <p:sp>
        <p:nvSpPr>
          <p:cNvPr id="16" name="Cloud Callout 15">
            <a:extLst>
              <a:ext uri="{FF2B5EF4-FFF2-40B4-BE49-F238E27FC236}">
                <a16:creationId xmlns:a16="http://schemas.microsoft.com/office/drawing/2014/main" id="{EB947CB2-A557-FA86-68F1-99021E829D69}"/>
              </a:ext>
            </a:extLst>
          </p:cNvPr>
          <p:cNvSpPr/>
          <p:nvPr/>
        </p:nvSpPr>
        <p:spPr>
          <a:xfrm>
            <a:off x="9666514" y="360001"/>
            <a:ext cx="2181497" cy="946286"/>
          </a:xfrm>
          <a:prstGeom prst="cloudCallout">
            <a:avLst>
              <a:gd name="adj1" fmla="val -60953"/>
              <a:gd name="adj2" fmla="val 1360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description</a:t>
            </a:r>
          </a:p>
        </p:txBody>
      </p:sp>
      <p:sp>
        <p:nvSpPr>
          <p:cNvPr id="17" name="Cloud Callout 16">
            <a:extLst>
              <a:ext uri="{FF2B5EF4-FFF2-40B4-BE49-F238E27FC236}">
                <a16:creationId xmlns:a16="http://schemas.microsoft.com/office/drawing/2014/main" id="{F04443E4-C555-42CB-821C-D98EF0A816B2}"/>
              </a:ext>
            </a:extLst>
          </p:cNvPr>
          <p:cNvSpPr/>
          <p:nvPr/>
        </p:nvSpPr>
        <p:spPr>
          <a:xfrm>
            <a:off x="9815988" y="3577036"/>
            <a:ext cx="2162651" cy="1687295"/>
          </a:xfrm>
          <a:prstGeom prst="cloudCallout">
            <a:avLst>
              <a:gd name="adj1" fmla="val -66693"/>
              <a:gd name="adj2" fmla="val -6446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Names </a:t>
            </a:r>
            <a:r>
              <a:rPr lang="en-US" sz="1600" dirty="0">
                <a:solidFill>
                  <a:schemeClr val="tx1"/>
                </a:solidFill>
              </a:rPr>
              <a:t>of the descriptors in the sequence</a:t>
            </a:r>
          </a:p>
        </p:txBody>
      </p:sp>
      <p:sp>
        <p:nvSpPr>
          <p:cNvPr id="23" name="Cloud Callout 22">
            <a:extLst>
              <a:ext uri="{FF2B5EF4-FFF2-40B4-BE49-F238E27FC236}">
                <a16:creationId xmlns:a16="http://schemas.microsoft.com/office/drawing/2014/main" id="{C5D16E7B-6206-F877-7527-181A46D53537}"/>
              </a:ext>
            </a:extLst>
          </p:cNvPr>
          <p:cNvSpPr/>
          <p:nvPr/>
        </p:nvSpPr>
        <p:spPr>
          <a:xfrm>
            <a:off x="261257" y="798991"/>
            <a:ext cx="1703179" cy="1497885"/>
          </a:xfrm>
          <a:prstGeom prst="cloudCallout">
            <a:avLst>
              <a:gd name="adj1" fmla="val 67620"/>
              <a:gd name="adj2" fmla="val 519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Sequence descriptor</a:t>
            </a:r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FD54A683-90D0-A84D-EB69-36219F5C4317}"/>
              </a:ext>
            </a:extLst>
          </p:cNvPr>
          <p:cNvSpPr/>
          <p:nvPr/>
        </p:nvSpPr>
        <p:spPr>
          <a:xfrm>
            <a:off x="386103" y="3111117"/>
            <a:ext cx="1971744" cy="1604575"/>
          </a:xfrm>
          <a:prstGeom prst="cloudCallout">
            <a:avLst>
              <a:gd name="adj1" fmla="val 73159"/>
              <a:gd name="adj2" fmla="val -688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 section 3 is equivalent to the list of descriptors</a:t>
            </a:r>
          </a:p>
        </p:txBody>
      </p:sp>
      <p:sp>
        <p:nvSpPr>
          <p:cNvPr id="25" name="Cloud Callout 24">
            <a:extLst>
              <a:ext uri="{FF2B5EF4-FFF2-40B4-BE49-F238E27FC236}">
                <a16:creationId xmlns:a16="http://schemas.microsoft.com/office/drawing/2014/main" id="{4D6D1CA4-4C4B-98CB-4E3D-AFCB71D28D9D}"/>
              </a:ext>
            </a:extLst>
          </p:cNvPr>
          <p:cNvSpPr/>
          <p:nvPr/>
        </p:nvSpPr>
        <p:spPr>
          <a:xfrm>
            <a:off x="847146" y="4715692"/>
            <a:ext cx="2183437" cy="1592563"/>
          </a:xfrm>
          <a:prstGeom prst="cloudCallout">
            <a:avLst>
              <a:gd name="adj1" fmla="val 78156"/>
              <a:gd name="adj2" fmla="val -9442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descriptors. It can contain sequence descriptors</a:t>
            </a:r>
          </a:p>
        </p:txBody>
      </p:sp>
    </p:spTree>
    <p:extLst>
      <p:ext uri="{BB962C8B-B14F-4D97-AF65-F5344CB8AC3E}">
        <p14:creationId xmlns:p14="http://schemas.microsoft.com/office/powerpoint/2010/main" val="70837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14E82-03D8-BE84-76AE-6AF4177BD776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Tables versions</a:t>
            </a:r>
            <a:endParaRPr lang="en-CH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70041-5816-2AA5-40B9-13AC26903A26}"/>
              </a:ext>
            </a:extLst>
          </p:cNvPr>
          <p:cNvSpPr/>
          <p:nvPr/>
        </p:nvSpPr>
        <p:spPr>
          <a:xfrm>
            <a:off x="1960403" y="1700232"/>
            <a:ext cx="3402587" cy="3465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SECTION 1 – Identification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2848E-2F16-B1E9-B3AB-CA5C78BBD862}"/>
              </a:ext>
            </a:extLst>
          </p:cNvPr>
          <p:cNvSpPr/>
          <p:nvPr/>
        </p:nvSpPr>
        <p:spPr>
          <a:xfrm>
            <a:off x="5362992" y="1700232"/>
            <a:ext cx="4119612" cy="3457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Length of section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BUFR master table</a:t>
            </a:r>
          </a:p>
          <a:p>
            <a:r>
              <a:rPr lang="en-US" sz="1400" dirty="0"/>
              <a:t>Identification of originating/generating </a:t>
            </a:r>
            <a:r>
              <a:rPr lang="en-US" sz="1400" dirty="0" err="1"/>
              <a:t>centre</a:t>
            </a:r>
            <a:endParaRPr lang="en-US" sz="1400" dirty="0"/>
          </a:p>
          <a:p>
            <a:r>
              <a:rPr lang="en-US" sz="1400" dirty="0"/>
              <a:t>Identification of originating/generating sub-</a:t>
            </a:r>
            <a:r>
              <a:rPr lang="en-US" sz="1400" dirty="0" err="1"/>
              <a:t>centre</a:t>
            </a:r>
            <a:endParaRPr lang="en-US" sz="1400" dirty="0"/>
          </a:p>
          <a:p>
            <a:r>
              <a:rPr lang="en-US" sz="1400" dirty="0"/>
              <a:t>Data category</a:t>
            </a:r>
          </a:p>
          <a:p>
            <a:r>
              <a:rPr lang="en-US" sz="1400" dirty="0"/>
              <a:t>International data sub-category</a:t>
            </a:r>
          </a:p>
          <a:p>
            <a:r>
              <a:rPr lang="en-US" sz="1400" dirty="0"/>
              <a:t>Local data sub-category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Version number of master tables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Version number of local tables</a:t>
            </a:r>
          </a:p>
          <a:p>
            <a:r>
              <a:rPr lang="en-US" sz="1400" dirty="0"/>
              <a:t>Year</a:t>
            </a:r>
          </a:p>
          <a:p>
            <a:r>
              <a:rPr lang="en-US" sz="1400" dirty="0"/>
              <a:t>Month</a:t>
            </a:r>
          </a:p>
          <a:p>
            <a:r>
              <a:rPr lang="en-US" sz="1400" dirty="0"/>
              <a:t>Day</a:t>
            </a:r>
          </a:p>
          <a:p>
            <a:r>
              <a:rPr lang="en-US" sz="1400" dirty="0"/>
              <a:t>Hour</a:t>
            </a:r>
          </a:p>
          <a:p>
            <a:r>
              <a:rPr lang="en-US" sz="1400" dirty="0"/>
              <a:t>Minute</a:t>
            </a:r>
          </a:p>
          <a:p>
            <a:r>
              <a:rPr lang="en-US" sz="1400" dirty="0"/>
              <a:t>Second</a:t>
            </a:r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503F7C77-40B9-92CA-07CF-661871CC2928}"/>
              </a:ext>
            </a:extLst>
          </p:cNvPr>
          <p:cNvSpPr/>
          <p:nvPr/>
        </p:nvSpPr>
        <p:spPr>
          <a:xfrm>
            <a:off x="8364245" y="1879687"/>
            <a:ext cx="2750078" cy="1236534"/>
          </a:xfrm>
          <a:prstGeom prst="cloudCallout">
            <a:avLst>
              <a:gd name="adj1" fmla="val -39074"/>
              <a:gd name="adj2" fmla="val 719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 tables are the official WMO tables 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2E7ADE0D-EFE6-F2FD-0F09-C4554DA94FFE}"/>
              </a:ext>
            </a:extLst>
          </p:cNvPr>
          <p:cNvSpPr/>
          <p:nvPr/>
        </p:nvSpPr>
        <p:spPr>
          <a:xfrm>
            <a:off x="6787572" y="725598"/>
            <a:ext cx="2370186" cy="1064361"/>
          </a:xfrm>
          <a:prstGeom prst="cloudCallout">
            <a:avLst>
              <a:gd name="adj1" fmla="val -36090"/>
              <a:gd name="adj2" fmla="val 787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0 -&gt; meteorology</a:t>
            </a:r>
          </a:p>
          <a:p>
            <a:pPr algn="ctr"/>
            <a:r>
              <a:rPr lang="en-GB" sz="1400" dirty="0"/>
              <a:t>No other values defined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5AA345B1-7B69-7F25-BB02-0B130C872542}"/>
              </a:ext>
            </a:extLst>
          </p:cNvPr>
          <p:cNvSpPr/>
          <p:nvPr/>
        </p:nvSpPr>
        <p:spPr>
          <a:xfrm>
            <a:off x="7972665" y="3929065"/>
            <a:ext cx="3983528" cy="2465237"/>
          </a:xfrm>
          <a:prstGeom prst="cloudCallout">
            <a:avLst>
              <a:gd name="adj1" fmla="val -52572"/>
              <a:gd name="adj2" fmla="val -550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tables are defined by the originating Centre and can be used to exchange data by bilateral agreement. No WMO official. Versions are maintained by the Centre</a:t>
            </a:r>
          </a:p>
        </p:txBody>
      </p:sp>
    </p:spTree>
    <p:extLst>
      <p:ext uri="{BB962C8B-B14F-4D97-AF65-F5344CB8AC3E}">
        <p14:creationId xmlns:p14="http://schemas.microsoft.com/office/powerpoint/2010/main" val="48447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8D0B8C-139E-3442-82B3-58D2C64B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64114" y="-55050"/>
            <a:ext cx="12304860" cy="6913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199" y="2002371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  <a:p>
            <a:r>
              <a:rPr lang="en-US" sz="4800" dirty="0">
                <a:solidFill>
                  <a:schemeClr val="bg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A530BF-77AD-8759-2222-409F6FB996AD}"/>
              </a:ext>
            </a:extLst>
          </p:cNvPr>
          <p:cNvSpPr txBox="1">
            <a:spLocks/>
          </p:cNvSpPr>
          <p:nvPr/>
        </p:nvSpPr>
        <p:spPr>
          <a:xfrm>
            <a:off x="174171" y="920052"/>
            <a:ext cx="8496911" cy="50917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BUFR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inary 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niversal 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for the 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epresentation of meteorological data) </a:t>
            </a:r>
          </a:p>
          <a:p>
            <a:pPr lvl="1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flexible binary format </a:t>
            </a:r>
          </a:p>
          <a:p>
            <a:pPr lvl="1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mainly used to encode </a:t>
            </a: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situ and satellite observations 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also represent forecast data (e.g. tropical cyclone tracks) </a:t>
            </a:r>
          </a:p>
          <a:p>
            <a:pPr marL="360000" lvl="1" indent="0">
              <a:buFont typeface="Arial"/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0000" lvl="1" indent="0">
              <a:buFont typeface="Arial"/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GRIB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eneral 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egularly-distributed 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nformation in </a:t>
            </a:r>
            <a:r>
              <a:rPr lang="en-GB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inary form) </a:t>
            </a:r>
          </a:p>
          <a:p>
            <a:pPr lvl="1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designed to encode data produced by </a:t>
            </a: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numerical weather prediction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models.</a:t>
            </a:r>
          </a:p>
          <a:p>
            <a:pPr lvl="1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also represent observations, but on a regularly distributed coverage 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1FD56-7808-3398-BDF3-D29F24FB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54" y="1622846"/>
            <a:ext cx="2562573" cy="1779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1D6F3-C752-9CBA-27B9-4F8766761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5" y="807695"/>
            <a:ext cx="2399702" cy="166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E6D1F2-274F-7191-13C8-4352EA346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05" y="4884287"/>
            <a:ext cx="2953922" cy="1514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A52F98-58F9-6675-F007-91270BE5D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082" y="3515289"/>
            <a:ext cx="2562572" cy="14552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A9C53E-5FF5-6834-0905-56102435A958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b="1" dirty="0"/>
              <a:t>WMO Binary codes</a:t>
            </a:r>
          </a:p>
        </p:txBody>
      </p:sp>
    </p:spTree>
    <p:extLst>
      <p:ext uri="{BB962C8B-B14F-4D97-AF65-F5344CB8AC3E}">
        <p14:creationId xmlns:p14="http://schemas.microsoft.com/office/powerpoint/2010/main" val="19482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A29E15-DA4A-4A7D-CD54-84F0B82E25A0}"/>
              </a:ext>
            </a:extLst>
          </p:cNvPr>
          <p:cNvSpPr txBox="1"/>
          <p:nvPr/>
        </p:nvSpPr>
        <p:spPr>
          <a:xfrm>
            <a:off x="5436646" y="1021610"/>
            <a:ext cx="65575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Fully describes GRIB and BUFR coding standards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publicly accessible on the WMO web site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https://library.wmo.int/doc_num.php?explnum_id=11283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freely available decoders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https://confluence.ecmwf.int/display/ECC/ecCodes+Home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version of the tables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are part of the manual is released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six months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Latest version of the tables is accessible in several formats from the WMO web site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https://community.wmo.int/en/activity-areas/wis/latest-version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64A2E-8AC0-AAB1-24AC-AE979C77B30B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b="1" dirty="0"/>
              <a:t>WMO Binary codes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E9034-9924-47FA-0AAA-B588872A2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437" y="1021610"/>
            <a:ext cx="3901209" cy="55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BDA759-A6D9-9433-7D51-704A6188C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81" y="1688455"/>
            <a:ext cx="72390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43DB2-F2E1-3DB3-A107-F7350E080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81" y="4206998"/>
            <a:ext cx="7251700" cy="90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44E1FA-E70D-3CC5-BC9F-3B3D1DCD6BCA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b="1" dirty="0"/>
              <a:t>WMO Binary codes</a:t>
            </a:r>
          </a:p>
        </p:txBody>
      </p:sp>
    </p:spTree>
    <p:extLst>
      <p:ext uri="{BB962C8B-B14F-4D97-AF65-F5344CB8AC3E}">
        <p14:creationId xmlns:p14="http://schemas.microsoft.com/office/powerpoint/2010/main" val="26082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558648-23A1-14DA-E590-8E7BE7B84578}"/>
              </a:ext>
            </a:extLst>
          </p:cNvPr>
          <p:cNvGrpSpPr/>
          <p:nvPr/>
        </p:nvGrpSpPr>
        <p:grpSpPr>
          <a:xfrm>
            <a:off x="1623963" y="1466576"/>
            <a:ext cx="4003330" cy="4993290"/>
            <a:chOff x="1635470" y="952343"/>
            <a:chExt cx="5261726" cy="49932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DD5BF4-85EB-0834-C445-0CC0458C628E}"/>
                </a:ext>
              </a:extLst>
            </p:cNvPr>
            <p:cNvSpPr/>
            <p:nvPr/>
          </p:nvSpPr>
          <p:spPr>
            <a:xfrm>
              <a:off x="1638308" y="952343"/>
              <a:ext cx="5258882" cy="5462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0 – Indicator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00232-339E-23EC-6809-972B1B5F7322}"/>
                </a:ext>
              </a:extLst>
            </p:cNvPr>
            <p:cNvSpPr/>
            <p:nvPr/>
          </p:nvSpPr>
          <p:spPr>
            <a:xfrm>
              <a:off x="1635475" y="1498602"/>
              <a:ext cx="5258882" cy="5593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1 – Identification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A6B5C2-2D68-B34F-0358-B9F753FA18C9}"/>
                </a:ext>
              </a:extLst>
            </p:cNvPr>
            <p:cNvSpPr/>
            <p:nvPr/>
          </p:nvSpPr>
          <p:spPr>
            <a:xfrm>
              <a:off x="1635471" y="2055242"/>
              <a:ext cx="5258885" cy="6200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2 – Optional Local Use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4D781B-BCBA-91DE-9547-DC9D650C6184}"/>
                </a:ext>
              </a:extLst>
            </p:cNvPr>
            <p:cNvSpPr/>
            <p:nvPr/>
          </p:nvSpPr>
          <p:spPr>
            <a:xfrm>
              <a:off x="1635471" y="2688510"/>
              <a:ext cx="5258885" cy="56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3 – Grid Definition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68A89D-155B-0926-B1BB-02C9BFA0ABE8}"/>
                </a:ext>
              </a:extLst>
            </p:cNvPr>
            <p:cNvSpPr/>
            <p:nvPr/>
          </p:nvSpPr>
          <p:spPr>
            <a:xfrm>
              <a:off x="1638309" y="3231965"/>
              <a:ext cx="5258885" cy="5552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4 – Product Definition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5780FC-D8B4-FEB0-BD19-B6CDE05D08DF}"/>
                </a:ext>
              </a:extLst>
            </p:cNvPr>
            <p:cNvSpPr/>
            <p:nvPr/>
          </p:nvSpPr>
          <p:spPr>
            <a:xfrm>
              <a:off x="1635470" y="5394781"/>
              <a:ext cx="5258885" cy="5508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8 – End Section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977D0-F8E8-897E-DB33-9721222897B7}"/>
                </a:ext>
              </a:extLst>
            </p:cNvPr>
            <p:cNvSpPr/>
            <p:nvPr/>
          </p:nvSpPr>
          <p:spPr>
            <a:xfrm>
              <a:off x="1638309" y="3789027"/>
              <a:ext cx="5258887" cy="5416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5 – Data Representation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68ED0D-C71E-64E2-C6B6-093B2A7B8A51}"/>
                </a:ext>
              </a:extLst>
            </p:cNvPr>
            <p:cNvSpPr/>
            <p:nvPr/>
          </p:nvSpPr>
          <p:spPr>
            <a:xfrm>
              <a:off x="1638310" y="4314436"/>
              <a:ext cx="5258886" cy="5549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6 – Bitmap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45B16B-51E4-4AF9-7FEA-D35922FB6AEC}"/>
                </a:ext>
              </a:extLst>
            </p:cNvPr>
            <p:cNvSpPr/>
            <p:nvPr/>
          </p:nvSpPr>
          <p:spPr>
            <a:xfrm>
              <a:off x="1638310" y="4860695"/>
              <a:ext cx="5258886" cy="5549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7 – Binary Data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C868FD-6DBA-E52D-05FF-D391EECA125B}"/>
              </a:ext>
            </a:extLst>
          </p:cNvPr>
          <p:cNvGrpSpPr/>
          <p:nvPr/>
        </p:nvGrpSpPr>
        <p:grpSpPr>
          <a:xfrm>
            <a:off x="6964045" y="1530837"/>
            <a:ext cx="3616161" cy="4467490"/>
            <a:chOff x="3135083" y="1285048"/>
            <a:chExt cx="4232368" cy="44674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A20727-9D34-840A-702B-8806F4013591}"/>
                </a:ext>
              </a:extLst>
            </p:cNvPr>
            <p:cNvSpPr/>
            <p:nvPr/>
          </p:nvSpPr>
          <p:spPr>
            <a:xfrm>
              <a:off x="3135085" y="1285048"/>
              <a:ext cx="4232366" cy="7445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0 – Indicator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E7430B-144A-0CE2-4FD1-DFD6299A7291}"/>
                </a:ext>
              </a:extLst>
            </p:cNvPr>
            <p:cNvSpPr/>
            <p:nvPr/>
          </p:nvSpPr>
          <p:spPr>
            <a:xfrm>
              <a:off x="3135085" y="2029631"/>
              <a:ext cx="4232365" cy="7445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1 – Identification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1169B6-1BFB-79C4-A482-F18B28DF5D1F}"/>
                </a:ext>
              </a:extLst>
            </p:cNvPr>
            <p:cNvSpPr/>
            <p:nvPr/>
          </p:nvSpPr>
          <p:spPr>
            <a:xfrm>
              <a:off x="3135084" y="2774210"/>
              <a:ext cx="4232367" cy="7445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2 – Optional Local Use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9B1E80-0353-3BD8-DBA5-28B32AC475BE}"/>
                </a:ext>
              </a:extLst>
            </p:cNvPr>
            <p:cNvSpPr/>
            <p:nvPr/>
          </p:nvSpPr>
          <p:spPr>
            <a:xfrm>
              <a:off x="3135083" y="3518793"/>
              <a:ext cx="4232367" cy="7445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3 – Data Description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9C380E-9C8C-EEDB-5831-F221AE7A7CC4}"/>
                </a:ext>
              </a:extLst>
            </p:cNvPr>
            <p:cNvSpPr/>
            <p:nvPr/>
          </p:nvSpPr>
          <p:spPr>
            <a:xfrm>
              <a:off x="3135083" y="4271796"/>
              <a:ext cx="4232367" cy="7445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4 – Binary 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F30097-BCAA-0768-0EB9-50A612DD4FF1}"/>
                </a:ext>
              </a:extLst>
            </p:cNvPr>
            <p:cNvSpPr/>
            <p:nvPr/>
          </p:nvSpPr>
          <p:spPr>
            <a:xfrm>
              <a:off x="3135083" y="5007955"/>
              <a:ext cx="4232367" cy="74458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5 – End Section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5697F1B-71D6-8ADE-0A70-BD45A6C45B80}"/>
              </a:ext>
            </a:extLst>
          </p:cNvPr>
          <p:cNvSpPr txBox="1">
            <a:spLocks/>
          </p:cNvSpPr>
          <p:nvPr/>
        </p:nvSpPr>
        <p:spPr>
          <a:xfrm>
            <a:off x="7712174" y="995744"/>
            <a:ext cx="2411539" cy="36933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BUFR structure</a:t>
            </a:r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116A6224-3D7D-B7CD-1BFC-A66EEF33408C}"/>
              </a:ext>
            </a:extLst>
          </p:cNvPr>
          <p:cNvSpPr/>
          <p:nvPr/>
        </p:nvSpPr>
        <p:spPr>
          <a:xfrm>
            <a:off x="4136741" y="2628399"/>
            <a:ext cx="2228652" cy="1902342"/>
          </a:xfrm>
          <a:prstGeom prst="cloudCallout">
            <a:avLst>
              <a:gd name="adj1" fmla="val -30626"/>
              <a:gd name="adj2" fmla="val 1076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quantity on a space-time domain</a:t>
            </a:r>
          </a:p>
        </p:txBody>
      </p:sp>
      <p:sp>
        <p:nvSpPr>
          <p:cNvPr id="25" name="Cloud Callout 24">
            <a:extLst>
              <a:ext uri="{FF2B5EF4-FFF2-40B4-BE49-F238E27FC236}">
                <a16:creationId xmlns:a16="http://schemas.microsoft.com/office/drawing/2014/main" id="{6C5B49F6-DDE8-C0E0-E755-D1BFA2FEAA76}"/>
              </a:ext>
            </a:extLst>
          </p:cNvPr>
          <p:cNvSpPr/>
          <p:nvPr/>
        </p:nvSpPr>
        <p:spPr>
          <a:xfrm>
            <a:off x="8859158" y="1658402"/>
            <a:ext cx="3201569" cy="1902342"/>
          </a:xfrm>
          <a:prstGeom prst="cloudCallout">
            <a:avLst>
              <a:gd name="adj1" fmla="val -18490"/>
              <a:gd name="adj2" fmla="val 1182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Any kind of information you can describe using elements from the BUFR tables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44C35B7-9FE4-72AB-1E50-E7ADAA46BBA6}"/>
              </a:ext>
            </a:extLst>
          </p:cNvPr>
          <p:cNvSpPr txBox="1">
            <a:spLocks/>
          </p:cNvSpPr>
          <p:nvPr/>
        </p:nvSpPr>
        <p:spPr>
          <a:xfrm>
            <a:off x="2418777" y="920317"/>
            <a:ext cx="2411539" cy="36933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GRIB structure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4F701-5F35-7686-36EC-B57E15711BF0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b="1" dirty="0"/>
              <a:t>GRIB vs. BUFR</a:t>
            </a:r>
          </a:p>
        </p:txBody>
      </p:sp>
    </p:spTree>
    <p:extLst>
      <p:ext uri="{BB962C8B-B14F-4D97-AF65-F5344CB8AC3E}">
        <p14:creationId xmlns:p14="http://schemas.microsoft.com/office/powerpoint/2010/main" val="10479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60B03D-0FB6-9F83-3587-415E0CE3179B}"/>
              </a:ext>
            </a:extLst>
          </p:cNvPr>
          <p:cNvGrpSpPr/>
          <p:nvPr/>
        </p:nvGrpSpPr>
        <p:grpSpPr>
          <a:xfrm>
            <a:off x="4724792" y="914934"/>
            <a:ext cx="3578029" cy="4467490"/>
            <a:chOff x="3135083" y="1285048"/>
            <a:chExt cx="4232368" cy="44674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46D3DF-F8C7-36CC-D65B-7344D14045A2}"/>
                </a:ext>
              </a:extLst>
            </p:cNvPr>
            <p:cNvSpPr/>
            <p:nvPr/>
          </p:nvSpPr>
          <p:spPr>
            <a:xfrm>
              <a:off x="3135085" y="1285048"/>
              <a:ext cx="4232365" cy="7445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0 – Indicator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623CB0-BD17-971F-7E8E-FABA749AA740}"/>
                </a:ext>
              </a:extLst>
            </p:cNvPr>
            <p:cNvSpPr/>
            <p:nvPr/>
          </p:nvSpPr>
          <p:spPr>
            <a:xfrm>
              <a:off x="3135085" y="2029631"/>
              <a:ext cx="4232365" cy="7445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1 – Identification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4751E9-877D-E9E4-ED96-38E6A16E0248}"/>
                </a:ext>
              </a:extLst>
            </p:cNvPr>
            <p:cNvSpPr/>
            <p:nvPr/>
          </p:nvSpPr>
          <p:spPr>
            <a:xfrm>
              <a:off x="3135084" y="2774210"/>
              <a:ext cx="4232367" cy="7445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2 – Optional Local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162C1A-14BD-91DA-F439-F241224596D5}"/>
                </a:ext>
              </a:extLst>
            </p:cNvPr>
            <p:cNvSpPr/>
            <p:nvPr/>
          </p:nvSpPr>
          <p:spPr>
            <a:xfrm>
              <a:off x="3135083" y="3518793"/>
              <a:ext cx="4232367" cy="74458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3 – Data Description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D8DBB8-9740-96D9-4FF4-99A4A5C17629}"/>
                </a:ext>
              </a:extLst>
            </p:cNvPr>
            <p:cNvSpPr/>
            <p:nvPr/>
          </p:nvSpPr>
          <p:spPr>
            <a:xfrm>
              <a:off x="3135083" y="4271796"/>
              <a:ext cx="4232367" cy="7445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4 – Binary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E9C20-42FB-001C-9997-D87F71E04DF0}"/>
                </a:ext>
              </a:extLst>
            </p:cNvPr>
            <p:cNvSpPr/>
            <p:nvPr/>
          </p:nvSpPr>
          <p:spPr>
            <a:xfrm>
              <a:off x="3135083" y="5007955"/>
              <a:ext cx="4232367" cy="74458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SECTION 5 – End Section</a:t>
              </a:r>
            </a:p>
          </p:txBody>
        </p:sp>
      </p:grp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9011759-1A37-69B9-3E67-B55619003E88}"/>
              </a:ext>
            </a:extLst>
          </p:cNvPr>
          <p:cNvSpPr/>
          <p:nvPr/>
        </p:nvSpPr>
        <p:spPr>
          <a:xfrm>
            <a:off x="8437754" y="1154473"/>
            <a:ext cx="724011" cy="17112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0AC9E-A403-01C9-F2BD-F28060E387F9}"/>
              </a:ext>
            </a:extLst>
          </p:cNvPr>
          <p:cNvSpPr txBox="1"/>
          <p:nvPr/>
        </p:nvSpPr>
        <p:spPr>
          <a:xfrm>
            <a:off x="9205987" y="1846081"/>
            <a:ext cx="1907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HEADERS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88FB9F8-5B57-F2F1-F3C8-2DC37AAE886B}"/>
              </a:ext>
            </a:extLst>
          </p:cNvPr>
          <p:cNvSpPr/>
          <p:nvPr/>
        </p:nvSpPr>
        <p:spPr>
          <a:xfrm>
            <a:off x="1712951" y="1723184"/>
            <a:ext cx="2108674" cy="1053203"/>
          </a:xfrm>
          <a:prstGeom prst="borderCallout2">
            <a:avLst>
              <a:gd name="adj1" fmla="val 99321"/>
              <a:gd name="adj2" fmla="val 48795"/>
              <a:gd name="adj3" fmla="val 162380"/>
              <a:gd name="adj4" fmla="val 65689"/>
              <a:gd name="adj5" fmla="val 159909"/>
              <a:gd name="adj6" fmla="val 142315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Describes the structure of the data</a:t>
            </a:r>
          </a:p>
        </p:txBody>
      </p:sp>
      <p:sp>
        <p:nvSpPr>
          <p:cNvPr id="15" name="Line Callout 2 14">
            <a:extLst>
              <a:ext uri="{FF2B5EF4-FFF2-40B4-BE49-F238E27FC236}">
                <a16:creationId xmlns:a16="http://schemas.microsoft.com/office/drawing/2014/main" id="{E91C766B-F65C-B490-E3E7-6B5BCE1A73BA}"/>
              </a:ext>
            </a:extLst>
          </p:cNvPr>
          <p:cNvSpPr/>
          <p:nvPr/>
        </p:nvSpPr>
        <p:spPr>
          <a:xfrm>
            <a:off x="1712951" y="4609103"/>
            <a:ext cx="2108674" cy="1053203"/>
          </a:xfrm>
          <a:prstGeom prst="borderCallout2">
            <a:avLst>
              <a:gd name="adj1" fmla="val 619"/>
              <a:gd name="adj2" fmla="val 52446"/>
              <a:gd name="adj3" fmla="val -45076"/>
              <a:gd name="adj4" fmla="val 64320"/>
              <a:gd name="adj5" fmla="val -46438"/>
              <a:gd name="adj6" fmla="val 14348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Contains the encoded data values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4061746-1959-8E6D-4021-457F5488586C}"/>
              </a:ext>
            </a:extLst>
          </p:cNvPr>
          <p:cNvSpPr/>
          <p:nvPr/>
        </p:nvSpPr>
        <p:spPr>
          <a:xfrm>
            <a:off x="8481976" y="3148679"/>
            <a:ext cx="724011" cy="1444955"/>
          </a:xfrm>
          <a:prstGeom prst="rightBrace">
            <a:avLst>
              <a:gd name="adj1" fmla="val 8333"/>
              <a:gd name="adj2" fmla="val 522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D73D4-DC90-8846-649D-D76F36658610}"/>
              </a:ext>
            </a:extLst>
          </p:cNvPr>
          <p:cNvSpPr txBox="1"/>
          <p:nvPr/>
        </p:nvSpPr>
        <p:spPr>
          <a:xfrm>
            <a:off x="9302239" y="3692056"/>
            <a:ext cx="1907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2F6A88-31E4-2EAE-B774-9285F518297F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b="1" dirty="0"/>
              <a:t>BUFR structure</a:t>
            </a:r>
          </a:p>
        </p:txBody>
      </p:sp>
    </p:spTree>
    <p:extLst>
      <p:ext uri="{BB962C8B-B14F-4D97-AF65-F5344CB8AC3E}">
        <p14:creationId xmlns:p14="http://schemas.microsoft.com/office/powerpoint/2010/main" val="352223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61B2E-555C-A1D7-215F-F7435183E4AE}"/>
              </a:ext>
            </a:extLst>
          </p:cNvPr>
          <p:cNvSpPr/>
          <p:nvPr/>
        </p:nvSpPr>
        <p:spPr>
          <a:xfrm>
            <a:off x="1829779" y="1012901"/>
            <a:ext cx="3402584" cy="726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SECTION 0 – Indicator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C69B8-F869-5B6F-DA8E-C523903F77B6}"/>
              </a:ext>
            </a:extLst>
          </p:cNvPr>
          <p:cNvSpPr/>
          <p:nvPr/>
        </p:nvSpPr>
        <p:spPr>
          <a:xfrm>
            <a:off x="1829774" y="1739537"/>
            <a:ext cx="3402587" cy="32437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SECTION 1 – Identification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48BB9-39EA-58BE-A8B2-6A7B4EC8298D}"/>
              </a:ext>
            </a:extLst>
          </p:cNvPr>
          <p:cNvSpPr/>
          <p:nvPr/>
        </p:nvSpPr>
        <p:spPr>
          <a:xfrm>
            <a:off x="1829780" y="4983250"/>
            <a:ext cx="3402584" cy="744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SECTION 2 – Optional Local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1DA95F-143B-DDCB-1B05-FE9BD5C41B04}"/>
              </a:ext>
            </a:extLst>
          </p:cNvPr>
          <p:cNvSpPr/>
          <p:nvPr/>
        </p:nvSpPr>
        <p:spPr>
          <a:xfrm>
            <a:off x="5232363" y="1012901"/>
            <a:ext cx="4119612" cy="726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BUFR</a:t>
            </a:r>
          </a:p>
          <a:p>
            <a:r>
              <a:rPr lang="en-US" sz="1400" dirty="0"/>
              <a:t>Total length of BUFR message</a:t>
            </a:r>
          </a:p>
          <a:p>
            <a:r>
              <a:rPr lang="en-US" sz="1400" dirty="0"/>
              <a:t>BUFR edition number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7A58AB-1D29-E648-8A48-06675642EE45}"/>
              </a:ext>
            </a:extLst>
          </p:cNvPr>
          <p:cNvSpPr/>
          <p:nvPr/>
        </p:nvSpPr>
        <p:spPr>
          <a:xfrm>
            <a:off x="5232363" y="1739535"/>
            <a:ext cx="4119612" cy="32358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Length of section </a:t>
            </a:r>
          </a:p>
          <a:p>
            <a:r>
              <a:rPr lang="en-US" sz="1400" dirty="0"/>
              <a:t>BUFR master table</a:t>
            </a:r>
          </a:p>
          <a:p>
            <a:r>
              <a:rPr lang="en-US" sz="1400" dirty="0"/>
              <a:t>Identification of originating/generating </a:t>
            </a:r>
            <a:r>
              <a:rPr lang="en-US" sz="1400" dirty="0" err="1"/>
              <a:t>centre</a:t>
            </a:r>
            <a:endParaRPr lang="en-US" sz="1400" dirty="0"/>
          </a:p>
          <a:p>
            <a:r>
              <a:rPr lang="en-US" sz="1400" dirty="0"/>
              <a:t>Identification of originating/generating sub-</a:t>
            </a:r>
            <a:r>
              <a:rPr lang="en-US" sz="1400" dirty="0" err="1"/>
              <a:t>centre</a:t>
            </a:r>
            <a:endParaRPr lang="en-US" sz="1400" dirty="0"/>
          </a:p>
          <a:p>
            <a:r>
              <a:rPr lang="en-US" sz="1400" dirty="0"/>
              <a:t>Data category</a:t>
            </a:r>
          </a:p>
          <a:p>
            <a:r>
              <a:rPr lang="en-US" sz="1400" dirty="0"/>
              <a:t>International data sub-category</a:t>
            </a:r>
          </a:p>
          <a:p>
            <a:r>
              <a:rPr lang="en-US" sz="1400" dirty="0"/>
              <a:t>Local data sub-category</a:t>
            </a:r>
          </a:p>
          <a:p>
            <a:r>
              <a:rPr lang="en-US" sz="1400" dirty="0"/>
              <a:t>Version number of master tables</a:t>
            </a:r>
          </a:p>
          <a:p>
            <a:r>
              <a:rPr lang="en-US" sz="1400" dirty="0"/>
              <a:t>Version number of local tables</a:t>
            </a:r>
          </a:p>
          <a:p>
            <a:r>
              <a:rPr lang="en-US" sz="1400" dirty="0"/>
              <a:t>Year</a:t>
            </a:r>
          </a:p>
          <a:p>
            <a:r>
              <a:rPr lang="en-US" sz="1400" dirty="0"/>
              <a:t>Month</a:t>
            </a:r>
          </a:p>
          <a:p>
            <a:r>
              <a:rPr lang="en-US" sz="1400" dirty="0"/>
              <a:t>Day</a:t>
            </a:r>
          </a:p>
          <a:p>
            <a:r>
              <a:rPr lang="en-US" sz="1400" dirty="0"/>
              <a:t>Hour</a:t>
            </a:r>
          </a:p>
          <a:p>
            <a:r>
              <a:rPr lang="en-US" sz="1400" dirty="0"/>
              <a:t>Minute</a:t>
            </a:r>
          </a:p>
          <a:p>
            <a:r>
              <a:rPr lang="en-US" sz="1400" dirty="0"/>
              <a:t>Second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D313F7-38CE-E972-0C6D-3D1B4A18C601}"/>
              </a:ext>
            </a:extLst>
          </p:cNvPr>
          <p:cNvSpPr/>
          <p:nvPr/>
        </p:nvSpPr>
        <p:spPr>
          <a:xfrm>
            <a:off x="5232361" y="4975418"/>
            <a:ext cx="4119613" cy="760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Whatever the originating </a:t>
            </a:r>
            <a:r>
              <a:rPr lang="en-US" sz="1400" dirty="0" err="1"/>
              <a:t>centre</a:t>
            </a:r>
            <a:r>
              <a:rPr lang="en-US" sz="1400" dirty="0"/>
              <a:t> needs for internal purposes (processing, archiving)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13D8A-A037-1C97-2DE5-45D37C54A3DF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b="1" dirty="0"/>
              <a:t>BUFR headers</a:t>
            </a:r>
          </a:p>
        </p:txBody>
      </p:sp>
    </p:spTree>
    <p:extLst>
      <p:ext uri="{BB962C8B-B14F-4D97-AF65-F5344CB8AC3E}">
        <p14:creationId xmlns:p14="http://schemas.microsoft.com/office/powerpoint/2010/main" val="378451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CD829B-DF6E-04A3-DCD2-58D62C8A58E8}"/>
              </a:ext>
            </a:extLst>
          </p:cNvPr>
          <p:cNvSpPr/>
          <p:nvPr/>
        </p:nvSpPr>
        <p:spPr>
          <a:xfrm>
            <a:off x="1672044" y="2309134"/>
            <a:ext cx="4232367" cy="111193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600" dirty="0">
                <a:latin typeface="Courier" charset="0"/>
                <a:ea typeface="Courier" charset="0"/>
                <a:cs typeface="Courier" charset="0"/>
              </a:rPr>
              <a:t>301051 004006 007002 010004 012001 011001 011002 011031 011032 011033 020041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A9BEB-A28B-DA52-0F73-8C27037F6BF4}"/>
              </a:ext>
            </a:extLst>
          </p:cNvPr>
          <p:cNvSpPr/>
          <p:nvPr/>
        </p:nvSpPr>
        <p:spPr>
          <a:xfrm>
            <a:off x="1672043" y="3941377"/>
            <a:ext cx="4232367" cy="128345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01001010111010100101010101010101000100010101010100010101001010010101001001010010100101010101010101111000010101001001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27987D52-4618-419B-E6D2-8BFBA8A40927}"/>
              </a:ext>
            </a:extLst>
          </p:cNvPr>
          <p:cNvSpPr/>
          <p:nvPr/>
        </p:nvSpPr>
        <p:spPr>
          <a:xfrm>
            <a:off x="5511140" y="100388"/>
            <a:ext cx="6593774" cy="2061754"/>
          </a:xfrm>
          <a:prstGeom prst="borderCallout2">
            <a:avLst>
              <a:gd name="adj1" fmla="val 49970"/>
              <a:gd name="adj2" fmla="val -503"/>
              <a:gd name="adj3" fmla="val 49970"/>
              <a:gd name="adj4" fmla="val -20582"/>
              <a:gd name="adj5" fmla="val 97616"/>
              <a:gd name="adj6" fmla="val -3640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b="1" dirty="0">
                <a:solidFill>
                  <a:schemeClr val="tx1"/>
                </a:solidFill>
              </a:rPr>
              <a:t>Contains a list of six digit descriptors in the form </a:t>
            </a:r>
            <a:r>
              <a:rPr lang="en-US" b="1" dirty="0">
                <a:solidFill>
                  <a:srgbClr val="C00000"/>
                </a:solidFill>
              </a:rPr>
              <a:t>F-X-Y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 0-04-006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Descriptors starting with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F=0</a:t>
            </a:r>
            <a:r>
              <a:rPr lang="en-US" dirty="0">
                <a:solidFill>
                  <a:schemeClr val="tx1"/>
                </a:solidFill>
              </a:rPr>
              <a:t> are elements listed in </a:t>
            </a:r>
            <a:r>
              <a:rPr lang="en-US" b="1" dirty="0">
                <a:solidFill>
                  <a:srgbClr val="C00000"/>
                </a:solidFill>
              </a:rPr>
              <a:t>Table B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F=1</a:t>
            </a:r>
            <a:r>
              <a:rPr lang="en-US" dirty="0">
                <a:solidFill>
                  <a:schemeClr val="tx1"/>
                </a:solidFill>
              </a:rPr>
              <a:t> denote replication of descriptors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F=2</a:t>
            </a:r>
            <a:r>
              <a:rPr lang="en-US" dirty="0">
                <a:solidFill>
                  <a:schemeClr val="tx1"/>
                </a:solidFill>
              </a:rPr>
              <a:t> are operators acting on descriptors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F=3</a:t>
            </a:r>
            <a:r>
              <a:rPr lang="en-US" dirty="0">
                <a:solidFill>
                  <a:schemeClr val="tx1"/>
                </a:solidFill>
              </a:rPr>
              <a:t> are sequences of descriptors listed in </a:t>
            </a:r>
            <a:r>
              <a:rPr lang="en-US" b="1" dirty="0">
                <a:solidFill>
                  <a:srgbClr val="C00000"/>
                </a:solidFill>
              </a:rPr>
              <a:t>Table D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BAD74CFC-D0B5-2200-03B1-CF046E44D130}"/>
              </a:ext>
            </a:extLst>
          </p:cNvPr>
          <p:cNvSpPr/>
          <p:nvPr/>
        </p:nvSpPr>
        <p:spPr>
          <a:xfrm>
            <a:off x="6858000" y="3752727"/>
            <a:ext cx="5138057" cy="2159460"/>
          </a:xfrm>
          <a:prstGeom prst="borderCallout2">
            <a:avLst>
              <a:gd name="adj1" fmla="val 49466"/>
              <a:gd name="adj2" fmla="val 245"/>
              <a:gd name="adj3" fmla="val 49466"/>
              <a:gd name="adj4" fmla="val -8929"/>
              <a:gd name="adj5" fmla="val 41092"/>
              <a:gd name="adj6" fmla="val -182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b="1" dirty="0">
                <a:solidFill>
                  <a:schemeClr val="tx1"/>
                </a:solidFill>
              </a:rPr>
              <a:t>Contains the encoded values as a </a:t>
            </a:r>
            <a:r>
              <a:rPr lang="en-US" b="1" dirty="0">
                <a:solidFill>
                  <a:srgbClr val="C00000"/>
                </a:solidFill>
              </a:rPr>
              <a:t>bit stream </a:t>
            </a:r>
            <a:r>
              <a:rPr lang="en-US" b="1" dirty="0">
                <a:solidFill>
                  <a:schemeClr val="tx1"/>
                </a:solidFill>
              </a:rPr>
              <a:t>which can be decoded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Implementing the decoding regulations and notes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the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FB71A-D6C8-3051-E10C-818D63CADE57}"/>
              </a:ext>
            </a:extLst>
          </p:cNvPr>
          <p:cNvSpPr txBox="1"/>
          <p:nvPr/>
        </p:nvSpPr>
        <p:spPr>
          <a:xfrm>
            <a:off x="1672044" y="1939802"/>
            <a:ext cx="14499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SECTION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17F87-17B9-671C-F051-0A8783338C30}"/>
              </a:ext>
            </a:extLst>
          </p:cNvPr>
          <p:cNvSpPr txBox="1"/>
          <p:nvPr/>
        </p:nvSpPr>
        <p:spPr>
          <a:xfrm>
            <a:off x="1672043" y="3568061"/>
            <a:ext cx="144997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SECTION 4</a:t>
            </a:r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061E15BD-5CF6-F79B-17AD-CF4AE68FDCE5}"/>
              </a:ext>
            </a:extLst>
          </p:cNvPr>
          <p:cNvSpPr/>
          <p:nvPr/>
        </p:nvSpPr>
        <p:spPr>
          <a:xfrm>
            <a:off x="440266" y="827867"/>
            <a:ext cx="1719733" cy="899333"/>
          </a:xfrm>
          <a:prstGeom prst="cloudCallout">
            <a:avLst>
              <a:gd name="adj1" fmla="val 36144"/>
              <a:gd name="adj2" fmla="val 1189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recipe</a:t>
            </a:r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7AA1C3ED-3A51-21F4-007A-FE7413E0121A}"/>
              </a:ext>
            </a:extLst>
          </p:cNvPr>
          <p:cNvSpPr/>
          <p:nvPr/>
        </p:nvSpPr>
        <p:spPr>
          <a:xfrm>
            <a:off x="339632" y="4273525"/>
            <a:ext cx="2057400" cy="857276"/>
          </a:xfrm>
          <a:prstGeom prst="cloudCallout">
            <a:avLst>
              <a:gd name="adj1" fmla="val 76051"/>
              <a:gd name="adj2" fmla="val 218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43597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7FF09E-0032-C175-20F9-4EE7A12A2CEC}"/>
              </a:ext>
            </a:extLst>
          </p:cNvPr>
          <p:cNvSpPr/>
          <p:nvPr/>
        </p:nvSpPr>
        <p:spPr>
          <a:xfrm>
            <a:off x="5639891" y="2451464"/>
            <a:ext cx="2050869" cy="3879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F51A6-72E8-6C0F-4A7F-F6105D7DB32E}"/>
              </a:ext>
            </a:extLst>
          </p:cNvPr>
          <p:cNvSpPr/>
          <p:nvPr/>
        </p:nvSpPr>
        <p:spPr>
          <a:xfrm>
            <a:off x="2269674" y="2451464"/>
            <a:ext cx="2351314" cy="38796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CA7F09-CAB1-907F-E01F-F9F103CBCA2C}"/>
              </a:ext>
            </a:extLst>
          </p:cNvPr>
          <p:cNvSpPr/>
          <p:nvPr/>
        </p:nvSpPr>
        <p:spPr>
          <a:xfrm>
            <a:off x="1629594" y="2451464"/>
            <a:ext cx="640080" cy="3879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29B7B29-AEB7-3EF8-2857-A907AE1894EA}"/>
              </a:ext>
            </a:extLst>
          </p:cNvPr>
          <p:cNvSpPr txBox="1">
            <a:spLocks/>
          </p:cNvSpPr>
          <p:nvPr/>
        </p:nvSpPr>
        <p:spPr>
          <a:xfrm>
            <a:off x="9725891" y="6983170"/>
            <a:ext cx="2159224" cy="216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3B0B0F-E794-1244-9699-107C60B9C23A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016BEE-A4C6-51F3-3960-2A2506601183}"/>
              </a:ext>
            </a:extLst>
          </p:cNvPr>
          <p:cNvCxnSpPr/>
          <p:nvPr/>
        </p:nvCxnSpPr>
        <p:spPr>
          <a:xfrm>
            <a:off x="1002577" y="2895601"/>
            <a:ext cx="627017" cy="352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FB80F7-C712-71CB-746C-6461781AA74D}"/>
              </a:ext>
            </a:extLst>
          </p:cNvPr>
          <p:cNvSpPr txBox="1"/>
          <p:nvPr/>
        </p:nvSpPr>
        <p:spPr>
          <a:xfrm>
            <a:off x="0" y="2610284"/>
            <a:ext cx="100257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Elements descriptors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CD114-F749-F44F-7DCA-3FA96131B057}"/>
              </a:ext>
            </a:extLst>
          </p:cNvPr>
          <p:cNvCxnSpPr/>
          <p:nvPr/>
        </p:nvCxnSpPr>
        <p:spPr>
          <a:xfrm>
            <a:off x="3007725" y="1882474"/>
            <a:ext cx="437607" cy="568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325EC-50DA-021E-830B-F2D100198D36}"/>
              </a:ext>
            </a:extLst>
          </p:cNvPr>
          <p:cNvCxnSpPr/>
          <p:nvPr/>
        </p:nvCxnSpPr>
        <p:spPr>
          <a:xfrm flipH="1">
            <a:off x="6742200" y="1496580"/>
            <a:ext cx="1515942" cy="883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F67780D9-31CB-44E3-198C-042CB1EAE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5" t="8361" r="19467" b="8907"/>
          <a:stretch/>
        </p:blipFill>
        <p:spPr>
          <a:xfrm rot="5400000">
            <a:off x="3249388" y="-370114"/>
            <a:ext cx="5133703" cy="86606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830E78-4089-43CE-6164-8D88AB427979}"/>
              </a:ext>
            </a:extLst>
          </p:cNvPr>
          <p:cNvSpPr txBox="1"/>
          <p:nvPr/>
        </p:nvSpPr>
        <p:spPr>
          <a:xfrm>
            <a:off x="2517868" y="1578350"/>
            <a:ext cx="927463" cy="313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meaning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DCC589-3E64-5407-C568-E59782201988}"/>
              </a:ext>
            </a:extLst>
          </p:cNvPr>
          <p:cNvSpPr txBox="1"/>
          <p:nvPr/>
        </p:nvSpPr>
        <p:spPr>
          <a:xfrm>
            <a:off x="7393642" y="1188803"/>
            <a:ext cx="191456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encoding parameters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5141A7-FF6F-09B8-4257-9E5D578D65FD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BUFR Table B (descriptors starting with 0)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3545473159"/>
      </p:ext>
    </p:extLst>
  </p:cSld>
  <p:clrMapOvr>
    <a:masterClrMapping/>
  </p:clrMapOvr>
</p:sld>
</file>

<file path=ppt/theme/theme1.xml><?xml version="1.0" encoding="utf-8"?>
<a:theme xmlns:a="http://schemas.openxmlformats.org/drawingml/2006/main" name="WMO_WHIT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1E5BA222991439BA07A4745E8FDAA" ma:contentTypeVersion="13" ma:contentTypeDescription="Create a new document." ma:contentTypeScope="" ma:versionID="a743367c54ecb561d9a385b757cc9f7c">
  <xsd:schema xmlns:xsd="http://www.w3.org/2001/XMLSchema" xmlns:xs="http://www.w3.org/2001/XMLSchema" xmlns:p="http://schemas.microsoft.com/office/2006/metadata/properties" xmlns:ns2="2c63548e-e22e-43cb-a415-9193d4d80a38" xmlns:ns3="9d2c9005-3129-4719-81ca-2fc8d806cf37" targetNamespace="http://schemas.microsoft.com/office/2006/metadata/properties" ma:root="true" ma:fieldsID="d93e99061b62b788ab16c9c0e44c241d" ns2:_="" ns3:_="">
    <xsd:import namespace="2c63548e-e22e-43cb-a415-9193d4d80a38"/>
    <xsd:import namespace="9d2c9005-3129-4719-81ca-2fc8d806c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3548e-e22e-43cb-a415-9193d4d80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9005-3129-4719-81ca-2fc8d806c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A777BE-1691-46D3-B5EF-D93DCFCAC22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c63548e-e22e-43cb-a415-9193d4d80a38"/>
    <ds:schemaRef ds:uri="9d2c9005-3129-4719-81ca-2fc8d806cf3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27FCF3-D210-4447-9999-135BE84AA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D2102B-D8BD-47A6-9DD6-4C3712923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3548e-e22e-43cb-a415-9193d4d80a38"/>
    <ds:schemaRef ds:uri="9d2c9005-3129-4719-81ca-2fc8d806c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22543</TotalTime>
  <Words>879</Words>
  <Application>Microsoft Macintosh PowerPoint</Application>
  <PresentationFormat>Widescreen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Verdana</vt:lpstr>
      <vt:lpstr>WMO_WHITE_Powerpoint_en_fr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Cudjoe</dc:creator>
  <cp:lastModifiedBy>Enrico Fucile</cp:lastModifiedBy>
  <cp:revision>188</cp:revision>
  <dcterms:created xsi:type="dcterms:W3CDTF">2020-06-18T12:35:34Z</dcterms:created>
  <dcterms:modified xsi:type="dcterms:W3CDTF">2023-03-14T04:03:26Z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0x010100B0C1E5BA222991439BA07A4745E8FDAA</vt:lpwstr>
  </property>
</Properties>
</file>