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27"/>
  </p:notesMasterIdLst>
  <p:sldIdLst>
    <p:sldId id="540" r:id="rId5"/>
    <p:sldId id="662" r:id="rId6"/>
    <p:sldId id="673" r:id="rId7"/>
    <p:sldId id="677" r:id="rId8"/>
    <p:sldId id="674" r:id="rId9"/>
    <p:sldId id="666" r:id="rId10"/>
    <p:sldId id="667" r:id="rId11"/>
    <p:sldId id="668" r:id="rId12"/>
    <p:sldId id="669" r:id="rId13"/>
    <p:sldId id="670" r:id="rId14"/>
    <p:sldId id="671" r:id="rId15"/>
    <p:sldId id="623" r:id="rId16"/>
    <p:sldId id="675" r:id="rId17"/>
    <p:sldId id="676" r:id="rId18"/>
    <p:sldId id="678" r:id="rId19"/>
    <p:sldId id="679" r:id="rId20"/>
    <p:sldId id="680" r:id="rId21"/>
    <p:sldId id="684" r:id="rId22"/>
    <p:sldId id="685" r:id="rId23"/>
    <p:sldId id="686" r:id="rId24"/>
    <p:sldId id="682" r:id="rId25"/>
    <p:sldId id="258" r:id="rId2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san Haddouch" initials="HH" lastIdx="1" clrIdx="0">
    <p:extLst>
      <p:ext uri="{19B8F6BF-5375-455C-9EA6-DF929625EA0E}">
        <p15:presenceInfo xmlns:p15="http://schemas.microsoft.com/office/powerpoint/2012/main" userId="S::hhaddouch@wmo.int::38bca422-f6bf-43f4-8b2e-93319d8cf316" providerId="AD"/>
      </p:ext>
    </p:extLst>
  </p:cmAuthor>
  <p:cmAuthor id="2" name="David Inglis Berry" initials="DB" lastIdx="2" clrIdx="1">
    <p:extLst>
      <p:ext uri="{19B8F6BF-5375-455C-9EA6-DF929625EA0E}">
        <p15:presenceInfo xmlns:p15="http://schemas.microsoft.com/office/powerpoint/2012/main" userId="S::dberry@wmo.int::a01c5bf7-82dd-4db0-bb8e-9577d07715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6ABF"/>
    <a:srgbClr val="1849D4"/>
    <a:srgbClr val="003777"/>
    <a:srgbClr val="373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20"/>
    <p:restoredTop sz="82051"/>
  </p:normalViewPr>
  <p:slideViewPr>
    <p:cSldViewPr snapToGrid="0">
      <p:cViewPr varScale="1">
        <p:scale>
          <a:sx n="93" d="100"/>
          <a:sy n="93" d="100"/>
        </p:scale>
        <p:origin x="18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0998F-8728-1549-83BA-986C6A26FE54}" type="datetimeFigureOut">
              <a:rPr lang="en-GB" smtClean="0"/>
              <a:pPr/>
              <a:t>22/03/2023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D7448-BA1D-3742-9819-D3EC6E0D6AB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4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amgrayson.me/2019-08-06-monads-as-a-programming-patter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s://freepngimg.com/png/35558-gears-picture" TargetMode="External"/><Relationship Id="rId4" Type="http://schemas.openxmlformats.org/officeDocument/2006/relationships/hyperlink" Target="https://creativecommons.org/licenses/by-sa/3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D7448-BA1D-3742-9819-D3EC6E0D6AB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90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 tooltip="https://samgrayson.me/2019-08-06-monads-as-a-programming-pattern/"/>
              </a:rPr>
              <a:t>This Photo</a:t>
            </a:r>
            <a:r>
              <a:rPr lang="en-US" sz="1200" dirty="0"/>
              <a:t> by Unknown Author is licensed under </a:t>
            </a:r>
            <a:r>
              <a:rPr lang="en-US" sz="1200" dirty="0">
                <a:hlinkClick r:id="rId4" tooltip="https://creativecommons.org/licenses/by-sa/3.0/"/>
              </a:rPr>
              <a:t>CC BY-SA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5" tooltip="https://freepngimg.com/png/35558-gears-picture"/>
              </a:rPr>
              <a:t>This Photo</a:t>
            </a:r>
            <a:r>
              <a:rPr lang="en-US" sz="1200" dirty="0"/>
              <a:t> by Unknown Author is licensed under </a:t>
            </a:r>
            <a:r>
              <a:rPr lang="en-US" sz="1200" dirty="0">
                <a:hlinkClick r:id="rId6" tooltip="https://creativecommons.org/licenses/by-nc/3.0/"/>
              </a:rPr>
              <a:t>CC BY-NC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D7448-BA1D-3742-9819-D3EC6E0D6AB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4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</a:t>
            </a:r>
            <a:r>
              <a:rPr lang="en-US" dirty="0" err="1"/>
              <a:t>ithemes.com</a:t>
            </a:r>
            <a:r>
              <a:rPr lang="en-US" dirty="0"/>
              <a:t>/blog/what-is-a-plugin/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D7448-BA1D-3742-9819-D3EC6E0D6AB2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55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</a:t>
            </a:r>
            <a:r>
              <a:rPr lang="en-US" dirty="0" err="1"/>
              <a:t>ithemes.com</a:t>
            </a:r>
            <a:r>
              <a:rPr lang="en-US" dirty="0"/>
              <a:t>/blog/what-is-a-plugin/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D7448-BA1D-3742-9819-D3EC6E0D6AB2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590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</a:t>
            </a:r>
            <a:r>
              <a:rPr lang="en-US" dirty="0" err="1"/>
              <a:t>ithemes.com</a:t>
            </a:r>
            <a:r>
              <a:rPr lang="en-US" dirty="0"/>
              <a:t>/blog/what-is-a-plugin/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D7448-BA1D-3742-9819-D3EC6E0D6AB2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479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</a:t>
            </a:r>
            <a:r>
              <a:rPr lang="en-US" dirty="0" err="1"/>
              <a:t>ithemes.com</a:t>
            </a:r>
            <a:r>
              <a:rPr lang="en-US" dirty="0"/>
              <a:t>/blog/what-is-a-plugin/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D7448-BA1D-3742-9819-D3EC6E0D6AB2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32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</a:t>
            </a:r>
            <a:r>
              <a:rPr lang="en-US" dirty="0" err="1"/>
              <a:t>ithemes.com</a:t>
            </a:r>
            <a:r>
              <a:rPr lang="en-US" dirty="0"/>
              <a:t>/blog/what-is-a-plugin/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D7448-BA1D-3742-9819-D3EC6E0D6AB2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70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</a:t>
            </a:r>
            <a:r>
              <a:rPr lang="en-US" dirty="0" err="1"/>
              <a:t>ithemes.com</a:t>
            </a:r>
            <a:r>
              <a:rPr lang="en-US" dirty="0"/>
              <a:t>/blog/what-is-a-plugin/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D7448-BA1D-3742-9819-D3EC6E0D6AB2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638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D7448-BA1D-3742-9819-D3EC6E0D6AB2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63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mo2016_powerpoint_standard_v2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1694"/>
            <a:ext cx="265176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mo2016_powerpoint_standard_v2-2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1694"/>
            <a:ext cx="265176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1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9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5558-gears-pictur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svg.org/user-avatar-vector-graphics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hyperlink" Target="https://freepngimg.com/png/35558-gears-pictu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samgrayson.me/2019-08-06-monads-as-a-programming-pattern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www.pxfuel.com/en/free-photo-otba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mo2016_powerpoint_standard_v2_dark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71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50140" y="1333677"/>
            <a:ext cx="8229600" cy="180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WIS2 in a box Architecture</a:t>
            </a:r>
          </a:p>
          <a:p>
            <a:endParaRPr lang="fr-CH" sz="48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45371" y="2768529"/>
            <a:ext cx="4239138" cy="1495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</a:rPr>
              <a:t>Tom </a:t>
            </a:r>
            <a:r>
              <a:rPr lang="en-US" sz="2800" b="1" dirty="0" err="1">
                <a:solidFill>
                  <a:schemeClr val="bg1"/>
                </a:solidFill>
              </a:rPr>
              <a:t>Kralidis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Senior Geospatial Architect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Meteorological Service of Canada</a:t>
            </a:r>
            <a:endParaRPr lang="en-CH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tom.kralidis@ec.gc.ca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@</a:t>
            </a:r>
            <a:r>
              <a:rPr lang="en-US" sz="1800" b="1" dirty="0" err="1">
                <a:solidFill>
                  <a:schemeClr val="bg1"/>
                </a:solidFill>
              </a:rPr>
              <a:t>tomkralidis</a:t>
            </a:r>
            <a:endParaRPr lang="en-US" sz="1800" b="1" dirty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</a:endParaRPr>
          </a:p>
          <a:p>
            <a:pPr algn="l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8FCE0-7367-487B-7043-8D91F8D9B34A}"/>
              </a:ext>
            </a:extLst>
          </p:cNvPr>
          <p:cNvSpPr txBox="1"/>
          <p:nvPr/>
        </p:nvSpPr>
        <p:spPr>
          <a:xfrm>
            <a:off x="5350345" y="192348"/>
            <a:ext cx="663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i="1" dirty="0">
                <a:solidFill>
                  <a:schemeClr val="bg1"/>
                </a:solidFill>
              </a:rPr>
              <a:t>WIS 2.0 Training Workshop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CH" b="1" i="1" dirty="0">
                <a:solidFill>
                  <a:schemeClr val="bg1"/>
                </a:solidFill>
              </a:rPr>
              <a:t>Windhoek</a:t>
            </a:r>
            <a:r>
              <a:rPr lang="en-US" b="1" i="1" dirty="0">
                <a:solidFill>
                  <a:schemeClr val="bg1"/>
                </a:solidFill>
              </a:rPr>
              <a:t>,</a:t>
            </a:r>
            <a:r>
              <a:rPr lang="en-CH" b="1" i="1" dirty="0">
                <a:solidFill>
                  <a:schemeClr val="bg1"/>
                </a:solidFill>
              </a:rPr>
              <a:t> Namibia,</a:t>
            </a:r>
            <a:r>
              <a:rPr lang="en-US" b="1" i="1" dirty="0">
                <a:solidFill>
                  <a:schemeClr val="bg1"/>
                </a:solidFill>
              </a:rPr>
              <a:t> 2</a:t>
            </a:r>
            <a:r>
              <a:rPr lang="en-CH" b="1" i="1" dirty="0">
                <a:solidFill>
                  <a:schemeClr val="bg1"/>
                </a:solidFill>
              </a:rPr>
              <a:t>0-24 March 2023</a:t>
            </a:r>
            <a:r>
              <a:rPr lang="en-US" dirty="0">
                <a:solidFill>
                  <a:schemeClr val="bg1"/>
                </a:solidFill>
              </a:rPr>
              <a:t>​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7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3CCE-1609-0D1B-B2AE-63980F0C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166018"/>
            <a:ext cx="10972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Technology: </a:t>
            </a:r>
            <a:r>
              <a:rPr lang="en-US" dirty="0" err="1"/>
              <a:t>pygeoapi</a:t>
            </a:r>
            <a:endParaRPr lang="en-US" dirty="0"/>
          </a:p>
          <a:p>
            <a:r>
              <a:rPr lang="en-US" dirty="0"/>
              <a:t>Container: wis2box-api</a:t>
            </a:r>
          </a:p>
          <a:p>
            <a:r>
              <a:rPr lang="en-US" dirty="0"/>
              <a:t>Geospatial web API</a:t>
            </a:r>
          </a:p>
          <a:p>
            <a:r>
              <a:rPr lang="en-US" dirty="0"/>
              <a:t>OGC standards</a:t>
            </a:r>
          </a:p>
          <a:p>
            <a:r>
              <a:rPr lang="en-US" dirty="0"/>
              <a:t>Discovery</a:t>
            </a:r>
          </a:p>
          <a:p>
            <a:r>
              <a:rPr lang="en-US" dirty="0"/>
              <a:t>Access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Processing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5CD13-5EAC-5596-D3CD-33577480DE9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API</a:t>
            </a:r>
            <a:endParaRPr lang="en-CH" sz="3200" b="1" dirty="0"/>
          </a:p>
        </p:txBody>
      </p:sp>
      <p:pic>
        <p:nvPicPr>
          <p:cNvPr id="9218" name="Picture 2" descr="Home - pygeoapi">
            <a:extLst>
              <a:ext uri="{FF2B5EF4-FFF2-40B4-BE49-F238E27FC236}">
                <a16:creationId xmlns:a16="http://schemas.microsoft.com/office/drawing/2014/main" id="{6C8C0361-0E1E-D1E7-7828-AD0B523A7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226" y="3528859"/>
            <a:ext cx="7712205" cy="211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14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3CCE-1609-0D1B-B2AE-63980F0C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166018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Technology: </a:t>
            </a:r>
            <a:r>
              <a:rPr lang="en-US" dirty="0" err="1"/>
              <a:t>Vue.js</a:t>
            </a:r>
            <a:r>
              <a:rPr lang="en-US" dirty="0"/>
              <a:t>/Leaflet</a:t>
            </a:r>
          </a:p>
          <a:p>
            <a:r>
              <a:rPr lang="en-US" dirty="0"/>
              <a:t>Container: wis2box-ui</a:t>
            </a:r>
          </a:p>
          <a:p>
            <a:r>
              <a:rPr lang="en-US" dirty="0"/>
              <a:t>Visualization (stations, observations)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Graphs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5CD13-5EAC-5596-D3CD-33577480DE9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Web Application</a:t>
            </a:r>
            <a:endParaRPr lang="en-CH" sz="3200" b="1" dirty="0"/>
          </a:p>
        </p:txBody>
      </p:sp>
      <p:pic>
        <p:nvPicPr>
          <p:cNvPr id="10242" name="Picture 2" descr="Vue.js - Wikipedia">
            <a:extLst>
              <a:ext uri="{FF2B5EF4-FFF2-40B4-BE49-F238E27FC236}">
                <a16:creationId xmlns:a16="http://schemas.microsoft.com/office/drawing/2014/main" id="{4C9BF91A-285E-823E-C8B2-D05DDE803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373" y="1280490"/>
            <a:ext cx="3099921" cy="268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Leaflet - a JavaScript library for interactive maps">
            <a:extLst>
              <a:ext uri="{FF2B5EF4-FFF2-40B4-BE49-F238E27FC236}">
                <a16:creationId xmlns:a16="http://schemas.microsoft.com/office/drawing/2014/main" id="{D76D6874-B0C1-8A4D-2152-71F8AE598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06" y="4081353"/>
            <a:ext cx="76200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4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70" y="1166018"/>
            <a:ext cx="4659823" cy="4525963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CA" sz="2800" dirty="0"/>
              <a:t>Publish</a:t>
            </a:r>
          </a:p>
          <a:p>
            <a:pPr lvl="1"/>
            <a:r>
              <a:rPr lang="en-CA" sz="2400" dirty="0"/>
              <a:t>Discovery metadata</a:t>
            </a:r>
          </a:p>
          <a:p>
            <a:pPr lvl="1"/>
            <a:r>
              <a:rPr lang="en-CA" sz="2400" dirty="0"/>
              <a:t>Data</a:t>
            </a:r>
          </a:p>
          <a:p>
            <a:pPr lvl="1"/>
            <a:r>
              <a:rPr lang="en-CA" sz="2400" dirty="0"/>
              <a:t>Notifications</a:t>
            </a:r>
          </a:p>
          <a:p>
            <a:r>
              <a:rPr lang="en-CA" sz="2800" dirty="0"/>
              <a:t>Subscribe</a:t>
            </a:r>
          </a:p>
          <a:p>
            <a:pPr lvl="1"/>
            <a:r>
              <a:rPr lang="en-CA" sz="2400" dirty="0"/>
              <a:t>WIS 2.0 Global Services subscription</a:t>
            </a:r>
          </a:p>
          <a:p>
            <a:pPr lvl="1"/>
            <a:r>
              <a:rPr lang="en-CA" sz="2400" dirty="0"/>
              <a:t>Notifications</a:t>
            </a:r>
          </a:p>
          <a:p>
            <a:r>
              <a:rPr lang="en-CA" sz="2800" dirty="0"/>
              <a:t>Download</a:t>
            </a:r>
          </a:p>
          <a:p>
            <a:pPr lvl="1"/>
            <a:r>
              <a:rPr lang="en-CA" sz="2400" dirty="0"/>
              <a:t>Notifications</a:t>
            </a:r>
          </a:p>
          <a:p>
            <a:pPr lvl="1"/>
            <a:r>
              <a:rPr lang="en-CA" sz="2400" dirty="0"/>
              <a:t>Core data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6A782-F468-C440-D1F6-8E50BE62D359}"/>
              </a:ext>
            </a:extLst>
          </p:cNvPr>
          <p:cNvGrpSpPr/>
          <p:nvPr/>
        </p:nvGrpSpPr>
        <p:grpSpPr>
          <a:xfrm>
            <a:off x="1209437" y="1232774"/>
            <a:ext cx="7618611" cy="2540573"/>
            <a:chOff x="1209437" y="1232774"/>
            <a:chExt cx="7618611" cy="254057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D9B334D-BF6E-6183-BEB7-410503D577CD}"/>
                </a:ext>
              </a:extLst>
            </p:cNvPr>
            <p:cNvSpPr/>
            <p:nvPr/>
          </p:nvSpPr>
          <p:spPr>
            <a:xfrm>
              <a:off x="1209437" y="1547017"/>
              <a:ext cx="2482887" cy="396139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A2A2AAB-BF44-7C39-B6D8-3EDEB882095F}"/>
                </a:ext>
              </a:extLst>
            </p:cNvPr>
            <p:cNvSpPr/>
            <p:nvPr/>
          </p:nvSpPr>
          <p:spPr>
            <a:xfrm>
              <a:off x="1209437" y="3154837"/>
              <a:ext cx="2749105" cy="618510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13AE176-A3E0-142C-CA41-7D1956ABFBFE}"/>
                </a:ext>
              </a:extLst>
            </p:cNvPr>
            <p:cNvSpPr/>
            <p:nvPr/>
          </p:nvSpPr>
          <p:spPr>
            <a:xfrm>
              <a:off x="5694557" y="1232774"/>
              <a:ext cx="3133491" cy="1024624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Design Time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3F477-91BF-ABCC-7A11-39EB5F51853C}"/>
              </a:ext>
            </a:extLst>
          </p:cNvPr>
          <p:cNvGrpSpPr/>
          <p:nvPr/>
        </p:nvGrpSpPr>
        <p:grpSpPr>
          <a:xfrm>
            <a:off x="1209437" y="1992082"/>
            <a:ext cx="9773126" cy="3331360"/>
            <a:chOff x="1209437" y="1992082"/>
            <a:chExt cx="9773126" cy="333136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A3EF5D7-4BDB-FD0F-0D4D-50694DCD36A0}"/>
                </a:ext>
              </a:extLst>
            </p:cNvPr>
            <p:cNvSpPr/>
            <p:nvPr/>
          </p:nvSpPr>
          <p:spPr>
            <a:xfrm>
              <a:off x="7849072" y="2590518"/>
              <a:ext cx="3133491" cy="1024624"/>
            </a:xfrm>
            <a:prstGeom prst="roundRect">
              <a:avLst/>
            </a:prstGeom>
            <a:solidFill>
              <a:srgbClr val="00B05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Run Time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CD31F77-1927-E6C3-729C-4E83F5A72A23}"/>
                </a:ext>
              </a:extLst>
            </p:cNvPr>
            <p:cNvSpPr/>
            <p:nvPr/>
          </p:nvSpPr>
          <p:spPr>
            <a:xfrm>
              <a:off x="1209437" y="1992082"/>
              <a:ext cx="771763" cy="326136"/>
            </a:xfrm>
            <a:prstGeom prst="roundRect">
              <a:avLst/>
            </a:prstGeom>
            <a:solidFill>
              <a:srgbClr val="00B05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FC3975A-0074-9415-00A5-A0AD2B485266}"/>
                </a:ext>
              </a:extLst>
            </p:cNvPr>
            <p:cNvSpPr/>
            <p:nvPr/>
          </p:nvSpPr>
          <p:spPr>
            <a:xfrm>
              <a:off x="1209437" y="2367144"/>
              <a:ext cx="1637935" cy="326136"/>
            </a:xfrm>
            <a:prstGeom prst="roundRect">
              <a:avLst/>
            </a:prstGeom>
            <a:solidFill>
              <a:srgbClr val="00B05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FD58D63-58A2-F68E-59CC-F0D500953A61}"/>
                </a:ext>
              </a:extLst>
            </p:cNvPr>
            <p:cNvSpPr/>
            <p:nvPr/>
          </p:nvSpPr>
          <p:spPr>
            <a:xfrm>
              <a:off x="1209437" y="3853325"/>
              <a:ext cx="1637935" cy="326136"/>
            </a:xfrm>
            <a:prstGeom prst="roundRect">
              <a:avLst/>
            </a:prstGeom>
            <a:solidFill>
              <a:srgbClr val="00B05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5E8D45-5DD0-5A80-21E1-A6959568C1DE}"/>
                </a:ext>
              </a:extLst>
            </p:cNvPr>
            <p:cNvSpPr/>
            <p:nvPr/>
          </p:nvSpPr>
          <p:spPr>
            <a:xfrm>
              <a:off x="1209438" y="4609585"/>
              <a:ext cx="1556912" cy="326136"/>
            </a:xfrm>
            <a:prstGeom prst="roundRect">
              <a:avLst/>
            </a:prstGeom>
            <a:solidFill>
              <a:srgbClr val="00B05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3FF687D-145C-26B7-F7BE-226775FEB03B}"/>
                </a:ext>
              </a:extLst>
            </p:cNvPr>
            <p:cNvSpPr/>
            <p:nvPr/>
          </p:nvSpPr>
          <p:spPr>
            <a:xfrm>
              <a:off x="1209437" y="4997306"/>
              <a:ext cx="1556914" cy="326136"/>
            </a:xfrm>
            <a:prstGeom prst="roundRect">
              <a:avLst/>
            </a:prstGeom>
            <a:solidFill>
              <a:srgbClr val="00B05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85E0B5A6-A3C2-1780-8263-97FCB8333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15358" y="2987568"/>
            <a:ext cx="3349140" cy="30491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92248E-FBEB-AECE-25A0-D71D6DBFC5E2}"/>
              </a:ext>
            </a:extLst>
          </p:cNvPr>
          <p:cNvSpPr txBox="1"/>
          <p:nvPr/>
        </p:nvSpPr>
        <p:spPr>
          <a:xfrm>
            <a:off x="6010508" y="6307962"/>
            <a:ext cx="313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ngimg.com/png/35558-gears-pictur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5BF579-CC3F-D43E-B059-35E32421E2F8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Core Workflows</a:t>
            </a:r>
            <a:endParaRPr lang="en-CH" sz="3200" b="1" dirty="0"/>
          </a:p>
        </p:txBody>
      </p:sp>
    </p:spTree>
    <p:extLst>
      <p:ext uri="{BB962C8B-B14F-4D97-AF65-F5344CB8AC3E}">
        <p14:creationId xmlns:p14="http://schemas.microsoft.com/office/powerpoint/2010/main" val="107470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8730209-86A0-C90B-F5A8-7D6A96CA2E69}"/>
              </a:ext>
            </a:extLst>
          </p:cNvPr>
          <p:cNvSpPr/>
          <p:nvPr/>
        </p:nvSpPr>
        <p:spPr>
          <a:xfrm>
            <a:off x="433498" y="1062477"/>
            <a:ext cx="2180534" cy="540255"/>
          </a:xfrm>
          <a:prstGeom prst="roundRect">
            <a:avLst/>
          </a:prstGeom>
          <a:solidFill>
            <a:srgbClr val="00B05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(file) arrival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52437B5-DABD-4256-8577-4F09E54180A5}"/>
              </a:ext>
            </a:extLst>
          </p:cNvPr>
          <p:cNvSpPr/>
          <p:nvPr/>
        </p:nvSpPr>
        <p:spPr>
          <a:xfrm>
            <a:off x="433498" y="2846018"/>
            <a:ext cx="2180534" cy="540255"/>
          </a:xfrm>
          <a:prstGeom prst="roundRect">
            <a:avLst/>
          </a:prstGeom>
          <a:solidFill>
            <a:srgbClr val="00B05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Identification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22A3646-55FE-DD63-4C3A-D4DB8221B759}"/>
              </a:ext>
            </a:extLst>
          </p:cNvPr>
          <p:cNvSpPr/>
          <p:nvPr/>
        </p:nvSpPr>
        <p:spPr>
          <a:xfrm>
            <a:off x="3027069" y="2546452"/>
            <a:ext cx="2338620" cy="1139385"/>
          </a:xfrm>
          <a:prstGeom prst="roundRect">
            <a:avLst/>
          </a:prstGeom>
          <a:solidFill>
            <a:srgbClr val="00B05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pipeline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(Transformation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passthrough)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D9DAFCD-83D0-1E33-1334-F3E3000D26EB}"/>
              </a:ext>
            </a:extLst>
          </p:cNvPr>
          <p:cNvSpPr/>
          <p:nvPr/>
        </p:nvSpPr>
        <p:spPr>
          <a:xfrm>
            <a:off x="3790256" y="5191916"/>
            <a:ext cx="2161007" cy="477309"/>
          </a:xfrm>
          <a:prstGeom prst="roundRect">
            <a:avLst/>
          </a:prstGeom>
          <a:solidFill>
            <a:srgbClr val="00B05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Publication (WAF)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71F5AD2-2D1E-FB94-C3B0-59E3BCD6F3A2}"/>
              </a:ext>
            </a:extLst>
          </p:cNvPr>
          <p:cNvSpPr/>
          <p:nvPr/>
        </p:nvSpPr>
        <p:spPr>
          <a:xfrm>
            <a:off x="6679688" y="4044703"/>
            <a:ext cx="2161007" cy="477309"/>
          </a:xfrm>
          <a:prstGeom prst="roundRect">
            <a:avLst/>
          </a:prstGeom>
          <a:solidFill>
            <a:srgbClr val="00B05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PubSub</a:t>
            </a:r>
            <a:r>
              <a:rPr lang="en-US" dirty="0">
                <a:solidFill>
                  <a:schemeClr val="tx1"/>
                </a:solidFill>
              </a:rPr>
              <a:t> Notification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9A72A0E-F2DA-8ED7-CAC8-A29C2321D962}"/>
              </a:ext>
            </a:extLst>
          </p:cNvPr>
          <p:cNvSpPr/>
          <p:nvPr/>
        </p:nvSpPr>
        <p:spPr>
          <a:xfrm>
            <a:off x="5842145" y="2307797"/>
            <a:ext cx="2161007" cy="477309"/>
          </a:xfrm>
          <a:prstGeom prst="roundRect">
            <a:avLst/>
          </a:prstGeom>
          <a:solidFill>
            <a:srgbClr val="00B05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Publication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82F86F-9026-CA50-9929-EB309BDDF06E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4870760" y="2785106"/>
            <a:ext cx="2051889" cy="24068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81F8DB-2631-CB8F-A3B2-F06955A92C2D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1523765" y="1602732"/>
            <a:ext cx="0" cy="1243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A4508A-408A-152A-1D05-836933F8FAB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614032" y="3116145"/>
            <a:ext cx="4130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3D4DF1-63D0-80A1-88A3-5D59112CB4E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196379" y="3685837"/>
            <a:ext cx="674381" cy="1506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850FA6-E8CE-E200-C2DB-775EF1BFE76F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5951263" y="4522012"/>
            <a:ext cx="1808929" cy="908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API - Computer Science Wiki">
            <a:extLst>
              <a:ext uri="{FF2B5EF4-FFF2-40B4-BE49-F238E27FC236}">
                <a16:creationId xmlns:a16="http://schemas.microsoft.com/office/drawing/2014/main" id="{B17708E1-C53C-B747-269D-09A5202F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12" y="1647276"/>
            <a:ext cx="747829" cy="582421"/>
          </a:xfrm>
          <a:prstGeom prst="rect">
            <a:avLst/>
          </a:prstGeom>
        </p:spPr>
      </p:pic>
      <p:pic>
        <p:nvPicPr>
          <p:cNvPr id="59" name="Picture 2" descr="IndoorGML OGC">
            <a:extLst>
              <a:ext uri="{FF2B5EF4-FFF2-40B4-BE49-F238E27FC236}">
                <a16:creationId xmlns:a16="http://schemas.microsoft.com/office/drawing/2014/main" id="{8441184F-6ACD-4C07-57F1-DD9094204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851" y="1715456"/>
            <a:ext cx="948614" cy="47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QTT Specification">
            <a:extLst>
              <a:ext uri="{FF2B5EF4-FFF2-40B4-BE49-F238E27FC236}">
                <a16:creationId xmlns:a16="http://schemas.microsoft.com/office/drawing/2014/main" id="{319CD539-D644-C770-F4F8-012AFF5F2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799" y="3610025"/>
            <a:ext cx="1776761" cy="4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039" descr="Icon&#10;&#10;Description automatically generated">
            <a:extLst>
              <a:ext uri="{FF2B5EF4-FFF2-40B4-BE49-F238E27FC236}">
                <a16:creationId xmlns:a16="http://schemas.microsoft.com/office/drawing/2014/main" id="{F0E01AAC-CDC7-B61B-C569-E09B12607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339313" y="1332604"/>
            <a:ext cx="1618179" cy="1618179"/>
          </a:xfrm>
          <a:prstGeom prst="rect">
            <a:avLst/>
          </a:prstGeom>
        </p:spPr>
      </p:pic>
      <p:cxnSp>
        <p:nvCxnSpPr>
          <p:cNvPr id="1042" name="Elbow Connector 1041">
            <a:extLst>
              <a:ext uri="{FF2B5EF4-FFF2-40B4-BE49-F238E27FC236}">
                <a16:creationId xmlns:a16="http://schemas.microsoft.com/office/drawing/2014/main" id="{42F6A81F-4A99-DEA0-78A1-68DD79D042CB}"/>
              </a:ext>
            </a:extLst>
          </p:cNvPr>
          <p:cNvCxnSpPr>
            <a:cxnSpLocks/>
            <a:stCxn id="1040" idx="1"/>
            <a:endCxn id="13" idx="3"/>
          </p:cNvCxnSpPr>
          <p:nvPr/>
        </p:nvCxnSpPr>
        <p:spPr>
          <a:xfrm rot="10800000" flipV="1">
            <a:off x="8840695" y="2141694"/>
            <a:ext cx="1498618" cy="2141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B719F3A2-44A6-CB25-515C-104DB5692F4A}"/>
              </a:ext>
            </a:extLst>
          </p:cNvPr>
          <p:cNvCxnSpPr>
            <a:cxnSpLocks/>
            <a:stCxn id="13" idx="3"/>
            <a:endCxn id="1040" idx="2"/>
          </p:cNvCxnSpPr>
          <p:nvPr/>
        </p:nvCxnSpPr>
        <p:spPr>
          <a:xfrm flipV="1">
            <a:off x="8840695" y="2950783"/>
            <a:ext cx="2307708" cy="13325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B3C5B55-814A-123C-8C0F-69E5AD884A64}"/>
              </a:ext>
            </a:extLst>
          </p:cNvPr>
          <p:cNvCxnSpPr>
            <a:cxnSpLocks/>
            <a:stCxn id="1040" idx="2"/>
            <a:endCxn id="12" idx="3"/>
          </p:cNvCxnSpPr>
          <p:nvPr/>
        </p:nvCxnSpPr>
        <p:spPr>
          <a:xfrm rot="5400000">
            <a:off x="7309939" y="1592107"/>
            <a:ext cx="2479788" cy="51971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191A3-8A5E-41C0-4EDB-5C3180B59D7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Data Exchange Lifecycle (Runtime)</a:t>
            </a:r>
            <a:endParaRPr lang="en-CH" sz="3200" b="1" dirty="0"/>
          </a:p>
        </p:txBody>
      </p:sp>
    </p:spTree>
    <p:extLst>
      <p:ext uri="{BB962C8B-B14F-4D97-AF65-F5344CB8AC3E}">
        <p14:creationId xmlns:p14="http://schemas.microsoft.com/office/powerpoint/2010/main" val="165626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>
            <a:extLst>
              <a:ext uri="{FF2B5EF4-FFF2-40B4-BE49-F238E27FC236}">
                <a16:creationId xmlns:a16="http://schemas.microsoft.com/office/drawing/2014/main" id="{05AE10B9-8254-9150-CCAB-21DE42407EF0}"/>
              </a:ext>
            </a:extLst>
          </p:cNvPr>
          <p:cNvSpPr/>
          <p:nvPr/>
        </p:nvSpPr>
        <p:spPr>
          <a:xfrm>
            <a:off x="1761566" y="1059776"/>
            <a:ext cx="8444752" cy="5384156"/>
          </a:xfrm>
          <a:prstGeom prst="cloud">
            <a:avLst/>
          </a:prstGeom>
          <a:solidFill>
            <a:schemeClr val="accent1">
              <a:alpha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22A3646-55FE-DD63-4C3A-D4DB8221B759}"/>
              </a:ext>
            </a:extLst>
          </p:cNvPr>
          <p:cNvSpPr/>
          <p:nvPr/>
        </p:nvSpPr>
        <p:spPr>
          <a:xfrm>
            <a:off x="4537016" y="3269911"/>
            <a:ext cx="2338620" cy="1139385"/>
          </a:xfrm>
          <a:prstGeom prst="roundRect">
            <a:avLst/>
          </a:prstGeom>
          <a:solidFill>
            <a:srgbClr val="00B05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191A3-8A5E-41C0-4EDB-5C3180B59D7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Containers</a:t>
            </a:r>
            <a:endParaRPr lang="en-CH" sz="3200" b="1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002177F-6DE9-53D3-CB46-E00151CE51D4}"/>
              </a:ext>
            </a:extLst>
          </p:cNvPr>
          <p:cNvSpPr/>
          <p:nvPr/>
        </p:nvSpPr>
        <p:spPr>
          <a:xfrm>
            <a:off x="3757380" y="1059776"/>
            <a:ext cx="2338620" cy="1139385"/>
          </a:xfrm>
          <a:prstGeom prst="roundRect">
            <a:avLst/>
          </a:prstGeom>
          <a:solidFill>
            <a:srgbClr val="00B05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Broker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360D36-8BBB-3F67-C9F9-9440A58F0458}"/>
              </a:ext>
            </a:extLst>
          </p:cNvPr>
          <p:cNvSpPr/>
          <p:nvPr/>
        </p:nvSpPr>
        <p:spPr>
          <a:xfrm>
            <a:off x="1108129" y="3664105"/>
            <a:ext cx="2338620" cy="1139385"/>
          </a:xfrm>
          <a:prstGeom prst="roundRect">
            <a:avLst/>
          </a:prstGeom>
          <a:solidFill>
            <a:srgbClr val="00B05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0E279B-F9A4-45A2-704C-054A3B4B36A3}"/>
              </a:ext>
            </a:extLst>
          </p:cNvPr>
          <p:cNvSpPr/>
          <p:nvPr/>
        </p:nvSpPr>
        <p:spPr>
          <a:xfrm>
            <a:off x="8091814" y="3182161"/>
            <a:ext cx="2338620" cy="1139385"/>
          </a:xfrm>
          <a:prstGeom prst="roundRect">
            <a:avLst/>
          </a:prstGeom>
          <a:solidFill>
            <a:srgbClr val="00B05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E0220E-951E-47A9-FED1-8B4067D467DC}"/>
              </a:ext>
            </a:extLst>
          </p:cNvPr>
          <p:cNvSpPr/>
          <p:nvPr/>
        </p:nvSpPr>
        <p:spPr>
          <a:xfrm>
            <a:off x="7773635" y="1388497"/>
            <a:ext cx="2338620" cy="1139385"/>
          </a:xfrm>
          <a:prstGeom prst="roundRect">
            <a:avLst/>
          </a:prstGeom>
          <a:solidFill>
            <a:srgbClr val="00B05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Application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C6339B3-E623-5A65-94CF-31D8E7D68D37}"/>
              </a:ext>
            </a:extLst>
          </p:cNvPr>
          <p:cNvSpPr/>
          <p:nvPr/>
        </p:nvSpPr>
        <p:spPr>
          <a:xfrm>
            <a:off x="4926690" y="5304547"/>
            <a:ext cx="2338620" cy="1139385"/>
          </a:xfrm>
          <a:prstGeom prst="roundRect">
            <a:avLst/>
          </a:prstGeom>
          <a:solidFill>
            <a:srgbClr val="00B05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A68E2FA-AE98-C657-9FD5-2FF6FC4111D2}"/>
              </a:ext>
            </a:extLst>
          </p:cNvPr>
          <p:cNvSpPr/>
          <p:nvPr/>
        </p:nvSpPr>
        <p:spPr>
          <a:xfrm>
            <a:off x="433498" y="1062477"/>
            <a:ext cx="2180534" cy="540255"/>
          </a:xfrm>
          <a:prstGeom prst="roundRect">
            <a:avLst/>
          </a:prstGeom>
          <a:solidFill>
            <a:srgbClr val="00B05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(file) arrival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81F015-80F7-566F-0088-D450D2AF3686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1523765" y="1602732"/>
            <a:ext cx="753674" cy="2061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CE7308-F146-2813-7DAE-C6A7858E0276}"/>
              </a:ext>
            </a:extLst>
          </p:cNvPr>
          <p:cNvCxnSpPr>
            <a:cxnSpLocks/>
          </p:cNvCxnSpPr>
          <p:nvPr/>
        </p:nvCxnSpPr>
        <p:spPr>
          <a:xfrm flipV="1">
            <a:off x="2851833" y="2199161"/>
            <a:ext cx="1090775" cy="1439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47BD1B-6AC0-1E31-AA5D-44FFE6E9F568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926690" y="2199161"/>
            <a:ext cx="779636" cy="1070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84230A-935B-F49C-7B9A-C0450D124B9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875449" y="3751854"/>
            <a:ext cx="1216365" cy="87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EFC3EF-3A19-0358-F676-5DCF4EEBB26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084623" y="2527882"/>
            <a:ext cx="176501" cy="654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56F366-9408-1578-4D0D-C6E24ABA54DF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5706326" y="4409296"/>
            <a:ext cx="389674" cy="895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3" grpId="0" animBg="1"/>
      <p:bldP spid="4" grpId="0" animBg="1"/>
      <p:bldP spid="5" grpId="0" animBg="1"/>
      <p:bldP spid="15" grpId="0" animBg="1"/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3CCE-1609-0D1B-B2AE-63980F0C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166018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WIS2 Discovery metadata (YAML)</a:t>
            </a:r>
          </a:p>
          <a:p>
            <a:r>
              <a:rPr lang="en-US" dirty="0"/>
              <a:t>Station metadata (CSV)</a:t>
            </a:r>
          </a:p>
          <a:p>
            <a:r>
              <a:rPr lang="en-US" dirty="0"/>
              <a:t>Data mappings (YAML)</a:t>
            </a:r>
          </a:p>
          <a:p>
            <a:pPr lvl="1"/>
            <a:r>
              <a:rPr lang="en-US" dirty="0"/>
              <a:t>Plugins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5CD13-5EAC-5596-D3CD-33577480DE9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wis2box configuration basics</a:t>
            </a:r>
            <a:endParaRPr lang="en-CH" sz="3200" b="1" dirty="0"/>
          </a:p>
        </p:txBody>
      </p:sp>
    </p:spTree>
    <p:extLst>
      <p:ext uri="{BB962C8B-B14F-4D97-AF65-F5344CB8AC3E}">
        <p14:creationId xmlns:p14="http://schemas.microsoft.com/office/powerpoint/2010/main" val="49021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3CCE-1609-0D1B-B2AE-63980F0C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166018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Plugins enable custom data integration</a:t>
            </a:r>
            <a:br>
              <a:rPr lang="en-US" dirty="0"/>
            </a:br>
            <a:r>
              <a:rPr lang="en-US" dirty="0"/>
              <a:t>into wis2box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Abstract model/approach</a:t>
            </a:r>
          </a:p>
          <a:p>
            <a:r>
              <a:rPr lang="en-US" dirty="0"/>
              <a:t>Extensibility</a:t>
            </a:r>
          </a:p>
          <a:p>
            <a:r>
              <a:rPr lang="en-US" dirty="0"/>
              <a:t>Reuse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5CD13-5EAC-5596-D3CD-33577480DE9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wis2box plugins</a:t>
            </a:r>
            <a:endParaRPr lang="en-CH" sz="3200" b="1" dirty="0"/>
          </a:p>
        </p:txBody>
      </p:sp>
      <p:pic>
        <p:nvPicPr>
          <p:cNvPr id="1028" name="Picture 4" descr="what is a plugin">
            <a:extLst>
              <a:ext uri="{FF2B5EF4-FFF2-40B4-BE49-F238E27FC236}">
                <a16:creationId xmlns:a16="http://schemas.microsoft.com/office/drawing/2014/main" id="{39327619-4781-B029-1DEF-E0A4EBF11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1" r="25656"/>
          <a:stretch/>
        </p:blipFill>
        <p:spPr bwMode="auto">
          <a:xfrm>
            <a:off x="8478981" y="928182"/>
            <a:ext cx="3311237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96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05CD13-5EAC-5596-D3CD-33577480DE9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wis2box plugins Concept</a:t>
            </a:r>
            <a:endParaRPr lang="en-CH" sz="32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9AEEEB-DACB-E63A-DF71-CC396A501F45}"/>
              </a:ext>
            </a:extLst>
          </p:cNvPr>
          <p:cNvGrpSpPr/>
          <p:nvPr/>
        </p:nvGrpSpPr>
        <p:grpSpPr>
          <a:xfrm>
            <a:off x="837588" y="2826328"/>
            <a:ext cx="3488290" cy="2557245"/>
            <a:chOff x="1191491" y="2632364"/>
            <a:chExt cx="3488290" cy="255724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2CD8BF7-615C-5984-F9C6-5EB4FCB497BC}"/>
                </a:ext>
              </a:extLst>
            </p:cNvPr>
            <p:cNvSpPr/>
            <p:nvPr/>
          </p:nvSpPr>
          <p:spPr>
            <a:xfrm>
              <a:off x="1191491" y="2632364"/>
              <a:ext cx="3488290" cy="25572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wisbox</a:t>
              </a:r>
              <a:r>
                <a:rPr lang="en-US" dirty="0">
                  <a:solidFill>
                    <a:schemeClr val="tx1"/>
                  </a:solidFill>
                </a:rPr>
                <a:t> plugin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B5C35B6-AAB6-05C8-C13F-0E05E9BE236A}"/>
                </a:ext>
              </a:extLst>
            </p:cNvPr>
            <p:cNvSpPr/>
            <p:nvPr/>
          </p:nvSpPr>
          <p:spPr>
            <a:xfrm>
              <a:off x="1967344" y="3255817"/>
              <a:ext cx="1912335" cy="125547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</a:t>
              </a:r>
            </a:p>
          </p:txBody>
        </p:sp>
      </p:grp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20BA0284-7DCA-54A0-C4D0-970D8C1474F5}"/>
              </a:ext>
            </a:extLst>
          </p:cNvPr>
          <p:cNvSpPr/>
          <p:nvPr/>
        </p:nvSpPr>
        <p:spPr>
          <a:xfrm>
            <a:off x="4861520" y="1365384"/>
            <a:ext cx="2175163" cy="1455286"/>
          </a:xfrm>
          <a:prstGeom prst="snip1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Configuration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(data mappings)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E99A77D-0DBE-EE0F-B3F0-5400D57E15CF}"/>
              </a:ext>
            </a:extLst>
          </p:cNvPr>
          <p:cNvSpPr/>
          <p:nvPr/>
        </p:nvSpPr>
        <p:spPr>
          <a:xfrm>
            <a:off x="8184778" y="1365384"/>
            <a:ext cx="3686124" cy="27121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wis2box core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E8EFCB-DE68-F323-6106-1C13A25C0A39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flipH="1" flipV="1">
            <a:off x="7036683" y="2093027"/>
            <a:ext cx="1148095" cy="628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92008B-9364-C8FB-5C91-27CF0561E8D1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4325878" y="2820670"/>
            <a:ext cx="1623224" cy="1284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33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05CD13-5EAC-5596-D3CD-33577480DE9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wis2box csv2bufr plugin</a:t>
            </a:r>
            <a:endParaRPr lang="en-CH" sz="32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9AEEEB-DACB-E63A-DF71-CC396A501F45}"/>
              </a:ext>
            </a:extLst>
          </p:cNvPr>
          <p:cNvGrpSpPr/>
          <p:nvPr/>
        </p:nvGrpSpPr>
        <p:grpSpPr>
          <a:xfrm>
            <a:off x="546643" y="1026321"/>
            <a:ext cx="2806157" cy="1890434"/>
            <a:chOff x="1191491" y="2632364"/>
            <a:chExt cx="3488290" cy="255724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2CD8BF7-615C-5984-F9C6-5EB4FCB497BC}"/>
                </a:ext>
              </a:extLst>
            </p:cNvPr>
            <p:cNvSpPr/>
            <p:nvPr/>
          </p:nvSpPr>
          <p:spPr>
            <a:xfrm>
              <a:off x="1191491" y="2632364"/>
              <a:ext cx="3488290" cy="25572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wisbox</a:t>
              </a:r>
              <a:r>
                <a:rPr lang="en-US" dirty="0">
                  <a:solidFill>
                    <a:schemeClr val="tx1"/>
                  </a:solidFill>
                </a:rPr>
                <a:t> plugin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B5C35B6-AAB6-05C8-C13F-0E05E9BE236A}"/>
                </a:ext>
              </a:extLst>
            </p:cNvPr>
            <p:cNvSpPr/>
            <p:nvPr/>
          </p:nvSpPr>
          <p:spPr>
            <a:xfrm>
              <a:off x="1967344" y="3255817"/>
              <a:ext cx="1912335" cy="125547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csv2bufr</a:t>
              </a:r>
            </a:p>
          </p:txBody>
        </p:sp>
      </p:grp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20BA0284-7DCA-54A0-C4D0-970D8C1474F5}"/>
              </a:ext>
            </a:extLst>
          </p:cNvPr>
          <p:cNvSpPr/>
          <p:nvPr/>
        </p:nvSpPr>
        <p:spPr>
          <a:xfrm>
            <a:off x="5008418" y="1243895"/>
            <a:ext cx="2175163" cy="1455286"/>
          </a:xfrm>
          <a:prstGeom prst="snip1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Configuration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(data mappings)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E99A77D-0DBE-EE0F-B3F0-5400D57E15CF}"/>
              </a:ext>
            </a:extLst>
          </p:cNvPr>
          <p:cNvSpPr/>
          <p:nvPr/>
        </p:nvSpPr>
        <p:spPr>
          <a:xfrm>
            <a:off x="8954317" y="1026321"/>
            <a:ext cx="2691040" cy="189043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wis2box core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E8EFCB-DE68-F323-6106-1C13A25C0A39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flipH="1">
            <a:off x="7183581" y="1971538"/>
            <a:ext cx="1770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92008B-9364-C8FB-5C91-27CF0561E8D1}"/>
              </a:ext>
            </a:extLst>
          </p:cNvPr>
          <p:cNvCxnSpPr>
            <a:cxnSpLocks/>
            <a:stCxn id="7" idx="2"/>
            <a:endCxn id="4" idx="3"/>
          </p:cNvCxnSpPr>
          <p:nvPr/>
        </p:nvCxnSpPr>
        <p:spPr>
          <a:xfrm flipH="1">
            <a:off x="3352800" y="1971538"/>
            <a:ext cx="1655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C30B1F-FC78-E7E0-3449-EBD15EA8434C}"/>
              </a:ext>
            </a:extLst>
          </p:cNvPr>
          <p:cNvSpPr txBox="1"/>
          <p:nvPr/>
        </p:nvSpPr>
        <p:spPr>
          <a:xfrm>
            <a:off x="235527" y="3255818"/>
            <a:ext cx="11776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Menlo" panose="020B0609030804020204" pitchFamily="49" charset="0"/>
              </a:rPr>
              <a:t>    mwi.mwi_met_centre.data.core.weather.surface-based-observations.synop:</a:t>
            </a: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plugins:</a:t>
            </a: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    csv:</a:t>
            </a: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        - plugin: wis2box.data.csv2bufr.ObservationDataCSV2BUFR</a:t>
            </a: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          template: </a:t>
            </a:r>
            <a:r>
              <a:rPr lang="en-CA" dirty="0" err="1">
                <a:effectLst/>
                <a:latin typeface="Menlo" panose="020B0609030804020204" pitchFamily="49" charset="0"/>
              </a:rPr>
              <a:t>synop_bufr.json</a:t>
            </a:r>
            <a:endParaRPr lang="en-CA" dirty="0">
              <a:effectLst/>
              <a:latin typeface="Menlo" panose="020B0609030804020204" pitchFamily="49" charset="0"/>
            </a:endParaRP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          notify: true</a:t>
            </a: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          file-pattern: '^WIGOS_(\d-\d+-\d+-\w+)_.*\.csv$'</a:t>
            </a: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    bufr4:</a:t>
            </a: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        - plugin: wis2box.data.bufr2geojson.ObservationDataBUFR2GeoJSON</a:t>
            </a: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          file-pattern: '^WIGOS_(\d-\d+-\d+-\w+)_.*\.bufr4$'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A4A8A3-88DC-B2BB-4E60-AA06FAD3F9A4}"/>
              </a:ext>
            </a:extLst>
          </p:cNvPr>
          <p:cNvSpPr/>
          <p:nvPr/>
        </p:nvSpPr>
        <p:spPr>
          <a:xfrm>
            <a:off x="3906981" y="4340615"/>
            <a:ext cx="2798619" cy="34636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B99CF-C9A8-3F5B-86DB-A85B1544E8DC}"/>
              </a:ext>
            </a:extLst>
          </p:cNvPr>
          <p:cNvSpPr/>
          <p:nvPr/>
        </p:nvSpPr>
        <p:spPr>
          <a:xfrm>
            <a:off x="4551218" y="4772891"/>
            <a:ext cx="5091546" cy="6126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05CD13-5EAC-5596-D3CD-33577480DE9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wis2box synop2bufr plugin</a:t>
            </a:r>
            <a:endParaRPr lang="en-CH" sz="32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9AEEEB-DACB-E63A-DF71-CC396A501F45}"/>
              </a:ext>
            </a:extLst>
          </p:cNvPr>
          <p:cNvGrpSpPr/>
          <p:nvPr/>
        </p:nvGrpSpPr>
        <p:grpSpPr>
          <a:xfrm>
            <a:off x="546643" y="1026321"/>
            <a:ext cx="2806157" cy="1890434"/>
            <a:chOff x="1191491" y="2632364"/>
            <a:chExt cx="3488290" cy="255724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2CD8BF7-615C-5984-F9C6-5EB4FCB497BC}"/>
                </a:ext>
              </a:extLst>
            </p:cNvPr>
            <p:cNvSpPr/>
            <p:nvPr/>
          </p:nvSpPr>
          <p:spPr>
            <a:xfrm>
              <a:off x="1191491" y="2632364"/>
              <a:ext cx="3488290" cy="25572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wisbox</a:t>
              </a:r>
              <a:r>
                <a:rPr lang="en-US" dirty="0">
                  <a:solidFill>
                    <a:schemeClr val="tx1"/>
                  </a:solidFill>
                </a:rPr>
                <a:t> plugin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B5C35B6-AAB6-05C8-C13F-0E05E9BE236A}"/>
                </a:ext>
              </a:extLst>
            </p:cNvPr>
            <p:cNvSpPr/>
            <p:nvPr/>
          </p:nvSpPr>
          <p:spPr>
            <a:xfrm>
              <a:off x="1967344" y="3255817"/>
              <a:ext cx="1912335" cy="125547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synop2bufr</a:t>
              </a:r>
            </a:p>
          </p:txBody>
        </p:sp>
      </p:grp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20BA0284-7DCA-54A0-C4D0-970D8C1474F5}"/>
              </a:ext>
            </a:extLst>
          </p:cNvPr>
          <p:cNvSpPr/>
          <p:nvPr/>
        </p:nvSpPr>
        <p:spPr>
          <a:xfrm>
            <a:off x="5008418" y="1243895"/>
            <a:ext cx="2175163" cy="1455286"/>
          </a:xfrm>
          <a:prstGeom prst="snip1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Configuration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(data mappings)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E99A77D-0DBE-EE0F-B3F0-5400D57E15CF}"/>
              </a:ext>
            </a:extLst>
          </p:cNvPr>
          <p:cNvSpPr/>
          <p:nvPr/>
        </p:nvSpPr>
        <p:spPr>
          <a:xfrm>
            <a:off x="8954317" y="1026321"/>
            <a:ext cx="2691040" cy="189043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wis2box core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E8EFCB-DE68-F323-6106-1C13A25C0A39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flipH="1">
            <a:off x="7183581" y="1971538"/>
            <a:ext cx="1770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92008B-9364-C8FB-5C91-27CF0561E8D1}"/>
              </a:ext>
            </a:extLst>
          </p:cNvPr>
          <p:cNvCxnSpPr>
            <a:cxnSpLocks/>
            <a:stCxn id="7" idx="2"/>
            <a:endCxn id="4" idx="3"/>
          </p:cNvCxnSpPr>
          <p:nvPr/>
        </p:nvCxnSpPr>
        <p:spPr>
          <a:xfrm flipH="1">
            <a:off x="3352800" y="1971538"/>
            <a:ext cx="1655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C30B1F-FC78-E7E0-3449-EBD15EA8434C}"/>
              </a:ext>
            </a:extLst>
          </p:cNvPr>
          <p:cNvSpPr txBox="1"/>
          <p:nvPr/>
        </p:nvSpPr>
        <p:spPr>
          <a:xfrm>
            <a:off x="235527" y="3255818"/>
            <a:ext cx="11776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CA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rou.rnimh.data.core.weather.surface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-based-</a:t>
            </a:r>
            <a:r>
              <a:rPr lang="en-CA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observations.synop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plugins:</a:t>
            </a:r>
          </a:p>
          <a:p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txt:</a:t>
            </a:r>
          </a:p>
          <a:p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    - plugin: wis2box.data.synop2bufr.ObservationDataSYNOP2BUFR</a:t>
            </a:r>
          </a:p>
          <a:p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      notify: true</a:t>
            </a:r>
          </a:p>
          <a:p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file-pattern: ‘^*_(\d{4})(\d{2}).*.txt$'</a:t>
            </a:r>
            <a:endParaRPr lang="en-CA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bufr4:</a:t>
            </a:r>
          </a:p>
          <a:p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    - plugin: wis2box.data.bufr2geojson.ObservationDataBUFR2GeoJSON</a:t>
            </a:r>
          </a:p>
          <a:p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file-pattern: '^A_SMR.*EDZW_(\d{4})(\d{2}).*.bufr4$'</a:t>
            </a:r>
            <a:endParaRPr lang="en-CA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B99CF-C9A8-3F5B-86DB-A85B1544E8DC}"/>
              </a:ext>
            </a:extLst>
          </p:cNvPr>
          <p:cNvSpPr/>
          <p:nvPr/>
        </p:nvSpPr>
        <p:spPr>
          <a:xfrm>
            <a:off x="5118592" y="4491508"/>
            <a:ext cx="1005117" cy="6126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C4809A1-D4F6-40AA-AA39-53AE0D136AF2}"/>
              </a:ext>
            </a:extLst>
          </p:cNvPr>
          <p:cNvSpPr/>
          <p:nvPr/>
        </p:nvSpPr>
        <p:spPr>
          <a:xfrm>
            <a:off x="6178464" y="4520741"/>
            <a:ext cx="1005117" cy="6126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9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3CCE-1609-0D1B-B2AE-63980F0C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166018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Architecture and design</a:t>
            </a:r>
          </a:p>
          <a:p>
            <a:r>
              <a:rPr lang="en-US" dirty="0"/>
              <a:t>Components deep dive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5CD13-5EAC-5596-D3CD-33577480DE9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Table of Contents</a:t>
            </a:r>
            <a:endParaRPr lang="en-CH" sz="3200" b="1" dirty="0"/>
          </a:p>
        </p:txBody>
      </p:sp>
    </p:spTree>
    <p:extLst>
      <p:ext uri="{BB962C8B-B14F-4D97-AF65-F5344CB8AC3E}">
        <p14:creationId xmlns:p14="http://schemas.microsoft.com/office/powerpoint/2010/main" val="4277984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05CD13-5EAC-5596-D3CD-33577480DE9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wis2box </a:t>
            </a:r>
            <a:r>
              <a:rPr lang="en-US" sz="3200" b="1" dirty="0" err="1"/>
              <a:t>bufr</a:t>
            </a:r>
            <a:r>
              <a:rPr lang="en-US" sz="3200" b="1" dirty="0"/>
              <a:t> plugin</a:t>
            </a:r>
            <a:endParaRPr lang="en-CH" sz="32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9AEEEB-DACB-E63A-DF71-CC396A501F45}"/>
              </a:ext>
            </a:extLst>
          </p:cNvPr>
          <p:cNvGrpSpPr/>
          <p:nvPr/>
        </p:nvGrpSpPr>
        <p:grpSpPr>
          <a:xfrm>
            <a:off x="546643" y="1026321"/>
            <a:ext cx="2806157" cy="1890434"/>
            <a:chOff x="1191491" y="2632364"/>
            <a:chExt cx="3488290" cy="255724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2CD8BF7-615C-5984-F9C6-5EB4FCB497BC}"/>
                </a:ext>
              </a:extLst>
            </p:cNvPr>
            <p:cNvSpPr/>
            <p:nvPr/>
          </p:nvSpPr>
          <p:spPr>
            <a:xfrm>
              <a:off x="1191491" y="2632364"/>
              <a:ext cx="3488290" cy="25572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wisbox</a:t>
              </a:r>
              <a:r>
                <a:rPr lang="en-US" dirty="0">
                  <a:solidFill>
                    <a:schemeClr val="tx1"/>
                  </a:solidFill>
                </a:rPr>
                <a:t> plugin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B5C35B6-AAB6-05C8-C13F-0E05E9BE236A}"/>
                </a:ext>
              </a:extLst>
            </p:cNvPr>
            <p:cNvSpPr/>
            <p:nvPr/>
          </p:nvSpPr>
          <p:spPr>
            <a:xfrm>
              <a:off x="1967344" y="3255817"/>
              <a:ext cx="1912335" cy="125547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ecCodes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20BA0284-7DCA-54A0-C4D0-970D8C1474F5}"/>
              </a:ext>
            </a:extLst>
          </p:cNvPr>
          <p:cNvSpPr/>
          <p:nvPr/>
        </p:nvSpPr>
        <p:spPr>
          <a:xfrm>
            <a:off x="5008418" y="1243895"/>
            <a:ext cx="2175163" cy="1455286"/>
          </a:xfrm>
          <a:prstGeom prst="snip1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Configuration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(data mappings)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E99A77D-0DBE-EE0F-B3F0-5400D57E15CF}"/>
              </a:ext>
            </a:extLst>
          </p:cNvPr>
          <p:cNvSpPr/>
          <p:nvPr/>
        </p:nvSpPr>
        <p:spPr>
          <a:xfrm>
            <a:off x="8954317" y="1026321"/>
            <a:ext cx="2691040" cy="189043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wis2box core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E8EFCB-DE68-F323-6106-1C13A25C0A39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flipH="1">
            <a:off x="7183581" y="1971538"/>
            <a:ext cx="1770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92008B-9364-C8FB-5C91-27CF0561E8D1}"/>
              </a:ext>
            </a:extLst>
          </p:cNvPr>
          <p:cNvCxnSpPr>
            <a:cxnSpLocks/>
            <a:stCxn id="7" idx="2"/>
            <a:endCxn id="4" idx="3"/>
          </p:cNvCxnSpPr>
          <p:nvPr/>
        </p:nvCxnSpPr>
        <p:spPr>
          <a:xfrm flipH="1">
            <a:off x="3352800" y="1971538"/>
            <a:ext cx="1655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C30B1F-FC78-E7E0-3449-EBD15EA8434C}"/>
              </a:ext>
            </a:extLst>
          </p:cNvPr>
          <p:cNvSpPr txBox="1"/>
          <p:nvPr/>
        </p:nvSpPr>
        <p:spPr>
          <a:xfrm>
            <a:off x="304800" y="3164681"/>
            <a:ext cx="117763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Menlo" panose="020B0609030804020204" pitchFamily="49" charset="0"/>
              </a:rPr>
              <a:t>    dza.alger_met_centre.data.core.weather.surface-based-observations.synop:</a:t>
            </a: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plugins:</a:t>
            </a: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    bufr4:</a:t>
            </a: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        - plugin: wis2box.data.bufr4.ObservationDataBUFR</a:t>
            </a: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          notify: true</a:t>
            </a: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          buckets:</a:t>
            </a: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            - ${WIS2BOX_STORAGE_INCOMING}</a:t>
            </a: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          file-pattern: '^.*\.bufr4$'</a:t>
            </a: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        - plugin: wis2box.data.bufr2geojson.ObservationDataBUFR2GeoJSON</a:t>
            </a: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          buckets:</a:t>
            </a: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            - ${WIS2BOX_STORAGE_PUBLIC}</a:t>
            </a:r>
          </a:p>
          <a:p>
            <a:r>
              <a:rPr lang="en-CA" dirty="0">
                <a:effectLst/>
                <a:latin typeface="Menlo" panose="020B0609030804020204" pitchFamily="49" charset="0"/>
              </a:rPr>
              <a:t>                  file-pattern: '^WIGOS_(\d-\d+-\d+-\w+)_.*\.bufr4$'</a:t>
            </a:r>
          </a:p>
          <a:p>
            <a:endParaRPr lang="en-CA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E8C8A-4CE5-6592-5D40-6AE6CD3AE503}"/>
              </a:ext>
            </a:extLst>
          </p:cNvPr>
          <p:cNvSpPr/>
          <p:nvPr/>
        </p:nvSpPr>
        <p:spPr>
          <a:xfrm>
            <a:off x="4744519" y="5001491"/>
            <a:ext cx="2058063" cy="6126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6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3CCE-1609-0D1B-B2AE-63980F0C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166018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Uses </a:t>
            </a:r>
            <a:r>
              <a:rPr lang="en-US" dirty="0" err="1"/>
              <a:t>ecCodes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5CD13-5EAC-5596-D3CD-33577480DE9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Wis2box BUFR plugin</a:t>
            </a:r>
            <a:endParaRPr lang="en-CH" sz="3200" b="1" dirty="0"/>
          </a:p>
        </p:txBody>
      </p:sp>
      <p:pic>
        <p:nvPicPr>
          <p:cNvPr id="1028" name="Picture 4" descr="what is a plugin">
            <a:extLst>
              <a:ext uri="{FF2B5EF4-FFF2-40B4-BE49-F238E27FC236}">
                <a16:creationId xmlns:a16="http://schemas.microsoft.com/office/drawing/2014/main" id="{39327619-4781-B029-1DEF-E0A4EBF11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1" r="25656"/>
          <a:stretch/>
        </p:blipFill>
        <p:spPr bwMode="auto">
          <a:xfrm>
            <a:off x="8478981" y="928182"/>
            <a:ext cx="3311237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64A5A54-BAD4-32B8-85D0-551A78241322}"/>
              </a:ext>
            </a:extLst>
          </p:cNvPr>
          <p:cNvGrpSpPr/>
          <p:nvPr/>
        </p:nvGrpSpPr>
        <p:grpSpPr>
          <a:xfrm>
            <a:off x="1968875" y="2382982"/>
            <a:ext cx="3488290" cy="2557245"/>
            <a:chOff x="1191491" y="2632364"/>
            <a:chExt cx="3488290" cy="255724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34A9AEA-1812-2077-AA37-1ED0F12D3F47}"/>
                </a:ext>
              </a:extLst>
            </p:cNvPr>
            <p:cNvSpPr/>
            <p:nvPr/>
          </p:nvSpPr>
          <p:spPr>
            <a:xfrm>
              <a:off x="1191491" y="2632364"/>
              <a:ext cx="3488290" cy="25572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wisbox</a:t>
              </a:r>
              <a:r>
                <a:rPr lang="en-US" dirty="0">
                  <a:solidFill>
                    <a:schemeClr val="tx1"/>
                  </a:solidFill>
                </a:rPr>
                <a:t> plugin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668DB6C-4B3A-4670-0114-F5D3B7EE2E07}"/>
                </a:ext>
              </a:extLst>
            </p:cNvPr>
            <p:cNvSpPr/>
            <p:nvPr/>
          </p:nvSpPr>
          <p:spPr>
            <a:xfrm>
              <a:off x="1967344" y="3255817"/>
              <a:ext cx="1912335" cy="125547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ecCodes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bufr2geojson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230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mo2016_powerpoint_standard_v2_dark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51891" y="1535545"/>
            <a:ext cx="8229600" cy="37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chemeClr val="bg1"/>
                </a:solidFill>
              </a:rPr>
              <a:t>Thank you</a:t>
            </a:r>
          </a:p>
          <a:p>
            <a:r>
              <a:rPr lang="en-US" sz="4800">
                <a:solidFill>
                  <a:schemeClr val="bg1"/>
                </a:solidFill>
              </a:rPr>
              <a:t>Merci</a:t>
            </a:r>
          </a:p>
          <a:p>
            <a:r>
              <a:rPr lang="en-US" sz="4800">
                <a:solidFill>
                  <a:schemeClr val="bg1"/>
                </a:solidFill>
              </a:rPr>
              <a:t>Gracias</a:t>
            </a:r>
          </a:p>
          <a:p>
            <a:r>
              <a:rPr lang="ar-MA" sz="4800">
                <a:solidFill>
                  <a:schemeClr val="bg1"/>
                </a:solidFill>
              </a:rPr>
              <a:t>شكرا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ja-JP" altLang="en-US" sz="4800">
                <a:solidFill>
                  <a:schemeClr val="bg1"/>
                </a:solidFill>
              </a:rPr>
              <a:t>谢谢</a:t>
            </a:r>
            <a:endParaRPr lang="en-US" altLang="ja-JP" sz="4800">
              <a:solidFill>
                <a:schemeClr val="bg1"/>
              </a:solidFill>
            </a:endParaRPr>
          </a:p>
          <a:p>
            <a:endParaRPr lang="en-US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3CCE-1609-0D1B-B2AE-63980F0C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166018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wis2box uses Docker for application management</a:t>
            </a:r>
          </a:p>
          <a:p>
            <a:r>
              <a:rPr lang="en-US" dirty="0"/>
              <a:t>Containerization</a:t>
            </a:r>
          </a:p>
          <a:p>
            <a:r>
              <a:rPr lang="en-US" dirty="0"/>
              <a:t>Microservices</a:t>
            </a:r>
          </a:p>
          <a:p>
            <a:r>
              <a:rPr lang="en-US" dirty="0"/>
              <a:t>Building blocks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5CD13-5EAC-5596-D3CD-33577480DE9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Docker</a:t>
            </a:r>
            <a:endParaRPr lang="en-CH" sz="3200" b="1" dirty="0"/>
          </a:p>
        </p:txBody>
      </p:sp>
      <p:pic>
        <p:nvPicPr>
          <p:cNvPr id="12290" name="Picture 2" descr="Press and Media Resources - Docker">
            <a:extLst>
              <a:ext uri="{FF2B5EF4-FFF2-40B4-BE49-F238E27FC236}">
                <a16:creationId xmlns:a16="http://schemas.microsoft.com/office/drawing/2014/main" id="{1571865D-3501-71CD-FE22-AEF62E3DE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931" y="3689068"/>
            <a:ext cx="8403771" cy="21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ervices Architecture for Solving Business Needs | Krasamo">
            <a:extLst>
              <a:ext uri="{FF2B5EF4-FFF2-40B4-BE49-F238E27FC236}">
                <a16:creationId xmlns:a16="http://schemas.microsoft.com/office/drawing/2014/main" id="{F6A3452C-5996-89FE-CC9C-A06EF7A00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237" y="1714759"/>
            <a:ext cx="3750974" cy="235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81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3CCE-1609-0D1B-B2AE-63980F0C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166018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Image: a recipe on how to create a running system</a:t>
            </a:r>
          </a:p>
          <a:p>
            <a:pPr lvl="1"/>
            <a:r>
              <a:rPr lang="en-US" dirty="0"/>
              <a:t>Build</a:t>
            </a:r>
          </a:p>
          <a:p>
            <a:r>
              <a:rPr lang="en-US" dirty="0"/>
              <a:t>Container: a running system based on an image</a:t>
            </a:r>
          </a:p>
          <a:p>
            <a:pPr lvl="1"/>
            <a:r>
              <a:rPr lang="en-US" dirty="0"/>
              <a:t>Run</a:t>
            </a:r>
          </a:p>
          <a:p>
            <a:r>
              <a:rPr lang="en-US" dirty="0"/>
              <a:t>Volume: data storage</a:t>
            </a:r>
          </a:p>
          <a:p>
            <a:pPr lvl="1"/>
            <a:r>
              <a:rPr lang="en-US" dirty="0"/>
              <a:t>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5CD13-5EAC-5596-D3CD-33577480DE9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Docker Terminology</a:t>
            </a:r>
            <a:endParaRPr lang="en-CH" sz="3200" b="1" dirty="0"/>
          </a:p>
        </p:txBody>
      </p:sp>
      <p:pic>
        <p:nvPicPr>
          <p:cNvPr id="12290" name="Picture 2" descr="Press and Media Resources - Docker">
            <a:extLst>
              <a:ext uri="{FF2B5EF4-FFF2-40B4-BE49-F238E27FC236}">
                <a16:creationId xmlns:a16="http://schemas.microsoft.com/office/drawing/2014/main" id="{1571865D-3501-71CD-FE22-AEF62E3DE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880" y="5291833"/>
            <a:ext cx="3388914" cy="87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F86E6-667B-9D70-7260-FB6993282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96612" y="900060"/>
            <a:ext cx="1677894" cy="154092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3C019E6-4E60-A750-1178-B0CD3D53C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037126" y="2476364"/>
            <a:ext cx="1145970" cy="1043310"/>
          </a:xfrm>
          <a:prstGeom prst="rect">
            <a:avLst/>
          </a:prstGeom>
        </p:spPr>
      </p:pic>
      <p:pic>
        <p:nvPicPr>
          <p:cNvPr id="13" name="Picture 12" descr="A picture containing hard disc&#10;&#10;Description automatically generated">
            <a:extLst>
              <a:ext uri="{FF2B5EF4-FFF2-40B4-BE49-F238E27FC236}">
                <a16:creationId xmlns:a16="http://schemas.microsoft.com/office/drawing/2014/main" id="{CF0D8601-E004-2B4D-02FA-393A4DADF9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797084" y="3720496"/>
            <a:ext cx="1680032" cy="111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5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>
            <a:extLst>
              <a:ext uri="{FF2B5EF4-FFF2-40B4-BE49-F238E27FC236}">
                <a16:creationId xmlns:a16="http://schemas.microsoft.com/office/drawing/2014/main" id="{05AE10B9-8254-9150-CCAB-21DE42407EF0}"/>
              </a:ext>
            </a:extLst>
          </p:cNvPr>
          <p:cNvSpPr/>
          <p:nvPr/>
        </p:nvSpPr>
        <p:spPr>
          <a:xfrm>
            <a:off x="1761566" y="1059776"/>
            <a:ext cx="8444752" cy="5384156"/>
          </a:xfrm>
          <a:prstGeom prst="cloud">
            <a:avLst/>
          </a:prstGeom>
          <a:solidFill>
            <a:schemeClr val="accent1">
              <a:alpha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22A3646-55FE-DD63-4C3A-D4DB8221B759}"/>
              </a:ext>
            </a:extLst>
          </p:cNvPr>
          <p:cNvSpPr/>
          <p:nvPr/>
        </p:nvSpPr>
        <p:spPr>
          <a:xfrm>
            <a:off x="4323742" y="3068514"/>
            <a:ext cx="2338620" cy="1139385"/>
          </a:xfrm>
          <a:prstGeom prst="roundRect">
            <a:avLst/>
          </a:prstGeom>
          <a:solidFill>
            <a:srgbClr val="00B05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191A3-8A5E-41C0-4EDB-5C3180B59D7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Containers</a:t>
            </a:r>
            <a:endParaRPr lang="en-CH" sz="3200" b="1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002177F-6DE9-53D3-CB46-E00151CE51D4}"/>
              </a:ext>
            </a:extLst>
          </p:cNvPr>
          <p:cNvSpPr/>
          <p:nvPr/>
        </p:nvSpPr>
        <p:spPr>
          <a:xfrm>
            <a:off x="3757380" y="1059776"/>
            <a:ext cx="2338620" cy="1139385"/>
          </a:xfrm>
          <a:prstGeom prst="roundRect">
            <a:avLst/>
          </a:prstGeom>
          <a:solidFill>
            <a:srgbClr val="00B05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Broker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360D36-8BBB-3F67-C9F9-9440A58F0458}"/>
              </a:ext>
            </a:extLst>
          </p:cNvPr>
          <p:cNvSpPr/>
          <p:nvPr/>
        </p:nvSpPr>
        <p:spPr>
          <a:xfrm>
            <a:off x="1108129" y="3664105"/>
            <a:ext cx="2338620" cy="1139385"/>
          </a:xfrm>
          <a:prstGeom prst="roundRect">
            <a:avLst/>
          </a:prstGeom>
          <a:solidFill>
            <a:srgbClr val="00B05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0E279B-F9A4-45A2-704C-054A3B4B36A3}"/>
              </a:ext>
            </a:extLst>
          </p:cNvPr>
          <p:cNvSpPr/>
          <p:nvPr/>
        </p:nvSpPr>
        <p:spPr>
          <a:xfrm>
            <a:off x="7257982" y="3151803"/>
            <a:ext cx="2338620" cy="1139385"/>
          </a:xfrm>
          <a:prstGeom prst="roundRect">
            <a:avLst/>
          </a:prstGeom>
          <a:solidFill>
            <a:srgbClr val="00B05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E0220E-951E-47A9-FED1-8B4067D467DC}"/>
              </a:ext>
            </a:extLst>
          </p:cNvPr>
          <p:cNvSpPr/>
          <p:nvPr/>
        </p:nvSpPr>
        <p:spPr>
          <a:xfrm>
            <a:off x="7512378" y="1427428"/>
            <a:ext cx="2338620" cy="1139385"/>
          </a:xfrm>
          <a:prstGeom prst="roundRect">
            <a:avLst/>
          </a:prstGeom>
          <a:solidFill>
            <a:srgbClr val="00B05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Application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C6339B3-E623-5A65-94CF-31D8E7D68D37}"/>
              </a:ext>
            </a:extLst>
          </p:cNvPr>
          <p:cNvSpPr/>
          <p:nvPr/>
        </p:nvSpPr>
        <p:spPr>
          <a:xfrm>
            <a:off x="4926690" y="5304547"/>
            <a:ext cx="2338620" cy="1139385"/>
          </a:xfrm>
          <a:prstGeom prst="roundRect">
            <a:avLst/>
          </a:prstGeom>
          <a:solidFill>
            <a:srgbClr val="00B050">
              <a:alpha val="7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411282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3" grpId="0" animBg="1"/>
      <p:bldP spid="4" grpId="0" animBg="1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A972B-FEE1-3259-22E6-FBD075AED760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WIS2 Components</a:t>
            </a:r>
            <a:endParaRPr lang="en-CH" sz="3200" b="1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2F398686-19CE-F374-2E8B-9E1249326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91718"/>
              </p:ext>
            </p:extLst>
          </p:nvPr>
        </p:nvGraphicFramePr>
        <p:xfrm>
          <a:off x="361590" y="1076202"/>
          <a:ext cx="11644363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135">
                  <a:extLst>
                    <a:ext uri="{9D8B030D-6E8A-4147-A177-3AD203B41FA5}">
                      <a16:colId xmlns:a16="http://schemas.microsoft.com/office/drawing/2014/main" val="3156213688"/>
                    </a:ext>
                  </a:extLst>
                </a:gridCol>
                <a:gridCol w="4595750">
                  <a:extLst>
                    <a:ext uri="{9D8B030D-6E8A-4147-A177-3AD203B41FA5}">
                      <a16:colId xmlns:a16="http://schemas.microsoft.com/office/drawing/2014/main" val="3684426858"/>
                    </a:ext>
                  </a:extLst>
                </a:gridCol>
                <a:gridCol w="3764478">
                  <a:extLst>
                    <a:ext uri="{9D8B030D-6E8A-4147-A177-3AD203B41FA5}">
                      <a16:colId xmlns:a16="http://schemas.microsoft.com/office/drawing/2014/main" val="312878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Docker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7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MinIO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wis2box-minio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49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mosquitto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wis2box-broker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0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wis2box-management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38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pygeoapi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wis2box-api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65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Web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Vue.js</a:t>
                      </a:r>
                      <a:r>
                        <a:rPr lang="en-US" sz="3600" dirty="0"/>
                        <a:t>/</a:t>
                      </a:r>
                      <a:r>
                        <a:rPr lang="en-US" sz="3600" dirty="0" err="1"/>
                        <a:t>LeafletJS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wis2box-ui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1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Grafrana</a:t>
                      </a:r>
                      <a:r>
                        <a:rPr lang="en-US" sz="3600" dirty="0"/>
                        <a:t>/</a:t>
                      </a:r>
                    </a:p>
                    <a:p>
                      <a:r>
                        <a:rPr lang="en-US" sz="3600" dirty="0"/>
                        <a:t>Prometheus/Loki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grafana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2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89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3CCE-1609-0D1B-B2AE-63980F0C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166018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Technology: </a:t>
            </a:r>
            <a:r>
              <a:rPr lang="en-US" dirty="0" err="1"/>
              <a:t>MinIO</a:t>
            </a:r>
            <a:endParaRPr lang="en-US" dirty="0"/>
          </a:p>
          <a:p>
            <a:pPr lvl="1"/>
            <a:r>
              <a:rPr lang="en-US" dirty="0"/>
              <a:t>Object storage (S3)</a:t>
            </a:r>
          </a:p>
          <a:p>
            <a:r>
              <a:rPr lang="en-US" dirty="0"/>
              <a:t>Container: wis2box-minio</a:t>
            </a:r>
          </a:p>
          <a:p>
            <a:r>
              <a:rPr lang="en-US" dirty="0"/>
              <a:t>Management of:</a:t>
            </a:r>
          </a:p>
          <a:p>
            <a:pPr lvl="1"/>
            <a:r>
              <a:rPr lang="en-US" dirty="0"/>
              <a:t>Data (observations, etc.)</a:t>
            </a:r>
          </a:p>
          <a:p>
            <a:pPr lvl="1"/>
            <a:r>
              <a:rPr lang="en-US" dirty="0"/>
              <a:t>Metadata (discovery, station)</a:t>
            </a:r>
          </a:p>
          <a:p>
            <a:pPr lvl="1"/>
            <a:r>
              <a:rPr lang="en-US" dirty="0"/>
              <a:t>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5CD13-5EAC-5596-D3CD-33577480DE9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Storage</a:t>
            </a:r>
            <a:endParaRPr lang="en-CH" sz="3200" b="1" dirty="0"/>
          </a:p>
        </p:txBody>
      </p:sp>
      <p:pic>
        <p:nvPicPr>
          <p:cNvPr id="6146" name="Picture 2" descr="GitHub - minio/minio: Multi-Cloud Object Storage">
            <a:extLst>
              <a:ext uri="{FF2B5EF4-FFF2-40B4-BE49-F238E27FC236}">
                <a16:creationId xmlns:a16="http://schemas.microsoft.com/office/drawing/2014/main" id="{7A6A19A7-5AF8-811E-65E9-99D0AF5D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94" y="4438567"/>
            <a:ext cx="74041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78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3CCE-1609-0D1B-B2AE-63980F0C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166018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Technology: </a:t>
            </a:r>
            <a:r>
              <a:rPr lang="en-US" dirty="0" err="1"/>
              <a:t>mosquitto</a:t>
            </a:r>
            <a:endParaRPr lang="en-US" dirty="0"/>
          </a:p>
          <a:p>
            <a:r>
              <a:rPr lang="en-US" dirty="0"/>
              <a:t>Container: wis2box-broker</a:t>
            </a:r>
          </a:p>
          <a:p>
            <a:r>
              <a:rPr lang="en-US" dirty="0"/>
              <a:t>Subscription and notifications</a:t>
            </a:r>
          </a:p>
          <a:p>
            <a:pPr lvl="1"/>
            <a:r>
              <a:rPr lang="en-US" dirty="0"/>
              <a:t>Data ingest</a:t>
            </a:r>
          </a:p>
          <a:p>
            <a:pPr lvl="1"/>
            <a:r>
              <a:rPr lang="en-US" dirty="0"/>
              <a:t>Data publication to WIS2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5CD13-5EAC-5596-D3CD-33577480DE9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Broker</a:t>
            </a:r>
            <a:endParaRPr lang="en-CH" sz="3200" b="1" dirty="0"/>
          </a:p>
        </p:txBody>
      </p:sp>
      <p:pic>
        <p:nvPicPr>
          <p:cNvPr id="7170" name="Picture 2" descr="GitHub - eclipse/mosquitto: Eclipse Mosquitto - An open source MQTT broker">
            <a:extLst>
              <a:ext uri="{FF2B5EF4-FFF2-40B4-BE49-F238E27FC236}">
                <a16:creationId xmlns:a16="http://schemas.microsoft.com/office/drawing/2014/main" id="{A3A251A1-BB17-AA66-D0C8-73830BC3E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5" r="23989"/>
          <a:stretch/>
        </p:blipFill>
        <p:spPr bwMode="auto">
          <a:xfrm>
            <a:off x="6669741" y="2571604"/>
            <a:ext cx="4034119" cy="394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11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3CCE-1609-0D1B-B2AE-63980F0C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166018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Technology: Python</a:t>
            </a:r>
          </a:p>
          <a:p>
            <a:r>
              <a:rPr lang="en-US" dirty="0"/>
              <a:t>Container: wis2box-management</a:t>
            </a:r>
          </a:p>
          <a:p>
            <a:r>
              <a:rPr lang="en-US" dirty="0"/>
              <a:t>Metadata management</a:t>
            </a:r>
          </a:p>
          <a:p>
            <a:pPr lvl="1"/>
            <a:r>
              <a:rPr lang="en-US" dirty="0"/>
              <a:t>Discovery</a:t>
            </a:r>
          </a:p>
          <a:p>
            <a:pPr lvl="1"/>
            <a:r>
              <a:rPr lang="en-US" dirty="0"/>
              <a:t>Station</a:t>
            </a:r>
          </a:p>
          <a:p>
            <a:r>
              <a:rPr lang="en-US" dirty="0"/>
              <a:t>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5CD13-5EAC-5596-D3CD-33577480DE9C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Management</a:t>
            </a:r>
            <a:endParaRPr lang="en-CH" sz="3200" b="1" dirty="0"/>
          </a:p>
        </p:txBody>
      </p:sp>
      <p:pic>
        <p:nvPicPr>
          <p:cNvPr id="8194" name="Picture 2" descr="Python (programming language) - Wikipedia">
            <a:extLst>
              <a:ext uri="{FF2B5EF4-FFF2-40B4-BE49-F238E27FC236}">
                <a16:creationId xmlns:a16="http://schemas.microsoft.com/office/drawing/2014/main" id="{82BE35FB-9E4C-2B30-4603-BD8E7D0CE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234" y="1846135"/>
            <a:ext cx="3358553" cy="368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94826"/>
      </p:ext>
    </p:extLst>
  </p:cSld>
  <p:clrMapOvr>
    <a:masterClrMapping/>
  </p:clrMapOvr>
</p:sld>
</file>

<file path=ppt/theme/theme1.xml><?xml version="1.0" encoding="utf-8"?>
<a:theme xmlns:a="http://schemas.openxmlformats.org/drawingml/2006/main" name="WMO_BLUE_Powerpoint_en_f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16211c-4a92-46f9-9375-802e528178b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4DA2BE25AB9B4F845A1DC341712088" ma:contentTypeVersion="15" ma:contentTypeDescription="Create a new document." ma:contentTypeScope="" ma:versionID="94df9b8fbfafc860e52db64f7e9d7881">
  <xsd:schema xmlns:xsd="http://www.w3.org/2001/XMLSchema" xmlns:xs="http://www.w3.org/2001/XMLSchema" xmlns:p="http://schemas.microsoft.com/office/2006/metadata/properties" xmlns:ns3="c316211c-4a92-46f9-9375-802e528178bc" xmlns:ns4="a3e00b57-4a46-463c-8c2b-662f7bee4c43" targetNamespace="http://schemas.microsoft.com/office/2006/metadata/properties" ma:root="true" ma:fieldsID="7398c2d499562a16f71db52255598aad" ns3:_="" ns4:_="">
    <xsd:import namespace="c316211c-4a92-46f9-9375-802e528178bc"/>
    <xsd:import namespace="a3e00b57-4a46-463c-8c2b-662f7bee4c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6211c-4a92-46f9-9375-802e528178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00b57-4a46-463c-8c2b-662f7bee4c4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258279-C602-426F-885A-3D23AED4E291}">
  <ds:schemaRefs>
    <ds:schemaRef ds:uri="a3e00b57-4a46-463c-8c2b-662f7bee4c43"/>
    <ds:schemaRef ds:uri="c316211c-4a92-46f9-9375-802e528178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AB6DC80-67D9-4E9C-B0CC-148EF0497A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839A87-91B8-4AA6-AEFB-05B6EBE296D8}">
  <ds:schemaRefs>
    <ds:schemaRef ds:uri="a3e00b57-4a46-463c-8c2b-662f7bee4c43"/>
    <ds:schemaRef ds:uri="c316211c-4a92-46f9-9375-802e528178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WMO_BLUE_Powerpoint_en_fr</Template>
  <TotalTime>17960</TotalTime>
  <Words>787</Words>
  <Application>Microsoft Macintosh PowerPoint</Application>
  <PresentationFormat>Widescreen</PresentationFormat>
  <Paragraphs>208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Menlo</vt:lpstr>
      <vt:lpstr>WMO_BLUE_Powerpoint_en_fr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World Meteorological Organization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WIS2 in a box</dc:title>
  <dc:subject/>
  <dc:creator>Hassan Haddouch</dc:creator>
  <cp:keywords/>
  <dc:description/>
  <cp:lastModifiedBy>Tom Kralidis</cp:lastModifiedBy>
  <cp:revision>118</cp:revision>
  <cp:lastPrinted>2022-09-30T15:58:20Z</cp:lastPrinted>
  <dcterms:created xsi:type="dcterms:W3CDTF">2018-03-12T08:33:49Z</dcterms:created>
  <dcterms:modified xsi:type="dcterms:W3CDTF">2023-03-22T20:42:48Z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2021-09-10T14:28:53Z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217555dd-f7ca-4312-9068-000074783adc</vt:lpwstr>
  </property>
  <property fmtid="{D5CDD505-2E9C-101B-9397-08002B2CF9AE}" pid="8" name="ContentTypeId">
    <vt:lpwstr>0x010100904DA2BE25AB9B4F845A1DC341712088</vt:lpwstr>
  </property>
</Properties>
</file>