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6"/>
  </p:notesMasterIdLst>
  <p:sldIdLst>
    <p:sldId id="540" r:id="rId5"/>
    <p:sldId id="662" r:id="rId6"/>
    <p:sldId id="661" r:id="rId7"/>
    <p:sldId id="4202" r:id="rId8"/>
    <p:sldId id="4201" r:id="rId9"/>
    <p:sldId id="1019" r:id="rId10"/>
    <p:sldId id="4203" r:id="rId11"/>
    <p:sldId id="4204" r:id="rId12"/>
    <p:sldId id="4205" r:id="rId13"/>
    <p:sldId id="4206" r:id="rId14"/>
    <p:sldId id="258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Haddouch" initials="HH" lastIdx="1" clrIdx="0">
    <p:extLst>
      <p:ext uri="{19B8F6BF-5375-455C-9EA6-DF929625EA0E}">
        <p15:presenceInfo xmlns:p15="http://schemas.microsoft.com/office/powerpoint/2012/main" userId="S::hhaddouch@wmo.int::38bca422-f6bf-43f4-8b2e-93319d8cf316" providerId="AD"/>
      </p:ext>
    </p:extLst>
  </p:cmAuthor>
  <p:cmAuthor id="2" name="David Inglis Berry" initials="DB" lastIdx="2" clrIdx="1">
    <p:extLst>
      <p:ext uri="{19B8F6BF-5375-455C-9EA6-DF929625EA0E}">
        <p15:presenceInfo xmlns:p15="http://schemas.microsoft.com/office/powerpoint/2012/main" userId="S::dberry@wmo.int::a01c5bf7-82dd-4db0-bb8e-9577d07715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ABF"/>
    <a:srgbClr val="1849D4"/>
    <a:srgbClr val="003777"/>
    <a:srgbClr val="373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/>
    <p:restoredTop sz="82127"/>
  </p:normalViewPr>
  <p:slideViewPr>
    <p:cSldViewPr snapToGrid="0">
      <p:cViewPr varScale="1">
        <p:scale>
          <a:sx n="93" d="100"/>
          <a:sy n="93" d="100"/>
        </p:scale>
        <p:origin x="1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0998F-8728-1549-83BA-986C6A26FE54}" type="datetimeFigureOut">
              <a:rPr lang="en-GB" smtClean="0"/>
              <a:pPr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7448-BA1D-3742-9819-D3EC6E0D6AB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EC18B-8BAB-4C81-8A48-6DFF073FBC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8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EC18B-8BAB-4C81-8A48-6DFF073FBC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7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EC18B-8BAB-4C81-8A48-6DFF073FBC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1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3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5" r:id="rId7"/>
    <p:sldLayoutId id="2147483656" r:id="rId8"/>
    <p:sldLayoutId id="2147483657" r:id="rId9"/>
    <p:sldLayoutId id="214748369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mo-im/pywisc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mo-im/pywis-pubs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mo2016_powerpoint_standard_v2_dark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1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50140" y="1333677"/>
            <a:ext cx="8229600" cy="180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WIS2 data access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45371" y="2768529"/>
            <a:ext cx="4239138" cy="149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Tom </a:t>
            </a:r>
            <a:r>
              <a:rPr lang="en-US" sz="2800" b="1" dirty="0" err="1">
                <a:solidFill>
                  <a:schemeClr val="bg1"/>
                </a:solidFill>
              </a:rPr>
              <a:t>Kralidis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Senior Geospatial Architect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Meteorological Service of Canada</a:t>
            </a:r>
            <a:endParaRPr lang="en-CH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tom.kralidis@ec.gc.ca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tomkralidis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8FCE0-7367-487B-7043-8D91F8D9B34A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05AE10B9-8254-9150-CCAB-21DE42407EF0}"/>
              </a:ext>
            </a:extLst>
          </p:cNvPr>
          <p:cNvSpPr/>
          <p:nvPr/>
        </p:nvSpPr>
        <p:spPr>
          <a:xfrm>
            <a:off x="1761566" y="1059776"/>
            <a:ext cx="8444752" cy="5384156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95000"/>
                <a:satMod val="105000"/>
                <a:alpha val="151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2A3646-55FE-DD63-4C3A-D4DB8221B759}"/>
              </a:ext>
            </a:extLst>
          </p:cNvPr>
          <p:cNvSpPr/>
          <p:nvPr/>
        </p:nvSpPr>
        <p:spPr>
          <a:xfrm>
            <a:off x="4323742" y="3068514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 Global Discovery Catalogue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191A3-8A5E-41C0-4EDB-5C3180B59D7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Finding and downloading data from WIS2: full workflow</a:t>
            </a:r>
            <a:endParaRPr lang="en-CH" sz="32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02177F-6DE9-53D3-CB46-E00151CE51D4}"/>
              </a:ext>
            </a:extLst>
          </p:cNvPr>
          <p:cNvSpPr/>
          <p:nvPr/>
        </p:nvSpPr>
        <p:spPr>
          <a:xfrm>
            <a:off x="7867698" y="1209606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Global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360D36-8BBB-3F67-C9F9-9440A58F0458}"/>
              </a:ext>
            </a:extLst>
          </p:cNvPr>
          <p:cNvSpPr/>
          <p:nvPr/>
        </p:nvSpPr>
        <p:spPr>
          <a:xfrm>
            <a:off x="7867698" y="4923212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Global Cache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10779E-28F9-58A5-E90E-9BB448A91957}"/>
              </a:ext>
            </a:extLst>
          </p:cNvPr>
          <p:cNvGrpSpPr/>
          <p:nvPr/>
        </p:nvGrpSpPr>
        <p:grpSpPr>
          <a:xfrm>
            <a:off x="368700" y="2797557"/>
            <a:ext cx="1152880" cy="1472091"/>
            <a:chOff x="10559611" y="2648050"/>
            <a:chExt cx="1152880" cy="14720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B39FC8-8E24-B6AD-AFDD-B7346168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73DE0F-31E3-426C-C6EF-CF624885E6B8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3B46B-3354-7E83-F708-D64244DB44D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037008" y="2348991"/>
            <a:ext cx="0" cy="257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79AA04-354F-87E6-389E-DC96BBA92F57}"/>
              </a:ext>
            </a:extLst>
          </p:cNvPr>
          <p:cNvGrpSpPr/>
          <p:nvPr/>
        </p:nvGrpSpPr>
        <p:grpSpPr>
          <a:xfrm>
            <a:off x="1512282" y="3256462"/>
            <a:ext cx="2811460" cy="381744"/>
            <a:chOff x="1512282" y="3256462"/>
            <a:chExt cx="2811460" cy="3817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4D626E-3EA3-8713-7C70-E6D70181295F}"/>
                </a:ext>
              </a:extLst>
            </p:cNvPr>
            <p:cNvCxnSpPr>
              <a:cxnSpLocks/>
            </p:cNvCxnSpPr>
            <p:nvPr/>
          </p:nvCxnSpPr>
          <p:spPr>
            <a:xfrm>
              <a:off x="1512282" y="3524003"/>
              <a:ext cx="2811460" cy="11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05111-F905-CCB4-5303-8AD872CCBE96}"/>
                </a:ext>
              </a:extLst>
            </p:cNvPr>
            <p:cNvSpPr txBox="1"/>
            <p:nvPr/>
          </p:nvSpPr>
          <p:spPr>
            <a:xfrm>
              <a:off x="2595947" y="325646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635F0-5132-2BB7-31F6-C1565CD085DF}"/>
              </a:ext>
            </a:extLst>
          </p:cNvPr>
          <p:cNvGrpSpPr/>
          <p:nvPr/>
        </p:nvGrpSpPr>
        <p:grpSpPr>
          <a:xfrm>
            <a:off x="1289421" y="1779299"/>
            <a:ext cx="6578277" cy="1467303"/>
            <a:chOff x="1289421" y="1779299"/>
            <a:chExt cx="6578277" cy="146730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C521B7-B2F2-7B38-E42F-1D30577E1866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 flipV="1">
              <a:off x="1289421" y="1779299"/>
              <a:ext cx="6578277" cy="146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AD0D8C-5D00-566E-6BE9-18B1D59FB40C}"/>
                </a:ext>
              </a:extLst>
            </p:cNvPr>
            <p:cNvSpPr txBox="1"/>
            <p:nvPr/>
          </p:nvSpPr>
          <p:spPr>
            <a:xfrm>
              <a:off x="4401129" y="1995583"/>
              <a:ext cx="109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3681F7-372C-D8DC-3D3D-24CC8DA7D115}"/>
              </a:ext>
            </a:extLst>
          </p:cNvPr>
          <p:cNvGrpSpPr/>
          <p:nvPr/>
        </p:nvGrpSpPr>
        <p:grpSpPr>
          <a:xfrm>
            <a:off x="1521580" y="3946483"/>
            <a:ext cx="6346118" cy="1546422"/>
            <a:chOff x="1521580" y="3946483"/>
            <a:chExt cx="6346118" cy="154642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A2E3B9-9ADD-8A5F-1B25-1E1550086353}"/>
                </a:ext>
              </a:extLst>
            </p:cNvPr>
            <p:cNvCxnSpPr>
              <a:cxnSpLocks/>
              <a:stCxn id="3" idx="1"/>
              <a:endCxn id="8" idx="3"/>
            </p:cNvCxnSpPr>
            <p:nvPr/>
          </p:nvCxnSpPr>
          <p:spPr>
            <a:xfrm flipH="1" flipV="1">
              <a:off x="1521580" y="3946483"/>
              <a:ext cx="6346118" cy="1546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DAF64B-523C-8285-B8DE-2F3F3F359B50}"/>
                </a:ext>
              </a:extLst>
            </p:cNvPr>
            <p:cNvSpPr txBox="1"/>
            <p:nvPr/>
          </p:nvSpPr>
          <p:spPr>
            <a:xfrm>
              <a:off x="4285049" y="4907780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E09F0FE-6B8E-E7B6-2F6C-42229BEFA921}"/>
              </a:ext>
            </a:extLst>
          </p:cNvPr>
          <p:cNvSpPr/>
          <p:nvPr/>
        </p:nvSpPr>
        <p:spPr>
          <a:xfrm>
            <a:off x="1359904" y="2652527"/>
            <a:ext cx="5733624" cy="1839266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</a:rPr>
              <a:t>pywiscat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05D749-BA80-7240-9AAB-B1A4C2DF54D4}"/>
              </a:ext>
            </a:extLst>
          </p:cNvPr>
          <p:cNvGrpSpPr/>
          <p:nvPr/>
        </p:nvGrpSpPr>
        <p:grpSpPr>
          <a:xfrm>
            <a:off x="7093527" y="782913"/>
            <a:ext cx="3906981" cy="5733624"/>
            <a:chOff x="7093527" y="782913"/>
            <a:chExt cx="3906981" cy="57336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62B817-F39D-427B-5FEC-0004212789B3}"/>
                </a:ext>
              </a:extLst>
            </p:cNvPr>
            <p:cNvSpPr/>
            <p:nvPr/>
          </p:nvSpPr>
          <p:spPr>
            <a:xfrm rot="5400000">
              <a:off x="6180206" y="1696234"/>
              <a:ext cx="5733624" cy="3906981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B2898-457C-27E8-949B-E5C118A0946E}"/>
                </a:ext>
              </a:extLst>
            </p:cNvPr>
            <p:cNvSpPr txBox="1"/>
            <p:nvPr/>
          </p:nvSpPr>
          <p:spPr>
            <a:xfrm>
              <a:off x="8222490" y="782913"/>
              <a:ext cx="1629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pywis-pubsub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mo2016_powerpoint_standard_v2_dark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1891" y="1535545"/>
            <a:ext cx="8229600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  <a:p>
            <a:r>
              <a:rPr lang="en-US" sz="4800">
                <a:solidFill>
                  <a:schemeClr val="bg1"/>
                </a:solidFill>
              </a:rPr>
              <a:t>Merci</a:t>
            </a:r>
          </a:p>
          <a:p>
            <a:r>
              <a:rPr lang="en-US" sz="4800">
                <a:solidFill>
                  <a:schemeClr val="bg1"/>
                </a:solidFill>
              </a:rPr>
              <a:t>Gracias</a:t>
            </a:r>
          </a:p>
          <a:p>
            <a:r>
              <a:rPr lang="ar-MA" sz="4800">
                <a:solidFill>
                  <a:schemeClr val="bg1"/>
                </a:solidFill>
              </a:rPr>
              <a:t>شكرا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ja-JP" altLang="en-US" sz="4800">
                <a:solidFill>
                  <a:schemeClr val="bg1"/>
                </a:solidFill>
              </a:rPr>
              <a:t>谢谢</a:t>
            </a:r>
            <a:endParaRPr lang="en-US" altLang="ja-JP" sz="4800">
              <a:solidFill>
                <a:schemeClr val="bg1"/>
              </a:solidFill>
            </a:endParaRPr>
          </a:p>
          <a:p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WIS2 recap</a:t>
            </a:r>
          </a:p>
          <a:p>
            <a:r>
              <a:rPr lang="en-US" dirty="0"/>
              <a:t>Accessing data from WIS2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Table of Contents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427798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9B7162-03D7-2F47-1A29-3972025F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29" y="1056190"/>
            <a:ext cx="531663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WIS2 in a box is a reference implementation of a WIS2 Node</a:t>
            </a:r>
          </a:p>
          <a:p>
            <a:pPr lvl="1"/>
            <a:r>
              <a:rPr lang="en-US" b="1" dirty="0"/>
              <a:t>MQTT</a:t>
            </a:r>
          </a:p>
          <a:p>
            <a:pPr lvl="1"/>
            <a:r>
              <a:rPr lang="en-US" b="1" dirty="0"/>
              <a:t>HTTP</a:t>
            </a:r>
          </a:p>
          <a:p>
            <a:r>
              <a:rPr lang="en-US" b="1" dirty="0"/>
              <a:t>Software</a:t>
            </a:r>
            <a:r>
              <a:rPr lang="en-US" dirty="0"/>
              <a:t> (not hardware)</a:t>
            </a:r>
          </a:p>
          <a:p>
            <a:r>
              <a:rPr lang="en-US" b="1" dirty="0"/>
              <a:t>Publishing facility/capability</a:t>
            </a:r>
            <a:r>
              <a:rPr lang="en-US" dirty="0"/>
              <a:t> compliant to WIS 2.0 Architecture</a:t>
            </a:r>
          </a:p>
          <a:p>
            <a:pPr lvl="1"/>
            <a:r>
              <a:rPr lang="en-US" dirty="0"/>
              <a:t>Provides basic data transformation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integrate</a:t>
            </a:r>
            <a:r>
              <a:rPr lang="en-US" dirty="0"/>
              <a:t> with existing data management systems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47A57-1C26-09B4-D9A5-AB8C40AB1D85}"/>
              </a:ext>
            </a:extLst>
          </p:cNvPr>
          <p:cNvSpPr/>
          <p:nvPr/>
        </p:nvSpPr>
        <p:spPr>
          <a:xfrm>
            <a:off x="-53788" y="1298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WIS2 in </a:t>
            </a:r>
            <a:r>
              <a:rPr lang="en-CH" sz="3200" b="1"/>
              <a:t>a box</a:t>
            </a:r>
            <a:r>
              <a:rPr lang="en-US" sz="3200" b="1" dirty="0"/>
              <a:t>: What is it?</a:t>
            </a:r>
            <a:endParaRPr lang="en-CH" sz="3200" b="1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2B4DC9F-E76F-415E-37C3-7A813A12C14C}"/>
              </a:ext>
            </a:extLst>
          </p:cNvPr>
          <p:cNvSpPr txBox="1">
            <a:spLocks/>
          </p:cNvSpPr>
          <p:nvPr/>
        </p:nvSpPr>
        <p:spPr>
          <a:xfrm>
            <a:off x="8800886" y="604734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02FCD5AC-5239-4317-A018-1F813C8A6B43}" type="slidenum">
              <a:rPr lang="en-GB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 defTabSz="914400">
                <a:defRPr/>
              </a:pPr>
              <a:t>3</a:t>
            </a:fld>
            <a:endParaRPr lang="en-GB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C41E171-FEA0-2266-D652-672CF0560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1" t="12980" r="10246" b="15237"/>
          <a:stretch/>
        </p:blipFill>
        <p:spPr>
          <a:xfrm>
            <a:off x="6826749" y="3983481"/>
            <a:ext cx="380755" cy="308679"/>
          </a:xfrm>
          <a:prstGeom prst="rect">
            <a:avLst/>
          </a:prstGeom>
        </p:spPr>
      </p:pic>
      <p:sp>
        <p:nvSpPr>
          <p:cNvPr id="57" name="Rectangle: Rounded Corners 23">
            <a:extLst>
              <a:ext uri="{FF2B5EF4-FFF2-40B4-BE49-F238E27FC236}">
                <a16:creationId xmlns:a16="http://schemas.microsoft.com/office/drawing/2014/main" id="{DD299922-C3D4-CF35-FF39-7BCF666655F4}"/>
              </a:ext>
            </a:extLst>
          </p:cNvPr>
          <p:cNvSpPr/>
          <p:nvPr/>
        </p:nvSpPr>
        <p:spPr>
          <a:xfrm>
            <a:off x="6194167" y="4365982"/>
            <a:ext cx="2600325" cy="1628775"/>
          </a:xfrm>
          <a:prstGeom prst="roundRect">
            <a:avLst/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431DFE-6A0C-3BB0-4995-C7F880135C2F}"/>
              </a:ext>
            </a:extLst>
          </p:cNvPr>
          <p:cNvSpPr txBox="1"/>
          <p:nvPr/>
        </p:nvSpPr>
        <p:spPr>
          <a:xfrm>
            <a:off x="4690492" y="4998363"/>
            <a:ext cx="12490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b="1" dirty="0"/>
              <a:t>WIS2 Node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077748F-E98C-AF91-95E5-3CD0F4080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9" t="1394" r="6132" b="689"/>
          <a:stretch/>
        </p:blipFill>
        <p:spPr>
          <a:xfrm>
            <a:off x="5861981" y="4844612"/>
            <a:ext cx="664369" cy="671513"/>
          </a:xfrm>
          <a:prstGeom prst="ellipse">
            <a:avLst/>
          </a:prstGeom>
        </p:spPr>
      </p:pic>
      <p:sp>
        <p:nvSpPr>
          <p:cNvPr id="60" name="Rectangle: Rounded Corners 32">
            <a:extLst>
              <a:ext uri="{FF2B5EF4-FFF2-40B4-BE49-F238E27FC236}">
                <a16:creationId xmlns:a16="http://schemas.microsoft.com/office/drawing/2014/main" id="{369189E3-4A17-CE7E-E264-96D65B020BB2}"/>
              </a:ext>
            </a:extLst>
          </p:cNvPr>
          <p:cNvSpPr/>
          <p:nvPr/>
        </p:nvSpPr>
        <p:spPr>
          <a:xfrm>
            <a:off x="6571009" y="4585970"/>
            <a:ext cx="836443" cy="460133"/>
          </a:xfrm>
          <a:prstGeom prst="roundRect">
            <a:avLst/>
          </a:prstGeom>
          <a:solidFill>
            <a:srgbClr val="95B3D7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Broker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A50CE76-E8D7-2D60-20AE-72FFD5D062F8}"/>
              </a:ext>
            </a:extLst>
          </p:cNvPr>
          <p:cNvGrpSpPr/>
          <p:nvPr/>
        </p:nvGrpSpPr>
        <p:grpSpPr>
          <a:xfrm>
            <a:off x="7660683" y="4462750"/>
            <a:ext cx="1129668" cy="1071226"/>
            <a:chOff x="4524942" y="1975187"/>
            <a:chExt cx="1129668" cy="1071226"/>
          </a:xfrm>
        </p:grpSpPr>
        <p:sp>
          <p:nvSpPr>
            <p:cNvPr id="62" name="Flowchart: Magnetic Disk 34">
              <a:extLst>
                <a:ext uri="{FF2B5EF4-FFF2-40B4-BE49-F238E27FC236}">
                  <a16:creationId xmlns:a16="http://schemas.microsoft.com/office/drawing/2014/main" id="{9E9F16DA-8CE1-C3F7-94F9-BA8DF6858AD7}"/>
                </a:ext>
              </a:extLst>
            </p:cNvPr>
            <p:cNvSpPr/>
            <p:nvPr/>
          </p:nvSpPr>
          <p:spPr>
            <a:xfrm>
              <a:off x="4616955" y="2420820"/>
              <a:ext cx="945645" cy="625593"/>
            </a:xfrm>
            <a:prstGeom prst="flowChartMagneticDisk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Magnetic Disk 35">
              <a:extLst>
                <a:ext uri="{FF2B5EF4-FFF2-40B4-BE49-F238E27FC236}">
                  <a16:creationId xmlns:a16="http://schemas.microsoft.com/office/drawing/2014/main" id="{5B5912B1-8097-56D2-46A3-8BA606E28D48}"/>
                </a:ext>
              </a:extLst>
            </p:cNvPr>
            <p:cNvSpPr/>
            <p:nvPr/>
          </p:nvSpPr>
          <p:spPr>
            <a:xfrm>
              <a:off x="4616954" y="1975187"/>
              <a:ext cx="945645" cy="625593"/>
            </a:xfrm>
            <a:prstGeom prst="flowChartMagneticDisk">
              <a:avLst/>
            </a:prstGeom>
            <a:solidFill>
              <a:srgbClr val="558ED5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Data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F368B51-B69C-83BF-5250-7BBB1C1F2BD0}"/>
                </a:ext>
              </a:extLst>
            </p:cNvPr>
            <p:cNvSpPr txBox="1"/>
            <p:nvPr/>
          </p:nvSpPr>
          <p:spPr>
            <a:xfrm>
              <a:off x="4524942" y="2682845"/>
              <a:ext cx="112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Recommended</a:t>
              </a:r>
            </a:p>
          </p:txBody>
        </p:sp>
      </p:grpSp>
      <p:sp>
        <p:nvSpPr>
          <p:cNvPr id="65" name="Rectangle: Rounded Corners 37">
            <a:extLst>
              <a:ext uri="{FF2B5EF4-FFF2-40B4-BE49-F238E27FC236}">
                <a16:creationId xmlns:a16="http://schemas.microsoft.com/office/drawing/2014/main" id="{C6AE18A7-1B7C-13F3-F140-AE607A9A7FD4}"/>
              </a:ext>
            </a:extLst>
          </p:cNvPr>
          <p:cNvSpPr/>
          <p:nvPr/>
        </p:nvSpPr>
        <p:spPr>
          <a:xfrm>
            <a:off x="5822066" y="1078987"/>
            <a:ext cx="3429233" cy="2651540"/>
          </a:xfrm>
          <a:prstGeom prst="roundRect">
            <a:avLst>
              <a:gd name="adj" fmla="val 9697"/>
            </a:avLst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Picture 65" descr="A picture containing text, balloon, transport, aircraft&#10;&#10;Description automatically generated">
            <a:extLst>
              <a:ext uri="{FF2B5EF4-FFF2-40B4-BE49-F238E27FC236}">
                <a16:creationId xmlns:a16="http://schemas.microsoft.com/office/drawing/2014/main" id="{874D4020-C6BC-C254-71AF-758F937DB8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721" y="1837156"/>
            <a:ext cx="1222689" cy="1135201"/>
          </a:xfrm>
          <a:prstGeom prst="rect">
            <a:avLst/>
          </a:prstGeom>
          <a:effectLst/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E8F6FC5-97A5-ED9F-478B-308553E07F8D}"/>
              </a:ext>
            </a:extLst>
          </p:cNvPr>
          <p:cNvGrpSpPr/>
          <p:nvPr/>
        </p:nvGrpSpPr>
        <p:grpSpPr>
          <a:xfrm>
            <a:off x="6457212" y="1682827"/>
            <a:ext cx="1203471" cy="1201087"/>
            <a:chOff x="6266926" y="1991835"/>
            <a:chExt cx="1203471" cy="1201087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7511113-2417-3184-672B-8548801C5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27" t="2429" r="3850" b="3820"/>
            <a:stretch/>
          </p:blipFill>
          <p:spPr>
            <a:xfrm>
              <a:off x="6382771" y="2264234"/>
              <a:ext cx="935832" cy="92868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7412EB-42D2-3703-D6FF-06064A1404F7}"/>
                </a:ext>
              </a:extLst>
            </p:cNvPr>
            <p:cNvSpPr txBox="1"/>
            <p:nvPr/>
          </p:nvSpPr>
          <p:spPr>
            <a:xfrm>
              <a:off x="6266926" y="1991835"/>
              <a:ext cx="12034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/>
                <a:t>Global Broker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8846C9-24F5-FA83-9D57-0DFC5BA9EE33}"/>
              </a:ext>
            </a:extLst>
          </p:cNvPr>
          <p:cNvGrpSpPr/>
          <p:nvPr/>
        </p:nvGrpSpPr>
        <p:grpSpPr>
          <a:xfrm>
            <a:off x="10749897" y="2581640"/>
            <a:ext cx="1152880" cy="1472091"/>
            <a:chOff x="10559611" y="2648050"/>
            <a:chExt cx="1152880" cy="147209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15F4EE9-F496-A312-BCFC-0B09111F0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D5AB99-FE0A-EF34-CCF7-C027F6229F15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sp>
        <p:nvSpPr>
          <p:cNvPr id="73" name="Isosceles Triangle 52">
            <a:extLst>
              <a:ext uri="{FF2B5EF4-FFF2-40B4-BE49-F238E27FC236}">
                <a16:creationId xmlns:a16="http://schemas.microsoft.com/office/drawing/2014/main" id="{4FF3E279-0448-C723-E8B6-1CCF55EC935E}"/>
              </a:ext>
            </a:extLst>
          </p:cNvPr>
          <p:cNvSpPr/>
          <p:nvPr/>
        </p:nvSpPr>
        <p:spPr>
          <a:xfrm rot="21104695">
            <a:off x="10294881" y="1832188"/>
            <a:ext cx="658121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53">
            <a:extLst>
              <a:ext uri="{FF2B5EF4-FFF2-40B4-BE49-F238E27FC236}">
                <a16:creationId xmlns:a16="http://schemas.microsoft.com/office/drawing/2014/main" id="{4656EBD9-AF1D-305F-81EF-60D900CA6D71}"/>
              </a:ext>
            </a:extLst>
          </p:cNvPr>
          <p:cNvSpPr/>
          <p:nvPr/>
        </p:nvSpPr>
        <p:spPr>
          <a:xfrm rot="21104695" flipH="1" flipV="1">
            <a:off x="10352194" y="1115260"/>
            <a:ext cx="830605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0CDB6F-9A9F-B439-10BF-9B9DEBFF58EF}"/>
              </a:ext>
            </a:extLst>
          </p:cNvPr>
          <p:cNvGrpSpPr/>
          <p:nvPr/>
        </p:nvGrpSpPr>
        <p:grpSpPr>
          <a:xfrm>
            <a:off x="7649829" y="2442746"/>
            <a:ext cx="3337943" cy="878449"/>
            <a:chOff x="7396043" y="2751754"/>
            <a:chExt cx="3337943" cy="87844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CFCA53-07F7-A39F-3E1A-6A36DE7CB6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6043" y="275175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CB713CE-3C8F-B020-AF07-0642CD28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21" t="12980" r="10246" b="15237"/>
            <a:stretch/>
          </p:blipFill>
          <p:spPr>
            <a:xfrm rot="396140">
              <a:off x="9037542" y="3049596"/>
              <a:ext cx="601900" cy="48796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1594B9-D205-7572-16BD-FEB4C55A8035}"/>
                </a:ext>
              </a:extLst>
            </p:cNvPr>
            <p:cNvSpPr txBox="1"/>
            <p:nvPr/>
          </p:nvSpPr>
          <p:spPr>
            <a:xfrm rot="474273">
              <a:off x="9595297" y="3168538"/>
              <a:ext cx="9353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notification </a:t>
              </a:r>
            </a:p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of new 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A55DC2A-1832-78F9-91CA-7A1BD236E345}"/>
              </a:ext>
            </a:extLst>
          </p:cNvPr>
          <p:cNvGrpSpPr/>
          <p:nvPr/>
        </p:nvGrpSpPr>
        <p:grpSpPr>
          <a:xfrm>
            <a:off x="6765195" y="2983344"/>
            <a:ext cx="461665" cy="1511158"/>
            <a:chOff x="6574909" y="3292352"/>
            <a:chExt cx="461665" cy="15111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BF0C4F2-7824-9689-2A2B-8C1F867A612B}"/>
                </a:ext>
              </a:extLst>
            </p:cNvPr>
            <p:cNvGrpSpPr/>
            <p:nvPr/>
          </p:nvGrpSpPr>
          <p:grpSpPr>
            <a:xfrm>
              <a:off x="6625850" y="4214259"/>
              <a:ext cx="380754" cy="420324"/>
              <a:chOff x="6625850" y="4214259"/>
              <a:chExt cx="380754" cy="42032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9BA6A3B-D488-BFAC-A948-8CD6E3307371}"/>
                  </a:ext>
                </a:extLst>
              </p:cNvPr>
              <p:cNvSpPr/>
              <p:nvPr/>
            </p:nvSpPr>
            <p:spPr>
              <a:xfrm>
                <a:off x="6625850" y="4214259"/>
                <a:ext cx="380754" cy="420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3A942BA2-03CE-5944-7FDC-C3DA70FF6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21" t="12980" r="10246" b="15237"/>
              <a:stretch/>
            </p:blipFill>
            <p:spPr>
              <a:xfrm rot="16200000">
                <a:off x="6636463" y="4277127"/>
                <a:ext cx="380755" cy="308679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B6260B3-D433-4E13-EC07-0F6D670E0762}"/>
                </a:ext>
              </a:extLst>
            </p:cNvPr>
            <p:cNvGrpSpPr/>
            <p:nvPr/>
          </p:nvGrpSpPr>
          <p:grpSpPr>
            <a:xfrm>
              <a:off x="6574909" y="3292352"/>
              <a:ext cx="461665" cy="1511158"/>
              <a:chOff x="6574909" y="3292352"/>
              <a:chExt cx="461665" cy="1511158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9A0A876-2AEE-529F-15B9-C545E4F8F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961" y="3292352"/>
                <a:ext cx="0" cy="151115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60D4DB-53AF-52CB-9839-1113A6179BE5}"/>
                  </a:ext>
                </a:extLst>
              </p:cNvPr>
              <p:cNvSpPr txBox="1"/>
              <p:nvPr/>
            </p:nvSpPr>
            <p:spPr>
              <a:xfrm rot="16200000">
                <a:off x="6338050" y="3593258"/>
                <a:ext cx="935384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notification </a:t>
                </a:r>
              </a:p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of new data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191BF29-9571-6415-1098-5FAA15097766}"/>
              </a:ext>
            </a:extLst>
          </p:cNvPr>
          <p:cNvGrpSpPr/>
          <p:nvPr/>
        </p:nvGrpSpPr>
        <p:grpSpPr>
          <a:xfrm>
            <a:off x="8859318" y="3591690"/>
            <a:ext cx="1908178" cy="1020178"/>
            <a:chOff x="8669032" y="3900698"/>
            <a:chExt cx="1908178" cy="1020178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A4BADFA-2F12-FB8E-0EE3-5262687EE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9032" y="3900698"/>
              <a:ext cx="1908178" cy="902812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87" descr="Shape&#10;&#10;Description automatically generated">
              <a:extLst>
                <a:ext uri="{FF2B5EF4-FFF2-40B4-BE49-F238E27FC236}">
                  <a16:creationId xmlns:a16="http://schemas.microsoft.com/office/drawing/2014/main" id="{F480F3F8-DB7B-CE99-80ED-0373D2C1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23029">
              <a:off x="8714823" y="4381387"/>
              <a:ext cx="539489" cy="539489"/>
            </a:xfrm>
            <a:prstGeom prst="rect">
              <a:avLst/>
            </a:prstGeom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A343F9-950B-3A53-5821-D94B9C2533A7}"/>
                </a:ext>
              </a:extLst>
            </p:cNvPr>
            <p:cNvGrpSpPr/>
            <p:nvPr/>
          </p:nvGrpSpPr>
          <p:grpSpPr>
            <a:xfrm rot="19579463">
              <a:off x="9339790" y="4251177"/>
              <a:ext cx="1126540" cy="380843"/>
              <a:chOff x="9069807" y="3631576"/>
              <a:chExt cx="1126540" cy="380843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644A876B-4AAF-CD00-161B-A833A1C3C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90815">
                <a:off x="9069807" y="3631576"/>
                <a:ext cx="448412" cy="380843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FD37B-A28D-3458-AA58-82C2EDB69D14}"/>
                  </a:ext>
                </a:extLst>
              </p:cNvPr>
              <p:cNvSpPr txBox="1"/>
              <p:nvPr/>
            </p:nvSpPr>
            <p:spPr>
              <a:xfrm rot="407274">
                <a:off x="9388690" y="3703773"/>
                <a:ext cx="8076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download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4DDAA3-A0AB-1C32-983F-93812FF31C0B}"/>
              </a:ext>
            </a:extLst>
          </p:cNvPr>
          <p:cNvGrpSpPr/>
          <p:nvPr/>
        </p:nvGrpSpPr>
        <p:grpSpPr>
          <a:xfrm>
            <a:off x="6275372" y="2976066"/>
            <a:ext cx="502716" cy="1511158"/>
            <a:chOff x="6296228" y="3313651"/>
            <a:chExt cx="502716" cy="151115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67E40CD-FE80-729D-EE51-AD4B86558FC9}"/>
                </a:ext>
              </a:extLst>
            </p:cNvPr>
            <p:cNvCxnSpPr>
              <a:cxnSpLocks/>
            </p:cNvCxnSpPr>
            <p:nvPr/>
          </p:nvCxnSpPr>
          <p:spPr>
            <a:xfrm>
              <a:off x="6798944" y="3313651"/>
              <a:ext cx="0" cy="15111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010750-642E-9C3D-70A0-9FDEE4215577}"/>
                </a:ext>
              </a:extLst>
            </p:cNvPr>
            <p:cNvSpPr txBox="1"/>
            <p:nvPr/>
          </p:nvSpPr>
          <p:spPr>
            <a:xfrm rot="16200000">
              <a:off x="6189148" y="3780148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D043C0B-78B5-42E4-78A9-62C79A9AA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5964882">
              <a:off x="6299660" y="4223195"/>
              <a:ext cx="432452" cy="439316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45FEF1F-EFF7-4D3D-186B-CAF3E38E0C3F}"/>
              </a:ext>
            </a:extLst>
          </p:cNvPr>
          <p:cNvGrpSpPr/>
          <p:nvPr/>
        </p:nvGrpSpPr>
        <p:grpSpPr>
          <a:xfrm>
            <a:off x="7623196" y="2059738"/>
            <a:ext cx="3337943" cy="675319"/>
            <a:chOff x="7367468" y="2271924"/>
            <a:chExt cx="3337943" cy="675319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0B2B6B6-DB88-0C21-96B1-2657661514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7468" y="250410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8BEE94-F0D9-5D68-87CC-260494C723F1}"/>
                </a:ext>
              </a:extLst>
            </p:cNvPr>
            <p:cNvSpPr txBox="1"/>
            <p:nvPr/>
          </p:nvSpPr>
          <p:spPr>
            <a:xfrm rot="474273">
              <a:off x="9566384" y="2554316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85C22CC-C644-915B-0514-8DDEAE7B3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7124">
              <a:off x="9073487" y="2271924"/>
              <a:ext cx="442176" cy="449195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EAD8C0-4DF3-39B2-DB06-81A6724A819B}"/>
              </a:ext>
            </a:extLst>
          </p:cNvPr>
          <p:cNvGrpSpPr/>
          <p:nvPr/>
        </p:nvGrpSpPr>
        <p:grpSpPr>
          <a:xfrm>
            <a:off x="7099819" y="5180369"/>
            <a:ext cx="541370" cy="788973"/>
            <a:chOff x="6909533" y="5489377"/>
            <a:chExt cx="541370" cy="78897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983ABB3-C964-C129-CF80-7E5D4E205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9533" y="5489377"/>
              <a:ext cx="541370" cy="788973"/>
            </a:xfrm>
            <a:prstGeom prst="rect">
              <a:avLst/>
            </a:prstGeom>
          </p:spPr>
        </p:pic>
        <p:sp>
          <p:nvSpPr>
            <p:cNvPr id="102" name="Isosceles Triangle 20">
              <a:extLst>
                <a:ext uri="{FF2B5EF4-FFF2-40B4-BE49-F238E27FC236}">
                  <a16:creationId xmlns:a16="http://schemas.microsoft.com/office/drawing/2014/main" id="{D49E4837-3C42-74BC-E8AF-59C6F3EFB83A}"/>
                </a:ext>
              </a:extLst>
            </p:cNvPr>
            <p:cNvSpPr/>
            <p:nvPr/>
          </p:nvSpPr>
          <p:spPr>
            <a:xfrm rot="16200000">
              <a:off x="7247130" y="5491380"/>
              <a:ext cx="199219" cy="201769"/>
            </a:xfrm>
            <a:prstGeom prst="triangle">
              <a:avLst>
                <a:gd name="adj" fmla="val 100000"/>
              </a:avLst>
            </a:prstGeom>
            <a:solidFill>
              <a:srgbClr val="DBEEF4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F3BBF75-ECC0-77B9-50EE-323E676B4A70}"/>
              </a:ext>
            </a:extLst>
          </p:cNvPr>
          <p:cNvSpPr/>
          <p:nvPr/>
        </p:nvSpPr>
        <p:spPr>
          <a:xfrm>
            <a:off x="5739175" y="4170988"/>
            <a:ext cx="3569700" cy="2077260"/>
          </a:xfrm>
          <a:prstGeom prst="roundRect">
            <a:avLst/>
          </a:prstGeom>
          <a:solidFill>
            <a:srgbClr val="FF0000">
              <a:alpha val="13103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BE59324-5081-4C60-BD14-340C5536084D}"/>
              </a:ext>
            </a:extLst>
          </p:cNvPr>
          <p:cNvSpPr/>
          <p:nvPr/>
        </p:nvSpPr>
        <p:spPr>
          <a:xfrm>
            <a:off x="104320" y="5258282"/>
            <a:ext cx="3958542" cy="144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8766C-D74A-453B-A7F3-2216B3A15E54}"/>
              </a:ext>
            </a:extLst>
          </p:cNvPr>
          <p:cNvSpPr/>
          <p:nvPr/>
        </p:nvSpPr>
        <p:spPr>
          <a:xfrm flipH="1" flipV="1">
            <a:off x="405114" y="6609076"/>
            <a:ext cx="68877" cy="57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A7464C-96A3-4C47-860D-F8FDB0C56522}"/>
              </a:ext>
            </a:extLst>
          </p:cNvPr>
          <p:cNvCxnSpPr>
            <a:cxnSpLocks/>
          </p:cNvCxnSpPr>
          <p:nvPr/>
        </p:nvCxnSpPr>
        <p:spPr>
          <a:xfrm>
            <a:off x="4029075" y="988683"/>
            <a:ext cx="0" cy="5497842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C425379-6F61-4D48-8479-9F993177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96" y="978947"/>
            <a:ext cx="3669241" cy="5131064"/>
          </a:xfrm>
        </p:spPr>
        <p:txBody>
          <a:bodyPr>
            <a:noAutofit/>
          </a:bodyPr>
          <a:lstStyle/>
          <a:p>
            <a:r>
              <a:rPr lang="en-GB" sz="1800" dirty="0"/>
              <a:t>Global Discovery Catalogue provides a cataloguing and discovery capability of WMO dataset collections</a:t>
            </a:r>
          </a:p>
          <a:p>
            <a:r>
              <a:rPr lang="en-GB" sz="1800" dirty="0"/>
              <a:t>Web-based API facilitating search/browse data published via WIS (</a:t>
            </a:r>
            <a:r>
              <a:rPr lang="en-GB" sz="1800" b="1" dirty="0"/>
              <a:t>OGC API - Records</a:t>
            </a:r>
            <a:r>
              <a:rPr lang="en-GB" sz="1800" dirty="0"/>
              <a:t>)</a:t>
            </a:r>
          </a:p>
          <a:p>
            <a:r>
              <a:rPr lang="en-GB" sz="1800" dirty="0"/>
              <a:t>Harvests WIS2 discovery metadata from WIS2 Nodes (</a:t>
            </a:r>
            <a:r>
              <a:rPr lang="en-GB" sz="1800" b="1" dirty="0"/>
              <a:t>WCMP2 / OGC API - Records</a:t>
            </a:r>
            <a:r>
              <a:rPr lang="en-GB" sz="1800" dirty="0"/>
              <a:t>)</a:t>
            </a:r>
          </a:p>
          <a:p>
            <a:r>
              <a:rPr lang="en-GB" sz="1800" dirty="0"/>
              <a:t>Yellow pages (discovery metadata) gateway into WIS data and services</a:t>
            </a:r>
          </a:p>
          <a:p>
            <a:r>
              <a:rPr lang="en-GB" sz="1800" dirty="0"/>
              <a:t>Provides indexing capability to mass market search engines</a:t>
            </a:r>
          </a:p>
          <a:p>
            <a:r>
              <a:rPr lang="en-GB" sz="1800" dirty="0"/>
              <a:t>Provides quality assessment services of discovery metadata in support of continuous improvement in alignment with WIS2 metadata KPIs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19D6D6-7048-4018-A569-25D4F760DFFD}"/>
              </a:ext>
            </a:extLst>
          </p:cNvPr>
          <p:cNvSpPr/>
          <p:nvPr/>
        </p:nvSpPr>
        <p:spPr>
          <a:xfrm>
            <a:off x="-68826" y="0"/>
            <a:ext cx="12260826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GB" sz="3200" b="1" dirty="0">
                <a:solidFill>
                  <a:prstClr val="white"/>
                </a:solidFill>
              </a:rPr>
              <a:t>Global Services: finding what you need (discovery)</a:t>
            </a:r>
            <a:endParaRPr lang="en-CH" sz="3200" b="1" dirty="0">
              <a:solidFill>
                <a:prstClr val="white"/>
              </a:solidFill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AFCBB6-D087-426B-8996-564776FA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CD5AC-5239-4317-A018-1F813C8A6B4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136187-01E4-1D7A-4E49-0B27FF3F7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12980" r="10246" b="15237"/>
          <a:stretch/>
        </p:blipFill>
        <p:spPr>
          <a:xfrm>
            <a:off x="6636463" y="4292489"/>
            <a:ext cx="380755" cy="30867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0DC7E-040C-FC89-080D-FB50826C9C14}"/>
              </a:ext>
            </a:extLst>
          </p:cNvPr>
          <p:cNvSpPr/>
          <p:nvPr/>
        </p:nvSpPr>
        <p:spPr>
          <a:xfrm>
            <a:off x="6003881" y="4674990"/>
            <a:ext cx="2600325" cy="1628775"/>
          </a:xfrm>
          <a:prstGeom prst="roundRect">
            <a:avLst/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3A23F-F9C7-0D6A-8C5D-4EFBE2C1A88B}"/>
              </a:ext>
            </a:extLst>
          </p:cNvPr>
          <p:cNvSpPr txBox="1"/>
          <p:nvPr/>
        </p:nvSpPr>
        <p:spPr>
          <a:xfrm>
            <a:off x="4500206" y="5307371"/>
            <a:ext cx="12490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b="1" dirty="0"/>
              <a:t>WIS2 Node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BE9DA53-5C9E-943A-EB76-0173416D3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9" t="1394" r="6132" b="689"/>
          <a:stretch/>
        </p:blipFill>
        <p:spPr>
          <a:xfrm>
            <a:off x="5671695" y="5153620"/>
            <a:ext cx="664369" cy="671513"/>
          </a:xfrm>
          <a:prstGeom prst="ellipse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2AA90E-1F6D-6CAA-05EF-D7BCEEC5456F}"/>
              </a:ext>
            </a:extLst>
          </p:cNvPr>
          <p:cNvSpPr/>
          <p:nvPr/>
        </p:nvSpPr>
        <p:spPr>
          <a:xfrm>
            <a:off x="6380723" y="4894978"/>
            <a:ext cx="836443" cy="460133"/>
          </a:xfrm>
          <a:prstGeom prst="roundRect">
            <a:avLst/>
          </a:prstGeom>
          <a:solidFill>
            <a:srgbClr val="95B3D7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Broker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626C2-5E43-4F18-09EC-388BAA19D8F3}"/>
              </a:ext>
            </a:extLst>
          </p:cNvPr>
          <p:cNvGrpSpPr/>
          <p:nvPr/>
        </p:nvGrpSpPr>
        <p:grpSpPr>
          <a:xfrm>
            <a:off x="7470397" y="4771758"/>
            <a:ext cx="1129668" cy="1071226"/>
            <a:chOff x="4524942" y="1975187"/>
            <a:chExt cx="1129668" cy="1071226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89BDDCEE-7734-5C52-C7DF-209AE21CC0D1}"/>
                </a:ext>
              </a:extLst>
            </p:cNvPr>
            <p:cNvSpPr/>
            <p:nvPr/>
          </p:nvSpPr>
          <p:spPr>
            <a:xfrm>
              <a:off x="4616955" y="2420820"/>
              <a:ext cx="945645" cy="625593"/>
            </a:xfrm>
            <a:prstGeom prst="flowChartMagneticDisk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8A5BC6A9-867D-3383-B3F4-D5126FD8E023}"/>
                </a:ext>
              </a:extLst>
            </p:cNvPr>
            <p:cNvSpPr/>
            <p:nvPr/>
          </p:nvSpPr>
          <p:spPr>
            <a:xfrm>
              <a:off x="4616954" y="1975187"/>
              <a:ext cx="945645" cy="625593"/>
            </a:xfrm>
            <a:prstGeom prst="flowChartMagneticDisk">
              <a:avLst/>
            </a:prstGeom>
            <a:solidFill>
              <a:srgbClr val="558ED5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F0CA19-EB8B-10D4-1E31-4111C1407754}"/>
                </a:ext>
              </a:extLst>
            </p:cNvPr>
            <p:cNvSpPr txBox="1"/>
            <p:nvPr/>
          </p:nvSpPr>
          <p:spPr>
            <a:xfrm>
              <a:off x="4524942" y="2682845"/>
              <a:ext cx="112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Recommended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747A63-8CB6-26DC-6D7A-FCDCA4E6EC34}"/>
              </a:ext>
            </a:extLst>
          </p:cNvPr>
          <p:cNvSpPr/>
          <p:nvPr/>
        </p:nvSpPr>
        <p:spPr>
          <a:xfrm>
            <a:off x="5631780" y="1387995"/>
            <a:ext cx="3429233" cy="2651540"/>
          </a:xfrm>
          <a:prstGeom prst="roundRect">
            <a:avLst>
              <a:gd name="adj" fmla="val 9697"/>
            </a:avLst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A62BCC-C251-5885-B651-83CFAAF2D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1" r="6027" b="4412"/>
          <a:stretch/>
        </p:blipFill>
        <p:spPr>
          <a:xfrm>
            <a:off x="7264237" y="2988273"/>
            <a:ext cx="935832" cy="9286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 descr="A picture containing text, balloon, transport, aircraft&#10;&#10;Description automatically generated">
            <a:extLst>
              <a:ext uri="{FF2B5EF4-FFF2-40B4-BE49-F238E27FC236}">
                <a16:creationId xmlns:a16="http://schemas.microsoft.com/office/drawing/2014/main" id="{54A29010-269D-3A19-3A0E-D4826C0DDB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435" y="2146164"/>
            <a:ext cx="1222689" cy="1135201"/>
          </a:xfrm>
          <a:prstGeom prst="rect">
            <a:avLst/>
          </a:prstGeom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F7D160-0FA8-CCC9-0B2F-5E17B78C3A37}"/>
              </a:ext>
            </a:extLst>
          </p:cNvPr>
          <p:cNvSpPr txBox="1"/>
          <p:nvPr/>
        </p:nvSpPr>
        <p:spPr>
          <a:xfrm>
            <a:off x="4107014" y="2386084"/>
            <a:ext cx="960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b="1" dirty="0"/>
              <a:t>Global</a:t>
            </a:r>
          </a:p>
          <a:p>
            <a:pPr algn="r"/>
            <a:r>
              <a:rPr lang="en-GB" b="1" dirty="0"/>
              <a:t>Services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35EFB-57E0-2B4C-4D7C-34A3543EBBD9}"/>
              </a:ext>
            </a:extLst>
          </p:cNvPr>
          <p:cNvSpPr txBox="1"/>
          <p:nvPr/>
        </p:nvSpPr>
        <p:spPr>
          <a:xfrm>
            <a:off x="7155712" y="3746810"/>
            <a:ext cx="115288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/>
              <a:t>Global Cache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868017-3A0E-1517-66E7-5C3C1637388A}"/>
              </a:ext>
            </a:extLst>
          </p:cNvPr>
          <p:cNvGrpSpPr/>
          <p:nvPr/>
        </p:nvGrpSpPr>
        <p:grpSpPr>
          <a:xfrm>
            <a:off x="6238350" y="2114262"/>
            <a:ext cx="1203471" cy="1078660"/>
            <a:chOff x="6238350" y="2114262"/>
            <a:chExt cx="1203471" cy="107866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C6AE036-16C4-587A-3E7A-8B013CB16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27" t="2429" r="3850" b="3820"/>
            <a:stretch/>
          </p:blipFill>
          <p:spPr>
            <a:xfrm>
              <a:off x="6382771" y="2264234"/>
              <a:ext cx="935832" cy="92868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2D7D47-6C5A-6578-112F-04400FF633CC}"/>
                </a:ext>
              </a:extLst>
            </p:cNvPr>
            <p:cNvSpPr txBox="1"/>
            <p:nvPr/>
          </p:nvSpPr>
          <p:spPr>
            <a:xfrm>
              <a:off x="6238350" y="2114262"/>
              <a:ext cx="12034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/>
                <a:t>Global Broker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DA58E-DD7C-510B-EDCE-0E44093F3606}"/>
              </a:ext>
            </a:extLst>
          </p:cNvPr>
          <p:cNvCxnSpPr/>
          <p:nvPr/>
        </p:nvCxnSpPr>
        <p:spPr>
          <a:xfrm>
            <a:off x="4029075" y="1366970"/>
            <a:ext cx="0" cy="5119555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0BC21E-4A5B-17C9-698D-9AD59ADDBEC8}"/>
              </a:ext>
            </a:extLst>
          </p:cNvPr>
          <p:cNvGrpSpPr/>
          <p:nvPr/>
        </p:nvGrpSpPr>
        <p:grpSpPr>
          <a:xfrm>
            <a:off x="10559611" y="2890648"/>
            <a:ext cx="1152880" cy="1472091"/>
            <a:chOff x="10559611" y="2648050"/>
            <a:chExt cx="1152880" cy="147209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1CE768C-86D4-93A9-6A20-82FD4F6FA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DC2D2-82B6-D07B-6FED-8F54B46EED95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21049EF-EDA8-BFDD-AD77-EBE0675B88D8}"/>
              </a:ext>
            </a:extLst>
          </p:cNvPr>
          <p:cNvSpPr/>
          <p:nvPr/>
        </p:nvSpPr>
        <p:spPr>
          <a:xfrm rot="21104695">
            <a:off x="10104595" y="2141196"/>
            <a:ext cx="658121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62809F-9A27-8C96-E24F-558BFDB98FCA}"/>
              </a:ext>
            </a:extLst>
          </p:cNvPr>
          <p:cNvSpPr/>
          <p:nvPr/>
        </p:nvSpPr>
        <p:spPr>
          <a:xfrm rot="21104695" flipH="1" flipV="1">
            <a:off x="10161908" y="1424268"/>
            <a:ext cx="830605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E45BB2-66B3-2DC6-8213-31A4140BDC24}"/>
              </a:ext>
            </a:extLst>
          </p:cNvPr>
          <p:cNvGrpSpPr/>
          <p:nvPr/>
        </p:nvGrpSpPr>
        <p:grpSpPr>
          <a:xfrm>
            <a:off x="7459543" y="2751754"/>
            <a:ext cx="3337943" cy="878449"/>
            <a:chOff x="7396043" y="2751754"/>
            <a:chExt cx="3337943" cy="87844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B1A7F4-088E-C02E-6360-885E30121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6043" y="275175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B6BB5B-84F6-3776-C6A3-38DE99CFA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21" t="12980" r="10246" b="15237"/>
            <a:stretch/>
          </p:blipFill>
          <p:spPr>
            <a:xfrm rot="396140">
              <a:off x="9037542" y="3049596"/>
              <a:ext cx="601900" cy="48796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7B7EA5-C332-8AF2-27D2-4206AC16DF85}"/>
                </a:ext>
              </a:extLst>
            </p:cNvPr>
            <p:cNvSpPr txBox="1"/>
            <p:nvPr/>
          </p:nvSpPr>
          <p:spPr>
            <a:xfrm rot="474273">
              <a:off x="9595297" y="3168538"/>
              <a:ext cx="9353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notification </a:t>
              </a:r>
            </a:p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of new 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DC4E3-8F3A-AC73-CDC0-9820752DF6F4}"/>
              </a:ext>
            </a:extLst>
          </p:cNvPr>
          <p:cNvGrpSpPr/>
          <p:nvPr/>
        </p:nvGrpSpPr>
        <p:grpSpPr>
          <a:xfrm>
            <a:off x="6574909" y="3292352"/>
            <a:ext cx="461665" cy="1511158"/>
            <a:chOff x="6574909" y="3292352"/>
            <a:chExt cx="461665" cy="15111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FEFC99-2DAB-D9F5-E4C6-E16165C1CE51}"/>
                </a:ext>
              </a:extLst>
            </p:cNvPr>
            <p:cNvGrpSpPr/>
            <p:nvPr/>
          </p:nvGrpSpPr>
          <p:grpSpPr>
            <a:xfrm>
              <a:off x="6625850" y="4214259"/>
              <a:ext cx="380754" cy="420324"/>
              <a:chOff x="6625850" y="4214259"/>
              <a:chExt cx="380754" cy="42032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4AFC20A-B1B6-804A-8A4B-A5EA3B7169B1}"/>
                  </a:ext>
                </a:extLst>
              </p:cNvPr>
              <p:cNvSpPr/>
              <p:nvPr/>
            </p:nvSpPr>
            <p:spPr>
              <a:xfrm>
                <a:off x="6625850" y="4214259"/>
                <a:ext cx="380754" cy="420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D2491EDF-2DD5-BB7D-D1E9-7504D20C5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1" t="12980" r="10246" b="15237"/>
              <a:stretch/>
            </p:blipFill>
            <p:spPr>
              <a:xfrm rot="16200000">
                <a:off x="6636463" y="4277127"/>
                <a:ext cx="380755" cy="308679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0FF0B-DAE9-FB83-51F5-D4F4D2F9F8B6}"/>
                </a:ext>
              </a:extLst>
            </p:cNvPr>
            <p:cNvGrpSpPr/>
            <p:nvPr/>
          </p:nvGrpSpPr>
          <p:grpSpPr>
            <a:xfrm>
              <a:off x="6574909" y="3292352"/>
              <a:ext cx="461665" cy="1511158"/>
              <a:chOff x="6574909" y="3292352"/>
              <a:chExt cx="461665" cy="151115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45E4B07-6389-B491-3071-E6047C32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961" y="3292352"/>
                <a:ext cx="0" cy="151115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1BF03C-814E-3BCC-01D3-07501AD7700F}"/>
                  </a:ext>
                </a:extLst>
              </p:cNvPr>
              <p:cNvSpPr txBox="1"/>
              <p:nvPr/>
            </p:nvSpPr>
            <p:spPr>
              <a:xfrm rot="16200000">
                <a:off x="6338050" y="3593258"/>
                <a:ext cx="935384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notification </a:t>
                </a:r>
              </a:p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of new data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60408F-44F8-0BB1-F59D-37C7DE48B992}"/>
              </a:ext>
            </a:extLst>
          </p:cNvPr>
          <p:cNvGrpSpPr/>
          <p:nvPr/>
        </p:nvGrpSpPr>
        <p:grpSpPr>
          <a:xfrm>
            <a:off x="7500714" y="3961177"/>
            <a:ext cx="640239" cy="807657"/>
            <a:chOff x="7500714" y="3961177"/>
            <a:chExt cx="640239" cy="80765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46A2A23-12D8-667E-507A-1D6F1FA65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7077" y="3999026"/>
              <a:ext cx="142627" cy="72236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C0DA38D-36F9-8AEF-AC04-10376275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5620929">
              <a:off x="7466930" y="4207753"/>
              <a:ext cx="448412" cy="38084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F26008-4F38-A5C8-7672-9BC1C36B5102}"/>
                </a:ext>
              </a:extLst>
            </p:cNvPr>
            <p:cNvSpPr txBox="1"/>
            <p:nvPr/>
          </p:nvSpPr>
          <p:spPr>
            <a:xfrm rot="15514321">
              <a:off x="7598625" y="4226506"/>
              <a:ext cx="8076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download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AEEC0DD-00E3-0770-1C25-A814ECA80350}"/>
              </a:ext>
            </a:extLst>
          </p:cNvPr>
          <p:cNvGrpSpPr/>
          <p:nvPr/>
        </p:nvGrpSpPr>
        <p:grpSpPr>
          <a:xfrm>
            <a:off x="8417118" y="3471998"/>
            <a:ext cx="2160092" cy="540421"/>
            <a:chOff x="8417118" y="3471998"/>
            <a:chExt cx="2160092" cy="540421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6CA9C15-42E7-050F-1417-4AF419B5D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118" y="3471998"/>
              <a:ext cx="2160092" cy="27940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9B88BE8-249E-F4F1-718F-8ED7C310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690815">
              <a:off x="9069807" y="3631576"/>
              <a:ext cx="448412" cy="38084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52D77E1-3764-AA2E-0923-DB236BD6D238}"/>
                </a:ext>
              </a:extLst>
            </p:cNvPr>
            <p:cNvSpPr txBox="1"/>
            <p:nvPr/>
          </p:nvSpPr>
          <p:spPr>
            <a:xfrm rot="407274">
              <a:off x="9388690" y="3703773"/>
              <a:ext cx="8076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download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D82F8B-732B-9CC7-C70E-CC24C15A8E88}"/>
              </a:ext>
            </a:extLst>
          </p:cNvPr>
          <p:cNvGrpSpPr/>
          <p:nvPr/>
        </p:nvGrpSpPr>
        <p:grpSpPr>
          <a:xfrm>
            <a:off x="8669032" y="3900698"/>
            <a:ext cx="1908178" cy="1020178"/>
            <a:chOff x="8669032" y="3900698"/>
            <a:chExt cx="1908178" cy="1020178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FC700B-8DD1-97A6-EF0B-3E9DD13AE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9032" y="3900698"/>
              <a:ext cx="1908178" cy="902812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10" descr="Shape&#10;&#10;Description automatically generated">
              <a:extLst>
                <a:ext uri="{FF2B5EF4-FFF2-40B4-BE49-F238E27FC236}">
                  <a16:creationId xmlns:a16="http://schemas.microsoft.com/office/drawing/2014/main" id="{FEBF0487-A417-696C-EA8B-631121C2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23029">
              <a:off x="8714823" y="4381387"/>
              <a:ext cx="539489" cy="539489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714C7A-0184-C931-350D-D9B6B09C2981}"/>
                </a:ext>
              </a:extLst>
            </p:cNvPr>
            <p:cNvGrpSpPr/>
            <p:nvPr/>
          </p:nvGrpSpPr>
          <p:grpSpPr>
            <a:xfrm rot="19579463">
              <a:off x="9339790" y="4251177"/>
              <a:ext cx="1126540" cy="380843"/>
              <a:chOff x="9069807" y="3631576"/>
              <a:chExt cx="1126540" cy="380843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6619CC0-C016-90D1-581B-81995FA20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690815">
                <a:off x="9069807" y="3631576"/>
                <a:ext cx="448412" cy="380843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AC8C945-7408-6FA2-9A72-110B8C1B0FAF}"/>
                  </a:ext>
                </a:extLst>
              </p:cNvPr>
              <p:cNvSpPr txBox="1"/>
              <p:nvPr/>
            </p:nvSpPr>
            <p:spPr>
              <a:xfrm rot="407274">
                <a:off x="9388690" y="3703773"/>
                <a:ext cx="8076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download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39D5296-1DD8-9EE6-89EC-2F90BAE3FCFE}"/>
              </a:ext>
            </a:extLst>
          </p:cNvPr>
          <p:cNvGrpSpPr/>
          <p:nvPr/>
        </p:nvGrpSpPr>
        <p:grpSpPr>
          <a:xfrm>
            <a:off x="7432910" y="2368746"/>
            <a:ext cx="3337943" cy="675319"/>
            <a:chOff x="7367468" y="2271924"/>
            <a:chExt cx="3337943" cy="67531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FD13F64-017E-A2CE-A564-02DE5EE01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7468" y="250410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F4A855A-AD22-C1EB-8556-FAC4935CCC50}"/>
                </a:ext>
              </a:extLst>
            </p:cNvPr>
            <p:cNvSpPr txBox="1"/>
            <p:nvPr/>
          </p:nvSpPr>
          <p:spPr>
            <a:xfrm rot="474273">
              <a:off x="9566384" y="2554316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9493ACA-F57A-A30B-786C-C4CDBEAAC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327124">
              <a:off x="9073487" y="2271924"/>
              <a:ext cx="442176" cy="449195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09FBCF-BBDB-5676-3C6A-306AB4A9EAA1}"/>
              </a:ext>
            </a:extLst>
          </p:cNvPr>
          <p:cNvGrpSpPr/>
          <p:nvPr/>
        </p:nvGrpSpPr>
        <p:grpSpPr>
          <a:xfrm>
            <a:off x="6085086" y="3285074"/>
            <a:ext cx="502716" cy="1511158"/>
            <a:chOff x="6296228" y="3313651"/>
            <a:chExt cx="502716" cy="151115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1124145-125F-5AE9-1D61-FEF140D3852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944" y="3313651"/>
              <a:ext cx="0" cy="15111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29CC586-E120-B9AF-98BB-0A4C5D97FD3D}"/>
                </a:ext>
              </a:extLst>
            </p:cNvPr>
            <p:cNvSpPr txBox="1"/>
            <p:nvPr/>
          </p:nvSpPr>
          <p:spPr>
            <a:xfrm rot="16200000">
              <a:off x="6189148" y="3780148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65DF4A2-9C0E-1FF1-ACAC-ECBBE406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5964882">
              <a:off x="6299660" y="4223195"/>
              <a:ext cx="432452" cy="43931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173103-7E3C-14C2-6D4E-261B51A41514}"/>
              </a:ext>
            </a:extLst>
          </p:cNvPr>
          <p:cNvGrpSpPr/>
          <p:nvPr/>
        </p:nvGrpSpPr>
        <p:grpSpPr>
          <a:xfrm>
            <a:off x="6613587" y="1366970"/>
            <a:ext cx="2214773" cy="1048976"/>
            <a:chOff x="6613587" y="1366970"/>
            <a:chExt cx="2214773" cy="10489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6223B-BF5B-4865-1773-E45A6053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003" t="2383" r="2851" b="5635"/>
            <a:stretch/>
          </p:blipFill>
          <p:spPr>
            <a:xfrm>
              <a:off x="7241880" y="1487258"/>
              <a:ext cx="958189" cy="92868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B323A4-0A09-C88A-8E75-26A16C6C1987}"/>
                </a:ext>
              </a:extLst>
            </p:cNvPr>
            <p:cNvSpPr txBox="1"/>
            <p:nvPr/>
          </p:nvSpPr>
          <p:spPr>
            <a:xfrm>
              <a:off x="6613587" y="1366970"/>
              <a:ext cx="221477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/>
                <a:t>Global Discovery Catalogue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7C18A-3C82-1DC4-92F2-F6074F666CF9}"/>
              </a:ext>
            </a:extLst>
          </p:cNvPr>
          <p:cNvGrpSpPr/>
          <p:nvPr/>
        </p:nvGrpSpPr>
        <p:grpSpPr>
          <a:xfrm>
            <a:off x="8308593" y="2000250"/>
            <a:ext cx="2515526" cy="841637"/>
            <a:chOff x="8308593" y="2000250"/>
            <a:chExt cx="2515526" cy="84163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964B8C-5112-96B3-C983-BBCCE46C8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8593" y="2000250"/>
              <a:ext cx="2515526" cy="84163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C3D6A6-B9FC-DF89-C558-38A265A73709}"/>
                </a:ext>
              </a:extLst>
            </p:cNvPr>
            <p:cNvSpPr txBox="1"/>
            <p:nvPr/>
          </p:nvSpPr>
          <p:spPr>
            <a:xfrm rot="1146192">
              <a:off x="9026269" y="2165668"/>
              <a:ext cx="1110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search/browse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5E868-FC71-6DF5-9077-9A33879F3BB8}"/>
              </a:ext>
            </a:extLst>
          </p:cNvPr>
          <p:cNvGrpSpPr/>
          <p:nvPr/>
        </p:nvGrpSpPr>
        <p:grpSpPr>
          <a:xfrm>
            <a:off x="6909533" y="5489377"/>
            <a:ext cx="541370" cy="788973"/>
            <a:chOff x="6909533" y="5489377"/>
            <a:chExt cx="541370" cy="7889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6754E8-D740-CF47-CC8F-785B5422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09533" y="5489377"/>
              <a:ext cx="541370" cy="788973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267156-011F-50D3-3D66-BA45E39B7E50}"/>
                </a:ext>
              </a:extLst>
            </p:cNvPr>
            <p:cNvSpPr/>
            <p:nvPr/>
          </p:nvSpPr>
          <p:spPr>
            <a:xfrm rot="16200000">
              <a:off x="7247130" y="5491380"/>
              <a:ext cx="199219" cy="201769"/>
            </a:xfrm>
            <a:prstGeom prst="triangle">
              <a:avLst>
                <a:gd name="adj" fmla="val 100000"/>
              </a:avLst>
            </a:prstGeom>
            <a:solidFill>
              <a:srgbClr val="DBEEF4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76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BE59324-5081-4C60-BD14-340C5536084D}"/>
              </a:ext>
            </a:extLst>
          </p:cNvPr>
          <p:cNvSpPr/>
          <p:nvPr/>
        </p:nvSpPr>
        <p:spPr>
          <a:xfrm>
            <a:off x="104320" y="5258282"/>
            <a:ext cx="3958542" cy="144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8766C-D74A-453B-A7F3-2216B3A15E54}"/>
              </a:ext>
            </a:extLst>
          </p:cNvPr>
          <p:cNvSpPr/>
          <p:nvPr/>
        </p:nvSpPr>
        <p:spPr>
          <a:xfrm flipH="1" flipV="1">
            <a:off x="405114" y="6609076"/>
            <a:ext cx="68877" cy="57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A7464C-96A3-4C47-860D-F8FDB0C56522}"/>
              </a:ext>
            </a:extLst>
          </p:cNvPr>
          <p:cNvCxnSpPr>
            <a:cxnSpLocks/>
          </p:cNvCxnSpPr>
          <p:nvPr/>
        </p:nvCxnSpPr>
        <p:spPr>
          <a:xfrm>
            <a:off x="4029075" y="988683"/>
            <a:ext cx="0" cy="5497842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F19D6D6-7048-4018-A569-25D4F760DFFD}"/>
              </a:ext>
            </a:extLst>
          </p:cNvPr>
          <p:cNvSpPr/>
          <p:nvPr/>
        </p:nvSpPr>
        <p:spPr>
          <a:xfrm>
            <a:off x="-68826" y="0"/>
            <a:ext cx="12260826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GB" sz="3200" b="1" dirty="0">
                <a:solidFill>
                  <a:prstClr val="white"/>
                </a:solidFill>
              </a:rPr>
              <a:t>Global Services: scaling for high-availability</a:t>
            </a:r>
            <a:endParaRPr lang="en-CH" sz="3200" b="1" dirty="0">
              <a:solidFill>
                <a:prstClr val="white"/>
              </a:solidFill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AFCBB6-D087-426B-8996-564776FA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CD5AC-5239-4317-A018-1F813C8A6B4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136187-01E4-1D7A-4E49-0B27FF3F7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12980" r="10246" b="15237"/>
          <a:stretch/>
        </p:blipFill>
        <p:spPr>
          <a:xfrm>
            <a:off x="6636463" y="4292489"/>
            <a:ext cx="380755" cy="30867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0DC7E-040C-FC89-080D-FB50826C9C14}"/>
              </a:ext>
            </a:extLst>
          </p:cNvPr>
          <p:cNvSpPr/>
          <p:nvPr/>
        </p:nvSpPr>
        <p:spPr>
          <a:xfrm>
            <a:off x="6003881" y="4674990"/>
            <a:ext cx="2600325" cy="1628775"/>
          </a:xfrm>
          <a:prstGeom prst="roundRect">
            <a:avLst/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3A23F-F9C7-0D6A-8C5D-4EFBE2C1A88B}"/>
              </a:ext>
            </a:extLst>
          </p:cNvPr>
          <p:cNvSpPr txBox="1"/>
          <p:nvPr/>
        </p:nvSpPr>
        <p:spPr>
          <a:xfrm>
            <a:off x="4500206" y="5307371"/>
            <a:ext cx="12490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b="1" dirty="0"/>
              <a:t>WIS2 Node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BE9DA53-5C9E-943A-EB76-0173416D3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9" t="1394" r="6132" b="689"/>
          <a:stretch/>
        </p:blipFill>
        <p:spPr>
          <a:xfrm>
            <a:off x="5671695" y="5153620"/>
            <a:ext cx="664369" cy="671513"/>
          </a:xfrm>
          <a:prstGeom prst="ellipse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2AA90E-1F6D-6CAA-05EF-D7BCEEC5456F}"/>
              </a:ext>
            </a:extLst>
          </p:cNvPr>
          <p:cNvSpPr/>
          <p:nvPr/>
        </p:nvSpPr>
        <p:spPr>
          <a:xfrm>
            <a:off x="6380723" y="4894978"/>
            <a:ext cx="836443" cy="460133"/>
          </a:xfrm>
          <a:prstGeom prst="roundRect">
            <a:avLst/>
          </a:prstGeom>
          <a:solidFill>
            <a:srgbClr val="95B3D7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Broker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626C2-5E43-4F18-09EC-388BAA19D8F3}"/>
              </a:ext>
            </a:extLst>
          </p:cNvPr>
          <p:cNvGrpSpPr/>
          <p:nvPr/>
        </p:nvGrpSpPr>
        <p:grpSpPr>
          <a:xfrm>
            <a:off x="7470397" y="4771758"/>
            <a:ext cx="1129668" cy="1071226"/>
            <a:chOff x="4524942" y="1975187"/>
            <a:chExt cx="1129668" cy="1071226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89BDDCEE-7734-5C52-C7DF-209AE21CC0D1}"/>
                </a:ext>
              </a:extLst>
            </p:cNvPr>
            <p:cNvSpPr/>
            <p:nvPr/>
          </p:nvSpPr>
          <p:spPr>
            <a:xfrm>
              <a:off x="4616955" y="2420820"/>
              <a:ext cx="945645" cy="625593"/>
            </a:xfrm>
            <a:prstGeom prst="flowChartMagneticDisk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8A5BC6A9-867D-3383-B3F4-D5126FD8E023}"/>
                </a:ext>
              </a:extLst>
            </p:cNvPr>
            <p:cNvSpPr/>
            <p:nvPr/>
          </p:nvSpPr>
          <p:spPr>
            <a:xfrm>
              <a:off x="4616954" y="1975187"/>
              <a:ext cx="945645" cy="625593"/>
            </a:xfrm>
            <a:prstGeom prst="flowChartMagneticDisk">
              <a:avLst/>
            </a:prstGeom>
            <a:solidFill>
              <a:srgbClr val="558ED5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F0CA19-EB8B-10D4-1E31-4111C1407754}"/>
                </a:ext>
              </a:extLst>
            </p:cNvPr>
            <p:cNvSpPr txBox="1"/>
            <p:nvPr/>
          </p:nvSpPr>
          <p:spPr>
            <a:xfrm>
              <a:off x="4524942" y="2682845"/>
              <a:ext cx="112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Recommended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747A63-8CB6-26DC-6D7A-FCDCA4E6EC34}"/>
              </a:ext>
            </a:extLst>
          </p:cNvPr>
          <p:cNvSpPr/>
          <p:nvPr/>
        </p:nvSpPr>
        <p:spPr>
          <a:xfrm>
            <a:off x="5631780" y="1387995"/>
            <a:ext cx="3429233" cy="2651540"/>
          </a:xfrm>
          <a:prstGeom prst="roundRect">
            <a:avLst>
              <a:gd name="adj" fmla="val 9697"/>
            </a:avLst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 descr="A picture containing text, balloon, transport, aircraft&#10;&#10;Description automatically generated">
            <a:extLst>
              <a:ext uri="{FF2B5EF4-FFF2-40B4-BE49-F238E27FC236}">
                <a16:creationId xmlns:a16="http://schemas.microsoft.com/office/drawing/2014/main" id="{54A29010-269D-3A19-3A0E-D4826C0DDB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435" y="2146164"/>
            <a:ext cx="1222689" cy="1135201"/>
          </a:xfrm>
          <a:prstGeom prst="rect">
            <a:avLst/>
          </a:prstGeom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F7D160-0FA8-CCC9-0B2F-5E17B78C3A37}"/>
              </a:ext>
            </a:extLst>
          </p:cNvPr>
          <p:cNvSpPr txBox="1"/>
          <p:nvPr/>
        </p:nvSpPr>
        <p:spPr>
          <a:xfrm>
            <a:off x="4107014" y="2386084"/>
            <a:ext cx="960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b="1" dirty="0"/>
              <a:t>Global</a:t>
            </a:r>
          </a:p>
          <a:p>
            <a:pPr algn="r"/>
            <a:r>
              <a:rPr lang="en-GB" b="1" dirty="0"/>
              <a:t>Services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868017-3A0E-1517-66E7-5C3C1637388A}"/>
              </a:ext>
            </a:extLst>
          </p:cNvPr>
          <p:cNvGrpSpPr/>
          <p:nvPr/>
        </p:nvGrpSpPr>
        <p:grpSpPr>
          <a:xfrm>
            <a:off x="6238350" y="2114262"/>
            <a:ext cx="1203471" cy="1078660"/>
            <a:chOff x="6238350" y="2114262"/>
            <a:chExt cx="1203471" cy="107866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C6AE036-16C4-587A-3E7A-8B013CB16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27" t="2429" r="3850" b="3820"/>
            <a:stretch/>
          </p:blipFill>
          <p:spPr>
            <a:xfrm>
              <a:off x="6382771" y="2264234"/>
              <a:ext cx="935832" cy="92868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2D7D47-6C5A-6578-112F-04400FF633CC}"/>
                </a:ext>
              </a:extLst>
            </p:cNvPr>
            <p:cNvSpPr txBox="1"/>
            <p:nvPr/>
          </p:nvSpPr>
          <p:spPr>
            <a:xfrm>
              <a:off x="6238350" y="2114262"/>
              <a:ext cx="12034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/>
                <a:t>Global Broker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DA58E-DD7C-510B-EDCE-0E44093F3606}"/>
              </a:ext>
            </a:extLst>
          </p:cNvPr>
          <p:cNvCxnSpPr/>
          <p:nvPr/>
        </p:nvCxnSpPr>
        <p:spPr>
          <a:xfrm>
            <a:off x="4029075" y="1366970"/>
            <a:ext cx="0" cy="5119555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0BC21E-4A5B-17C9-698D-9AD59ADDBEC8}"/>
              </a:ext>
            </a:extLst>
          </p:cNvPr>
          <p:cNvGrpSpPr/>
          <p:nvPr/>
        </p:nvGrpSpPr>
        <p:grpSpPr>
          <a:xfrm>
            <a:off x="10559611" y="2890648"/>
            <a:ext cx="1152880" cy="1472091"/>
            <a:chOff x="10559611" y="2648050"/>
            <a:chExt cx="1152880" cy="147209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1CE768C-86D4-93A9-6A20-82FD4F6FA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DC2D2-82B6-D07B-6FED-8F54B46EED95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21049EF-EDA8-BFDD-AD77-EBE0675B88D8}"/>
              </a:ext>
            </a:extLst>
          </p:cNvPr>
          <p:cNvSpPr/>
          <p:nvPr/>
        </p:nvSpPr>
        <p:spPr>
          <a:xfrm rot="21104695">
            <a:off x="10104595" y="2141196"/>
            <a:ext cx="658121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62809F-9A27-8C96-E24F-558BFDB98FCA}"/>
              </a:ext>
            </a:extLst>
          </p:cNvPr>
          <p:cNvSpPr/>
          <p:nvPr/>
        </p:nvSpPr>
        <p:spPr>
          <a:xfrm rot="21104695" flipH="1" flipV="1">
            <a:off x="10161908" y="1424268"/>
            <a:ext cx="830605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E45BB2-66B3-2DC6-8213-31A4140BDC24}"/>
              </a:ext>
            </a:extLst>
          </p:cNvPr>
          <p:cNvGrpSpPr/>
          <p:nvPr/>
        </p:nvGrpSpPr>
        <p:grpSpPr>
          <a:xfrm>
            <a:off x="7459543" y="2751754"/>
            <a:ext cx="3337943" cy="878449"/>
            <a:chOff x="7396043" y="2751754"/>
            <a:chExt cx="3337943" cy="87844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B1A7F4-088E-C02E-6360-885E30121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6043" y="275175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B6BB5B-84F6-3776-C6A3-38DE99CFA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21" t="12980" r="10246" b="15237"/>
            <a:stretch/>
          </p:blipFill>
          <p:spPr>
            <a:xfrm rot="396140">
              <a:off x="9037542" y="3049596"/>
              <a:ext cx="601900" cy="48796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7B7EA5-C332-8AF2-27D2-4206AC16DF85}"/>
                </a:ext>
              </a:extLst>
            </p:cNvPr>
            <p:cNvSpPr txBox="1"/>
            <p:nvPr/>
          </p:nvSpPr>
          <p:spPr>
            <a:xfrm rot="474273">
              <a:off x="9595297" y="3168538"/>
              <a:ext cx="9353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notification </a:t>
              </a:r>
            </a:p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of new 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DC4E3-8F3A-AC73-CDC0-9820752DF6F4}"/>
              </a:ext>
            </a:extLst>
          </p:cNvPr>
          <p:cNvGrpSpPr/>
          <p:nvPr/>
        </p:nvGrpSpPr>
        <p:grpSpPr>
          <a:xfrm>
            <a:off x="6574909" y="3292352"/>
            <a:ext cx="461665" cy="1511158"/>
            <a:chOff x="6574909" y="3292352"/>
            <a:chExt cx="461665" cy="15111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FEFC99-2DAB-D9F5-E4C6-E16165C1CE51}"/>
                </a:ext>
              </a:extLst>
            </p:cNvPr>
            <p:cNvGrpSpPr/>
            <p:nvPr/>
          </p:nvGrpSpPr>
          <p:grpSpPr>
            <a:xfrm>
              <a:off x="6625850" y="4214259"/>
              <a:ext cx="380754" cy="420324"/>
              <a:chOff x="6625850" y="4214259"/>
              <a:chExt cx="380754" cy="42032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4AFC20A-B1B6-804A-8A4B-A5EA3B7169B1}"/>
                  </a:ext>
                </a:extLst>
              </p:cNvPr>
              <p:cNvSpPr/>
              <p:nvPr/>
            </p:nvSpPr>
            <p:spPr>
              <a:xfrm>
                <a:off x="6625850" y="4214259"/>
                <a:ext cx="380754" cy="420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D2491EDF-2DD5-BB7D-D1E9-7504D20C5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1" t="12980" r="10246" b="15237"/>
              <a:stretch/>
            </p:blipFill>
            <p:spPr>
              <a:xfrm rot="16200000">
                <a:off x="6636463" y="4277127"/>
                <a:ext cx="380755" cy="308679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0FF0B-DAE9-FB83-51F5-D4F4D2F9F8B6}"/>
                </a:ext>
              </a:extLst>
            </p:cNvPr>
            <p:cNvGrpSpPr/>
            <p:nvPr/>
          </p:nvGrpSpPr>
          <p:grpSpPr>
            <a:xfrm>
              <a:off x="6574909" y="3292352"/>
              <a:ext cx="461665" cy="1511158"/>
              <a:chOff x="6574909" y="3292352"/>
              <a:chExt cx="461665" cy="151115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45E4B07-6389-B491-3071-E6047C32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961" y="3292352"/>
                <a:ext cx="0" cy="151115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1BF03C-814E-3BCC-01D3-07501AD7700F}"/>
                  </a:ext>
                </a:extLst>
              </p:cNvPr>
              <p:cNvSpPr txBox="1"/>
              <p:nvPr/>
            </p:nvSpPr>
            <p:spPr>
              <a:xfrm rot="16200000">
                <a:off x="6338050" y="3593258"/>
                <a:ext cx="935384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notification </a:t>
                </a:r>
              </a:p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of new data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D82F8B-732B-9CC7-C70E-CC24C15A8E88}"/>
              </a:ext>
            </a:extLst>
          </p:cNvPr>
          <p:cNvGrpSpPr/>
          <p:nvPr/>
        </p:nvGrpSpPr>
        <p:grpSpPr>
          <a:xfrm>
            <a:off x="8669032" y="3900698"/>
            <a:ext cx="1908178" cy="1020178"/>
            <a:chOff x="8669032" y="3900698"/>
            <a:chExt cx="1908178" cy="1020178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FC700B-8DD1-97A6-EF0B-3E9DD13AE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9032" y="3900698"/>
              <a:ext cx="1908178" cy="902812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10" descr="Shape&#10;&#10;Description automatically generated">
              <a:extLst>
                <a:ext uri="{FF2B5EF4-FFF2-40B4-BE49-F238E27FC236}">
                  <a16:creationId xmlns:a16="http://schemas.microsoft.com/office/drawing/2014/main" id="{FEBF0487-A417-696C-EA8B-631121C2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23029">
              <a:off x="8714823" y="4381387"/>
              <a:ext cx="539489" cy="539489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714C7A-0184-C931-350D-D9B6B09C2981}"/>
                </a:ext>
              </a:extLst>
            </p:cNvPr>
            <p:cNvGrpSpPr/>
            <p:nvPr/>
          </p:nvGrpSpPr>
          <p:grpSpPr>
            <a:xfrm rot="19579463">
              <a:off x="9339790" y="4251177"/>
              <a:ext cx="1126540" cy="380843"/>
              <a:chOff x="9069807" y="3631576"/>
              <a:chExt cx="1126540" cy="380843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6619CC0-C016-90D1-581B-81995FA20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690815">
                <a:off x="9069807" y="3631576"/>
                <a:ext cx="448412" cy="380843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AC8C945-7408-6FA2-9A72-110B8C1B0FAF}"/>
                  </a:ext>
                </a:extLst>
              </p:cNvPr>
              <p:cNvSpPr txBox="1"/>
              <p:nvPr/>
            </p:nvSpPr>
            <p:spPr>
              <a:xfrm rot="407274">
                <a:off x="9388690" y="3703773"/>
                <a:ext cx="8076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download</a:t>
                </a:r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0802CE-55B8-C026-4C83-62091376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96" y="988683"/>
            <a:ext cx="3669241" cy="5121327"/>
          </a:xfrm>
        </p:spPr>
        <p:txBody>
          <a:bodyPr>
            <a:noAutofit/>
          </a:bodyPr>
          <a:lstStyle/>
          <a:p>
            <a:r>
              <a:rPr lang="en-GB" sz="1800" dirty="0"/>
              <a:t>Global Broker: provides notifications of all data available in WIS2</a:t>
            </a:r>
          </a:p>
          <a:p>
            <a:r>
              <a:rPr lang="en-GB" sz="1800" dirty="0"/>
              <a:t>Subscribes to notifications from WIS2 nodes (and other Global Service instances) and republishes</a:t>
            </a:r>
          </a:p>
          <a:p>
            <a:r>
              <a:rPr lang="en-GB" sz="1800" dirty="0"/>
              <a:t>Highly-available, high-performance; multiple instances to serve global community</a:t>
            </a:r>
          </a:p>
          <a:p>
            <a:r>
              <a:rPr lang="en-GB" sz="1800" dirty="0"/>
              <a:t>Event driven discovery/access</a:t>
            </a:r>
          </a:p>
          <a:p>
            <a:pPr lvl="1"/>
            <a:r>
              <a:rPr lang="en-GB" sz="1600" dirty="0"/>
              <a:t>Push notifications</a:t>
            </a:r>
          </a:p>
          <a:p>
            <a:pPr lvl="1"/>
            <a:r>
              <a:rPr lang="en-GB" sz="1600" dirty="0"/>
              <a:t>Protocol: </a:t>
            </a:r>
            <a:r>
              <a:rPr lang="en-GB" sz="1600" b="1" dirty="0"/>
              <a:t>MQTT/S</a:t>
            </a:r>
          </a:p>
          <a:p>
            <a:pPr lvl="1"/>
            <a:r>
              <a:rPr lang="en-GB" sz="1600" dirty="0"/>
              <a:t>Encoding: </a:t>
            </a:r>
            <a:r>
              <a:rPr lang="en-GB" sz="1600" b="1" dirty="0" err="1"/>
              <a:t>GeoJSON</a:t>
            </a:r>
            <a:endParaRPr lang="en-GB" sz="1600" b="1" dirty="0"/>
          </a:p>
          <a:p>
            <a:pPr lvl="1"/>
            <a:r>
              <a:rPr lang="en-GB" sz="1600" dirty="0"/>
              <a:t>Standard topic hierarchy</a:t>
            </a:r>
          </a:p>
          <a:p>
            <a:r>
              <a:rPr lang="en-GB" sz="1800" dirty="0"/>
              <a:t>Data consumers subscribe to topics of interest at the Global Broker; server-side filtering via topic, client-side filtering via message content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06F18B-618B-6256-B8FE-FFB20A1EBA65}"/>
              </a:ext>
            </a:extLst>
          </p:cNvPr>
          <p:cNvGrpSpPr/>
          <p:nvPr/>
        </p:nvGrpSpPr>
        <p:grpSpPr>
          <a:xfrm>
            <a:off x="6085086" y="3285074"/>
            <a:ext cx="502716" cy="1511158"/>
            <a:chOff x="6296228" y="3313651"/>
            <a:chExt cx="502716" cy="15111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746210-56ED-8CBD-B1C6-95285E3D2C18}"/>
                </a:ext>
              </a:extLst>
            </p:cNvPr>
            <p:cNvCxnSpPr>
              <a:cxnSpLocks/>
            </p:cNvCxnSpPr>
            <p:nvPr/>
          </p:nvCxnSpPr>
          <p:spPr>
            <a:xfrm>
              <a:off x="6798944" y="3313651"/>
              <a:ext cx="0" cy="15111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F58C8-CD72-20C3-2BD5-16D6C468E78F}"/>
                </a:ext>
              </a:extLst>
            </p:cNvPr>
            <p:cNvSpPr txBox="1"/>
            <p:nvPr/>
          </p:nvSpPr>
          <p:spPr>
            <a:xfrm rot="16200000">
              <a:off x="6189148" y="3780148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9FAB5-EC6A-AFB8-4621-22AA8355C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5964882">
              <a:off x="6299660" y="4223195"/>
              <a:ext cx="432452" cy="4393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5FAC2-9B9B-505E-61CA-3A64090E617A}"/>
              </a:ext>
            </a:extLst>
          </p:cNvPr>
          <p:cNvGrpSpPr/>
          <p:nvPr/>
        </p:nvGrpSpPr>
        <p:grpSpPr>
          <a:xfrm>
            <a:off x="7432910" y="2368746"/>
            <a:ext cx="3337943" cy="675319"/>
            <a:chOff x="7367468" y="2271924"/>
            <a:chExt cx="3337943" cy="67531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F9FAF-487B-AF95-3721-973B4EAFE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7468" y="250410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F40C6B-1783-157B-F37F-E92DD6F120B1}"/>
                </a:ext>
              </a:extLst>
            </p:cNvPr>
            <p:cNvSpPr txBox="1"/>
            <p:nvPr/>
          </p:nvSpPr>
          <p:spPr>
            <a:xfrm rot="474273">
              <a:off x="9566384" y="2554316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91C840-D69C-1C44-B9E4-85360951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27124">
              <a:off x="9073487" y="2271924"/>
              <a:ext cx="442176" cy="4491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E7B9E5-97E8-4F3E-EF23-0B0766F66BE8}"/>
              </a:ext>
            </a:extLst>
          </p:cNvPr>
          <p:cNvGrpSpPr/>
          <p:nvPr/>
        </p:nvGrpSpPr>
        <p:grpSpPr>
          <a:xfrm>
            <a:off x="6909533" y="5489377"/>
            <a:ext cx="541370" cy="788973"/>
            <a:chOff x="6909533" y="5489377"/>
            <a:chExt cx="541370" cy="7889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C7808B-8E2C-4D3E-3E75-B5FCEBEFB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9533" y="5489377"/>
              <a:ext cx="541370" cy="788973"/>
            </a:xfrm>
            <a:prstGeom prst="rect">
              <a:avLst/>
            </a:prstGeom>
          </p:spPr>
        </p:pic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59516A7-9100-1B3F-9431-387616E1E803}"/>
                </a:ext>
              </a:extLst>
            </p:cNvPr>
            <p:cNvSpPr/>
            <p:nvPr/>
          </p:nvSpPr>
          <p:spPr>
            <a:xfrm rot="16200000">
              <a:off x="7247130" y="5491380"/>
              <a:ext cx="199219" cy="201769"/>
            </a:xfrm>
            <a:prstGeom prst="triangle">
              <a:avLst>
                <a:gd name="adj" fmla="val 100000"/>
              </a:avLst>
            </a:prstGeom>
            <a:solidFill>
              <a:srgbClr val="DBEEF4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47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BE59324-5081-4C60-BD14-340C5536084D}"/>
              </a:ext>
            </a:extLst>
          </p:cNvPr>
          <p:cNvSpPr/>
          <p:nvPr/>
        </p:nvSpPr>
        <p:spPr>
          <a:xfrm>
            <a:off x="104320" y="5258282"/>
            <a:ext cx="3958542" cy="144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8766C-D74A-453B-A7F3-2216B3A15E54}"/>
              </a:ext>
            </a:extLst>
          </p:cNvPr>
          <p:cNvSpPr/>
          <p:nvPr/>
        </p:nvSpPr>
        <p:spPr>
          <a:xfrm flipH="1" flipV="1">
            <a:off x="405114" y="6609076"/>
            <a:ext cx="68877" cy="57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A7464C-96A3-4C47-860D-F8FDB0C56522}"/>
              </a:ext>
            </a:extLst>
          </p:cNvPr>
          <p:cNvCxnSpPr>
            <a:cxnSpLocks/>
          </p:cNvCxnSpPr>
          <p:nvPr/>
        </p:nvCxnSpPr>
        <p:spPr>
          <a:xfrm>
            <a:off x="4029075" y="988683"/>
            <a:ext cx="0" cy="5497842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C425379-6F61-4D48-8479-9F993177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96" y="978947"/>
            <a:ext cx="3669241" cy="5131064"/>
          </a:xfrm>
        </p:spPr>
        <p:txBody>
          <a:bodyPr>
            <a:noAutofit/>
          </a:bodyPr>
          <a:lstStyle/>
          <a:p>
            <a:r>
              <a:rPr lang="en-GB" sz="1800" dirty="0"/>
              <a:t>Global Cache: stores and provides a copy of </a:t>
            </a:r>
            <a:r>
              <a:rPr lang="en-GB" sz="1800" i="1" dirty="0"/>
              <a:t>real-time </a:t>
            </a:r>
            <a:r>
              <a:rPr lang="en-GB" sz="1800" dirty="0"/>
              <a:t>and </a:t>
            </a:r>
            <a:r>
              <a:rPr lang="en-GB" sz="1800" i="1" dirty="0"/>
              <a:t>near-real-time</a:t>
            </a:r>
            <a:r>
              <a:rPr lang="en-GB" sz="1800" dirty="0"/>
              <a:t> Core data from WIS2 nodes</a:t>
            </a:r>
          </a:p>
          <a:p>
            <a:r>
              <a:rPr lang="en-GB" sz="1800" dirty="0"/>
              <a:t>Data consumers </a:t>
            </a:r>
            <a:r>
              <a:rPr lang="en-GB" sz="1800" i="1" dirty="0"/>
              <a:t>should</a:t>
            </a:r>
            <a:r>
              <a:rPr lang="en-GB" sz="1800" dirty="0"/>
              <a:t> access data via Global Cache</a:t>
            </a:r>
          </a:p>
          <a:p>
            <a:r>
              <a:rPr lang="en-GB" sz="1800" dirty="0"/>
              <a:t>Raw data access server – deliberately simple, file-based data-server (</a:t>
            </a:r>
            <a:r>
              <a:rPr lang="en-GB" sz="1800" b="1" dirty="0"/>
              <a:t>HTTP/S</a:t>
            </a:r>
            <a:r>
              <a:rPr lang="en-GB" sz="1800" dirty="0"/>
              <a:t>)</a:t>
            </a:r>
          </a:p>
          <a:p>
            <a:r>
              <a:rPr lang="en-GB" sz="1800" dirty="0"/>
              <a:t>Push notifications via Global Broker (</a:t>
            </a:r>
            <a:r>
              <a:rPr lang="en-GB" sz="1800" b="1" dirty="0"/>
              <a:t>MQTT/S</a:t>
            </a:r>
            <a:r>
              <a:rPr lang="en-GB" sz="1800" dirty="0"/>
              <a:t>)</a:t>
            </a:r>
            <a:endParaRPr lang="en-GB" sz="1800" b="1" dirty="0"/>
          </a:p>
          <a:p>
            <a:r>
              <a:rPr lang="en-GB" sz="1800" dirty="0"/>
              <a:t>Encodings: agnostic/programme specific to support target communities (e.g., GRIB2, BUFR4, WaterML2, CF/</a:t>
            </a:r>
            <a:r>
              <a:rPr lang="en-GB" sz="1800" dirty="0" err="1"/>
              <a:t>NetCDF</a:t>
            </a:r>
            <a:r>
              <a:rPr lang="en-GB" sz="1800" dirty="0"/>
              <a:t>, FM301/CfRadial2, </a:t>
            </a:r>
            <a:r>
              <a:rPr lang="en-GB" sz="1800" dirty="0" err="1"/>
              <a:t>GeoJSON</a:t>
            </a:r>
            <a:r>
              <a:rPr lang="en-GB" sz="1800" dirty="0"/>
              <a:t>)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19D6D6-7048-4018-A569-25D4F760DFFD}"/>
              </a:ext>
            </a:extLst>
          </p:cNvPr>
          <p:cNvSpPr/>
          <p:nvPr/>
        </p:nvSpPr>
        <p:spPr>
          <a:xfrm>
            <a:off x="-68826" y="0"/>
            <a:ext cx="12260826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GB" sz="3200" b="1" dirty="0">
                <a:solidFill>
                  <a:prstClr val="white"/>
                </a:solidFill>
              </a:rPr>
              <a:t>Global Services: scaling for high-availability</a:t>
            </a:r>
            <a:endParaRPr lang="en-CH" sz="3200" b="1" dirty="0">
              <a:solidFill>
                <a:prstClr val="white"/>
              </a:solidFill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AFCBB6-D087-426B-8996-564776FA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CD5AC-5239-4317-A018-1F813C8A6B4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136187-01E4-1D7A-4E49-0B27FF3F7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12980" r="10246" b="15237"/>
          <a:stretch/>
        </p:blipFill>
        <p:spPr>
          <a:xfrm>
            <a:off x="6636463" y="4292489"/>
            <a:ext cx="380755" cy="30867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0DC7E-040C-FC89-080D-FB50826C9C14}"/>
              </a:ext>
            </a:extLst>
          </p:cNvPr>
          <p:cNvSpPr/>
          <p:nvPr/>
        </p:nvSpPr>
        <p:spPr>
          <a:xfrm>
            <a:off x="6003881" y="4674990"/>
            <a:ext cx="2600325" cy="1628775"/>
          </a:xfrm>
          <a:prstGeom prst="roundRect">
            <a:avLst/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3A23F-F9C7-0D6A-8C5D-4EFBE2C1A88B}"/>
              </a:ext>
            </a:extLst>
          </p:cNvPr>
          <p:cNvSpPr txBox="1"/>
          <p:nvPr/>
        </p:nvSpPr>
        <p:spPr>
          <a:xfrm>
            <a:off x="4500206" y="5307371"/>
            <a:ext cx="12490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b="1" dirty="0"/>
              <a:t>WIS2 Node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BE9DA53-5C9E-943A-EB76-0173416D3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9" t="1394" r="6132" b="689"/>
          <a:stretch/>
        </p:blipFill>
        <p:spPr>
          <a:xfrm>
            <a:off x="5671695" y="5153620"/>
            <a:ext cx="664369" cy="671513"/>
          </a:xfrm>
          <a:prstGeom prst="ellipse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2AA90E-1F6D-6CAA-05EF-D7BCEEC5456F}"/>
              </a:ext>
            </a:extLst>
          </p:cNvPr>
          <p:cNvSpPr/>
          <p:nvPr/>
        </p:nvSpPr>
        <p:spPr>
          <a:xfrm>
            <a:off x="6380723" y="4894978"/>
            <a:ext cx="836443" cy="460133"/>
          </a:xfrm>
          <a:prstGeom prst="roundRect">
            <a:avLst/>
          </a:prstGeom>
          <a:solidFill>
            <a:srgbClr val="95B3D7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Broker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626C2-5E43-4F18-09EC-388BAA19D8F3}"/>
              </a:ext>
            </a:extLst>
          </p:cNvPr>
          <p:cNvGrpSpPr/>
          <p:nvPr/>
        </p:nvGrpSpPr>
        <p:grpSpPr>
          <a:xfrm>
            <a:off x="7470397" y="4771758"/>
            <a:ext cx="1129668" cy="1071226"/>
            <a:chOff x="4524942" y="1975187"/>
            <a:chExt cx="1129668" cy="1071226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89BDDCEE-7734-5C52-C7DF-209AE21CC0D1}"/>
                </a:ext>
              </a:extLst>
            </p:cNvPr>
            <p:cNvSpPr/>
            <p:nvPr/>
          </p:nvSpPr>
          <p:spPr>
            <a:xfrm>
              <a:off x="4616955" y="2420820"/>
              <a:ext cx="945645" cy="625593"/>
            </a:xfrm>
            <a:prstGeom prst="flowChartMagneticDisk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8A5BC6A9-867D-3383-B3F4-D5126FD8E023}"/>
                </a:ext>
              </a:extLst>
            </p:cNvPr>
            <p:cNvSpPr/>
            <p:nvPr/>
          </p:nvSpPr>
          <p:spPr>
            <a:xfrm>
              <a:off x="4616954" y="1975187"/>
              <a:ext cx="945645" cy="625593"/>
            </a:xfrm>
            <a:prstGeom prst="flowChartMagneticDisk">
              <a:avLst/>
            </a:prstGeom>
            <a:solidFill>
              <a:srgbClr val="558ED5"/>
            </a:solidFill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F0CA19-EB8B-10D4-1E31-4111C1407754}"/>
                </a:ext>
              </a:extLst>
            </p:cNvPr>
            <p:cNvSpPr txBox="1"/>
            <p:nvPr/>
          </p:nvSpPr>
          <p:spPr>
            <a:xfrm>
              <a:off x="4524942" y="2682845"/>
              <a:ext cx="112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Recommended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747A63-8CB6-26DC-6D7A-FCDCA4E6EC34}"/>
              </a:ext>
            </a:extLst>
          </p:cNvPr>
          <p:cNvSpPr/>
          <p:nvPr/>
        </p:nvSpPr>
        <p:spPr>
          <a:xfrm>
            <a:off x="5631780" y="1387995"/>
            <a:ext cx="3429233" cy="2651540"/>
          </a:xfrm>
          <a:prstGeom prst="roundRect">
            <a:avLst>
              <a:gd name="adj" fmla="val 9697"/>
            </a:avLst>
          </a:prstGeom>
          <a:solidFill>
            <a:srgbClr val="DBEEF4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A62BCC-C251-5885-B651-83CFAAF2D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1" r="6027" b="4412"/>
          <a:stretch/>
        </p:blipFill>
        <p:spPr>
          <a:xfrm>
            <a:off x="7264237" y="2988273"/>
            <a:ext cx="935832" cy="9286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 descr="A picture containing text, balloon, transport, aircraft&#10;&#10;Description automatically generated">
            <a:extLst>
              <a:ext uri="{FF2B5EF4-FFF2-40B4-BE49-F238E27FC236}">
                <a16:creationId xmlns:a16="http://schemas.microsoft.com/office/drawing/2014/main" id="{54A29010-269D-3A19-3A0E-D4826C0DDB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435" y="2146164"/>
            <a:ext cx="1222689" cy="1135201"/>
          </a:xfrm>
          <a:prstGeom prst="rect">
            <a:avLst/>
          </a:prstGeom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F7D160-0FA8-CCC9-0B2F-5E17B78C3A37}"/>
              </a:ext>
            </a:extLst>
          </p:cNvPr>
          <p:cNvSpPr txBox="1"/>
          <p:nvPr/>
        </p:nvSpPr>
        <p:spPr>
          <a:xfrm>
            <a:off x="4107014" y="2386084"/>
            <a:ext cx="960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b="1" dirty="0"/>
              <a:t>Global</a:t>
            </a:r>
          </a:p>
          <a:p>
            <a:pPr algn="r"/>
            <a:r>
              <a:rPr lang="en-GB" b="1" dirty="0"/>
              <a:t>Services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35EFB-57E0-2B4C-4D7C-34A3543EBBD9}"/>
              </a:ext>
            </a:extLst>
          </p:cNvPr>
          <p:cNvSpPr txBox="1"/>
          <p:nvPr/>
        </p:nvSpPr>
        <p:spPr>
          <a:xfrm>
            <a:off x="7155712" y="3746810"/>
            <a:ext cx="115288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/>
              <a:t>Global Cache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868017-3A0E-1517-66E7-5C3C1637388A}"/>
              </a:ext>
            </a:extLst>
          </p:cNvPr>
          <p:cNvGrpSpPr/>
          <p:nvPr/>
        </p:nvGrpSpPr>
        <p:grpSpPr>
          <a:xfrm>
            <a:off x="6238350" y="2114262"/>
            <a:ext cx="1203471" cy="1078660"/>
            <a:chOff x="6238350" y="2114262"/>
            <a:chExt cx="1203471" cy="107866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C6AE036-16C4-587A-3E7A-8B013CB16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27" t="2429" r="3850" b="3820"/>
            <a:stretch/>
          </p:blipFill>
          <p:spPr>
            <a:xfrm>
              <a:off x="6382771" y="2264234"/>
              <a:ext cx="935832" cy="92868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2D7D47-6C5A-6578-112F-04400FF633CC}"/>
                </a:ext>
              </a:extLst>
            </p:cNvPr>
            <p:cNvSpPr txBox="1"/>
            <p:nvPr/>
          </p:nvSpPr>
          <p:spPr>
            <a:xfrm>
              <a:off x="6238350" y="2114262"/>
              <a:ext cx="120347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/>
                <a:t>Global Broker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DA58E-DD7C-510B-EDCE-0E44093F3606}"/>
              </a:ext>
            </a:extLst>
          </p:cNvPr>
          <p:cNvCxnSpPr/>
          <p:nvPr/>
        </p:nvCxnSpPr>
        <p:spPr>
          <a:xfrm>
            <a:off x="4029075" y="1366970"/>
            <a:ext cx="0" cy="5119555"/>
          </a:xfrm>
          <a:prstGeom prst="line">
            <a:avLst/>
          </a:prstGeom>
          <a:ln w="63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0BC21E-4A5B-17C9-698D-9AD59ADDBEC8}"/>
              </a:ext>
            </a:extLst>
          </p:cNvPr>
          <p:cNvGrpSpPr/>
          <p:nvPr/>
        </p:nvGrpSpPr>
        <p:grpSpPr>
          <a:xfrm>
            <a:off x="10559611" y="2890648"/>
            <a:ext cx="1152880" cy="1472091"/>
            <a:chOff x="10559611" y="2648050"/>
            <a:chExt cx="1152880" cy="147209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1CE768C-86D4-93A9-6A20-82FD4F6FA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DC2D2-82B6-D07B-6FED-8F54B46EED95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21049EF-EDA8-BFDD-AD77-EBE0675B88D8}"/>
              </a:ext>
            </a:extLst>
          </p:cNvPr>
          <p:cNvSpPr/>
          <p:nvPr/>
        </p:nvSpPr>
        <p:spPr>
          <a:xfrm rot="21104695">
            <a:off x="10104595" y="2141196"/>
            <a:ext cx="658121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62809F-9A27-8C96-E24F-558BFDB98FCA}"/>
              </a:ext>
            </a:extLst>
          </p:cNvPr>
          <p:cNvSpPr/>
          <p:nvPr/>
        </p:nvSpPr>
        <p:spPr>
          <a:xfrm rot="21104695" flipH="1" flipV="1">
            <a:off x="10161908" y="1424268"/>
            <a:ext cx="830605" cy="108092"/>
          </a:xfrm>
          <a:prstGeom prst="triangle">
            <a:avLst>
              <a:gd name="adj" fmla="val 193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E45BB2-66B3-2DC6-8213-31A4140BDC24}"/>
              </a:ext>
            </a:extLst>
          </p:cNvPr>
          <p:cNvGrpSpPr/>
          <p:nvPr/>
        </p:nvGrpSpPr>
        <p:grpSpPr>
          <a:xfrm>
            <a:off x="7459543" y="2751754"/>
            <a:ext cx="3337943" cy="878449"/>
            <a:chOff x="7396043" y="2751754"/>
            <a:chExt cx="3337943" cy="87844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B1A7F4-088E-C02E-6360-885E30121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6043" y="275175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B6BB5B-84F6-3776-C6A3-38DE99CFA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21" t="12980" r="10246" b="15237"/>
            <a:stretch/>
          </p:blipFill>
          <p:spPr>
            <a:xfrm rot="396140">
              <a:off x="9037542" y="3049596"/>
              <a:ext cx="601900" cy="48796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7B7EA5-C332-8AF2-27D2-4206AC16DF85}"/>
                </a:ext>
              </a:extLst>
            </p:cNvPr>
            <p:cNvSpPr txBox="1"/>
            <p:nvPr/>
          </p:nvSpPr>
          <p:spPr>
            <a:xfrm rot="474273">
              <a:off x="9595297" y="3168538"/>
              <a:ext cx="9353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notification </a:t>
              </a:r>
            </a:p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of new 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DC4E3-8F3A-AC73-CDC0-9820752DF6F4}"/>
              </a:ext>
            </a:extLst>
          </p:cNvPr>
          <p:cNvGrpSpPr/>
          <p:nvPr/>
        </p:nvGrpSpPr>
        <p:grpSpPr>
          <a:xfrm>
            <a:off x="6574909" y="3292352"/>
            <a:ext cx="461665" cy="1511158"/>
            <a:chOff x="6574909" y="3292352"/>
            <a:chExt cx="461665" cy="15111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FEFC99-2DAB-D9F5-E4C6-E16165C1CE51}"/>
                </a:ext>
              </a:extLst>
            </p:cNvPr>
            <p:cNvGrpSpPr/>
            <p:nvPr/>
          </p:nvGrpSpPr>
          <p:grpSpPr>
            <a:xfrm>
              <a:off x="6625850" y="4214259"/>
              <a:ext cx="380754" cy="420324"/>
              <a:chOff x="6625850" y="4214259"/>
              <a:chExt cx="380754" cy="42032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4AFC20A-B1B6-804A-8A4B-A5EA3B7169B1}"/>
                  </a:ext>
                </a:extLst>
              </p:cNvPr>
              <p:cNvSpPr/>
              <p:nvPr/>
            </p:nvSpPr>
            <p:spPr>
              <a:xfrm>
                <a:off x="6625850" y="4214259"/>
                <a:ext cx="380754" cy="420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D2491EDF-2DD5-BB7D-D1E9-7504D20C5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1" t="12980" r="10246" b="15237"/>
              <a:stretch/>
            </p:blipFill>
            <p:spPr>
              <a:xfrm rot="16200000">
                <a:off x="6636463" y="4277127"/>
                <a:ext cx="380755" cy="308679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0FF0B-DAE9-FB83-51F5-D4F4D2F9F8B6}"/>
                </a:ext>
              </a:extLst>
            </p:cNvPr>
            <p:cNvGrpSpPr/>
            <p:nvPr/>
          </p:nvGrpSpPr>
          <p:grpSpPr>
            <a:xfrm>
              <a:off x="6574909" y="3292352"/>
              <a:ext cx="461665" cy="1511158"/>
              <a:chOff x="6574909" y="3292352"/>
              <a:chExt cx="461665" cy="151115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45E4B07-6389-B491-3071-E6047C32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961" y="3292352"/>
                <a:ext cx="0" cy="151115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1BF03C-814E-3BCC-01D3-07501AD7700F}"/>
                  </a:ext>
                </a:extLst>
              </p:cNvPr>
              <p:cNvSpPr txBox="1"/>
              <p:nvPr/>
            </p:nvSpPr>
            <p:spPr>
              <a:xfrm rot="16200000">
                <a:off x="6338050" y="3593258"/>
                <a:ext cx="935384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notification </a:t>
                </a:r>
              </a:p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of new data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60408F-44F8-0BB1-F59D-37C7DE48B992}"/>
              </a:ext>
            </a:extLst>
          </p:cNvPr>
          <p:cNvGrpSpPr/>
          <p:nvPr/>
        </p:nvGrpSpPr>
        <p:grpSpPr>
          <a:xfrm>
            <a:off x="7500714" y="3961177"/>
            <a:ext cx="640239" cy="807657"/>
            <a:chOff x="7500714" y="3961177"/>
            <a:chExt cx="640239" cy="80765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46A2A23-12D8-667E-507A-1D6F1FA65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7077" y="3999026"/>
              <a:ext cx="142627" cy="72236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C0DA38D-36F9-8AEF-AC04-10376275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5620929">
              <a:off x="7466930" y="4207753"/>
              <a:ext cx="448412" cy="38084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F26008-4F38-A5C8-7672-9BC1C36B5102}"/>
                </a:ext>
              </a:extLst>
            </p:cNvPr>
            <p:cNvSpPr txBox="1"/>
            <p:nvPr/>
          </p:nvSpPr>
          <p:spPr>
            <a:xfrm rot="15514321">
              <a:off x="7598625" y="4226506"/>
              <a:ext cx="8076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download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AEEC0DD-00E3-0770-1C25-A814ECA80350}"/>
              </a:ext>
            </a:extLst>
          </p:cNvPr>
          <p:cNvGrpSpPr/>
          <p:nvPr/>
        </p:nvGrpSpPr>
        <p:grpSpPr>
          <a:xfrm>
            <a:off x="8417118" y="3471998"/>
            <a:ext cx="2160092" cy="540421"/>
            <a:chOff x="8417118" y="3471998"/>
            <a:chExt cx="2160092" cy="540421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6CA9C15-42E7-050F-1417-4AF419B5D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118" y="3471998"/>
              <a:ext cx="2160092" cy="27940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9B88BE8-249E-F4F1-718F-8ED7C310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690815">
              <a:off x="9069807" y="3631576"/>
              <a:ext cx="448412" cy="38084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52D77E1-3764-AA2E-0923-DB236BD6D238}"/>
                </a:ext>
              </a:extLst>
            </p:cNvPr>
            <p:cNvSpPr txBox="1"/>
            <p:nvPr/>
          </p:nvSpPr>
          <p:spPr>
            <a:xfrm rot="407274">
              <a:off x="9388690" y="3703773"/>
              <a:ext cx="8076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download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D82F8B-732B-9CC7-C70E-CC24C15A8E88}"/>
              </a:ext>
            </a:extLst>
          </p:cNvPr>
          <p:cNvGrpSpPr/>
          <p:nvPr/>
        </p:nvGrpSpPr>
        <p:grpSpPr>
          <a:xfrm>
            <a:off x="8669032" y="3900698"/>
            <a:ext cx="1908178" cy="1020178"/>
            <a:chOff x="8669032" y="3900698"/>
            <a:chExt cx="1908178" cy="1020178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FC700B-8DD1-97A6-EF0B-3E9DD13AE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9032" y="3900698"/>
              <a:ext cx="1908178" cy="902812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10" descr="Shape&#10;&#10;Description automatically generated">
              <a:extLst>
                <a:ext uri="{FF2B5EF4-FFF2-40B4-BE49-F238E27FC236}">
                  <a16:creationId xmlns:a16="http://schemas.microsoft.com/office/drawing/2014/main" id="{FEBF0487-A417-696C-EA8B-631121C2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23029">
              <a:off x="8714823" y="4381387"/>
              <a:ext cx="539489" cy="539489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714C7A-0184-C931-350D-D9B6B09C2981}"/>
                </a:ext>
              </a:extLst>
            </p:cNvPr>
            <p:cNvGrpSpPr/>
            <p:nvPr/>
          </p:nvGrpSpPr>
          <p:grpSpPr>
            <a:xfrm rot="19579463">
              <a:off x="9339790" y="4251177"/>
              <a:ext cx="1126540" cy="380843"/>
              <a:chOff x="9069807" y="3631576"/>
              <a:chExt cx="1126540" cy="380843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6619CC0-C016-90D1-581B-81995FA20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690815">
                <a:off x="9069807" y="3631576"/>
                <a:ext cx="448412" cy="380843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AC8C945-7408-6FA2-9A72-110B8C1B0FAF}"/>
                  </a:ext>
                </a:extLst>
              </p:cNvPr>
              <p:cNvSpPr txBox="1"/>
              <p:nvPr/>
            </p:nvSpPr>
            <p:spPr>
              <a:xfrm rot="407274">
                <a:off x="9388690" y="3703773"/>
                <a:ext cx="8076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0070C0"/>
                    </a:solidFill>
                  </a:rPr>
                  <a:t>download</a:t>
                </a: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09FBCF-BBDB-5676-3C6A-306AB4A9EAA1}"/>
              </a:ext>
            </a:extLst>
          </p:cNvPr>
          <p:cNvGrpSpPr/>
          <p:nvPr/>
        </p:nvGrpSpPr>
        <p:grpSpPr>
          <a:xfrm>
            <a:off x="6085086" y="3285074"/>
            <a:ext cx="502716" cy="1511158"/>
            <a:chOff x="6296228" y="3313651"/>
            <a:chExt cx="502716" cy="151115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1124145-125F-5AE9-1D61-FEF140D3852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944" y="3313651"/>
              <a:ext cx="0" cy="15111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29CC586-E120-B9AF-98BB-0A4C5D97FD3D}"/>
                </a:ext>
              </a:extLst>
            </p:cNvPr>
            <p:cNvSpPr txBox="1"/>
            <p:nvPr/>
          </p:nvSpPr>
          <p:spPr>
            <a:xfrm rot="16200000">
              <a:off x="6189148" y="3780148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65DF4A2-9C0E-1FF1-ACAC-ECBBE406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5964882">
              <a:off x="6299660" y="4223195"/>
              <a:ext cx="432452" cy="43931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B65245-692B-92B4-2E19-71A09E8EB8A1}"/>
              </a:ext>
            </a:extLst>
          </p:cNvPr>
          <p:cNvGrpSpPr/>
          <p:nvPr/>
        </p:nvGrpSpPr>
        <p:grpSpPr>
          <a:xfrm>
            <a:off x="7432910" y="2368746"/>
            <a:ext cx="3337943" cy="675319"/>
            <a:chOff x="7367468" y="2271924"/>
            <a:chExt cx="3337943" cy="67531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F818E87-5A96-FEE2-89CE-962520ADC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7468" y="2504104"/>
              <a:ext cx="3337943" cy="4431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86D5F034-B614-903E-0AE3-DF834F7CA970}"/>
                </a:ext>
              </a:extLst>
            </p:cNvPr>
            <p:cNvSpPr txBox="1"/>
            <p:nvPr/>
          </p:nvSpPr>
          <p:spPr>
            <a:xfrm rot="474273">
              <a:off x="9566384" y="2554316"/>
              <a:ext cx="7770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subscribe</a:t>
              </a:r>
            </a:p>
          </p:txBody>
        </p:sp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518D9C59-0E2E-1BA0-5D03-68CAF2E3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327124">
              <a:off x="9073487" y="2271924"/>
              <a:ext cx="442176" cy="4491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CC9E7B8E-7A94-B947-BAF7-BAC2327EC650}"/>
              </a:ext>
            </a:extLst>
          </p:cNvPr>
          <p:cNvGrpSpPr/>
          <p:nvPr/>
        </p:nvGrpSpPr>
        <p:grpSpPr>
          <a:xfrm>
            <a:off x="6909533" y="5489377"/>
            <a:ext cx="541370" cy="788973"/>
            <a:chOff x="6909533" y="5489377"/>
            <a:chExt cx="541370" cy="788973"/>
          </a:xfrm>
        </p:grpSpPr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45395111-59CC-6957-9511-92C0ECB6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09533" y="5489377"/>
              <a:ext cx="541370" cy="788973"/>
            </a:xfrm>
            <a:prstGeom prst="rect">
              <a:avLst/>
            </a:prstGeom>
          </p:spPr>
        </p:pic>
        <p:sp>
          <p:nvSpPr>
            <p:cNvPr id="1028" name="Isosceles Triangle 1027">
              <a:extLst>
                <a:ext uri="{FF2B5EF4-FFF2-40B4-BE49-F238E27FC236}">
                  <a16:creationId xmlns:a16="http://schemas.microsoft.com/office/drawing/2014/main" id="{A68F7BCE-9DF9-2DB5-C8D4-3FD64BC6EA40}"/>
                </a:ext>
              </a:extLst>
            </p:cNvPr>
            <p:cNvSpPr/>
            <p:nvPr/>
          </p:nvSpPr>
          <p:spPr>
            <a:xfrm rot="16200000">
              <a:off x="7247130" y="5491380"/>
              <a:ext cx="199219" cy="201769"/>
            </a:xfrm>
            <a:prstGeom prst="triangle">
              <a:avLst>
                <a:gd name="adj" fmla="val 100000"/>
              </a:avLst>
            </a:prstGeom>
            <a:solidFill>
              <a:srgbClr val="DBEEF4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42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05AE10B9-8254-9150-CCAB-21DE42407EF0}"/>
              </a:ext>
            </a:extLst>
          </p:cNvPr>
          <p:cNvSpPr/>
          <p:nvPr/>
        </p:nvSpPr>
        <p:spPr>
          <a:xfrm>
            <a:off x="1761566" y="1059776"/>
            <a:ext cx="8444752" cy="5384156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95000"/>
                <a:satMod val="105000"/>
                <a:alpha val="151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2A3646-55FE-DD63-4C3A-D4DB8221B759}"/>
              </a:ext>
            </a:extLst>
          </p:cNvPr>
          <p:cNvSpPr/>
          <p:nvPr/>
        </p:nvSpPr>
        <p:spPr>
          <a:xfrm>
            <a:off x="4323742" y="3068514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 Global Discovery Catalogue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191A3-8A5E-41C0-4EDB-5C3180B59D7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Finding and downloading data from WIS2: full workflow</a:t>
            </a:r>
            <a:endParaRPr lang="en-CH" sz="32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02177F-6DE9-53D3-CB46-E00151CE51D4}"/>
              </a:ext>
            </a:extLst>
          </p:cNvPr>
          <p:cNvSpPr/>
          <p:nvPr/>
        </p:nvSpPr>
        <p:spPr>
          <a:xfrm>
            <a:off x="7867698" y="1209606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Global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360D36-8BBB-3F67-C9F9-9440A58F0458}"/>
              </a:ext>
            </a:extLst>
          </p:cNvPr>
          <p:cNvSpPr/>
          <p:nvPr/>
        </p:nvSpPr>
        <p:spPr>
          <a:xfrm>
            <a:off x="7867698" y="4923212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Global Cache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10779E-28F9-58A5-E90E-9BB448A91957}"/>
              </a:ext>
            </a:extLst>
          </p:cNvPr>
          <p:cNvGrpSpPr/>
          <p:nvPr/>
        </p:nvGrpSpPr>
        <p:grpSpPr>
          <a:xfrm>
            <a:off x="368700" y="2797557"/>
            <a:ext cx="1152880" cy="1472091"/>
            <a:chOff x="10559611" y="2648050"/>
            <a:chExt cx="1152880" cy="14720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B39FC8-8E24-B6AD-AFDD-B7346168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82472" y="2648050"/>
              <a:ext cx="697860" cy="8980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73DE0F-31E3-426C-C6EF-CF624885E6B8}"/>
                </a:ext>
              </a:extLst>
            </p:cNvPr>
            <p:cNvSpPr txBox="1"/>
            <p:nvPr/>
          </p:nvSpPr>
          <p:spPr>
            <a:xfrm>
              <a:off x="10559611" y="3473810"/>
              <a:ext cx="11528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b="1" dirty="0"/>
                <a:t>Data </a:t>
              </a:r>
            </a:p>
            <a:p>
              <a:pPr algn="ctr"/>
              <a:r>
                <a:rPr lang="en-GB" b="1" dirty="0"/>
                <a:t>Consumer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3B46B-3354-7E83-F708-D64244DB44D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037008" y="2348991"/>
            <a:ext cx="0" cy="257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79AA04-354F-87E6-389E-DC96BBA92F57}"/>
              </a:ext>
            </a:extLst>
          </p:cNvPr>
          <p:cNvGrpSpPr/>
          <p:nvPr/>
        </p:nvGrpSpPr>
        <p:grpSpPr>
          <a:xfrm>
            <a:off x="1512282" y="3256462"/>
            <a:ext cx="2811460" cy="381744"/>
            <a:chOff x="1512282" y="3256462"/>
            <a:chExt cx="2811460" cy="3817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4D626E-3EA3-8713-7C70-E6D70181295F}"/>
                </a:ext>
              </a:extLst>
            </p:cNvPr>
            <p:cNvCxnSpPr>
              <a:cxnSpLocks/>
            </p:cNvCxnSpPr>
            <p:nvPr/>
          </p:nvCxnSpPr>
          <p:spPr>
            <a:xfrm>
              <a:off x="1512282" y="3524003"/>
              <a:ext cx="2811460" cy="11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05111-F905-CCB4-5303-8AD872CCBE96}"/>
                </a:ext>
              </a:extLst>
            </p:cNvPr>
            <p:cNvSpPr txBox="1"/>
            <p:nvPr/>
          </p:nvSpPr>
          <p:spPr>
            <a:xfrm>
              <a:off x="2595947" y="325646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635F0-5132-2BB7-31F6-C1565CD085DF}"/>
              </a:ext>
            </a:extLst>
          </p:cNvPr>
          <p:cNvGrpSpPr/>
          <p:nvPr/>
        </p:nvGrpSpPr>
        <p:grpSpPr>
          <a:xfrm>
            <a:off x="1289421" y="1779299"/>
            <a:ext cx="6578277" cy="1467303"/>
            <a:chOff x="1289421" y="1779299"/>
            <a:chExt cx="6578277" cy="146730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C521B7-B2F2-7B38-E42F-1D30577E1866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 flipV="1">
              <a:off x="1289421" y="1779299"/>
              <a:ext cx="6578277" cy="146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AD0D8C-5D00-566E-6BE9-18B1D59FB40C}"/>
                </a:ext>
              </a:extLst>
            </p:cNvPr>
            <p:cNvSpPr txBox="1"/>
            <p:nvPr/>
          </p:nvSpPr>
          <p:spPr>
            <a:xfrm>
              <a:off x="4401129" y="1995583"/>
              <a:ext cx="109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3681F7-372C-D8DC-3D3D-24CC8DA7D115}"/>
              </a:ext>
            </a:extLst>
          </p:cNvPr>
          <p:cNvGrpSpPr/>
          <p:nvPr/>
        </p:nvGrpSpPr>
        <p:grpSpPr>
          <a:xfrm>
            <a:off x="1521580" y="3946483"/>
            <a:ext cx="6346118" cy="1546422"/>
            <a:chOff x="1521580" y="3946483"/>
            <a:chExt cx="6346118" cy="154642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A2E3B9-9ADD-8A5F-1B25-1E1550086353}"/>
                </a:ext>
              </a:extLst>
            </p:cNvPr>
            <p:cNvCxnSpPr>
              <a:cxnSpLocks/>
              <a:stCxn id="3" idx="1"/>
              <a:endCxn id="8" idx="3"/>
            </p:cNvCxnSpPr>
            <p:nvPr/>
          </p:nvCxnSpPr>
          <p:spPr>
            <a:xfrm flipH="1" flipV="1">
              <a:off x="1521580" y="3946483"/>
              <a:ext cx="6346118" cy="1546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DAF64B-523C-8285-B8DE-2F3F3F359B50}"/>
                </a:ext>
              </a:extLst>
            </p:cNvPr>
            <p:cNvSpPr txBox="1"/>
            <p:nvPr/>
          </p:nvSpPr>
          <p:spPr>
            <a:xfrm>
              <a:off x="4285049" y="4907780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6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err="1"/>
              <a:t>pywiscat</a:t>
            </a:r>
            <a:r>
              <a:rPr lang="en-US" dirty="0"/>
              <a:t> is a tool to search and query the WIS2 Global Discovery Catalogue for data from the WIS2 network</a:t>
            </a:r>
          </a:p>
          <a:p>
            <a:r>
              <a:rPr lang="en-US" dirty="0">
                <a:hlinkClick r:id="rId2"/>
              </a:rPr>
              <a:t>github.com/wmo-im/pywiscat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Find data with </a:t>
            </a:r>
            <a:r>
              <a:rPr lang="en-US" sz="3200" b="1" dirty="0" err="1"/>
              <a:t>pywiscat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115139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err="1"/>
              <a:t>pywis-pubsub</a:t>
            </a:r>
            <a:r>
              <a:rPr lang="en-US" dirty="0"/>
              <a:t> is a tool to subscribe to a WIS2 Global Broker for data notifications / updates and downloading from the WIS2 Global Cache</a:t>
            </a:r>
          </a:p>
          <a:p>
            <a:r>
              <a:rPr lang="en-US" dirty="0">
                <a:hlinkClick r:id="rId2"/>
              </a:rPr>
              <a:t>github.com/wmo-im/pywis-pubsub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Subscribe and Download data with </a:t>
            </a:r>
            <a:r>
              <a:rPr lang="en-US" sz="3200" b="1" dirty="0" err="1"/>
              <a:t>pywis-pubsub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2607662555"/>
      </p:ext>
    </p:extLst>
  </p:cSld>
  <p:clrMapOvr>
    <a:masterClrMapping/>
  </p:clrMapOvr>
</p:sld>
</file>

<file path=ppt/theme/theme1.xml><?xml version="1.0" encoding="utf-8"?>
<a:theme xmlns:a="http://schemas.openxmlformats.org/drawingml/2006/main" name="WMO_BLU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6211c-4a92-46f9-9375-802e528178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DA2BE25AB9B4F845A1DC341712088" ma:contentTypeVersion="15" ma:contentTypeDescription="Create a new document." ma:contentTypeScope="" ma:versionID="94df9b8fbfafc860e52db64f7e9d7881">
  <xsd:schema xmlns:xsd="http://www.w3.org/2001/XMLSchema" xmlns:xs="http://www.w3.org/2001/XMLSchema" xmlns:p="http://schemas.microsoft.com/office/2006/metadata/properties" xmlns:ns3="c316211c-4a92-46f9-9375-802e528178bc" xmlns:ns4="a3e00b57-4a46-463c-8c2b-662f7bee4c43" targetNamespace="http://schemas.microsoft.com/office/2006/metadata/properties" ma:root="true" ma:fieldsID="7398c2d499562a16f71db52255598aad" ns3:_="" ns4:_="">
    <xsd:import namespace="c316211c-4a92-46f9-9375-802e528178bc"/>
    <xsd:import namespace="a3e00b57-4a46-463c-8c2b-662f7bee4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6211c-4a92-46f9-9375-802e52817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00b57-4a46-463c-8c2b-662f7bee4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6DC80-67D9-4E9C-B0CC-148EF0497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258279-C602-426F-885A-3D23AED4E291}">
  <ds:schemaRefs>
    <ds:schemaRef ds:uri="a3e00b57-4a46-463c-8c2b-662f7bee4c43"/>
    <ds:schemaRef ds:uri="c316211c-4a92-46f9-9375-802e52817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839A87-91B8-4AA6-AEFB-05B6EBE296D8}">
  <ds:schemaRefs>
    <ds:schemaRef ds:uri="a3e00b57-4a46-463c-8c2b-662f7bee4c43"/>
    <ds:schemaRef ds:uri="c316211c-4a92-46f9-9375-802e528178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WMO_BLUE_Powerpoint_en_fr</Template>
  <TotalTime>13080</TotalTime>
  <Words>598</Words>
  <Application>Microsoft Macintosh PowerPoint</Application>
  <PresentationFormat>Widescreen</PresentationFormat>
  <Paragraphs>158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WMO_BLUE_Powerpoint_en_fr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World Meteorological Organization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WIS2 in a box</dc:title>
  <dc:subject/>
  <dc:creator>Hassan Haddouch</dc:creator>
  <cp:keywords/>
  <dc:description/>
  <cp:lastModifiedBy>Tom Kralidis</cp:lastModifiedBy>
  <cp:revision>132</cp:revision>
  <cp:lastPrinted>2023-03-22T18:53:27Z</cp:lastPrinted>
  <dcterms:created xsi:type="dcterms:W3CDTF">2018-03-12T08:33:49Z</dcterms:created>
  <dcterms:modified xsi:type="dcterms:W3CDTF">2023-03-22T20:41:33Z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2021-09-10T14:28:53Z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217555dd-f7ca-4312-9068-000074783adc</vt:lpwstr>
  </property>
  <property fmtid="{D5CDD505-2E9C-101B-9397-08002B2CF9AE}" pid="8" name="ContentTypeId">
    <vt:lpwstr>0x010100904DA2BE25AB9B4F845A1DC341712088</vt:lpwstr>
  </property>
</Properties>
</file>