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Lst>
  <p:notesMasterIdLst>
    <p:notesMasterId r:id="rId39"/>
  </p:notesMasterIdLst>
  <p:sldIdLst>
    <p:sldId id="4380" r:id="rId6"/>
    <p:sldId id="295" r:id="rId7"/>
    <p:sldId id="4408" r:id="rId8"/>
    <p:sldId id="4400" r:id="rId9"/>
    <p:sldId id="4401" r:id="rId10"/>
    <p:sldId id="4395" r:id="rId11"/>
    <p:sldId id="4404" r:id="rId12"/>
    <p:sldId id="4377" r:id="rId13"/>
    <p:sldId id="294" r:id="rId14"/>
    <p:sldId id="4407" r:id="rId15"/>
    <p:sldId id="290" r:id="rId16"/>
    <p:sldId id="287" r:id="rId17"/>
    <p:sldId id="299" r:id="rId18"/>
    <p:sldId id="366" r:id="rId19"/>
    <p:sldId id="277" r:id="rId20"/>
    <p:sldId id="320" r:id="rId21"/>
    <p:sldId id="302" r:id="rId22"/>
    <p:sldId id="4406" r:id="rId23"/>
    <p:sldId id="673" r:id="rId24"/>
    <p:sldId id="670" r:id="rId25"/>
    <p:sldId id="4231" r:id="rId26"/>
    <p:sldId id="4232" r:id="rId27"/>
    <p:sldId id="4383" r:id="rId28"/>
    <p:sldId id="641" r:id="rId29"/>
    <p:sldId id="324" r:id="rId30"/>
    <p:sldId id="4381" r:id="rId31"/>
    <p:sldId id="4382" r:id="rId32"/>
    <p:sldId id="4385" r:id="rId33"/>
    <p:sldId id="264" r:id="rId34"/>
    <p:sldId id="4384" r:id="rId35"/>
    <p:sldId id="4409" r:id="rId36"/>
    <p:sldId id="4410" r:id="rId37"/>
    <p:sldId id="4402"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lara Josipovic" initials="KJ" lastIdx="1" clrIdx="0">
    <p:extLst>
      <p:ext uri="{19B8F6BF-5375-455C-9EA6-DF929625EA0E}">
        <p15:presenceInfo xmlns:p15="http://schemas.microsoft.com/office/powerpoint/2012/main" userId="S::kjosipovic@wmo.int::3db77c78-b6f0-40c7-a5c2-2c2a2ad414e3" providerId="AD"/>
      </p:ext>
    </p:extLst>
  </p:cmAuthor>
  <p:cmAuthor id="2" name="Klausen Jörg" initials="KJ" lastIdx="1" clrIdx="1">
    <p:extLst>
      <p:ext uri="{19B8F6BF-5375-455C-9EA6-DF929625EA0E}">
        <p15:presenceInfo xmlns:p15="http://schemas.microsoft.com/office/powerpoint/2012/main" userId="S::Joerg.Klausen@meteoswiss.ch::6feead85-38f3-4ce8-991d-80abadb215c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A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313"/>
    <p:restoredTop sz="94353"/>
  </p:normalViewPr>
  <p:slideViewPr>
    <p:cSldViewPr snapToGrid="0" snapToObjects="1">
      <p:cViewPr varScale="1">
        <p:scale>
          <a:sx n="100" d="100"/>
          <a:sy n="100" d="100"/>
        </p:scale>
        <p:origin x="176" y="576"/>
      </p:cViewPr>
      <p:guideLst/>
    </p:cSldViewPr>
  </p:slideViewPr>
  <p:notesTextViewPr>
    <p:cViewPr>
      <p:scale>
        <a:sx n="3" d="2"/>
        <a:sy n="3" d="2"/>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commentAuthors" Target="commentAuthor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3F0F94-263A-E048-AB2F-BC4DCAB5EBA1}" type="datetimeFigureOut">
              <a:rPr lang="en-US" smtClean="0"/>
              <a:t>1/22/26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7C1290-4516-ED42-966E-BC4F5D247E1F}" type="slidenum">
              <a:rPr lang="en-US" smtClean="0"/>
              <a:t>‹#›</a:t>
            </a:fld>
            <a:endParaRPr lang="en-US"/>
          </a:p>
        </p:txBody>
      </p:sp>
    </p:spTree>
    <p:extLst>
      <p:ext uri="{BB962C8B-B14F-4D97-AF65-F5344CB8AC3E}">
        <p14:creationId xmlns:p14="http://schemas.microsoft.com/office/powerpoint/2010/main" val="24583638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 name="PlaceHolder 1"/>
          <p:cNvSpPr>
            <a:spLocks noGrp="1" noRot="1" noChangeAspect="1"/>
          </p:cNvSpPr>
          <p:nvPr>
            <p:ph type="sldImg"/>
          </p:nvPr>
        </p:nvSpPr>
        <p:spPr>
          <a:xfrm>
            <a:off x="381000" y="685800"/>
            <a:ext cx="6094413" cy="3427413"/>
          </a:xfrm>
          <a:prstGeom prst="rect">
            <a:avLst/>
          </a:prstGeom>
          <a:ln w="0">
            <a:noFill/>
          </a:ln>
        </p:spPr>
      </p:sp>
      <p:sp>
        <p:nvSpPr>
          <p:cNvPr id="243" name="PlaceHolder 2"/>
          <p:cNvSpPr>
            <a:spLocks noGrp="1"/>
          </p:cNvSpPr>
          <p:nvPr>
            <p:ph type="body"/>
          </p:nvPr>
        </p:nvSpPr>
        <p:spPr>
          <a:xfrm>
            <a:off x="914400" y="4343400"/>
            <a:ext cx="5027760" cy="4113360"/>
          </a:xfrm>
          <a:prstGeom prst="rect">
            <a:avLst/>
          </a:prstGeom>
          <a:noFill/>
          <a:ln w="0">
            <a:noFill/>
          </a:ln>
        </p:spPr>
        <p:txBody>
          <a:bodyPr lIns="90000" tIns="45000" rIns="90000" bIns="45000" anchor="t">
            <a:noAutofit/>
          </a:bodyPr>
          <a:lstStyle/>
          <a:p>
            <a:pPr marL="216000" indent="0">
              <a:buNone/>
            </a:pPr>
            <a:endParaRPr lang="en-CA" sz="1800" b="0" strike="noStrike" spc="-1">
              <a:solidFill>
                <a:srgbClr val="000000"/>
              </a:solidFill>
              <a:latin typeface="Arial"/>
            </a:endParaRPr>
          </a:p>
        </p:txBody>
      </p:sp>
      <p:sp>
        <p:nvSpPr>
          <p:cNvPr id="244" name="PlaceHolder 3"/>
          <p:cNvSpPr>
            <a:spLocks noGrp="1"/>
          </p:cNvSpPr>
          <p:nvPr>
            <p:ph type="sldNum" idx="2"/>
          </p:nvPr>
        </p:nvSpPr>
        <p:spPr>
          <a:xfrm>
            <a:off x="0" y="0"/>
            <a:ext cx="0" cy="0"/>
          </a:xfrm>
          <a:prstGeom prst="rect">
            <a:avLst/>
          </a:prstGeom>
          <a:noFill/>
          <a:ln w="0">
            <a:noFill/>
          </a:ln>
        </p:spPr>
        <p:txBody>
          <a:bodyPr lIns="90000" tIns="-45000" rIns="90000" bIns="-45000" anchor="t">
            <a:noAutofit/>
          </a:bodyPr>
          <a:lstStyle>
            <a:lvl1pPr indent="0" algn="r">
              <a:lnSpc>
                <a:spcPct val="100000"/>
              </a:lnSpc>
              <a:buNone/>
              <a:tabLst>
                <a:tab pos="0" algn="l"/>
              </a:tabLst>
              <a:defRPr lang="en-US" sz="1200" b="0" strike="noStrike" spc="-1">
                <a:solidFill>
                  <a:srgbClr val="000000"/>
                </a:solidFill>
                <a:latin typeface="Calibri"/>
                <a:ea typeface="+mn-ea"/>
              </a:defRPr>
            </a:lvl1pPr>
          </a:lstStyle>
          <a:p>
            <a:pPr indent="0" algn="r">
              <a:lnSpc>
                <a:spcPct val="100000"/>
              </a:lnSpc>
              <a:buNone/>
              <a:tabLst>
                <a:tab pos="0" algn="l"/>
              </a:tabLst>
            </a:pPr>
            <a:fld id="{9983AA73-B53A-43FB-99A3-55EF1A854099}" type="slidenum">
              <a:rPr lang="en-US" sz="1200" b="0" strike="noStrike" spc="-1">
                <a:solidFill>
                  <a:srgbClr val="000000"/>
                </a:solidFill>
                <a:latin typeface="Calibri"/>
                <a:ea typeface="+mn-ea"/>
              </a:rPr>
              <a:t>11</a:t>
            </a:fld>
            <a:endParaRPr lang="en-CA" sz="1200" b="0" strike="noStrike" spc="-1">
              <a:solidFill>
                <a:srgbClr val="000000"/>
              </a:solidFill>
              <a:latin typeface="Times New Roman"/>
            </a:endParaRPr>
          </a:p>
        </p:txBody>
      </p:sp>
    </p:spTree>
    <p:extLst>
      <p:ext uri="{BB962C8B-B14F-4D97-AF65-F5344CB8AC3E}">
        <p14:creationId xmlns:p14="http://schemas.microsoft.com/office/powerpoint/2010/main" val="11376995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74081A41-DD35-4672-8B86-B930A877D763}" type="slidenum">
              <a:rPr lang="en-CA" smtClean="0"/>
              <a:t>25</a:t>
            </a:fld>
            <a:endParaRPr lang="en-CA" dirty="0"/>
          </a:p>
        </p:txBody>
      </p:sp>
    </p:spTree>
    <p:extLst>
      <p:ext uri="{BB962C8B-B14F-4D97-AF65-F5344CB8AC3E}">
        <p14:creationId xmlns:p14="http://schemas.microsoft.com/office/powerpoint/2010/main" val="35329036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a:extLst>
            <a:ext uri="{FF2B5EF4-FFF2-40B4-BE49-F238E27FC236}">
              <a16:creationId xmlns:a16="http://schemas.microsoft.com/office/drawing/2014/main" id="{8574710A-CB0F-052A-D35A-274A84BF2C58}"/>
            </a:ext>
          </a:extLst>
        </p:cNvPr>
        <p:cNvGrpSpPr/>
        <p:nvPr/>
      </p:nvGrpSpPr>
      <p:grpSpPr>
        <a:xfrm>
          <a:off x="0" y="0"/>
          <a:ext cx="0" cy="0"/>
          <a:chOff x="0" y="0"/>
          <a:chExt cx="0" cy="0"/>
        </a:xfrm>
      </p:grpSpPr>
      <p:sp>
        <p:nvSpPr>
          <p:cNvPr id="99" name="Google Shape;99;ge889bfd24c_0_24:notes">
            <a:extLst>
              <a:ext uri="{FF2B5EF4-FFF2-40B4-BE49-F238E27FC236}">
                <a16:creationId xmlns:a16="http://schemas.microsoft.com/office/drawing/2014/main" id="{B314C4E2-CC7A-2C84-CAF1-93C764770071}"/>
              </a:ext>
            </a:extLst>
          </p:cNvPr>
          <p:cNvSpPr txBox="1">
            <a:spLocks noGrp="1"/>
          </p:cNvSpPr>
          <p:nvPr>
            <p:ph type="body" idx="1"/>
          </p:nvPr>
        </p:nvSpPr>
        <p:spPr>
          <a:xfrm>
            <a:off x="755950" y="5078600"/>
            <a:ext cx="6047700" cy="4811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ge889bfd24c_0_24:notes">
            <a:extLst>
              <a:ext uri="{FF2B5EF4-FFF2-40B4-BE49-F238E27FC236}">
                <a16:creationId xmlns:a16="http://schemas.microsoft.com/office/drawing/2014/main" id="{C76544B5-C1FF-4FA7-AD18-CFE1F8171FB6}"/>
              </a:ext>
            </a:extLst>
          </p:cNvPr>
          <p:cNvSpPr>
            <a:spLocks noGrp="1" noRot="1" noChangeAspect="1"/>
          </p:cNvSpPr>
          <p:nvPr>
            <p:ph type="sldImg" idx="2"/>
          </p:nvPr>
        </p:nvSpPr>
        <p:spPr>
          <a:xfrm>
            <a:off x="217488" y="801688"/>
            <a:ext cx="7126287" cy="40100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380631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e889bfd24c_0_40:notes"/>
          <p:cNvSpPr txBox="1">
            <a:spLocks noGrp="1"/>
          </p:cNvSpPr>
          <p:nvPr>
            <p:ph type="body" idx="1"/>
          </p:nvPr>
        </p:nvSpPr>
        <p:spPr>
          <a:xfrm>
            <a:off x="755950" y="5078600"/>
            <a:ext cx="6047700" cy="4811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8" name="Google Shape;118;ge889bfd24c_0_40:notes"/>
          <p:cNvSpPr>
            <a:spLocks noGrp="1" noRot="1" noChangeAspect="1"/>
          </p:cNvSpPr>
          <p:nvPr>
            <p:ph type="sldImg" idx="2"/>
          </p:nvPr>
        </p:nvSpPr>
        <p:spPr>
          <a:xfrm>
            <a:off x="217488" y="801688"/>
            <a:ext cx="7126287" cy="40100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B969B-2431-5F36-FB43-A9BDD9BE4A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194C59-CF36-C194-41C8-758F425FDF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F2CDC9-971B-377C-E2AF-E4E0B5AB0BA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i="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A2B3A5EE-803A-613D-1840-31E4D0169429}"/>
              </a:ext>
            </a:extLst>
          </p:cNvPr>
          <p:cNvSpPr>
            <a:spLocks noGrp="1"/>
          </p:cNvSpPr>
          <p:nvPr>
            <p:ph type="sldNum" sz="quarter" idx="5"/>
          </p:nvPr>
        </p:nvSpPr>
        <p:spPr/>
        <p:txBody>
          <a:bodyPr/>
          <a:lstStyle/>
          <a:p>
            <a:fld id="{F5D8832E-42BB-44E8-8D92-A8404C7B069D}" type="slidenum">
              <a:rPr lang="en-GB" smtClean="0"/>
              <a:t>30</a:t>
            </a:fld>
            <a:endParaRPr lang="en-GB"/>
          </a:p>
        </p:txBody>
      </p:sp>
    </p:spTree>
    <p:extLst>
      <p:ext uri="{BB962C8B-B14F-4D97-AF65-F5344CB8AC3E}">
        <p14:creationId xmlns:p14="http://schemas.microsoft.com/office/powerpoint/2010/main" val="7012019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1B4C0-B357-3B15-E3FE-6572CFAD1C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FA9BFD-7BC9-5E8B-6ED7-EF01A28ADF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1B1776-5E66-8A2B-AF76-97572231DB3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i="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D38F1DF-B4DE-CA49-5C77-BD4E91FED6D3}"/>
              </a:ext>
            </a:extLst>
          </p:cNvPr>
          <p:cNvSpPr>
            <a:spLocks noGrp="1"/>
          </p:cNvSpPr>
          <p:nvPr>
            <p:ph type="sldNum" sz="quarter" idx="5"/>
          </p:nvPr>
        </p:nvSpPr>
        <p:spPr/>
        <p:txBody>
          <a:bodyPr/>
          <a:lstStyle/>
          <a:p>
            <a:fld id="{F5D8832E-42BB-44E8-8D92-A8404C7B069D}" type="slidenum">
              <a:rPr lang="en-GB" smtClean="0"/>
              <a:t>31</a:t>
            </a:fld>
            <a:endParaRPr lang="en-GB"/>
          </a:p>
        </p:txBody>
      </p:sp>
    </p:spTree>
    <p:extLst>
      <p:ext uri="{BB962C8B-B14F-4D97-AF65-F5344CB8AC3E}">
        <p14:creationId xmlns:p14="http://schemas.microsoft.com/office/powerpoint/2010/main" val="7408943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E95D3-A633-46C8-2805-074DE97382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23113C-1F5A-95DA-06A3-CD8067E01E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A3B10D-200B-AAFB-93EA-719A1C390F8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i="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89313898-85C6-B491-9032-E1BE47AF14B4}"/>
              </a:ext>
            </a:extLst>
          </p:cNvPr>
          <p:cNvSpPr>
            <a:spLocks noGrp="1"/>
          </p:cNvSpPr>
          <p:nvPr>
            <p:ph type="sldNum" sz="quarter" idx="5"/>
          </p:nvPr>
        </p:nvSpPr>
        <p:spPr/>
        <p:txBody>
          <a:bodyPr/>
          <a:lstStyle/>
          <a:p>
            <a:fld id="{F5D8832E-42BB-44E8-8D92-A8404C7B069D}" type="slidenum">
              <a:rPr lang="en-GB" smtClean="0"/>
              <a:t>32</a:t>
            </a:fld>
            <a:endParaRPr lang="en-GB"/>
          </a:p>
        </p:txBody>
      </p:sp>
    </p:spTree>
    <p:extLst>
      <p:ext uri="{BB962C8B-B14F-4D97-AF65-F5344CB8AC3E}">
        <p14:creationId xmlns:p14="http://schemas.microsoft.com/office/powerpoint/2010/main" val="15783679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 name="PlaceHolder 1"/>
          <p:cNvSpPr>
            <a:spLocks noGrp="1" noRot="1" noChangeAspect="1"/>
          </p:cNvSpPr>
          <p:nvPr>
            <p:ph type="sldImg"/>
          </p:nvPr>
        </p:nvSpPr>
        <p:spPr>
          <a:xfrm>
            <a:off x="381000" y="685800"/>
            <a:ext cx="6094413" cy="3427413"/>
          </a:xfrm>
          <a:prstGeom prst="rect">
            <a:avLst/>
          </a:prstGeom>
          <a:ln w="0">
            <a:noFill/>
          </a:ln>
        </p:spPr>
      </p:sp>
      <p:sp>
        <p:nvSpPr>
          <p:cNvPr id="243" name="PlaceHolder 2"/>
          <p:cNvSpPr>
            <a:spLocks noGrp="1"/>
          </p:cNvSpPr>
          <p:nvPr>
            <p:ph type="body"/>
          </p:nvPr>
        </p:nvSpPr>
        <p:spPr>
          <a:xfrm>
            <a:off x="914400" y="4343400"/>
            <a:ext cx="5027760" cy="4113360"/>
          </a:xfrm>
          <a:prstGeom prst="rect">
            <a:avLst/>
          </a:prstGeom>
          <a:noFill/>
          <a:ln w="0">
            <a:noFill/>
          </a:ln>
        </p:spPr>
        <p:txBody>
          <a:bodyPr lIns="90000" tIns="45000" rIns="90000" bIns="45000" anchor="t">
            <a:noAutofit/>
          </a:bodyPr>
          <a:lstStyle/>
          <a:p>
            <a:pPr marL="216000" indent="0">
              <a:buNone/>
            </a:pPr>
            <a:endParaRPr lang="en-CA" sz="1800" b="0" strike="noStrike" spc="-1">
              <a:solidFill>
                <a:srgbClr val="000000"/>
              </a:solidFill>
              <a:latin typeface="Arial"/>
            </a:endParaRPr>
          </a:p>
        </p:txBody>
      </p:sp>
      <p:sp>
        <p:nvSpPr>
          <p:cNvPr id="244" name="PlaceHolder 3"/>
          <p:cNvSpPr>
            <a:spLocks noGrp="1"/>
          </p:cNvSpPr>
          <p:nvPr>
            <p:ph type="sldNum" idx="2"/>
          </p:nvPr>
        </p:nvSpPr>
        <p:spPr>
          <a:xfrm>
            <a:off x="0" y="0"/>
            <a:ext cx="0" cy="0"/>
          </a:xfrm>
          <a:prstGeom prst="rect">
            <a:avLst/>
          </a:prstGeom>
          <a:noFill/>
          <a:ln w="0">
            <a:noFill/>
          </a:ln>
        </p:spPr>
        <p:txBody>
          <a:bodyPr lIns="90000" tIns="-45000" rIns="90000" bIns="-45000" anchor="t">
            <a:noAutofit/>
          </a:bodyPr>
          <a:lstStyle>
            <a:lvl1pPr indent="0" algn="r">
              <a:lnSpc>
                <a:spcPct val="100000"/>
              </a:lnSpc>
              <a:buNone/>
              <a:tabLst>
                <a:tab pos="0" algn="l"/>
              </a:tabLst>
              <a:defRPr lang="en-US" sz="1200" b="0" strike="noStrike" spc="-1">
                <a:solidFill>
                  <a:srgbClr val="000000"/>
                </a:solidFill>
                <a:latin typeface="Calibri"/>
                <a:ea typeface="+mn-ea"/>
              </a:defRPr>
            </a:lvl1pPr>
          </a:lstStyle>
          <a:p>
            <a:pPr indent="0" algn="r">
              <a:lnSpc>
                <a:spcPct val="100000"/>
              </a:lnSpc>
              <a:buNone/>
              <a:tabLst>
                <a:tab pos="0" algn="l"/>
              </a:tabLst>
            </a:pPr>
            <a:fld id="{9983AA73-B53A-43FB-99A3-55EF1A854099}" type="slidenum">
              <a:rPr lang="en-US" sz="1200" b="0" strike="noStrike" spc="-1">
                <a:solidFill>
                  <a:srgbClr val="000000"/>
                </a:solidFill>
                <a:latin typeface="Calibri"/>
                <a:ea typeface="+mn-ea"/>
              </a:rPr>
              <a:t>12</a:t>
            </a:fld>
            <a:endParaRPr lang="en-CA" sz="1200" b="0" strike="noStrike" spc="-1">
              <a:solidFill>
                <a:srgbClr val="000000"/>
              </a:solidFill>
              <a:latin typeface="Times New Roman"/>
            </a:endParaRPr>
          </a:p>
        </p:txBody>
      </p:sp>
    </p:spTree>
    <p:extLst>
      <p:ext uri="{BB962C8B-B14F-4D97-AF65-F5344CB8AC3E}">
        <p14:creationId xmlns:p14="http://schemas.microsoft.com/office/powerpoint/2010/main" val="18308506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7C1290-4516-ED42-966E-BC4F5D247E1F}" type="slidenum">
              <a:rPr lang="en-US" smtClean="0"/>
              <a:t>14</a:t>
            </a:fld>
            <a:endParaRPr lang="en-US"/>
          </a:p>
        </p:txBody>
      </p:sp>
    </p:spTree>
    <p:extLst>
      <p:ext uri="{BB962C8B-B14F-4D97-AF65-F5344CB8AC3E}">
        <p14:creationId xmlns:p14="http://schemas.microsoft.com/office/powerpoint/2010/main" val="5082403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CD7448-BA1D-3742-9819-D3EC6E0D6AB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92904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F940CC0-E1B3-4EC8-A0BA-2AC8E0CBED12}" type="slidenum">
              <a:rPr lang="en-GB" smtClean="0"/>
              <a:t>18</a:t>
            </a:fld>
            <a:endParaRPr lang="en-GB"/>
          </a:p>
        </p:txBody>
      </p:sp>
    </p:spTree>
    <p:extLst>
      <p:ext uri="{BB962C8B-B14F-4D97-AF65-F5344CB8AC3E}">
        <p14:creationId xmlns:p14="http://schemas.microsoft.com/office/powerpoint/2010/main" val="97846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i="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F5D8832E-42BB-44E8-8D92-A8404C7B069D}" type="slidenum">
              <a:rPr lang="en-GB" smtClean="0"/>
              <a:t>19</a:t>
            </a:fld>
            <a:endParaRPr lang="en-GB"/>
          </a:p>
        </p:txBody>
      </p:sp>
    </p:spTree>
    <p:extLst>
      <p:ext uri="{BB962C8B-B14F-4D97-AF65-F5344CB8AC3E}">
        <p14:creationId xmlns:p14="http://schemas.microsoft.com/office/powerpoint/2010/main" val="5954539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F16396-AC9C-F885-2CEC-85DB45D358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907202-7FD0-53EB-56E0-6AD64D402A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A8FCE8-0583-65DB-0F9F-6367D064CAB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i="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670DA044-29A0-02DD-8019-47254C3FCB0F}"/>
              </a:ext>
            </a:extLst>
          </p:cNvPr>
          <p:cNvSpPr>
            <a:spLocks noGrp="1"/>
          </p:cNvSpPr>
          <p:nvPr>
            <p:ph type="sldNum" sz="quarter" idx="5"/>
          </p:nvPr>
        </p:nvSpPr>
        <p:spPr/>
        <p:txBody>
          <a:bodyPr/>
          <a:lstStyle/>
          <a:p>
            <a:fld id="{F5D8832E-42BB-44E8-8D92-A8404C7B069D}" type="slidenum">
              <a:rPr lang="en-GB" smtClean="0"/>
              <a:t>21</a:t>
            </a:fld>
            <a:endParaRPr lang="en-GB"/>
          </a:p>
        </p:txBody>
      </p:sp>
    </p:spTree>
    <p:extLst>
      <p:ext uri="{BB962C8B-B14F-4D97-AF65-F5344CB8AC3E}">
        <p14:creationId xmlns:p14="http://schemas.microsoft.com/office/powerpoint/2010/main" val="27137636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4AAA7-C786-E033-A774-F978CE27D0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3673C9-BF1D-7B50-7552-28463093AE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EE2FEB-47FF-CEBF-27C7-39339822419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i="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49D0B02B-9750-1270-B404-87BB9CD82DCE}"/>
              </a:ext>
            </a:extLst>
          </p:cNvPr>
          <p:cNvSpPr>
            <a:spLocks noGrp="1"/>
          </p:cNvSpPr>
          <p:nvPr>
            <p:ph type="sldNum" sz="quarter" idx="5"/>
          </p:nvPr>
        </p:nvSpPr>
        <p:spPr/>
        <p:txBody>
          <a:bodyPr/>
          <a:lstStyle/>
          <a:p>
            <a:fld id="{F5D8832E-42BB-44E8-8D92-A8404C7B069D}" type="slidenum">
              <a:rPr lang="en-GB" smtClean="0"/>
              <a:t>23</a:t>
            </a:fld>
            <a:endParaRPr lang="en-GB"/>
          </a:p>
        </p:txBody>
      </p:sp>
    </p:spTree>
    <p:extLst>
      <p:ext uri="{BB962C8B-B14F-4D97-AF65-F5344CB8AC3E}">
        <p14:creationId xmlns:p14="http://schemas.microsoft.com/office/powerpoint/2010/main" val="22691628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i="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F5D8832E-42BB-44E8-8D92-A8404C7B069D}" type="slidenum">
              <a:rPr lang="en-GB" smtClean="0"/>
              <a:t>24</a:t>
            </a:fld>
            <a:endParaRPr lang="en-GB"/>
          </a:p>
        </p:txBody>
      </p:sp>
    </p:spTree>
    <p:extLst>
      <p:ext uri="{BB962C8B-B14F-4D97-AF65-F5344CB8AC3E}">
        <p14:creationId xmlns:p14="http://schemas.microsoft.com/office/powerpoint/2010/main" val="18256254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EC799-4231-2346-88CD-50EB4F7D6D0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87A7F83-D93D-B848-B8B4-C00862A7B96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910179-53D6-2541-984B-2302772D1EB0}"/>
              </a:ext>
            </a:extLst>
          </p:cNvPr>
          <p:cNvSpPr>
            <a:spLocks noGrp="1"/>
          </p:cNvSpPr>
          <p:nvPr>
            <p:ph type="dt" sz="half" idx="10"/>
          </p:nvPr>
        </p:nvSpPr>
        <p:spPr/>
        <p:txBody>
          <a:bodyPr/>
          <a:lstStyle/>
          <a:p>
            <a:fld id="{242EED87-2C30-6C46-8CD5-5737BBF046EB}" type="datetimeFigureOut">
              <a:rPr lang="en-US" smtClean="0"/>
              <a:t>1/22/26</a:t>
            </a:fld>
            <a:endParaRPr lang="en-US"/>
          </a:p>
        </p:txBody>
      </p:sp>
      <p:sp>
        <p:nvSpPr>
          <p:cNvPr id="5" name="Footer Placeholder 4">
            <a:extLst>
              <a:ext uri="{FF2B5EF4-FFF2-40B4-BE49-F238E27FC236}">
                <a16:creationId xmlns:a16="http://schemas.microsoft.com/office/drawing/2014/main" id="{0D6A9576-B9E5-EC45-822F-70872F479D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47FFFE-58EC-AD47-BCC4-79F7901ED450}"/>
              </a:ext>
            </a:extLst>
          </p:cNvPr>
          <p:cNvSpPr>
            <a:spLocks noGrp="1"/>
          </p:cNvSpPr>
          <p:nvPr>
            <p:ph type="sldNum" sz="quarter" idx="12"/>
          </p:nvPr>
        </p:nvSpPr>
        <p:spPr/>
        <p:txBody>
          <a:bodyPr/>
          <a:lstStyle/>
          <a:p>
            <a:fld id="{0071B117-5D75-FF4D-911A-5C226444051F}" type="slidenum">
              <a:rPr lang="en-US" smtClean="0"/>
              <a:t>‹#›</a:t>
            </a:fld>
            <a:endParaRPr lang="en-US"/>
          </a:p>
        </p:txBody>
      </p:sp>
    </p:spTree>
    <p:extLst>
      <p:ext uri="{BB962C8B-B14F-4D97-AF65-F5344CB8AC3E}">
        <p14:creationId xmlns:p14="http://schemas.microsoft.com/office/powerpoint/2010/main" val="9846164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04409-47BD-B745-9631-8FBF6F0C983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E50928A-9CEF-C94B-9E3D-ECF41CE9C8E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FDCF3C-E871-1246-AA8C-C00AA837EC26}"/>
              </a:ext>
            </a:extLst>
          </p:cNvPr>
          <p:cNvSpPr>
            <a:spLocks noGrp="1"/>
          </p:cNvSpPr>
          <p:nvPr>
            <p:ph type="dt" sz="half" idx="10"/>
          </p:nvPr>
        </p:nvSpPr>
        <p:spPr/>
        <p:txBody>
          <a:bodyPr/>
          <a:lstStyle/>
          <a:p>
            <a:fld id="{242EED87-2C30-6C46-8CD5-5737BBF046EB}" type="datetimeFigureOut">
              <a:rPr lang="en-US" smtClean="0"/>
              <a:t>1/22/26</a:t>
            </a:fld>
            <a:endParaRPr lang="en-US"/>
          </a:p>
        </p:txBody>
      </p:sp>
      <p:sp>
        <p:nvSpPr>
          <p:cNvPr id="5" name="Footer Placeholder 4">
            <a:extLst>
              <a:ext uri="{FF2B5EF4-FFF2-40B4-BE49-F238E27FC236}">
                <a16:creationId xmlns:a16="http://schemas.microsoft.com/office/drawing/2014/main" id="{FE22C893-02D2-3A40-92BD-4F28977418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60ACCC-903D-8849-B627-3B3B1442F579}"/>
              </a:ext>
            </a:extLst>
          </p:cNvPr>
          <p:cNvSpPr>
            <a:spLocks noGrp="1"/>
          </p:cNvSpPr>
          <p:nvPr>
            <p:ph type="sldNum" sz="quarter" idx="12"/>
          </p:nvPr>
        </p:nvSpPr>
        <p:spPr/>
        <p:txBody>
          <a:bodyPr/>
          <a:lstStyle/>
          <a:p>
            <a:fld id="{0071B117-5D75-FF4D-911A-5C226444051F}" type="slidenum">
              <a:rPr lang="en-US" smtClean="0"/>
              <a:t>‹#›</a:t>
            </a:fld>
            <a:endParaRPr lang="en-US"/>
          </a:p>
        </p:txBody>
      </p:sp>
    </p:spTree>
    <p:extLst>
      <p:ext uri="{BB962C8B-B14F-4D97-AF65-F5344CB8AC3E}">
        <p14:creationId xmlns:p14="http://schemas.microsoft.com/office/powerpoint/2010/main" val="10011365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29679AA-F95A-6C49-924E-ED19D1BA6F4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F1B20FD-2E08-4D4E-ABFE-5B18E37C800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7732CF-C083-EB49-AADB-8BF4409CC9FE}"/>
              </a:ext>
            </a:extLst>
          </p:cNvPr>
          <p:cNvSpPr>
            <a:spLocks noGrp="1"/>
          </p:cNvSpPr>
          <p:nvPr>
            <p:ph type="dt" sz="half" idx="10"/>
          </p:nvPr>
        </p:nvSpPr>
        <p:spPr/>
        <p:txBody>
          <a:bodyPr/>
          <a:lstStyle/>
          <a:p>
            <a:fld id="{242EED87-2C30-6C46-8CD5-5737BBF046EB}" type="datetimeFigureOut">
              <a:rPr lang="en-US" smtClean="0"/>
              <a:t>1/22/26</a:t>
            </a:fld>
            <a:endParaRPr lang="en-US"/>
          </a:p>
        </p:txBody>
      </p:sp>
      <p:sp>
        <p:nvSpPr>
          <p:cNvPr id="5" name="Footer Placeholder 4">
            <a:extLst>
              <a:ext uri="{FF2B5EF4-FFF2-40B4-BE49-F238E27FC236}">
                <a16:creationId xmlns:a16="http://schemas.microsoft.com/office/drawing/2014/main" id="{401EBAD8-8AEC-6745-9184-44F30BB2B1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3D1102-6943-F445-BF9F-18E890F0BE8D}"/>
              </a:ext>
            </a:extLst>
          </p:cNvPr>
          <p:cNvSpPr>
            <a:spLocks noGrp="1"/>
          </p:cNvSpPr>
          <p:nvPr>
            <p:ph type="sldNum" sz="quarter" idx="12"/>
          </p:nvPr>
        </p:nvSpPr>
        <p:spPr/>
        <p:txBody>
          <a:bodyPr/>
          <a:lstStyle/>
          <a:p>
            <a:fld id="{0071B117-5D75-FF4D-911A-5C226444051F}" type="slidenum">
              <a:rPr lang="en-US" smtClean="0"/>
              <a:t>‹#›</a:t>
            </a:fld>
            <a:endParaRPr lang="en-US"/>
          </a:p>
        </p:txBody>
      </p:sp>
    </p:spTree>
    <p:extLst>
      <p:ext uri="{BB962C8B-B14F-4D97-AF65-F5344CB8AC3E}">
        <p14:creationId xmlns:p14="http://schemas.microsoft.com/office/powerpoint/2010/main" val="7164204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23C0AB1-DC1A-370D-2DBC-7F636C925F8D}"/>
              </a:ext>
            </a:extLst>
          </p:cNvPr>
          <p:cNvSpPr>
            <a:spLocks noGrp="1"/>
          </p:cNvSpPr>
          <p:nvPr>
            <p:ph type="ctrTitle" hasCustomPrompt="1"/>
          </p:nvPr>
        </p:nvSpPr>
        <p:spPr>
          <a:xfrm>
            <a:off x="1524000" y="1122363"/>
            <a:ext cx="9144000" cy="685172"/>
          </a:xfrm>
          <a:prstGeom prst="rect">
            <a:avLst/>
          </a:prstGeom>
        </p:spPr>
        <p:txBody>
          <a:bodyPr anchor="b">
            <a:noAutofit/>
          </a:bodyPr>
          <a:lstStyle>
            <a:lvl1pPr algn="l">
              <a:defRPr sz="4400">
                <a:solidFill>
                  <a:srgbClr val="005BAA"/>
                </a:solidFill>
              </a:defRPr>
            </a:lvl1pPr>
          </a:lstStyle>
          <a:p>
            <a:r>
              <a:rPr lang="en-GB"/>
              <a:t>Content</a:t>
            </a:r>
            <a:endParaRPr lang="en-FR"/>
          </a:p>
        </p:txBody>
      </p:sp>
      <p:sp>
        <p:nvSpPr>
          <p:cNvPr id="6" name="Subtitle 2">
            <a:extLst>
              <a:ext uri="{FF2B5EF4-FFF2-40B4-BE49-F238E27FC236}">
                <a16:creationId xmlns:a16="http://schemas.microsoft.com/office/drawing/2014/main" id="{4E4AFEC8-D7E6-FB46-B2C8-3E1FF5184111}"/>
              </a:ext>
            </a:extLst>
          </p:cNvPr>
          <p:cNvSpPr>
            <a:spLocks noGrp="1"/>
          </p:cNvSpPr>
          <p:nvPr>
            <p:ph type="subTitle" idx="1"/>
          </p:nvPr>
        </p:nvSpPr>
        <p:spPr>
          <a:xfrm>
            <a:off x="1524000" y="2041451"/>
            <a:ext cx="9144000" cy="3226981"/>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spTree>
    <p:extLst>
      <p:ext uri="{BB962C8B-B14F-4D97-AF65-F5344CB8AC3E}">
        <p14:creationId xmlns:p14="http://schemas.microsoft.com/office/powerpoint/2010/main" val="24427210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1959307" y="1900461"/>
            <a:ext cx="8925732" cy="770997"/>
          </a:xfrm>
          <a:prstGeom prst="rect">
            <a:avLst/>
          </a:prstGeom>
          <a:noFill/>
          <a:ln>
            <a:noFill/>
          </a:ln>
        </p:spPr>
        <p:txBody>
          <a:bodyPr spcFirstLastPara="1" wrap="square" lIns="0" tIns="0" rIns="0" bIns="0" anchor="ctr" anchorCtr="0">
            <a:normAutofit/>
          </a:bodyPr>
          <a:lstStyle>
            <a:lvl1pPr lvl="0" algn="l" rtl="0">
              <a:spcBef>
                <a:spcPts val="0"/>
              </a:spcBef>
              <a:spcAft>
                <a:spcPts val="0"/>
              </a:spcAft>
              <a:buSzPts val="4600"/>
              <a:buNone/>
              <a:defRPr/>
            </a:lvl1pPr>
            <a:lvl2pPr lvl="1" algn="l" rtl="0">
              <a:spcBef>
                <a:spcPts val="0"/>
              </a:spcBef>
              <a:spcAft>
                <a:spcPts val="0"/>
              </a:spcAft>
              <a:buSzPts val="4600"/>
              <a:buNone/>
              <a:defRPr/>
            </a:lvl2pPr>
            <a:lvl3pPr lvl="2" algn="l" rtl="0">
              <a:spcBef>
                <a:spcPts val="0"/>
              </a:spcBef>
              <a:spcAft>
                <a:spcPts val="0"/>
              </a:spcAft>
              <a:buSzPts val="4600"/>
              <a:buNone/>
              <a:defRPr/>
            </a:lvl3pPr>
            <a:lvl4pPr lvl="3" algn="l" rtl="0">
              <a:spcBef>
                <a:spcPts val="0"/>
              </a:spcBef>
              <a:spcAft>
                <a:spcPts val="0"/>
              </a:spcAft>
              <a:buSzPts val="4600"/>
              <a:buNone/>
              <a:defRPr/>
            </a:lvl4pPr>
            <a:lvl5pPr lvl="4" algn="l" rtl="0">
              <a:spcBef>
                <a:spcPts val="0"/>
              </a:spcBef>
              <a:spcAft>
                <a:spcPts val="0"/>
              </a:spcAft>
              <a:buSzPts val="4600"/>
              <a:buNone/>
              <a:defRPr/>
            </a:lvl5pPr>
            <a:lvl6pPr lvl="5" algn="l" rtl="0">
              <a:spcBef>
                <a:spcPts val="0"/>
              </a:spcBef>
              <a:spcAft>
                <a:spcPts val="0"/>
              </a:spcAft>
              <a:buSzPts val="4600"/>
              <a:buNone/>
              <a:defRPr/>
            </a:lvl6pPr>
            <a:lvl7pPr lvl="6" algn="l" rtl="0">
              <a:spcBef>
                <a:spcPts val="0"/>
              </a:spcBef>
              <a:spcAft>
                <a:spcPts val="0"/>
              </a:spcAft>
              <a:buSzPts val="4600"/>
              <a:buNone/>
              <a:defRPr/>
            </a:lvl7pPr>
            <a:lvl8pPr lvl="7" algn="l" rtl="0">
              <a:spcBef>
                <a:spcPts val="0"/>
              </a:spcBef>
              <a:spcAft>
                <a:spcPts val="0"/>
              </a:spcAft>
              <a:buSzPts val="4600"/>
              <a:buNone/>
              <a:defRPr/>
            </a:lvl8pPr>
            <a:lvl9pPr lvl="8" algn="l" rtl="0">
              <a:spcBef>
                <a:spcPts val="0"/>
              </a:spcBef>
              <a:spcAft>
                <a:spcPts val="0"/>
              </a:spcAft>
              <a:buSzPts val="4600"/>
              <a:buNone/>
              <a:defRPr/>
            </a:lvl9pPr>
          </a:lstStyle>
          <a:p>
            <a:endParaRPr/>
          </a:p>
        </p:txBody>
      </p:sp>
      <p:sp>
        <p:nvSpPr>
          <p:cNvPr id="62" name="Google Shape;62;p14"/>
          <p:cNvSpPr txBox="1">
            <a:spLocks noGrp="1"/>
          </p:cNvSpPr>
          <p:nvPr>
            <p:ph type="subTitle" idx="1"/>
          </p:nvPr>
        </p:nvSpPr>
        <p:spPr>
          <a:xfrm>
            <a:off x="653102" y="4353863"/>
            <a:ext cx="10928217" cy="1227427"/>
          </a:xfrm>
          <a:prstGeom prst="rect">
            <a:avLst/>
          </a:prstGeom>
          <a:noFill/>
          <a:ln>
            <a:noFill/>
          </a:ln>
        </p:spPr>
        <p:txBody>
          <a:bodyPr spcFirstLastPara="1" wrap="square" lIns="0" tIns="0" rIns="0" bIns="0" anchor="ctr" anchorCtr="0">
            <a:normAutofit/>
          </a:bodyPr>
          <a:lstStyle>
            <a:lvl1pPr lvl="0" algn="l" rtl="0">
              <a:spcBef>
                <a:spcPts val="0"/>
              </a:spcBef>
              <a:spcAft>
                <a:spcPts val="0"/>
              </a:spcAft>
              <a:buSzPts val="2000"/>
              <a:buNone/>
              <a:defRPr/>
            </a:lvl1pPr>
            <a:lvl2pPr lvl="1" algn="l" rtl="0">
              <a:spcBef>
                <a:spcPts val="1572"/>
              </a:spcBef>
              <a:spcAft>
                <a:spcPts val="0"/>
              </a:spcAft>
              <a:buSzPts val="1500"/>
              <a:buNone/>
              <a:defRPr/>
            </a:lvl2pPr>
            <a:lvl3pPr lvl="2" algn="l" rtl="0">
              <a:spcBef>
                <a:spcPts val="1572"/>
              </a:spcBef>
              <a:spcAft>
                <a:spcPts val="0"/>
              </a:spcAft>
              <a:buSzPts val="1500"/>
              <a:buNone/>
              <a:defRPr/>
            </a:lvl3pPr>
            <a:lvl4pPr lvl="3" algn="l" rtl="0">
              <a:spcBef>
                <a:spcPts val="1572"/>
              </a:spcBef>
              <a:spcAft>
                <a:spcPts val="0"/>
              </a:spcAft>
              <a:buSzPts val="1500"/>
              <a:buNone/>
              <a:defRPr/>
            </a:lvl4pPr>
            <a:lvl5pPr lvl="4" algn="l" rtl="0">
              <a:spcBef>
                <a:spcPts val="1572"/>
              </a:spcBef>
              <a:spcAft>
                <a:spcPts val="0"/>
              </a:spcAft>
              <a:buSzPts val="1500"/>
              <a:buNone/>
              <a:defRPr/>
            </a:lvl5pPr>
            <a:lvl6pPr lvl="5" algn="l" rtl="0">
              <a:spcBef>
                <a:spcPts val="1572"/>
              </a:spcBef>
              <a:spcAft>
                <a:spcPts val="0"/>
              </a:spcAft>
              <a:buSzPts val="1500"/>
              <a:buNone/>
              <a:defRPr/>
            </a:lvl6pPr>
            <a:lvl7pPr lvl="6" algn="l" rtl="0">
              <a:spcBef>
                <a:spcPts val="1572"/>
              </a:spcBef>
              <a:spcAft>
                <a:spcPts val="0"/>
              </a:spcAft>
              <a:buSzPts val="1500"/>
              <a:buNone/>
              <a:defRPr/>
            </a:lvl7pPr>
            <a:lvl8pPr lvl="7" algn="l" rtl="0">
              <a:spcBef>
                <a:spcPts val="1572"/>
              </a:spcBef>
              <a:spcAft>
                <a:spcPts val="0"/>
              </a:spcAft>
              <a:buSzPts val="1500"/>
              <a:buNone/>
              <a:defRPr/>
            </a:lvl8pPr>
            <a:lvl9pPr lvl="8" algn="l" rtl="0">
              <a:spcBef>
                <a:spcPts val="1572"/>
              </a:spcBef>
              <a:spcAft>
                <a:spcPts val="1572"/>
              </a:spcAft>
              <a:buSzPts val="1500"/>
              <a:buNone/>
              <a:defRPr/>
            </a:lvl9pPr>
          </a:lstStyle>
          <a:p>
            <a:endParaRPr/>
          </a:p>
        </p:txBody>
      </p:sp>
    </p:spTree>
    <p:extLst>
      <p:ext uri="{BB962C8B-B14F-4D97-AF65-F5344CB8AC3E}">
        <p14:creationId xmlns:p14="http://schemas.microsoft.com/office/powerpoint/2010/main" val="1374709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A14A7-5367-6641-89B3-ED5206D4547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1EACD7-D93B-FE43-8595-62E80F9C129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FCB0E1-F717-8543-8276-E0FF351BF154}"/>
              </a:ext>
            </a:extLst>
          </p:cNvPr>
          <p:cNvSpPr>
            <a:spLocks noGrp="1"/>
          </p:cNvSpPr>
          <p:nvPr>
            <p:ph type="dt" sz="half" idx="10"/>
          </p:nvPr>
        </p:nvSpPr>
        <p:spPr/>
        <p:txBody>
          <a:bodyPr/>
          <a:lstStyle/>
          <a:p>
            <a:fld id="{242EED87-2C30-6C46-8CD5-5737BBF046EB}" type="datetimeFigureOut">
              <a:rPr lang="en-US" smtClean="0"/>
              <a:t>1/22/26</a:t>
            </a:fld>
            <a:endParaRPr lang="en-US"/>
          </a:p>
        </p:txBody>
      </p:sp>
      <p:sp>
        <p:nvSpPr>
          <p:cNvPr id="5" name="Footer Placeholder 4">
            <a:extLst>
              <a:ext uri="{FF2B5EF4-FFF2-40B4-BE49-F238E27FC236}">
                <a16:creationId xmlns:a16="http://schemas.microsoft.com/office/drawing/2014/main" id="{DC7C43B9-2296-0545-AA12-2E6E335362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C8FCBA-5B72-1847-A4B5-B5B6FBAE9F56}"/>
              </a:ext>
            </a:extLst>
          </p:cNvPr>
          <p:cNvSpPr>
            <a:spLocks noGrp="1"/>
          </p:cNvSpPr>
          <p:nvPr>
            <p:ph type="sldNum" sz="quarter" idx="12"/>
          </p:nvPr>
        </p:nvSpPr>
        <p:spPr/>
        <p:txBody>
          <a:bodyPr/>
          <a:lstStyle/>
          <a:p>
            <a:fld id="{0071B117-5D75-FF4D-911A-5C226444051F}" type="slidenum">
              <a:rPr lang="en-US" smtClean="0"/>
              <a:t>‹#›</a:t>
            </a:fld>
            <a:endParaRPr lang="en-US"/>
          </a:p>
        </p:txBody>
      </p:sp>
    </p:spTree>
    <p:extLst>
      <p:ext uri="{BB962C8B-B14F-4D97-AF65-F5344CB8AC3E}">
        <p14:creationId xmlns:p14="http://schemas.microsoft.com/office/powerpoint/2010/main" val="2255164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917ED-B526-3741-9437-CAA67CD3D02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70CB9E6-61FE-0E4A-9EA7-A54AAE0540E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39C00FF-8B7B-2849-8F0B-844EBBDCB320}"/>
              </a:ext>
            </a:extLst>
          </p:cNvPr>
          <p:cNvSpPr>
            <a:spLocks noGrp="1"/>
          </p:cNvSpPr>
          <p:nvPr>
            <p:ph type="dt" sz="half" idx="10"/>
          </p:nvPr>
        </p:nvSpPr>
        <p:spPr/>
        <p:txBody>
          <a:bodyPr/>
          <a:lstStyle/>
          <a:p>
            <a:fld id="{242EED87-2C30-6C46-8CD5-5737BBF046EB}" type="datetimeFigureOut">
              <a:rPr lang="en-US" smtClean="0"/>
              <a:t>1/22/26</a:t>
            </a:fld>
            <a:endParaRPr lang="en-US"/>
          </a:p>
        </p:txBody>
      </p:sp>
      <p:sp>
        <p:nvSpPr>
          <p:cNvPr id="5" name="Footer Placeholder 4">
            <a:extLst>
              <a:ext uri="{FF2B5EF4-FFF2-40B4-BE49-F238E27FC236}">
                <a16:creationId xmlns:a16="http://schemas.microsoft.com/office/drawing/2014/main" id="{6D80EA24-2FF2-8645-B2F8-2B04E162F8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747AD9-32FD-5D40-8739-004AAA5CFABB}"/>
              </a:ext>
            </a:extLst>
          </p:cNvPr>
          <p:cNvSpPr>
            <a:spLocks noGrp="1"/>
          </p:cNvSpPr>
          <p:nvPr>
            <p:ph type="sldNum" sz="quarter" idx="12"/>
          </p:nvPr>
        </p:nvSpPr>
        <p:spPr/>
        <p:txBody>
          <a:bodyPr/>
          <a:lstStyle/>
          <a:p>
            <a:fld id="{0071B117-5D75-FF4D-911A-5C226444051F}" type="slidenum">
              <a:rPr lang="en-US" smtClean="0"/>
              <a:t>‹#›</a:t>
            </a:fld>
            <a:endParaRPr lang="en-US"/>
          </a:p>
        </p:txBody>
      </p:sp>
    </p:spTree>
    <p:extLst>
      <p:ext uri="{BB962C8B-B14F-4D97-AF65-F5344CB8AC3E}">
        <p14:creationId xmlns:p14="http://schemas.microsoft.com/office/powerpoint/2010/main" val="36755814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CF550-CB93-6440-9E7D-1990C02300D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4534B28-9891-9C48-BBF7-3FA840B1448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48933CE-EA8D-4D49-A832-CFE5A31CF09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4A8EF8E-143E-4648-850C-FFE87BCDCF08}"/>
              </a:ext>
            </a:extLst>
          </p:cNvPr>
          <p:cNvSpPr>
            <a:spLocks noGrp="1"/>
          </p:cNvSpPr>
          <p:nvPr>
            <p:ph type="dt" sz="half" idx="10"/>
          </p:nvPr>
        </p:nvSpPr>
        <p:spPr/>
        <p:txBody>
          <a:bodyPr/>
          <a:lstStyle/>
          <a:p>
            <a:fld id="{242EED87-2C30-6C46-8CD5-5737BBF046EB}" type="datetimeFigureOut">
              <a:rPr lang="en-US" smtClean="0"/>
              <a:t>1/22/26</a:t>
            </a:fld>
            <a:endParaRPr lang="en-US"/>
          </a:p>
        </p:txBody>
      </p:sp>
      <p:sp>
        <p:nvSpPr>
          <p:cNvPr id="6" name="Footer Placeholder 5">
            <a:extLst>
              <a:ext uri="{FF2B5EF4-FFF2-40B4-BE49-F238E27FC236}">
                <a16:creationId xmlns:a16="http://schemas.microsoft.com/office/drawing/2014/main" id="{893E1F61-4260-9C4D-AB89-CE7BE42C20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40F333-43E3-5847-B0EC-E9AB122D534C}"/>
              </a:ext>
            </a:extLst>
          </p:cNvPr>
          <p:cNvSpPr>
            <a:spLocks noGrp="1"/>
          </p:cNvSpPr>
          <p:nvPr>
            <p:ph type="sldNum" sz="quarter" idx="12"/>
          </p:nvPr>
        </p:nvSpPr>
        <p:spPr/>
        <p:txBody>
          <a:bodyPr/>
          <a:lstStyle/>
          <a:p>
            <a:fld id="{0071B117-5D75-FF4D-911A-5C226444051F}" type="slidenum">
              <a:rPr lang="en-US" smtClean="0"/>
              <a:t>‹#›</a:t>
            </a:fld>
            <a:endParaRPr lang="en-US"/>
          </a:p>
        </p:txBody>
      </p:sp>
    </p:spTree>
    <p:extLst>
      <p:ext uri="{BB962C8B-B14F-4D97-AF65-F5344CB8AC3E}">
        <p14:creationId xmlns:p14="http://schemas.microsoft.com/office/powerpoint/2010/main" val="586189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7806A-B7D2-7140-9436-1143278A72A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53E6735-5C95-C54F-8E6D-915607B712A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865059F-B372-DB48-B36F-AA1616F3B324}"/>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246C662-5F07-F443-B63B-58577DB7571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41AC9D6-AFA3-A546-BB82-E3D4FE01C9F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A8E6B6-73E5-CA41-8BD4-041E50F46C1F}"/>
              </a:ext>
            </a:extLst>
          </p:cNvPr>
          <p:cNvSpPr>
            <a:spLocks noGrp="1"/>
          </p:cNvSpPr>
          <p:nvPr>
            <p:ph type="dt" sz="half" idx="10"/>
          </p:nvPr>
        </p:nvSpPr>
        <p:spPr/>
        <p:txBody>
          <a:bodyPr/>
          <a:lstStyle/>
          <a:p>
            <a:fld id="{242EED87-2C30-6C46-8CD5-5737BBF046EB}" type="datetimeFigureOut">
              <a:rPr lang="en-US" smtClean="0"/>
              <a:t>1/22/26</a:t>
            </a:fld>
            <a:endParaRPr lang="en-US"/>
          </a:p>
        </p:txBody>
      </p:sp>
      <p:sp>
        <p:nvSpPr>
          <p:cNvPr id="8" name="Footer Placeholder 7">
            <a:extLst>
              <a:ext uri="{FF2B5EF4-FFF2-40B4-BE49-F238E27FC236}">
                <a16:creationId xmlns:a16="http://schemas.microsoft.com/office/drawing/2014/main" id="{1AD955FE-D63C-D841-944B-31661EB3926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0D28364-DF09-0447-BD31-D77CF6314176}"/>
              </a:ext>
            </a:extLst>
          </p:cNvPr>
          <p:cNvSpPr>
            <a:spLocks noGrp="1"/>
          </p:cNvSpPr>
          <p:nvPr>
            <p:ph type="sldNum" sz="quarter" idx="12"/>
          </p:nvPr>
        </p:nvSpPr>
        <p:spPr/>
        <p:txBody>
          <a:bodyPr/>
          <a:lstStyle/>
          <a:p>
            <a:fld id="{0071B117-5D75-FF4D-911A-5C226444051F}" type="slidenum">
              <a:rPr lang="en-US" smtClean="0"/>
              <a:t>‹#›</a:t>
            </a:fld>
            <a:endParaRPr lang="en-US"/>
          </a:p>
        </p:txBody>
      </p:sp>
    </p:spTree>
    <p:extLst>
      <p:ext uri="{BB962C8B-B14F-4D97-AF65-F5344CB8AC3E}">
        <p14:creationId xmlns:p14="http://schemas.microsoft.com/office/powerpoint/2010/main" val="8174906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7A369-3332-8449-82FA-53904157D9B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E14008B-3EEF-6E40-9202-C50512A3BC5A}"/>
              </a:ext>
            </a:extLst>
          </p:cNvPr>
          <p:cNvSpPr>
            <a:spLocks noGrp="1"/>
          </p:cNvSpPr>
          <p:nvPr>
            <p:ph type="dt" sz="half" idx="10"/>
          </p:nvPr>
        </p:nvSpPr>
        <p:spPr/>
        <p:txBody>
          <a:bodyPr/>
          <a:lstStyle/>
          <a:p>
            <a:fld id="{242EED87-2C30-6C46-8CD5-5737BBF046EB}" type="datetimeFigureOut">
              <a:rPr lang="en-US" smtClean="0"/>
              <a:t>1/22/26</a:t>
            </a:fld>
            <a:endParaRPr lang="en-US"/>
          </a:p>
        </p:txBody>
      </p:sp>
      <p:sp>
        <p:nvSpPr>
          <p:cNvPr id="4" name="Footer Placeholder 3">
            <a:extLst>
              <a:ext uri="{FF2B5EF4-FFF2-40B4-BE49-F238E27FC236}">
                <a16:creationId xmlns:a16="http://schemas.microsoft.com/office/drawing/2014/main" id="{6AC30F60-22F5-CF4F-8300-0C23FA8D635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F26F9C5-71CD-DF4D-87AE-1E5603379355}"/>
              </a:ext>
            </a:extLst>
          </p:cNvPr>
          <p:cNvSpPr>
            <a:spLocks noGrp="1"/>
          </p:cNvSpPr>
          <p:nvPr>
            <p:ph type="sldNum" sz="quarter" idx="12"/>
          </p:nvPr>
        </p:nvSpPr>
        <p:spPr/>
        <p:txBody>
          <a:bodyPr/>
          <a:lstStyle/>
          <a:p>
            <a:fld id="{0071B117-5D75-FF4D-911A-5C226444051F}" type="slidenum">
              <a:rPr lang="en-US" smtClean="0"/>
              <a:t>‹#›</a:t>
            </a:fld>
            <a:endParaRPr lang="en-US"/>
          </a:p>
        </p:txBody>
      </p:sp>
    </p:spTree>
    <p:extLst>
      <p:ext uri="{BB962C8B-B14F-4D97-AF65-F5344CB8AC3E}">
        <p14:creationId xmlns:p14="http://schemas.microsoft.com/office/powerpoint/2010/main" val="4190117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0D5756-9533-5947-8AA4-A55E45B54662}"/>
              </a:ext>
            </a:extLst>
          </p:cNvPr>
          <p:cNvSpPr>
            <a:spLocks noGrp="1"/>
          </p:cNvSpPr>
          <p:nvPr>
            <p:ph type="dt" sz="half" idx="10"/>
          </p:nvPr>
        </p:nvSpPr>
        <p:spPr/>
        <p:txBody>
          <a:bodyPr/>
          <a:lstStyle/>
          <a:p>
            <a:fld id="{242EED87-2C30-6C46-8CD5-5737BBF046EB}" type="datetimeFigureOut">
              <a:rPr lang="en-US" smtClean="0"/>
              <a:t>1/22/26</a:t>
            </a:fld>
            <a:endParaRPr lang="en-US"/>
          </a:p>
        </p:txBody>
      </p:sp>
      <p:sp>
        <p:nvSpPr>
          <p:cNvPr id="3" name="Footer Placeholder 2">
            <a:extLst>
              <a:ext uri="{FF2B5EF4-FFF2-40B4-BE49-F238E27FC236}">
                <a16:creationId xmlns:a16="http://schemas.microsoft.com/office/drawing/2014/main" id="{5B54A894-2BDD-664C-9734-01944B8EE67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938AFC-927D-0E4C-8765-513AA32F5C5A}"/>
              </a:ext>
            </a:extLst>
          </p:cNvPr>
          <p:cNvSpPr>
            <a:spLocks noGrp="1"/>
          </p:cNvSpPr>
          <p:nvPr>
            <p:ph type="sldNum" sz="quarter" idx="12"/>
          </p:nvPr>
        </p:nvSpPr>
        <p:spPr/>
        <p:txBody>
          <a:bodyPr/>
          <a:lstStyle/>
          <a:p>
            <a:fld id="{0071B117-5D75-FF4D-911A-5C226444051F}" type="slidenum">
              <a:rPr lang="en-US" smtClean="0"/>
              <a:t>‹#›</a:t>
            </a:fld>
            <a:endParaRPr lang="en-US"/>
          </a:p>
        </p:txBody>
      </p:sp>
    </p:spTree>
    <p:extLst>
      <p:ext uri="{BB962C8B-B14F-4D97-AF65-F5344CB8AC3E}">
        <p14:creationId xmlns:p14="http://schemas.microsoft.com/office/powerpoint/2010/main" val="2688843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0B2AB-6FB0-3F4B-B296-90A3EB5BDA9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936C93C-3293-7641-AEA6-C4007B00AB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A9A7650-C748-FB4E-9BA6-288E3E3F41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D3EDD49-D3A1-B74F-A8BB-1077D7DCEC7E}"/>
              </a:ext>
            </a:extLst>
          </p:cNvPr>
          <p:cNvSpPr>
            <a:spLocks noGrp="1"/>
          </p:cNvSpPr>
          <p:nvPr>
            <p:ph type="dt" sz="half" idx="10"/>
          </p:nvPr>
        </p:nvSpPr>
        <p:spPr/>
        <p:txBody>
          <a:bodyPr/>
          <a:lstStyle/>
          <a:p>
            <a:fld id="{242EED87-2C30-6C46-8CD5-5737BBF046EB}" type="datetimeFigureOut">
              <a:rPr lang="en-US" smtClean="0"/>
              <a:t>1/22/26</a:t>
            </a:fld>
            <a:endParaRPr lang="en-US"/>
          </a:p>
        </p:txBody>
      </p:sp>
      <p:sp>
        <p:nvSpPr>
          <p:cNvPr id="6" name="Footer Placeholder 5">
            <a:extLst>
              <a:ext uri="{FF2B5EF4-FFF2-40B4-BE49-F238E27FC236}">
                <a16:creationId xmlns:a16="http://schemas.microsoft.com/office/drawing/2014/main" id="{9F082356-7C2E-8A4E-9BC3-2381AEED33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5408F6-B699-7C45-B509-8772F6DF4940}"/>
              </a:ext>
            </a:extLst>
          </p:cNvPr>
          <p:cNvSpPr>
            <a:spLocks noGrp="1"/>
          </p:cNvSpPr>
          <p:nvPr>
            <p:ph type="sldNum" sz="quarter" idx="12"/>
          </p:nvPr>
        </p:nvSpPr>
        <p:spPr/>
        <p:txBody>
          <a:bodyPr/>
          <a:lstStyle/>
          <a:p>
            <a:fld id="{0071B117-5D75-FF4D-911A-5C226444051F}" type="slidenum">
              <a:rPr lang="en-US" smtClean="0"/>
              <a:t>‹#›</a:t>
            </a:fld>
            <a:endParaRPr lang="en-US"/>
          </a:p>
        </p:txBody>
      </p:sp>
    </p:spTree>
    <p:extLst>
      <p:ext uri="{BB962C8B-B14F-4D97-AF65-F5344CB8AC3E}">
        <p14:creationId xmlns:p14="http://schemas.microsoft.com/office/powerpoint/2010/main" val="19819014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6179F-7EA1-A64F-AA5A-4307727C6A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6E14D99-0F9D-1849-B080-00CC58551FA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0178331-B9EE-984C-BF89-C28E8A1BA6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69ECBAC-97ED-0B47-A77B-78F83C6495ED}"/>
              </a:ext>
            </a:extLst>
          </p:cNvPr>
          <p:cNvSpPr>
            <a:spLocks noGrp="1"/>
          </p:cNvSpPr>
          <p:nvPr>
            <p:ph type="dt" sz="half" idx="10"/>
          </p:nvPr>
        </p:nvSpPr>
        <p:spPr/>
        <p:txBody>
          <a:bodyPr/>
          <a:lstStyle/>
          <a:p>
            <a:fld id="{242EED87-2C30-6C46-8CD5-5737BBF046EB}" type="datetimeFigureOut">
              <a:rPr lang="en-US" smtClean="0"/>
              <a:t>1/22/26</a:t>
            </a:fld>
            <a:endParaRPr lang="en-US"/>
          </a:p>
        </p:txBody>
      </p:sp>
      <p:sp>
        <p:nvSpPr>
          <p:cNvPr id="6" name="Footer Placeholder 5">
            <a:extLst>
              <a:ext uri="{FF2B5EF4-FFF2-40B4-BE49-F238E27FC236}">
                <a16:creationId xmlns:a16="http://schemas.microsoft.com/office/drawing/2014/main" id="{C15CB222-F7B7-A440-BD6A-F188B5160AB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DD5C41-6ADD-3445-9543-8CBA4F2CCE2D}"/>
              </a:ext>
            </a:extLst>
          </p:cNvPr>
          <p:cNvSpPr>
            <a:spLocks noGrp="1"/>
          </p:cNvSpPr>
          <p:nvPr>
            <p:ph type="sldNum" sz="quarter" idx="12"/>
          </p:nvPr>
        </p:nvSpPr>
        <p:spPr/>
        <p:txBody>
          <a:bodyPr/>
          <a:lstStyle/>
          <a:p>
            <a:fld id="{0071B117-5D75-FF4D-911A-5C226444051F}" type="slidenum">
              <a:rPr lang="en-US" smtClean="0"/>
              <a:t>‹#›</a:t>
            </a:fld>
            <a:endParaRPr lang="en-US"/>
          </a:p>
        </p:txBody>
      </p:sp>
    </p:spTree>
    <p:extLst>
      <p:ext uri="{BB962C8B-B14F-4D97-AF65-F5344CB8AC3E}">
        <p14:creationId xmlns:p14="http://schemas.microsoft.com/office/powerpoint/2010/main" val="3655197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6E42707-DAB0-9642-AB96-BCDAFE10AF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3C5FAD-B53E-A44E-ACCE-FA8671073B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0C309E-16C9-9949-AF70-5ED1258102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2EED87-2C30-6C46-8CD5-5737BBF046EB}" type="datetimeFigureOut">
              <a:rPr lang="en-US" smtClean="0"/>
              <a:t>1/22/26</a:t>
            </a:fld>
            <a:endParaRPr lang="en-US"/>
          </a:p>
        </p:txBody>
      </p:sp>
      <p:sp>
        <p:nvSpPr>
          <p:cNvPr id="5" name="Footer Placeholder 4">
            <a:extLst>
              <a:ext uri="{FF2B5EF4-FFF2-40B4-BE49-F238E27FC236}">
                <a16:creationId xmlns:a16="http://schemas.microsoft.com/office/drawing/2014/main" id="{AC45BAAE-3D1C-F24D-97C2-A7BE90B756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F600EC8-E292-F447-B047-35F0458B26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71B117-5D75-FF4D-911A-5C226444051F}" type="slidenum">
              <a:rPr lang="en-US" smtClean="0"/>
              <a:t>‹#›</a:t>
            </a:fld>
            <a:endParaRPr lang="en-US"/>
          </a:p>
        </p:txBody>
      </p:sp>
    </p:spTree>
    <p:extLst>
      <p:ext uri="{BB962C8B-B14F-4D97-AF65-F5344CB8AC3E}">
        <p14:creationId xmlns:p14="http://schemas.microsoft.com/office/powerpoint/2010/main" val="14332374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library.wmo.int/idurl/4/68731" TargetMode="External"/><Relationship Id="rId7" Type="http://schemas.openxmlformats.org/officeDocument/2006/relationships/hyperlink" Target="https://wmo-im.github.io/wis2-cookbook/cookbook/wis2-cookbook-DRAFT.html"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hyperlink" Target="http://library.wmo.int/idviewer/57850/15" TargetMode="External"/><Relationship Id="rId5" Type="http://schemas.openxmlformats.org/officeDocument/2006/relationships/hyperlink" Target="https://library.wmo.int/idurl/4/69050" TargetMode="External"/><Relationship Id="rId4" Type="http://schemas.openxmlformats.org/officeDocument/2006/relationships/hyperlink" Target="https://library.wmo.int/idurl/4/69130"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15.sv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3.svg"/><Relationship Id="rId11" Type="http://schemas.openxmlformats.org/officeDocument/2006/relationships/image" Target="../media/image18.png"/><Relationship Id="rId5" Type="http://schemas.openxmlformats.org/officeDocument/2006/relationships/image" Target="../media/image12.png"/><Relationship Id="rId15" Type="http://schemas.openxmlformats.org/officeDocument/2006/relationships/image" Target="../media/image21.jpe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 Id="rId14" Type="http://schemas.microsoft.com/office/2007/relationships/hdphoto" Target="../media/hdphoto1.wdp"/></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hyperlink" Target="https://library.wmo.int/idurl/4/68731" TargetMode="External"/><Relationship Id="rId3" Type="http://schemas.openxmlformats.org/officeDocument/2006/relationships/image" Target="../media/image24.png"/><Relationship Id="rId7" Type="http://schemas.openxmlformats.org/officeDocument/2006/relationships/hyperlink" Target="https://library.wmo.int/idurl/4/69130" TargetMode="External"/><Relationship Id="rId2" Type="http://schemas.openxmlformats.org/officeDocument/2006/relationships/image" Target="../media/image23.png"/><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microsoft.com/office/2007/relationships/hdphoto" Target="../media/hdphoto2.wdp"/></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s://www.iana.org/assignments/link-relations/link-relations.xhtml"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hyperlink" Target="https://github.com/wmo-im/wcmp2-extensions"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8" Type="http://schemas.openxmlformats.org/officeDocument/2006/relationships/hyperlink" Target="https://github.com/wmo-im/wis2-gdc" TargetMode="External"/><Relationship Id="rId3" Type="http://schemas.openxmlformats.org/officeDocument/2006/relationships/hyperlink" Target="https://wmo-im.github.io/wcmp2/standard/wcmp2-STABLE.html" TargetMode="External"/><Relationship Id="rId7" Type="http://schemas.openxmlformats.org/officeDocument/2006/relationships/hyperlink" Target="https://github.com/World-Meteorological-Organization/pywcmp"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hyperlink" Target="https://github.com/wmo-im/wcmp2/blob/main/schemas/wcmpRecordGeoJSON.yaml" TargetMode="External"/><Relationship Id="rId5" Type="http://schemas.openxmlformats.org/officeDocument/2006/relationships/hyperlink" Target="https://github.com/wmo-im/wcmp2/tree/main/standard" TargetMode="External"/><Relationship Id="rId4" Type="http://schemas.openxmlformats.org/officeDocument/2006/relationships/hyperlink" Target="https://github.com/wmo-im/wcmp2"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github.com/wmo-im/wmdr2"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hyperlink" Target="https://github.com/wmo-im/pywmdr"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hyperlink" Target="https://wmo-im.github.io/wmdr2" TargetMode="External"/><Relationship Id="rId2" Type="http://schemas.openxmlformats.org/officeDocument/2006/relationships/hyperlink" Target="https://github.com/wmo-im/wmdr2" TargetMode="Externa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hyperlink" Target="https://github.com/wmo-im/wis2-gdc" TargetMode="External"/><Relationship Id="rId2" Type="http://schemas.openxmlformats.org/officeDocument/2006/relationships/hyperlink" Target="https://github.com/wmo-im/pywmdr" TargetMode="Externa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hyperlink" Target="https://docs.ogc.org/is/20-004r1/20-004r1.html" TargetMode="External"/><Relationship Id="rId2" Type="http://schemas.openxmlformats.org/officeDocument/2006/relationships/hyperlink" Target="https://ogcapi.ogc.org/records"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A3D67E53-EEF9-C760-188F-C748808BB7C0}"/>
            </a:ext>
          </a:extLst>
        </p:cNvPr>
        <p:cNvGrpSpPr/>
        <p:nvPr/>
      </p:nvGrpSpPr>
      <p:grpSpPr>
        <a:xfrm>
          <a:off x="0" y="0"/>
          <a:ext cx="0" cy="0"/>
          <a:chOff x="0" y="0"/>
          <a:chExt cx="0" cy="0"/>
        </a:xfrm>
      </p:grpSpPr>
      <p:sp>
        <p:nvSpPr>
          <p:cNvPr id="6" name="Shape 79">
            <a:extLst>
              <a:ext uri="{FF2B5EF4-FFF2-40B4-BE49-F238E27FC236}">
                <a16:creationId xmlns:a16="http://schemas.microsoft.com/office/drawing/2014/main" id="{35312D9B-7241-948D-F408-8F6DF83BEF2A}"/>
              </a:ext>
            </a:extLst>
          </p:cNvPr>
          <p:cNvSpPr/>
          <p:nvPr/>
        </p:nvSpPr>
        <p:spPr>
          <a:xfrm>
            <a:off x="390144" y="1537659"/>
            <a:ext cx="11570208" cy="455446"/>
          </a:xfrm>
          <a:prstGeom prst="rect">
            <a:avLst/>
          </a:prstGeom>
          <a:noFill/>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algn="ctr">
              <a:lnSpc>
                <a:spcPts val="3360"/>
              </a:lnSpc>
              <a:defRPr sz="1800"/>
            </a:pPr>
            <a:r>
              <a:rPr lang="en-US" sz="4400" b="1" kern="1000" spc="-10" dirty="0">
                <a:solidFill>
                  <a:schemeClr val="bg1"/>
                </a:solidFill>
                <a:latin typeface="Arial" panose="020B0604020202020204" pitchFamily="34" charset="0"/>
                <a:ea typeface="Verdana" panose="020B0604030504040204" pitchFamily="34" charset="0"/>
                <a:cs typeface="Arial" panose="020B0604020202020204" pitchFamily="34" charset="0"/>
                <a:sym typeface="Montserrat-Regular"/>
              </a:rPr>
              <a:t>WMDR2 bootstrap</a:t>
            </a:r>
          </a:p>
        </p:txBody>
      </p:sp>
      <p:sp>
        <p:nvSpPr>
          <p:cNvPr id="2" name="Shape 79">
            <a:extLst>
              <a:ext uri="{FF2B5EF4-FFF2-40B4-BE49-F238E27FC236}">
                <a16:creationId xmlns:a16="http://schemas.microsoft.com/office/drawing/2014/main" id="{59143E1A-D091-3023-B7B3-F8E5715F097D}"/>
              </a:ext>
            </a:extLst>
          </p:cNvPr>
          <p:cNvSpPr/>
          <p:nvPr/>
        </p:nvSpPr>
        <p:spPr>
          <a:xfrm>
            <a:off x="1071903" y="3234610"/>
            <a:ext cx="10048183" cy="1292662"/>
          </a:xfrm>
          <a:prstGeom prst="rect">
            <a:avLst/>
          </a:prstGeom>
          <a:noFill/>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algn="ctr"/>
            <a:r>
              <a:rPr lang="en-US" sz="2800" b="0" i="0" u="none" strike="noStrike" baseline="0" dirty="0">
                <a:solidFill>
                  <a:schemeClr val="bg1"/>
                </a:solidFill>
                <a:latin typeface="Arial" panose="020B0604020202020204" pitchFamily="34" charset="0"/>
                <a:ea typeface="Verdana" panose="020B0604030504040204" pitchFamily="34" charset="0"/>
                <a:cs typeface="Arial" panose="020B0604020202020204" pitchFamily="34" charset="0"/>
              </a:rPr>
              <a:t>Tom Kralidis</a:t>
            </a:r>
          </a:p>
          <a:p>
            <a:pPr algn="ctr"/>
            <a:r>
              <a:rPr lang="en-US" sz="2800" dirty="0">
                <a:solidFill>
                  <a:schemeClr val="bg1"/>
                </a:solidFill>
                <a:latin typeface="Arial" panose="020B0604020202020204" pitchFamily="34" charset="0"/>
                <a:ea typeface="Verdana" panose="020B0604030504040204" pitchFamily="34" charset="0"/>
                <a:cs typeface="Arial" panose="020B0604020202020204" pitchFamily="34" charset="0"/>
              </a:rPr>
              <a:t>Chair, ET-Metadata</a:t>
            </a:r>
            <a:endParaRPr lang="hr-HR" sz="2800" b="0" i="0" u="none" strike="noStrike" baseline="0" dirty="0">
              <a:solidFill>
                <a:schemeClr val="bg1"/>
              </a:solidFill>
              <a:latin typeface="Arial" panose="020B0604020202020204" pitchFamily="34" charset="0"/>
              <a:ea typeface="Verdana" panose="020B0604030504040204" pitchFamily="34" charset="0"/>
              <a:cs typeface="Arial" panose="020B0604020202020204" pitchFamily="34" charset="0"/>
            </a:endParaRPr>
          </a:p>
          <a:p>
            <a:pPr algn="ctr"/>
            <a:r>
              <a:rPr lang="hr-HR" sz="2800" dirty="0">
                <a:solidFill>
                  <a:schemeClr val="bg1"/>
                </a:solidFill>
                <a:latin typeface="Arial" panose="020B0604020202020204" pitchFamily="34" charset="0"/>
                <a:ea typeface="Verdana" panose="020B0604030504040204" pitchFamily="34" charset="0"/>
                <a:cs typeface="Arial" panose="020B0604020202020204" pitchFamily="34" charset="0"/>
              </a:rPr>
              <a:t>2</a:t>
            </a:r>
            <a:r>
              <a:rPr lang="en-US" sz="2800" dirty="0">
                <a:solidFill>
                  <a:schemeClr val="bg1"/>
                </a:solidFill>
                <a:latin typeface="Arial" panose="020B0604020202020204" pitchFamily="34" charset="0"/>
                <a:ea typeface="Verdana" panose="020B0604030504040204" pitchFamily="34" charset="0"/>
                <a:cs typeface="Arial" panose="020B0604020202020204" pitchFamily="34" charset="0"/>
              </a:rPr>
              <a:t>2</a:t>
            </a:r>
            <a:r>
              <a:rPr lang="hr-HR" sz="2800" dirty="0">
                <a:solidFill>
                  <a:schemeClr val="bg1"/>
                </a:solidFill>
                <a:latin typeface="Arial" panose="020B0604020202020204" pitchFamily="34" charset="0"/>
                <a:ea typeface="Verdana" panose="020B0604030504040204" pitchFamily="34" charset="0"/>
                <a:cs typeface="Arial" panose="020B0604020202020204" pitchFamily="34" charset="0"/>
              </a:rPr>
              <a:t> January 2026</a:t>
            </a:r>
            <a:endParaRPr lang="en-US" sz="2800" b="0" i="0" u="none" strike="noStrike" baseline="0"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37065370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886E5-E129-7EAD-AE72-131EE7B5E78A}"/>
            </a:ext>
          </a:extLst>
        </p:cNvPr>
        <p:cNvGrpSpPr/>
        <p:nvPr/>
      </p:nvGrpSpPr>
      <p:grpSpPr>
        <a:xfrm>
          <a:off x="0" y="0"/>
          <a:ext cx="0" cy="0"/>
          <a:chOff x="0" y="0"/>
          <a:chExt cx="0" cy="0"/>
        </a:xfrm>
      </p:grpSpPr>
      <p:sp>
        <p:nvSpPr>
          <p:cNvPr id="116" name="PlaceHolder 1">
            <a:extLst>
              <a:ext uri="{FF2B5EF4-FFF2-40B4-BE49-F238E27FC236}">
                <a16:creationId xmlns:a16="http://schemas.microsoft.com/office/drawing/2014/main" id="{0B58604D-CD26-9C75-2A00-0D504700F22F}"/>
              </a:ext>
            </a:extLst>
          </p:cNvPr>
          <p:cNvSpPr>
            <a:spLocks noGrp="1"/>
          </p:cNvSpPr>
          <p:nvPr>
            <p:ph type="title"/>
          </p:nvPr>
        </p:nvSpPr>
        <p:spPr>
          <a:xfrm>
            <a:off x="603180" y="476280"/>
            <a:ext cx="10984860" cy="715860"/>
          </a:xfrm>
          <a:prstGeom prst="rect">
            <a:avLst/>
          </a:prstGeom>
          <a:noFill/>
          <a:ln w="12600">
            <a:noFill/>
          </a:ln>
        </p:spPr>
        <p:txBody>
          <a:bodyPr lIns="25380" tIns="25380" rIns="25380" bIns="25380" anchor="t">
            <a:noAutofit/>
          </a:bodyPr>
          <a:lstStyle/>
          <a:p>
            <a:pPr>
              <a:lnSpc>
                <a:spcPct val="80000"/>
              </a:lnSpc>
              <a:tabLst>
                <a:tab pos="0" algn="l"/>
              </a:tabLst>
            </a:pPr>
            <a:r>
              <a:rPr lang="en-CA" sz="4250" b="1" spc="-86" dirty="0">
                <a:solidFill>
                  <a:srgbClr val="00B1FF"/>
                </a:solidFill>
                <a:latin typeface="Arial"/>
                <a:ea typeface="Arial"/>
              </a:rPr>
              <a:t>Record Core key primitives</a:t>
            </a:r>
            <a:endParaRPr lang="en-CA" sz="4250" spc="-1" dirty="0">
              <a:solidFill>
                <a:srgbClr val="000000"/>
              </a:solidFill>
              <a:latin typeface="Arial"/>
            </a:endParaRPr>
          </a:p>
        </p:txBody>
      </p:sp>
      <p:sp>
        <p:nvSpPr>
          <p:cNvPr id="118" name="PlaceHolder 6">
            <a:extLst>
              <a:ext uri="{FF2B5EF4-FFF2-40B4-BE49-F238E27FC236}">
                <a16:creationId xmlns:a16="http://schemas.microsoft.com/office/drawing/2014/main" id="{3858CB1B-C76D-0359-9288-3B5047BD8E1A}"/>
              </a:ext>
            </a:extLst>
          </p:cNvPr>
          <p:cNvSpPr txBox="1"/>
          <p:nvPr/>
        </p:nvSpPr>
        <p:spPr>
          <a:xfrm>
            <a:off x="603360" y="1303020"/>
            <a:ext cx="10984860" cy="1666980"/>
          </a:xfrm>
          <a:prstGeom prst="rect">
            <a:avLst/>
          </a:prstGeom>
          <a:noFill/>
          <a:ln w="12600">
            <a:noFill/>
          </a:ln>
        </p:spPr>
        <p:txBody>
          <a:bodyPr lIns="25380" tIns="25380" rIns="25380" bIns="25380" anchor="t">
            <a:noAutofit/>
          </a:bodyPr>
          <a:lstStyle/>
          <a:p>
            <a:pPr marL="114300" indent="-114300">
              <a:spcBef>
                <a:spcPts val="750"/>
              </a:spcBef>
              <a:buClr>
                <a:srgbClr val="00B1FF"/>
              </a:buClr>
              <a:buSzPct val="123000"/>
              <a:buFont typeface="Arial"/>
              <a:buChar char="•"/>
            </a:pPr>
            <a:r>
              <a:rPr lang="en-CA" sz="2400" b="1" spc="-1" dirty="0">
                <a:solidFill>
                  <a:srgbClr val="000000"/>
                </a:solidFill>
                <a:latin typeface="Arial"/>
                <a:ea typeface="Arial"/>
              </a:rPr>
              <a:t>id</a:t>
            </a:r>
            <a:r>
              <a:rPr lang="en-CA" sz="2400" spc="-1" dirty="0">
                <a:solidFill>
                  <a:srgbClr val="000000"/>
                </a:solidFill>
                <a:latin typeface="Arial"/>
                <a:ea typeface="Arial"/>
              </a:rPr>
              <a:t>: unique record identifier</a:t>
            </a:r>
          </a:p>
          <a:p>
            <a:pPr marL="114300" indent="-114300">
              <a:spcBef>
                <a:spcPts val="750"/>
              </a:spcBef>
              <a:buClr>
                <a:srgbClr val="00B1FF"/>
              </a:buClr>
              <a:buSzPct val="123000"/>
              <a:buFont typeface="Arial"/>
              <a:buChar char="•"/>
            </a:pPr>
            <a:r>
              <a:rPr lang="en-CA" sz="2400" b="1" spc="-1" dirty="0" err="1">
                <a:solidFill>
                  <a:srgbClr val="000000"/>
                </a:solidFill>
                <a:latin typeface="Arial"/>
                <a:ea typeface="Arial"/>
              </a:rPr>
              <a:t>conformsTo</a:t>
            </a:r>
            <a:r>
              <a:rPr lang="en-CA" sz="2400" spc="-1" dirty="0">
                <a:solidFill>
                  <a:srgbClr val="000000"/>
                </a:solidFill>
                <a:latin typeface="Arial"/>
                <a:ea typeface="Arial"/>
              </a:rPr>
              <a:t>: conformance / version declaration</a:t>
            </a:r>
          </a:p>
          <a:p>
            <a:pPr marL="114300" indent="-114300">
              <a:spcBef>
                <a:spcPts val="750"/>
              </a:spcBef>
              <a:buClr>
                <a:srgbClr val="00B1FF"/>
              </a:buClr>
              <a:buSzPct val="123000"/>
              <a:buFont typeface="Arial"/>
              <a:buChar char="•"/>
            </a:pPr>
            <a:r>
              <a:rPr lang="en-CA" sz="2400" b="1" spc="-1" dirty="0">
                <a:solidFill>
                  <a:srgbClr val="000000"/>
                </a:solidFill>
                <a:latin typeface="Arial"/>
                <a:ea typeface="Arial"/>
              </a:rPr>
              <a:t>type</a:t>
            </a:r>
            <a:r>
              <a:rPr lang="en-CA" sz="2400" spc="-1" dirty="0">
                <a:solidFill>
                  <a:srgbClr val="000000"/>
                </a:solidFill>
                <a:latin typeface="Arial"/>
                <a:ea typeface="Arial"/>
              </a:rPr>
              <a:t>: fixed to “Feature” for GeoJSON interoperability</a:t>
            </a:r>
          </a:p>
          <a:p>
            <a:pPr marL="114300" indent="-114300">
              <a:spcBef>
                <a:spcPts val="750"/>
              </a:spcBef>
              <a:buClr>
                <a:srgbClr val="00B1FF"/>
              </a:buClr>
              <a:buSzPct val="123000"/>
              <a:buFont typeface="Arial"/>
              <a:buChar char="•"/>
            </a:pPr>
            <a:r>
              <a:rPr lang="en-CA" sz="2400" b="1" spc="-1" dirty="0">
                <a:solidFill>
                  <a:srgbClr val="000000"/>
                </a:solidFill>
                <a:latin typeface="Arial"/>
                <a:ea typeface="Arial"/>
              </a:rPr>
              <a:t>geometry</a:t>
            </a:r>
            <a:r>
              <a:rPr lang="en-CA" sz="2400" spc="-1" dirty="0">
                <a:solidFill>
                  <a:srgbClr val="000000"/>
                </a:solidFill>
                <a:latin typeface="Arial"/>
                <a:ea typeface="Arial"/>
              </a:rPr>
              <a:t>: location definition (any geometry type: Point, </a:t>
            </a:r>
            <a:r>
              <a:rPr lang="en-CA" sz="2400" spc="-1" dirty="0" err="1">
                <a:solidFill>
                  <a:srgbClr val="000000"/>
                </a:solidFill>
                <a:latin typeface="Arial"/>
                <a:ea typeface="Arial"/>
              </a:rPr>
              <a:t>LineString</a:t>
            </a:r>
            <a:r>
              <a:rPr lang="en-CA" sz="2400" spc="-1" dirty="0">
                <a:solidFill>
                  <a:srgbClr val="000000"/>
                </a:solidFill>
                <a:latin typeface="Arial"/>
                <a:ea typeface="Arial"/>
              </a:rPr>
              <a:t>, Polygon, MultiPoint, etc.)</a:t>
            </a:r>
          </a:p>
          <a:p>
            <a:pPr marL="114300" indent="-114300">
              <a:spcBef>
                <a:spcPts val="750"/>
              </a:spcBef>
              <a:buClr>
                <a:srgbClr val="00B1FF"/>
              </a:buClr>
              <a:buSzPct val="123000"/>
              <a:buFont typeface="Arial"/>
              <a:buChar char="•"/>
            </a:pPr>
            <a:r>
              <a:rPr lang="en-CA" sz="2400" b="1" spc="-1" dirty="0">
                <a:solidFill>
                  <a:srgbClr val="000000"/>
                </a:solidFill>
                <a:latin typeface="Arial"/>
                <a:ea typeface="Arial"/>
              </a:rPr>
              <a:t>properties</a:t>
            </a:r>
            <a:r>
              <a:rPr lang="en-CA" sz="2400" spc="-1" dirty="0">
                <a:solidFill>
                  <a:srgbClr val="000000"/>
                </a:solidFill>
                <a:latin typeface="Arial"/>
                <a:ea typeface="Arial"/>
              </a:rPr>
              <a:t>: attributes</a:t>
            </a:r>
          </a:p>
          <a:p>
            <a:pPr marL="571500" lvl="1" indent="-114300">
              <a:spcBef>
                <a:spcPts val="750"/>
              </a:spcBef>
              <a:buClr>
                <a:srgbClr val="00B1FF"/>
              </a:buClr>
              <a:buSzPct val="123000"/>
              <a:buFont typeface="Arial"/>
              <a:buChar char="•"/>
            </a:pPr>
            <a:r>
              <a:rPr lang="en-CA" sz="2400" spc="-1" dirty="0">
                <a:solidFill>
                  <a:srgbClr val="000000"/>
                </a:solidFill>
                <a:latin typeface="Arial"/>
                <a:ea typeface="Arial"/>
              </a:rPr>
              <a:t>Can be a flat mapping (key =&gt; value) or nested (key1.key2 =&gt; value)</a:t>
            </a:r>
          </a:p>
          <a:p>
            <a:pPr marL="114300" indent="-114300">
              <a:spcBef>
                <a:spcPts val="750"/>
              </a:spcBef>
              <a:buClr>
                <a:srgbClr val="00B1FF"/>
              </a:buClr>
              <a:buSzPct val="123000"/>
              <a:buFont typeface="Arial"/>
              <a:buChar char="•"/>
            </a:pPr>
            <a:r>
              <a:rPr lang="en-CA" sz="2400" b="1" spc="-1" dirty="0">
                <a:solidFill>
                  <a:srgbClr val="000000"/>
                </a:solidFill>
                <a:latin typeface="Arial"/>
                <a:ea typeface="Arial"/>
              </a:rPr>
              <a:t>links</a:t>
            </a:r>
            <a:r>
              <a:rPr lang="en-CA" sz="2400" spc="-1" dirty="0">
                <a:solidFill>
                  <a:srgbClr val="000000"/>
                </a:solidFill>
                <a:latin typeface="Arial"/>
                <a:ea typeface="Arial"/>
              </a:rPr>
              <a:t>: 1..n link object definitions</a:t>
            </a:r>
          </a:p>
          <a:p>
            <a:pPr marL="571500" lvl="1" indent="-114300">
              <a:spcBef>
                <a:spcPts val="750"/>
              </a:spcBef>
              <a:buClr>
                <a:srgbClr val="00B1FF"/>
              </a:buClr>
              <a:buSzPct val="123000"/>
              <a:buFont typeface="Arial"/>
              <a:buChar char="•"/>
            </a:pPr>
            <a:r>
              <a:rPr lang="en-CA" sz="2400" spc="-1" dirty="0">
                <a:solidFill>
                  <a:srgbClr val="000000"/>
                </a:solidFill>
                <a:latin typeface="Arial"/>
                <a:ea typeface="Arial"/>
              </a:rPr>
              <a:t>IANA link relations</a:t>
            </a:r>
          </a:p>
          <a:p>
            <a:pPr marL="571500" lvl="1" indent="-114300">
              <a:spcBef>
                <a:spcPts val="750"/>
              </a:spcBef>
              <a:buClr>
                <a:srgbClr val="00B1FF"/>
              </a:buClr>
              <a:buSzPct val="123000"/>
              <a:buFont typeface="Arial"/>
              <a:buChar char="•"/>
            </a:pPr>
            <a:r>
              <a:rPr lang="en-CA" sz="2400" spc="-1" dirty="0">
                <a:solidFill>
                  <a:srgbClr val="000000"/>
                </a:solidFill>
                <a:latin typeface="Arial"/>
                <a:ea typeface="Arial"/>
              </a:rPr>
              <a:t>Network accessible resources (e.g. HTTP)</a:t>
            </a:r>
          </a:p>
          <a:p>
            <a:pPr marL="571500" lvl="1" indent="-114300">
              <a:spcBef>
                <a:spcPts val="750"/>
              </a:spcBef>
              <a:buClr>
                <a:srgbClr val="00B1FF"/>
              </a:buClr>
              <a:buSzPct val="123000"/>
              <a:buFont typeface="Arial"/>
              <a:buChar char="•"/>
            </a:pPr>
            <a:endParaRPr lang="en-CA" sz="2400" spc="-1" dirty="0">
              <a:solidFill>
                <a:srgbClr val="000000"/>
              </a:solidFill>
              <a:latin typeface="Arial"/>
              <a:ea typeface="Arial"/>
            </a:endParaRPr>
          </a:p>
          <a:p>
            <a:pPr marL="571500" lvl="1" indent="-114300">
              <a:spcBef>
                <a:spcPts val="750"/>
              </a:spcBef>
              <a:buClr>
                <a:srgbClr val="00B1FF"/>
              </a:buClr>
              <a:buSzPct val="123000"/>
              <a:buFont typeface="Arial"/>
              <a:buChar char="•"/>
            </a:pPr>
            <a:endParaRPr lang="en-CA" sz="2400" b="1" spc="-1" dirty="0">
              <a:solidFill>
                <a:srgbClr val="000000"/>
              </a:solidFill>
              <a:latin typeface="Arial"/>
            </a:endParaRPr>
          </a:p>
        </p:txBody>
      </p:sp>
    </p:spTree>
    <p:extLst>
      <p:ext uri="{BB962C8B-B14F-4D97-AF65-F5344CB8AC3E}">
        <p14:creationId xmlns:p14="http://schemas.microsoft.com/office/powerpoint/2010/main" val="5773913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PlaceHolder 1"/>
          <p:cNvSpPr>
            <a:spLocks noGrp="1"/>
          </p:cNvSpPr>
          <p:nvPr>
            <p:ph type="title"/>
          </p:nvPr>
        </p:nvSpPr>
        <p:spPr>
          <a:xfrm>
            <a:off x="603180" y="476280"/>
            <a:ext cx="10984860" cy="715860"/>
          </a:xfrm>
          <a:prstGeom prst="rect">
            <a:avLst/>
          </a:prstGeom>
          <a:noFill/>
          <a:ln w="12600">
            <a:noFill/>
          </a:ln>
        </p:spPr>
        <p:txBody>
          <a:bodyPr lIns="25380" tIns="25380" rIns="25380" bIns="25380" anchor="t">
            <a:noAutofit/>
          </a:bodyPr>
          <a:lstStyle/>
          <a:p>
            <a:pPr>
              <a:lnSpc>
                <a:spcPct val="80000"/>
              </a:lnSpc>
              <a:tabLst>
                <a:tab pos="0" algn="l"/>
              </a:tabLst>
            </a:pPr>
            <a:r>
              <a:rPr lang="en-US" sz="4250" b="1" spc="-86">
                <a:solidFill>
                  <a:srgbClr val="00B1FF"/>
                </a:solidFill>
                <a:latin typeface="Arial"/>
              </a:rPr>
              <a:t>A typical record...</a:t>
            </a:r>
          </a:p>
        </p:txBody>
      </p:sp>
      <p:sp>
        <p:nvSpPr>
          <p:cNvPr id="4" name="PlaceHolder 2">
            <a:extLst>
              <a:ext uri="{FF2B5EF4-FFF2-40B4-BE49-F238E27FC236}">
                <a16:creationId xmlns:a16="http://schemas.microsoft.com/office/drawing/2014/main" id="{BEC29E4D-74F4-14FD-E089-A8189AC139C5}"/>
              </a:ext>
            </a:extLst>
          </p:cNvPr>
          <p:cNvSpPr txBox="1">
            <a:spLocks/>
          </p:cNvSpPr>
          <p:nvPr/>
        </p:nvSpPr>
        <p:spPr>
          <a:xfrm>
            <a:off x="589503" y="1351810"/>
            <a:ext cx="5314482" cy="4858740"/>
          </a:xfrm>
          <a:prstGeom prst="rect">
            <a:avLst/>
          </a:prstGeom>
          <a:noFill/>
          <a:ln w="12600">
            <a:noFill/>
          </a:ln>
        </p:spPr>
        <p:txBody>
          <a:bodyPr lIns="25380" tIns="25380" rIns="25380" bIns="2538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750"/>
              </a:spcBef>
              <a:buClr>
                <a:srgbClr val="00B1FF"/>
              </a:buClr>
              <a:buSzPct val="123000"/>
              <a:buFont typeface="Arial"/>
              <a:buChar char="•"/>
            </a:pPr>
            <a:r>
              <a:rPr lang="en-CA" sz="2400" spc="-1" dirty="0">
                <a:solidFill>
                  <a:srgbClr val="000000"/>
                </a:solidFill>
                <a:latin typeface="Arial"/>
                <a:ea typeface="Arial"/>
              </a:rPr>
              <a:t>A record is the atomic unit of information in a catalog</a:t>
            </a:r>
          </a:p>
          <a:p>
            <a:pPr>
              <a:lnSpc>
                <a:spcPct val="100000"/>
              </a:lnSpc>
              <a:spcBef>
                <a:spcPts val="750"/>
              </a:spcBef>
              <a:buClr>
                <a:srgbClr val="00B1FF"/>
              </a:buClr>
              <a:buSzPct val="123000"/>
              <a:buFont typeface="Arial"/>
              <a:buChar char="•"/>
            </a:pPr>
            <a:r>
              <a:rPr lang="en-CA" sz="2400" spc="-1" dirty="0">
                <a:solidFill>
                  <a:srgbClr val="000000"/>
                </a:solidFill>
                <a:latin typeface="Arial"/>
              </a:rPr>
              <a:t>It provides a summary description of one or more resources that are being made discoverable by the publisher of those resources</a:t>
            </a:r>
          </a:p>
          <a:p>
            <a:pPr>
              <a:lnSpc>
                <a:spcPct val="100000"/>
              </a:lnSpc>
              <a:spcBef>
                <a:spcPts val="750"/>
              </a:spcBef>
              <a:buClr>
                <a:srgbClr val="00B1FF"/>
              </a:buClr>
              <a:buSzPct val="123000"/>
              <a:buFont typeface="Arial"/>
              <a:buChar char="•"/>
            </a:pPr>
            <a:r>
              <a:rPr lang="en-CA" sz="2400" spc="-1" dirty="0">
                <a:solidFill>
                  <a:srgbClr val="000000"/>
                </a:solidFill>
                <a:latin typeface="Arial"/>
              </a:rPr>
              <a:t>It includes references, via the "links" section, to the resources that it describes (i.e. binds)</a:t>
            </a:r>
          </a:p>
        </p:txBody>
      </p:sp>
      <p:pic>
        <p:nvPicPr>
          <p:cNvPr id="8" name="Picture 7" descr="A screenshot of a computer&#10;&#10;AI-generated content may be incorrect.">
            <a:extLst>
              <a:ext uri="{FF2B5EF4-FFF2-40B4-BE49-F238E27FC236}">
                <a16:creationId xmlns:a16="http://schemas.microsoft.com/office/drawing/2014/main" id="{871303E4-1F9E-C185-4C57-C03E2714149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68946" y="1353067"/>
            <a:ext cx="5977804" cy="5146098"/>
          </a:xfrm>
          <a:prstGeom prst="rect">
            <a:avLst/>
          </a:prstGeom>
        </p:spPr>
      </p:pic>
    </p:spTree>
    <p:extLst>
      <p:ext uri="{BB962C8B-B14F-4D97-AF65-F5344CB8AC3E}">
        <p14:creationId xmlns:p14="http://schemas.microsoft.com/office/powerpoint/2010/main" val="33011768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PlaceHolder 1"/>
          <p:cNvSpPr>
            <a:spLocks noGrp="1"/>
          </p:cNvSpPr>
          <p:nvPr>
            <p:ph type="title"/>
          </p:nvPr>
        </p:nvSpPr>
        <p:spPr>
          <a:xfrm>
            <a:off x="603180" y="476280"/>
            <a:ext cx="10984860" cy="715860"/>
          </a:xfrm>
          <a:prstGeom prst="rect">
            <a:avLst/>
          </a:prstGeom>
          <a:noFill/>
          <a:ln w="12600">
            <a:noFill/>
          </a:ln>
        </p:spPr>
        <p:txBody>
          <a:bodyPr lIns="25380" tIns="25380" rIns="25380" bIns="25380" anchor="t">
            <a:noAutofit/>
          </a:bodyPr>
          <a:lstStyle/>
          <a:p>
            <a:pPr>
              <a:lnSpc>
                <a:spcPct val="80000"/>
              </a:lnSpc>
              <a:tabLst>
                <a:tab pos="0" algn="l"/>
              </a:tabLst>
            </a:pPr>
            <a:r>
              <a:rPr lang="en-US" sz="4250" b="1" spc="-86" dirty="0">
                <a:solidFill>
                  <a:srgbClr val="00B1FF"/>
                </a:solidFill>
                <a:latin typeface="Arial"/>
              </a:rPr>
              <a:t>Putting it all together: catalogue of records about resources</a:t>
            </a:r>
          </a:p>
        </p:txBody>
      </p:sp>
      <p:pic>
        <p:nvPicPr>
          <p:cNvPr id="2" name="Picture 1" descr="A diagram of a record&#10;&#10;AI-generated content may be incorrect.">
            <a:extLst>
              <a:ext uri="{FF2B5EF4-FFF2-40B4-BE49-F238E27FC236}">
                <a16:creationId xmlns:a16="http://schemas.microsoft.com/office/drawing/2014/main" id="{BED084F2-CB1B-A535-73DA-DB589A269A7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98843" y="1617337"/>
            <a:ext cx="8911050" cy="5446569"/>
          </a:xfrm>
          <a:prstGeom prst="rect">
            <a:avLst/>
          </a:prstGeom>
        </p:spPr>
      </p:pic>
    </p:spTree>
    <p:extLst>
      <p:ext uri="{BB962C8B-B14F-4D97-AF65-F5344CB8AC3E}">
        <p14:creationId xmlns:p14="http://schemas.microsoft.com/office/powerpoint/2010/main" val="2003675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PlaceHolder 1"/>
          <p:cNvSpPr>
            <a:spLocks noGrp="1"/>
          </p:cNvSpPr>
          <p:nvPr>
            <p:ph type="title"/>
          </p:nvPr>
        </p:nvSpPr>
        <p:spPr>
          <a:xfrm>
            <a:off x="660330" y="252484"/>
            <a:ext cx="10984860" cy="715860"/>
          </a:xfrm>
          <a:prstGeom prst="rect">
            <a:avLst/>
          </a:prstGeom>
          <a:noFill/>
          <a:ln w="12600">
            <a:noFill/>
          </a:ln>
        </p:spPr>
        <p:txBody>
          <a:bodyPr lIns="25380" tIns="25380" rIns="25380" bIns="25380" anchor="t">
            <a:noAutofit/>
          </a:bodyPr>
          <a:lstStyle/>
          <a:p>
            <a:pPr>
              <a:lnSpc>
                <a:spcPct val="80000"/>
              </a:lnSpc>
              <a:tabLst>
                <a:tab pos="0" algn="l"/>
              </a:tabLst>
            </a:pPr>
            <a:r>
              <a:rPr lang="en-CA" sz="4250" b="1" spc="-86" dirty="0">
                <a:solidFill>
                  <a:srgbClr val="00B1FF"/>
                </a:solidFill>
                <a:latin typeface="Arial"/>
              </a:rPr>
              <a:t>Implementations/Adoption: WMO WIS2</a:t>
            </a:r>
          </a:p>
        </p:txBody>
      </p:sp>
      <p:sp>
        <p:nvSpPr>
          <p:cNvPr id="238" name="PlaceHolder 2"/>
          <p:cNvSpPr>
            <a:spLocks noGrp="1"/>
          </p:cNvSpPr>
          <p:nvPr>
            <p:ph/>
          </p:nvPr>
        </p:nvSpPr>
        <p:spPr>
          <a:xfrm>
            <a:off x="279330" y="1217281"/>
            <a:ext cx="10984860" cy="4858740"/>
          </a:xfrm>
          <a:prstGeom prst="rect">
            <a:avLst/>
          </a:prstGeom>
          <a:noFill/>
          <a:ln w="12600">
            <a:noFill/>
          </a:ln>
        </p:spPr>
        <p:txBody>
          <a:bodyPr lIns="25380" tIns="25380" rIns="25380" bIns="25380" anchor="t">
            <a:noAutofit/>
          </a:bodyPr>
          <a:lstStyle/>
          <a:p>
            <a:pPr>
              <a:lnSpc>
                <a:spcPct val="150000"/>
              </a:lnSpc>
              <a:spcBef>
                <a:spcPts val="750"/>
              </a:spcBef>
              <a:buClr>
                <a:srgbClr val="00B1FF"/>
              </a:buClr>
              <a:buSzPct val="123000"/>
              <a:buFont typeface="Arial"/>
              <a:buChar char="•"/>
            </a:pPr>
            <a:r>
              <a:rPr lang="en-CA" sz="2400" spc="-1" dirty="0">
                <a:solidFill>
                  <a:srgbClr val="000000"/>
                </a:solidFill>
                <a:latin typeface="Arial"/>
              </a:rPr>
              <a:t>UN/WMO Information System (WIS2)</a:t>
            </a:r>
            <a:endParaRPr lang="en-CA" dirty="0">
              <a:solidFill>
                <a:srgbClr val="000000"/>
              </a:solidFill>
              <a:latin typeface="Arial"/>
            </a:endParaRPr>
          </a:p>
          <a:p>
            <a:pPr lvl="1">
              <a:lnSpc>
                <a:spcPct val="150000"/>
              </a:lnSpc>
              <a:spcBef>
                <a:spcPts val="750"/>
              </a:spcBef>
              <a:buClr>
                <a:srgbClr val="00B1FF"/>
              </a:buClr>
              <a:buSzPct val="123000"/>
              <a:buFont typeface="Arial"/>
              <a:buChar char="•"/>
            </a:pPr>
            <a:r>
              <a:rPr lang="en-CA" sz="2200" spc="-1" dirty="0">
                <a:solidFill>
                  <a:srgbClr val="000000"/>
                </a:solidFill>
                <a:latin typeface="Arial"/>
              </a:rPr>
              <a:t>next generation international data exchange</a:t>
            </a:r>
            <a:br>
              <a:rPr lang="en-CA" sz="2200" spc="-1" dirty="0">
                <a:latin typeface="Arial"/>
              </a:rPr>
            </a:br>
            <a:r>
              <a:rPr lang="en-CA" sz="2200" spc="-1" dirty="0">
                <a:solidFill>
                  <a:srgbClr val="000000"/>
                </a:solidFill>
                <a:latin typeface="Arial"/>
              </a:rPr>
              <a:t>for all Earth System Data</a:t>
            </a:r>
          </a:p>
          <a:p>
            <a:pPr lvl="2">
              <a:lnSpc>
                <a:spcPct val="150000"/>
              </a:lnSpc>
              <a:spcBef>
                <a:spcPts val="750"/>
              </a:spcBef>
              <a:buClr>
                <a:srgbClr val="00B1FF"/>
              </a:buClr>
              <a:buSzPct val="123000"/>
              <a:buFont typeface="Wingdings"/>
              <a:buChar char="§"/>
            </a:pPr>
            <a:r>
              <a:rPr lang="en-CA" spc="-1" dirty="0">
                <a:solidFill>
                  <a:srgbClr val="000000"/>
                </a:solidFill>
                <a:latin typeface="Arial"/>
              </a:rPr>
              <a:t>weather</a:t>
            </a:r>
            <a:r>
              <a:rPr lang="en-CA" spc="-1" dirty="0"/>
              <a:t>, climate, water</a:t>
            </a:r>
          </a:p>
          <a:p>
            <a:pPr lvl="1">
              <a:lnSpc>
                <a:spcPct val="150000"/>
              </a:lnSpc>
              <a:spcBef>
                <a:spcPts val="750"/>
              </a:spcBef>
              <a:buClr>
                <a:srgbClr val="00B1FF"/>
              </a:buClr>
              <a:buSzPct val="123000"/>
              <a:buFont typeface="Arial"/>
              <a:buChar char="•"/>
            </a:pPr>
            <a:r>
              <a:rPr lang="en-CA" sz="2200" spc="-1" dirty="0">
                <a:solidFill>
                  <a:srgbClr val="000000"/>
                </a:solidFill>
                <a:latin typeface="Arial"/>
              </a:rPr>
              <a:t>193 countries</a:t>
            </a:r>
            <a:endParaRPr lang="en-CA" dirty="0"/>
          </a:p>
          <a:p>
            <a:pPr lvl="1">
              <a:lnSpc>
                <a:spcPct val="150000"/>
              </a:lnSpc>
              <a:spcBef>
                <a:spcPts val="750"/>
              </a:spcBef>
              <a:buClr>
                <a:srgbClr val="00B1FF"/>
              </a:buClr>
              <a:buSzPct val="123000"/>
              <a:buFont typeface="Arial"/>
              <a:buChar char="•"/>
            </a:pPr>
            <a:r>
              <a:rPr lang="en-CA" sz="2200" spc="-1" dirty="0">
                <a:solidFill>
                  <a:srgbClr val="000000"/>
                </a:solidFill>
                <a:latin typeface="Arial"/>
              </a:rPr>
              <a:t>Discovery, access, retrieval</a:t>
            </a:r>
          </a:p>
          <a:p>
            <a:pPr lvl="1">
              <a:lnSpc>
                <a:spcPct val="150000"/>
              </a:lnSpc>
              <a:spcBef>
                <a:spcPts val="750"/>
              </a:spcBef>
              <a:buClr>
                <a:srgbClr val="00B1FF"/>
              </a:buClr>
              <a:buSzPct val="123000"/>
              <a:buFont typeface="Arial"/>
              <a:buChar char="•"/>
            </a:pPr>
            <a:r>
              <a:rPr lang="en-CA" sz="2200" spc="-1" dirty="0"/>
              <a:t>Replaces WMO legacy systems</a:t>
            </a:r>
            <a:br>
              <a:rPr lang="en-CA" sz="2200" spc="-1" dirty="0"/>
            </a:br>
            <a:r>
              <a:rPr lang="en-CA" sz="2200" spc="-1" dirty="0"/>
              <a:t>(Global Telecommunication System [GTS])</a:t>
            </a:r>
          </a:p>
        </p:txBody>
      </p:sp>
      <p:pic>
        <p:nvPicPr>
          <p:cNvPr id="3" name="Picture 2" descr="undefined">
            <a:extLst>
              <a:ext uri="{FF2B5EF4-FFF2-40B4-BE49-F238E27FC236}">
                <a16:creationId xmlns:a16="http://schemas.microsoft.com/office/drawing/2014/main" id="{0B3EF183-79D5-223F-0AA3-77C58E588BD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339815" y="781979"/>
            <a:ext cx="5823672" cy="1941369"/>
          </a:xfrm>
          <a:prstGeom prst="rect">
            <a:avLst/>
          </a:prstGeom>
        </p:spPr>
      </p:pic>
      <p:pic>
        <p:nvPicPr>
          <p:cNvPr id="5" name="Picture 4" descr="A white paper with black text&#10;&#10;AI-generated content may be incorrect.">
            <a:extLst>
              <a:ext uri="{FF2B5EF4-FFF2-40B4-BE49-F238E27FC236}">
                <a16:creationId xmlns:a16="http://schemas.microsoft.com/office/drawing/2014/main" id="{C4D3841F-2E06-8D5E-8E2D-1D00FE82F03A}"/>
              </a:ext>
            </a:extLst>
          </p:cNvPr>
          <p:cNvPicPr>
            <a:picLocks noChangeAspect="1"/>
          </p:cNvPicPr>
          <p:nvPr/>
        </p:nvPicPr>
        <p:blipFill>
          <a:blip r:embed="rId3"/>
          <a:stretch>
            <a:fillRect/>
          </a:stretch>
        </p:blipFill>
        <p:spPr>
          <a:xfrm>
            <a:off x="6511243" y="3066539"/>
            <a:ext cx="5349230" cy="3116825"/>
          </a:xfrm>
          <a:prstGeom prst="rect">
            <a:avLst/>
          </a:prstGeom>
        </p:spPr>
      </p:pic>
    </p:spTree>
    <p:extLst>
      <p:ext uri="{BB962C8B-B14F-4D97-AF65-F5344CB8AC3E}">
        <p14:creationId xmlns:p14="http://schemas.microsoft.com/office/powerpoint/2010/main" val="10036205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C0D93-79D9-C313-BFB6-5C0BA0D34CA8}"/>
            </a:ext>
          </a:extLst>
        </p:cNvPr>
        <p:cNvGrpSpPr/>
        <p:nvPr/>
      </p:nvGrpSpPr>
      <p:grpSpPr>
        <a:xfrm>
          <a:off x="0" y="0"/>
          <a:ext cx="0" cy="0"/>
          <a:chOff x="0" y="0"/>
          <a:chExt cx="0" cy="0"/>
        </a:xfrm>
      </p:grpSpPr>
      <p:sp>
        <p:nvSpPr>
          <p:cNvPr id="2" name="Shape 79">
            <a:extLst>
              <a:ext uri="{FF2B5EF4-FFF2-40B4-BE49-F238E27FC236}">
                <a16:creationId xmlns:a16="http://schemas.microsoft.com/office/drawing/2014/main" id="{E795904E-9392-A804-1114-E57BEAE54A28}"/>
              </a:ext>
            </a:extLst>
          </p:cNvPr>
          <p:cNvSpPr/>
          <p:nvPr/>
        </p:nvSpPr>
        <p:spPr>
          <a:xfrm>
            <a:off x="1279414" y="426034"/>
            <a:ext cx="9243935" cy="455446"/>
          </a:xfrm>
          <a:prstGeom prst="rect">
            <a:avLst/>
          </a:prstGeom>
          <a:noFill/>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a:lnSpc>
                <a:spcPts val="3360"/>
              </a:lnSpc>
              <a:defRPr sz="1800"/>
            </a:pPr>
            <a:r>
              <a:rPr lang="en-US" sz="4400" b="1" kern="1000" dirty="0">
                <a:solidFill>
                  <a:srgbClr val="005BAA"/>
                </a:solidFill>
                <a:latin typeface="Arial" panose="020B0604020202020204" pitchFamily="34" charset="0"/>
                <a:ea typeface="Verdana" panose="020B0604030504040204" pitchFamily="34" charset="0"/>
                <a:cs typeface="Arial" panose="020B0604020202020204" pitchFamily="34" charset="0"/>
                <a:sym typeface="Montserrat-Regular"/>
              </a:rPr>
              <a:t>Key documents</a:t>
            </a:r>
          </a:p>
        </p:txBody>
      </p:sp>
      <p:sp>
        <p:nvSpPr>
          <p:cNvPr id="3" name="CuadroTexto 3">
            <a:extLst>
              <a:ext uri="{FF2B5EF4-FFF2-40B4-BE49-F238E27FC236}">
                <a16:creationId xmlns:a16="http://schemas.microsoft.com/office/drawing/2014/main" id="{4EC6B856-CF47-40AE-22EE-F48ECEADD58C}"/>
              </a:ext>
            </a:extLst>
          </p:cNvPr>
          <p:cNvSpPr txBox="1"/>
          <p:nvPr/>
        </p:nvSpPr>
        <p:spPr>
          <a:xfrm>
            <a:off x="1279414" y="1141674"/>
            <a:ext cx="9627125" cy="4199611"/>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000" dirty="0">
                <a:hlinkClick r:id="rId3"/>
              </a:rPr>
              <a:t>Manual on the WMO Information System, Volume II - WMO Information System 2.0</a:t>
            </a:r>
            <a:endParaRPr lang="en-US" sz="2000" dirty="0"/>
          </a:p>
          <a:p>
            <a:pPr marL="342900" indent="-342900">
              <a:lnSpc>
                <a:spcPct val="150000"/>
              </a:lnSpc>
              <a:buFont typeface="Arial" panose="020B0604020202020204" pitchFamily="34" charset="0"/>
              <a:buChar char="•"/>
            </a:pPr>
            <a:r>
              <a:rPr lang="en-US" sz="2000" dirty="0">
                <a:hlinkClick r:id="rId4"/>
              </a:rPr>
              <a:t>Guide to the WMO Information System Volume II - WMO Information System 2.0</a:t>
            </a:r>
            <a:endParaRPr lang="en-US" sz="2000" dirty="0"/>
          </a:p>
          <a:p>
            <a:pPr marL="342900" indent="-342900">
              <a:lnSpc>
                <a:spcPct val="150000"/>
              </a:lnSpc>
              <a:buFont typeface="Arial" panose="020B0604020202020204" pitchFamily="34" charset="0"/>
              <a:buChar char="•"/>
            </a:pPr>
            <a:r>
              <a:rPr lang="en-US" sz="2000" dirty="0">
                <a:hlinkClick r:id="rId5"/>
              </a:rPr>
              <a:t>Provisions for the Transition from the WMO Information System (WIS) 1.0 and Global Telecommunication System to WIS 2.0</a:t>
            </a:r>
            <a:endParaRPr lang="en-US" sz="2000" dirty="0"/>
          </a:p>
          <a:p>
            <a:pPr marL="342900" indent="-342900">
              <a:lnSpc>
                <a:spcPct val="150000"/>
              </a:lnSpc>
              <a:buFont typeface="Arial" panose="020B0604020202020204" pitchFamily="34" charset="0"/>
              <a:buChar char="•"/>
            </a:pPr>
            <a:r>
              <a:rPr lang="en-US" sz="2000" dirty="0">
                <a:hlinkClick r:id="rId6"/>
              </a:rPr>
              <a:t>WMO Unified Data Policy for the International Exchange of Earth System Data (Resolution 1 (Cg-Ext(2021)))</a:t>
            </a:r>
            <a:endParaRPr lang="en-US" sz="2000" dirty="0"/>
          </a:p>
          <a:p>
            <a:pPr>
              <a:lnSpc>
                <a:spcPct val="150000"/>
              </a:lnSpc>
              <a:buNone/>
            </a:pPr>
            <a:endParaRPr lang="en-US" sz="2000" dirty="0"/>
          </a:p>
          <a:p>
            <a:pPr>
              <a:lnSpc>
                <a:spcPct val="150000"/>
              </a:lnSpc>
              <a:buNone/>
            </a:pPr>
            <a:r>
              <a:rPr lang="en-US" sz="2000" dirty="0"/>
              <a:t>For informative purposes, the </a:t>
            </a:r>
            <a:r>
              <a:rPr lang="en-US" sz="2000" dirty="0">
                <a:hlinkClick r:id="rId7"/>
              </a:rPr>
              <a:t>WIS2 Cookbook</a:t>
            </a:r>
            <a:r>
              <a:rPr lang="en-US" sz="2000" dirty="0"/>
              <a:t> provides numerous examples, code snippets, recipes and workflows in support of WIS2 requirements.</a:t>
            </a:r>
          </a:p>
        </p:txBody>
      </p:sp>
    </p:spTree>
    <p:extLst>
      <p:ext uri="{BB962C8B-B14F-4D97-AF65-F5344CB8AC3E}">
        <p14:creationId xmlns:p14="http://schemas.microsoft.com/office/powerpoint/2010/main" val="6685591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E8C9651C-B701-12B4-1BCE-E2BCDA294397}"/>
              </a:ext>
            </a:extLst>
          </p:cNvPr>
          <p:cNvGrpSpPr/>
          <p:nvPr/>
        </p:nvGrpSpPr>
        <p:grpSpPr>
          <a:xfrm>
            <a:off x="2351695" y="1539882"/>
            <a:ext cx="926187" cy="914400"/>
            <a:chOff x="4851042" y="4429399"/>
            <a:chExt cx="1256145" cy="1200330"/>
          </a:xfrm>
        </p:grpSpPr>
        <p:sp>
          <p:nvSpPr>
            <p:cNvPr id="42" name="Oval 41">
              <a:extLst>
                <a:ext uri="{FF2B5EF4-FFF2-40B4-BE49-F238E27FC236}">
                  <a16:creationId xmlns:a16="http://schemas.microsoft.com/office/drawing/2014/main" id="{21A0D7F0-6CA7-3F14-131B-6EC1BCE26FA1}"/>
                </a:ext>
              </a:extLst>
            </p:cNvPr>
            <p:cNvSpPr/>
            <p:nvPr/>
          </p:nvSpPr>
          <p:spPr>
            <a:xfrm>
              <a:off x="4851042" y="4429399"/>
              <a:ext cx="1256145" cy="1200330"/>
            </a:xfrm>
            <a:prstGeom prst="ellipse">
              <a:avLst/>
            </a:prstGeom>
            <a:solidFill>
              <a:schemeClr val="accent6">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a:ea typeface="+mn-ea"/>
                <a:cs typeface="+mn-cs"/>
              </a:endParaRPr>
            </a:p>
          </p:txBody>
        </p:sp>
        <p:pic>
          <p:nvPicPr>
            <p:cNvPr id="41" name="Graphic 40" descr="Bar chart with solid fill">
              <a:extLst>
                <a:ext uri="{FF2B5EF4-FFF2-40B4-BE49-F238E27FC236}">
                  <a16:creationId xmlns:a16="http://schemas.microsoft.com/office/drawing/2014/main" id="{72AC8B02-C4C3-DD4B-188B-C410AABE5BF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85089" y="4571279"/>
              <a:ext cx="914401" cy="914398"/>
            </a:xfrm>
            <a:prstGeom prst="rect">
              <a:avLst/>
            </a:prstGeom>
          </p:spPr>
        </p:pic>
      </p:grpSp>
      <p:sp>
        <p:nvSpPr>
          <p:cNvPr id="2" name="Title 1">
            <a:extLst>
              <a:ext uri="{FF2B5EF4-FFF2-40B4-BE49-F238E27FC236}">
                <a16:creationId xmlns:a16="http://schemas.microsoft.com/office/drawing/2014/main" id="{0E366907-43AC-0C44-9723-9D7DDA6A9A15}"/>
              </a:ext>
            </a:extLst>
          </p:cNvPr>
          <p:cNvSpPr>
            <a:spLocks noGrp="1"/>
          </p:cNvSpPr>
          <p:nvPr>
            <p:ph type="title"/>
          </p:nvPr>
        </p:nvSpPr>
        <p:spPr>
          <a:xfrm>
            <a:off x="1266611" y="714896"/>
            <a:ext cx="3421837" cy="761419"/>
          </a:xfrm>
        </p:spPr>
        <p:txBody>
          <a:bodyPr anchor="ctr">
            <a:normAutofit fontScale="90000"/>
          </a:bodyPr>
          <a:lstStyle/>
          <a:p>
            <a:r>
              <a:rPr lang="en-US">
                <a:solidFill>
                  <a:schemeClr val="tx2"/>
                </a:solidFill>
              </a:rPr>
              <a:t>Global Services</a:t>
            </a:r>
            <a:endParaRPr lang="en-CH">
              <a:solidFill>
                <a:schemeClr val="tx2"/>
              </a:solidFill>
            </a:endParaRPr>
          </a:p>
        </p:txBody>
      </p:sp>
      <p:grpSp>
        <p:nvGrpSpPr>
          <p:cNvPr id="12" name="Group 11">
            <a:extLst>
              <a:ext uri="{FF2B5EF4-FFF2-40B4-BE49-F238E27FC236}">
                <a16:creationId xmlns:a16="http://schemas.microsoft.com/office/drawing/2014/main" id="{849AB510-526B-B39F-9EE0-2D853F1EA9DD}"/>
              </a:ext>
            </a:extLst>
          </p:cNvPr>
          <p:cNvGrpSpPr/>
          <p:nvPr/>
        </p:nvGrpSpPr>
        <p:grpSpPr>
          <a:xfrm>
            <a:off x="6002134" y="2918624"/>
            <a:ext cx="926187" cy="914400"/>
            <a:chOff x="3107885" y="2667808"/>
            <a:chExt cx="1256145" cy="1200330"/>
          </a:xfrm>
        </p:grpSpPr>
        <p:sp>
          <p:nvSpPr>
            <p:cNvPr id="35" name="Oval 34">
              <a:extLst>
                <a:ext uri="{FF2B5EF4-FFF2-40B4-BE49-F238E27FC236}">
                  <a16:creationId xmlns:a16="http://schemas.microsoft.com/office/drawing/2014/main" id="{1EBD33F1-D87B-F5ED-FC36-3393FE758A70}"/>
                </a:ext>
              </a:extLst>
            </p:cNvPr>
            <p:cNvSpPr/>
            <p:nvPr/>
          </p:nvSpPr>
          <p:spPr>
            <a:xfrm>
              <a:off x="3107885" y="2667808"/>
              <a:ext cx="1256145" cy="1200330"/>
            </a:xfrm>
            <a:prstGeom prst="ellipse">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a:ea typeface="+mn-ea"/>
                <a:cs typeface="+mn-cs"/>
              </a:endParaRPr>
            </a:p>
          </p:txBody>
        </p:sp>
        <p:pic>
          <p:nvPicPr>
            <p:cNvPr id="22" name="Graphic 21" descr="Database with solid fill">
              <a:extLst>
                <a:ext uri="{FF2B5EF4-FFF2-40B4-BE49-F238E27FC236}">
                  <a16:creationId xmlns:a16="http://schemas.microsoft.com/office/drawing/2014/main" id="{6FAA1644-9F6D-A7E3-FC4E-3B26BC99AD0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260369" y="2810772"/>
              <a:ext cx="914400" cy="914399"/>
            </a:xfrm>
            <a:prstGeom prst="rect">
              <a:avLst/>
            </a:prstGeom>
          </p:spPr>
        </p:pic>
      </p:grpSp>
      <p:sp>
        <p:nvSpPr>
          <p:cNvPr id="37" name="TextBox 36">
            <a:extLst>
              <a:ext uri="{FF2B5EF4-FFF2-40B4-BE49-F238E27FC236}">
                <a16:creationId xmlns:a16="http://schemas.microsoft.com/office/drawing/2014/main" id="{16759BAB-3BCA-0179-E6F4-DBF6F4D55E13}"/>
              </a:ext>
            </a:extLst>
          </p:cNvPr>
          <p:cNvSpPr txBox="1"/>
          <p:nvPr/>
        </p:nvSpPr>
        <p:spPr>
          <a:xfrm>
            <a:off x="6934931" y="3094144"/>
            <a:ext cx="71360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1F497D"/>
                </a:solidFill>
                <a:effectLst/>
                <a:uLnTx/>
                <a:uFillTx/>
                <a:latin typeface="Calibri"/>
                <a:ea typeface="+mn-ea"/>
                <a:cs typeface="+mn-cs"/>
              </a:rPr>
              <a:t>Global Cache</a:t>
            </a:r>
            <a:endParaRPr kumimoji="0" lang="en-CH" sz="1400" b="1" i="0" u="none" strike="noStrike" kern="1200" cap="none" spc="0" normalizeH="0" baseline="0" noProof="0">
              <a:ln>
                <a:noFill/>
              </a:ln>
              <a:solidFill>
                <a:srgbClr val="1F497D"/>
              </a:solidFill>
              <a:effectLst/>
              <a:uLnTx/>
              <a:uFillTx/>
              <a:latin typeface="Calibri"/>
              <a:ea typeface="+mn-ea"/>
              <a:cs typeface="+mn-cs"/>
            </a:endParaRPr>
          </a:p>
        </p:txBody>
      </p:sp>
      <p:sp>
        <p:nvSpPr>
          <p:cNvPr id="38" name="TextBox 37">
            <a:extLst>
              <a:ext uri="{FF2B5EF4-FFF2-40B4-BE49-F238E27FC236}">
                <a16:creationId xmlns:a16="http://schemas.microsoft.com/office/drawing/2014/main" id="{05505DF8-41CB-C39F-EED9-7B6209FDB755}"/>
              </a:ext>
            </a:extLst>
          </p:cNvPr>
          <p:cNvSpPr txBox="1"/>
          <p:nvPr/>
        </p:nvSpPr>
        <p:spPr>
          <a:xfrm>
            <a:off x="2113432" y="2986422"/>
            <a:ext cx="1048591"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1F497D"/>
                </a:solidFill>
                <a:effectLst/>
                <a:uLnTx/>
                <a:uFillTx/>
                <a:latin typeface="Calibri"/>
                <a:ea typeface="+mn-ea"/>
                <a:cs typeface="+mn-cs"/>
              </a:rPr>
              <a:t>Global Discovery Catalogue</a:t>
            </a:r>
            <a:endParaRPr kumimoji="0" lang="en-CH" sz="1400" b="1" i="0" u="none" strike="noStrike" kern="1200" cap="none" spc="0" normalizeH="0" baseline="0" noProof="0">
              <a:ln>
                <a:noFill/>
              </a:ln>
              <a:solidFill>
                <a:srgbClr val="1F497D"/>
              </a:solidFill>
              <a:effectLst/>
              <a:uLnTx/>
              <a:uFillTx/>
              <a:latin typeface="Calibri"/>
              <a:ea typeface="+mn-ea"/>
              <a:cs typeface="+mn-cs"/>
            </a:endParaRPr>
          </a:p>
        </p:txBody>
      </p:sp>
      <p:sp>
        <p:nvSpPr>
          <p:cNvPr id="39" name="TextBox 38">
            <a:extLst>
              <a:ext uri="{FF2B5EF4-FFF2-40B4-BE49-F238E27FC236}">
                <a16:creationId xmlns:a16="http://schemas.microsoft.com/office/drawing/2014/main" id="{4CD31F8E-E967-ED0C-3A2B-E9BB509B9F6C}"/>
              </a:ext>
            </a:extLst>
          </p:cNvPr>
          <p:cNvSpPr txBox="1"/>
          <p:nvPr/>
        </p:nvSpPr>
        <p:spPr>
          <a:xfrm>
            <a:off x="4525282" y="3094144"/>
            <a:ext cx="94297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1F497D"/>
                </a:solidFill>
                <a:effectLst/>
                <a:uLnTx/>
                <a:uFillTx/>
                <a:latin typeface="Calibri"/>
                <a:ea typeface="+mn-ea"/>
                <a:cs typeface="+mn-cs"/>
              </a:rPr>
              <a:t>Global Broker</a:t>
            </a:r>
            <a:endParaRPr kumimoji="0" lang="en-CH" sz="1400" b="1" i="0" u="none" strike="noStrike" kern="1200" cap="none" spc="0" normalizeH="0" baseline="0" noProof="0">
              <a:ln>
                <a:noFill/>
              </a:ln>
              <a:solidFill>
                <a:srgbClr val="1F497D"/>
              </a:solidFill>
              <a:effectLst/>
              <a:uLnTx/>
              <a:uFillTx/>
              <a:latin typeface="Calibri"/>
              <a:ea typeface="+mn-ea"/>
              <a:cs typeface="+mn-cs"/>
            </a:endParaRPr>
          </a:p>
        </p:txBody>
      </p:sp>
      <p:sp>
        <p:nvSpPr>
          <p:cNvPr id="43" name="TextBox 42">
            <a:extLst>
              <a:ext uri="{FF2B5EF4-FFF2-40B4-BE49-F238E27FC236}">
                <a16:creationId xmlns:a16="http://schemas.microsoft.com/office/drawing/2014/main" id="{CBC6B3B7-872A-D529-C74A-5C383577F0B7}"/>
              </a:ext>
            </a:extLst>
          </p:cNvPr>
          <p:cNvSpPr txBox="1"/>
          <p:nvPr/>
        </p:nvSpPr>
        <p:spPr>
          <a:xfrm>
            <a:off x="3311130" y="1688240"/>
            <a:ext cx="104238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1F497D"/>
                </a:solidFill>
                <a:effectLst/>
                <a:uLnTx/>
                <a:uFillTx/>
                <a:latin typeface="Calibri"/>
                <a:ea typeface="+mn-ea"/>
                <a:cs typeface="+mn-cs"/>
              </a:rPr>
              <a:t>Global Monitoring</a:t>
            </a:r>
            <a:endParaRPr kumimoji="0" lang="en-CH" sz="1400" b="1" i="0" u="none" strike="noStrike" kern="1200" cap="none" spc="0" normalizeH="0" baseline="0" noProof="0">
              <a:ln>
                <a:noFill/>
              </a:ln>
              <a:solidFill>
                <a:srgbClr val="1F497D"/>
              </a:solidFill>
              <a:effectLst/>
              <a:uLnTx/>
              <a:uFillTx/>
              <a:latin typeface="Calibri"/>
              <a:ea typeface="+mn-ea"/>
              <a:cs typeface="+mn-cs"/>
            </a:endParaRPr>
          </a:p>
        </p:txBody>
      </p:sp>
      <p:sp>
        <p:nvSpPr>
          <p:cNvPr id="17" name="Rectangle: Rounded Corners 16">
            <a:extLst>
              <a:ext uri="{FF2B5EF4-FFF2-40B4-BE49-F238E27FC236}">
                <a16:creationId xmlns:a16="http://schemas.microsoft.com/office/drawing/2014/main" id="{D5644BBA-D851-0E22-C5CD-4DAC589AA03E}"/>
              </a:ext>
            </a:extLst>
          </p:cNvPr>
          <p:cNvSpPr/>
          <p:nvPr/>
        </p:nvSpPr>
        <p:spPr>
          <a:xfrm>
            <a:off x="5560207" y="3926994"/>
            <a:ext cx="1800000" cy="1233711"/>
          </a:xfrm>
          <a:prstGeom prst="roundRect">
            <a:avLst/>
          </a:prstGeom>
          <a:solidFill>
            <a:schemeClr val="tx2">
              <a:lumMod val="40000"/>
              <a:lumOff val="60000"/>
            </a:schemeClr>
          </a:solidFill>
          <a:ln>
            <a:noFill/>
          </a:ln>
          <a:effectLst>
            <a:outerShdw blurRad="76200" dir="18900000" sy="23000" kx="-1200000" algn="bl"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300" b="1" i="0" u="none" strike="noStrike" kern="1200" cap="none" spc="0" normalizeH="0" baseline="0" noProof="0">
                <a:ln>
                  <a:noFill/>
                </a:ln>
                <a:solidFill>
                  <a:srgbClr val="1F497D">
                    <a:lumMod val="50000"/>
                  </a:srgbClr>
                </a:solidFill>
                <a:effectLst/>
                <a:uLnTx/>
                <a:uFillTx/>
                <a:latin typeface="Calibri"/>
                <a:ea typeface="+mn-ea"/>
                <a:cs typeface="+mn-cs"/>
              </a:rPr>
              <a:t>Provides users HTTP download of core data cached from WIS2 nodes</a:t>
            </a:r>
          </a:p>
        </p:txBody>
      </p:sp>
      <p:sp>
        <p:nvSpPr>
          <p:cNvPr id="19" name="Rectangle: Rounded Corners 18">
            <a:extLst>
              <a:ext uri="{FF2B5EF4-FFF2-40B4-BE49-F238E27FC236}">
                <a16:creationId xmlns:a16="http://schemas.microsoft.com/office/drawing/2014/main" id="{D5C172EE-9555-7032-0577-4F34BDDA9B36}"/>
              </a:ext>
            </a:extLst>
          </p:cNvPr>
          <p:cNvSpPr/>
          <p:nvPr/>
        </p:nvSpPr>
        <p:spPr>
          <a:xfrm>
            <a:off x="3134239" y="3926994"/>
            <a:ext cx="1800000" cy="1233711"/>
          </a:xfrm>
          <a:prstGeom prst="roundRect">
            <a:avLst/>
          </a:prstGeom>
          <a:solidFill>
            <a:schemeClr val="accent2">
              <a:lumMod val="40000"/>
              <a:lumOff val="60000"/>
            </a:schemeClr>
          </a:solidFill>
          <a:ln>
            <a:noFill/>
          </a:ln>
          <a:effectLst>
            <a:outerShdw blurRad="76200" dir="18900000" sy="23000" kx="-1200000" algn="bl"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88900" marR="0" lvl="1" indent="0" algn="l" defTabSz="914400" rtl="0" eaLnBrk="1" fontAlgn="auto" latinLnBrk="0" hangingPunct="1">
              <a:lnSpc>
                <a:spcPct val="90000"/>
              </a:lnSpc>
              <a:spcBef>
                <a:spcPts val="0"/>
              </a:spcBef>
              <a:spcAft>
                <a:spcPts val="0"/>
              </a:spcAft>
              <a:buClrTx/>
              <a:buSzTx/>
              <a:buFontTx/>
              <a:buNone/>
              <a:tabLst/>
              <a:defRPr/>
            </a:pPr>
            <a:r>
              <a:rPr kumimoji="0" lang="en-GB" sz="1300" b="1" i="0" u="none" strike="noStrike" kern="1200" cap="none" spc="0" normalizeH="0" baseline="0" noProof="0">
                <a:ln>
                  <a:noFill/>
                </a:ln>
                <a:solidFill>
                  <a:srgbClr val="1F497D">
                    <a:lumMod val="50000"/>
                  </a:srgbClr>
                </a:solidFill>
                <a:effectLst/>
                <a:uLnTx/>
                <a:uFillTx/>
                <a:latin typeface="Calibri"/>
                <a:ea typeface="+mn-ea"/>
                <a:cs typeface="+mn-cs"/>
              </a:rPr>
              <a:t>Sends notifications of new data to be downloaded from Global Caches or WIS2 nodes</a:t>
            </a:r>
          </a:p>
        </p:txBody>
      </p:sp>
      <p:sp>
        <p:nvSpPr>
          <p:cNvPr id="24" name="Rectangle: Rounded Corners 23">
            <a:extLst>
              <a:ext uri="{FF2B5EF4-FFF2-40B4-BE49-F238E27FC236}">
                <a16:creationId xmlns:a16="http://schemas.microsoft.com/office/drawing/2014/main" id="{DBCB845A-D172-410D-2971-118DEB351095}"/>
              </a:ext>
            </a:extLst>
          </p:cNvPr>
          <p:cNvSpPr/>
          <p:nvPr/>
        </p:nvSpPr>
        <p:spPr>
          <a:xfrm>
            <a:off x="714519" y="3926994"/>
            <a:ext cx="1800000" cy="1233711"/>
          </a:xfrm>
          <a:prstGeom prst="roundRect">
            <a:avLst/>
          </a:prstGeom>
          <a:solidFill>
            <a:schemeClr val="accent3">
              <a:lumMod val="20000"/>
              <a:lumOff val="80000"/>
            </a:schemeClr>
          </a:solidFill>
          <a:ln>
            <a:noFill/>
          </a:ln>
          <a:effectLst>
            <a:outerShdw blurRad="76200" dir="18900000" sy="23000" kx="-1200000" algn="bl"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1" indent="0" algn="l" defTabSz="914400" rtl="0" eaLnBrk="1" fontAlgn="auto" latinLnBrk="0" hangingPunct="1">
              <a:lnSpc>
                <a:spcPct val="90000"/>
              </a:lnSpc>
              <a:spcBef>
                <a:spcPts val="0"/>
              </a:spcBef>
              <a:spcAft>
                <a:spcPts val="0"/>
              </a:spcAft>
              <a:buClrTx/>
              <a:buSzTx/>
              <a:buFontTx/>
              <a:buNone/>
              <a:tabLst/>
              <a:defRPr/>
            </a:pPr>
            <a:r>
              <a:rPr kumimoji="0" lang="en-GB" sz="1300" b="1" i="0" u="none" strike="noStrike" kern="1200" cap="none" spc="0" normalizeH="0" baseline="0" noProof="0">
                <a:ln>
                  <a:noFill/>
                </a:ln>
                <a:solidFill>
                  <a:srgbClr val="1F497D">
                    <a:lumMod val="50000"/>
                  </a:srgbClr>
                </a:solidFill>
                <a:effectLst/>
                <a:uLnTx/>
                <a:uFillTx/>
                <a:latin typeface="Calibri"/>
                <a:ea typeface="+mn-ea"/>
                <a:cs typeface="+mn-cs"/>
              </a:rPr>
              <a:t>Provides an API to discover datasets and services </a:t>
            </a:r>
          </a:p>
          <a:p>
            <a:pPr marL="0" marR="0" lvl="1" indent="0" algn="l" defTabSz="914400" rtl="0" eaLnBrk="1" fontAlgn="auto" latinLnBrk="0" hangingPunct="1">
              <a:lnSpc>
                <a:spcPct val="90000"/>
              </a:lnSpc>
              <a:spcBef>
                <a:spcPts val="0"/>
              </a:spcBef>
              <a:spcAft>
                <a:spcPts val="0"/>
              </a:spcAft>
              <a:buClrTx/>
              <a:buSzTx/>
              <a:buFontTx/>
              <a:buNone/>
              <a:tabLst/>
              <a:defRPr/>
            </a:pPr>
            <a:endParaRPr kumimoji="0" lang="en-GB" sz="1300" b="1" i="0" u="none" strike="noStrike" kern="1200" cap="none" spc="0" normalizeH="0" baseline="0" noProof="0">
              <a:ln>
                <a:noFill/>
              </a:ln>
              <a:solidFill>
                <a:srgbClr val="1F497D">
                  <a:lumMod val="50000"/>
                </a:srgbClr>
              </a:solidFill>
              <a:effectLst/>
              <a:uLnTx/>
              <a:uFillTx/>
              <a:latin typeface="Calibri"/>
              <a:ea typeface="+mn-ea"/>
              <a:cs typeface="+mn-cs"/>
            </a:endParaRPr>
          </a:p>
        </p:txBody>
      </p:sp>
      <p:cxnSp>
        <p:nvCxnSpPr>
          <p:cNvPr id="33" name="Straight Arrow Connector 32">
            <a:extLst>
              <a:ext uri="{FF2B5EF4-FFF2-40B4-BE49-F238E27FC236}">
                <a16:creationId xmlns:a16="http://schemas.microsoft.com/office/drawing/2014/main" id="{91C01A05-A9A6-EAC3-0AE2-93F3E1DC754F}"/>
              </a:ext>
            </a:extLst>
          </p:cNvPr>
          <p:cNvCxnSpPr>
            <a:cxnSpLocks/>
            <a:endCxn id="36" idx="7"/>
          </p:cNvCxnSpPr>
          <p:nvPr/>
        </p:nvCxnSpPr>
        <p:spPr>
          <a:xfrm flipH="1">
            <a:off x="1946995" y="1125907"/>
            <a:ext cx="8791862" cy="1926628"/>
          </a:xfrm>
          <a:prstGeom prst="straightConnector1">
            <a:avLst/>
          </a:prstGeom>
          <a:ln w="9525" cap="flat" cmpd="sng" algn="ctr">
            <a:solidFill>
              <a:schemeClr val="accent3"/>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5" name="Straight Connector 44">
            <a:extLst>
              <a:ext uri="{FF2B5EF4-FFF2-40B4-BE49-F238E27FC236}">
                <a16:creationId xmlns:a16="http://schemas.microsoft.com/office/drawing/2014/main" id="{28208415-7364-843D-CC3B-0B3EAE2A7572}"/>
              </a:ext>
            </a:extLst>
          </p:cNvPr>
          <p:cNvCxnSpPr>
            <a:cxnSpLocks/>
            <a:endCxn id="23" idx="7"/>
          </p:cNvCxnSpPr>
          <p:nvPr/>
        </p:nvCxnSpPr>
        <p:spPr>
          <a:xfrm flipH="1">
            <a:off x="4368237" y="1655386"/>
            <a:ext cx="5967698" cy="1397149"/>
          </a:xfrm>
          <a:prstGeom prst="line">
            <a:avLst/>
          </a:prstGeom>
          <a:ln w="952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7" name="Straight Connector 46">
            <a:extLst>
              <a:ext uri="{FF2B5EF4-FFF2-40B4-BE49-F238E27FC236}">
                <a16:creationId xmlns:a16="http://schemas.microsoft.com/office/drawing/2014/main" id="{E7483184-6477-846A-0C53-ABC17A0F7699}"/>
              </a:ext>
            </a:extLst>
          </p:cNvPr>
          <p:cNvCxnSpPr>
            <a:cxnSpLocks/>
            <a:endCxn id="35" idx="7"/>
          </p:cNvCxnSpPr>
          <p:nvPr/>
        </p:nvCxnSpPr>
        <p:spPr>
          <a:xfrm flipH="1">
            <a:off x="6792684" y="2062003"/>
            <a:ext cx="3902837" cy="990532"/>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61" name="TextBox 60">
            <a:extLst>
              <a:ext uri="{FF2B5EF4-FFF2-40B4-BE49-F238E27FC236}">
                <a16:creationId xmlns:a16="http://schemas.microsoft.com/office/drawing/2014/main" id="{5E7321B4-B8F9-DA41-546B-7CFA593D74BA}"/>
              </a:ext>
            </a:extLst>
          </p:cNvPr>
          <p:cNvSpPr txBox="1"/>
          <p:nvPr/>
        </p:nvSpPr>
        <p:spPr>
          <a:xfrm rot="20853257">
            <a:off x="6122184" y="2180679"/>
            <a:ext cx="149492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1F497D">
                    <a:lumMod val="75000"/>
                  </a:srgbClr>
                </a:solidFill>
                <a:effectLst/>
                <a:uLnTx/>
                <a:uFillTx/>
                <a:latin typeface="Calibri"/>
                <a:ea typeface="+mn-ea"/>
                <a:cs typeface="+mn-cs"/>
              </a:rPr>
              <a:t>Subscribes to topics </a:t>
            </a:r>
            <a:endParaRPr kumimoji="0" lang="en-CH" sz="1200" b="1" i="0" u="none" strike="noStrike" kern="1200" cap="none" spc="0" normalizeH="0" baseline="0" noProof="0">
              <a:ln>
                <a:noFill/>
              </a:ln>
              <a:solidFill>
                <a:srgbClr val="1F497D">
                  <a:lumMod val="75000"/>
                </a:srgbClr>
              </a:solidFill>
              <a:effectLst/>
              <a:uLnTx/>
              <a:uFillTx/>
              <a:latin typeface="Calibri"/>
              <a:ea typeface="+mn-ea"/>
              <a:cs typeface="+mn-cs"/>
            </a:endParaRPr>
          </a:p>
        </p:txBody>
      </p:sp>
      <p:sp>
        <p:nvSpPr>
          <p:cNvPr id="62" name="TextBox 61">
            <a:extLst>
              <a:ext uri="{FF2B5EF4-FFF2-40B4-BE49-F238E27FC236}">
                <a16:creationId xmlns:a16="http://schemas.microsoft.com/office/drawing/2014/main" id="{707C5549-8314-2220-A36C-22E2AD69AB0B}"/>
              </a:ext>
            </a:extLst>
          </p:cNvPr>
          <p:cNvSpPr txBox="1"/>
          <p:nvPr/>
        </p:nvSpPr>
        <p:spPr>
          <a:xfrm rot="20780909">
            <a:off x="7544887" y="2358117"/>
            <a:ext cx="161665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1F497D">
                    <a:lumMod val="75000"/>
                  </a:srgbClr>
                </a:solidFill>
                <a:effectLst/>
                <a:uLnTx/>
                <a:uFillTx/>
                <a:latin typeface="Calibri"/>
                <a:ea typeface="+mn-ea"/>
                <a:cs typeface="+mn-cs"/>
              </a:rPr>
              <a:t>Downloads core data</a:t>
            </a:r>
            <a:endParaRPr kumimoji="0" lang="en-CH" sz="1200" b="1" i="0" u="none" strike="noStrike" kern="1200" cap="none" spc="0" normalizeH="0" baseline="0" noProof="0">
              <a:ln>
                <a:noFill/>
              </a:ln>
              <a:solidFill>
                <a:srgbClr val="1F497D">
                  <a:lumMod val="75000"/>
                </a:srgbClr>
              </a:solidFill>
              <a:effectLst/>
              <a:uLnTx/>
              <a:uFillTx/>
              <a:latin typeface="Calibri"/>
              <a:ea typeface="+mn-ea"/>
              <a:cs typeface="+mn-cs"/>
            </a:endParaRPr>
          </a:p>
        </p:txBody>
      </p:sp>
      <p:grpSp>
        <p:nvGrpSpPr>
          <p:cNvPr id="14" name="Group 13">
            <a:extLst>
              <a:ext uri="{FF2B5EF4-FFF2-40B4-BE49-F238E27FC236}">
                <a16:creationId xmlns:a16="http://schemas.microsoft.com/office/drawing/2014/main" id="{052CD668-683D-430D-721D-CCE05866AB9E}"/>
              </a:ext>
            </a:extLst>
          </p:cNvPr>
          <p:cNvGrpSpPr/>
          <p:nvPr/>
        </p:nvGrpSpPr>
        <p:grpSpPr>
          <a:xfrm>
            <a:off x="3577687" y="2918624"/>
            <a:ext cx="926187" cy="914400"/>
            <a:chOff x="3100578" y="2626881"/>
            <a:chExt cx="926187" cy="914400"/>
          </a:xfrm>
        </p:grpSpPr>
        <p:sp>
          <p:nvSpPr>
            <p:cNvPr id="23" name="Oval 22">
              <a:extLst>
                <a:ext uri="{FF2B5EF4-FFF2-40B4-BE49-F238E27FC236}">
                  <a16:creationId xmlns:a16="http://schemas.microsoft.com/office/drawing/2014/main" id="{D4588001-9CD5-0F0E-48BE-3E00107B0279}"/>
                </a:ext>
              </a:extLst>
            </p:cNvPr>
            <p:cNvSpPr/>
            <p:nvPr/>
          </p:nvSpPr>
          <p:spPr>
            <a:xfrm>
              <a:off x="3100578" y="2626881"/>
              <a:ext cx="926187" cy="914400"/>
            </a:xfrm>
            <a:prstGeom prst="ellipse">
              <a:avLst/>
            </a:prstGeom>
            <a:solidFill>
              <a:schemeClr val="accent2">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a:ea typeface="+mn-ea"/>
                <a:cs typeface="+mn-cs"/>
              </a:endParaRPr>
            </a:p>
          </p:txBody>
        </p:sp>
        <p:pic>
          <p:nvPicPr>
            <p:cNvPr id="64" name="Graphic 63" descr="Network with solid fill">
              <a:extLst>
                <a:ext uri="{FF2B5EF4-FFF2-40B4-BE49-F238E27FC236}">
                  <a16:creationId xmlns:a16="http://schemas.microsoft.com/office/drawing/2014/main" id="{AF9B221B-0897-03E9-EE0B-045DCC4F8F4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167308" y="2639091"/>
              <a:ext cx="789683" cy="789683"/>
            </a:xfrm>
            <a:prstGeom prst="rect">
              <a:avLst/>
            </a:prstGeom>
          </p:spPr>
        </p:pic>
      </p:grpSp>
      <p:grpSp>
        <p:nvGrpSpPr>
          <p:cNvPr id="10" name="Group 9">
            <a:extLst>
              <a:ext uri="{FF2B5EF4-FFF2-40B4-BE49-F238E27FC236}">
                <a16:creationId xmlns:a16="http://schemas.microsoft.com/office/drawing/2014/main" id="{BCD53129-9C35-8CEE-65FD-717383525535}"/>
              </a:ext>
            </a:extLst>
          </p:cNvPr>
          <p:cNvGrpSpPr/>
          <p:nvPr/>
        </p:nvGrpSpPr>
        <p:grpSpPr>
          <a:xfrm>
            <a:off x="1156445" y="2918624"/>
            <a:ext cx="926187" cy="914400"/>
            <a:chOff x="6018575" y="2624111"/>
            <a:chExt cx="926187" cy="914400"/>
          </a:xfrm>
        </p:grpSpPr>
        <p:sp>
          <p:nvSpPr>
            <p:cNvPr id="36" name="Oval 35">
              <a:extLst>
                <a:ext uri="{FF2B5EF4-FFF2-40B4-BE49-F238E27FC236}">
                  <a16:creationId xmlns:a16="http://schemas.microsoft.com/office/drawing/2014/main" id="{60345EA1-2885-9CB0-05EF-B7BC7661A6D2}"/>
                </a:ext>
              </a:extLst>
            </p:cNvPr>
            <p:cNvSpPr/>
            <p:nvPr/>
          </p:nvSpPr>
          <p:spPr>
            <a:xfrm>
              <a:off x="6018575" y="2624111"/>
              <a:ext cx="926187" cy="914400"/>
            </a:xfrm>
            <a:prstGeom prst="ellipse">
              <a:avLst/>
            </a:prstGeom>
            <a:solidFill>
              <a:schemeClr val="accent3">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a:ea typeface="+mn-ea"/>
                <a:cs typeface="+mn-cs"/>
              </a:endParaRPr>
            </a:p>
          </p:txBody>
        </p:sp>
        <p:pic>
          <p:nvPicPr>
            <p:cNvPr id="72" name="Graphic 71" descr="Books outline">
              <a:extLst>
                <a:ext uri="{FF2B5EF4-FFF2-40B4-BE49-F238E27FC236}">
                  <a16:creationId xmlns:a16="http://schemas.microsoft.com/office/drawing/2014/main" id="{6C175585-9C00-3260-10A2-53145E7F5D0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105969" y="2732194"/>
              <a:ext cx="751399" cy="751399"/>
            </a:xfrm>
            <a:prstGeom prst="rect">
              <a:avLst/>
            </a:prstGeom>
          </p:spPr>
        </p:pic>
      </p:grpSp>
      <p:pic>
        <p:nvPicPr>
          <p:cNvPr id="3" name="Picture 2">
            <a:extLst>
              <a:ext uri="{FF2B5EF4-FFF2-40B4-BE49-F238E27FC236}">
                <a16:creationId xmlns:a16="http://schemas.microsoft.com/office/drawing/2014/main" id="{9AFEC7C5-C3B5-BDC9-30D7-743845A6E474}"/>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054764" y="4397363"/>
            <a:ext cx="899051" cy="822536"/>
          </a:xfrm>
          <a:prstGeom prst="rect">
            <a:avLst/>
          </a:prstGeom>
        </p:spPr>
      </p:pic>
      <p:sp>
        <p:nvSpPr>
          <p:cNvPr id="4" name="TextBox 3">
            <a:extLst>
              <a:ext uri="{FF2B5EF4-FFF2-40B4-BE49-F238E27FC236}">
                <a16:creationId xmlns:a16="http://schemas.microsoft.com/office/drawing/2014/main" id="{8B21D529-B160-833C-1A24-19ACEF0BAD87}"/>
              </a:ext>
            </a:extLst>
          </p:cNvPr>
          <p:cNvSpPr txBox="1"/>
          <p:nvPr/>
        </p:nvSpPr>
        <p:spPr>
          <a:xfrm>
            <a:off x="7820797" y="5254327"/>
            <a:ext cx="136698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F497D">
                    <a:lumMod val="75000"/>
                  </a:srgbClr>
                </a:solidFill>
                <a:effectLst/>
                <a:uLnTx/>
                <a:uFillTx/>
                <a:latin typeface="Calibri"/>
                <a:ea typeface="+mn-ea"/>
                <a:cs typeface="+mn-cs"/>
              </a:rPr>
              <a:t>WIS2 Node</a:t>
            </a:r>
            <a:endParaRPr kumimoji="0" lang="en-CH" sz="2000" b="1" i="0" u="none" strike="noStrike" kern="1200" cap="none" spc="0" normalizeH="0" baseline="0" noProof="0">
              <a:ln>
                <a:noFill/>
              </a:ln>
              <a:solidFill>
                <a:srgbClr val="1F497D">
                  <a:lumMod val="75000"/>
                </a:srgbClr>
              </a:solidFill>
              <a:effectLst/>
              <a:uLnTx/>
              <a:uFillTx/>
              <a:latin typeface="Calibri"/>
              <a:ea typeface="+mn-ea"/>
              <a:cs typeface="+mn-cs"/>
            </a:endParaRPr>
          </a:p>
        </p:txBody>
      </p:sp>
      <p:cxnSp>
        <p:nvCxnSpPr>
          <p:cNvPr id="16" name="Straight Connector 15">
            <a:extLst>
              <a:ext uri="{FF2B5EF4-FFF2-40B4-BE49-F238E27FC236}">
                <a16:creationId xmlns:a16="http://schemas.microsoft.com/office/drawing/2014/main" id="{A1BEE042-45BA-EFB9-1F78-A2AEAFA44577}"/>
              </a:ext>
            </a:extLst>
          </p:cNvPr>
          <p:cNvCxnSpPr>
            <a:cxnSpLocks/>
            <a:endCxn id="3" idx="0"/>
          </p:cNvCxnSpPr>
          <p:nvPr/>
        </p:nvCxnSpPr>
        <p:spPr>
          <a:xfrm flipH="1">
            <a:off x="8504290" y="2378408"/>
            <a:ext cx="1907312" cy="2018955"/>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1" name="TextBox 20">
            <a:extLst>
              <a:ext uri="{FF2B5EF4-FFF2-40B4-BE49-F238E27FC236}">
                <a16:creationId xmlns:a16="http://schemas.microsoft.com/office/drawing/2014/main" id="{69843A8F-3958-EAD5-08C7-68AD245071E8}"/>
              </a:ext>
            </a:extLst>
          </p:cNvPr>
          <p:cNvSpPr txBox="1"/>
          <p:nvPr/>
        </p:nvSpPr>
        <p:spPr>
          <a:xfrm rot="18743655">
            <a:off x="8267199" y="3038560"/>
            <a:ext cx="236689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1F497D">
                    <a:lumMod val="75000"/>
                  </a:srgbClr>
                </a:solidFill>
                <a:effectLst/>
                <a:uLnTx/>
                <a:uFillTx/>
                <a:latin typeface="Calibri"/>
                <a:ea typeface="+mn-ea"/>
                <a:cs typeface="+mn-cs"/>
              </a:rPr>
              <a:t>Downloads recommended data</a:t>
            </a:r>
            <a:endParaRPr kumimoji="0" lang="en-CH" sz="1200" b="1" i="0" u="none" strike="noStrike" kern="1200" cap="none" spc="0" normalizeH="0" baseline="0" noProof="0">
              <a:ln>
                <a:noFill/>
              </a:ln>
              <a:solidFill>
                <a:srgbClr val="1F497D">
                  <a:lumMod val="75000"/>
                </a:srgbClr>
              </a:solidFill>
              <a:effectLst/>
              <a:uLnTx/>
              <a:uFillTx/>
              <a:latin typeface="Calibri"/>
              <a:ea typeface="+mn-ea"/>
              <a:cs typeface="+mn-cs"/>
            </a:endParaRPr>
          </a:p>
        </p:txBody>
      </p:sp>
      <p:pic>
        <p:nvPicPr>
          <p:cNvPr id="18" name="Picture 17" descr="Icon&#10;&#10;Description automatically generated">
            <a:extLst>
              <a:ext uri="{FF2B5EF4-FFF2-40B4-BE49-F238E27FC236}">
                <a16:creationId xmlns:a16="http://schemas.microsoft.com/office/drawing/2014/main" id="{88BF3DF9-8593-5260-BFDD-7561B41D22AA}"/>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0572307" y="630929"/>
            <a:ext cx="904768" cy="904768"/>
          </a:xfrm>
          <a:prstGeom prst="rect">
            <a:avLst/>
          </a:prstGeom>
        </p:spPr>
      </p:pic>
      <p:sp>
        <p:nvSpPr>
          <p:cNvPr id="27" name="TextBox 26">
            <a:extLst>
              <a:ext uri="{FF2B5EF4-FFF2-40B4-BE49-F238E27FC236}">
                <a16:creationId xmlns:a16="http://schemas.microsoft.com/office/drawing/2014/main" id="{636D704F-300B-0EA9-8070-6352E5898E17}"/>
              </a:ext>
            </a:extLst>
          </p:cNvPr>
          <p:cNvSpPr txBox="1"/>
          <p:nvPr/>
        </p:nvSpPr>
        <p:spPr>
          <a:xfrm rot="20853349">
            <a:off x="5248253" y="1855111"/>
            <a:ext cx="149492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1F497D">
                    <a:lumMod val="75000"/>
                  </a:srgbClr>
                </a:solidFill>
                <a:effectLst/>
                <a:uLnTx/>
                <a:uFillTx/>
                <a:latin typeface="Calibri"/>
                <a:ea typeface="+mn-ea"/>
                <a:cs typeface="+mn-cs"/>
              </a:rPr>
              <a:t>Discovers datasets</a:t>
            </a:r>
            <a:endParaRPr kumimoji="0" lang="en-CH" sz="1200" b="1" i="0" u="none" strike="noStrike" kern="1200" cap="none" spc="0" normalizeH="0" baseline="0" noProof="0">
              <a:ln>
                <a:noFill/>
              </a:ln>
              <a:solidFill>
                <a:srgbClr val="1F497D">
                  <a:lumMod val="75000"/>
                </a:srgbClr>
              </a:solidFill>
              <a:effectLst/>
              <a:uLnTx/>
              <a:uFillTx/>
              <a:latin typeface="Calibri"/>
              <a:ea typeface="+mn-ea"/>
              <a:cs typeface="+mn-cs"/>
            </a:endParaRPr>
          </a:p>
        </p:txBody>
      </p:sp>
      <p:pic>
        <p:nvPicPr>
          <p:cNvPr id="20" name="Picture 19" descr="Icon&#10;&#10;Description automatically generated">
            <a:extLst>
              <a:ext uri="{FF2B5EF4-FFF2-40B4-BE49-F238E27FC236}">
                <a16:creationId xmlns:a16="http://schemas.microsoft.com/office/drawing/2014/main" id="{C9FE0BCB-B428-D476-6DCE-9B8FDEDAD772}"/>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0643142" y="1538311"/>
            <a:ext cx="904768" cy="904768"/>
          </a:xfrm>
          <a:prstGeom prst="rect">
            <a:avLst/>
          </a:prstGeom>
        </p:spPr>
      </p:pic>
      <p:pic>
        <p:nvPicPr>
          <p:cNvPr id="75" name="Picture 74">
            <a:extLst>
              <a:ext uri="{FF2B5EF4-FFF2-40B4-BE49-F238E27FC236}">
                <a16:creationId xmlns:a16="http://schemas.microsoft.com/office/drawing/2014/main" id="{154927DA-1C69-D06B-49CF-39CD8B9DB42C}"/>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9171384" y="4777724"/>
            <a:ext cx="899051" cy="822536"/>
          </a:xfrm>
          <a:prstGeom prst="rect">
            <a:avLst/>
          </a:prstGeom>
        </p:spPr>
      </p:pic>
      <p:sp>
        <p:nvSpPr>
          <p:cNvPr id="76" name="TextBox 75">
            <a:extLst>
              <a:ext uri="{FF2B5EF4-FFF2-40B4-BE49-F238E27FC236}">
                <a16:creationId xmlns:a16="http://schemas.microsoft.com/office/drawing/2014/main" id="{4FB2B02D-CF62-4E73-7918-93F4E6BA479D}"/>
              </a:ext>
            </a:extLst>
          </p:cNvPr>
          <p:cNvSpPr txBox="1"/>
          <p:nvPr/>
        </p:nvSpPr>
        <p:spPr>
          <a:xfrm>
            <a:off x="8937417" y="5634688"/>
            <a:ext cx="136698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F497D">
                    <a:lumMod val="75000"/>
                  </a:srgbClr>
                </a:solidFill>
                <a:effectLst/>
                <a:uLnTx/>
                <a:uFillTx/>
                <a:latin typeface="Calibri"/>
                <a:ea typeface="+mn-ea"/>
                <a:cs typeface="+mn-cs"/>
              </a:rPr>
              <a:t>WIS2 Node</a:t>
            </a:r>
            <a:endParaRPr kumimoji="0" lang="en-CH" sz="2000" b="1" i="0" u="none" strike="noStrike" kern="1200" cap="none" spc="0" normalizeH="0" baseline="0" noProof="0">
              <a:ln>
                <a:noFill/>
              </a:ln>
              <a:solidFill>
                <a:srgbClr val="1F497D">
                  <a:lumMod val="75000"/>
                </a:srgbClr>
              </a:solidFill>
              <a:effectLst/>
              <a:uLnTx/>
              <a:uFillTx/>
              <a:latin typeface="Calibri"/>
              <a:ea typeface="+mn-ea"/>
              <a:cs typeface="+mn-cs"/>
            </a:endParaRPr>
          </a:p>
        </p:txBody>
      </p:sp>
      <p:cxnSp>
        <p:nvCxnSpPr>
          <p:cNvPr id="77" name="Straight Connector 76">
            <a:extLst>
              <a:ext uri="{FF2B5EF4-FFF2-40B4-BE49-F238E27FC236}">
                <a16:creationId xmlns:a16="http://schemas.microsoft.com/office/drawing/2014/main" id="{7709C053-37CD-C9DB-92A6-A8DC5F81BD4D}"/>
              </a:ext>
            </a:extLst>
          </p:cNvPr>
          <p:cNvCxnSpPr>
            <a:cxnSpLocks/>
            <a:endCxn id="75" idx="0"/>
          </p:cNvCxnSpPr>
          <p:nvPr/>
        </p:nvCxnSpPr>
        <p:spPr>
          <a:xfrm flipH="1">
            <a:off x="9620910" y="2443079"/>
            <a:ext cx="1292180" cy="2334645"/>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78" name="TextBox 77">
            <a:extLst>
              <a:ext uri="{FF2B5EF4-FFF2-40B4-BE49-F238E27FC236}">
                <a16:creationId xmlns:a16="http://schemas.microsoft.com/office/drawing/2014/main" id="{53F69E12-2A31-9BAA-D226-DBCB5CDCAF97}"/>
              </a:ext>
            </a:extLst>
          </p:cNvPr>
          <p:cNvSpPr txBox="1"/>
          <p:nvPr/>
        </p:nvSpPr>
        <p:spPr>
          <a:xfrm rot="17913310">
            <a:off x="8960667" y="3390874"/>
            <a:ext cx="236689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1F497D">
                    <a:lumMod val="75000"/>
                  </a:srgbClr>
                </a:solidFill>
                <a:effectLst/>
                <a:uLnTx/>
                <a:uFillTx/>
                <a:latin typeface="Calibri"/>
                <a:ea typeface="+mn-ea"/>
                <a:cs typeface="+mn-cs"/>
              </a:rPr>
              <a:t>Downloads recommended data</a:t>
            </a:r>
            <a:endParaRPr kumimoji="0" lang="en-CH" sz="1200" b="1" i="0" u="none" strike="noStrike" kern="1200" cap="none" spc="0" normalizeH="0" baseline="0" noProof="0">
              <a:ln>
                <a:noFill/>
              </a:ln>
              <a:solidFill>
                <a:srgbClr val="1F497D">
                  <a:lumMod val="75000"/>
                </a:srgbClr>
              </a:solidFill>
              <a:effectLst/>
              <a:uLnTx/>
              <a:uFillTx/>
              <a:latin typeface="Calibri"/>
              <a:ea typeface="+mn-ea"/>
              <a:cs typeface="+mn-cs"/>
            </a:endParaRPr>
          </a:p>
        </p:txBody>
      </p:sp>
      <p:pic>
        <p:nvPicPr>
          <p:cNvPr id="80" name="Picture 79">
            <a:extLst>
              <a:ext uri="{FF2B5EF4-FFF2-40B4-BE49-F238E27FC236}">
                <a16:creationId xmlns:a16="http://schemas.microsoft.com/office/drawing/2014/main" id="{A98FE3F6-A0F9-2918-9480-B4930FEA30BF}"/>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0380577" y="5043276"/>
            <a:ext cx="899051" cy="822536"/>
          </a:xfrm>
          <a:prstGeom prst="rect">
            <a:avLst/>
          </a:prstGeom>
        </p:spPr>
      </p:pic>
      <p:sp>
        <p:nvSpPr>
          <p:cNvPr id="81" name="TextBox 80">
            <a:extLst>
              <a:ext uri="{FF2B5EF4-FFF2-40B4-BE49-F238E27FC236}">
                <a16:creationId xmlns:a16="http://schemas.microsoft.com/office/drawing/2014/main" id="{FE60D2F8-7A7B-DD8F-7241-28A106663DA0}"/>
              </a:ext>
            </a:extLst>
          </p:cNvPr>
          <p:cNvSpPr txBox="1"/>
          <p:nvPr/>
        </p:nvSpPr>
        <p:spPr>
          <a:xfrm>
            <a:off x="10146610" y="5900240"/>
            <a:ext cx="136698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F497D">
                    <a:lumMod val="75000"/>
                  </a:srgbClr>
                </a:solidFill>
                <a:effectLst/>
                <a:uLnTx/>
                <a:uFillTx/>
                <a:latin typeface="Calibri"/>
                <a:ea typeface="+mn-ea"/>
                <a:cs typeface="+mn-cs"/>
              </a:rPr>
              <a:t>WIS2 Node</a:t>
            </a:r>
            <a:endParaRPr kumimoji="0" lang="en-CH" sz="2000" b="1" i="0" u="none" strike="noStrike" kern="1200" cap="none" spc="0" normalizeH="0" baseline="0" noProof="0">
              <a:ln>
                <a:noFill/>
              </a:ln>
              <a:solidFill>
                <a:srgbClr val="1F497D">
                  <a:lumMod val="75000"/>
                </a:srgbClr>
              </a:solidFill>
              <a:effectLst/>
              <a:uLnTx/>
              <a:uFillTx/>
              <a:latin typeface="Calibri"/>
              <a:ea typeface="+mn-ea"/>
              <a:cs typeface="+mn-cs"/>
            </a:endParaRPr>
          </a:p>
        </p:txBody>
      </p:sp>
      <p:cxnSp>
        <p:nvCxnSpPr>
          <p:cNvPr id="82" name="Straight Connector 81">
            <a:extLst>
              <a:ext uri="{FF2B5EF4-FFF2-40B4-BE49-F238E27FC236}">
                <a16:creationId xmlns:a16="http://schemas.microsoft.com/office/drawing/2014/main" id="{2688794F-A554-5D1C-7DC8-5AA2C6E7D394}"/>
              </a:ext>
            </a:extLst>
          </p:cNvPr>
          <p:cNvCxnSpPr>
            <a:cxnSpLocks/>
            <a:endCxn id="80" idx="0"/>
          </p:cNvCxnSpPr>
          <p:nvPr/>
        </p:nvCxnSpPr>
        <p:spPr>
          <a:xfrm flipH="1">
            <a:off x="10830103" y="2316191"/>
            <a:ext cx="646972" cy="2727085"/>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83" name="TextBox 82">
            <a:extLst>
              <a:ext uri="{FF2B5EF4-FFF2-40B4-BE49-F238E27FC236}">
                <a16:creationId xmlns:a16="http://schemas.microsoft.com/office/drawing/2014/main" id="{BA3311F1-F606-BFD1-0E7F-BF3008DF966B}"/>
              </a:ext>
            </a:extLst>
          </p:cNvPr>
          <p:cNvSpPr txBox="1"/>
          <p:nvPr/>
        </p:nvSpPr>
        <p:spPr>
          <a:xfrm rot="17034295">
            <a:off x="9799116" y="3597000"/>
            <a:ext cx="236689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1F497D">
                    <a:lumMod val="75000"/>
                  </a:srgbClr>
                </a:solidFill>
                <a:effectLst/>
                <a:uLnTx/>
                <a:uFillTx/>
                <a:latin typeface="Calibri"/>
                <a:ea typeface="+mn-ea"/>
                <a:cs typeface="+mn-cs"/>
              </a:rPr>
              <a:t>Downloads recommended data</a:t>
            </a:r>
            <a:endParaRPr kumimoji="0" lang="en-CH" sz="1200" b="1" i="0" u="none" strike="noStrike" kern="1200" cap="none" spc="0" normalizeH="0" baseline="0" noProof="0">
              <a:ln>
                <a:noFill/>
              </a:ln>
              <a:solidFill>
                <a:srgbClr val="1F497D">
                  <a:lumMod val="75000"/>
                </a:srgbClr>
              </a:solidFill>
              <a:effectLst/>
              <a:uLnTx/>
              <a:uFillTx/>
              <a:latin typeface="Calibri"/>
              <a:ea typeface="+mn-ea"/>
              <a:cs typeface="+mn-cs"/>
            </a:endParaRPr>
          </a:p>
        </p:txBody>
      </p:sp>
      <p:sp>
        <p:nvSpPr>
          <p:cNvPr id="86" name="TextBox 85">
            <a:extLst>
              <a:ext uri="{FF2B5EF4-FFF2-40B4-BE49-F238E27FC236}">
                <a16:creationId xmlns:a16="http://schemas.microsoft.com/office/drawing/2014/main" id="{4D878623-67D4-C5B0-DD7F-AC69FF46AFC0}"/>
              </a:ext>
            </a:extLst>
          </p:cNvPr>
          <p:cNvSpPr txBox="1"/>
          <p:nvPr/>
        </p:nvSpPr>
        <p:spPr>
          <a:xfrm>
            <a:off x="11362765" y="377190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Rectangle: Rounded Corners 4">
            <a:extLst>
              <a:ext uri="{FF2B5EF4-FFF2-40B4-BE49-F238E27FC236}">
                <a16:creationId xmlns:a16="http://schemas.microsoft.com/office/drawing/2014/main" id="{5FDE82E5-5979-2347-B262-4076F775BB9C}"/>
              </a:ext>
            </a:extLst>
          </p:cNvPr>
          <p:cNvSpPr/>
          <p:nvPr/>
        </p:nvSpPr>
        <p:spPr>
          <a:xfrm>
            <a:off x="562098" y="1348309"/>
            <a:ext cx="6999373" cy="4027255"/>
          </a:xfrm>
          <a:prstGeom prst="roundRect">
            <a:avLst>
              <a:gd name="adj" fmla="val 7113"/>
            </a:avLst>
          </a:prstGeom>
          <a:noFill/>
          <a:ln>
            <a:prstDash val="sys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7" name="Picture 6" descr="A picture containing text, balloon, transport, aircraft&#10;&#10;Description automatically generated">
            <a:extLst>
              <a:ext uri="{FF2B5EF4-FFF2-40B4-BE49-F238E27FC236}">
                <a16:creationId xmlns:a16="http://schemas.microsoft.com/office/drawing/2014/main" id="{0D30C9A5-465B-FFFC-3BAA-50BAD1017E31}"/>
              </a:ext>
            </a:extLst>
          </p:cNvPr>
          <p:cNvPicPr>
            <a:picLocks noChangeAspect="1"/>
          </p:cNvPicPr>
          <p:nvPr/>
        </p:nvPicPr>
        <p:blipFill>
          <a:blip r:embed="rId13" cstate="screen">
            <a:clrChange>
              <a:clrFrom>
                <a:srgbClr val="FFFFFF"/>
              </a:clrFrom>
              <a:clrTo>
                <a:srgbClr val="FFFFFF">
                  <a:alpha val="0"/>
                </a:srgbClr>
              </a:clrTo>
            </a:clrChange>
            <a:alphaModFix/>
            <a:extLst>
              <a:ext uri="{BEBA8EAE-BF5A-486C-A8C5-ECC9F3942E4B}">
                <a14:imgProps xmlns:a14="http://schemas.microsoft.com/office/drawing/2010/main">
                  <a14:imgLayer r:embed="rId14">
                    <a14:imgEffect>
                      <a14:sharpenSoften amount="-26000"/>
                    </a14:imgEffect>
                    <a14:imgEffect>
                      <a14:colorTemperature colorTemp="5686"/>
                    </a14:imgEffect>
                    <a14:imgEffect>
                      <a14:saturation sat="47000"/>
                    </a14:imgEffect>
                    <a14:imgEffect>
                      <a14:brightnessContrast contrast="-23000"/>
                    </a14:imgEffect>
                  </a14:imgLayer>
                </a14:imgProps>
              </a:ext>
              <a:ext uri="{28A0092B-C50C-407E-A947-70E740481C1C}">
                <a14:useLocalDpi xmlns:a14="http://schemas.microsoft.com/office/drawing/2010/main"/>
              </a:ext>
            </a:extLst>
          </a:blip>
          <a:stretch>
            <a:fillRect/>
          </a:stretch>
        </p:blipFill>
        <p:spPr>
          <a:xfrm>
            <a:off x="0" y="784382"/>
            <a:ext cx="1472111" cy="1472111"/>
          </a:xfrm>
          <a:prstGeom prst="rect">
            <a:avLst/>
          </a:prstGeom>
        </p:spPr>
      </p:pic>
      <p:sp>
        <p:nvSpPr>
          <p:cNvPr id="6" name="Rectangle 5">
            <a:extLst>
              <a:ext uri="{FF2B5EF4-FFF2-40B4-BE49-F238E27FC236}">
                <a16:creationId xmlns:a16="http://schemas.microsoft.com/office/drawing/2014/main" id="{700F0E71-DF08-3A7C-DBA4-85F60378B09A}"/>
              </a:ext>
            </a:extLst>
          </p:cNvPr>
          <p:cNvSpPr/>
          <p:nvPr/>
        </p:nvSpPr>
        <p:spPr>
          <a:xfrm>
            <a:off x="-53788" y="-13415"/>
            <a:ext cx="12245788" cy="734218"/>
          </a:xfrm>
          <a:prstGeom prst="rect">
            <a:avLst/>
          </a:prstGeom>
          <a:solidFill>
            <a:srgbClr val="034D9E"/>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3200" b="1" i="0" u="none" strike="noStrike" kern="1200" cap="none" spc="0" normalizeH="0" baseline="0" noProof="0">
                <a:ln>
                  <a:noFill/>
                </a:ln>
                <a:solidFill>
                  <a:prstClr val="white"/>
                </a:solidFill>
                <a:effectLst/>
                <a:uLnTx/>
                <a:uFillTx/>
                <a:latin typeface="Calibri"/>
                <a:ea typeface="+mn-ea"/>
                <a:cs typeface="+mn-cs"/>
              </a:rPr>
              <a:t>WIS2</a:t>
            </a:r>
            <a:r>
              <a:rPr kumimoji="0" lang="en-GB" sz="3200" b="1" i="0" u="none" strike="noStrike" kern="1200" cap="none" spc="0" normalizeH="0" baseline="0" noProof="0">
                <a:ln>
                  <a:noFill/>
                </a:ln>
                <a:solidFill>
                  <a:prstClr val="white"/>
                </a:solidFill>
                <a:effectLst/>
                <a:uLnTx/>
                <a:uFillTx/>
                <a:latin typeface="Calibri"/>
                <a:ea typeface="+mn-ea"/>
                <a:cs typeface="+mn-cs"/>
              </a:rPr>
              <a:t> Components: Global Services</a:t>
            </a:r>
            <a:endParaRPr kumimoji="0" lang="en-CH" sz="3200" b="1" i="0" u="none" strike="noStrike" kern="1200" cap="none" spc="0" normalizeH="0" baseline="0" noProof="0">
              <a:ln>
                <a:noFill/>
              </a:ln>
              <a:solidFill>
                <a:prstClr val="white"/>
              </a:solidFill>
              <a:effectLst/>
              <a:uLnTx/>
              <a:uFillTx/>
              <a:latin typeface="Calibri"/>
              <a:ea typeface="+mn-ea"/>
              <a:cs typeface="+mn-cs"/>
            </a:endParaRPr>
          </a:p>
        </p:txBody>
      </p:sp>
      <p:pic>
        <p:nvPicPr>
          <p:cNvPr id="40" name="Picture 39" descr="Icon&#10;&#10;Description automatically generated">
            <a:extLst>
              <a:ext uri="{FF2B5EF4-FFF2-40B4-BE49-F238E27FC236}">
                <a16:creationId xmlns:a16="http://schemas.microsoft.com/office/drawing/2014/main" id="{DFA32660-E023-367E-D876-B90B367A2B50}"/>
              </a:ext>
            </a:extLst>
          </p:cNvPr>
          <p:cNvPicPr>
            <a:picLocks noChangeAspect="1"/>
          </p:cNvPicPr>
          <p:nvPr/>
        </p:nvPicPr>
        <p:blipFill rotWithShape="1">
          <a:blip r:embed="rId15" cstate="screen">
            <a:extLst>
              <a:ext uri="{28A0092B-C50C-407E-A947-70E740481C1C}">
                <a14:useLocalDpi xmlns:a14="http://schemas.microsoft.com/office/drawing/2010/main"/>
              </a:ext>
            </a:extLst>
          </a:blip>
          <a:srcRect/>
          <a:stretch/>
        </p:blipFill>
        <p:spPr>
          <a:xfrm>
            <a:off x="11362765" y="1078590"/>
            <a:ext cx="726320" cy="904768"/>
          </a:xfrm>
          <a:prstGeom prst="rect">
            <a:avLst/>
          </a:prstGeom>
        </p:spPr>
      </p:pic>
      <p:sp>
        <p:nvSpPr>
          <p:cNvPr id="9" name="TextBox 8">
            <a:extLst>
              <a:ext uri="{FF2B5EF4-FFF2-40B4-BE49-F238E27FC236}">
                <a16:creationId xmlns:a16="http://schemas.microsoft.com/office/drawing/2014/main" id="{3F8C14D9-A3F0-2913-669E-79C90917FBC3}"/>
              </a:ext>
            </a:extLst>
          </p:cNvPr>
          <p:cNvSpPr txBox="1"/>
          <p:nvPr/>
        </p:nvSpPr>
        <p:spPr>
          <a:xfrm>
            <a:off x="10227934" y="1336457"/>
            <a:ext cx="1366983"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buClrTx/>
              <a:buSzTx/>
              <a:buFontTx/>
              <a:buNone/>
              <a:tabLst/>
              <a:defRPr/>
            </a:pPr>
            <a:r>
              <a:rPr kumimoji="0" lang="en-US" b="1" i="0" u="none" strike="noStrike" kern="1200" cap="none" spc="0" normalizeH="0" baseline="0" noProof="0">
                <a:ln>
                  <a:noFill/>
                </a:ln>
                <a:solidFill>
                  <a:srgbClr val="1F497D">
                    <a:lumMod val="75000"/>
                  </a:srgbClr>
                </a:solidFill>
                <a:effectLst/>
                <a:uLnTx/>
                <a:uFillTx/>
                <a:latin typeface="Calibri"/>
                <a:ea typeface="+mn-ea"/>
                <a:cs typeface="+mn-cs"/>
              </a:rPr>
              <a:t>Data users</a:t>
            </a:r>
            <a:endParaRPr kumimoji="0" lang="en-CH" b="1" i="0" u="none" strike="noStrike" kern="1200" cap="none" spc="0" normalizeH="0" baseline="0" noProof="0">
              <a:ln>
                <a:noFill/>
              </a:ln>
              <a:solidFill>
                <a:srgbClr val="1F497D">
                  <a:lumMod val="75000"/>
                </a:srgbClr>
              </a:solidFill>
              <a:effectLst/>
              <a:uLnTx/>
              <a:uFillTx/>
              <a:latin typeface="Calibri"/>
              <a:ea typeface="+mn-ea"/>
              <a:cs typeface="+mn-cs"/>
            </a:endParaRPr>
          </a:p>
        </p:txBody>
      </p:sp>
      <p:sp>
        <p:nvSpPr>
          <p:cNvPr id="15" name="Freeform: Shape 14">
            <a:extLst>
              <a:ext uri="{FF2B5EF4-FFF2-40B4-BE49-F238E27FC236}">
                <a16:creationId xmlns:a16="http://schemas.microsoft.com/office/drawing/2014/main" id="{D3C7AB5C-7C95-818F-DA31-7CF777F133D3}"/>
              </a:ext>
            </a:extLst>
          </p:cNvPr>
          <p:cNvSpPr/>
          <p:nvPr/>
        </p:nvSpPr>
        <p:spPr>
          <a:xfrm>
            <a:off x="5965371" y="5640779"/>
            <a:ext cx="2386941" cy="586693"/>
          </a:xfrm>
          <a:custGeom>
            <a:avLst/>
            <a:gdLst>
              <a:gd name="connsiteX0" fmla="*/ 2386941 w 2386941"/>
              <a:gd name="connsiteY0" fmla="*/ 110837 h 586693"/>
              <a:gd name="connsiteX1" fmla="*/ 1666504 w 2386941"/>
              <a:gd name="connsiteY1" fmla="*/ 562099 h 586693"/>
              <a:gd name="connsiteX2" fmla="*/ 676894 w 2386941"/>
              <a:gd name="connsiteY2" fmla="*/ 471055 h 586693"/>
              <a:gd name="connsiteX3" fmla="*/ 0 w 2386941"/>
              <a:gd name="connsiteY3" fmla="*/ 0 h 586693"/>
            </a:gdLst>
            <a:ahLst/>
            <a:cxnLst>
              <a:cxn ang="0">
                <a:pos x="connsiteX0" y="connsiteY0"/>
              </a:cxn>
              <a:cxn ang="0">
                <a:pos x="connsiteX1" y="connsiteY1"/>
              </a:cxn>
              <a:cxn ang="0">
                <a:pos x="connsiteX2" y="connsiteY2"/>
              </a:cxn>
              <a:cxn ang="0">
                <a:pos x="connsiteX3" y="connsiteY3"/>
              </a:cxn>
            </a:cxnLst>
            <a:rect l="l" t="t" r="r" b="b"/>
            <a:pathLst>
              <a:path w="2386941" h="586693">
                <a:moveTo>
                  <a:pt x="2386941" y="110837"/>
                </a:moveTo>
                <a:cubicBezTo>
                  <a:pt x="2169226" y="306450"/>
                  <a:pt x="1951512" y="502063"/>
                  <a:pt x="1666504" y="562099"/>
                </a:cubicBezTo>
                <a:cubicBezTo>
                  <a:pt x="1381496" y="622135"/>
                  <a:pt x="954645" y="564738"/>
                  <a:pt x="676894" y="471055"/>
                </a:cubicBezTo>
                <a:cubicBezTo>
                  <a:pt x="399143" y="377372"/>
                  <a:pt x="199571" y="188686"/>
                  <a:pt x="0" y="0"/>
                </a:cubicBezTo>
              </a:path>
            </a:pathLst>
          </a:custGeom>
          <a:ln w="9525" cap="flat" cmpd="sng" algn="ctr">
            <a:solidFill>
              <a:schemeClr val="accent1"/>
            </a:solidFill>
            <a:prstDash val="dash"/>
            <a:round/>
            <a:headEnd type="none" w="med" len="med"/>
            <a:tailEnd type="triangl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GB"/>
          </a:p>
        </p:txBody>
      </p:sp>
      <p:sp>
        <p:nvSpPr>
          <p:cNvPr id="25" name="Freeform: Shape 24">
            <a:extLst>
              <a:ext uri="{FF2B5EF4-FFF2-40B4-BE49-F238E27FC236}">
                <a16:creationId xmlns:a16="http://schemas.microsoft.com/office/drawing/2014/main" id="{7CDF255C-3262-4CC3-0668-AED978C4473C}"/>
              </a:ext>
            </a:extLst>
          </p:cNvPr>
          <p:cNvSpPr/>
          <p:nvPr/>
        </p:nvSpPr>
        <p:spPr>
          <a:xfrm>
            <a:off x="5767449" y="5701113"/>
            <a:ext cx="2737263" cy="704735"/>
          </a:xfrm>
          <a:custGeom>
            <a:avLst/>
            <a:gdLst>
              <a:gd name="connsiteX0" fmla="*/ 2386941 w 2386941"/>
              <a:gd name="connsiteY0" fmla="*/ 110837 h 586693"/>
              <a:gd name="connsiteX1" fmla="*/ 1666504 w 2386941"/>
              <a:gd name="connsiteY1" fmla="*/ 562099 h 586693"/>
              <a:gd name="connsiteX2" fmla="*/ 676894 w 2386941"/>
              <a:gd name="connsiteY2" fmla="*/ 471055 h 586693"/>
              <a:gd name="connsiteX3" fmla="*/ 0 w 2386941"/>
              <a:gd name="connsiteY3" fmla="*/ 0 h 586693"/>
            </a:gdLst>
            <a:ahLst/>
            <a:cxnLst>
              <a:cxn ang="0">
                <a:pos x="connsiteX0" y="connsiteY0"/>
              </a:cxn>
              <a:cxn ang="0">
                <a:pos x="connsiteX1" y="connsiteY1"/>
              </a:cxn>
              <a:cxn ang="0">
                <a:pos x="connsiteX2" y="connsiteY2"/>
              </a:cxn>
              <a:cxn ang="0">
                <a:pos x="connsiteX3" y="connsiteY3"/>
              </a:cxn>
            </a:cxnLst>
            <a:rect l="l" t="t" r="r" b="b"/>
            <a:pathLst>
              <a:path w="2386941" h="586693">
                <a:moveTo>
                  <a:pt x="2386941" y="110837"/>
                </a:moveTo>
                <a:cubicBezTo>
                  <a:pt x="2169226" y="306450"/>
                  <a:pt x="1951512" y="502063"/>
                  <a:pt x="1666504" y="562099"/>
                </a:cubicBezTo>
                <a:cubicBezTo>
                  <a:pt x="1381496" y="622135"/>
                  <a:pt x="954645" y="564738"/>
                  <a:pt x="676894" y="471055"/>
                </a:cubicBezTo>
                <a:cubicBezTo>
                  <a:pt x="399143" y="377372"/>
                  <a:pt x="199571" y="188686"/>
                  <a:pt x="0" y="0"/>
                </a:cubicBezTo>
              </a:path>
            </a:pathLst>
          </a:custGeom>
          <a:ln w="9525" cap="flat" cmpd="sng" algn="ctr">
            <a:solidFill>
              <a:schemeClr val="accent1"/>
            </a:solidFill>
            <a:prstDash val="dash"/>
            <a:round/>
            <a:headEnd type="none" w="med" len="med"/>
            <a:tailEnd type="triangl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GB"/>
          </a:p>
        </p:txBody>
      </p:sp>
      <p:sp>
        <p:nvSpPr>
          <p:cNvPr id="26" name="Freeform: Shape 25">
            <a:extLst>
              <a:ext uri="{FF2B5EF4-FFF2-40B4-BE49-F238E27FC236}">
                <a16:creationId xmlns:a16="http://schemas.microsoft.com/office/drawing/2014/main" id="{EF68C734-200B-A4AE-B872-4C4768E90701}"/>
              </a:ext>
            </a:extLst>
          </p:cNvPr>
          <p:cNvSpPr/>
          <p:nvPr/>
        </p:nvSpPr>
        <p:spPr>
          <a:xfrm>
            <a:off x="5560207" y="5819157"/>
            <a:ext cx="3096905" cy="779998"/>
          </a:xfrm>
          <a:custGeom>
            <a:avLst/>
            <a:gdLst>
              <a:gd name="connsiteX0" fmla="*/ 2386941 w 2386941"/>
              <a:gd name="connsiteY0" fmla="*/ 110837 h 586693"/>
              <a:gd name="connsiteX1" fmla="*/ 1666504 w 2386941"/>
              <a:gd name="connsiteY1" fmla="*/ 562099 h 586693"/>
              <a:gd name="connsiteX2" fmla="*/ 676894 w 2386941"/>
              <a:gd name="connsiteY2" fmla="*/ 471055 h 586693"/>
              <a:gd name="connsiteX3" fmla="*/ 0 w 2386941"/>
              <a:gd name="connsiteY3" fmla="*/ 0 h 586693"/>
            </a:gdLst>
            <a:ahLst/>
            <a:cxnLst>
              <a:cxn ang="0">
                <a:pos x="connsiteX0" y="connsiteY0"/>
              </a:cxn>
              <a:cxn ang="0">
                <a:pos x="connsiteX1" y="connsiteY1"/>
              </a:cxn>
              <a:cxn ang="0">
                <a:pos x="connsiteX2" y="connsiteY2"/>
              </a:cxn>
              <a:cxn ang="0">
                <a:pos x="connsiteX3" y="connsiteY3"/>
              </a:cxn>
            </a:cxnLst>
            <a:rect l="l" t="t" r="r" b="b"/>
            <a:pathLst>
              <a:path w="2386941" h="586693">
                <a:moveTo>
                  <a:pt x="2386941" y="110837"/>
                </a:moveTo>
                <a:cubicBezTo>
                  <a:pt x="2169226" y="306450"/>
                  <a:pt x="1951512" y="502063"/>
                  <a:pt x="1666504" y="562099"/>
                </a:cubicBezTo>
                <a:cubicBezTo>
                  <a:pt x="1381496" y="622135"/>
                  <a:pt x="954645" y="564738"/>
                  <a:pt x="676894" y="471055"/>
                </a:cubicBezTo>
                <a:cubicBezTo>
                  <a:pt x="399143" y="377372"/>
                  <a:pt x="199571" y="188686"/>
                  <a:pt x="0" y="0"/>
                </a:cubicBezTo>
              </a:path>
            </a:pathLst>
          </a:custGeom>
          <a:ln w="9525" cap="flat" cmpd="sng" algn="ctr">
            <a:solidFill>
              <a:schemeClr val="accent1"/>
            </a:solidFill>
            <a:prstDash val="dash"/>
            <a:round/>
            <a:headEnd type="none" w="med" len="med"/>
            <a:tailEnd type="triangl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GB"/>
          </a:p>
        </p:txBody>
      </p:sp>
      <p:sp>
        <p:nvSpPr>
          <p:cNvPr id="28" name="TextBox 27">
            <a:extLst>
              <a:ext uri="{FF2B5EF4-FFF2-40B4-BE49-F238E27FC236}">
                <a16:creationId xmlns:a16="http://schemas.microsoft.com/office/drawing/2014/main" id="{C809CE84-2868-8A33-EF91-FBB0EDE80A5E}"/>
              </a:ext>
            </a:extLst>
          </p:cNvPr>
          <p:cNvSpPr txBox="1"/>
          <p:nvPr/>
        </p:nvSpPr>
        <p:spPr>
          <a:xfrm>
            <a:off x="5646759" y="6566610"/>
            <a:ext cx="3418073"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1F497D">
                    <a:lumMod val="75000"/>
                  </a:srgbClr>
                </a:solidFill>
                <a:effectLst/>
                <a:uLnTx/>
                <a:uFillTx/>
                <a:latin typeface="Calibri"/>
                <a:ea typeface="+mn-ea"/>
                <a:cs typeface="+mn-cs"/>
              </a:rPr>
              <a:t>Scale to</a:t>
            </a:r>
            <a:r>
              <a:rPr kumimoji="0" lang="en-US" sz="1200" b="1" i="0" u="none" strike="noStrike" kern="1200" cap="none" spc="0" normalizeH="0" noProof="0">
                <a:ln>
                  <a:noFill/>
                </a:ln>
                <a:solidFill>
                  <a:srgbClr val="1F497D">
                    <a:lumMod val="75000"/>
                  </a:srgbClr>
                </a:solidFill>
                <a:effectLst/>
                <a:uLnTx/>
                <a:uFillTx/>
                <a:latin typeface="Calibri"/>
                <a:ea typeface="+mn-ea"/>
                <a:cs typeface="+mn-cs"/>
              </a:rPr>
              <a:t> highly-available, global data sharing</a:t>
            </a:r>
            <a:endParaRPr kumimoji="0" lang="en-CH" sz="1200" b="1" i="0" u="none" strike="noStrike" kern="1200" cap="none" spc="0" normalizeH="0" baseline="0" noProof="0">
              <a:ln>
                <a:noFill/>
              </a:ln>
              <a:solidFill>
                <a:srgbClr val="1F497D">
                  <a:lumMod val="75000"/>
                </a:srgbClr>
              </a:solidFill>
              <a:effectLst/>
              <a:uLnTx/>
              <a:uFillTx/>
              <a:latin typeface="Calibri"/>
              <a:ea typeface="+mn-ea"/>
              <a:cs typeface="+mn-cs"/>
            </a:endParaRPr>
          </a:p>
        </p:txBody>
      </p:sp>
    </p:spTree>
    <p:extLst>
      <p:ext uri="{BB962C8B-B14F-4D97-AF65-F5344CB8AC3E}">
        <p14:creationId xmlns:p14="http://schemas.microsoft.com/office/powerpoint/2010/main" val="34937336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PlaceHolder 1"/>
          <p:cNvSpPr>
            <a:spLocks noGrp="1"/>
          </p:cNvSpPr>
          <p:nvPr>
            <p:ph type="title"/>
          </p:nvPr>
        </p:nvSpPr>
        <p:spPr>
          <a:xfrm>
            <a:off x="603180" y="476280"/>
            <a:ext cx="10984860" cy="715860"/>
          </a:xfrm>
          <a:prstGeom prst="rect">
            <a:avLst/>
          </a:prstGeom>
          <a:noFill/>
          <a:ln w="12600">
            <a:noFill/>
          </a:ln>
        </p:spPr>
        <p:txBody>
          <a:bodyPr lIns="25380" tIns="25380" rIns="25380" bIns="25380" anchor="t">
            <a:noAutofit/>
          </a:bodyPr>
          <a:lstStyle/>
          <a:p>
            <a:pPr>
              <a:lnSpc>
                <a:spcPct val="80000"/>
              </a:lnSpc>
              <a:tabLst>
                <a:tab pos="0" algn="l"/>
              </a:tabLst>
            </a:pPr>
            <a:r>
              <a:rPr lang="en-CA" sz="4250" b="1" spc="-86" dirty="0">
                <a:solidFill>
                  <a:srgbClr val="00B1FF"/>
                </a:solidFill>
                <a:latin typeface="Arial"/>
              </a:rPr>
              <a:t>WMO WIS2 data consumer workflow</a:t>
            </a:r>
          </a:p>
        </p:txBody>
      </p:sp>
      <p:pic>
        <p:nvPicPr>
          <p:cNvPr id="7" name="Picture 6" descr="A diagram of a company&#10;&#10;AI-generated content may be incorrect.">
            <a:extLst>
              <a:ext uri="{FF2B5EF4-FFF2-40B4-BE49-F238E27FC236}">
                <a16:creationId xmlns:a16="http://schemas.microsoft.com/office/drawing/2014/main" id="{BCC1A1BD-3D9D-6E3F-B251-58A0A1755B1C}"/>
              </a:ext>
            </a:extLst>
          </p:cNvPr>
          <p:cNvPicPr>
            <a:picLocks noChangeAspect="1"/>
          </p:cNvPicPr>
          <p:nvPr/>
        </p:nvPicPr>
        <p:blipFill>
          <a:blip r:embed="rId2"/>
          <a:stretch>
            <a:fillRect/>
          </a:stretch>
        </p:blipFill>
        <p:spPr>
          <a:xfrm>
            <a:off x="145302" y="1354983"/>
            <a:ext cx="11442738" cy="4148034"/>
          </a:xfrm>
          <a:prstGeom prst="rect">
            <a:avLst/>
          </a:prstGeom>
        </p:spPr>
      </p:pic>
    </p:spTree>
    <p:extLst>
      <p:ext uri="{BB962C8B-B14F-4D97-AF65-F5344CB8AC3E}">
        <p14:creationId xmlns:p14="http://schemas.microsoft.com/office/powerpoint/2010/main" val="3703651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2EB341-F531-E2EA-16A5-E2E8B3457AA9}"/>
              </a:ext>
            </a:extLst>
          </p:cNvPr>
          <p:cNvSpPr txBox="1">
            <a:spLocks/>
          </p:cNvSpPr>
          <p:nvPr/>
        </p:nvSpPr>
        <p:spPr>
          <a:xfrm>
            <a:off x="320373" y="1189468"/>
            <a:ext cx="8188627" cy="2111935"/>
          </a:xfrm>
          <a:prstGeom prst="rect">
            <a:avLst/>
          </a:prstGeom>
        </p:spPr>
        <p:txBody>
          <a:bodyPr vert="horz" lIns="91440" tIns="45720" rIns="91440" bIns="45720" rtlCol="0" anchor="t">
            <a:noAutofit/>
          </a:bodyPr>
          <a:lstStyle>
            <a:defPPr>
              <a:defRPr lang="en-CH"/>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pPr indent="-457200">
              <a:lnSpc>
                <a:spcPct val="150000"/>
              </a:lnSpc>
              <a:buFont typeface="Courier New" panose="020B0604020202020204" pitchFamily="34" charset="0"/>
              <a:buChar char="o"/>
            </a:pPr>
            <a:r>
              <a:rPr lang="en-US" sz="2400" dirty="0">
                <a:solidFill>
                  <a:srgbClr val="333333"/>
                </a:solidFill>
                <a:latin typeface="-apple-system"/>
              </a:rPr>
              <a:t>extension of OGC API - Records - Record Core</a:t>
            </a:r>
            <a:endParaRPr lang="en-US" sz="2400" dirty="0"/>
          </a:p>
          <a:p>
            <a:pPr indent="-457200">
              <a:lnSpc>
                <a:spcPct val="150000"/>
              </a:lnSpc>
              <a:buFont typeface="Courier New" panose="020B0604020202020204" pitchFamily="34" charset="0"/>
              <a:buChar char="o"/>
            </a:pPr>
            <a:r>
              <a:rPr lang="en-US" sz="2400" dirty="0">
                <a:solidFill>
                  <a:srgbClr val="333333"/>
                </a:solidFill>
                <a:latin typeface="-apple-system"/>
              </a:rPr>
              <a:t>discovery metadata describing a given </a:t>
            </a:r>
            <a:r>
              <a:rPr lang="en-US" sz="2400" b="1" dirty="0">
                <a:solidFill>
                  <a:srgbClr val="333333"/>
                </a:solidFill>
                <a:latin typeface="-apple-system"/>
              </a:rPr>
              <a:t>dataset</a:t>
            </a:r>
            <a:r>
              <a:rPr lang="en-US" sz="2400" dirty="0">
                <a:solidFill>
                  <a:srgbClr val="333333"/>
                </a:solidFill>
                <a:latin typeface="-apple-system"/>
              </a:rPr>
              <a:t> or </a:t>
            </a:r>
            <a:r>
              <a:rPr lang="en-US" sz="2400" b="1" dirty="0">
                <a:solidFill>
                  <a:srgbClr val="333333"/>
                </a:solidFill>
                <a:latin typeface="-apple-system"/>
              </a:rPr>
              <a:t>collection</a:t>
            </a:r>
          </a:p>
          <a:p>
            <a:pPr lvl="1" indent="-457200">
              <a:lnSpc>
                <a:spcPct val="150000"/>
              </a:lnSpc>
              <a:buFont typeface="Courier New" panose="020B0604020202020204" pitchFamily="34" charset="0"/>
              <a:buChar char="o"/>
            </a:pPr>
            <a:r>
              <a:rPr lang="en-US" sz="2400" b="1" dirty="0">
                <a:solidFill>
                  <a:srgbClr val="333333"/>
                </a:solidFill>
                <a:latin typeface="-apple-system"/>
              </a:rPr>
              <a:t>1 record = 1 dataset/collection</a:t>
            </a:r>
            <a:endParaRPr lang="en-CH" sz="2400" b="1" dirty="0">
              <a:solidFill>
                <a:srgbClr val="333333"/>
              </a:solidFill>
              <a:latin typeface="-apple-system"/>
            </a:endParaRPr>
          </a:p>
          <a:p>
            <a:pPr indent="-457200">
              <a:lnSpc>
                <a:spcPct val="150000"/>
              </a:lnSpc>
              <a:buFont typeface="Courier New" panose="020B0604020202020204" pitchFamily="34" charset="0"/>
              <a:buChar char="o"/>
            </a:pPr>
            <a:r>
              <a:rPr lang="en-US" sz="2400" dirty="0">
                <a:solidFill>
                  <a:srgbClr val="333333"/>
                </a:solidFill>
                <a:latin typeface="-apple-system"/>
              </a:rPr>
              <a:t>aligning with the WIS 2.0 Principles, discovery metadata published to the Global Discovery Catalogue</a:t>
            </a:r>
          </a:p>
        </p:txBody>
      </p:sp>
      <p:grpSp>
        <p:nvGrpSpPr>
          <p:cNvPr id="108" name="Group 107">
            <a:extLst>
              <a:ext uri="{FF2B5EF4-FFF2-40B4-BE49-F238E27FC236}">
                <a16:creationId xmlns:a16="http://schemas.microsoft.com/office/drawing/2014/main" id="{99FC7B5F-54C2-184A-9571-FA2E203FB086}"/>
              </a:ext>
            </a:extLst>
          </p:cNvPr>
          <p:cNvGrpSpPr/>
          <p:nvPr/>
        </p:nvGrpSpPr>
        <p:grpSpPr>
          <a:xfrm>
            <a:off x="8577605" y="1442482"/>
            <a:ext cx="3162660" cy="5053872"/>
            <a:chOff x="576733" y="1161232"/>
            <a:chExt cx="3162660" cy="5053872"/>
          </a:xfrm>
        </p:grpSpPr>
        <p:grpSp>
          <p:nvGrpSpPr>
            <p:cNvPr id="32" name="Group 31">
              <a:extLst>
                <a:ext uri="{FF2B5EF4-FFF2-40B4-BE49-F238E27FC236}">
                  <a16:creationId xmlns:a16="http://schemas.microsoft.com/office/drawing/2014/main" id="{7F19BE6D-8691-50A2-0C49-D7EF61753191}"/>
                </a:ext>
              </a:extLst>
            </p:cNvPr>
            <p:cNvGrpSpPr/>
            <p:nvPr/>
          </p:nvGrpSpPr>
          <p:grpSpPr>
            <a:xfrm>
              <a:off x="582522" y="1161232"/>
              <a:ext cx="3153167" cy="1873606"/>
              <a:chOff x="1388353" y="1260340"/>
              <a:chExt cx="3153167" cy="1873606"/>
            </a:xfrm>
          </p:grpSpPr>
          <p:sp>
            <p:nvSpPr>
              <p:cNvPr id="33" name="TextBox 32">
                <a:extLst>
                  <a:ext uri="{FF2B5EF4-FFF2-40B4-BE49-F238E27FC236}">
                    <a16:creationId xmlns:a16="http://schemas.microsoft.com/office/drawing/2014/main" id="{1D196326-FAB0-0605-88EB-3645E80C024F}"/>
                  </a:ext>
                </a:extLst>
              </p:cNvPr>
              <p:cNvSpPr txBox="1"/>
              <p:nvPr/>
            </p:nvSpPr>
            <p:spPr>
              <a:xfrm>
                <a:off x="1388353" y="1412740"/>
                <a:ext cx="3153167" cy="1523494"/>
              </a:xfrm>
              <a:prstGeom prst="rect">
                <a:avLst/>
              </a:prstGeom>
              <a:noFill/>
            </p:spPr>
            <p:txBody>
              <a:bodyPr wrap="square" lIns="45720" tIns="22860" rIns="45720" bIns="22860" rtlCol="0" anchor="t">
                <a:spAutoFit/>
              </a:bodyPr>
              <a:lstStyle>
                <a:defPPr>
                  <a:defRPr lang="en-CH"/>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en-GB" sz="1600"/>
                  <a:t>Identifier</a:t>
                </a:r>
              </a:p>
              <a:p>
                <a:r>
                  <a:rPr lang="en-GB" sz="1600"/>
                  <a:t>Title</a:t>
                </a:r>
              </a:p>
              <a:p>
                <a:r>
                  <a:rPr lang="en-GB" sz="1600"/>
                  <a:t>Description</a:t>
                </a:r>
              </a:p>
              <a:p>
                <a:r>
                  <a:rPr lang="en-GB" sz="1600"/>
                  <a:t>Keywords</a:t>
                </a:r>
              </a:p>
              <a:p>
                <a:r>
                  <a:rPr lang="en-GB" sz="1600"/>
                  <a:t>Geometry (extent)</a:t>
                </a:r>
              </a:p>
              <a:p>
                <a:r>
                  <a:rPr lang="en-GB" sz="1600"/>
                  <a:t>Time (extent)</a:t>
                </a:r>
              </a:p>
            </p:txBody>
          </p:sp>
          <p:sp>
            <p:nvSpPr>
              <p:cNvPr id="34" name="Rectangle 33">
                <a:extLst>
                  <a:ext uri="{FF2B5EF4-FFF2-40B4-BE49-F238E27FC236}">
                    <a16:creationId xmlns:a16="http://schemas.microsoft.com/office/drawing/2014/main" id="{D2DAEA67-820F-93A7-3307-2DE20F26D952}"/>
                  </a:ext>
                </a:extLst>
              </p:cNvPr>
              <p:cNvSpPr/>
              <p:nvPr/>
            </p:nvSpPr>
            <p:spPr>
              <a:xfrm>
                <a:off x="1413753" y="1285240"/>
                <a:ext cx="2613560" cy="184870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CH"/>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pPr algn="ctr"/>
                <a:endParaRPr lang="en-GB"/>
              </a:p>
            </p:txBody>
          </p:sp>
          <p:cxnSp>
            <p:nvCxnSpPr>
              <p:cNvPr id="35" name="Straight Connector 34">
                <a:extLst>
                  <a:ext uri="{FF2B5EF4-FFF2-40B4-BE49-F238E27FC236}">
                    <a16:creationId xmlns:a16="http://schemas.microsoft.com/office/drawing/2014/main" id="{5740F6CF-87F0-6B00-CDFC-87DE30EBF937}"/>
                  </a:ext>
                </a:extLst>
              </p:cNvPr>
              <p:cNvCxnSpPr>
                <a:cxnSpLocks/>
              </p:cNvCxnSpPr>
              <p:nvPr/>
            </p:nvCxnSpPr>
            <p:spPr>
              <a:xfrm>
                <a:off x="1420139" y="1448115"/>
                <a:ext cx="2607173" cy="0"/>
              </a:xfrm>
              <a:prstGeom prst="line">
                <a:avLst/>
              </a:prstGeom>
            </p:spPr>
            <p:style>
              <a:lnRef idx="1">
                <a:schemeClr val="dk1"/>
              </a:lnRef>
              <a:fillRef idx="0">
                <a:schemeClr val="dk1"/>
              </a:fillRef>
              <a:effectRef idx="0">
                <a:schemeClr val="dk1"/>
              </a:effectRef>
              <a:fontRef idx="minor">
                <a:schemeClr val="tx1"/>
              </a:fontRef>
            </p:style>
          </p:cxnSp>
          <p:sp>
            <p:nvSpPr>
              <p:cNvPr id="36" name="TextBox 35">
                <a:extLst>
                  <a:ext uri="{FF2B5EF4-FFF2-40B4-BE49-F238E27FC236}">
                    <a16:creationId xmlns:a16="http://schemas.microsoft.com/office/drawing/2014/main" id="{BE171610-2E43-FDD6-BCBA-B1622E7519F8}"/>
                  </a:ext>
                </a:extLst>
              </p:cNvPr>
              <p:cNvSpPr txBox="1"/>
              <p:nvPr/>
            </p:nvSpPr>
            <p:spPr>
              <a:xfrm>
                <a:off x="1395019" y="1260340"/>
                <a:ext cx="1314941" cy="215444"/>
              </a:xfrm>
              <a:prstGeom prst="rect">
                <a:avLst/>
              </a:prstGeom>
              <a:noFill/>
            </p:spPr>
            <p:txBody>
              <a:bodyPr wrap="square" rtlCol="0">
                <a:spAutoFit/>
              </a:bodyPr>
              <a:lstStyle>
                <a:defPPr>
                  <a:defRPr lang="en-CH"/>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en-GB" sz="800">
                    <a:solidFill>
                      <a:schemeClr val="accent1">
                        <a:lumMod val="50000"/>
                      </a:schemeClr>
                    </a:solidFill>
                  </a:rPr>
                  <a:t>Description of the Dataset</a:t>
                </a:r>
                <a:endParaRPr lang="en-GB" sz="1100">
                  <a:solidFill>
                    <a:schemeClr val="accent1">
                      <a:lumMod val="50000"/>
                    </a:schemeClr>
                  </a:solidFill>
                </a:endParaRPr>
              </a:p>
            </p:txBody>
          </p:sp>
        </p:grpSp>
        <p:grpSp>
          <p:nvGrpSpPr>
            <p:cNvPr id="38" name="Group 37">
              <a:extLst>
                <a:ext uri="{FF2B5EF4-FFF2-40B4-BE49-F238E27FC236}">
                  <a16:creationId xmlns:a16="http://schemas.microsoft.com/office/drawing/2014/main" id="{F6A3684B-68BC-B627-9E8E-DC7D6BABC938}"/>
                </a:ext>
              </a:extLst>
            </p:cNvPr>
            <p:cNvGrpSpPr/>
            <p:nvPr/>
          </p:nvGrpSpPr>
          <p:grpSpPr>
            <a:xfrm>
              <a:off x="586226" y="3065579"/>
              <a:ext cx="3153167" cy="495558"/>
              <a:chOff x="1388353" y="1260340"/>
              <a:chExt cx="3153167" cy="495558"/>
            </a:xfrm>
          </p:grpSpPr>
          <p:sp>
            <p:nvSpPr>
              <p:cNvPr id="39" name="TextBox 38">
                <a:extLst>
                  <a:ext uri="{FF2B5EF4-FFF2-40B4-BE49-F238E27FC236}">
                    <a16:creationId xmlns:a16="http://schemas.microsoft.com/office/drawing/2014/main" id="{B9547C59-AE0F-B7F1-53F1-7F93B57B973C}"/>
                  </a:ext>
                </a:extLst>
              </p:cNvPr>
              <p:cNvSpPr txBox="1"/>
              <p:nvPr/>
            </p:nvSpPr>
            <p:spPr>
              <a:xfrm>
                <a:off x="1388353" y="1412740"/>
                <a:ext cx="3153167" cy="292388"/>
              </a:xfrm>
              <a:prstGeom prst="rect">
                <a:avLst/>
              </a:prstGeom>
              <a:noFill/>
            </p:spPr>
            <p:txBody>
              <a:bodyPr wrap="square" lIns="45720" tIns="22860" rIns="45720" bIns="22860" rtlCol="0" anchor="t">
                <a:spAutoFit/>
              </a:bodyPr>
              <a:lstStyle>
                <a:defPPr>
                  <a:defRPr lang="en-CH"/>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en-GB" sz="1600"/>
                  <a:t>Publisher contact</a:t>
                </a:r>
              </a:p>
            </p:txBody>
          </p:sp>
          <p:sp>
            <p:nvSpPr>
              <p:cNvPr id="40" name="Rectangle 39">
                <a:extLst>
                  <a:ext uri="{FF2B5EF4-FFF2-40B4-BE49-F238E27FC236}">
                    <a16:creationId xmlns:a16="http://schemas.microsoft.com/office/drawing/2014/main" id="{BCDB2C94-E246-3517-F9F2-E3961CB29781}"/>
                  </a:ext>
                </a:extLst>
              </p:cNvPr>
              <p:cNvSpPr/>
              <p:nvPr/>
            </p:nvSpPr>
            <p:spPr>
              <a:xfrm>
                <a:off x="1413753" y="1285240"/>
                <a:ext cx="2609856" cy="47065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CH"/>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pPr algn="ctr"/>
                <a:endParaRPr lang="en-GB"/>
              </a:p>
            </p:txBody>
          </p:sp>
          <p:cxnSp>
            <p:nvCxnSpPr>
              <p:cNvPr id="41" name="Straight Connector 40">
                <a:extLst>
                  <a:ext uri="{FF2B5EF4-FFF2-40B4-BE49-F238E27FC236}">
                    <a16:creationId xmlns:a16="http://schemas.microsoft.com/office/drawing/2014/main" id="{A38C4E42-55EE-EB41-D955-03068A038243}"/>
                  </a:ext>
                </a:extLst>
              </p:cNvPr>
              <p:cNvCxnSpPr>
                <a:cxnSpLocks/>
              </p:cNvCxnSpPr>
              <p:nvPr/>
            </p:nvCxnSpPr>
            <p:spPr>
              <a:xfrm>
                <a:off x="1420139" y="1448115"/>
                <a:ext cx="2603469" cy="0"/>
              </a:xfrm>
              <a:prstGeom prst="line">
                <a:avLst/>
              </a:prstGeom>
            </p:spPr>
            <p:style>
              <a:lnRef idx="1">
                <a:schemeClr val="dk1"/>
              </a:lnRef>
              <a:fillRef idx="0">
                <a:schemeClr val="dk1"/>
              </a:fillRef>
              <a:effectRef idx="0">
                <a:schemeClr val="dk1"/>
              </a:effectRef>
              <a:fontRef idx="minor">
                <a:schemeClr val="tx1"/>
              </a:fontRef>
            </p:style>
          </p:cxnSp>
          <p:sp>
            <p:nvSpPr>
              <p:cNvPr id="42" name="TextBox 41">
                <a:extLst>
                  <a:ext uri="{FF2B5EF4-FFF2-40B4-BE49-F238E27FC236}">
                    <a16:creationId xmlns:a16="http://schemas.microsoft.com/office/drawing/2014/main" id="{B2D6C566-7CC9-14C3-2622-F0A6399F754E}"/>
                  </a:ext>
                </a:extLst>
              </p:cNvPr>
              <p:cNvSpPr txBox="1"/>
              <p:nvPr/>
            </p:nvSpPr>
            <p:spPr>
              <a:xfrm>
                <a:off x="1395019" y="1260340"/>
                <a:ext cx="1314941" cy="215444"/>
              </a:xfrm>
              <a:prstGeom prst="rect">
                <a:avLst/>
              </a:prstGeom>
              <a:noFill/>
            </p:spPr>
            <p:txBody>
              <a:bodyPr wrap="square" rtlCol="0">
                <a:spAutoFit/>
              </a:bodyPr>
              <a:lstStyle>
                <a:defPPr>
                  <a:defRPr lang="en-CH"/>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en-GB" sz="800">
                    <a:solidFill>
                      <a:schemeClr val="accent1">
                        <a:lumMod val="50000"/>
                      </a:schemeClr>
                    </a:solidFill>
                  </a:rPr>
                  <a:t>Who to contact</a:t>
                </a:r>
                <a:endParaRPr lang="en-GB" sz="1100">
                  <a:solidFill>
                    <a:schemeClr val="accent1">
                      <a:lumMod val="50000"/>
                    </a:schemeClr>
                  </a:solidFill>
                </a:endParaRPr>
              </a:p>
            </p:txBody>
          </p:sp>
        </p:grpSp>
        <p:grpSp>
          <p:nvGrpSpPr>
            <p:cNvPr id="43" name="Group 42">
              <a:extLst>
                <a:ext uri="{FF2B5EF4-FFF2-40B4-BE49-F238E27FC236}">
                  <a16:creationId xmlns:a16="http://schemas.microsoft.com/office/drawing/2014/main" id="{280BE08B-D361-E764-70BC-F4E14F514162}"/>
                </a:ext>
              </a:extLst>
            </p:cNvPr>
            <p:cNvGrpSpPr/>
            <p:nvPr/>
          </p:nvGrpSpPr>
          <p:grpSpPr>
            <a:xfrm>
              <a:off x="582521" y="3604126"/>
              <a:ext cx="3153167" cy="1019568"/>
              <a:chOff x="1388353" y="1260340"/>
              <a:chExt cx="3153167" cy="1019568"/>
            </a:xfrm>
          </p:grpSpPr>
          <p:sp>
            <p:nvSpPr>
              <p:cNvPr id="44" name="TextBox 43">
                <a:extLst>
                  <a:ext uri="{FF2B5EF4-FFF2-40B4-BE49-F238E27FC236}">
                    <a16:creationId xmlns:a16="http://schemas.microsoft.com/office/drawing/2014/main" id="{D8535619-6730-1A6E-D99A-269789D1D344}"/>
                  </a:ext>
                </a:extLst>
              </p:cNvPr>
              <p:cNvSpPr txBox="1"/>
              <p:nvPr/>
            </p:nvSpPr>
            <p:spPr>
              <a:xfrm>
                <a:off x="1388353" y="1412740"/>
                <a:ext cx="3153167" cy="784830"/>
              </a:xfrm>
              <a:prstGeom prst="rect">
                <a:avLst/>
              </a:prstGeom>
              <a:noFill/>
            </p:spPr>
            <p:txBody>
              <a:bodyPr wrap="square" lIns="45720" tIns="22860" rIns="45720" bIns="22860" rtlCol="0" anchor="t">
                <a:spAutoFit/>
              </a:bodyPr>
              <a:lstStyle>
                <a:defPPr>
                  <a:defRPr lang="en-CH"/>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en-GB" sz="1600"/>
                  <a:t>Data access (files)</a:t>
                </a:r>
              </a:p>
              <a:p>
                <a:r>
                  <a:rPr lang="en-GB" sz="1600"/>
                  <a:t>Data access (API)</a:t>
                </a:r>
              </a:p>
              <a:p>
                <a:r>
                  <a:rPr lang="en-GB" sz="1600"/>
                  <a:t>Data access (notifications)</a:t>
                </a:r>
              </a:p>
            </p:txBody>
          </p:sp>
          <p:sp>
            <p:nvSpPr>
              <p:cNvPr id="45" name="Rectangle 44">
                <a:extLst>
                  <a:ext uri="{FF2B5EF4-FFF2-40B4-BE49-F238E27FC236}">
                    <a16:creationId xmlns:a16="http://schemas.microsoft.com/office/drawing/2014/main" id="{5D447EE0-2406-4F20-2F52-51DF9478ACE0}"/>
                  </a:ext>
                </a:extLst>
              </p:cNvPr>
              <p:cNvSpPr/>
              <p:nvPr/>
            </p:nvSpPr>
            <p:spPr>
              <a:xfrm>
                <a:off x="1413752" y="1285239"/>
                <a:ext cx="2613561" cy="99466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CH"/>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pPr algn="ctr"/>
                <a:endParaRPr lang="en-GB"/>
              </a:p>
            </p:txBody>
          </p:sp>
          <p:cxnSp>
            <p:nvCxnSpPr>
              <p:cNvPr id="46" name="Straight Connector 45">
                <a:extLst>
                  <a:ext uri="{FF2B5EF4-FFF2-40B4-BE49-F238E27FC236}">
                    <a16:creationId xmlns:a16="http://schemas.microsoft.com/office/drawing/2014/main" id="{6A0288B1-70BA-9582-BD8C-2501DB75A4AD}"/>
                  </a:ext>
                </a:extLst>
              </p:cNvPr>
              <p:cNvCxnSpPr>
                <a:cxnSpLocks/>
              </p:cNvCxnSpPr>
              <p:nvPr/>
            </p:nvCxnSpPr>
            <p:spPr>
              <a:xfrm>
                <a:off x="1420139" y="1448115"/>
                <a:ext cx="2607174" cy="0"/>
              </a:xfrm>
              <a:prstGeom prst="line">
                <a:avLst/>
              </a:prstGeom>
            </p:spPr>
            <p:style>
              <a:lnRef idx="1">
                <a:schemeClr val="dk1"/>
              </a:lnRef>
              <a:fillRef idx="0">
                <a:schemeClr val="dk1"/>
              </a:fillRef>
              <a:effectRef idx="0">
                <a:schemeClr val="dk1"/>
              </a:effectRef>
              <a:fontRef idx="minor">
                <a:schemeClr val="tx1"/>
              </a:fontRef>
            </p:style>
          </p:cxnSp>
          <p:sp>
            <p:nvSpPr>
              <p:cNvPr id="47" name="TextBox 46">
                <a:extLst>
                  <a:ext uri="{FF2B5EF4-FFF2-40B4-BE49-F238E27FC236}">
                    <a16:creationId xmlns:a16="http://schemas.microsoft.com/office/drawing/2014/main" id="{4CB952F1-E70F-BAD8-A890-E28D72ABB92A}"/>
                  </a:ext>
                </a:extLst>
              </p:cNvPr>
              <p:cNvSpPr txBox="1"/>
              <p:nvPr/>
            </p:nvSpPr>
            <p:spPr>
              <a:xfrm>
                <a:off x="1395019" y="1260340"/>
                <a:ext cx="1314941" cy="215444"/>
              </a:xfrm>
              <a:prstGeom prst="rect">
                <a:avLst/>
              </a:prstGeom>
              <a:noFill/>
            </p:spPr>
            <p:txBody>
              <a:bodyPr wrap="square" rtlCol="0">
                <a:spAutoFit/>
              </a:bodyPr>
              <a:lstStyle>
                <a:defPPr>
                  <a:defRPr lang="en-CH"/>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en-GB" sz="800">
                    <a:solidFill>
                      <a:schemeClr val="accent1">
                        <a:lumMod val="50000"/>
                      </a:schemeClr>
                    </a:solidFill>
                  </a:rPr>
                  <a:t>How to access</a:t>
                </a:r>
                <a:endParaRPr lang="en-GB" sz="1100">
                  <a:solidFill>
                    <a:schemeClr val="accent1">
                      <a:lumMod val="50000"/>
                    </a:schemeClr>
                  </a:solidFill>
                </a:endParaRPr>
              </a:p>
            </p:txBody>
          </p:sp>
        </p:grpSp>
        <p:grpSp>
          <p:nvGrpSpPr>
            <p:cNvPr id="48" name="Group 47">
              <a:extLst>
                <a:ext uri="{FF2B5EF4-FFF2-40B4-BE49-F238E27FC236}">
                  <a16:creationId xmlns:a16="http://schemas.microsoft.com/office/drawing/2014/main" id="{D14320F7-8869-49D4-73DD-FE12275C9343}"/>
                </a:ext>
              </a:extLst>
            </p:cNvPr>
            <p:cNvGrpSpPr/>
            <p:nvPr/>
          </p:nvGrpSpPr>
          <p:grpSpPr>
            <a:xfrm>
              <a:off x="576733" y="4667370"/>
              <a:ext cx="3153167" cy="1019568"/>
              <a:chOff x="1388353" y="1260340"/>
              <a:chExt cx="3153167" cy="1019568"/>
            </a:xfrm>
          </p:grpSpPr>
          <p:sp>
            <p:nvSpPr>
              <p:cNvPr id="49" name="TextBox 48">
                <a:extLst>
                  <a:ext uri="{FF2B5EF4-FFF2-40B4-BE49-F238E27FC236}">
                    <a16:creationId xmlns:a16="http://schemas.microsoft.com/office/drawing/2014/main" id="{D0D3DD28-CF3C-4E9D-A754-F943164FF7C7}"/>
                  </a:ext>
                </a:extLst>
              </p:cNvPr>
              <p:cNvSpPr txBox="1"/>
              <p:nvPr/>
            </p:nvSpPr>
            <p:spPr>
              <a:xfrm>
                <a:off x="1388353" y="1412740"/>
                <a:ext cx="3153167" cy="784830"/>
              </a:xfrm>
              <a:prstGeom prst="rect">
                <a:avLst/>
              </a:prstGeom>
              <a:noFill/>
            </p:spPr>
            <p:txBody>
              <a:bodyPr wrap="square" lIns="45720" tIns="22860" rIns="45720" bIns="22860" rtlCol="0" anchor="t">
                <a:spAutoFit/>
              </a:bodyPr>
              <a:lstStyle>
                <a:defPPr>
                  <a:defRPr lang="en-CH"/>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en-GB" sz="1600"/>
                  <a:t>Data policy</a:t>
                </a:r>
              </a:p>
              <a:p>
                <a:r>
                  <a:rPr lang="en-GB" sz="1600"/>
                  <a:t>Rights</a:t>
                </a:r>
              </a:p>
              <a:p>
                <a:r>
                  <a:rPr lang="en-GB" sz="1600"/>
                  <a:t>License</a:t>
                </a:r>
              </a:p>
            </p:txBody>
          </p:sp>
          <p:sp>
            <p:nvSpPr>
              <p:cNvPr id="50" name="Rectangle 49">
                <a:extLst>
                  <a:ext uri="{FF2B5EF4-FFF2-40B4-BE49-F238E27FC236}">
                    <a16:creationId xmlns:a16="http://schemas.microsoft.com/office/drawing/2014/main" id="{F7615CAE-4BE2-617D-FB67-3436C4B9AEB0}"/>
                  </a:ext>
                </a:extLst>
              </p:cNvPr>
              <p:cNvSpPr/>
              <p:nvPr/>
            </p:nvSpPr>
            <p:spPr>
              <a:xfrm>
                <a:off x="1413753" y="1285239"/>
                <a:ext cx="2619348" cy="99466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CH"/>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pPr algn="ctr"/>
                <a:endParaRPr lang="en-GB"/>
              </a:p>
            </p:txBody>
          </p:sp>
          <p:cxnSp>
            <p:nvCxnSpPr>
              <p:cNvPr id="51" name="Straight Connector 50">
                <a:extLst>
                  <a:ext uri="{FF2B5EF4-FFF2-40B4-BE49-F238E27FC236}">
                    <a16:creationId xmlns:a16="http://schemas.microsoft.com/office/drawing/2014/main" id="{F0AB8B5C-F1C7-AAEF-FB56-69DE6800E66C}"/>
                  </a:ext>
                </a:extLst>
              </p:cNvPr>
              <p:cNvCxnSpPr>
                <a:cxnSpLocks/>
              </p:cNvCxnSpPr>
              <p:nvPr/>
            </p:nvCxnSpPr>
            <p:spPr>
              <a:xfrm>
                <a:off x="1420139" y="1448115"/>
                <a:ext cx="2612962" cy="0"/>
              </a:xfrm>
              <a:prstGeom prst="line">
                <a:avLst/>
              </a:prstGeom>
            </p:spPr>
            <p:style>
              <a:lnRef idx="1">
                <a:schemeClr val="dk1"/>
              </a:lnRef>
              <a:fillRef idx="0">
                <a:schemeClr val="dk1"/>
              </a:fillRef>
              <a:effectRef idx="0">
                <a:schemeClr val="dk1"/>
              </a:effectRef>
              <a:fontRef idx="minor">
                <a:schemeClr val="tx1"/>
              </a:fontRef>
            </p:style>
          </p:cxnSp>
          <p:sp>
            <p:nvSpPr>
              <p:cNvPr id="52" name="TextBox 51">
                <a:extLst>
                  <a:ext uri="{FF2B5EF4-FFF2-40B4-BE49-F238E27FC236}">
                    <a16:creationId xmlns:a16="http://schemas.microsoft.com/office/drawing/2014/main" id="{6B06699A-8D38-F6B0-2510-FBF149F7D288}"/>
                  </a:ext>
                </a:extLst>
              </p:cNvPr>
              <p:cNvSpPr txBox="1"/>
              <p:nvPr/>
            </p:nvSpPr>
            <p:spPr>
              <a:xfrm>
                <a:off x="1395019" y="1260340"/>
                <a:ext cx="1314941" cy="215444"/>
              </a:xfrm>
              <a:prstGeom prst="rect">
                <a:avLst/>
              </a:prstGeom>
              <a:noFill/>
            </p:spPr>
            <p:txBody>
              <a:bodyPr wrap="square" rtlCol="0">
                <a:spAutoFit/>
              </a:bodyPr>
              <a:lstStyle>
                <a:defPPr>
                  <a:defRPr lang="en-CH"/>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en-GB" sz="800">
                    <a:solidFill>
                      <a:schemeClr val="accent1">
                        <a:lumMod val="50000"/>
                      </a:schemeClr>
                    </a:solidFill>
                  </a:rPr>
                  <a:t>Conditions of use</a:t>
                </a:r>
                <a:endParaRPr lang="en-GB" sz="1100">
                  <a:solidFill>
                    <a:schemeClr val="accent1">
                      <a:lumMod val="50000"/>
                    </a:schemeClr>
                  </a:solidFill>
                </a:endParaRPr>
              </a:p>
            </p:txBody>
          </p:sp>
        </p:grpSp>
        <p:grpSp>
          <p:nvGrpSpPr>
            <p:cNvPr id="53" name="Group 52">
              <a:extLst>
                <a:ext uri="{FF2B5EF4-FFF2-40B4-BE49-F238E27FC236}">
                  <a16:creationId xmlns:a16="http://schemas.microsoft.com/office/drawing/2014/main" id="{9139FE0E-BE46-1290-999E-C2B836EB3A4F}"/>
                </a:ext>
              </a:extLst>
            </p:cNvPr>
            <p:cNvGrpSpPr/>
            <p:nvPr/>
          </p:nvGrpSpPr>
          <p:grpSpPr>
            <a:xfrm>
              <a:off x="579411" y="5719546"/>
              <a:ext cx="3153167" cy="495558"/>
              <a:chOff x="1388353" y="1260340"/>
              <a:chExt cx="3153167" cy="495558"/>
            </a:xfrm>
          </p:grpSpPr>
          <p:sp>
            <p:nvSpPr>
              <p:cNvPr id="54" name="TextBox 53">
                <a:extLst>
                  <a:ext uri="{FF2B5EF4-FFF2-40B4-BE49-F238E27FC236}">
                    <a16:creationId xmlns:a16="http://schemas.microsoft.com/office/drawing/2014/main" id="{402A16E9-7037-95CD-74EE-B047F4A1443E}"/>
                  </a:ext>
                </a:extLst>
              </p:cNvPr>
              <p:cNvSpPr txBox="1"/>
              <p:nvPr/>
            </p:nvSpPr>
            <p:spPr>
              <a:xfrm>
                <a:off x="1388353" y="1412740"/>
                <a:ext cx="3153167" cy="292388"/>
              </a:xfrm>
              <a:prstGeom prst="rect">
                <a:avLst/>
              </a:prstGeom>
              <a:noFill/>
            </p:spPr>
            <p:txBody>
              <a:bodyPr wrap="square" lIns="45720" tIns="22860" rIns="45720" bIns="22860" rtlCol="0" anchor="t">
                <a:spAutoFit/>
              </a:bodyPr>
              <a:lstStyle>
                <a:defPPr>
                  <a:defRPr lang="en-CH"/>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en-GB" sz="1600"/>
                  <a:t>Citation</a:t>
                </a:r>
              </a:p>
            </p:txBody>
          </p:sp>
          <p:sp>
            <p:nvSpPr>
              <p:cNvPr id="55" name="Rectangle 54">
                <a:extLst>
                  <a:ext uri="{FF2B5EF4-FFF2-40B4-BE49-F238E27FC236}">
                    <a16:creationId xmlns:a16="http://schemas.microsoft.com/office/drawing/2014/main" id="{D3993CEA-103F-3670-01DD-F82416D8489D}"/>
                  </a:ext>
                </a:extLst>
              </p:cNvPr>
              <p:cNvSpPr/>
              <p:nvPr/>
            </p:nvSpPr>
            <p:spPr>
              <a:xfrm>
                <a:off x="1413753" y="1285240"/>
                <a:ext cx="2616670" cy="47065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CH"/>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pPr algn="ctr"/>
                <a:endParaRPr lang="en-GB"/>
              </a:p>
            </p:txBody>
          </p:sp>
          <p:cxnSp>
            <p:nvCxnSpPr>
              <p:cNvPr id="56" name="Straight Connector 55">
                <a:extLst>
                  <a:ext uri="{FF2B5EF4-FFF2-40B4-BE49-F238E27FC236}">
                    <a16:creationId xmlns:a16="http://schemas.microsoft.com/office/drawing/2014/main" id="{634745A5-488F-558E-5676-88B9F8334367}"/>
                  </a:ext>
                </a:extLst>
              </p:cNvPr>
              <p:cNvCxnSpPr>
                <a:cxnSpLocks/>
              </p:cNvCxnSpPr>
              <p:nvPr/>
            </p:nvCxnSpPr>
            <p:spPr>
              <a:xfrm>
                <a:off x="1420139" y="1448115"/>
                <a:ext cx="2610284" cy="0"/>
              </a:xfrm>
              <a:prstGeom prst="line">
                <a:avLst/>
              </a:prstGeom>
            </p:spPr>
            <p:style>
              <a:lnRef idx="1">
                <a:schemeClr val="dk1"/>
              </a:lnRef>
              <a:fillRef idx="0">
                <a:schemeClr val="dk1"/>
              </a:fillRef>
              <a:effectRef idx="0">
                <a:schemeClr val="dk1"/>
              </a:effectRef>
              <a:fontRef idx="minor">
                <a:schemeClr val="tx1"/>
              </a:fontRef>
            </p:style>
          </p:cxnSp>
          <p:sp>
            <p:nvSpPr>
              <p:cNvPr id="57" name="TextBox 56">
                <a:extLst>
                  <a:ext uri="{FF2B5EF4-FFF2-40B4-BE49-F238E27FC236}">
                    <a16:creationId xmlns:a16="http://schemas.microsoft.com/office/drawing/2014/main" id="{FE3369C5-9085-1C9B-3045-F44BA6BA7A39}"/>
                  </a:ext>
                </a:extLst>
              </p:cNvPr>
              <p:cNvSpPr txBox="1"/>
              <p:nvPr/>
            </p:nvSpPr>
            <p:spPr>
              <a:xfrm>
                <a:off x="1395019" y="1260340"/>
                <a:ext cx="1314941" cy="215444"/>
              </a:xfrm>
              <a:prstGeom prst="rect">
                <a:avLst/>
              </a:prstGeom>
              <a:noFill/>
            </p:spPr>
            <p:txBody>
              <a:bodyPr wrap="square" rtlCol="0">
                <a:spAutoFit/>
              </a:bodyPr>
              <a:lstStyle>
                <a:defPPr>
                  <a:defRPr lang="en-CH"/>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en-GB" sz="800">
                    <a:solidFill>
                      <a:schemeClr val="accent1">
                        <a:lumMod val="50000"/>
                      </a:schemeClr>
                    </a:solidFill>
                  </a:rPr>
                  <a:t>How to attribute</a:t>
                </a:r>
                <a:endParaRPr lang="en-GB" sz="1100">
                  <a:solidFill>
                    <a:schemeClr val="accent1">
                      <a:lumMod val="50000"/>
                    </a:schemeClr>
                  </a:solidFill>
                </a:endParaRPr>
              </a:p>
            </p:txBody>
          </p:sp>
        </p:grpSp>
      </p:grpSp>
      <p:grpSp>
        <p:nvGrpSpPr>
          <p:cNvPr id="105" name="Group 104">
            <a:extLst>
              <a:ext uri="{FF2B5EF4-FFF2-40B4-BE49-F238E27FC236}">
                <a16:creationId xmlns:a16="http://schemas.microsoft.com/office/drawing/2014/main" id="{42E3F061-EA72-67F2-5076-16ABD3E7C716}"/>
              </a:ext>
            </a:extLst>
          </p:cNvPr>
          <p:cNvGrpSpPr/>
          <p:nvPr/>
        </p:nvGrpSpPr>
        <p:grpSpPr>
          <a:xfrm>
            <a:off x="1096349" y="4200141"/>
            <a:ext cx="5564021" cy="1509584"/>
            <a:chOff x="5138481" y="4728069"/>
            <a:chExt cx="5564021" cy="1509584"/>
          </a:xfrm>
        </p:grpSpPr>
        <p:grpSp>
          <p:nvGrpSpPr>
            <p:cNvPr id="79" name="Group 78">
              <a:extLst>
                <a:ext uri="{FF2B5EF4-FFF2-40B4-BE49-F238E27FC236}">
                  <a16:creationId xmlns:a16="http://schemas.microsoft.com/office/drawing/2014/main" id="{187AA3DA-325C-802D-B180-624ED7CEBC57}"/>
                </a:ext>
              </a:extLst>
            </p:cNvPr>
            <p:cNvGrpSpPr/>
            <p:nvPr/>
          </p:nvGrpSpPr>
          <p:grpSpPr>
            <a:xfrm>
              <a:off x="5138481" y="5116020"/>
              <a:ext cx="854768" cy="1115657"/>
              <a:chOff x="5763630" y="5642167"/>
              <a:chExt cx="854768" cy="1115657"/>
            </a:xfrm>
          </p:grpSpPr>
          <p:grpSp>
            <p:nvGrpSpPr>
              <p:cNvPr id="80" name="Group 79">
                <a:extLst>
                  <a:ext uri="{FF2B5EF4-FFF2-40B4-BE49-F238E27FC236}">
                    <a16:creationId xmlns:a16="http://schemas.microsoft.com/office/drawing/2014/main" id="{4991AE1C-B730-3B1F-E7E2-D604CCBB986A}"/>
                  </a:ext>
                </a:extLst>
              </p:cNvPr>
              <p:cNvGrpSpPr/>
              <p:nvPr/>
            </p:nvGrpSpPr>
            <p:grpSpPr>
              <a:xfrm>
                <a:off x="5763630" y="5662743"/>
                <a:ext cx="853119" cy="1095081"/>
                <a:chOff x="6469911" y="573024"/>
                <a:chExt cx="853119" cy="1095081"/>
              </a:xfrm>
            </p:grpSpPr>
            <p:sp>
              <p:nvSpPr>
                <p:cNvPr id="82" name="Rectangle: Rounded Corners 81">
                  <a:extLst>
                    <a:ext uri="{FF2B5EF4-FFF2-40B4-BE49-F238E27FC236}">
                      <a16:creationId xmlns:a16="http://schemas.microsoft.com/office/drawing/2014/main" id="{D507F4F1-46A0-72FA-4E82-DC239ECFD0D0}"/>
                    </a:ext>
                  </a:extLst>
                </p:cNvPr>
                <p:cNvSpPr/>
                <p:nvPr/>
              </p:nvSpPr>
              <p:spPr>
                <a:xfrm>
                  <a:off x="6510528" y="573024"/>
                  <a:ext cx="768096" cy="1072896"/>
                </a:xfrm>
                <a:prstGeom prst="roundRect">
                  <a:avLst>
                    <a:gd name="adj" fmla="val 7545"/>
                  </a:avLst>
                </a:prstGeom>
                <a:solidFill>
                  <a:sysClr val="window" lastClr="FFFFFF"/>
                </a:solidFill>
                <a:ln w="12700" cap="flat" cmpd="sng" algn="ctr">
                  <a:solidFill>
                    <a:sysClr val="windowText" lastClr="000000"/>
                  </a:solidFill>
                  <a:prstDash val="solid"/>
                  <a:miter lim="800000"/>
                </a:ln>
                <a:effectLst/>
              </p:spPr>
              <p:txBody>
                <a:bodyPr rtlCol="0" anchor="ctr"/>
                <a:lstStyle>
                  <a:defPPr>
                    <a:defRPr lang="en-CH"/>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pPr algn="ctr" defTabSz="914400">
                    <a:defRPr/>
                  </a:pPr>
                  <a:endParaRPr lang="en-GB" sz="1800" kern="0">
                    <a:solidFill>
                      <a:prstClr val="white"/>
                    </a:solidFill>
                    <a:latin typeface="Calibri" panose="020F0502020204030204"/>
                  </a:endParaRPr>
                </a:p>
              </p:txBody>
            </p:sp>
            <p:sp>
              <p:nvSpPr>
                <p:cNvPr id="83" name="Rectangle 82">
                  <a:extLst>
                    <a:ext uri="{FF2B5EF4-FFF2-40B4-BE49-F238E27FC236}">
                      <a16:creationId xmlns:a16="http://schemas.microsoft.com/office/drawing/2014/main" id="{3020C393-5D47-0B90-3B5F-43A6DAE6EC2C}"/>
                    </a:ext>
                  </a:extLst>
                </p:cNvPr>
                <p:cNvSpPr/>
                <p:nvPr/>
              </p:nvSpPr>
              <p:spPr>
                <a:xfrm>
                  <a:off x="7005356" y="573024"/>
                  <a:ext cx="273268" cy="273268"/>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defPPr>
                    <a:defRPr lang="en-CH"/>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pPr algn="ctr" defTabSz="914400">
                    <a:defRPr/>
                  </a:pPr>
                  <a:endParaRPr lang="en-GB" sz="1800" kern="0">
                    <a:solidFill>
                      <a:prstClr val="white"/>
                    </a:solidFill>
                    <a:latin typeface="Calibri" panose="020F0502020204030204"/>
                  </a:endParaRPr>
                </a:p>
              </p:txBody>
            </p:sp>
            <p:sp>
              <p:nvSpPr>
                <p:cNvPr id="84" name="Isosceles Triangle 83">
                  <a:extLst>
                    <a:ext uri="{FF2B5EF4-FFF2-40B4-BE49-F238E27FC236}">
                      <a16:creationId xmlns:a16="http://schemas.microsoft.com/office/drawing/2014/main" id="{98C8DA83-E958-8194-E52A-008328672721}"/>
                    </a:ext>
                  </a:extLst>
                </p:cNvPr>
                <p:cNvSpPr/>
                <p:nvPr/>
              </p:nvSpPr>
              <p:spPr>
                <a:xfrm rot="5400000">
                  <a:off x="6999566" y="578811"/>
                  <a:ext cx="273269" cy="273270"/>
                </a:xfrm>
                <a:prstGeom prst="triangle">
                  <a:avLst>
                    <a:gd name="adj" fmla="val 100000"/>
                  </a:avLst>
                </a:prstGeom>
                <a:solidFill>
                  <a:sysClr val="window" lastClr="FFFFFF"/>
                </a:solidFill>
                <a:ln w="12700" cap="rnd" cmpd="sng" algn="ctr">
                  <a:solidFill>
                    <a:sysClr val="windowText" lastClr="000000"/>
                  </a:solidFill>
                  <a:prstDash val="solid"/>
                  <a:miter lim="800000"/>
                </a:ln>
                <a:effectLst/>
              </p:spPr>
              <p:txBody>
                <a:bodyPr rtlCol="0" anchor="ctr"/>
                <a:lstStyle>
                  <a:defPPr>
                    <a:defRPr lang="en-CH"/>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pPr algn="ctr" defTabSz="914400">
                    <a:defRPr/>
                  </a:pPr>
                  <a:endParaRPr lang="en-GB" sz="1800" kern="0">
                    <a:solidFill>
                      <a:prstClr val="white"/>
                    </a:solidFill>
                    <a:latin typeface="Calibri" panose="020F0502020204030204"/>
                  </a:endParaRPr>
                </a:p>
              </p:txBody>
            </p:sp>
            <p:cxnSp>
              <p:nvCxnSpPr>
                <p:cNvPr id="85" name="Straight Connector 84">
                  <a:extLst>
                    <a:ext uri="{FF2B5EF4-FFF2-40B4-BE49-F238E27FC236}">
                      <a16:creationId xmlns:a16="http://schemas.microsoft.com/office/drawing/2014/main" id="{869BBB14-B368-4204-C18D-D9AF41B67802}"/>
                    </a:ext>
                  </a:extLst>
                </p:cNvPr>
                <p:cNvCxnSpPr/>
                <p:nvPr/>
              </p:nvCxnSpPr>
              <p:spPr>
                <a:xfrm>
                  <a:off x="6510528" y="1427544"/>
                  <a:ext cx="762308" cy="0"/>
                </a:xfrm>
                <a:prstGeom prst="line">
                  <a:avLst/>
                </a:prstGeom>
                <a:noFill/>
                <a:ln w="12700" cap="flat" cmpd="sng" algn="ctr">
                  <a:solidFill>
                    <a:sysClr val="windowText" lastClr="000000"/>
                  </a:solidFill>
                  <a:prstDash val="solid"/>
                  <a:miter lim="800000"/>
                </a:ln>
                <a:effectLst/>
              </p:spPr>
            </p:cxnSp>
            <p:sp>
              <p:nvSpPr>
                <p:cNvPr id="86" name="TextBox 85">
                  <a:extLst>
                    <a:ext uri="{FF2B5EF4-FFF2-40B4-BE49-F238E27FC236}">
                      <a16:creationId xmlns:a16="http://schemas.microsoft.com/office/drawing/2014/main" id="{D63F8062-94F9-8469-1C2F-DB7FE03CE1EF}"/>
                    </a:ext>
                  </a:extLst>
                </p:cNvPr>
                <p:cNvSpPr txBox="1"/>
                <p:nvPr/>
              </p:nvSpPr>
              <p:spPr>
                <a:xfrm>
                  <a:off x="6610996" y="1406495"/>
                  <a:ext cx="561372" cy="261610"/>
                </a:xfrm>
                <a:prstGeom prst="rect">
                  <a:avLst/>
                </a:prstGeom>
                <a:noFill/>
              </p:spPr>
              <p:txBody>
                <a:bodyPr wrap="none" rtlCol="0">
                  <a:spAutoFit/>
                </a:bodyPr>
                <a:lstStyle>
                  <a:defPPr>
                    <a:defRPr lang="en-CH"/>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pPr defTabSz="914400">
                    <a:defRPr/>
                  </a:pPr>
                  <a:r>
                    <a:rPr lang="en-GB" sz="1100" kern="0">
                      <a:solidFill>
                        <a:prstClr val="black"/>
                      </a:solidFill>
                      <a:latin typeface="Arial" panose="020B0604020202020204" pitchFamily="34" charset="0"/>
                      <a:cs typeface="Arial" panose="020B0604020202020204" pitchFamily="34" charset="0"/>
                    </a:rPr>
                    <a:t>JSON</a:t>
                  </a:r>
                </a:p>
              </p:txBody>
            </p:sp>
            <p:sp>
              <p:nvSpPr>
                <p:cNvPr id="87" name="TextBox 86">
                  <a:extLst>
                    <a:ext uri="{FF2B5EF4-FFF2-40B4-BE49-F238E27FC236}">
                      <a16:creationId xmlns:a16="http://schemas.microsoft.com/office/drawing/2014/main" id="{919F279F-B30C-3248-0F09-8C1D16723B4B}"/>
                    </a:ext>
                  </a:extLst>
                </p:cNvPr>
                <p:cNvSpPr txBox="1"/>
                <p:nvPr/>
              </p:nvSpPr>
              <p:spPr>
                <a:xfrm>
                  <a:off x="6469911" y="909189"/>
                  <a:ext cx="853119" cy="307777"/>
                </a:xfrm>
                <a:prstGeom prst="rect">
                  <a:avLst/>
                </a:prstGeom>
                <a:noFill/>
              </p:spPr>
              <p:txBody>
                <a:bodyPr wrap="none" rtlCol="0">
                  <a:spAutoFit/>
                </a:bodyPr>
                <a:lstStyle>
                  <a:defPPr>
                    <a:defRPr lang="en-CH"/>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pPr defTabSz="914400">
                    <a:defRPr/>
                  </a:pPr>
                  <a:r>
                    <a:rPr lang="en-GB" sz="1400" b="1" kern="0">
                      <a:solidFill>
                        <a:prstClr val="black"/>
                      </a:solidFill>
                      <a:latin typeface="Arial" panose="020B0604020202020204" pitchFamily="34" charset="0"/>
                      <a:cs typeface="Arial" panose="020B0604020202020204" pitchFamily="34" charset="0"/>
                    </a:rPr>
                    <a:t>WCMP2</a:t>
                  </a:r>
                  <a:endParaRPr lang="en-GB" sz="1600" b="1" kern="0">
                    <a:solidFill>
                      <a:prstClr val="black"/>
                    </a:solidFill>
                    <a:latin typeface="Arial" panose="020B0604020202020204" pitchFamily="34" charset="0"/>
                    <a:cs typeface="Arial" panose="020B0604020202020204" pitchFamily="34" charset="0"/>
                  </a:endParaRPr>
                </a:p>
              </p:txBody>
            </p:sp>
          </p:grpSp>
          <p:sp>
            <p:nvSpPr>
              <p:cNvPr id="81" name="Isosceles Triangle 80">
                <a:extLst>
                  <a:ext uri="{FF2B5EF4-FFF2-40B4-BE49-F238E27FC236}">
                    <a16:creationId xmlns:a16="http://schemas.microsoft.com/office/drawing/2014/main" id="{F6D70500-E24D-58D7-6A3D-E471B10E07EA}"/>
                  </a:ext>
                </a:extLst>
              </p:cNvPr>
              <p:cNvSpPr/>
              <p:nvPr/>
            </p:nvSpPr>
            <p:spPr>
              <a:xfrm rot="10800000">
                <a:off x="6297962" y="5642167"/>
                <a:ext cx="320436" cy="315980"/>
              </a:xfrm>
              <a:prstGeom prst="triangle">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CH"/>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pPr algn="ctr"/>
                <a:endParaRPr lang="en-GB"/>
              </a:p>
            </p:txBody>
          </p:sp>
        </p:grpSp>
        <p:grpSp>
          <p:nvGrpSpPr>
            <p:cNvPr id="88" name="Group 87">
              <a:extLst>
                <a:ext uri="{FF2B5EF4-FFF2-40B4-BE49-F238E27FC236}">
                  <a16:creationId xmlns:a16="http://schemas.microsoft.com/office/drawing/2014/main" id="{BECDB9E0-DBF4-7DDE-DAC0-B0F16068A7DE}"/>
                </a:ext>
              </a:extLst>
            </p:cNvPr>
            <p:cNvGrpSpPr/>
            <p:nvPr/>
          </p:nvGrpSpPr>
          <p:grpSpPr>
            <a:xfrm>
              <a:off x="7421568" y="4728069"/>
              <a:ext cx="1191086" cy="1509584"/>
              <a:chOff x="8046719" y="5254216"/>
              <a:chExt cx="1191086" cy="1509584"/>
            </a:xfrm>
          </p:grpSpPr>
          <p:sp>
            <p:nvSpPr>
              <p:cNvPr id="89" name="Rectangle: Rounded Corners 88">
                <a:extLst>
                  <a:ext uri="{FF2B5EF4-FFF2-40B4-BE49-F238E27FC236}">
                    <a16:creationId xmlns:a16="http://schemas.microsoft.com/office/drawing/2014/main" id="{85A615CA-AB4A-D2FE-FA3F-E26D0A0D8885}"/>
                  </a:ext>
                </a:extLst>
              </p:cNvPr>
              <p:cNvSpPr/>
              <p:nvPr/>
            </p:nvSpPr>
            <p:spPr>
              <a:xfrm>
                <a:off x="8046719" y="5588467"/>
                <a:ext cx="1175851" cy="1175333"/>
              </a:xfrm>
              <a:prstGeom prst="roundRect">
                <a:avLst>
                  <a:gd name="adj" fmla="val 2604"/>
                </a:avLst>
              </a:prstGeom>
              <a:solidFill>
                <a:schemeClr val="bg1"/>
              </a:solidFill>
              <a:ln w="28575">
                <a:solidFill>
                  <a:srgbClr val="1849D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CH"/>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pPr algn="ctr"/>
                <a:endParaRPr lang="en-GB"/>
              </a:p>
            </p:txBody>
          </p:sp>
          <p:pic>
            <p:nvPicPr>
              <p:cNvPr id="90" name="Picture 89">
                <a:extLst>
                  <a:ext uri="{FF2B5EF4-FFF2-40B4-BE49-F238E27FC236}">
                    <a16:creationId xmlns:a16="http://schemas.microsoft.com/office/drawing/2014/main" id="{92F977BE-F2EF-EE88-6071-722E1C4E2CD6}"/>
                  </a:ext>
                </a:extLst>
              </p:cNvPr>
              <p:cNvPicPr>
                <a:picLocks noChangeAspect="1"/>
              </p:cNvPicPr>
              <p:nvPr/>
            </p:nvPicPr>
            <p:blipFill>
              <a:blip r:embed="rId2"/>
              <a:stretch>
                <a:fillRect/>
              </a:stretch>
            </p:blipFill>
            <p:spPr>
              <a:xfrm>
                <a:off x="8318061" y="5254216"/>
                <a:ext cx="664522" cy="676715"/>
              </a:xfrm>
              <a:prstGeom prst="rect">
                <a:avLst/>
              </a:prstGeom>
            </p:spPr>
          </p:pic>
          <p:sp>
            <p:nvSpPr>
              <p:cNvPr id="91" name="Oval 90">
                <a:extLst>
                  <a:ext uri="{FF2B5EF4-FFF2-40B4-BE49-F238E27FC236}">
                    <a16:creationId xmlns:a16="http://schemas.microsoft.com/office/drawing/2014/main" id="{235E7CA0-3AEE-14CF-F432-3A230E19DB59}"/>
                  </a:ext>
                </a:extLst>
              </p:cNvPr>
              <p:cNvSpPr/>
              <p:nvPr/>
            </p:nvSpPr>
            <p:spPr>
              <a:xfrm>
                <a:off x="8408547" y="5343038"/>
                <a:ext cx="483550" cy="48355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CH"/>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pPr algn="ctr"/>
                <a:endParaRPr lang="en-GB"/>
              </a:p>
            </p:txBody>
          </p:sp>
          <p:pic>
            <p:nvPicPr>
              <p:cNvPr id="92" name="Picture 91">
                <a:extLst>
                  <a:ext uri="{FF2B5EF4-FFF2-40B4-BE49-F238E27FC236}">
                    <a16:creationId xmlns:a16="http://schemas.microsoft.com/office/drawing/2014/main" id="{5EBAC02F-696F-F3D0-A716-0DFF702A0F28}"/>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a:ext>
                </a:extLst>
              </a:blip>
              <a:stretch>
                <a:fillRect/>
              </a:stretch>
            </p:blipFill>
            <p:spPr>
              <a:xfrm>
                <a:off x="8375743" y="5324989"/>
                <a:ext cx="538998" cy="519648"/>
              </a:xfrm>
              <a:prstGeom prst="rect">
                <a:avLst/>
              </a:prstGeom>
            </p:spPr>
          </p:pic>
          <p:sp>
            <p:nvSpPr>
              <p:cNvPr id="93" name="TextBox 92">
                <a:extLst>
                  <a:ext uri="{FF2B5EF4-FFF2-40B4-BE49-F238E27FC236}">
                    <a16:creationId xmlns:a16="http://schemas.microsoft.com/office/drawing/2014/main" id="{DF2241CD-0C4A-E63F-CA42-F4591CA966F2}"/>
                  </a:ext>
                </a:extLst>
              </p:cNvPr>
              <p:cNvSpPr txBox="1"/>
              <p:nvPr/>
            </p:nvSpPr>
            <p:spPr>
              <a:xfrm>
                <a:off x="8058612" y="5905651"/>
                <a:ext cx="1179193" cy="830997"/>
              </a:xfrm>
              <a:prstGeom prst="rect">
                <a:avLst/>
              </a:prstGeom>
              <a:noFill/>
            </p:spPr>
            <p:txBody>
              <a:bodyPr wrap="square" rtlCol="0">
                <a:spAutoFit/>
              </a:bodyPr>
              <a:lstStyle>
                <a:defPPr>
                  <a:defRPr lang="en-CH"/>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pPr algn="ctr"/>
                <a:r>
                  <a:rPr lang="en-GB" sz="1600">
                    <a:solidFill>
                      <a:srgbClr val="1849D4"/>
                    </a:solidFill>
                  </a:rPr>
                  <a:t>Global</a:t>
                </a:r>
              </a:p>
              <a:p>
                <a:pPr algn="ctr"/>
                <a:r>
                  <a:rPr lang="en-GB" sz="1600">
                    <a:solidFill>
                      <a:srgbClr val="1849D4"/>
                    </a:solidFill>
                  </a:rPr>
                  <a:t>Discovery</a:t>
                </a:r>
              </a:p>
              <a:p>
                <a:pPr algn="ctr"/>
                <a:r>
                  <a:rPr lang="en-GB" sz="1600">
                    <a:solidFill>
                      <a:srgbClr val="1849D4"/>
                    </a:solidFill>
                  </a:rPr>
                  <a:t>Catalogue</a:t>
                </a:r>
              </a:p>
            </p:txBody>
          </p:sp>
        </p:grpSp>
        <p:grpSp>
          <p:nvGrpSpPr>
            <p:cNvPr id="94" name="Group 93">
              <a:extLst>
                <a:ext uri="{FF2B5EF4-FFF2-40B4-BE49-F238E27FC236}">
                  <a16:creationId xmlns:a16="http://schemas.microsoft.com/office/drawing/2014/main" id="{57992FDF-0A87-BDDF-9DD8-FA5ECE5B38C5}"/>
                </a:ext>
              </a:extLst>
            </p:cNvPr>
            <p:cNvGrpSpPr/>
            <p:nvPr/>
          </p:nvGrpSpPr>
          <p:grpSpPr>
            <a:xfrm>
              <a:off x="9457902" y="5209049"/>
              <a:ext cx="1244600" cy="835199"/>
              <a:chOff x="10163422" y="5009438"/>
              <a:chExt cx="1244600" cy="835199"/>
            </a:xfrm>
          </p:grpSpPr>
          <p:sp>
            <p:nvSpPr>
              <p:cNvPr id="95" name="Rectangle: Rounded Corners 94">
                <a:extLst>
                  <a:ext uri="{FF2B5EF4-FFF2-40B4-BE49-F238E27FC236}">
                    <a16:creationId xmlns:a16="http://schemas.microsoft.com/office/drawing/2014/main" id="{91DD4CD2-9DCD-1E16-B0C4-A3B6577D2666}"/>
                  </a:ext>
                </a:extLst>
              </p:cNvPr>
              <p:cNvSpPr/>
              <p:nvPr/>
            </p:nvSpPr>
            <p:spPr>
              <a:xfrm>
                <a:off x="10163422" y="5009438"/>
                <a:ext cx="1244600" cy="835199"/>
              </a:xfrm>
              <a:prstGeom prst="roundRect">
                <a:avLst>
                  <a:gd name="adj" fmla="val 8760"/>
                </a:avLst>
              </a:prstGeom>
              <a:solidFill>
                <a:schemeClr val="bg1"/>
              </a:solidFill>
              <a:ln w="19050">
                <a:solidFill>
                  <a:schemeClr val="bg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CH"/>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pPr algn="ctr"/>
                <a:endParaRPr lang="en-GB"/>
              </a:p>
            </p:txBody>
          </p:sp>
          <p:sp>
            <p:nvSpPr>
              <p:cNvPr id="96" name="TextBox 95">
                <a:extLst>
                  <a:ext uri="{FF2B5EF4-FFF2-40B4-BE49-F238E27FC236}">
                    <a16:creationId xmlns:a16="http://schemas.microsoft.com/office/drawing/2014/main" id="{82A3C919-92ED-DB11-A2E9-AD64A55046C6}"/>
                  </a:ext>
                </a:extLst>
              </p:cNvPr>
              <p:cNvSpPr txBox="1"/>
              <p:nvPr/>
            </p:nvSpPr>
            <p:spPr>
              <a:xfrm>
                <a:off x="10177463" y="5030687"/>
                <a:ext cx="1179193" cy="276999"/>
              </a:xfrm>
              <a:prstGeom prst="rect">
                <a:avLst/>
              </a:prstGeom>
              <a:noFill/>
            </p:spPr>
            <p:txBody>
              <a:bodyPr wrap="square" rtlCol="0">
                <a:spAutoFit/>
              </a:bodyPr>
              <a:lstStyle>
                <a:defPPr>
                  <a:defRPr lang="en-CH"/>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pPr algn="ctr"/>
                <a:r>
                  <a:rPr lang="en-GB" sz="1200">
                    <a:solidFill>
                      <a:schemeClr val="bg1">
                        <a:lumMod val="50000"/>
                      </a:schemeClr>
                    </a:solidFill>
                  </a:rPr>
                  <a:t>search engines</a:t>
                </a:r>
              </a:p>
            </p:txBody>
          </p:sp>
          <p:pic>
            <p:nvPicPr>
              <p:cNvPr id="97" name="Picture 96">
                <a:extLst>
                  <a:ext uri="{FF2B5EF4-FFF2-40B4-BE49-F238E27FC236}">
                    <a16:creationId xmlns:a16="http://schemas.microsoft.com/office/drawing/2014/main" id="{2BF85B67-AC6D-36E7-A850-E62104EF6E4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209233" y="5247044"/>
                <a:ext cx="577379" cy="577379"/>
              </a:xfrm>
              <a:prstGeom prst="rect">
                <a:avLst/>
              </a:prstGeom>
            </p:spPr>
          </p:pic>
          <p:pic>
            <p:nvPicPr>
              <p:cNvPr id="98" name="Picture 97">
                <a:extLst>
                  <a:ext uri="{FF2B5EF4-FFF2-40B4-BE49-F238E27FC236}">
                    <a16:creationId xmlns:a16="http://schemas.microsoft.com/office/drawing/2014/main" id="{2C156956-5C07-932A-8C26-71D22C01E4FE}"/>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0818382" y="5253082"/>
                <a:ext cx="477520" cy="544883"/>
              </a:xfrm>
              <a:prstGeom prst="rect">
                <a:avLst/>
              </a:prstGeom>
            </p:spPr>
          </p:pic>
        </p:grpSp>
        <p:grpSp>
          <p:nvGrpSpPr>
            <p:cNvPr id="99" name="Group 98">
              <a:extLst>
                <a:ext uri="{FF2B5EF4-FFF2-40B4-BE49-F238E27FC236}">
                  <a16:creationId xmlns:a16="http://schemas.microsoft.com/office/drawing/2014/main" id="{21B72E81-6EFE-9DEA-A3E0-E505AC9D180A}"/>
                </a:ext>
              </a:extLst>
            </p:cNvPr>
            <p:cNvGrpSpPr/>
            <p:nvPr/>
          </p:nvGrpSpPr>
          <p:grpSpPr>
            <a:xfrm>
              <a:off x="8436351" y="5393426"/>
              <a:ext cx="1179193" cy="287743"/>
              <a:chOff x="8583987" y="5634400"/>
              <a:chExt cx="1179193" cy="287743"/>
            </a:xfrm>
          </p:grpSpPr>
          <p:cxnSp>
            <p:nvCxnSpPr>
              <p:cNvPr id="100" name="Straight Arrow Connector 99">
                <a:extLst>
                  <a:ext uri="{FF2B5EF4-FFF2-40B4-BE49-F238E27FC236}">
                    <a16:creationId xmlns:a16="http://schemas.microsoft.com/office/drawing/2014/main" id="{5C08E3D8-BB1D-AEE3-E5C8-6C379BD50420}"/>
                  </a:ext>
                </a:extLst>
              </p:cNvPr>
              <p:cNvCxnSpPr>
                <a:cxnSpLocks/>
              </p:cNvCxnSpPr>
              <p:nvPr/>
            </p:nvCxnSpPr>
            <p:spPr>
              <a:xfrm flipH="1" flipV="1">
                <a:off x="8761406" y="5634400"/>
                <a:ext cx="841821" cy="1"/>
              </a:xfrm>
              <a:prstGeom prst="straightConnector1">
                <a:avLst/>
              </a:prstGeom>
              <a:ln>
                <a:solidFill>
                  <a:schemeClr val="bg1">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01" name="TextBox 100">
                <a:extLst>
                  <a:ext uri="{FF2B5EF4-FFF2-40B4-BE49-F238E27FC236}">
                    <a16:creationId xmlns:a16="http://schemas.microsoft.com/office/drawing/2014/main" id="{9C967750-20DA-4CB0-9067-062FB3FB9BFB}"/>
                  </a:ext>
                </a:extLst>
              </p:cNvPr>
              <p:cNvSpPr txBox="1"/>
              <p:nvPr/>
            </p:nvSpPr>
            <p:spPr>
              <a:xfrm>
                <a:off x="8583987" y="5645144"/>
                <a:ext cx="1179193" cy="276999"/>
              </a:xfrm>
              <a:prstGeom prst="rect">
                <a:avLst/>
              </a:prstGeom>
              <a:noFill/>
            </p:spPr>
            <p:txBody>
              <a:bodyPr wrap="square" rtlCol="0">
                <a:spAutoFit/>
              </a:bodyPr>
              <a:lstStyle>
                <a:defPPr>
                  <a:defRPr lang="en-CH"/>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pPr algn="ctr"/>
                <a:r>
                  <a:rPr lang="en-GB" sz="1200">
                    <a:solidFill>
                      <a:schemeClr val="bg1">
                        <a:lumMod val="50000"/>
                      </a:schemeClr>
                    </a:solidFill>
                  </a:rPr>
                  <a:t>«index»</a:t>
                </a:r>
              </a:p>
            </p:txBody>
          </p:sp>
        </p:grpSp>
        <p:grpSp>
          <p:nvGrpSpPr>
            <p:cNvPr id="102" name="Group 101">
              <a:extLst>
                <a:ext uri="{FF2B5EF4-FFF2-40B4-BE49-F238E27FC236}">
                  <a16:creationId xmlns:a16="http://schemas.microsoft.com/office/drawing/2014/main" id="{5966DDC4-3767-A011-6031-DEF0154BB6B3}"/>
                </a:ext>
              </a:extLst>
            </p:cNvPr>
            <p:cNvGrpSpPr/>
            <p:nvPr/>
          </p:nvGrpSpPr>
          <p:grpSpPr>
            <a:xfrm>
              <a:off x="5942501" y="5385674"/>
              <a:ext cx="1479067" cy="320150"/>
              <a:chOff x="5942501" y="5649987"/>
              <a:chExt cx="1479067" cy="320150"/>
            </a:xfrm>
          </p:grpSpPr>
          <p:cxnSp>
            <p:nvCxnSpPr>
              <p:cNvPr id="103" name="Straight Arrow Connector 102">
                <a:extLst>
                  <a:ext uri="{FF2B5EF4-FFF2-40B4-BE49-F238E27FC236}">
                    <a16:creationId xmlns:a16="http://schemas.microsoft.com/office/drawing/2014/main" id="{D313D396-598F-AFEA-1F42-BF7676EA9A6F}"/>
                  </a:ext>
                </a:extLst>
              </p:cNvPr>
              <p:cNvCxnSpPr>
                <a:cxnSpLocks/>
                <a:stCxn id="89" idx="1"/>
              </p:cNvCxnSpPr>
              <p:nvPr/>
            </p:nvCxnSpPr>
            <p:spPr>
              <a:xfrm flipH="1">
                <a:off x="5942501" y="5649987"/>
                <a:ext cx="1479067" cy="23057"/>
              </a:xfrm>
              <a:prstGeom prst="straightConnector1">
                <a:avLst/>
              </a:prstGeom>
              <a:ln>
                <a:solidFill>
                  <a:schemeClr val="bg1">
                    <a:lumMod val="50000"/>
                  </a:schemeClr>
                </a:solidFill>
                <a:prstDash val="sysDash"/>
                <a:headEnd type="triangle"/>
                <a:tailEnd type="none"/>
              </a:ln>
            </p:spPr>
            <p:style>
              <a:lnRef idx="1">
                <a:schemeClr val="accent1"/>
              </a:lnRef>
              <a:fillRef idx="0">
                <a:schemeClr val="accent1"/>
              </a:fillRef>
              <a:effectRef idx="0">
                <a:schemeClr val="accent1"/>
              </a:effectRef>
              <a:fontRef idx="minor">
                <a:schemeClr val="tx1"/>
              </a:fontRef>
            </p:style>
          </p:cxnSp>
          <p:sp>
            <p:nvSpPr>
              <p:cNvPr id="104" name="TextBox 103">
                <a:extLst>
                  <a:ext uri="{FF2B5EF4-FFF2-40B4-BE49-F238E27FC236}">
                    <a16:creationId xmlns:a16="http://schemas.microsoft.com/office/drawing/2014/main" id="{19CA9C14-CF0F-21F4-F31E-6A3DAA068F64}"/>
                  </a:ext>
                </a:extLst>
              </p:cNvPr>
              <p:cNvSpPr txBox="1"/>
              <p:nvPr/>
            </p:nvSpPr>
            <p:spPr>
              <a:xfrm>
                <a:off x="6027326" y="5693138"/>
                <a:ext cx="1179193" cy="276999"/>
              </a:xfrm>
              <a:prstGeom prst="rect">
                <a:avLst/>
              </a:prstGeom>
              <a:noFill/>
            </p:spPr>
            <p:txBody>
              <a:bodyPr wrap="square" rtlCol="0">
                <a:spAutoFit/>
              </a:bodyPr>
              <a:lstStyle>
                <a:defPPr>
                  <a:defRPr lang="en-CH"/>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pPr algn="ctr"/>
                <a:r>
                  <a:rPr lang="en-GB" sz="1200">
                    <a:solidFill>
                      <a:schemeClr val="bg1">
                        <a:lumMod val="50000"/>
                      </a:schemeClr>
                    </a:solidFill>
                  </a:rPr>
                  <a:t>«publish»</a:t>
                </a:r>
              </a:p>
            </p:txBody>
          </p:sp>
        </p:grpSp>
      </p:grpSp>
      <p:sp>
        <p:nvSpPr>
          <p:cNvPr id="106" name="TextBox 105">
            <a:extLst>
              <a:ext uri="{FF2B5EF4-FFF2-40B4-BE49-F238E27FC236}">
                <a16:creationId xmlns:a16="http://schemas.microsoft.com/office/drawing/2014/main" id="{3264D04F-1F08-B94A-DA04-EB1D2235D0FF}"/>
              </a:ext>
            </a:extLst>
          </p:cNvPr>
          <p:cNvSpPr txBox="1"/>
          <p:nvPr/>
        </p:nvSpPr>
        <p:spPr>
          <a:xfrm>
            <a:off x="1646790" y="6358695"/>
            <a:ext cx="5876345" cy="200055"/>
          </a:xfrm>
          <a:prstGeom prst="rect">
            <a:avLst/>
          </a:prstGeom>
          <a:noFill/>
        </p:spPr>
        <p:txBody>
          <a:bodyPr wrap="square" lIns="45720" tIns="22860" rIns="45720" bIns="22860" rtlCol="0" anchor="t">
            <a:spAutoFit/>
          </a:bodyPr>
          <a:lstStyle>
            <a:defPPr>
              <a:defRPr lang="en-CH"/>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en-GB" sz="1000"/>
              <a:t>Guide to WIS (WMO No. 1061), Vol II, </a:t>
            </a:r>
            <a:r>
              <a:rPr lang="en-GB" sz="1000">
                <a:solidFill>
                  <a:srgbClr val="1F1F1F"/>
                </a:solidFill>
                <a:latin typeface="Arial"/>
              </a:rPr>
              <a:t>§1.3.2 How to provide discovery metadata to WIS2 [</a:t>
            </a:r>
            <a:r>
              <a:rPr lang="en-GB" sz="1000">
                <a:solidFill>
                  <a:srgbClr val="1F1F1F"/>
                </a:solidFill>
                <a:latin typeface="Arial"/>
                <a:hlinkClick r:id="rId7"/>
              </a:rPr>
              <a:t>approved</a:t>
            </a:r>
            <a:r>
              <a:rPr lang="en-GB" sz="1000">
                <a:solidFill>
                  <a:srgbClr val="1F1F1F"/>
                </a:solidFill>
                <a:latin typeface="Arial"/>
              </a:rPr>
              <a:t>] </a:t>
            </a:r>
            <a:endParaRPr lang="en-GB" sz="1000">
              <a:latin typeface="Arial"/>
            </a:endParaRPr>
          </a:p>
        </p:txBody>
      </p:sp>
      <p:sp>
        <p:nvSpPr>
          <p:cNvPr id="107" name="TextBox 106">
            <a:extLst>
              <a:ext uri="{FF2B5EF4-FFF2-40B4-BE49-F238E27FC236}">
                <a16:creationId xmlns:a16="http://schemas.microsoft.com/office/drawing/2014/main" id="{574BABD1-39A8-13E2-FE59-0A98CACE3A2C}"/>
              </a:ext>
            </a:extLst>
          </p:cNvPr>
          <p:cNvSpPr txBox="1"/>
          <p:nvPr/>
        </p:nvSpPr>
        <p:spPr>
          <a:xfrm>
            <a:off x="1649852" y="5990398"/>
            <a:ext cx="5664637" cy="200055"/>
          </a:xfrm>
          <a:prstGeom prst="rect">
            <a:avLst/>
          </a:prstGeom>
          <a:noFill/>
        </p:spPr>
        <p:txBody>
          <a:bodyPr wrap="square" lIns="45720" tIns="22860" rIns="45720" bIns="22860" rtlCol="0" anchor="t">
            <a:spAutoFit/>
          </a:bodyPr>
          <a:lstStyle>
            <a:defPPr>
              <a:defRPr lang="en-CH"/>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en-GB" sz="1000"/>
              <a:t>Manual on WIS (WMO No. 1060), Vol II, Appendix F: WMO Core Metadata Profile 2</a:t>
            </a:r>
            <a:r>
              <a:rPr lang="en-GB" sz="1000">
                <a:solidFill>
                  <a:srgbClr val="1F1F1F"/>
                </a:solidFill>
                <a:latin typeface="Arial"/>
              </a:rPr>
              <a:t> [</a:t>
            </a:r>
            <a:r>
              <a:rPr lang="en-GB" sz="1000">
                <a:solidFill>
                  <a:srgbClr val="1F1F1F"/>
                </a:solidFill>
                <a:latin typeface="Arial"/>
                <a:hlinkClick r:id="rId8"/>
              </a:rPr>
              <a:t>approved</a:t>
            </a:r>
            <a:r>
              <a:rPr lang="en-GB" sz="1000">
                <a:solidFill>
                  <a:srgbClr val="1F1F1F"/>
                </a:solidFill>
                <a:latin typeface="Arial"/>
              </a:rPr>
              <a:t>] </a:t>
            </a:r>
            <a:endParaRPr lang="en-GB" sz="1000">
              <a:latin typeface="Arial"/>
            </a:endParaRPr>
          </a:p>
        </p:txBody>
      </p:sp>
      <p:sp>
        <p:nvSpPr>
          <p:cNvPr id="5" name="PlaceHolder 1">
            <a:extLst>
              <a:ext uri="{FF2B5EF4-FFF2-40B4-BE49-F238E27FC236}">
                <a16:creationId xmlns:a16="http://schemas.microsoft.com/office/drawing/2014/main" id="{87545C36-A531-4DE3-F4E3-301EC6394C5D}"/>
              </a:ext>
            </a:extLst>
          </p:cNvPr>
          <p:cNvSpPr txBox="1">
            <a:spLocks/>
          </p:cNvSpPr>
          <p:nvPr/>
        </p:nvSpPr>
        <p:spPr>
          <a:xfrm>
            <a:off x="603180" y="476280"/>
            <a:ext cx="10984860" cy="715860"/>
          </a:xfrm>
          <a:prstGeom prst="rect">
            <a:avLst/>
          </a:prstGeom>
          <a:noFill/>
          <a:ln w="12600">
            <a:noFill/>
          </a:ln>
        </p:spPr>
        <p:txBody>
          <a:bodyPr lIns="25380" tIns="25380" rIns="25380" bIns="25380" anchor="t">
            <a:noAutofit/>
          </a:bodyPr>
          <a:lstStyle>
            <a:lvl1pPr algn="ctr" defTabSz="914400" rtl="0" eaLnBrk="1" latinLnBrk="0" hangingPunct="1">
              <a:lnSpc>
                <a:spcPct val="90000"/>
              </a:lnSpc>
              <a:spcBef>
                <a:spcPct val="0"/>
              </a:spcBef>
              <a:buNone/>
              <a:defRPr sz="12000" kern="1200">
                <a:solidFill>
                  <a:schemeClr val="tx1"/>
                </a:solidFill>
                <a:latin typeface="+mj-lt"/>
                <a:ea typeface="+mj-ea"/>
                <a:cs typeface="+mj-cs"/>
              </a:defRPr>
            </a:lvl1pPr>
          </a:lstStyle>
          <a:p>
            <a:pPr>
              <a:lnSpc>
                <a:spcPct val="80000"/>
              </a:lnSpc>
              <a:tabLst>
                <a:tab pos="0" algn="l"/>
              </a:tabLst>
            </a:pPr>
            <a:r>
              <a:rPr lang="en-CA" sz="4250" b="1" spc="-86" dirty="0">
                <a:solidFill>
                  <a:srgbClr val="00B1FF"/>
                </a:solidFill>
                <a:latin typeface="Arial"/>
              </a:rPr>
              <a:t>WMO Core Metadata Profile (WCMP2)</a:t>
            </a:r>
          </a:p>
        </p:txBody>
      </p:sp>
    </p:spTree>
    <p:extLst>
      <p:ext uri="{BB962C8B-B14F-4D97-AF65-F5344CB8AC3E}">
        <p14:creationId xmlns:p14="http://schemas.microsoft.com/office/powerpoint/2010/main" val="10645598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9A51682-B3AA-C0DC-265C-C5FFDCC78BE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270"/>
            <a:ext cx="12192000" cy="6667500"/>
          </a:xfrm>
          <a:prstGeom prst="rect">
            <a:avLst/>
          </a:prstGeom>
        </p:spPr>
      </p:pic>
      <p:pic>
        <p:nvPicPr>
          <p:cNvPr id="3" name="Picture 2">
            <a:extLst>
              <a:ext uri="{FF2B5EF4-FFF2-40B4-BE49-F238E27FC236}">
                <a16:creationId xmlns:a16="http://schemas.microsoft.com/office/drawing/2014/main" id="{50B33B96-78CA-6E9A-9507-1D43F720C82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67453" y="4060078"/>
            <a:ext cx="3706403" cy="328295"/>
          </a:xfrm>
          <a:prstGeom prst="rect">
            <a:avLst/>
          </a:prstGeom>
        </p:spPr>
      </p:pic>
      <p:sp>
        <p:nvSpPr>
          <p:cNvPr id="6" name="Rectangle 5">
            <a:extLst>
              <a:ext uri="{FF2B5EF4-FFF2-40B4-BE49-F238E27FC236}">
                <a16:creationId xmlns:a16="http://schemas.microsoft.com/office/drawing/2014/main" id="{90688C63-35C8-681A-703F-3459CB224071}"/>
              </a:ext>
            </a:extLst>
          </p:cNvPr>
          <p:cNvSpPr/>
          <p:nvPr/>
        </p:nvSpPr>
        <p:spPr>
          <a:xfrm>
            <a:off x="1089025" y="220656"/>
            <a:ext cx="1659571" cy="11303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a:solidFill>
                  <a:schemeClr val="tx1">
                    <a:lumMod val="50000"/>
                    <a:lumOff val="50000"/>
                  </a:schemeClr>
                </a:solidFill>
              </a:rPr>
              <a:t>--------------------------------------</a:t>
            </a:r>
          </a:p>
        </p:txBody>
      </p:sp>
      <p:sp>
        <p:nvSpPr>
          <p:cNvPr id="8" name="Rectangle 7">
            <a:extLst>
              <a:ext uri="{FF2B5EF4-FFF2-40B4-BE49-F238E27FC236}">
                <a16:creationId xmlns:a16="http://schemas.microsoft.com/office/drawing/2014/main" id="{6E50D761-C320-C478-FA96-852C55AC1EFB}"/>
              </a:ext>
            </a:extLst>
          </p:cNvPr>
          <p:cNvSpPr/>
          <p:nvPr/>
        </p:nvSpPr>
        <p:spPr>
          <a:xfrm>
            <a:off x="0" y="6673443"/>
            <a:ext cx="12192000" cy="176169"/>
          </a:xfrm>
          <a:prstGeom prst="rect">
            <a:avLst/>
          </a:prstGeom>
          <a:solidFill>
            <a:srgbClr val="F3F3F3"/>
          </a:solidFill>
          <a:ln>
            <a:solidFill>
              <a:srgbClr val="F3F3F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6C0B9682-9199-FF4D-DCA5-12A981541E7F}"/>
              </a:ext>
            </a:extLst>
          </p:cNvPr>
          <p:cNvSpPr/>
          <p:nvPr/>
        </p:nvSpPr>
        <p:spPr>
          <a:xfrm>
            <a:off x="7185025" y="216462"/>
            <a:ext cx="1659571" cy="11303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a:solidFill>
                  <a:schemeClr val="tx1">
                    <a:lumMod val="50000"/>
                    <a:lumOff val="50000"/>
                  </a:schemeClr>
                </a:solidFill>
              </a:rPr>
              <a:t>--------------------------------------</a:t>
            </a:r>
          </a:p>
        </p:txBody>
      </p:sp>
      <p:sp>
        <p:nvSpPr>
          <p:cNvPr id="10" name="Callout: Line 9">
            <a:extLst>
              <a:ext uri="{FF2B5EF4-FFF2-40B4-BE49-F238E27FC236}">
                <a16:creationId xmlns:a16="http://schemas.microsoft.com/office/drawing/2014/main" id="{589D4C04-A032-A736-DC64-2C3A1F9A4095}"/>
              </a:ext>
            </a:extLst>
          </p:cNvPr>
          <p:cNvSpPr/>
          <p:nvPr/>
        </p:nvSpPr>
        <p:spPr>
          <a:xfrm>
            <a:off x="2365696" y="683702"/>
            <a:ext cx="2051108" cy="272893"/>
          </a:xfrm>
          <a:prstGeom prst="borderCallout1">
            <a:avLst>
              <a:gd name="adj1" fmla="val 48875"/>
              <a:gd name="adj2" fmla="val -2829"/>
              <a:gd name="adj3" fmla="val 64852"/>
              <a:gd name="adj4" fmla="val -46922"/>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a:solidFill>
                  <a:schemeClr val="tx1"/>
                </a:solidFill>
              </a:rPr>
              <a:t>Geometry (extent)</a:t>
            </a:r>
          </a:p>
        </p:txBody>
      </p:sp>
      <p:sp>
        <p:nvSpPr>
          <p:cNvPr id="11" name="Callout: Line 10">
            <a:extLst>
              <a:ext uri="{FF2B5EF4-FFF2-40B4-BE49-F238E27FC236}">
                <a16:creationId xmlns:a16="http://schemas.microsoft.com/office/drawing/2014/main" id="{146AE723-6B01-EEEA-AF78-8F58818DC642}"/>
              </a:ext>
            </a:extLst>
          </p:cNvPr>
          <p:cNvSpPr/>
          <p:nvPr/>
        </p:nvSpPr>
        <p:spPr>
          <a:xfrm>
            <a:off x="3791825" y="1448499"/>
            <a:ext cx="1140902" cy="272893"/>
          </a:xfrm>
          <a:prstGeom prst="borderCallout1">
            <a:avLst>
              <a:gd name="adj1" fmla="val 48875"/>
              <a:gd name="adj2" fmla="val -2829"/>
              <a:gd name="adj3" fmla="val 384558"/>
              <a:gd name="adj4" fmla="val -109790"/>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a:solidFill>
                  <a:schemeClr val="tx1"/>
                </a:solidFill>
              </a:rPr>
              <a:t>Identifier</a:t>
            </a:r>
          </a:p>
        </p:txBody>
      </p:sp>
      <p:sp>
        <p:nvSpPr>
          <p:cNvPr id="12" name="Callout: Line 11">
            <a:extLst>
              <a:ext uri="{FF2B5EF4-FFF2-40B4-BE49-F238E27FC236}">
                <a16:creationId xmlns:a16="http://schemas.microsoft.com/office/drawing/2014/main" id="{FC1AD2DF-8292-C0D7-0783-A10162C72646}"/>
              </a:ext>
            </a:extLst>
          </p:cNvPr>
          <p:cNvSpPr/>
          <p:nvPr/>
        </p:nvSpPr>
        <p:spPr>
          <a:xfrm>
            <a:off x="4216865" y="1805730"/>
            <a:ext cx="678111" cy="272893"/>
          </a:xfrm>
          <a:prstGeom prst="borderCallout1">
            <a:avLst>
              <a:gd name="adj1" fmla="val 48875"/>
              <a:gd name="adj2" fmla="val -2829"/>
              <a:gd name="adj3" fmla="val 281576"/>
              <a:gd name="adj4" fmla="val -131082"/>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a:solidFill>
                  <a:schemeClr val="tx1"/>
                </a:solidFill>
              </a:rPr>
              <a:t>Title</a:t>
            </a:r>
          </a:p>
        </p:txBody>
      </p:sp>
      <p:sp>
        <p:nvSpPr>
          <p:cNvPr id="13" name="Callout: Line 12">
            <a:extLst>
              <a:ext uri="{FF2B5EF4-FFF2-40B4-BE49-F238E27FC236}">
                <a16:creationId xmlns:a16="http://schemas.microsoft.com/office/drawing/2014/main" id="{F3C65927-1C3B-B490-395F-73032D9ABE46}"/>
              </a:ext>
            </a:extLst>
          </p:cNvPr>
          <p:cNvSpPr/>
          <p:nvPr/>
        </p:nvSpPr>
        <p:spPr>
          <a:xfrm>
            <a:off x="4585982" y="2162962"/>
            <a:ext cx="1307283" cy="272893"/>
          </a:xfrm>
          <a:prstGeom prst="borderCallout1">
            <a:avLst>
              <a:gd name="adj1" fmla="val 48875"/>
              <a:gd name="adj2" fmla="val -2829"/>
              <a:gd name="adj3" fmla="val 177057"/>
              <a:gd name="adj4" fmla="val -39843"/>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a:solidFill>
                  <a:schemeClr val="tx1"/>
                </a:solidFill>
              </a:rPr>
              <a:t>Description</a:t>
            </a:r>
          </a:p>
        </p:txBody>
      </p:sp>
      <p:sp>
        <p:nvSpPr>
          <p:cNvPr id="14" name="Callout: Line 13">
            <a:extLst>
              <a:ext uri="{FF2B5EF4-FFF2-40B4-BE49-F238E27FC236}">
                <a16:creationId xmlns:a16="http://schemas.microsoft.com/office/drawing/2014/main" id="{1DE6E1B4-F33C-DF64-C5E2-E5BA200D1196}"/>
              </a:ext>
            </a:extLst>
          </p:cNvPr>
          <p:cNvSpPr/>
          <p:nvPr/>
        </p:nvSpPr>
        <p:spPr>
          <a:xfrm>
            <a:off x="2547458" y="3227064"/>
            <a:ext cx="1140902" cy="272893"/>
          </a:xfrm>
          <a:prstGeom prst="borderCallout1">
            <a:avLst>
              <a:gd name="adj1" fmla="val 48875"/>
              <a:gd name="adj2" fmla="val -2829"/>
              <a:gd name="adj3" fmla="val -10463"/>
              <a:gd name="adj4" fmla="val -95819"/>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Keywords</a:t>
            </a:r>
          </a:p>
        </p:txBody>
      </p:sp>
      <p:sp>
        <p:nvSpPr>
          <p:cNvPr id="15" name="Callout: Line 14">
            <a:extLst>
              <a:ext uri="{FF2B5EF4-FFF2-40B4-BE49-F238E27FC236}">
                <a16:creationId xmlns:a16="http://schemas.microsoft.com/office/drawing/2014/main" id="{F4C77F36-7AFB-7CD1-8334-1623173A029B}"/>
              </a:ext>
            </a:extLst>
          </p:cNvPr>
          <p:cNvSpPr/>
          <p:nvPr/>
        </p:nvSpPr>
        <p:spPr>
          <a:xfrm>
            <a:off x="8415561" y="6221834"/>
            <a:ext cx="3597479" cy="272893"/>
          </a:xfrm>
          <a:prstGeom prst="borderCallout1">
            <a:avLst>
              <a:gd name="adj1" fmla="val 48875"/>
              <a:gd name="adj2" fmla="val -2829"/>
              <a:gd name="adj3" fmla="val 51019"/>
              <a:gd name="adj4" fmla="val -17033"/>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a:solidFill>
                  <a:schemeClr val="tx1"/>
                </a:solidFill>
              </a:rPr>
              <a:t>Time (extent) and update frequency</a:t>
            </a:r>
          </a:p>
        </p:txBody>
      </p:sp>
      <p:sp>
        <p:nvSpPr>
          <p:cNvPr id="16" name="Callout: Line 15">
            <a:extLst>
              <a:ext uri="{FF2B5EF4-FFF2-40B4-BE49-F238E27FC236}">
                <a16:creationId xmlns:a16="http://schemas.microsoft.com/office/drawing/2014/main" id="{232B3F55-9DFC-2279-87FC-DDCAC57AD170}"/>
              </a:ext>
            </a:extLst>
          </p:cNvPr>
          <p:cNvSpPr/>
          <p:nvPr/>
        </p:nvSpPr>
        <p:spPr>
          <a:xfrm>
            <a:off x="3610062" y="5497533"/>
            <a:ext cx="1893115" cy="272893"/>
          </a:xfrm>
          <a:prstGeom prst="borderCallout1">
            <a:avLst>
              <a:gd name="adj1" fmla="val 48875"/>
              <a:gd name="adj2" fmla="val -2829"/>
              <a:gd name="adj3" fmla="val 140168"/>
              <a:gd name="adj4" fmla="val -91388"/>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a:solidFill>
                  <a:schemeClr val="tx1"/>
                </a:solidFill>
              </a:rPr>
              <a:t>Publisher contact</a:t>
            </a:r>
          </a:p>
        </p:txBody>
      </p:sp>
      <p:sp>
        <p:nvSpPr>
          <p:cNvPr id="17" name="Callout: Line 16">
            <a:extLst>
              <a:ext uri="{FF2B5EF4-FFF2-40B4-BE49-F238E27FC236}">
                <a16:creationId xmlns:a16="http://schemas.microsoft.com/office/drawing/2014/main" id="{1C010D78-1AFE-DAFE-C1B1-46556FCD784B}"/>
              </a:ext>
            </a:extLst>
          </p:cNvPr>
          <p:cNvSpPr/>
          <p:nvPr/>
        </p:nvSpPr>
        <p:spPr>
          <a:xfrm>
            <a:off x="9391475" y="547255"/>
            <a:ext cx="2450983" cy="272893"/>
          </a:xfrm>
          <a:prstGeom prst="borderCallout1">
            <a:avLst>
              <a:gd name="adj1" fmla="val 48875"/>
              <a:gd name="adj2" fmla="val -2829"/>
              <a:gd name="adj3" fmla="val 190891"/>
              <a:gd name="adj4" fmla="val -73932"/>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a:solidFill>
                  <a:schemeClr val="tx1"/>
                </a:solidFill>
              </a:rPr>
              <a:t>Publisher contact </a:t>
            </a:r>
            <a:r>
              <a:rPr lang="en-GB" i="1">
                <a:solidFill>
                  <a:schemeClr val="tx1"/>
                </a:solidFill>
              </a:rPr>
              <a:t>(cont.)</a:t>
            </a:r>
          </a:p>
        </p:txBody>
      </p:sp>
      <p:sp>
        <p:nvSpPr>
          <p:cNvPr id="18" name="Callout: Line 17">
            <a:extLst>
              <a:ext uri="{FF2B5EF4-FFF2-40B4-BE49-F238E27FC236}">
                <a16:creationId xmlns:a16="http://schemas.microsoft.com/office/drawing/2014/main" id="{93053ED9-093A-2296-567F-D0D382534B96}"/>
              </a:ext>
            </a:extLst>
          </p:cNvPr>
          <p:cNvSpPr/>
          <p:nvPr/>
        </p:nvSpPr>
        <p:spPr>
          <a:xfrm>
            <a:off x="9332753" y="1368673"/>
            <a:ext cx="1283516" cy="272893"/>
          </a:xfrm>
          <a:prstGeom prst="borderCallout1">
            <a:avLst>
              <a:gd name="adj1" fmla="val 48875"/>
              <a:gd name="adj2" fmla="val -2829"/>
              <a:gd name="adj3" fmla="val 410688"/>
              <a:gd name="adj4" fmla="val -124395"/>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a:solidFill>
                  <a:schemeClr val="tx1"/>
                </a:solidFill>
              </a:rPr>
              <a:t>Data policy</a:t>
            </a:r>
          </a:p>
        </p:txBody>
      </p:sp>
      <p:sp>
        <p:nvSpPr>
          <p:cNvPr id="19" name="Callout: Line 18">
            <a:extLst>
              <a:ext uri="{FF2B5EF4-FFF2-40B4-BE49-F238E27FC236}">
                <a16:creationId xmlns:a16="http://schemas.microsoft.com/office/drawing/2014/main" id="{62292674-AE15-2F98-1A27-283472034B62}"/>
              </a:ext>
            </a:extLst>
          </p:cNvPr>
          <p:cNvSpPr/>
          <p:nvPr/>
        </p:nvSpPr>
        <p:spPr>
          <a:xfrm>
            <a:off x="9535487" y="1721392"/>
            <a:ext cx="837500" cy="272893"/>
          </a:xfrm>
          <a:prstGeom prst="borderCallout1">
            <a:avLst>
              <a:gd name="adj1" fmla="val 48875"/>
              <a:gd name="adj2" fmla="val -2829"/>
              <a:gd name="adj3" fmla="val 293873"/>
              <a:gd name="adj4" fmla="val -97598"/>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a:solidFill>
                  <a:schemeClr val="tx1"/>
                </a:solidFill>
              </a:rPr>
              <a:t>Rights</a:t>
            </a:r>
          </a:p>
        </p:txBody>
      </p:sp>
      <p:sp>
        <p:nvSpPr>
          <p:cNvPr id="20" name="Callout: Line 19">
            <a:extLst>
              <a:ext uri="{FF2B5EF4-FFF2-40B4-BE49-F238E27FC236}">
                <a16:creationId xmlns:a16="http://schemas.microsoft.com/office/drawing/2014/main" id="{28A53598-D5BC-7469-380D-CEDD071DB5A5}"/>
              </a:ext>
            </a:extLst>
          </p:cNvPr>
          <p:cNvSpPr/>
          <p:nvPr/>
        </p:nvSpPr>
        <p:spPr>
          <a:xfrm>
            <a:off x="10135300" y="3009300"/>
            <a:ext cx="1932263" cy="272893"/>
          </a:xfrm>
          <a:prstGeom prst="borderCallout1">
            <a:avLst>
              <a:gd name="adj1" fmla="val 48875"/>
              <a:gd name="adj2" fmla="val -2829"/>
              <a:gd name="adj3" fmla="val -22759"/>
              <a:gd name="adj4" fmla="val -64699"/>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a:solidFill>
                  <a:schemeClr val="tx1"/>
                </a:solidFill>
              </a:rPr>
              <a:t>Data access (files)</a:t>
            </a:r>
          </a:p>
        </p:txBody>
      </p:sp>
      <p:sp>
        <p:nvSpPr>
          <p:cNvPr id="21" name="Callout: Line 20">
            <a:extLst>
              <a:ext uri="{FF2B5EF4-FFF2-40B4-BE49-F238E27FC236}">
                <a16:creationId xmlns:a16="http://schemas.microsoft.com/office/drawing/2014/main" id="{54014E64-5153-24C8-C406-7AAEBA54AC66}"/>
              </a:ext>
            </a:extLst>
          </p:cNvPr>
          <p:cNvSpPr/>
          <p:nvPr/>
        </p:nvSpPr>
        <p:spPr>
          <a:xfrm>
            <a:off x="8534401" y="3363510"/>
            <a:ext cx="3533162" cy="272893"/>
          </a:xfrm>
          <a:prstGeom prst="borderCallout1">
            <a:avLst>
              <a:gd name="adj1" fmla="val 48875"/>
              <a:gd name="adj2" fmla="val -2829"/>
              <a:gd name="adj3" fmla="val 32575"/>
              <a:gd name="adj4" fmla="val -7908"/>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a:solidFill>
                  <a:schemeClr val="tx1"/>
                </a:solidFill>
              </a:rPr>
              <a:t>Data access (API) with security info</a:t>
            </a:r>
          </a:p>
        </p:txBody>
      </p:sp>
      <p:sp>
        <p:nvSpPr>
          <p:cNvPr id="22" name="Callout: Line 21">
            <a:extLst>
              <a:ext uri="{FF2B5EF4-FFF2-40B4-BE49-F238E27FC236}">
                <a16:creationId xmlns:a16="http://schemas.microsoft.com/office/drawing/2014/main" id="{CA5432BC-43E1-49F8-7B37-94DCC2EFD1A5}"/>
              </a:ext>
            </a:extLst>
          </p:cNvPr>
          <p:cNvSpPr/>
          <p:nvPr/>
        </p:nvSpPr>
        <p:spPr>
          <a:xfrm>
            <a:off x="9332753" y="3831306"/>
            <a:ext cx="2727819" cy="272893"/>
          </a:xfrm>
          <a:prstGeom prst="borderCallout1">
            <a:avLst>
              <a:gd name="adj1" fmla="val 48875"/>
              <a:gd name="adj2" fmla="val -2829"/>
              <a:gd name="adj3" fmla="val 92648"/>
              <a:gd name="adj4" fmla="val -28223"/>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a:solidFill>
                  <a:schemeClr val="tx1"/>
                </a:solidFill>
              </a:rPr>
              <a:t>Data access (notifications)</a:t>
            </a:r>
          </a:p>
        </p:txBody>
      </p:sp>
      <p:sp>
        <p:nvSpPr>
          <p:cNvPr id="23" name="Callout: Line 22">
            <a:extLst>
              <a:ext uri="{FF2B5EF4-FFF2-40B4-BE49-F238E27FC236}">
                <a16:creationId xmlns:a16="http://schemas.microsoft.com/office/drawing/2014/main" id="{168F1A13-FB1B-F244-6627-2AEBA059D3ED}"/>
              </a:ext>
            </a:extLst>
          </p:cNvPr>
          <p:cNvSpPr/>
          <p:nvPr/>
        </p:nvSpPr>
        <p:spPr>
          <a:xfrm>
            <a:off x="8812628" y="4197639"/>
            <a:ext cx="3236753" cy="272893"/>
          </a:xfrm>
          <a:prstGeom prst="borderCallout1">
            <a:avLst>
              <a:gd name="adj1" fmla="val 48875"/>
              <a:gd name="adj2" fmla="val -2829"/>
              <a:gd name="adj3" fmla="val 90983"/>
              <a:gd name="adj4" fmla="val -23696"/>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a:solidFill>
                  <a:schemeClr val="tx1"/>
                </a:solidFill>
              </a:rPr>
              <a:t>Additional info (OSCAR/Surface)</a:t>
            </a:r>
          </a:p>
        </p:txBody>
      </p:sp>
      <p:sp>
        <p:nvSpPr>
          <p:cNvPr id="24" name="Callout: Line 23">
            <a:extLst>
              <a:ext uri="{FF2B5EF4-FFF2-40B4-BE49-F238E27FC236}">
                <a16:creationId xmlns:a16="http://schemas.microsoft.com/office/drawing/2014/main" id="{3FC34743-48D6-E0E6-4EB9-7ED958D9F854}"/>
              </a:ext>
            </a:extLst>
          </p:cNvPr>
          <p:cNvSpPr/>
          <p:nvPr/>
        </p:nvSpPr>
        <p:spPr>
          <a:xfrm>
            <a:off x="8812627" y="4641539"/>
            <a:ext cx="3236753" cy="272893"/>
          </a:xfrm>
          <a:prstGeom prst="borderCallout1">
            <a:avLst>
              <a:gd name="adj1" fmla="val 48875"/>
              <a:gd name="adj2" fmla="val -2829"/>
              <a:gd name="adj3" fmla="val 90983"/>
              <a:gd name="adj4" fmla="val -23696"/>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a:solidFill>
                  <a:schemeClr val="tx1"/>
                </a:solidFill>
              </a:rPr>
              <a:t>Additional info (Developer docs)</a:t>
            </a:r>
          </a:p>
        </p:txBody>
      </p:sp>
      <p:sp>
        <p:nvSpPr>
          <p:cNvPr id="25" name="Callout: Line 24">
            <a:extLst>
              <a:ext uri="{FF2B5EF4-FFF2-40B4-BE49-F238E27FC236}">
                <a16:creationId xmlns:a16="http://schemas.microsoft.com/office/drawing/2014/main" id="{EE12CC52-48CD-CD35-7EAF-B22B684BB8E3}"/>
              </a:ext>
            </a:extLst>
          </p:cNvPr>
          <p:cNvSpPr/>
          <p:nvPr/>
        </p:nvSpPr>
        <p:spPr>
          <a:xfrm>
            <a:off x="9391475" y="5073290"/>
            <a:ext cx="998291" cy="272893"/>
          </a:xfrm>
          <a:prstGeom prst="borderCallout1">
            <a:avLst>
              <a:gd name="adj1" fmla="val 48875"/>
              <a:gd name="adj2" fmla="val -2829"/>
              <a:gd name="adj3" fmla="val 97131"/>
              <a:gd name="adj4" fmla="val -522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a:solidFill>
                  <a:schemeClr val="tx1"/>
                </a:solidFill>
              </a:rPr>
              <a:t>License</a:t>
            </a:r>
          </a:p>
        </p:txBody>
      </p:sp>
      <p:sp>
        <p:nvSpPr>
          <p:cNvPr id="26" name="Callout: Line 25">
            <a:extLst>
              <a:ext uri="{FF2B5EF4-FFF2-40B4-BE49-F238E27FC236}">
                <a16:creationId xmlns:a16="http://schemas.microsoft.com/office/drawing/2014/main" id="{FFC37495-5D98-1193-0BC1-A7F37F8D5075}"/>
              </a:ext>
            </a:extLst>
          </p:cNvPr>
          <p:cNvSpPr/>
          <p:nvPr/>
        </p:nvSpPr>
        <p:spPr>
          <a:xfrm>
            <a:off x="10898697" y="5431686"/>
            <a:ext cx="998291" cy="272893"/>
          </a:xfrm>
          <a:prstGeom prst="borderCallout1">
            <a:avLst>
              <a:gd name="adj1" fmla="val 48875"/>
              <a:gd name="adj2" fmla="val -2829"/>
              <a:gd name="adj3" fmla="val 97131"/>
              <a:gd name="adj4" fmla="val -522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a:solidFill>
                  <a:schemeClr val="tx1"/>
                </a:solidFill>
              </a:rPr>
              <a:t>Citation</a:t>
            </a:r>
          </a:p>
        </p:txBody>
      </p:sp>
      <p:sp>
        <p:nvSpPr>
          <p:cNvPr id="27" name="TextBox 26">
            <a:extLst>
              <a:ext uri="{FF2B5EF4-FFF2-40B4-BE49-F238E27FC236}">
                <a16:creationId xmlns:a16="http://schemas.microsoft.com/office/drawing/2014/main" id="{6C82627E-46DE-D134-59CB-D012B20A60DA}"/>
              </a:ext>
            </a:extLst>
          </p:cNvPr>
          <p:cNvSpPr txBox="1"/>
          <p:nvPr/>
        </p:nvSpPr>
        <p:spPr>
          <a:xfrm>
            <a:off x="2624447" y="6204965"/>
            <a:ext cx="3333603" cy="400108"/>
          </a:xfrm>
          <a:prstGeom prst="rect">
            <a:avLst/>
          </a:prstGeom>
          <a:noFill/>
          <a:ln w="12700" cap="flat">
            <a:noFill/>
            <a:miter lim="400000"/>
          </a:ln>
          <a:effectLst/>
          <a:sp3d/>
        </p:spPr>
        <p:txBody>
          <a:bodyPr rot="0" spcFirstLastPara="1" vertOverflow="overflow" horzOverflow="overflow" vert="horz" wrap="none" lIns="45719" tIns="45719" rIns="45719" bIns="45719" numCol="1" spcCol="38100" rtlCol="0" anchor="t">
            <a:spAutoFit/>
          </a:bodyPr>
          <a:lstStyle/>
          <a:p>
            <a:pPr marL="0" marR="0" lvl="0" indent="0" defTabSz="914400" eaLnBrk="1" fontAlgn="auto" latinLnBrk="0" hangingPunct="0">
              <a:lnSpc>
                <a:spcPct val="100000"/>
              </a:lnSpc>
              <a:spcBef>
                <a:spcPts val="0"/>
              </a:spcBef>
              <a:spcAft>
                <a:spcPts val="0"/>
              </a:spcAft>
              <a:buClrTx/>
              <a:buSzTx/>
              <a:buFontTx/>
              <a:buNone/>
              <a:tabLst/>
              <a:defRPr/>
            </a:pPr>
            <a:r>
              <a:rPr kumimoji="0" lang="en-GB" sz="2000" b="1" i="0" u="none" strike="noStrike" kern="0" cap="none" spc="0" normalizeH="0" baseline="0" noProof="0">
                <a:ln>
                  <a:noFill/>
                </a:ln>
                <a:solidFill>
                  <a:srgbClr val="000000"/>
                </a:solidFill>
                <a:effectLst/>
                <a:uLnTx/>
                <a:uFillTx/>
                <a:cs typeface="Calibri"/>
                <a:sym typeface="Calibri"/>
              </a:rPr>
              <a:t>Example: KNMI dataset (draft)</a:t>
            </a:r>
          </a:p>
        </p:txBody>
      </p:sp>
      <p:sp>
        <p:nvSpPr>
          <p:cNvPr id="7" name="Callout: Line 13">
            <a:extLst>
              <a:ext uri="{FF2B5EF4-FFF2-40B4-BE49-F238E27FC236}">
                <a16:creationId xmlns:a16="http://schemas.microsoft.com/office/drawing/2014/main" id="{8F8EC819-24DE-560B-B504-DB4883708116}"/>
              </a:ext>
            </a:extLst>
          </p:cNvPr>
          <p:cNvSpPr/>
          <p:nvPr/>
        </p:nvSpPr>
        <p:spPr>
          <a:xfrm>
            <a:off x="3956539" y="3694859"/>
            <a:ext cx="1936726" cy="272893"/>
          </a:xfrm>
          <a:prstGeom prst="borderCallout1">
            <a:avLst>
              <a:gd name="adj1" fmla="val 48875"/>
              <a:gd name="adj2" fmla="val -2829"/>
              <a:gd name="adj3" fmla="val -113563"/>
              <a:gd name="adj4" fmla="val -141281"/>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Themes/concepts</a:t>
            </a:r>
          </a:p>
        </p:txBody>
      </p:sp>
    </p:spTree>
    <p:extLst>
      <p:ext uri="{BB962C8B-B14F-4D97-AF65-F5344CB8AC3E}">
        <p14:creationId xmlns:p14="http://schemas.microsoft.com/office/powerpoint/2010/main" val="8552991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TextBox 123">
            <a:extLst>
              <a:ext uri="{FF2B5EF4-FFF2-40B4-BE49-F238E27FC236}">
                <a16:creationId xmlns:a16="http://schemas.microsoft.com/office/drawing/2014/main" id="{19F05B4C-D898-41EE-B6B9-5B0E4CA7705D}"/>
              </a:ext>
            </a:extLst>
          </p:cNvPr>
          <p:cNvSpPr txBox="1"/>
          <p:nvPr/>
        </p:nvSpPr>
        <p:spPr>
          <a:xfrm>
            <a:off x="3294837" y="131716"/>
            <a:ext cx="5602368" cy="646331"/>
          </a:xfrm>
          <a:prstGeom prst="rect">
            <a:avLst/>
          </a:prstGeom>
          <a:noFill/>
        </p:spPr>
        <p:txBody>
          <a:bodyPr wrap="none" rtlCol="0">
            <a:spAutoFit/>
          </a:bodyPr>
          <a:lstStyle/>
          <a:p>
            <a:pPr algn="ctr">
              <a:lnSpc>
                <a:spcPct val="90000"/>
              </a:lnSpc>
              <a:spcBef>
                <a:spcPct val="0"/>
              </a:spcBef>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Lst>
            </a:pPr>
            <a:r>
              <a:rPr lang="en-GB" sz="4000" dirty="0">
                <a:latin typeface="+mj-lt"/>
                <a:ea typeface="+mj-ea"/>
                <a:cs typeface="+mj-cs"/>
              </a:rPr>
              <a:t>WCMP2 themes/concepts</a:t>
            </a:r>
          </a:p>
        </p:txBody>
      </p:sp>
      <p:sp>
        <p:nvSpPr>
          <p:cNvPr id="96" name="Rectangle 2">
            <a:extLst>
              <a:ext uri="{FF2B5EF4-FFF2-40B4-BE49-F238E27FC236}">
                <a16:creationId xmlns:a16="http://schemas.microsoft.com/office/drawing/2014/main" id="{20F88A6D-9D74-4B28-7470-8EFC3BAE9DAC}"/>
              </a:ext>
            </a:extLst>
          </p:cNvPr>
          <p:cNvSpPr txBox="1">
            <a:spLocks noChangeArrowheads="1"/>
          </p:cNvSpPr>
          <p:nvPr/>
        </p:nvSpPr>
        <p:spPr>
          <a:xfrm>
            <a:off x="555586" y="937383"/>
            <a:ext cx="10449026" cy="4758284"/>
          </a:xfrm>
          <a:prstGeom prst="rect">
            <a:avLst/>
          </a:prstGeom>
          <a:ln/>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CA" sz="2800" dirty="0"/>
              <a:t>Controlled vocabulary definitions</a:t>
            </a:r>
          </a:p>
          <a:p>
            <a:endParaRPr lang="en-CA" sz="2800" dirty="0"/>
          </a:p>
          <a:p>
            <a:r>
              <a:rPr lang="en-CA" sz="2000" dirty="0"/>
              <a:t>The themes property is a list of concepts that are referenced to a vocabulary or knowledge organization system used to classify the resource</a:t>
            </a:r>
          </a:p>
          <a:p>
            <a:r>
              <a:rPr lang="en-CA" sz="2000" dirty="0"/>
              <a:t>A theme’s scheme property provides a remote reference to a controlled vocabulary, code list or knowledge organization system</a:t>
            </a:r>
          </a:p>
          <a:p>
            <a:r>
              <a:rPr lang="en-CA" sz="2000" dirty="0"/>
              <a:t>A concept’s id provides an identifier for the given concept, as well as optional title, description and URL properties to further describe the concept as desired</a:t>
            </a:r>
          </a:p>
          <a:p>
            <a:r>
              <a:rPr lang="en-CA" sz="2000" dirty="0"/>
              <a:t>A concept’s optional URL property can provide a remote reference to a given concept (for example, to an online ontology or code registry)</a:t>
            </a:r>
          </a:p>
          <a:p>
            <a:pPr>
              <a:buClr>
                <a:schemeClr val="tx1"/>
              </a:buClr>
              <a:buSzPct val="100000"/>
              <a:tabLst>
                <a:tab pos="384170" algn="l"/>
                <a:tab pos="768339" algn="l"/>
                <a:tab pos="1152509" algn="l"/>
                <a:tab pos="1536678" algn="l"/>
                <a:tab pos="1920848" algn="l"/>
                <a:tab pos="2305016" algn="l"/>
                <a:tab pos="2689187" algn="l"/>
                <a:tab pos="3073355" algn="l"/>
                <a:tab pos="3457526" algn="l"/>
                <a:tab pos="3841694" algn="l"/>
                <a:tab pos="4225865" algn="l"/>
                <a:tab pos="4610033" algn="l"/>
                <a:tab pos="4994204" algn="l"/>
                <a:tab pos="5378372" algn="l"/>
                <a:tab pos="5762543" algn="l"/>
                <a:tab pos="6146712" algn="l"/>
                <a:tab pos="6530882" algn="l"/>
                <a:tab pos="6915050" algn="l"/>
                <a:tab pos="7299220" algn="l"/>
              </a:tabLst>
            </a:pPr>
            <a:endParaRPr lang="en-CH" sz="2800" dirty="0"/>
          </a:p>
        </p:txBody>
      </p:sp>
    </p:spTree>
    <p:extLst>
      <p:ext uri="{BB962C8B-B14F-4D97-AF65-F5344CB8AC3E}">
        <p14:creationId xmlns:p14="http://schemas.microsoft.com/office/powerpoint/2010/main" val="41291196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66400-1480-4D63-64C7-3B62973EF2F4}"/>
              </a:ext>
            </a:extLst>
          </p:cNvPr>
          <p:cNvSpPr>
            <a:spLocks noGrp="1"/>
          </p:cNvSpPr>
          <p:nvPr>
            <p:ph type="ctrTitle"/>
          </p:nvPr>
        </p:nvSpPr>
        <p:spPr/>
        <p:txBody>
          <a:bodyPr/>
          <a:lstStyle/>
          <a:p>
            <a:r>
              <a:rPr lang="de-CH" dirty="0"/>
              <a:t>Outline</a:t>
            </a:r>
            <a:endParaRPr lang="en-US" dirty="0"/>
          </a:p>
        </p:txBody>
      </p:sp>
      <p:sp>
        <p:nvSpPr>
          <p:cNvPr id="3" name="Subtitle 2">
            <a:extLst>
              <a:ext uri="{FF2B5EF4-FFF2-40B4-BE49-F238E27FC236}">
                <a16:creationId xmlns:a16="http://schemas.microsoft.com/office/drawing/2014/main" id="{426A65EF-FE77-7E42-959A-A29EEFF45CC4}"/>
              </a:ext>
            </a:extLst>
          </p:cNvPr>
          <p:cNvSpPr>
            <a:spLocks noGrp="1"/>
          </p:cNvSpPr>
          <p:nvPr>
            <p:ph type="subTitle" idx="1"/>
          </p:nvPr>
        </p:nvSpPr>
        <p:spPr/>
        <p:txBody>
          <a:bodyPr>
            <a:normAutofit/>
          </a:bodyPr>
          <a:lstStyle/>
          <a:p>
            <a:pPr marL="342900" indent="-342900">
              <a:buFont typeface="Arial" panose="020B0604020202020204" pitchFamily="34" charset="0"/>
              <a:buChar char="•"/>
            </a:pPr>
            <a:r>
              <a:rPr lang="de-CH" dirty="0"/>
              <a:t>OSCAR/Surface renewal recap</a:t>
            </a:r>
          </a:p>
          <a:p>
            <a:pPr marL="342900" indent="-342900">
              <a:buFont typeface="Arial" panose="020B0604020202020204" pitchFamily="34" charset="0"/>
              <a:buChar char="•"/>
            </a:pPr>
            <a:r>
              <a:rPr lang="de-CH" dirty="0"/>
              <a:t>Overviews</a:t>
            </a:r>
          </a:p>
          <a:p>
            <a:pPr marL="800100" lvl="1" indent="-342900" algn="l">
              <a:buFont typeface="Arial" panose="020B0604020202020204" pitchFamily="34" charset="0"/>
              <a:buChar char="•"/>
            </a:pPr>
            <a:r>
              <a:rPr lang="de-CH" dirty="0"/>
              <a:t>OGC API – Records</a:t>
            </a:r>
          </a:p>
          <a:p>
            <a:pPr marL="800100" lvl="1" indent="-342900" algn="l">
              <a:buFont typeface="Arial" panose="020B0604020202020204" pitchFamily="34" charset="0"/>
              <a:buChar char="•"/>
            </a:pPr>
            <a:r>
              <a:rPr lang="de-CH" dirty="0"/>
              <a:t>WMO Core Metadata Profile (WCMP2)</a:t>
            </a:r>
          </a:p>
          <a:p>
            <a:pPr marL="800100" lvl="1" indent="-342900" algn="l">
              <a:buFont typeface="Arial" panose="020B0604020202020204" pitchFamily="34" charset="0"/>
              <a:buChar char="•"/>
            </a:pPr>
            <a:r>
              <a:rPr lang="de-CH" dirty="0"/>
              <a:t>WIS2 Global Discovery Catalogue</a:t>
            </a:r>
          </a:p>
          <a:p>
            <a:pPr marL="342900" indent="-342900">
              <a:buFont typeface="Arial" panose="020B0604020202020204" pitchFamily="34" charset="0"/>
              <a:buChar char="•"/>
            </a:pPr>
            <a:r>
              <a:rPr lang="de-CH" dirty="0"/>
              <a:t>WMDR2 Bootstrap</a:t>
            </a:r>
          </a:p>
          <a:p>
            <a:pPr marL="914400" lvl="1" indent="-457200" algn="l">
              <a:buFont typeface="+mj-lt"/>
              <a:buAutoNum type="arabicPeriod"/>
            </a:pPr>
            <a:endParaRPr lang="de-CH" dirty="0"/>
          </a:p>
          <a:p>
            <a:pPr marL="800100" lvl="1" indent="-342900">
              <a:buFont typeface="Arial" panose="020B0604020202020204" pitchFamily="34" charset="0"/>
              <a:buChar char="•"/>
            </a:pPr>
            <a:endParaRPr lang="de-CH" dirty="0"/>
          </a:p>
          <a:p>
            <a:pPr marL="800100" lvl="1" indent="-342900">
              <a:buFont typeface="Arial" panose="020B0604020202020204" pitchFamily="34" charset="0"/>
              <a:buChar char="•"/>
            </a:pPr>
            <a:endParaRPr lang="de-CH" dirty="0"/>
          </a:p>
          <a:p>
            <a:pPr marL="342900" indent="-342900">
              <a:buFont typeface="Arial" panose="020B0604020202020204" pitchFamily="34" charset="0"/>
              <a:buChar char="•"/>
            </a:pPr>
            <a:endParaRPr lang="de-CH" dirty="0"/>
          </a:p>
          <a:p>
            <a:pPr marL="342900" indent="-342900">
              <a:buFont typeface="Arial" panose="020B0604020202020204" pitchFamily="34" charset="0"/>
              <a:buChar char="•"/>
            </a:pPr>
            <a:endParaRPr lang="de-CH" dirty="0"/>
          </a:p>
          <a:p>
            <a:pPr marL="342900" indent="-342900">
              <a:buFont typeface="Arial" panose="020B0604020202020204" pitchFamily="34" charset="0"/>
              <a:buChar char="•"/>
            </a:pPr>
            <a:endParaRPr lang="de-CH" dirty="0"/>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40967993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234628E8-4B78-36DE-74ED-0CBC2A12124D}"/>
              </a:ext>
            </a:extLst>
          </p:cNvPr>
          <p:cNvSpPr txBox="1"/>
          <p:nvPr/>
        </p:nvSpPr>
        <p:spPr>
          <a:xfrm>
            <a:off x="3294835" y="131716"/>
            <a:ext cx="5602368" cy="646331"/>
          </a:xfrm>
          <a:prstGeom prst="rect">
            <a:avLst/>
          </a:prstGeom>
          <a:noFill/>
        </p:spPr>
        <p:txBody>
          <a:bodyPr wrap="none" rtlCol="0">
            <a:spAutoFit/>
          </a:bodyPr>
          <a:lstStyle/>
          <a:p>
            <a:pPr algn="ctr">
              <a:lnSpc>
                <a:spcPct val="90000"/>
              </a:lnSpc>
              <a:spcBef>
                <a:spcPct val="0"/>
              </a:spcBef>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Lst>
            </a:pPr>
            <a:r>
              <a:rPr lang="en-GB" sz="4000" dirty="0">
                <a:latin typeface="+mj-lt"/>
                <a:ea typeface="+mj-ea"/>
                <a:cs typeface="+mj-cs"/>
              </a:rPr>
              <a:t>WCMP2 themes/concepts</a:t>
            </a:r>
          </a:p>
        </p:txBody>
      </p:sp>
      <p:sp>
        <p:nvSpPr>
          <p:cNvPr id="4" name="TextBox 3">
            <a:extLst>
              <a:ext uri="{FF2B5EF4-FFF2-40B4-BE49-F238E27FC236}">
                <a16:creationId xmlns:a16="http://schemas.microsoft.com/office/drawing/2014/main" id="{425F00ED-3513-1777-9E9E-5244D2E65B90}"/>
              </a:ext>
            </a:extLst>
          </p:cNvPr>
          <p:cNvSpPr txBox="1"/>
          <p:nvPr/>
        </p:nvSpPr>
        <p:spPr>
          <a:xfrm>
            <a:off x="2488223" y="1155846"/>
            <a:ext cx="7215554" cy="4278094"/>
          </a:xfrm>
          <a:prstGeom prst="rect">
            <a:avLst/>
          </a:prstGeom>
          <a:solidFill>
            <a:schemeClr val="bg1"/>
          </a:solidFill>
        </p:spPr>
        <p:txBody>
          <a:bodyPr wrap="square">
            <a:spAutoFit/>
          </a:bodyPr>
          <a:lstStyle/>
          <a:p>
            <a:r>
              <a:rPr lang="en-US" sz="1600" b="1" dirty="0">
                <a:latin typeface="Courier New" panose="02070309020205020404" pitchFamily="49" charset="0"/>
                <a:cs typeface="Courier New" panose="02070309020205020404" pitchFamily="49" charset="0"/>
              </a:rPr>
              <a:t>  "themes": [</a:t>
            </a:r>
          </a:p>
          <a:p>
            <a:r>
              <a:rPr lang="en-US" sz="1600" b="1" dirty="0">
                <a:latin typeface="Courier New" panose="02070309020205020404" pitchFamily="49" charset="0"/>
                <a:cs typeface="Courier New" panose="02070309020205020404" pitchFamily="49" charset="0"/>
              </a:rPr>
              <a:t>    {</a:t>
            </a:r>
          </a:p>
          <a:p>
            <a:r>
              <a:rPr lang="en-US" sz="1600" b="1" dirty="0">
                <a:latin typeface="Courier New" panose="02070309020205020404" pitchFamily="49" charset="0"/>
                <a:cs typeface="Courier New" panose="02070309020205020404" pitchFamily="49" charset="0"/>
              </a:rPr>
              <a:t>      "concepts": [</a:t>
            </a:r>
          </a:p>
          <a:p>
            <a:r>
              <a:rPr lang="en-US" sz="1600" b="1" dirty="0">
                <a:latin typeface="Courier New" panose="02070309020205020404" pitchFamily="49" charset="0"/>
                <a:cs typeface="Courier New" panose="02070309020205020404" pitchFamily="49" charset="0"/>
              </a:rPr>
              <a:t>        {</a:t>
            </a:r>
          </a:p>
          <a:p>
            <a:r>
              <a:rPr lang="en-US" sz="1600" b="1" dirty="0">
                <a:latin typeface="Courier New" panose="02070309020205020404" pitchFamily="49" charset="0"/>
                <a:cs typeface="Courier New" panose="02070309020205020404" pitchFamily="49" charset="0"/>
              </a:rPr>
              <a:t>          "id": "001",</a:t>
            </a:r>
          </a:p>
          <a:p>
            <a:r>
              <a:rPr lang="en-US" sz="1600" b="1" dirty="0">
                <a:latin typeface="Courier New" panose="02070309020205020404" pitchFamily="49" charset="0"/>
                <a:cs typeface="Courier New" panose="02070309020205020404" pitchFamily="49" charset="0"/>
              </a:rPr>
              <a:t>          "title": "Temperature/air temperature",</a:t>
            </a:r>
          </a:p>
          <a:p>
            <a:r>
              <a:rPr lang="en-US" sz="1600" b="1" dirty="0">
                <a:latin typeface="Courier New" panose="02070309020205020404" pitchFamily="49" charset="0"/>
                <a:cs typeface="Courier New" panose="02070309020205020404" pitchFamily="49" charset="0"/>
              </a:rPr>
              <a:t>          "</a:t>
            </a:r>
            <a:r>
              <a:rPr lang="en-US" sz="1600" b="1" dirty="0" err="1">
                <a:latin typeface="Courier New" panose="02070309020205020404" pitchFamily="49" charset="0"/>
                <a:cs typeface="Courier New" panose="02070309020205020404" pitchFamily="49" charset="0"/>
              </a:rPr>
              <a:t>url</a:t>
            </a:r>
            <a:r>
              <a:rPr lang="en-US" sz="1600" b="1" dirty="0">
                <a:latin typeface="Courier New" panose="02070309020205020404" pitchFamily="49" charset="0"/>
                <a:cs typeface="Courier New" panose="02070309020205020404" pitchFamily="49" charset="0"/>
              </a:rPr>
              <a:t>": "http://</a:t>
            </a:r>
            <a:r>
              <a:rPr lang="en-US" sz="1600" b="1" dirty="0" err="1">
                <a:latin typeface="Courier New" panose="02070309020205020404" pitchFamily="49" charset="0"/>
                <a:cs typeface="Courier New" panose="02070309020205020404" pitchFamily="49" charset="0"/>
              </a:rPr>
              <a:t>codes.wmo.int</a:t>
            </a:r>
            <a:r>
              <a:rPr lang="en-US" sz="1600" b="1" dirty="0">
                <a:latin typeface="Courier New" panose="02070309020205020404" pitchFamily="49" charset="0"/>
                <a:cs typeface="Courier New" panose="02070309020205020404" pitchFamily="49" charset="0"/>
              </a:rPr>
              <a:t>/bufr4/b/12/001"</a:t>
            </a:r>
          </a:p>
          <a:p>
            <a:r>
              <a:rPr lang="en-US" sz="1600" b="1" dirty="0">
                <a:latin typeface="Courier New" panose="02070309020205020404" pitchFamily="49" charset="0"/>
                <a:cs typeface="Courier New" panose="02070309020205020404" pitchFamily="49" charset="0"/>
              </a:rPr>
              <a:t>        },</a:t>
            </a:r>
          </a:p>
          <a:p>
            <a:r>
              <a:rPr lang="en-US" sz="1600" b="1" dirty="0">
                <a:latin typeface="Courier New" panose="02070309020205020404" pitchFamily="49" charset="0"/>
                <a:cs typeface="Courier New" panose="02070309020205020404" pitchFamily="49" charset="0"/>
              </a:rPr>
              <a:t>        {</a:t>
            </a:r>
          </a:p>
          <a:p>
            <a:r>
              <a:rPr lang="en-US" sz="1600" b="1" dirty="0">
                <a:latin typeface="Courier New" panose="02070309020205020404" pitchFamily="49" charset="0"/>
                <a:cs typeface="Courier New" panose="02070309020205020404" pitchFamily="49" charset="0"/>
              </a:rPr>
              <a:t>          "id": "003",</a:t>
            </a:r>
          </a:p>
          <a:p>
            <a:r>
              <a:rPr lang="en-US" sz="1600" b="1" dirty="0">
                <a:latin typeface="Courier New" panose="02070309020205020404" pitchFamily="49" charset="0"/>
                <a:cs typeface="Courier New" panose="02070309020205020404" pitchFamily="49" charset="0"/>
              </a:rPr>
              <a:t>          "title": "Dewpoint temperature",</a:t>
            </a:r>
          </a:p>
          <a:p>
            <a:r>
              <a:rPr lang="en-US" sz="1600" b="1" dirty="0">
                <a:latin typeface="Courier New" panose="02070309020205020404" pitchFamily="49" charset="0"/>
                <a:cs typeface="Courier New" panose="02070309020205020404" pitchFamily="49" charset="0"/>
              </a:rPr>
              <a:t>          "</a:t>
            </a:r>
            <a:r>
              <a:rPr lang="en-US" sz="1600" b="1" dirty="0" err="1">
                <a:latin typeface="Courier New" panose="02070309020205020404" pitchFamily="49" charset="0"/>
                <a:cs typeface="Courier New" panose="02070309020205020404" pitchFamily="49" charset="0"/>
              </a:rPr>
              <a:t>url</a:t>
            </a:r>
            <a:r>
              <a:rPr lang="en-US" sz="1600" b="1" dirty="0">
                <a:latin typeface="Courier New" panose="02070309020205020404" pitchFamily="49" charset="0"/>
                <a:cs typeface="Courier New" panose="02070309020205020404" pitchFamily="49" charset="0"/>
              </a:rPr>
              <a:t>": "http://</a:t>
            </a:r>
            <a:r>
              <a:rPr lang="en-US" sz="1600" b="1" dirty="0" err="1">
                <a:latin typeface="Courier New" panose="02070309020205020404" pitchFamily="49" charset="0"/>
                <a:cs typeface="Courier New" panose="02070309020205020404" pitchFamily="49" charset="0"/>
              </a:rPr>
              <a:t>codes.wmo.int</a:t>
            </a:r>
            <a:r>
              <a:rPr lang="en-US" sz="1600" b="1" dirty="0">
                <a:latin typeface="Courier New" panose="02070309020205020404" pitchFamily="49" charset="0"/>
                <a:cs typeface="Courier New" panose="02070309020205020404" pitchFamily="49" charset="0"/>
              </a:rPr>
              <a:t>/bufr4/b/12/003"</a:t>
            </a:r>
          </a:p>
          <a:p>
            <a:r>
              <a:rPr lang="en-US" sz="1600" b="1" dirty="0">
                <a:latin typeface="Courier New" panose="02070309020205020404" pitchFamily="49" charset="0"/>
                <a:cs typeface="Courier New" panose="02070309020205020404" pitchFamily="49" charset="0"/>
              </a:rPr>
              <a:t>        }</a:t>
            </a:r>
          </a:p>
          <a:p>
            <a:r>
              <a:rPr lang="en-US" sz="1600" b="1" dirty="0">
                <a:latin typeface="Courier New" panose="02070309020205020404" pitchFamily="49" charset="0"/>
                <a:cs typeface="Courier New" panose="02070309020205020404" pitchFamily="49" charset="0"/>
              </a:rPr>
              <a:t>      ],</a:t>
            </a:r>
          </a:p>
          <a:p>
            <a:r>
              <a:rPr lang="en-US" sz="1600" b="1" dirty="0">
                <a:latin typeface="Courier New" panose="02070309020205020404" pitchFamily="49" charset="0"/>
                <a:cs typeface="Courier New" panose="02070309020205020404" pitchFamily="49" charset="0"/>
              </a:rPr>
              <a:t>      "scheme": "http://</a:t>
            </a:r>
            <a:r>
              <a:rPr lang="en-US" sz="1600" b="1" dirty="0" err="1">
                <a:latin typeface="Courier New" panose="02070309020205020404" pitchFamily="49" charset="0"/>
                <a:cs typeface="Courier New" panose="02070309020205020404" pitchFamily="49" charset="0"/>
              </a:rPr>
              <a:t>codes.wmo.int</a:t>
            </a:r>
            <a:r>
              <a:rPr lang="en-US" sz="1600" b="1" dirty="0">
                <a:latin typeface="Courier New" panose="02070309020205020404" pitchFamily="49" charset="0"/>
                <a:cs typeface="Courier New" panose="02070309020205020404" pitchFamily="49" charset="0"/>
              </a:rPr>
              <a:t>/bufr4/b"</a:t>
            </a:r>
          </a:p>
          <a:p>
            <a:r>
              <a:rPr lang="en-US" sz="1600" b="1" dirty="0">
                <a:latin typeface="Courier New" panose="02070309020205020404" pitchFamily="49" charset="0"/>
                <a:cs typeface="Courier New" panose="02070309020205020404" pitchFamily="49" charset="0"/>
              </a:rPr>
              <a:t>    }</a:t>
            </a:r>
          </a:p>
          <a:p>
            <a:r>
              <a:rPr lang="en-US" sz="1600" b="1" dirty="0">
                <a:latin typeface="Courier New" panose="02070309020205020404" pitchFamily="49" charset="0"/>
                <a:cs typeface="Courier New" panose="02070309020205020404" pitchFamily="49" charset="0"/>
              </a:rPr>
              <a:t>  ]</a:t>
            </a:r>
          </a:p>
        </p:txBody>
      </p:sp>
    </p:spTree>
    <p:extLst>
      <p:ext uri="{BB962C8B-B14F-4D97-AF65-F5344CB8AC3E}">
        <p14:creationId xmlns:p14="http://schemas.microsoft.com/office/powerpoint/2010/main" val="37617267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ECEC2-F24E-AEBB-B766-BD3626739E4C}"/>
            </a:ext>
          </a:extLst>
        </p:cNvPr>
        <p:cNvGrpSpPr/>
        <p:nvPr/>
      </p:nvGrpSpPr>
      <p:grpSpPr>
        <a:xfrm>
          <a:off x="0" y="0"/>
          <a:ext cx="0" cy="0"/>
          <a:chOff x="0" y="0"/>
          <a:chExt cx="0" cy="0"/>
        </a:xfrm>
      </p:grpSpPr>
      <p:sp>
        <p:nvSpPr>
          <p:cNvPr id="124" name="TextBox 123">
            <a:extLst>
              <a:ext uri="{FF2B5EF4-FFF2-40B4-BE49-F238E27FC236}">
                <a16:creationId xmlns:a16="http://schemas.microsoft.com/office/drawing/2014/main" id="{3BB56E6F-2024-2F8D-2BDE-CFA4D4050F6E}"/>
              </a:ext>
            </a:extLst>
          </p:cNvPr>
          <p:cNvSpPr txBox="1"/>
          <p:nvPr/>
        </p:nvSpPr>
        <p:spPr>
          <a:xfrm>
            <a:off x="4651749" y="131716"/>
            <a:ext cx="2888547" cy="646331"/>
          </a:xfrm>
          <a:prstGeom prst="rect">
            <a:avLst/>
          </a:prstGeom>
          <a:noFill/>
        </p:spPr>
        <p:txBody>
          <a:bodyPr wrap="none" rtlCol="0">
            <a:spAutoFit/>
          </a:bodyPr>
          <a:lstStyle/>
          <a:p>
            <a:pPr algn="ctr">
              <a:lnSpc>
                <a:spcPct val="90000"/>
              </a:lnSpc>
              <a:spcBef>
                <a:spcPct val="0"/>
              </a:spcBef>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Lst>
            </a:pPr>
            <a:r>
              <a:rPr lang="en-GB" sz="4000" dirty="0">
                <a:latin typeface="+mj-lt"/>
                <a:ea typeface="+mj-ea"/>
                <a:cs typeface="+mj-cs"/>
              </a:rPr>
              <a:t>WCMP2 links</a:t>
            </a:r>
          </a:p>
        </p:txBody>
      </p:sp>
      <p:sp>
        <p:nvSpPr>
          <p:cNvPr id="96" name="Rectangle 2">
            <a:extLst>
              <a:ext uri="{FF2B5EF4-FFF2-40B4-BE49-F238E27FC236}">
                <a16:creationId xmlns:a16="http://schemas.microsoft.com/office/drawing/2014/main" id="{3D5DDA8B-9659-5947-AB52-99251FF2BD08}"/>
              </a:ext>
            </a:extLst>
          </p:cNvPr>
          <p:cNvSpPr txBox="1">
            <a:spLocks noChangeArrowheads="1"/>
          </p:cNvSpPr>
          <p:nvPr/>
        </p:nvSpPr>
        <p:spPr>
          <a:xfrm>
            <a:off x="555586" y="937383"/>
            <a:ext cx="10449026" cy="4758284"/>
          </a:xfrm>
          <a:prstGeom prst="rect">
            <a:avLst/>
          </a:prstGeom>
          <a:ln/>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CA" sz="2800" b="1" dirty="0"/>
              <a:t>Actionable</a:t>
            </a:r>
          </a:p>
          <a:p>
            <a:r>
              <a:rPr lang="en-CA" sz="2800" b="1" dirty="0"/>
              <a:t>Meaningful</a:t>
            </a:r>
            <a:r>
              <a:rPr lang="en-CA" sz="2800" dirty="0"/>
              <a:t> (IANA link relations)</a:t>
            </a:r>
          </a:p>
          <a:p>
            <a:pPr lvl="1"/>
            <a:r>
              <a:rPr lang="en-CA" sz="2400" dirty="0">
                <a:hlinkClick r:id="rId3"/>
              </a:rPr>
              <a:t>https://www.iana.org/assignments/link-relations/link-relations.xhtml</a:t>
            </a:r>
            <a:endParaRPr lang="en-CA" sz="2400" dirty="0"/>
          </a:p>
          <a:p>
            <a:endParaRPr lang="en-CA" sz="2800" dirty="0"/>
          </a:p>
          <a:p>
            <a:r>
              <a:rPr lang="en-CA" sz="2000" dirty="0"/>
              <a:t>The links property describes URLs and APIs for accessing the dataset or for subscribing to dataset notifications. Links are the primary mechanism for interacting with the data, and provide an "actionable" workflow to enhance and improve the user experience with "less clicks" for subscriptions and downloads</a:t>
            </a:r>
          </a:p>
          <a:p>
            <a:r>
              <a:rPr lang="en-CA" sz="2000" dirty="0"/>
              <a:t>The links property may also describe URLs for licensing, related documentation, related data or visual images of the dataset</a:t>
            </a:r>
          </a:p>
          <a:p>
            <a:endParaRPr lang="en-CH" sz="2800" dirty="0"/>
          </a:p>
        </p:txBody>
      </p:sp>
    </p:spTree>
    <p:extLst>
      <p:ext uri="{BB962C8B-B14F-4D97-AF65-F5344CB8AC3E}">
        <p14:creationId xmlns:p14="http://schemas.microsoft.com/office/powerpoint/2010/main" val="8503724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0C762-A5F3-F37D-CC50-94B8503D58D2}"/>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48F59627-45A2-FC2D-0739-B71B9AA251AE}"/>
              </a:ext>
            </a:extLst>
          </p:cNvPr>
          <p:cNvSpPr txBox="1"/>
          <p:nvPr/>
        </p:nvSpPr>
        <p:spPr>
          <a:xfrm>
            <a:off x="4651742" y="131716"/>
            <a:ext cx="2888548" cy="646331"/>
          </a:xfrm>
          <a:prstGeom prst="rect">
            <a:avLst/>
          </a:prstGeom>
          <a:noFill/>
        </p:spPr>
        <p:txBody>
          <a:bodyPr wrap="none" rtlCol="0">
            <a:spAutoFit/>
          </a:bodyPr>
          <a:lstStyle/>
          <a:p>
            <a:pPr algn="ctr">
              <a:lnSpc>
                <a:spcPct val="90000"/>
              </a:lnSpc>
              <a:spcBef>
                <a:spcPct val="0"/>
              </a:spcBef>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Lst>
            </a:pPr>
            <a:r>
              <a:rPr lang="en-GB" sz="4000" dirty="0">
                <a:latin typeface="+mj-lt"/>
                <a:ea typeface="+mj-ea"/>
                <a:cs typeface="+mj-cs"/>
              </a:rPr>
              <a:t>WCMP2 links</a:t>
            </a:r>
          </a:p>
        </p:txBody>
      </p:sp>
      <p:sp>
        <p:nvSpPr>
          <p:cNvPr id="4" name="TextBox 3">
            <a:extLst>
              <a:ext uri="{FF2B5EF4-FFF2-40B4-BE49-F238E27FC236}">
                <a16:creationId xmlns:a16="http://schemas.microsoft.com/office/drawing/2014/main" id="{32950DCE-F7BA-320E-1CED-42560F6B2E39}"/>
              </a:ext>
            </a:extLst>
          </p:cNvPr>
          <p:cNvSpPr txBox="1"/>
          <p:nvPr/>
        </p:nvSpPr>
        <p:spPr>
          <a:xfrm>
            <a:off x="800352" y="1049945"/>
            <a:ext cx="10591295" cy="2308324"/>
          </a:xfrm>
          <a:prstGeom prst="rect">
            <a:avLst/>
          </a:prstGeom>
          <a:solidFill>
            <a:schemeClr val="bg1"/>
          </a:solidFill>
        </p:spPr>
        <p:txBody>
          <a:bodyPr wrap="square">
            <a:spAutoFit/>
          </a:bodyPr>
          <a:lstStyle/>
          <a:p>
            <a:r>
              <a:rPr lang="en-CA" sz="1600" b="1" dirty="0">
                <a:cs typeface="Courier New" panose="02070309020205020404" pitchFamily="49" charset="0"/>
              </a:rPr>
              <a:t>Subscription</a:t>
            </a:r>
          </a:p>
          <a:p>
            <a:endParaRPr lang="en-CA" sz="1600" b="1" dirty="0">
              <a:latin typeface="Courier New" panose="02070309020205020404" pitchFamily="49" charset="0"/>
              <a:cs typeface="Courier New" panose="02070309020205020404" pitchFamily="49" charset="0"/>
            </a:endParaRPr>
          </a:p>
          <a:p>
            <a:r>
              <a:rPr lang="en-CA" sz="1600" b="1" dirty="0">
                <a:latin typeface="Courier New" panose="02070309020205020404" pitchFamily="49" charset="0"/>
                <a:cs typeface="Courier New" panose="02070309020205020404" pitchFamily="49" charset="0"/>
              </a:rPr>
              <a:t>{</a:t>
            </a:r>
          </a:p>
          <a:p>
            <a:r>
              <a:rPr lang="en-CA" sz="1600" b="1" dirty="0">
                <a:latin typeface="Courier New" panose="02070309020205020404" pitchFamily="49" charset="0"/>
                <a:cs typeface="Courier New" panose="02070309020205020404" pitchFamily="49" charset="0"/>
              </a:rPr>
              <a:t>  "</a:t>
            </a:r>
            <a:r>
              <a:rPr lang="en-CA" sz="1600" b="1" dirty="0" err="1">
                <a:latin typeface="Courier New" panose="02070309020205020404" pitchFamily="49" charset="0"/>
                <a:cs typeface="Courier New" panose="02070309020205020404" pitchFamily="49" charset="0"/>
              </a:rPr>
              <a:t>rel</a:t>
            </a:r>
            <a:r>
              <a:rPr lang="en-CA" sz="1600" b="1" dirty="0">
                <a:latin typeface="Courier New" panose="02070309020205020404" pitchFamily="49" charset="0"/>
                <a:cs typeface="Courier New" panose="02070309020205020404" pitchFamily="49" charset="0"/>
              </a:rPr>
              <a:t>": "items",</a:t>
            </a:r>
          </a:p>
          <a:p>
            <a:r>
              <a:rPr lang="en-CA" sz="1600" b="1" dirty="0">
                <a:latin typeface="Courier New" panose="02070309020205020404" pitchFamily="49" charset="0"/>
                <a:cs typeface="Courier New" panose="02070309020205020404" pitchFamily="49" charset="0"/>
              </a:rPr>
              <a:t>  "type": "application/</a:t>
            </a:r>
            <a:r>
              <a:rPr lang="en-CA" sz="1600" b="1" dirty="0" err="1">
                <a:latin typeface="Courier New" panose="02070309020205020404" pitchFamily="49" charset="0"/>
                <a:cs typeface="Courier New" panose="02070309020205020404" pitchFamily="49" charset="0"/>
              </a:rPr>
              <a:t>geo+json</a:t>
            </a:r>
            <a:r>
              <a:rPr lang="en-CA" sz="1600" b="1" dirty="0">
                <a:latin typeface="Courier New" panose="02070309020205020404" pitchFamily="49" charset="0"/>
                <a:cs typeface="Courier New" panose="02070309020205020404" pitchFamily="49" charset="0"/>
              </a:rPr>
              <a:t>",</a:t>
            </a:r>
          </a:p>
          <a:p>
            <a:r>
              <a:rPr lang="en-CA" sz="1600" b="1" dirty="0">
                <a:latin typeface="Courier New" panose="02070309020205020404" pitchFamily="49" charset="0"/>
                <a:cs typeface="Courier New" panose="02070309020205020404" pitchFamily="49" charset="0"/>
              </a:rPr>
              <a:t>  "title": ”Real-time notifications",</a:t>
            </a:r>
          </a:p>
          <a:p>
            <a:r>
              <a:rPr lang="en-CA" sz="1600" b="1" dirty="0">
                <a:latin typeface="Courier New" panose="02070309020205020404" pitchFamily="49" charset="0"/>
                <a:cs typeface="Courier New" panose="02070309020205020404" pitchFamily="49" charset="0"/>
              </a:rPr>
              <a:t>  "</a:t>
            </a:r>
            <a:r>
              <a:rPr lang="en-CA" sz="1600" b="1" dirty="0" err="1">
                <a:latin typeface="Courier New" panose="02070309020205020404" pitchFamily="49" charset="0"/>
                <a:cs typeface="Courier New" panose="02070309020205020404" pitchFamily="49" charset="0"/>
              </a:rPr>
              <a:t>href</a:t>
            </a:r>
            <a:r>
              <a:rPr lang="en-CA" sz="1600" b="1" dirty="0">
                <a:latin typeface="Courier New" panose="02070309020205020404" pitchFamily="49" charset="0"/>
                <a:cs typeface="Courier New" panose="02070309020205020404" pitchFamily="49" charset="0"/>
              </a:rPr>
              <a:t>": "</a:t>
            </a:r>
            <a:r>
              <a:rPr lang="en-CA" sz="1600" b="1" dirty="0" err="1">
                <a:latin typeface="Courier New" panose="02070309020205020404" pitchFamily="49" charset="0"/>
                <a:cs typeface="Courier New" panose="02070309020205020404" pitchFamily="49" charset="0"/>
              </a:rPr>
              <a:t>mqtts</a:t>
            </a:r>
            <a:r>
              <a:rPr lang="en-CA" sz="1600" b="1" dirty="0">
                <a:latin typeface="Courier New" panose="02070309020205020404" pitchFamily="49" charset="0"/>
                <a:cs typeface="Courier New" panose="02070309020205020404" pitchFamily="49" charset="0"/>
              </a:rPr>
              <a:t>://globalbroker.meteo.fr:8883",</a:t>
            </a:r>
          </a:p>
          <a:p>
            <a:r>
              <a:rPr lang="en-CA" sz="1600" b="1" dirty="0">
                <a:latin typeface="Courier New" panose="02070309020205020404" pitchFamily="49" charset="0"/>
                <a:cs typeface="Courier New" panose="02070309020205020404" pitchFamily="49" charset="0"/>
              </a:rPr>
              <a:t>  "channel": "cache/a/wis2/ca-</a:t>
            </a:r>
            <a:r>
              <a:rPr lang="en-CA" sz="1600" b="1" dirty="0" err="1">
                <a:latin typeface="Courier New" panose="02070309020205020404" pitchFamily="49" charset="0"/>
                <a:cs typeface="Courier New" panose="02070309020205020404" pitchFamily="49" charset="0"/>
              </a:rPr>
              <a:t>eccc</a:t>
            </a:r>
            <a:r>
              <a:rPr lang="en-CA" sz="1600" b="1" dirty="0">
                <a:latin typeface="Courier New" panose="02070309020205020404" pitchFamily="49" charset="0"/>
                <a:cs typeface="Courier New" panose="02070309020205020404" pitchFamily="49" charset="0"/>
              </a:rPr>
              <a:t>-</a:t>
            </a:r>
            <a:r>
              <a:rPr lang="en-CA" sz="1600" b="1" dirty="0" err="1">
                <a:latin typeface="Courier New" panose="02070309020205020404" pitchFamily="49" charset="0"/>
                <a:cs typeface="Courier New" panose="02070309020205020404" pitchFamily="49" charset="0"/>
              </a:rPr>
              <a:t>msc</a:t>
            </a:r>
            <a:r>
              <a:rPr lang="en-CA" sz="1600" b="1" dirty="0">
                <a:latin typeface="Courier New" panose="02070309020205020404" pitchFamily="49" charset="0"/>
                <a:cs typeface="Courier New" panose="02070309020205020404" pitchFamily="49" charset="0"/>
              </a:rPr>
              <a:t>/data/core/weather/surface-based-observations"</a:t>
            </a:r>
          </a:p>
          <a:p>
            <a:r>
              <a:rPr lang="en-CA" sz="1600" b="1" dirty="0">
                <a:latin typeface="Courier New" panose="02070309020205020404" pitchFamily="49" charset="0"/>
                <a:cs typeface="Courier New" panose="02070309020205020404" pitchFamily="49" charset="0"/>
              </a:rPr>
              <a:t>}</a:t>
            </a:r>
            <a:endParaRPr lang="en-US" sz="1600" b="1" dirty="0">
              <a:latin typeface="Courier New" panose="02070309020205020404" pitchFamily="49" charset="0"/>
              <a:cs typeface="Courier New" panose="02070309020205020404" pitchFamily="49" charset="0"/>
            </a:endParaRPr>
          </a:p>
        </p:txBody>
      </p:sp>
      <p:sp>
        <p:nvSpPr>
          <p:cNvPr id="2" name="TextBox 1">
            <a:extLst>
              <a:ext uri="{FF2B5EF4-FFF2-40B4-BE49-F238E27FC236}">
                <a16:creationId xmlns:a16="http://schemas.microsoft.com/office/drawing/2014/main" id="{B45E92F5-D94A-24AA-8CF7-99CBD53D2615}"/>
              </a:ext>
            </a:extLst>
          </p:cNvPr>
          <p:cNvSpPr txBox="1"/>
          <p:nvPr/>
        </p:nvSpPr>
        <p:spPr>
          <a:xfrm>
            <a:off x="800352" y="3842719"/>
            <a:ext cx="10591295" cy="2062103"/>
          </a:xfrm>
          <a:prstGeom prst="rect">
            <a:avLst/>
          </a:prstGeom>
          <a:solidFill>
            <a:schemeClr val="bg1"/>
          </a:solidFill>
        </p:spPr>
        <p:txBody>
          <a:bodyPr wrap="square">
            <a:spAutoFit/>
          </a:bodyPr>
          <a:lstStyle/>
          <a:p>
            <a:r>
              <a:rPr lang="en-CA" sz="1600" b="1" dirty="0">
                <a:cs typeface="Courier New" panose="02070309020205020404" pitchFamily="49" charset="0"/>
              </a:rPr>
              <a:t>API</a:t>
            </a:r>
          </a:p>
          <a:p>
            <a:endParaRPr lang="en-CA" sz="1600" b="1" dirty="0">
              <a:latin typeface="Courier New" panose="02070309020205020404" pitchFamily="49" charset="0"/>
              <a:cs typeface="Courier New" panose="02070309020205020404" pitchFamily="49" charset="0"/>
            </a:endParaRPr>
          </a:p>
          <a:p>
            <a:r>
              <a:rPr lang="en-CA" sz="1600" b="1" dirty="0">
                <a:latin typeface="Courier New" panose="02070309020205020404" pitchFamily="49" charset="0"/>
                <a:cs typeface="Courier New" panose="02070309020205020404" pitchFamily="49" charset="0"/>
              </a:rPr>
              <a:t>{</a:t>
            </a:r>
          </a:p>
          <a:p>
            <a:r>
              <a:rPr lang="en-CA" sz="1600" b="1" dirty="0">
                <a:latin typeface="Courier New" panose="02070309020205020404" pitchFamily="49" charset="0"/>
                <a:cs typeface="Courier New" panose="02070309020205020404" pitchFamily="49" charset="0"/>
              </a:rPr>
              <a:t>  "</a:t>
            </a:r>
            <a:r>
              <a:rPr lang="en-CA" sz="1600" b="1" dirty="0" err="1">
                <a:latin typeface="Courier New" panose="02070309020205020404" pitchFamily="49" charset="0"/>
                <a:cs typeface="Courier New" panose="02070309020205020404" pitchFamily="49" charset="0"/>
              </a:rPr>
              <a:t>rel</a:t>
            </a:r>
            <a:r>
              <a:rPr lang="en-CA" sz="1600" b="1" dirty="0">
                <a:latin typeface="Courier New" panose="02070309020205020404" pitchFamily="49" charset="0"/>
                <a:cs typeface="Courier New" panose="02070309020205020404" pitchFamily="49" charset="0"/>
              </a:rPr>
              <a:t>": "service-desc",</a:t>
            </a:r>
          </a:p>
          <a:p>
            <a:r>
              <a:rPr lang="en-CA" sz="1600" b="1" dirty="0">
                <a:latin typeface="Courier New" panose="02070309020205020404" pitchFamily="49" charset="0"/>
                <a:cs typeface="Courier New" panose="02070309020205020404" pitchFamily="49" charset="0"/>
              </a:rPr>
              <a:t>  "type": "application/</a:t>
            </a:r>
            <a:r>
              <a:rPr lang="en-CA" sz="1600" b="1" dirty="0" err="1">
                <a:latin typeface="Courier New" panose="02070309020205020404" pitchFamily="49" charset="0"/>
                <a:cs typeface="Courier New" panose="02070309020205020404" pitchFamily="49" charset="0"/>
              </a:rPr>
              <a:t>vnd.oai.openapi+json;version</a:t>
            </a:r>
            <a:r>
              <a:rPr lang="en-CA" sz="1600" b="1" dirty="0">
                <a:latin typeface="Courier New" panose="02070309020205020404" pitchFamily="49" charset="0"/>
                <a:cs typeface="Courier New" panose="02070309020205020404" pitchFamily="49" charset="0"/>
              </a:rPr>
              <a:t>=3.0",</a:t>
            </a:r>
          </a:p>
          <a:p>
            <a:r>
              <a:rPr lang="en-CA" sz="1600" b="1" dirty="0">
                <a:latin typeface="Courier New" panose="02070309020205020404" pitchFamily="49" charset="0"/>
                <a:cs typeface="Courier New" panose="02070309020205020404" pitchFamily="49" charset="0"/>
              </a:rPr>
              <a:t>  "title": "Data API",</a:t>
            </a:r>
          </a:p>
          <a:p>
            <a:r>
              <a:rPr lang="en-CA" sz="1600" b="1" dirty="0">
                <a:latin typeface="Courier New" panose="02070309020205020404" pitchFamily="49" charset="0"/>
                <a:cs typeface="Courier New" panose="02070309020205020404" pitchFamily="49" charset="0"/>
              </a:rPr>
              <a:t>  "</a:t>
            </a:r>
            <a:r>
              <a:rPr lang="en-CA" sz="1600" b="1" dirty="0" err="1">
                <a:latin typeface="Courier New" panose="02070309020205020404" pitchFamily="49" charset="0"/>
                <a:cs typeface="Courier New" panose="02070309020205020404" pitchFamily="49" charset="0"/>
              </a:rPr>
              <a:t>href</a:t>
            </a:r>
            <a:r>
              <a:rPr lang="en-CA" sz="1600" b="1" dirty="0">
                <a:latin typeface="Courier New" panose="02070309020205020404" pitchFamily="49" charset="0"/>
                <a:cs typeface="Courier New" panose="02070309020205020404" pitchFamily="49" charset="0"/>
              </a:rPr>
              <a:t>": "https://</a:t>
            </a:r>
            <a:r>
              <a:rPr lang="en-CA" sz="1600" b="1" dirty="0" err="1">
                <a:latin typeface="Courier New" panose="02070309020205020404" pitchFamily="49" charset="0"/>
                <a:cs typeface="Courier New" panose="02070309020205020404" pitchFamily="49" charset="0"/>
              </a:rPr>
              <a:t>example.org</a:t>
            </a:r>
            <a:r>
              <a:rPr lang="en-CA" sz="1600" b="1" dirty="0">
                <a:latin typeface="Courier New" panose="02070309020205020404" pitchFamily="49" charset="0"/>
                <a:cs typeface="Courier New" panose="02070309020205020404" pitchFamily="49" charset="0"/>
              </a:rPr>
              <a:t>/</a:t>
            </a:r>
            <a:r>
              <a:rPr lang="en-CA" sz="1600" b="1" dirty="0" err="1">
                <a:latin typeface="Courier New" panose="02070309020205020404" pitchFamily="49" charset="0"/>
                <a:cs typeface="Courier New" panose="02070309020205020404" pitchFamily="49" charset="0"/>
              </a:rPr>
              <a:t>api</a:t>
            </a:r>
            <a:r>
              <a:rPr lang="en-CA" sz="1600" b="1" dirty="0">
                <a:latin typeface="Courier New" panose="02070309020205020404" pitchFamily="49" charset="0"/>
                <a:cs typeface="Courier New" panose="02070309020205020404" pitchFamily="49" charset="0"/>
              </a:rPr>
              <a:t>"</a:t>
            </a:r>
          </a:p>
          <a:p>
            <a:r>
              <a:rPr lang="en-CA" sz="1600" b="1" dirty="0">
                <a:latin typeface="Courier New" panose="02070309020205020404" pitchFamily="49" charset="0"/>
                <a:cs typeface="Courier New" panose="02070309020205020404" pitchFamily="49" charset="0"/>
              </a:rPr>
              <a:t>}</a:t>
            </a:r>
            <a:endParaRPr lang="en-US" sz="1600" b="1"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15702469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9DC006-88AF-5978-FD2B-278A6FB9DD50}"/>
            </a:ext>
          </a:extLst>
        </p:cNvPr>
        <p:cNvGrpSpPr/>
        <p:nvPr/>
      </p:nvGrpSpPr>
      <p:grpSpPr>
        <a:xfrm>
          <a:off x="0" y="0"/>
          <a:ext cx="0" cy="0"/>
          <a:chOff x="0" y="0"/>
          <a:chExt cx="0" cy="0"/>
        </a:xfrm>
      </p:grpSpPr>
      <p:sp>
        <p:nvSpPr>
          <p:cNvPr id="124" name="TextBox 123">
            <a:extLst>
              <a:ext uri="{FF2B5EF4-FFF2-40B4-BE49-F238E27FC236}">
                <a16:creationId xmlns:a16="http://schemas.microsoft.com/office/drawing/2014/main" id="{F4CA4FD9-1E3F-3178-F3A8-464A910E907B}"/>
              </a:ext>
            </a:extLst>
          </p:cNvPr>
          <p:cNvSpPr txBox="1"/>
          <p:nvPr/>
        </p:nvSpPr>
        <p:spPr>
          <a:xfrm>
            <a:off x="4010902" y="131716"/>
            <a:ext cx="4170244" cy="646331"/>
          </a:xfrm>
          <a:prstGeom prst="rect">
            <a:avLst/>
          </a:prstGeom>
          <a:noFill/>
        </p:spPr>
        <p:txBody>
          <a:bodyPr wrap="none" rtlCol="0">
            <a:spAutoFit/>
          </a:bodyPr>
          <a:lstStyle/>
          <a:p>
            <a:pPr algn="ctr">
              <a:lnSpc>
                <a:spcPct val="90000"/>
              </a:lnSpc>
              <a:spcBef>
                <a:spcPct val="0"/>
              </a:spcBef>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Lst>
            </a:pPr>
            <a:r>
              <a:rPr lang="en-GB" sz="4000" dirty="0">
                <a:latin typeface="+mj-lt"/>
                <a:ea typeface="+mj-ea"/>
                <a:cs typeface="+mj-cs"/>
              </a:rPr>
              <a:t>WCMP2 Extensions</a:t>
            </a:r>
          </a:p>
        </p:txBody>
      </p:sp>
      <p:sp>
        <p:nvSpPr>
          <p:cNvPr id="96" name="Rectangle 2">
            <a:extLst>
              <a:ext uri="{FF2B5EF4-FFF2-40B4-BE49-F238E27FC236}">
                <a16:creationId xmlns:a16="http://schemas.microsoft.com/office/drawing/2014/main" id="{2B1B706A-2BCF-A864-8A5E-4449180AA73A}"/>
              </a:ext>
            </a:extLst>
          </p:cNvPr>
          <p:cNvSpPr txBox="1">
            <a:spLocks noChangeArrowheads="1"/>
          </p:cNvSpPr>
          <p:nvPr/>
        </p:nvSpPr>
        <p:spPr>
          <a:xfrm>
            <a:off x="555586" y="937383"/>
            <a:ext cx="10449026" cy="4758284"/>
          </a:xfrm>
          <a:prstGeom prst="rect">
            <a:avLst/>
          </a:prstGeom>
          <a:ln/>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CA" sz="2800" dirty="0"/>
              <a:t>Domain and discipline specific extensions to WCMP2</a:t>
            </a:r>
          </a:p>
          <a:p>
            <a:r>
              <a:rPr lang="en-CA" sz="2800" dirty="0"/>
              <a:t>Namespaces/Earth system disciplines</a:t>
            </a:r>
          </a:p>
          <a:p>
            <a:pPr lvl="1"/>
            <a:r>
              <a:rPr lang="en-CA" sz="2400" dirty="0"/>
              <a:t>Weather</a:t>
            </a:r>
          </a:p>
          <a:p>
            <a:pPr lvl="1"/>
            <a:r>
              <a:rPr lang="en-CA" sz="2400" dirty="0"/>
              <a:t>Climate</a:t>
            </a:r>
          </a:p>
          <a:p>
            <a:pPr lvl="1"/>
            <a:r>
              <a:rPr lang="en-CA" sz="2400" dirty="0"/>
              <a:t>Space weather</a:t>
            </a:r>
          </a:p>
          <a:p>
            <a:pPr lvl="1"/>
            <a:r>
              <a:rPr lang="en-CA" sz="2400" dirty="0"/>
              <a:t>Cryosphere</a:t>
            </a:r>
          </a:p>
          <a:p>
            <a:pPr lvl="1"/>
            <a:r>
              <a:rPr lang="en-CA" sz="2400" dirty="0"/>
              <a:t>Hydrology</a:t>
            </a:r>
          </a:p>
          <a:p>
            <a:pPr lvl="1"/>
            <a:r>
              <a:rPr lang="en-CA" sz="2400" dirty="0"/>
              <a:t>Ocean</a:t>
            </a:r>
          </a:p>
          <a:p>
            <a:pPr lvl="1"/>
            <a:r>
              <a:rPr lang="en-CA" sz="2400" dirty="0"/>
              <a:t>Atmospheric Composition</a:t>
            </a:r>
          </a:p>
          <a:p>
            <a:r>
              <a:rPr lang="en-CA" sz="2800" dirty="0"/>
              <a:t>Similar setup to STAC Extensions</a:t>
            </a:r>
          </a:p>
          <a:p>
            <a:r>
              <a:rPr lang="en-CA" sz="2800" dirty="0">
                <a:hlinkClick r:id="rId3"/>
              </a:rPr>
              <a:t>github.com/</a:t>
            </a:r>
            <a:r>
              <a:rPr lang="en-CA" sz="2800" dirty="0" err="1">
                <a:hlinkClick r:id="rId3"/>
              </a:rPr>
              <a:t>wmo-im</a:t>
            </a:r>
            <a:r>
              <a:rPr lang="en-CA" sz="2800" dirty="0">
                <a:hlinkClick r:id="rId3"/>
              </a:rPr>
              <a:t>/wcmp2-extensions</a:t>
            </a:r>
            <a:endParaRPr lang="en-CA" sz="2800" dirty="0"/>
          </a:p>
        </p:txBody>
      </p:sp>
    </p:spTree>
    <p:extLst>
      <p:ext uri="{BB962C8B-B14F-4D97-AF65-F5344CB8AC3E}">
        <p14:creationId xmlns:p14="http://schemas.microsoft.com/office/powerpoint/2010/main" val="8266136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TextBox 123">
            <a:extLst>
              <a:ext uri="{FF2B5EF4-FFF2-40B4-BE49-F238E27FC236}">
                <a16:creationId xmlns:a16="http://schemas.microsoft.com/office/drawing/2014/main" id="{19F05B4C-D898-41EE-B6B9-5B0E4CA7705D}"/>
              </a:ext>
            </a:extLst>
          </p:cNvPr>
          <p:cNvSpPr txBox="1"/>
          <p:nvPr/>
        </p:nvSpPr>
        <p:spPr>
          <a:xfrm>
            <a:off x="1902785" y="131716"/>
            <a:ext cx="8386462" cy="646331"/>
          </a:xfrm>
          <a:prstGeom prst="rect">
            <a:avLst/>
          </a:prstGeom>
          <a:noFill/>
        </p:spPr>
        <p:txBody>
          <a:bodyPr wrap="none" rtlCol="0">
            <a:spAutoFit/>
          </a:bodyPr>
          <a:lstStyle/>
          <a:p>
            <a:pPr algn="ctr">
              <a:lnSpc>
                <a:spcPct val="90000"/>
              </a:lnSpc>
              <a:spcBef>
                <a:spcPct val="0"/>
              </a:spcBef>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Lst>
            </a:pPr>
            <a:r>
              <a:rPr lang="en-GB" sz="4000" dirty="0">
                <a:latin typeface="+mj-lt"/>
                <a:ea typeface="+mj-ea"/>
                <a:cs typeface="+mj-cs"/>
              </a:rPr>
              <a:t>WIS2 Global Discovery Catalogue (GDC)</a:t>
            </a:r>
          </a:p>
        </p:txBody>
      </p:sp>
      <p:sp>
        <p:nvSpPr>
          <p:cNvPr id="96" name="Rectangle 2">
            <a:extLst>
              <a:ext uri="{FF2B5EF4-FFF2-40B4-BE49-F238E27FC236}">
                <a16:creationId xmlns:a16="http://schemas.microsoft.com/office/drawing/2014/main" id="{20F88A6D-9D74-4B28-7470-8EFC3BAE9DAC}"/>
              </a:ext>
            </a:extLst>
          </p:cNvPr>
          <p:cNvSpPr txBox="1">
            <a:spLocks noChangeArrowheads="1"/>
          </p:cNvSpPr>
          <p:nvPr/>
        </p:nvSpPr>
        <p:spPr>
          <a:xfrm>
            <a:off x="914401" y="925808"/>
            <a:ext cx="10613984" cy="4758284"/>
          </a:xfrm>
          <a:prstGeom prst="rect">
            <a:avLst/>
          </a:prstGeom>
          <a:ln/>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Clr>
                <a:schemeClr val="tx1"/>
              </a:buClr>
              <a:buSzPct val="100000"/>
              <a:tabLst>
                <a:tab pos="384170" algn="l"/>
                <a:tab pos="768339" algn="l"/>
                <a:tab pos="1152509" algn="l"/>
                <a:tab pos="1536678" algn="l"/>
                <a:tab pos="1920848" algn="l"/>
                <a:tab pos="2305016" algn="l"/>
                <a:tab pos="2689187" algn="l"/>
                <a:tab pos="3073355" algn="l"/>
                <a:tab pos="3457526" algn="l"/>
                <a:tab pos="3841694" algn="l"/>
                <a:tab pos="4225865" algn="l"/>
                <a:tab pos="4610033" algn="l"/>
                <a:tab pos="4994204" algn="l"/>
                <a:tab pos="5378372" algn="l"/>
                <a:tab pos="5762543" algn="l"/>
                <a:tab pos="6146712" algn="l"/>
                <a:tab pos="6530882" algn="l"/>
                <a:tab pos="6915050" algn="l"/>
                <a:tab pos="7299220" algn="l"/>
              </a:tabLst>
            </a:pPr>
            <a:r>
              <a:rPr lang="en-GB" altLang="en-FR" sz="2800" dirty="0"/>
              <a:t>Provides a cataloguing and discovery capability of WMO dataset collections (WCMP2 records) using the OGC API – Records standard</a:t>
            </a:r>
          </a:p>
          <a:p>
            <a:pPr>
              <a:buClr>
                <a:schemeClr val="tx1"/>
              </a:buClr>
              <a:buSzPct val="100000"/>
              <a:tabLst>
                <a:tab pos="384170" algn="l"/>
                <a:tab pos="768339" algn="l"/>
                <a:tab pos="1152509" algn="l"/>
                <a:tab pos="1536678" algn="l"/>
                <a:tab pos="1920848" algn="l"/>
                <a:tab pos="2305016" algn="l"/>
                <a:tab pos="2689187" algn="l"/>
                <a:tab pos="3073355" algn="l"/>
                <a:tab pos="3457526" algn="l"/>
                <a:tab pos="3841694" algn="l"/>
                <a:tab pos="4225865" algn="l"/>
                <a:tab pos="4610033" algn="l"/>
                <a:tab pos="4994204" algn="l"/>
                <a:tab pos="5378372" algn="l"/>
                <a:tab pos="5762543" algn="l"/>
                <a:tab pos="6146712" algn="l"/>
                <a:tab pos="6530882" algn="l"/>
                <a:tab pos="6915050" algn="l"/>
                <a:tab pos="7299220" algn="l"/>
              </a:tabLst>
            </a:pPr>
            <a:r>
              <a:rPr lang="en-GB" altLang="en-FR" sz="2800" dirty="0"/>
              <a:t>Web-based API facilitating search/browse data published via WIS</a:t>
            </a:r>
          </a:p>
          <a:p>
            <a:pPr>
              <a:buClr>
                <a:schemeClr val="tx1"/>
              </a:buClr>
              <a:buSzPct val="100000"/>
              <a:tabLst>
                <a:tab pos="384170" algn="l"/>
                <a:tab pos="768339" algn="l"/>
                <a:tab pos="1152509" algn="l"/>
                <a:tab pos="1536678" algn="l"/>
                <a:tab pos="1920848" algn="l"/>
                <a:tab pos="2305016" algn="l"/>
                <a:tab pos="2689187" algn="l"/>
                <a:tab pos="3073355" algn="l"/>
                <a:tab pos="3457526" algn="l"/>
                <a:tab pos="3841694" algn="l"/>
                <a:tab pos="4225865" algn="l"/>
                <a:tab pos="4610033" algn="l"/>
                <a:tab pos="4994204" algn="l"/>
                <a:tab pos="5378372" algn="l"/>
                <a:tab pos="5762543" algn="l"/>
                <a:tab pos="6146712" algn="l"/>
                <a:tab pos="6530882" algn="l"/>
                <a:tab pos="6915050" algn="l"/>
                <a:tab pos="7299220" algn="l"/>
              </a:tabLst>
            </a:pPr>
            <a:r>
              <a:rPr lang="en-GB" altLang="en-FR" sz="2800" dirty="0"/>
              <a:t>Harvests WIS 2 discovery metadata from WIS2 Nodes</a:t>
            </a:r>
          </a:p>
          <a:p>
            <a:pPr>
              <a:buClr>
                <a:schemeClr val="tx1"/>
              </a:buClr>
              <a:buSzPct val="100000"/>
              <a:tabLst>
                <a:tab pos="384170" algn="l"/>
                <a:tab pos="768339" algn="l"/>
                <a:tab pos="1152509" algn="l"/>
                <a:tab pos="1536678" algn="l"/>
                <a:tab pos="1920848" algn="l"/>
                <a:tab pos="2305016" algn="l"/>
                <a:tab pos="2689187" algn="l"/>
                <a:tab pos="3073355" algn="l"/>
                <a:tab pos="3457526" algn="l"/>
                <a:tab pos="3841694" algn="l"/>
                <a:tab pos="4225865" algn="l"/>
                <a:tab pos="4610033" algn="l"/>
                <a:tab pos="4994204" algn="l"/>
                <a:tab pos="5378372" algn="l"/>
                <a:tab pos="5762543" algn="l"/>
                <a:tab pos="6146712" algn="l"/>
                <a:tab pos="6530882" algn="l"/>
                <a:tab pos="6915050" algn="l"/>
                <a:tab pos="7299220" algn="l"/>
              </a:tabLst>
            </a:pPr>
            <a:r>
              <a:rPr lang="en-GB" altLang="en-FR" sz="2800" dirty="0"/>
              <a:t>Yellow pages (discovery metadata) gateway into WIS data and services</a:t>
            </a:r>
          </a:p>
          <a:p>
            <a:pPr>
              <a:buClr>
                <a:schemeClr val="tx1"/>
              </a:buClr>
              <a:buSzPct val="100000"/>
              <a:tabLst>
                <a:tab pos="384170" algn="l"/>
                <a:tab pos="768339" algn="l"/>
                <a:tab pos="1152509" algn="l"/>
                <a:tab pos="1536678" algn="l"/>
                <a:tab pos="1920848" algn="l"/>
                <a:tab pos="2305016" algn="l"/>
                <a:tab pos="2689187" algn="l"/>
                <a:tab pos="3073355" algn="l"/>
                <a:tab pos="3457526" algn="l"/>
                <a:tab pos="3841694" algn="l"/>
                <a:tab pos="4225865" algn="l"/>
                <a:tab pos="4610033" algn="l"/>
                <a:tab pos="4994204" algn="l"/>
                <a:tab pos="5378372" algn="l"/>
                <a:tab pos="5762543" algn="l"/>
                <a:tab pos="6146712" algn="l"/>
                <a:tab pos="6530882" algn="l"/>
                <a:tab pos="6915050" algn="l"/>
                <a:tab pos="7299220" algn="l"/>
              </a:tabLst>
            </a:pPr>
            <a:r>
              <a:rPr lang="en-GB" altLang="en-FR" sz="2800" dirty="0"/>
              <a:t>Provides indexing capability to mass market search engines</a:t>
            </a:r>
          </a:p>
          <a:p>
            <a:pPr>
              <a:buClr>
                <a:schemeClr val="tx1"/>
              </a:buClr>
              <a:buSzPct val="100000"/>
              <a:tabLst>
                <a:tab pos="384170" algn="l"/>
                <a:tab pos="768339" algn="l"/>
                <a:tab pos="1152509" algn="l"/>
                <a:tab pos="1536678" algn="l"/>
                <a:tab pos="1920848" algn="l"/>
                <a:tab pos="2305016" algn="l"/>
                <a:tab pos="2689187" algn="l"/>
                <a:tab pos="3073355" algn="l"/>
                <a:tab pos="3457526" algn="l"/>
                <a:tab pos="3841694" algn="l"/>
                <a:tab pos="4225865" algn="l"/>
                <a:tab pos="4610033" algn="l"/>
                <a:tab pos="4994204" algn="l"/>
                <a:tab pos="5378372" algn="l"/>
                <a:tab pos="5762543" algn="l"/>
                <a:tab pos="6146712" algn="l"/>
                <a:tab pos="6530882" algn="l"/>
                <a:tab pos="6915050" algn="l"/>
                <a:tab pos="7299220" algn="l"/>
              </a:tabLst>
            </a:pPr>
            <a:r>
              <a:rPr lang="en-GB" altLang="en-FR" sz="2800" dirty="0"/>
              <a:t>Provides quality assessment services of discovery metadata in support of continuous improvement in alignment with WIS 2 metadata Key Performance Indicators (KPIs)</a:t>
            </a:r>
          </a:p>
        </p:txBody>
      </p:sp>
    </p:spTree>
    <p:extLst>
      <p:ext uri="{BB962C8B-B14F-4D97-AF65-F5344CB8AC3E}">
        <p14:creationId xmlns:p14="http://schemas.microsoft.com/office/powerpoint/2010/main" val="16434939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E0FCF-BC1F-C241-AAE0-55CF69B268A7}"/>
              </a:ext>
            </a:extLst>
          </p:cNvPr>
          <p:cNvSpPr>
            <a:spLocks noGrp="1"/>
          </p:cNvSpPr>
          <p:nvPr>
            <p:ph type="title"/>
          </p:nvPr>
        </p:nvSpPr>
        <p:spPr>
          <a:xfrm>
            <a:off x="742950" y="28575"/>
            <a:ext cx="10515600" cy="1325563"/>
          </a:xfrm>
        </p:spPr>
        <p:txBody>
          <a:bodyPr/>
          <a:lstStyle/>
          <a:p>
            <a:r>
              <a:rPr lang="en-CA" dirty="0"/>
              <a:t>Searchable Catalogue</a:t>
            </a:r>
            <a:endParaRPr lang="en-CH" dirty="0"/>
          </a:p>
        </p:txBody>
      </p:sp>
      <p:graphicFrame>
        <p:nvGraphicFramePr>
          <p:cNvPr id="5" name="Table 4"/>
          <p:cNvGraphicFramePr>
            <a:graphicFrameLocks noGrp="1"/>
          </p:cNvGraphicFramePr>
          <p:nvPr/>
        </p:nvGraphicFramePr>
        <p:xfrm>
          <a:off x="325820" y="1138257"/>
          <a:ext cx="11540360" cy="5252154"/>
        </p:xfrm>
        <a:graphic>
          <a:graphicData uri="http://schemas.openxmlformats.org/drawingml/2006/table">
            <a:tbl>
              <a:tblPr firstRow="1" bandRow="1">
                <a:tableStyleId>{5C22544A-7EE6-4342-B048-85BDC9FD1C3A}</a:tableStyleId>
              </a:tblPr>
              <a:tblGrid>
                <a:gridCol w="1838646">
                  <a:extLst>
                    <a:ext uri="{9D8B030D-6E8A-4147-A177-3AD203B41FA5}">
                      <a16:colId xmlns:a16="http://schemas.microsoft.com/office/drawing/2014/main" val="1266922853"/>
                    </a:ext>
                  </a:extLst>
                </a:gridCol>
                <a:gridCol w="9701714">
                  <a:extLst>
                    <a:ext uri="{9D8B030D-6E8A-4147-A177-3AD203B41FA5}">
                      <a16:colId xmlns:a16="http://schemas.microsoft.com/office/drawing/2014/main" val="3642348931"/>
                    </a:ext>
                  </a:extLst>
                </a:gridCol>
              </a:tblGrid>
              <a:tr h="342235">
                <a:tc>
                  <a:txBody>
                    <a:bodyPr/>
                    <a:lstStyle/>
                    <a:p>
                      <a:r>
                        <a:rPr lang="en-CA" dirty="0"/>
                        <a:t>Predicate</a:t>
                      </a:r>
                    </a:p>
                  </a:txBody>
                  <a:tcPr/>
                </a:tc>
                <a:tc>
                  <a:txBody>
                    <a:bodyPr/>
                    <a:lstStyle/>
                    <a:p>
                      <a:r>
                        <a:rPr lang="en-CA" dirty="0"/>
                        <a:t>Example(s)</a:t>
                      </a:r>
                    </a:p>
                  </a:txBody>
                  <a:tcPr/>
                </a:tc>
                <a:extLst>
                  <a:ext uri="{0D108BD9-81ED-4DB2-BD59-A6C34878D82A}">
                    <a16:rowId xmlns:a16="http://schemas.microsoft.com/office/drawing/2014/main" val="4175184456"/>
                  </a:ext>
                </a:extLst>
              </a:tr>
              <a:tr h="342235">
                <a:tc>
                  <a:txBody>
                    <a:bodyPr/>
                    <a:lstStyle/>
                    <a:p>
                      <a:r>
                        <a:rPr lang="en-CA" dirty="0"/>
                        <a:t>Spatial</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CA" b="1" dirty="0" err="1">
                          <a:latin typeface="Courier New" panose="02070309020205020404" pitchFamily="49" charset="0"/>
                          <a:cs typeface="Courier New" panose="02070309020205020404" pitchFamily="49" charset="0"/>
                        </a:rPr>
                        <a:t>bbox</a:t>
                      </a:r>
                      <a:r>
                        <a:rPr lang="en-CA" b="1" dirty="0">
                          <a:latin typeface="Courier New" panose="02070309020205020404" pitchFamily="49" charset="0"/>
                          <a:cs typeface="Courier New" panose="02070309020205020404" pitchFamily="49" charset="0"/>
                        </a:rPr>
                        <a:t>=</a:t>
                      </a:r>
                      <a:r>
                        <a:rPr lang="en-CA" b="1" dirty="0" err="1">
                          <a:latin typeface="Courier New" panose="02070309020205020404" pitchFamily="49" charset="0"/>
                          <a:cs typeface="Courier New" panose="02070309020205020404" pitchFamily="49" charset="0"/>
                        </a:rPr>
                        <a:t>minx,miny,maxx,maxy</a:t>
                      </a:r>
                      <a:endParaRPr lang="en-CA" b="1" dirty="0">
                        <a:latin typeface="Courier New" panose="02070309020205020404" pitchFamily="49" charset="0"/>
                        <a:cs typeface="Courier New" panose="02070309020205020404" pitchFamily="49" charset="0"/>
                      </a:endParaRPr>
                    </a:p>
                  </a:txBody>
                  <a:tcPr/>
                </a:tc>
                <a:extLst>
                  <a:ext uri="{0D108BD9-81ED-4DB2-BD59-A6C34878D82A}">
                    <a16:rowId xmlns:a16="http://schemas.microsoft.com/office/drawing/2014/main" val="3528551801"/>
                  </a:ext>
                </a:extLst>
              </a:tr>
              <a:tr h="855587">
                <a:tc>
                  <a:txBody>
                    <a:bodyPr/>
                    <a:lstStyle/>
                    <a:p>
                      <a:r>
                        <a:rPr lang="en-CA" dirty="0"/>
                        <a:t>Temporal</a:t>
                      </a:r>
                    </a:p>
                  </a:txBody>
                  <a:tcPr/>
                </a:tc>
                <a:tc>
                  <a:txBody>
                    <a:bodyPr/>
                    <a:lstStyle/>
                    <a:p>
                      <a:pPr marL="285750" indent="-285750">
                        <a:buFont typeface="Arial" panose="020B0604020202020204" pitchFamily="34" charset="0"/>
                        <a:buChar char="•"/>
                      </a:pPr>
                      <a:r>
                        <a:rPr lang="en-CA" b="1" dirty="0" err="1">
                          <a:latin typeface="Courier New" panose="02070309020205020404" pitchFamily="49" charset="0"/>
                          <a:cs typeface="Courier New" panose="02070309020205020404" pitchFamily="49" charset="0"/>
                        </a:rPr>
                        <a:t>datetime</a:t>
                      </a:r>
                      <a:r>
                        <a:rPr lang="en-CA" b="1" dirty="0">
                          <a:latin typeface="Courier New" panose="02070309020205020404" pitchFamily="49" charset="0"/>
                          <a:cs typeface="Courier New" panose="02070309020205020404" pitchFamily="49" charset="0"/>
                        </a:rPr>
                        <a:t>=t1</a:t>
                      </a:r>
                    </a:p>
                    <a:p>
                      <a:pPr marL="285750" indent="-285750">
                        <a:buFont typeface="Arial" panose="020B0604020202020204" pitchFamily="34" charset="0"/>
                        <a:buChar char="•"/>
                      </a:pPr>
                      <a:r>
                        <a:rPr lang="en-CA" b="1" dirty="0" err="1">
                          <a:latin typeface="Courier New" panose="02070309020205020404" pitchFamily="49" charset="0"/>
                          <a:cs typeface="Courier New" panose="02070309020205020404" pitchFamily="49" charset="0"/>
                        </a:rPr>
                        <a:t>datetime</a:t>
                      </a:r>
                      <a:r>
                        <a:rPr lang="en-CA" b="1" dirty="0">
                          <a:latin typeface="Courier New" panose="02070309020205020404" pitchFamily="49" charset="0"/>
                          <a:cs typeface="Courier New" panose="02070309020205020404" pitchFamily="49" charset="0"/>
                        </a:rPr>
                        <a:t>=t1/t2</a:t>
                      </a:r>
                    </a:p>
                    <a:p>
                      <a:pPr marL="285750" indent="-285750">
                        <a:buFont typeface="Arial" panose="020B0604020202020204" pitchFamily="34" charset="0"/>
                        <a:buChar char="•"/>
                      </a:pPr>
                      <a:r>
                        <a:rPr lang="en-CA" b="1" dirty="0" err="1">
                          <a:latin typeface="Courier New" panose="02070309020205020404" pitchFamily="49" charset="0"/>
                          <a:cs typeface="Courier New" panose="02070309020205020404" pitchFamily="49" charset="0"/>
                        </a:rPr>
                        <a:t>datetime</a:t>
                      </a:r>
                      <a:r>
                        <a:rPr lang="en-CA" b="1" dirty="0">
                          <a:latin typeface="Courier New" panose="02070309020205020404" pitchFamily="49" charset="0"/>
                          <a:cs typeface="Courier New" panose="02070309020205020404" pitchFamily="49" charset="0"/>
                        </a:rPr>
                        <a:t>=t1/..</a:t>
                      </a:r>
                    </a:p>
                  </a:txBody>
                  <a:tcPr/>
                </a:tc>
                <a:extLst>
                  <a:ext uri="{0D108BD9-81ED-4DB2-BD59-A6C34878D82A}">
                    <a16:rowId xmlns:a16="http://schemas.microsoft.com/office/drawing/2014/main" val="2542686018"/>
                  </a:ext>
                </a:extLst>
              </a:tr>
              <a:tr h="342235">
                <a:tc>
                  <a:txBody>
                    <a:bodyPr/>
                    <a:lstStyle/>
                    <a:p>
                      <a:r>
                        <a:rPr lang="en-CA" dirty="0" err="1"/>
                        <a:t>Freetext</a:t>
                      </a:r>
                      <a:endParaRPr lang="en-CA"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CA" b="1" dirty="0">
                          <a:latin typeface="Courier New" panose="02070309020205020404" pitchFamily="49" charset="0"/>
                          <a:cs typeface="Courier New" panose="02070309020205020404" pitchFamily="49" charset="0"/>
                        </a:rPr>
                        <a:t>q=</a:t>
                      </a:r>
                      <a:r>
                        <a:rPr lang="en-CA" b="1" dirty="0" err="1">
                          <a:latin typeface="Courier New" panose="02070309020205020404" pitchFamily="49" charset="0"/>
                          <a:cs typeface="Courier New" panose="02070309020205020404" pitchFamily="49" charset="0"/>
                        </a:rPr>
                        <a:t>air+temperature</a:t>
                      </a:r>
                      <a:endParaRPr lang="en-CA" dirty="0"/>
                    </a:p>
                  </a:txBody>
                  <a:tcPr/>
                </a:tc>
                <a:extLst>
                  <a:ext uri="{0D108BD9-81ED-4DB2-BD59-A6C34878D82A}">
                    <a16:rowId xmlns:a16="http://schemas.microsoft.com/office/drawing/2014/main" val="3971469833"/>
                  </a:ext>
                </a:extLst>
              </a:tr>
              <a:tr h="1723005">
                <a:tc>
                  <a:txBody>
                    <a:bodyPr/>
                    <a:lstStyle/>
                    <a:p>
                      <a:r>
                        <a:rPr lang="en-CA" dirty="0"/>
                        <a:t>Attributes</a:t>
                      </a:r>
                    </a:p>
                  </a:txBody>
                  <a:tcPr/>
                </a:tc>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1" dirty="0">
                          <a:latin typeface="Courier New" panose="02070309020205020404" pitchFamily="49" charset="0"/>
                          <a:cs typeface="Courier New" panose="02070309020205020404" pitchFamily="49" charset="0"/>
                        </a:rPr>
                        <a:t>title=</a:t>
                      </a:r>
                      <a:r>
                        <a:rPr lang="en-CA" b="1" dirty="0" err="1">
                          <a:latin typeface="Courier New" panose="02070309020205020404" pitchFamily="49" charset="0"/>
                          <a:cs typeface="Courier New" panose="02070309020205020404" pitchFamily="49" charset="0"/>
                        </a:rPr>
                        <a:t>air+temperature</a:t>
                      </a:r>
                      <a:endParaRPr lang="en-CA" b="1" dirty="0">
                        <a:latin typeface="Courier New" panose="02070309020205020404" pitchFamily="49" charset="0"/>
                        <a:cs typeface="Courier New" panose="02070309020205020404" pitchFamily="49"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1" dirty="0" err="1">
                          <a:latin typeface="Courier New" panose="02070309020205020404" pitchFamily="49" charset="0"/>
                          <a:cs typeface="Courier New" panose="02070309020205020404" pitchFamily="49" charset="0"/>
                        </a:rPr>
                        <a:t>nested.attribute</a:t>
                      </a:r>
                      <a:r>
                        <a:rPr lang="en-CA" b="1" dirty="0">
                          <a:latin typeface="Courier New" panose="02070309020205020404" pitchFamily="49" charset="0"/>
                          <a:cs typeface="Courier New" panose="02070309020205020404" pitchFamily="49" charset="0"/>
                        </a:rPr>
                        <a:t>=ozone</a:t>
                      </a:r>
                      <a:endParaRPr lang="en-CA" sz="1800" b="0" dirty="0">
                        <a:latin typeface="+mn-lt"/>
                        <a:cs typeface="+mn-cs"/>
                      </a:endParaRPr>
                    </a:p>
                  </a:txBody>
                  <a:tcPr/>
                </a:tc>
                <a:extLst>
                  <a:ext uri="{0D108BD9-81ED-4DB2-BD59-A6C34878D82A}">
                    <a16:rowId xmlns:a16="http://schemas.microsoft.com/office/drawing/2014/main" val="3554731932"/>
                  </a:ext>
                </a:extLst>
              </a:tr>
              <a:tr h="598911">
                <a:tc>
                  <a:txBody>
                    <a:bodyPr/>
                    <a:lstStyle/>
                    <a:p>
                      <a:r>
                        <a:rPr lang="en-CA" dirty="0"/>
                        <a:t>Sorting/paging</a:t>
                      </a:r>
                    </a:p>
                  </a:txBody>
                  <a:tcPr/>
                </a:tc>
                <a:tc>
                  <a:txBody>
                    <a:bodyPr/>
                    <a:lstStyle/>
                    <a:p>
                      <a:pPr marL="285750" indent="-285750">
                        <a:buFont typeface="Arial" panose="020B0604020202020204" pitchFamily="34" charset="0"/>
                        <a:buChar char="•"/>
                      </a:pPr>
                      <a:r>
                        <a:rPr lang="en-CA" b="1" dirty="0" err="1">
                          <a:latin typeface="Courier New" panose="02070309020205020404" pitchFamily="49" charset="0"/>
                          <a:cs typeface="Courier New" panose="02070309020205020404" pitchFamily="49" charset="0"/>
                        </a:rPr>
                        <a:t>sortby</a:t>
                      </a:r>
                      <a:r>
                        <a:rPr lang="en-CA" b="1" dirty="0">
                          <a:latin typeface="Courier New" panose="02070309020205020404" pitchFamily="49" charset="0"/>
                          <a:cs typeface="Courier New" panose="02070309020205020404" pitchFamily="49" charset="0"/>
                        </a:rPr>
                        <a:t>=</a:t>
                      </a:r>
                      <a:r>
                        <a:rPr lang="en-CA" b="1" dirty="0" err="1">
                          <a:latin typeface="Courier New" panose="02070309020205020404" pitchFamily="49" charset="0"/>
                          <a:cs typeface="Courier New" panose="02070309020205020404" pitchFamily="49" charset="0"/>
                        </a:rPr>
                        <a:t>title&amp;limit</a:t>
                      </a:r>
                      <a:r>
                        <a:rPr lang="en-CA" b="1" dirty="0">
                          <a:latin typeface="Courier New" panose="02070309020205020404" pitchFamily="49" charset="0"/>
                          <a:cs typeface="Courier New" panose="02070309020205020404" pitchFamily="49" charset="0"/>
                        </a:rPr>
                        <a:t>=100&amp;startindex=11</a:t>
                      </a:r>
                    </a:p>
                    <a:p>
                      <a:pPr marL="285750" indent="-285750">
                        <a:buFont typeface="Arial" panose="020B0604020202020204" pitchFamily="34" charset="0"/>
                        <a:buChar char="•"/>
                      </a:pPr>
                      <a:r>
                        <a:rPr lang="en-CA" b="1" dirty="0">
                          <a:latin typeface="Courier New" panose="02070309020205020404" pitchFamily="49" charset="0"/>
                          <a:cs typeface="Courier New" panose="02070309020205020404" pitchFamily="49" charset="0"/>
                        </a:rPr>
                        <a:t>“</a:t>
                      </a:r>
                      <a:r>
                        <a:rPr lang="en-CA" b="1" dirty="0" err="1">
                          <a:latin typeface="Courier New" panose="02070309020205020404" pitchFamily="49" charset="0"/>
                          <a:cs typeface="Courier New" panose="02070309020205020404" pitchFamily="49" charset="0"/>
                        </a:rPr>
                        <a:t>prev</a:t>
                      </a:r>
                      <a:r>
                        <a:rPr lang="en-CA" b="1" dirty="0">
                          <a:latin typeface="Courier New" panose="02070309020205020404" pitchFamily="49" charset="0"/>
                          <a:cs typeface="Courier New" panose="02070309020205020404" pitchFamily="49" charset="0"/>
                        </a:rPr>
                        <a:t>” / ”next” link relations</a:t>
                      </a:r>
                    </a:p>
                  </a:txBody>
                  <a:tcPr/>
                </a:tc>
                <a:extLst>
                  <a:ext uri="{0D108BD9-81ED-4DB2-BD59-A6C34878D82A}">
                    <a16:rowId xmlns:a16="http://schemas.microsoft.com/office/drawing/2014/main" val="4040213094"/>
                  </a:ext>
                </a:extLst>
              </a:tr>
              <a:tr h="877389">
                <a:tc>
                  <a:txBody>
                    <a:bodyPr/>
                    <a:lstStyle/>
                    <a:p>
                      <a:r>
                        <a:rPr lang="en-CA" dirty="0"/>
                        <a:t>Filter returnable properties</a:t>
                      </a:r>
                    </a:p>
                  </a:txBody>
                  <a:tcPr/>
                </a:tc>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1" dirty="0">
                          <a:latin typeface="Courier New" panose="02070309020205020404" pitchFamily="49" charset="0"/>
                          <a:cs typeface="Courier New" panose="02070309020205020404" pitchFamily="49" charset="0"/>
                        </a:rPr>
                        <a:t>properties=</a:t>
                      </a:r>
                      <a:r>
                        <a:rPr lang="en-CA" b="1" dirty="0" err="1">
                          <a:latin typeface="Courier New" panose="02070309020205020404" pitchFamily="49" charset="0"/>
                          <a:cs typeface="Courier New" panose="02070309020205020404" pitchFamily="49" charset="0"/>
                        </a:rPr>
                        <a:t>title,description</a:t>
                      </a:r>
                      <a:endParaRPr lang="en-CA" b="1" dirty="0">
                        <a:latin typeface="Courier New" panose="02070309020205020404" pitchFamily="49" charset="0"/>
                        <a:cs typeface="Courier New" panose="02070309020205020404" pitchFamily="49" charset="0"/>
                      </a:endParaRPr>
                    </a:p>
                  </a:txBody>
                  <a:tcPr/>
                </a:tc>
                <a:extLst>
                  <a:ext uri="{0D108BD9-81ED-4DB2-BD59-A6C34878D82A}">
                    <a16:rowId xmlns:a16="http://schemas.microsoft.com/office/drawing/2014/main" val="2788238339"/>
                  </a:ext>
                </a:extLst>
              </a:tr>
            </a:tbl>
          </a:graphicData>
        </a:graphic>
      </p:graphicFrame>
    </p:spTree>
    <p:extLst>
      <p:ext uri="{BB962C8B-B14F-4D97-AF65-F5344CB8AC3E}">
        <p14:creationId xmlns:p14="http://schemas.microsoft.com/office/powerpoint/2010/main" val="25157885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66E2A764-6FBC-FCF1-5068-1B6F5650955F}"/>
              </a:ext>
            </a:extLst>
          </p:cNvPr>
          <p:cNvSpPr>
            <a:spLocks noGrp="1"/>
          </p:cNvSpPr>
          <p:nvPr>
            <p:ph type="title"/>
          </p:nvPr>
        </p:nvSpPr>
        <p:spPr>
          <a:xfrm>
            <a:off x="1529971" y="262295"/>
            <a:ext cx="10515600" cy="1325563"/>
          </a:xfrm>
        </p:spPr>
        <p:txBody>
          <a:bodyPr/>
          <a:lstStyle/>
          <a:p>
            <a:r>
              <a:rPr lang="en-US" dirty="0"/>
              <a:t>Catalogue search</a:t>
            </a:r>
            <a:endParaRPr lang="en-CA" dirty="0"/>
          </a:p>
        </p:txBody>
      </p:sp>
      <p:pic>
        <p:nvPicPr>
          <p:cNvPr id="11" name="Picture 10">
            <a:extLst>
              <a:ext uri="{FF2B5EF4-FFF2-40B4-BE49-F238E27FC236}">
                <a16:creationId xmlns:a16="http://schemas.microsoft.com/office/drawing/2014/main" id="{1D5A2D6B-B0B5-8C81-BE7D-0904F28A36B3}"/>
              </a:ext>
            </a:extLst>
          </p:cNvPr>
          <p:cNvPicPr>
            <a:picLocks noChangeAspect="1"/>
          </p:cNvPicPr>
          <p:nvPr/>
        </p:nvPicPr>
        <p:blipFill>
          <a:blip r:embed="rId2"/>
          <a:stretch>
            <a:fillRect/>
          </a:stretch>
        </p:blipFill>
        <p:spPr>
          <a:xfrm>
            <a:off x="1575179" y="0"/>
            <a:ext cx="9041642" cy="6858000"/>
          </a:xfrm>
          <a:prstGeom prst="rect">
            <a:avLst/>
          </a:prstGeom>
        </p:spPr>
      </p:pic>
      <p:pic>
        <p:nvPicPr>
          <p:cNvPr id="13" name="Picture 12">
            <a:extLst>
              <a:ext uri="{FF2B5EF4-FFF2-40B4-BE49-F238E27FC236}">
                <a16:creationId xmlns:a16="http://schemas.microsoft.com/office/drawing/2014/main" id="{C986AABA-09E6-3D8C-4E6E-8521FD1A8943}"/>
              </a:ext>
            </a:extLst>
          </p:cNvPr>
          <p:cNvPicPr>
            <a:picLocks noChangeAspect="1"/>
          </p:cNvPicPr>
          <p:nvPr/>
        </p:nvPicPr>
        <p:blipFill>
          <a:blip r:embed="rId3"/>
          <a:stretch>
            <a:fillRect/>
          </a:stretch>
        </p:blipFill>
        <p:spPr>
          <a:xfrm>
            <a:off x="1675196" y="0"/>
            <a:ext cx="8841607" cy="6858000"/>
          </a:xfrm>
          <a:prstGeom prst="rect">
            <a:avLst/>
          </a:prstGeom>
        </p:spPr>
      </p:pic>
      <p:pic>
        <p:nvPicPr>
          <p:cNvPr id="20" name="Picture 19">
            <a:extLst>
              <a:ext uri="{FF2B5EF4-FFF2-40B4-BE49-F238E27FC236}">
                <a16:creationId xmlns:a16="http://schemas.microsoft.com/office/drawing/2014/main" id="{0AAB2179-FB4A-0D91-FD0A-B6C4F40D067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75196" y="1587858"/>
            <a:ext cx="12192000" cy="6044484"/>
          </a:xfrm>
          <a:prstGeom prst="rect">
            <a:avLst/>
          </a:prstGeom>
        </p:spPr>
      </p:pic>
    </p:spTree>
    <p:extLst>
      <p:ext uri="{BB962C8B-B14F-4D97-AF65-F5344CB8AC3E}">
        <p14:creationId xmlns:p14="http://schemas.microsoft.com/office/powerpoint/2010/main" val="1184906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9E353-622E-F9DC-ADC2-4037D229CEB1}"/>
              </a:ext>
            </a:extLst>
          </p:cNvPr>
          <p:cNvSpPr>
            <a:spLocks noGrp="1"/>
          </p:cNvSpPr>
          <p:nvPr>
            <p:ph type="title"/>
          </p:nvPr>
        </p:nvSpPr>
        <p:spPr>
          <a:xfrm>
            <a:off x="2228850" y="320675"/>
            <a:ext cx="8731250" cy="1325563"/>
          </a:xfrm>
        </p:spPr>
        <p:txBody>
          <a:bodyPr/>
          <a:lstStyle/>
          <a:p>
            <a:r>
              <a:rPr lang="en-US" dirty="0"/>
              <a:t>ETS and KPI checks</a:t>
            </a:r>
            <a:endParaRPr lang="en-CA" dirty="0"/>
          </a:p>
        </p:txBody>
      </p:sp>
      <p:pic>
        <p:nvPicPr>
          <p:cNvPr id="5" name="Picture 4">
            <a:extLst>
              <a:ext uri="{FF2B5EF4-FFF2-40B4-BE49-F238E27FC236}">
                <a16:creationId xmlns:a16="http://schemas.microsoft.com/office/drawing/2014/main" id="{4A12D239-83E0-210F-E951-BB436B84AE2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85593" y="0"/>
            <a:ext cx="7420814" cy="6858000"/>
          </a:xfrm>
          <a:prstGeom prst="rect">
            <a:avLst/>
          </a:prstGeom>
        </p:spPr>
      </p:pic>
      <p:pic>
        <p:nvPicPr>
          <p:cNvPr id="9" name="Picture 8">
            <a:extLst>
              <a:ext uri="{FF2B5EF4-FFF2-40B4-BE49-F238E27FC236}">
                <a16:creationId xmlns:a16="http://schemas.microsoft.com/office/drawing/2014/main" id="{98DC41B5-C525-9D2D-E719-116822C0243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45680" y="0"/>
            <a:ext cx="7900639" cy="6858000"/>
          </a:xfrm>
          <a:prstGeom prst="rect">
            <a:avLst/>
          </a:prstGeom>
        </p:spPr>
      </p:pic>
    </p:spTree>
    <p:extLst>
      <p:ext uri="{BB962C8B-B14F-4D97-AF65-F5344CB8AC3E}">
        <p14:creationId xmlns:p14="http://schemas.microsoft.com/office/powerpoint/2010/main" val="1116958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01">
          <a:extLst>
            <a:ext uri="{FF2B5EF4-FFF2-40B4-BE49-F238E27FC236}">
              <a16:creationId xmlns:a16="http://schemas.microsoft.com/office/drawing/2014/main" id="{F8F4F414-FF36-8999-ADB3-31BB290469CE}"/>
            </a:ext>
          </a:extLst>
        </p:cNvPr>
        <p:cNvGrpSpPr/>
        <p:nvPr/>
      </p:nvGrpSpPr>
      <p:grpSpPr>
        <a:xfrm>
          <a:off x="0" y="0"/>
          <a:ext cx="0" cy="0"/>
          <a:chOff x="0" y="0"/>
          <a:chExt cx="0" cy="0"/>
        </a:xfrm>
      </p:grpSpPr>
      <p:sp>
        <p:nvSpPr>
          <p:cNvPr id="102" name="Google Shape;102;p20">
            <a:extLst>
              <a:ext uri="{FF2B5EF4-FFF2-40B4-BE49-F238E27FC236}">
                <a16:creationId xmlns:a16="http://schemas.microsoft.com/office/drawing/2014/main" id="{C98F0A40-4686-8AF3-66C9-FA29F2CABEA5}"/>
              </a:ext>
            </a:extLst>
          </p:cNvPr>
          <p:cNvSpPr txBox="1"/>
          <p:nvPr/>
        </p:nvSpPr>
        <p:spPr>
          <a:xfrm>
            <a:off x="609755" y="227272"/>
            <a:ext cx="10971373" cy="1237223"/>
          </a:xfrm>
          <a:prstGeom prst="rect">
            <a:avLst/>
          </a:prstGeom>
          <a:noFill/>
          <a:ln>
            <a:noFill/>
          </a:ln>
        </p:spPr>
        <p:txBody>
          <a:bodyPr spcFirstLastPara="1" wrap="square" lIns="0" tIns="0" rIns="0" bIns="0" anchor="ctr" anchorCtr="0">
            <a:noAutofit/>
          </a:bodyPr>
          <a:lstStyle/>
          <a:p>
            <a:pPr algn="ctr"/>
            <a:r>
              <a:rPr lang="es-ES" sz="5321" dirty="0" err="1"/>
              <a:t>pywcmp</a:t>
            </a:r>
            <a:endParaRPr sz="5321" dirty="0">
              <a:latin typeface="Arial"/>
              <a:ea typeface="Arial"/>
              <a:cs typeface="Arial"/>
              <a:sym typeface="Arial"/>
            </a:endParaRPr>
          </a:p>
        </p:txBody>
      </p:sp>
      <p:sp>
        <p:nvSpPr>
          <p:cNvPr id="103" name="Google Shape;103;p20">
            <a:extLst>
              <a:ext uri="{FF2B5EF4-FFF2-40B4-BE49-F238E27FC236}">
                <a16:creationId xmlns:a16="http://schemas.microsoft.com/office/drawing/2014/main" id="{32D4196C-CBA6-2988-6107-7EF0D99352A5}"/>
              </a:ext>
            </a:extLst>
          </p:cNvPr>
          <p:cNvSpPr txBox="1"/>
          <p:nvPr/>
        </p:nvSpPr>
        <p:spPr>
          <a:xfrm>
            <a:off x="610315" y="1356110"/>
            <a:ext cx="10971373" cy="3976891"/>
          </a:xfrm>
          <a:prstGeom prst="rect">
            <a:avLst/>
          </a:prstGeom>
          <a:noFill/>
          <a:ln>
            <a:noFill/>
          </a:ln>
        </p:spPr>
        <p:txBody>
          <a:bodyPr spcFirstLastPara="1" wrap="square" lIns="0" tIns="0" rIns="0" bIns="0" anchor="ctr" anchorCtr="0">
            <a:noAutofit/>
          </a:bodyPr>
          <a:lstStyle/>
          <a:p>
            <a:pPr marL="552938" indent="-506860">
              <a:buClr>
                <a:schemeClr val="dk1"/>
              </a:buClr>
              <a:buSzPts val="3000"/>
              <a:buChar char="●"/>
            </a:pPr>
            <a:r>
              <a:rPr lang="en-US" sz="3628" dirty="0">
                <a:solidFill>
                  <a:schemeClr val="dk1"/>
                </a:solidFill>
              </a:rPr>
              <a:t>WMO Reference Implementation for WCMP2</a:t>
            </a:r>
          </a:p>
          <a:p>
            <a:pPr marL="552938" indent="-506860">
              <a:buClr>
                <a:schemeClr val="dk1"/>
              </a:buClr>
              <a:buSzPts val="3000"/>
              <a:buChar char="●"/>
            </a:pPr>
            <a:r>
              <a:rPr lang="en-US" sz="3628" dirty="0"/>
              <a:t>Full ETS and KPI implementation</a:t>
            </a:r>
          </a:p>
          <a:p>
            <a:pPr marL="552938" indent="-506860">
              <a:buClr>
                <a:schemeClr val="dk1"/>
              </a:buClr>
              <a:buSzPts val="3000"/>
              <a:buChar char="●"/>
            </a:pPr>
            <a:r>
              <a:rPr lang="en-US" sz="3628" dirty="0"/>
              <a:t>Entry points</a:t>
            </a:r>
          </a:p>
          <a:p>
            <a:pPr marL="1010138" lvl="1" indent="-506860">
              <a:buClr>
                <a:schemeClr val="dk1"/>
              </a:buClr>
              <a:buSzPts val="3000"/>
              <a:buChar char="●"/>
            </a:pPr>
            <a:r>
              <a:rPr lang="en-US" sz="3628" dirty="0"/>
              <a:t>CLI</a:t>
            </a:r>
          </a:p>
          <a:p>
            <a:pPr marL="1010138" lvl="1" indent="-506860">
              <a:buClr>
                <a:schemeClr val="dk1"/>
              </a:buClr>
              <a:buSzPts val="3000"/>
              <a:buChar char="●"/>
            </a:pPr>
            <a:r>
              <a:rPr lang="en-US" sz="3628" dirty="0"/>
              <a:t>Python application(s)</a:t>
            </a:r>
          </a:p>
          <a:p>
            <a:pPr marL="552938" indent="-506860">
              <a:buClr>
                <a:schemeClr val="dk1"/>
              </a:buClr>
              <a:buSzPts val="3000"/>
              <a:buChar char="●"/>
            </a:pPr>
            <a:r>
              <a:rPr lang="en-US" sz="3628" dirty="0"/>
              <a:t>‘As a service’: provides </a:t>
            </a:r>
            <a:r>
              <a:rPr lang="en-US" sz="3628" dirty="0" err="1"/>
              <a:t>pygeoapi</a:t>
            </a:r>
            <a:r>
              <a:rPr lang="en-US" sz="3628" dirty="0"/>
              <a:t>-based OGC API – Processes for ETS and KPI as online services</a:t>
            </a:r>
            <a:endParaRPr sz="3628" dirty="0"/>
          </a:p>
        </p:txBody>
      </p:sp>
    </p:spTree>
    <p:extLst>
      <p:ext uri="{BB962C8B-B14F-4D97-AF65-F5344CB8AC3E}">
        <p14:creationId xmlns:p14="http://schemas.microsoft.com/office/powerpoint/2010/main" val="10578661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3"/>
          <p:cNvSpPr txBox="1"/>
          <p:nvPr/>
        </p:nvSpPr>
        <p:spPr>
          <a:xfrm>
            <a:off x="609755" y="227272"/>
            <a:ext cx="10971373" cy="1237223"/>
          </a:xfrm>
          <a:prstGeom prst="rect">
            <a:avLst/>
          </a:prstGeom>
          <a:noFill/>
          <a:ln>
            <a:noFill/>
          </a:ln>
        </p:spPr>
        <p:txBody>
          <a:bodyPr spcFirstLastPara="1" wrap="square" lIns="0" tIns="0" rIns="0" bIns="0" anchor="ctr" anchorCtr="0">
            <a:noAutofit/>
          </a:bodyPr>
          <a:lstStyle/>
          <a:p>
            <a:pPr algn="ctr"/>
            <a:r>
              <a:rPr lang="es-ES" sz="5321" dirty="0" err="1"/>
              <a:t>pygeometa</a:t>
            </a:r>
            <a:endParaRPr sz="5321" dirty="0">
              <a:latin typeface="Arial"/>
              <a:ea typeface="Arial"/>
              <a:cs typeface="Arial"/>
              <a:sym typeface="Arial"/>
            </a:endParaRPr>
          </a:p>
        </p:txBody>
      </p:sp>
      <p:sp>
        <p:nvSpPr>
          <p:cNvPr id="121" name="Google Shape;121;p23"/>
          <p:cNvSpPr txBox="1"/>
          <p:nvPr/>
        </p:nvSpPr>
        <p:spPr>
          <a:xfrm>
            <a:off x="609755" y="2090852"/>
            <a:ext cx="11489845" cy="3976891"/>
          </a:xfrm>
          <a:prstGeom prst="rect">
            <a:avLst/>
          </a:prstGeom>
          <a:noFill/>
          <a:ln>
            <a:noFill/>
          </a:ln>
        </p:spPr>
        <p:txBody>
          <a:bodyPr spcFirstLastPara="1" wrap="square" lIns="0" tIns="0" rIns="0" bIns="0" anchor="ctr" anchorCtr="0">
            <a:noAutofit/>
          </a:bodyPr>
          <a:lstStyle/>
          <a:p>
            <a:pPr marL="552938"/>
            <a:endParaRPr sz="3265" dirty="0">
              <a:solidFill>
                <a:schemeClr val="dk1"/>
              </a:solidFill>
            </a:endParaRPr>
          </a:p>
          <a:p>
            <a:pPr marL="552938" indent="-483820">
              <a:buClr>
                <a:schemeClr val="dk1"/>
              </a:buClr>
              <a:buSzPts val="2700"/>
              <a:buChar char="●"/>
            </a:pPr>
            <a:r>
              <a:rPr lang="es-ES" sz="3265" dirty="0">
                <a:solidFill>
                  <a:schemeClr val="dk1"/>
                </a:solidFill>
              </a:rPr>
              <a:t>GDAL-</a:t>
            </a:r>
            <a:r>
              <a:rPr lang="es-ES" sz="3265" dirty="0" err="1">
                <a:solidFill>
                  <a:schemeClr val="dk1"/>
                </a:solidFill>
              </a:rPr>
              <a:t>like</a:t>
            </a:r>
            <a:r>
              <a:rPr lang="es-ES" sz="3265" dirty="0">
                <a:solidFill>
                  <a:schemeClr val="dk1"/>
                </a:solidFill>
              </a:rPr>
              <a:t> </a:t>
            </a:r>
            <a:r>
              <a:rPr lang="es-ES" sz="3265" dirty="0" err="1">
                <a:solidFill>
                  <a:schemeClr val="dk1"/>
                </a:solidFill>
              </a:rPr>
              <a:t>tooling</a:t>
            </a:r>
            <a:r>
              <a:rPr lang="es-ES" sz="3265" dirty="0">
                <a:solidFill>
                  <a:schemeClr val="dk1"/>
                </a:solidFill>
              </a:rPr>
              <a:t> for Geospatial </a:t>
            </a:r>
            <a:r>
              <a:rPr lang="es-ES" sz="3265" dirty="0" err="1">
                <a:solidFill>
                  <a:schemeClr val="dk1"/>
                </a:solidFill>
              </a:rPr>
              <a:t>metadata</a:t>
            </a:r>
            <a:endParaRPr lang="es-ES" sz="3265" dirty="0">
              <a:solidFill>
                <a:schemeClr val="dk1"/>
              </a:solidFill>
            </a:endParaRPr>
          </a:p>
          <a:p>
            <a:pPr marL="552938" indent="-483820">
              <a:buClr>
                <a:schemeClr val="dk1"/>
              </a:buClr>
              <a:buSzPts val="2700"/>
              <a:buChar char="●"/>
            </a:pPr>
            <a:r>
              <a:rPr lang="es-ES" sz="3265" dirty="0" err="1">
                <a:solidFill>
                  <a:schemeClr val="dk1"/>
                </a:solidFill>
              </a:rPr>
              <a:t>Read-write</a:t>
            </a:r>
            <a:r>
              <a:rPr lang="es-ES" sz="3265" dirty="0">
                <a:solidFill>
                  <a:schemeClr val="dk1"/>
                </a:solidFill>
              </a:rPr>
              <a:t> for </a:t>
            </a:r>
            <a:r>
              <a:rPr lang="es-ES" sz="3265" dirty="0" err="1">
                <a:solidFill>
                  <a:schemeClr val="dk1"/>
                </a:solidFill>
              </a:rPr>
              <a:t>numerous</a:t>
            </a:r>
            <a:r>
              <a:rPr lang="es-ES" sz="3265" dirty="0">
                <a:solidFill>
                  <a:schemeClr val="dk1"/>
                </a:solidFill>
              </a:rPr>
              <a:t> </a:t>
            </a:r>
            <a:r>
              <a:rPr lang="es-ES" sz="3265" dirty="0" err="1">
                <a:solidFill>
                  <a:schemeClr val="dk1"/>
                </a:solidFill>
              </a:rPr>
              <a:t>geospatial</a:t>
            </a:r>
            <a:r>
              <a:rPr lang="es-ES" sz="3265" dirty="0">
                <a:solidFill>
                  <a:schemeClr val="dk1"/>
                </a:solidFill>
              </a:rPr>
              <a:t> </a:t>
            </a:r>
            <a:r>
              <a:rPr lang="es-ES" sz="3265" dirty="0" err="1">
                <a:solidFill>
                  <a:schemeClr val="dk1"/>
                </a:solidFill>
              </a:rPr>
              <a:t>metadata</a:t>
            </a:r>
            <a:r>
              <a:rPr lang="es-ES" sz="3265" dirty="0">
                <a:solidFill>
                  <a:schemeClr val="dk1"/>
                </a:solidFill>
              </a:rPr>
              <a:t> </a:t>
            </a:r>
            <a:r>
              <a:rPr lang="es-ES" sz="3265" dirty="0" err="1">
                <a:solidFill>
                  <a:schemeClr val="dk1"/>
                </a:solidFill>
              </a:rPr>
              <a:t>formats</a:t>
            </a:r>
            <a:endParaRPr lang="es-ES" sz="3265" dirty="0">
              <a:solidFill>
                <a:schemeClr val="dk1"/>
              </a:solidFill>
            </a:endParaRPr>
          </a:p>
          <a:p>
            <a:pPr marL="552938" indent="-483820">
              <a:buClr>
                <a:schemeClr val="dk1"/>
              </a:buClr>
              <a:buSzPts val="2700"/>
              <a:buChar char="●"/>
            </a:pPr>
            <a:r>
              <a:rPr lang="es-ES" sz="3265" dirty="0">
                <a:solidFill>
                  <a:schemeClr val="dk1"/>
                </a:solidFill>
              </a:rPr>
              <a:t>CLI </a:t>
            </a:r>
            <a:r>
              <a:rPr lang="es-ES" sz="3265" dirty="0" err="1">
                <a:solidFill>
                  <a:schemeClr val="dk1"/>
                </a:solidFill>
              </a:rPr>
              <a:t>or</a:t>
            </a:r>
            <a:r>
              <a:rPr lang="es-ES" sz="3265" dirty="0">
                <a:solidFill>
                  <a:schemeClr val="dk1"/>
                </a:solidFill>
              </a:rPr>
              <a:t> Python API</a:t>
            </a:r>
          </a:p>
          <a:p>
            <a:pPr marL="552938" indent="-483820">
              <a:buClr>
                <a:schemeClr val="dk1"/>
              </a:buClr>
              <a:buSzPts val="2700"/>
              <a:buChar char="●"/>
            </a:pPr>
            <a:r>
              <a:rPr lang="es-ES" sz="3265" dirty="0">
                <a:solidFill>
                  <a:schemeClr val="dk1"/>
                </a:solidFill>
              </a:rPr>
              <a:t>Focus </a:t>
            </a:r>
            <a:r>
              <a:rPr lang="es-ES" sz="3265" dirty="0" err="1">
                <a:solidFill>
                  <a:schemeClr val="dk1"/>
                </a:solidFill>
              </a:rPr>
              <a:t>on</a:t>
            </a:r>
            <a:r>
              <a:rPr lang="es-ES" sz="3265" dirty="0">
                <a:solidFill>
                  <a:schemeClr val="dk1"/>
                </a:solidFill>
              </a:rPr>
              <a:t> </a:t>
            </a:r>
            <a:r>
              <a:rPr lang="es-ES" sz="3265" dirty="0" err="1">
                <a:solidFill>
                  <a:schemeClr val="dk1"/>
                </a:solidFill>
              </a:rPr>
              <a:t>automated</a:t>
            </a:r>
            <a:r>
              <a:rPr lang="es-ES" sz="3265" dirty="0">
                <a:solidFill>
                  <a:schemeClr val="dk1"/>
                </a:solidFill>
              </a:rPr>
              <a:t> </a:t>
            </a:r>
            <a:r>
              <a:rPr lang="es-ES" sz="3265" dirty="0" err="1">
                <a:solidFill>
                  <a:schemeClr val="dk1"/>
                </a:solidFill>
              </a:rPr>
              <a:t>workflow</a:t>
            </a:r>
            <a:r>
              <a:rPr lang="es-ES" sz="3265" dirty="0">
                <a:solidFill>
                  <a:schemeClr val="dk1"/>
                </a:solidFill>
              </a:rPr>
              <a:t> / </a:t>
            </a:r>
            <a:r>
              <a:rPr lang="es-ES" sz="3265" dirty="0" err="1">
                <a:solidFill>
                  <a:schemeClr val="dk1"/>
                </a:solidFill>
              </a:rPr>
              <a:t>runtime</a:t>
            </a:r>
            <a:r>
              <a:rPr lang="es-ES" sz="3265" dirty="0">
                <a:solidFill>
                  <a:schemeClr val="dk1"/>
                </a:solidFill>
              </a:rPr>
              <a:t> pipelines</a:t>
            </a:r>
            <a:endParaRPr sz="3265" dirty="0">
              <a:solidFill>
                <a:schemeClr val="dk1"/>
              </a:solidFill>
            </a:endParaRPr>
          </a:p>
          <a:p>
            <a:pPr marL="552938" indent="-483820">
              <a:buClr>
                <a:schemeClr val="dk1"/>
              </a:buClr>
              <a:buSzPts val="2700"/>
              <a:buChar char="●"/>
            </a:pPr>
            <a:r>
              <a:rPr lang="es-ES" sz="3265" dirty="0" err="1">
                <a:solidFill>
                  <a:schemeClr val="dk1"/>
                </a:solidFill>
              </a:rPr>
              <a:t>Multilingual</a:t>
            </a:r>
            <a:r>
              <a:rPr lang="es-ES" sz="3265" dirty="0">
                <a:solidFill>
                  <a:schemeClr val="dk1"/>
                </a:solidFill>
              </a:rPr>
              <a:t> Support</a:t>
            </a:r>
          </a:p>
          <a:p>
            <a:pPr marL="552938" indent="-483820">
              <a:buClr>
                <a:schemeClr val="dk1"/>
              </a:buClr>
              <a:buSzPts val="2700"/>
              <a:buChar char="●"/>
            </a:pPr>
            <a:r>
              <a:rPr lang="es-ES" sz="3265" dirty="0">
                <a:solidFill>
                  <a:schemeClr val="dk1"/>
                </a:solidFill>
              </a:rPr>
              <a:t>Core </a:t>
            </a:r>
            <a:r>
              <a:rPr lang="es-ES" sz="3265" dirty="0" err="1">
                <a:solidFill>
                  <a:schemeClr val="dk1"/>
                </a:solidFill>
              </a:rPr>
              <a:t>model</a:t>
            </a:r>
            <a:r>
              <a:rPr lang="es-ES" sz="3265" dirty="0">
                <a:solidFill>
                  <a:schemeClr val="dk1"/>
                </a:solidFill>
              </a:rPr>
              <a:t> (‘</a:t>
            </a:r>
            <a:r>
              <a:rPr lang="es-ES" sz="3265" dirty="0" err="1">
                <a:solidFill>
                  <a:schemeClr val="dk1"/>
                </a:solidFill>
              </a:rPr>
              <a:t>Metadata</a:t>
            </a:r>
            <a:r>
              <a:rPr lang="es-ES" sz="3265" dirty="0">
                <a:solidFill>
                  <a:schemeClr val="dk1"/>
                </a:solidFill>
              </a:rPr>
              <a:t> Control File’ MCF)</a:t>
            </a:r>
            <a:endParaRPr sz="3265" dirty="0">
              <a:solidFill>
                <a:schemeClr val="dk1"/>
              </a:solidFill>
            </a:endParaRPr>
          </a:p>
          <a:p>
            <a:pPr marL="1010138" lvl="1" indent="-483820">
              <a:buClr>
                <a:schemeClr val="dk1"/>
              </a:buClr>
              <a:buSzPts val="2700"/>
              <a:buChar char="●"/>
            </a:pPr>
            <a:r>
              <a:rPr lang="es-ES" sz="3265" dirty="0">
                <a:solidFill>
                  <a:schemeClr val="dk1"/>
                </a:solidFill>
              </a:rPr>
              <a:t>Support for ‘base’ MCF </a:t>
            </a:r>
            <a:r>
              <a:rPr lang="es-ES" sz="3265" dirty="0" err="1">
                <a:solidFill>
                  <a:schemeClr val="dk1"/>
                </a:solidFill>
              </a:rPr>
              <a:t>reuse</a:t>
            </a:r>
            <a:r>
              <a:rPr lang="es-ES" sz="3265" dirty="0">
                <a:solidFill>
                  <a:schemeClr val="dk1"/>
                </a:solidFill>
              </a:rPr>
              <a:t> (i.e. </a:t>
            </a:r>
            <a:r>
              <a:rPr lang="es-ES" sz="3265" dirty="0" err="1">
                <a:solidFill>
                  <a:schemeClr val="dk1"/>
                </a:solidFill>
              </a:rPr>
              <a:t>contacts</a:t>
            </a:r>
            <a:r>
              <a:rPr lang="es-ES" sz="3265" dirty="0">
                <a:solidFill>
                  <a:schemeClr val="dk1"/>
                </a:solidFill>
              </a:rPr>
              <a:t>)</a:t>
            </a:r>
            <a:endParaRPr sz="3265" dirty="0">
              <a:solidFill>
                <a:schemeClr val="dk1"/>
              </a:solidFill>
            </a:endParaRPr>
          </a:p>
          <a:p>
            <a:pPr marL="552938" indent="-483820">
              <a:buClr>
                <a:schemeClr val="dk1"/>
              </a:buClr>
              <a:buSzPts val="2700"/>
              <a:buChar char="●"/>
            </a:pPr>
            <a:r>
              <a:rPr lang="es-ES" sz="3265" dirty="0" err="1">
                <a:solidFill>
                  <a:schemeClr val="dk1"/>
                </a:solidFill>
              </a:rPr>
              <a:t>Schema</a:t>
            </a:r>
            <a:r>
              <a:rPr lang="es-ES" sz="3265" dirty="0">
                <a:solidFill>
                  <a:schemeClr val="dk1"/>
                </a:solidFill>
              </a:rPr>
              <a:t> </a:t>
            </a:r>
            <a:r>
              <a:rPr lang="es-ES" sz="3265" dirty="0" err="1">
                <a:solidFill>
                  <a:schemeClr val="dk1"/>
                </a:solidFill>
              </a:rPr>
              <a:t>validation</a:t>
            </a:r>
            <a:endParaRPr sz="3265" dirty="0">
              <a:solidFill>
                <a:schemeClr val="dk1"/>
              </a:solidFill>
            </a:endParaRPr>
          </a:p>
          <a:p>
            <a:pPr marL="552938" indent="-483820">
              <a:buClr>
                <a:schemeClr val="dk1"/>
              </a:buClr>
              <a:buSzPts val="2700"/>
              <a:buChar char="●"/>
            </a:pPr>
            <a:r>
              <a:rPr lang="es-ES" sz="3265" dirty="0">
                <a:solidFill>
                  <a:schemeClr val="dk1"/>
                </a:solidFill>
              </a:rPr>
              <a:t>Extensible (</a:t>
            </a:r>
            <a:r>
              <a:rPr lang="es-ES" sz="3265" dirty="0" err="1">
                <a:solidFill>
                  <a:schemeClr val="dk1"/>
                </a:solidFill>
              </a:rPr>
              <a:t>plugins</a:t>
            </a:r>
            <a:r>
              <a:rPr lang="es-ES" sz="3265" dirty="0">
                <a:solidFill>
                  <a:schemeClr val="dk1"/>
                </a:solidFill>
              </a:rPr>
              <a:t>)</a:t>
            </a:r>
            <a:endParaRPr sz="3265" dirty="0">
              <a:solidFill>
                <a:schemeClr val="dk1"/>
              </a:solidFill>
            </a:endParaRPr>
          </a:p>
          <a:p>
            <a:pPr marL="1105875" lvl="1" indent="-483820">
              <a:buClr>
                <a:schemeClr val="dk1"/>
              </a:buClr>
              <a:buSzPts val="2700"/>
              <a:buChar char="○"/>
            </a:pPr>
            <a:r>
              <a:rPr lang="es-ES" sz="3265" dirty="0" err="1">
                <a:solidFill>
                  <a:schemeClr val="dk1"/>
                </a:solidFill>
              </a:rPr>
              <a:t>allows</a:t>
            </a:r>
            <a:r>
              <a:rPr lang="es-ES" sz="3265" dirty="0">
                <a:solidFill>
                  <a:schemeClr val="dk1"/>
                </a:solidFill>
              </a:rPr>
              <a:t> for </a:t>
            </a:r>
            <a:r>
              <a:rPr lang="es-ES" sz="3265" dirty="0" err="1">
                <a:solidFill>
                  <a:schemeClr val="dk1"/>
                </a:solidFill>
              </a:rPr>
              <a:t>additional</a:t>
            </a:r>
            <a:r>
              <a:rPr lang="es-ES" sz="3265" dirty="0">
                <a:solidFill>
                  <a:schemeClr val="dk1"/>
                </a:solidFill>
              </a:rPr>
              <a:t> </a:t>
            </a:r>
            <a:r>
              <a:rPr lang="es-ES" sz="3265" dirty="0" err="1">
                <a:solidFill>
                  <a:schemeClr val="dk1"/>
                </a:solidFill>
              </a:rPr>
              <a:t>properties</a:t>
            </a:r>
            <a:endParaRPr sz="3265" dirty="0">
              <a:solidFill>
                <a:schemeClr val="dk1"/>
              </a:solidFill>
            </a:endParaRPr>
          </a:p>
          <a:p>
            <a:pPr marL="1105875" lvl="1" indent="-483820">
              <a:buClr>
                <a:schemeClr val="dk1"/>
              </a:buClr>
              <a:buSzPts val="2700"/>
              <a:buChar char="○"/>
            </a:pPr>
            <a:r>
              <a:rPr lang="es-ES" sz="3265" dirty="0" err="1">
                <a:solidFill>
                  <a:schemeClr val="dk1"/>
                </a:solidFill>
              </a:rPr>
              <a:t>add</a:t>
            </a:r>
            <a:r>
              <a:rPr lang="es-ES" sz="3265" dirty="0">
                <a:solidFill>
                  <a:schemeClr val="dk1"/>
                </a:solidFill>
              </a:rPr>
              <a:t> </a:t>
            </a:r>
            <a:r>
              <a:rPr lang="es-ES" sz="3265" dirty="0" err="1">
                <a:solidFill>
                  <a:schemeClr val="dk1"/>
                </a:solidFill>
              </a:rPr>
              <a:t>your</a:t>
            </a:r>
            <a:r>
              <a:rPr lang="es-ES" sz="3265" dirty="0">
                <a:solidFill>
                  <a:schemeClr val="dk1"/>
                </a:solidFill>
              </a:rPr>
              <a:t> </a:t>
            </a:r>
            <a:r>
              <a:rPr lang="es-ES" sz="3265" dirty="0" err="1">
                <a:solidFill>
                  <a:schemeClr val="dk1"/>
                </a:solidFill>
              </a:rPr>
              <a:t>own</a:t>
            </a:r>
            <a:r>
              <a:rPr lang="es-ES" sz="3265" dirty="0">
                <a:solidFill>
                  <a:schemeClr val="dk1"/>
                </a:solidFill>
              </a:rPr>
              <a:t> </a:t>
            </a:r>
            <a:r>
              <a:rPr lang="es-ES" sz="3265" dirty="0" err="1">
                <a:solidFill>
                  <a:schemeClr val="dk1"/>
                </a:solidFill>
              </a:rPr>
              <a:t>Metadata</a:t>
            </a:r>
            <a:r>
              <a:rPr lang="es-ES" sz="3265" dirty="0">
                <a:solidFill>
                  <a:schemeClr val="dk1"/>
                </a:solidFill>
              </a:rPr>
              <a:t> </a:t>
            </a:r>
            <a:r>
              <a:rPr lang="es-ES" sz="3265" dirty="0" err="1">
                <a:solidFill>
                  <a:schemeClr val="dk1"/>
                </a:solidFill>
              </a:rPr>
              <a:t>Formats</a:t>
            </a:r>
            <a:endParaRPr sz="3265" dirty="0">
              <a:solidFill>
                <a:schemeClr val="dk1"/>
              </a:solidFill>
            </a:endParaRPr>
          </a:p>
          <a:p>
            <a:endParaRPr sz="3265" dirty="0">
              <a:solidFill>
                <a:schemeClr val="dk1"/>
              </a:solidFill>
            </a:endParaRPr>
          </a:p>
          <a:p>
            <a:endParaRPr sz="3265" dirty="0">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B1784-28DB-DEEE-0B37-92647E6FA6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B02608-88B2-EEC8-E46B-3308D43EAE57}"/>
              </a:ext>
            </a:extLst>
          </p:cNvPr>
          <p:cNvSpPr>
            <a:spLocks noGrp="1"/>
          </p:cNvSpPr>
          <p:nvPr>
            <p:ph type="ctrTitle"/>
          </p:nvPr>
        </p:nvSpPr>
        <p:spPr/>
        <p:txBody>
          <a:bodyPr/>
          <a:lstStyle/>
          <a:p>
            <a:r>
              <a:rPr lang="de-CH" dirty="0"/>
              <a:t>Summary</a:t>
            </a:r>
            <a:endParaRPr lang="en-US" dirty="0"/>
          </a:p>
        </p:txBody>
      </p:sp>
      <p:sp>
        <p:nvSpPr>
          <p:cNvPr id="3" name="Subtitle 2">
            <a:extLst>
              <a:ext uri="{FF2B5EF4-FFF2-40B4-BE49-F238E27FC236}">
                <a16:creationId xmlns:a16="http://schemas.microsoft.com/office/drawing/2014/main" id="{E6D5A064-C2F8-AB3C-20D6-605886DFFED4}"/>
              </a:ext>
            </a:extLst>
          </p:cNvPr>
          <p:cNvSpPr>
            <a:spLocks noGrp="1"/>
          </p:cNvSpPr>
          <p:nvPr>
            <p:ph type="subTitle" idx="1"/>
          </p:nvPr>
        </p:nvSpPr>
        <p:spPr/>
        <p:txBody>
          <a:bodyPr>
            <a:normAutofit fontScale="92500"/>
          </a:bodyPr>
          <a:lstStyle/>
          <a:p>
            <a:pPr marL="342900" indent="-342900">
              <a:buFont typeface="Arial" panose="020B0604020202020204" pitchFamily="34" charset="0"/>
              <a:buChar char="•"/>
            </a:pPr>
            <a:r>
              <a:rPr lang="de-CH" dirty="0"/>
              <a:t>Ad hoc Task Team on OSCAR/Surface </a:t>
            </a:r>
            <a:r>
              <a:rPr lang="de-CH" dirty="0" err="1"/>
              <a:t>established</a:t>
            </a:r>
            <a:r>
              <a:rPr lang="de-CH" dirty="0"/>
              <a:t> in </a:t>
            </a:r>
            <a:r>
              <a:rPr lang="de-CH" dirty="0" err="1"/>
              <a:t>early</a:t>
            </a:r>
            <a:r>
              <a:rPr lang="de-CH" dirty="0"/>
              <a:t> 2025 </a:t>
            </a:r>
            <a:r>
              <a:rPr lang="de-CH" dirty="0" err="1"/>
              <a:t>to</a:t>
            </a:r>
            <a:r>
              <a:rPr lang="de-CH" dirty="0"/>
              <a:t> </a:t>
            </a:r>
            <a:r>
              <a:rPr lang="de-CH" dirty="0" err="1"/>
              <a:t>decide</a:t>
            </a:r>
            <a:r>
              <a:rPr lang="de-CH" dirty="0"/>
              <a:t> on:</a:t>
            </a:r>
          </a:p>
          <a:p>
            <a:pPr marL="800100" lvl="1" indent="-342900" algn="l">
              <a:buFont typeface="Arial" panose="020B0604020202020204" pitchFamily="34" charset="0"/>
              <a:buChar char="•"/>
            </a:pPr>
            <a:r>
              <a:rPr lang="de-CH" dirty="0"/>
              <a:t>Operational </a:t>
            </a:r>
            <a:r>
              <a:rPr lang="de-CH" dirty="0" err="1"/>
              <a:t>model</a:t>
            </a:r>
            <a:endParaRPr lang="de-CH" dirty="0"/>
          </a:p>
          <a:p>
            <a:pPr marL="800100" lvl="1" indent="-342900" algn="l">
              <a:buFont typeface="Arial" panose="020B0604020202020204" pitchFamily="34" charset="0"/>
              <a:buChar char="•"/>
            </a:pPr>
            <a:r>
              <a:rPr lang="de-CH" dirty="0" err="1"/>
              <a:t>Prioritize</a:t>
            </a:r>
            <a:r>
              <a:rPr lang="de-CH" dirty="0"/>
              <a:t> </a:t>
            </a:r>
            <a:r>
              <a:rPr lang="de-CH" dirty="0" err="1"/>
              <a:t>use</a:t>
            </a:r>
            <a:r>
              <a:rPr lang="de-CH" dirty="0"/>
              <a:t> </a:t>
            </a:r>
            <a:r>
              <a:rPr lang="de-CH" dirty="0" err="1"/>
              <a:t>cases</a:t>
            </a:r>
            <a:r>
              <a:rPr lang="de-CH" dirty="0"/>
              <a:t> and </a:t>
            </a:r>
            <a:r>
              <a:rPr lang="de-CH" dirty="0" err="1"/>
              <a:t>functionalities</a:t>
            </a:r>
            <a:r>
              <a:rPr lang="de-CH" dirty="0"/>
              <a:t> for a MVP  </a:t>
            </a:r>
          </a:p>
          <a:p>
            <a:pPr marL="342900" indent="-342900">
              <a:buFont typeface="Arial" panose="020B0604020202020204" pitchFamily="34" charset="0"/>
              <a:buChar char="•"/>
            </a:pPr>
            <a:r>
              <a:rPr lang="de-CH" dirty="0" err="1"/>
              <a:t>Steps</a:t>
            </a:r>
            <a:r>
              <a:rPr lang="de-CH" dirty="0"/>
              <a:t>:</a:t>
            </a:r>
          </a:p>
          <a:p>
            <a:pPr marL="914400" lvl="1" indent="-457200" algn="l">
              <a:buFont typeface="+mj-lt"/>
              <a:buAutoNum type="arabicPeriod"/>
            </a:pPr>
            <a:r>
              <a:rPr lang="de-CH" dirty="0" err="1"/>
              <a:t>Identification</a:t>
            </a:r>
            <a:r>
              <a:rPr lang="de-CH" dirty="0"/>
              <a:t> </a:t>
            </a:r>
            <a:r>
              <a:rPr lang="de-CH" dirty="0" err="1"/>
              <a:t>of</a:t>
            </a:r>
            <a:r>
              <a:rPr lang="de-CH" dirty="0"/>
              <a:t> Stakeholders, </a:t>
            </a:r>
            <a:r>
              <a:rPr lang="de-CH" dirty="0" err="1"/>
              <a:t>evaluation</a:t>
            </a:r>
            <a:r>
              <a:rPr lang="de-CH" dirty="0"/>
              <a:t> </a:t>
            </a:r>
            <a:r>
              <a:rPr lang="de-CH" dirty="0" err="1"/>
              <a:t>of</a:t>
            </a:r>
            <a:r>
              <a:rPr lang="de-CH" dirty="0"/>
              <a:t> </a:t>
            </a:r>
            <a:r>
              <a:rPr lang="de-CH" dirty="0" err="1"/>
              <a:t>current</a:t>
            </a:r>
            <a:r>
              <a:rPr lang="de-CH" dirty="0"/>
              <a:t> and potential </a:t>
            </a:r>
            <a:r>
              <a:rPr lang="de-CH" dirty="0" err="1"/>
              <a:t>use</a:t>
            </a:r>
            <a:r>
              <a:rPr lang="de-CH" dirty="0"/>
              <a:t> </a:t>
            </a:r>
            <a:r>
              <a:rPr lang="de-CH" dirty="0" err="1"/>
              <a:t>cases</a:t>
            </a:r>
            <a:endParaRPr lang="de-CH" dirty="0"/>
          </a:p>
          <a:p>
            <a:pPr marL="914400" lvl="1" indent="-457200" algn="l">
              <a:buFont typeface="+mj-lt"/>
              <a:buAutoNum type="arabicPeriod"/>
            </a:pPr>
            <a:r>
              <a:rPr lang="de-CH" dirty="0"/>
              <a:t>First draft </a:t>
            </a:r>
            <a:r>
              <a:rPr lang="de-CH" dirty="0" err="1"/>
              <a:t>of</a:t>
            </a:r>
            <a:r>
              <a:rPr lang="de-CH" dirty="0"/>
              <a:t> </a:t>
            </a:r>
            <a:r>
              <a:rPr lang="de-CH" dirty="0" err="1"/>
              <a:t>system</a:t>
            </a:r>
            <a:r>
              <a:rPr lang="de-CH" dirty="0"/>
              <a:t> </a:t>
            </a:r>
            <a:r>
              <a:rPr lang="de-CH" dirty="0" err="1"/>
              <a:t>requirements</a:t>
            </a:r>
            <a:endParaRPr lang="de-CH" dirty="0"/>
          </a:p>
          <a:p>
            <a:pPr marL="914400" lvl="1" indent="-457200" algn="l">
              <a:buFont typeface="+mj-lt"/>
              <a:buAutoNum type="arabicPeriod"/>
            </a:pPr>
            <a:r>
              <a:rPr lang="de-CH" dirty="0" err="1"/>
              <a:t>Proposal</a:t>
            </a:r>
            <a:r>
              <a:rPr lang="de-CH" dirty="0"/>
              <a:t> for </a:t>
            </a:r>
            <a:r>
              <a:rPr lang="de-CH" dirty="0" err="1"/>
              <a:t>the</a:t>
            </a:r>
            <a:r>
              <a:rPr lang="de-CH" dirty="0"/>
              <a:t> </a:t>
            </a:r>
            <a:r>
              <a:rPr lang="de-CH" dirty="0" err="1"/>
              <a:t>system</a:t>
            </a:r>
            <a:r>
              <a:rPr lang="de-CH" dirty="0"/>
              <a:t> </a:t>
            </a:r>
            <a:r>
              <a:rPr lang="de-CH" dirty="0" err="1"/>
              <a:t>architecture</a:t>
            </a:r>
            <a:endParaRPr lang="de-CH" dirty="0"/>
          </a:p>
          <a:p>
            <a:pPr marL="914400" lvl="1" indent="-457200" algn="l">
              <a:buFont typeface="+mj-lt"/>
              <a:buAutoNum type="arabicPeriod"/>
            </a:pPr>
            <a:r>
              <a:rPr lang="de-CH" dirty="0" err="1"/>
              <a:t>Identification</a:t>
            </a:r>
            <a:r>
              <a:rPr lang="de-CH" dirty="0"/>
              <a:t> </a:t>
            </a:r>
            <a:r>
              <a:rPr lang="de-CH" dirty="0" err="1"/>
              <a:t>of</a:t>
            </a:r>
            <a:r>
              <a:rPr lang="de-CH" dirty="0"/>
              <a:t> </a:t>
            </a:r>
            <a:r>
              <a:rPr lang="de-CH" dirty="0" err="1"/>
              <a:t>implementers</a:t>
            </a:r>
            <a:endParaRPr lang="de-CH" dirty="0"/>
          </a:p>
          <a:p>
            <a:pPr marL="914400" lvl="1" indent="-457200" algn="l">
              <a:buFont typeface="+mj-lt"/>
              <a:buAutoNum type="arabicPeriod"/>
            </a:pPr>
            <a:r>
              <a:rPr lang="de-CH" dirty="0" err="1"/>
              <a:t>Priorisation</a:t>
            </a:r>
            <a:r>
              <a:rPr lang="de-CH" dirty="0"/>
              <a:t> </a:t>
            </a:r>
            <a:r>
              <a:rPr lang="de-CH" dirty="0" err="1"/>
              <a:t>of</a:t>
            </a:r>
            <a:r>
              <a:rPr lang="de-CH" dirty="0"/>
              <a:t> </a:t>
            </a:r>
            <a:r>
              <a:rPr lang="de-CH" dirty="0" err="1"/>
              <a:t>requirements</a:t>
            </a:r>
            <a:r>
              <a:rPr lang="de-CH" dirty="0"/>
              <a:t> for </a:t>
            </a:r>
            <a:r>
              <a:rPr lang="de-CH" dirty="0" err="1"/>
              <a:t>the</a:t>
            </a:r>
            <a:r>
              <a:rPr lang="de-CH" dirty="0"/>
              <a:t> MVP and </a:t>
            </a:r>
            <a:r>
              <a:rPr lang="de-CH" dirty="0" err="1"/>
              <a:t>effort</a:t>
            </a:r>
            <a:r>
              <a:rPr lang="de-CH" dirty="0"/>
              <a:t> </a:t>
            </a:r>
            <a:r>
              <a:rPr lang="de-CH" dirty="0" err="1"/>
              <a:t>estimations</a:t>
            </a:r>
            <a:endParaRPr lang="de-CH" dirty="0"/>
          </a:p>
          <a:p>
            <a:pPr marL="914400" lvl="1" indent="-457200" algn="l">
              <a:buFont typeface="+mj-lt"/>
              <a:buAutoNum type="arabicPeriod"/>
            </a:pPr>
            <a:endParaRPr lang="de-CH" dirty="0"/>
          </a:p>
          <a:p>
            <a:pPr marL="800100" lvl="1" indent="-342900">
              <a:buFont typeface="Arial" panose="020B0604020202020204" pitchFamily="34" charset="0"/>
              <a:buChar char="•"/>
            </a:pPr>
            <a:endParaRPr lang="de-CH" dirty="0"/>
          </a:p>
          <a:p>
            <a:pPr marL="800100" lvl="1" indent="-342900">
              <a:buFont typeface="Arial" panose="020B0604020202020204" pitchFamily="34" charset="0"/>
              <a:buChar char="•"/>
            </a:pPr>
            <a:endParaRPr lang="de-CH" dirty="0"/>
          </a:p>
          <a:p>
            <a:pPr marL="342900" indent="-342900">
              <a:buFont typeface="Arial" panose="020B0604020202020204" pitchFamily="34" charset="0"/>
              <a:buChar char="•"/>
            </a:pPr>
            <a:endParaRPr lang="de-CH" dirty="0"/>
          </a:p>
          <a:p>
            <a:pPr marL="342900" indent="-342900">
              <a:buFont typeface="Arial" panose="020B0604020202020204" pitchFamily="34" charset="0"/>
              <a:buChar char="•"/>
            </a:pPr>
            <a:endParaRPr lang="de-CH" dirty="0"/>
          </a:p>
          <a:p>
            <a:pPr marL="342900" indent="-342900">
              <a:buFont typeface="Arial" panose="020B0604020202020204" pitchFamily="34" charset="0"/>
              <a:buChar char="•"/>
            </a:pPr>
            <a:endParaRPr lang="de-CH" dirty="0"/>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29739334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78F212-47FA-3F0D-F7D9-87699B7CBE33}"/>
            </a:ext>
          </a:extLst>
        </p:cNvPr>
        <p:cNvGrpSpPr/>
        <p:nvPr/>
      </p:nvGrpSpPr>
      <p:grpSpPr>
        <a:xfrm>
          <a:off x="0" y="0"/>
          <a:ext cx="0" cy="0"/>
          <a:chOff x="0" y="0"/>
          <a:chExt cx="0" cy="0"/>
        </a:xfrm>
      </p:grpSpPr>
      <p:sp>
        <p:nvSpPr>
          <p:cNvPr id="124" name="TextBox 123">
            <a:extLst>
              <a:ext uri="{FF2B5EF4-FFF2-40B4-BE49-F238E27FC236}">
                <a16:creationId xmlns:a16="http://schemas.microsoft.com/office/drawing/2014/main" id="{AA246619-7074-5005-E6E1-579D543356D5}"/>
              </a:ext>
            </a:extLst>
          </p:cNvPr>
          <p:cNvSpPr txBox="1"/>
          <p:nvPr/>
        </p:nvSpPr>
        <p:spPr>
          <a:xfrm>
            <a:off x="4536874" y="131716"/>
            <a:ext cx="3118291" cy="646331"/>
          </a:xfrm>
          <a:prstGeom prst="rect">
            <a:avLst/>
          </a:prstGeom>
          <a:noFill/>
        </p:spPr>
        <p:txBody>
          <a:bodyPr wrap="none" rtlCol="0">
            <a:spAutoFit/>
          </a:bodyPr>
          <a:lstStyle/>
          <a:p>
            <a:pPr algn="ctr">
              <a:lnSpc>
                <a:spcPct val="90000"/>
              </a:lnSpc>
              <a:spcBef>
                <a:spcPct val="0"/>
              </a:spcBef>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Lst>
            </a:pPr>
            <a:r>
              <a:rPr lang="en-GB" sz="4000" dirty="0">
                <a:latin typeface="+mj-lt"/>
                <a:ea typeface="+mj-ea"/>
                <a:cs typeface="+mj-cs"/>
              </a:rPr>
              <a:t>WCMP2 recap</a:t>
            </a:r>
          </a:p>
        </p:txBody>
      </p:sp>
      <p:sp>
        <p:nvSpPr>
          <p:cNvPr id="96" name="Rectangle 2">
            <a:extLst>
              <a:ext uri="{FF2B5EF4-FFF2-40B4-BE49-F238E27FC236}">
                <a16:creationId xmlns:a16="http://schemas.microsoft.com/office/drawing/2014/main" id="{ABF789A8-678B-316B-3DA2-1DBFCADAB476}"/>
              </a:ext>
            </a:extLst>
          </p:cNvPr>
          <p:cNvSpPr txBox="1">
            <a:spLocks noChangeArrowheads="1"/>
          </p:cNvSpPr>
          <p:nvPr/>
        </p:nvSpPr>
        <p:spPr>
          <a:xfrm>
            <a:off x="914401" y="925808"/>
            <a:ext cx="10613984" cy="4758284"/>
          </a:xfrm>
          <a:prstGeom prst="rect">
            <a:avLst/>
          </a:prstGeom>
          <a:ln/>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Clr>
                <a:schemeClr val="tx1"/>
              </a:buClr>
              <a:buSzPct val="100000"/>
              <a:tabLst>
                <a:tab pos="384170" algn="l"/>
                <a:tab pos="768339" algn="l"/>
                <a:tab pos="1152509" algn="l"/>
                <a:tab pos="1536678" algn="l"/>
                <a:tab pos="1920848" algn="l"/>
                <a:tab pos="2305016" algn="l"/>
                <a:tab pos="2689187" algn="l"/>
                <a:tab pos="3073355" algn="l"/>
                <a:tab pos="3457526" algn="l"/>
                <a:tab pos="3841694" algn="l"/>
                <a:tab pos="4225865" algn="l"/>
                <a:tab pos="4610033" algn="l"/>
                <a:tab pos="4994204" algn="l"/>
                <a:tab pos="5378372" algn="l"/>
                <a:tab pos="5762543" algn="l"/>
                <a:tab pos="6146712" algn="l"/>
                <a:tab pos="6530882" algn="l"/>
                <a:tab pos="6915050" algn="l"/>
                <a:tab pos="7299220" algn="l"/>
              </a:tabLst>
            </a:pPr>
            <a:r>
              <a:rPr lang="en-GB" altLang="en-FR" sz="2800" dirty="0"/>
              <a:t>Profile of OGC API – Records – Part 1: Core: Record Core</a:t>
            </a:r>
          </a:p>
          <a:p>
            <a:pPr lvl="1">
              <a:buClr>
                <a:schemeClr val="tx1"/>
              </a:buClr>
              <a:buSzPct val="100000"/>
              <a:tabLst>
                <a:tab pos="384170" algn="l"/>
                <a:tab pos="768339" algn="l"/>
                <a:tab pos="1152509" algn="l"/>
                <a:tab pos="1536678" algn="l"/>
                <a:tab pos="1920848" algn="l"/>
                <a:tab pos="2305016" algn="l"/>
                <a:tab pos="2689187" algn="l"/>
                <a:tab pos="3073355" algn="l"/>
                <a:tab pos="3457526" algn="l"/>
                <a:tab pos="3841694" algn="l"/>
                <a:tab pos="4225865" algn="l"/>
                <a:tab pos="4610033" algn="l"/>
                <a:tab pos="4994204" algn="l"/>
                <a:tab pos="5378372" algn="l"/>
                <a:tab pos="5762543" algn="l"/>
                <a:tab pos="6146712" algn="l"/>
                <a:tab pos="6530882" algn="l"/>
                <a:tab pos="6915050" algn="l"/>
                <a:tab pos="7299220" algn="l"/>
              </a:tabLst>
            </a:pPr>
            <a:r>
              <a:rPr lang="en-GB" altLang="en-FR" sz="2400" dirty="0"/>
              <a:t>Additional encoding rules, controlled vocabularies</a:t>
            </a:r>
          </a:p>
          <a:p>
            <a:pPr lvl="1">
              <a:buClr>
                <a:schemeClr val="tx1"/>
              </a:buClr>
              <a:buSzPct val="100000"/>
              <a:tabLst>
                <a:tab pos="384170" algn="l"/>
                <a:tab pos="768339" algn="l"/>
                <a:tab pos="1152509" algn="l"/>
                <a:tab pos="1536678" algn="l"/>
                <a:tab pos="1920848" algn="l"/>
                <a:tab pos="2305016" algn="l"/>
                <a:tab pos="2689187" algn="l"/>
                <a:tab pos="3073355" algn="l"/>
                <a:tab pos="3457526" algn="l"/>
                <a:tab pos="3841694" algn="l"/>
                <a:tab pos="4225865" algn="l"/>
                <a:tab pos="4610033" algn="l"/>
                <a:tab pos="4994204" algn="l"/>
                <a:tab pos="5378372" algn="l"/>
                <a:tab pos="5762543" algn="l"/>
                <a:tab pos="6146712" algn="l"/>
                <a:tab pos="6530882" algn="l"/>
                <a:tab pos="6915050" algn="l"/>
                <a:tab pos="7299220" algn="l"/>
              </a:tabLst>
            </a:pPr>
            <a:r>
              <a:rPr lang="en-GB" altLang="en-FR" sz="2400" dirty="0"/>
              <a:t>Written as an OGC Modular Specification (</a:t>
            </a:r>
            <a:r>
              <a:rPr lang="en-GB" altLang="en-FR" sz="2400" dirty="0" err="1"/>
              <a:t>ModSpec</a:t>
            </a:r>
            <a:r>
              <a:rPr lang="en-GB" altLang="en-FR" sz="2400" dirty="0"/>
              <a:t>)</a:t>
            </a:r>
          </a:p>
          <a:p>
            <a:pPr>
              <a:buClr>
                <a:schemeClr val="tx1"/>
              </a:buClr>
              <a:buSzPct val="100000"/>
              <a:tabLst>
                <a:tab pos="384170" algn="l"/>
                <a:tab pos="768339" algn="l"/>
                <a:tab pos="1152509" algn="l"/>
                <a:tab pos="1536678" algn="l"/>
                <a:tab pos="1920848" algn="l"/>
                <a:tab pos="2305016" algn="l"/>
                <a:tab pos="2689187" algn="l"/>
                <a:tab pos="3073355" algn="l"/>
                <a:tab pos="3457526" algn="l"/>
                <a:tab pos="3841694" algn="l"/>
                <a:tab pos="4225865" algn="l"/>
                <a:tab pos="4610033" algn="l"/>
                <a:tab pos="4994204" algn="l"/>
                <a:tab pos="5378372" algn="l"/>
                <a:tab pos="5762543" algn="l"/>
                <a:tab pos="6146712" algn="l"/>
                <a:tab pos="6530882" algn="l"/>
                <a:tab pos="6915050" algn="l"/>
                <a:tab pos="7299220" algn="l"/>
              </a:tabLst>
            </a:pPr>
            <a:r>
              <a:rPr lang="en-GB" altLang="en-FR" sz="2800" dirty="0"/>
              <a:t>Requirements/Conformance</a:t>
            </a:r>
          </a:p>
          <a:p>
            <a:pPr lvl="1">
              <a:buClr>
                <a:schemeClr val="tx1"/>
              </a:buClr>
              <a:buSzPct val="100000"/>
              <a:tabLst>
                <a:tab pos="384170" algn="l"/>
                <a:tab pos="768339" algn="l"/>
                <a:tab pos="1152509" algn="l"/>
                <a:tab pos="1536678" algn="l"/>
                <a:tab pos="1920848" algn="l"/>
                <a:tab pos="2305016" algn="l"/>
                <a:tab pos="2689187" algn="l"/>
                <a:tab pos="3073355" algn="l"/>
                <a:tab pos="3457526" algn="l"/>
                <a:tab pos="3841694" algn="l"/>
                <a:tab pos="4225865" algn="l"/>
                <a:tab pos="4610033" algn="l"/>
                <a:tab pos="4994204" algn="l"/>
                <a:tab pos="5378372" algn="l"/>
                <a:tab pos="5762543" algn="l"/>
                <a:tab pos="6146712" algn="l"/>
                <a:tab pos="6530882" algn="l"/>
                <a:tab pos="6915050" algn="l"/>
                <a:tab pos="7299220" algn="l"/>
              </a:tabLst>
            </a:pPr>
            <a:r>
              <a:rPr lang="en-GB" altLang="en-FR" sz="2400" dirty="0"/>
              <a:t>Abstract Test Suite (ATS)</a:t>
            </a:r>
          </a:p>
          <a:p>
            <a:pPr lvl="1">
              <a:buClr>
                <a:schemeClr val="tx1"/>
              </a:buClr>
              <a:buSzPct val="100000"/>
              <a:tabLst>
                <a:tab pos="384170" algn="l"/>
                <a:tab pos="768339" algn="l"/>
                <a:tab pos="1152509" algn="l"/>
                <a:tab pos="1536678" algn="l"/>
                <a:tab pos="1920848" algn="l"/>
                <a:tab pos="2305016" algn="l"/>
                <a:tab pos="2689187" algn="l"/>
                <a:tab pos="3073355" algn="l"/>
                <a:tab pos="3457526" algn="l"/>
                <a:tab pos="3841694" algn="l"/>
                <a:tab pos="4225865" algn="l"/>
                <a:tab pos="4610033" algn="l"/>
                <a:tab pos="4994204" algn="l"/>
                <a:tab pos="5378372" algn="l"/>
                <a:tab pos="5762543" algn="l"/>
                <a:tab pos="6146712" algn="l"/>
                <a:tab pos="6530882" algn="l"/>
                <a:tab pos="6915050" algn="l"/>
                <a:tab pos="7299220" algn="l"/>
              </a:tabLst>
            </a:pPr>
            <a:r>
              <a:rPr lang="en-GB" altLang="en-FR" sz="2400" dirty="0"/>
              <a:t>Executable Test Suite (ETS)</a:t>
            </a:r>
            <a:endParaRPr lang="en-GB" altLang="en-FR" sz="2000" dirty="0"/>
          </a:p>
          <a:p>
            <a:pPr>
              <a:buClr>
                <a:schemeClr val="tx1"/>
              </a:buClr>
              <a:buSzPct val="100000"/>
              <a:tabLst>
                <a:tab pos="384170" algn="l"/>
                <a:tab pos="768339" algn="l"/>
                <a:tab pos="1152509" algn="l"/>
                <a:tab pos="1536678" algn="l"/>
                <a:tab pos="1920848" algn="l"/>
                <a:tab pos="2305016" algn="l"/>
                <a:tab pos="2689187" algn="l"/>
                <a:tab pos="3073355" algn="l"/>
                <a:tab pos="3457526" algn="l"/>
                <a:tab pos="3841694" algn="l"/>
                <a:tab pos="4225865" algn="l"/>
                <a:tab pos="4610033" algn="l"/>
                <a:tab pos="4994204" algn="l"/>
                <a:tab pos="5378372" algn="l"/>
                <a:tab pos="5762543" algn="l"/>
                <a:tab pos="6146712" algn="l"/>
                <a:tab pos="6530882" algn="l"/>
                <a:tab pos="6915050" algn="l"/>
                <a:tab pos="7299220" algn="l"/>
              </a:tabLst>
            </a:pPr>
            <a:r>
              <a:rPr lang="en-GB" altLang="en-FR" sz="2800" dirty="0"/>
              <a:t>Recommendations/Permissions</a:t>
            </a:r>
          </a:p>
          <a:p>
            <a:pPr lvl="1">
              <a:buClr>
                <a:schemeClr val="tx1"/>
              </a:buClr>
              <a:buSzPct val="100000"/>
              <a:tabLst>
                <a:tab pos="384170" algn="l"/>
                <a:tab pos="768339" algn="l"/>
                <a:tab pos="1152509" algn="l"/>
                <a:tab pos="1536678" algn="l"/>
                <a:tab pos="1920848" algn="l"/>
                <a:tab pos="2305016" algn="l"/>
                <a:tab pos="2689187" algn="l"/>
                <a:tab pos="3073355" algn="l"/>
                <a:tab pos="3457526" algn="l"/>
                <a:tab pos="3841694" algn="l"/>
                <a:tab pos="4225865" algn="l"/>
                <a:tab pos="4610033" algn="l"/>
                <a:tab pos="4994204" algn="l"/>
                <a:tab pos="5378372" algn="l"/>
                <a:tab pos="5762543" algn="l"/>
                <a:tab pos="6146712" algn="l"/>
                <a:tab pos="6530882" algn="l"/>
                <a:tab pos="6915050" algn="l"/>
                <a:tab pos="7299220" algn="l"/>
              </a:tabLst>
            </a:pPr>
            <a:r>
              <a:rPr lang="en-GB" altLang="en-FR" sz="2400" dirty="0"/>
              <a:t>Key Performance Indicators (KPI)</a:t>
            </a:r>
          </a:p>
          <a:p>
            <a:pPr>
              <a:buClr>
                <a:schemeClr val="tx1"/>
              </a:buClr>
              <a:buSzPct val="100000"/>
              <a:tabLst>
                <a:tab pos="384170" algn="l"/>
                <a:tab pos="768339" algn="l"/>
                <a:tab pos="1152509" algn="l"/>
                <a:tab pos="1536678" algn="l"/>
                <a:tab pos="1920848" algn="l"/>
                <a:tab pos="2305016" algn="l"/>
                <a:tab pos="2689187" algn="l"/>
                <a:tab pos="3073355" algn="l"/>
                <a:tab pos="3457526" algn="l"/>
                <a:tab pos="3841694" algn="l"/>
                <a:tab pos="4225865" algn="l"/>
                <a:tab pos="4610033" algn="l"/>
                <a:tab pos="4994204" algn="l"/>
                <a:tab pos="5378372" algn="l"/>
                <a:tab pos="5762543" algn="l"/>
                <a:tab pos="6146712" algn="l"/>
                <a:tab pos="6530882" algn="l"/>
                <a:tab pos="6915050" algn="l"/>
                <a:tab pos="7299220" algn="l"/>
              </a:tabLst>
            </a:pPr>
            <a:r>
              <a:rPr lang="en-GB" altLang="en-FR" sz="2800" dirty="0"/>
              <a:t>Domain extensions</a:t>
            </a:r>
          </a:p>
          <a:p>
            <a:pPr lvl="1">
              <a:buClr>
                <a:schemeClr val="tx1"/>
              </a:buClr>
              <a:buSzPct val="100000"/>
              <a:tabLst>
                <a:tab pos="384170" algn="l"/>
                <a:tab pos="768339" algn="l"/>
                <a:tab pos="1152509" algn="l"/>
                <a:tab pos="1536678" algn="l"/>
                <a:tab pos="1920848" algn="l"/>
                <a:tab pos="2305016" algn="l"/>
                <a:tab pos="2689187" algn="l"/>
                <a:tab pos="3073355" algn="l"/>
                <a:tab pos="3457526" algn="l"/>
                <a:tab pos="3841694" algn="l"/>
                <a:tab pos="4225865" algn="l"/>
                <a:tab pos="4610033" algn="l"/>
                <a:tab pos="4994204" algn="l"/>
                <a:tab pos="5378372" algn="l"/>
                <a:tab pos="5762543" algn="l"/>
                <a:tab pos="6146712" algn="l"/>
                <a:tab pos="6530882" algn="l"/>
                <a:tab pos="6915050" algn="l"/>
                <a:tab pos="7299220" algn="l"/>
              </a:tabLst>
            </a:pPr>
            <a:r>
              <a:rPr lang="en-GB" altLang="en-FR" sz="2400" dirty="0"/>
              <a:t>Domain / discipline specific encoding rules</a:t>
            </a:r>
          </a:p>
          <a:p>
            <a:pPr>
              <a:buClr>
                <a:schemeClr val="tx1"/>
              </a:buClr>
              <a:buSzPct val="100000"/>
              <a:tabLst>
                <a:tab pos="384170" algn="l"/>
                <a:tab pos="768339" algn="l"/>
                <a:tab pos="1152509" algn="l"/>
                <a:tab pos="1536678" algn="l"/>
                <a:tab pos="1920848" algn="l"/>
                <a:tab pos="2305016" algn="l"/>
                <a:tab pos="2689187" algn="l"/>
                <a:tab pos="3073355" algn="l"/>
                <a:tab pos="3457526" algn="l"/>
                <a:tab pos="3841694" algn="l"/>
                <a:tab pos="4225865" algn="l"/>
                <a:tab pos="4610033" algn="l"/>
                <a:tab pos="4994204" algn="l"/>
                <a:tab pos="5378372" algn="l"/>
                <a:tab pos="5762543" algn="l"/>
                <a:tab pos="6146712" algn="l"/>
                <a:tab pos="6530882" algn="l"/>
                <a:tab pos="6915050" algn="l"/>
                <a:tab pos="7299220" algn="l"/>
              </a:tabLst>
            </a:pPr>
            <a:r>
              <a:rPr lang="en-GB" altLang="en-FR" sz="2800" dirty="0"/>
              <a:t>JSON Schema</a:t>
            </a:r>
          </a:p>
          <a:p>
            <a:pPr>
              <a:buClr>
                <a:schemeClr val="tx1"/>
              </a:buClr>
              <a:buSzPct val="100000"/>
              <a:tabLst>
                <a:tab pos="384170" algn="l"/>
                <a:tab pos="768339" algn="l"/>
                <a:tab pos="1152509" algn="l"/>
                <a:tab pos="1536678" algn="l"/>
                <a:tab pos="1920848" algn="l"/>
                <a:tab pos="2305016" algn="l"/>
                <a:tab pos="2689187" algn="l"/>
                <a:tab pos="3073355" algn="l"/>
                <a:tab pos="3457526" algn="l"/>
                <a:tab pos="3841694" algn="l"/>
                <a:tab pos="4225865" algn="l"/>
                <a:tab pos="4610033" algn="l"/>
                <a:tab pos="4994204" algn="l"/>
                <a:tab pos="5378372" algn="l"/>
                <a:tab pos="5762543" algn="l"/>
                <a:tab pos="6146712" algn="l"/>
                <a:tab pos="6530882" algn="l"/>
                <a:tab pos="6915050" algn="l"/>
                <a:tab pos="7299220" algn="l"/>
              </a:tabLst>
            </a:pPr>
            <a:r>
              <a:rPr lang="en-GB" altLang="en-FR" sz="2800" dirty="0"/>
              <a:t>Code: Tooling / validator (</a:t>
            </a:r>
            <a:r>
              <a:rPr lang="en-GB" altLang="en-FR" sz="2800" dirty="0" err="1"/>
              <a:t>pywcmp</a:t>
            </a:r>
            <a:r>
              <a:rPr lang="en-GB" altLang="en-FR" sz="2800" dirty="0"/>
              <a:t>)</a:t>
            </a:r>
          </a:p>
        </p:txBody>
      </p:sp>
    </p:spTree>
    <p:extLst>
      <p:ext uri="{BB962C8B-B14F-4D97-AF65-F5344CB8AC3E}">
        <p14:creationId xmlns:p14="http://schemas.microsoft.com/office/powerpoint/2010/main" val="27627769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55BBB-AD64-472B-A42C-DF6427B647DA}"/>
            </a:ext>
          </a:extLst>
        </p:cNvPr>
        <p:cNvGrpSpPr/>
        <p:nvPr/>
      </p:nvGrpSpPr>
      <p:grpSpPr>
        <a:xfrm>
          <a:off x="0" y="0"/>
          <a:ext cx="0" cy="0"/>
          <a:chOff x="0" y="0"/>
          <a:chExt cx="0" cy="0"/>
        </a:xfrm>
      </p:grpSpPr>
      <p:sp>
        <p:nvSpPr>
          <p:cNvPr id="124" name="TextBox 123">
            <a:extLst>
              <a:ext uri="{FF2B5EF4-FFF2-40B4-BE49-F238E27FC236}">
                <a16:creationId xmlns:a16="http://schemas.microsoft.com/office/drawing/2014/main" id="{803D0066-F911-1FC8-0D9C-C420CADE79FA}"/>
              </a:ext>
            </a:extLst>
          </p:cNvPr>
          <p:cNvSpPr txBox="1"/>
          <p:nvPr/>
        </p:nvSpPr>
        <p:spPr>
          <a:xfrm>
            <a:off x="4536874" y="131716"/>
            <a:ext cx="3118291" cy="646331"/>
          </a:xfrm>
          <a:prstGeom prst="rect">
            <a:avLst/>
          </a:prstGeom>
          <a:noFill/>
        </p:spPr>
        <p:txBody>
          <a:bodyPr wrap="none" rtlCol="0">
            <a:spAutoFit/>
          </a:bodyPr>
          <a:lstStyle/>
          <a:p>
            <a:pPr algn="ctr">
              <a:lnSpc>
                <a:spcPct val="90000"/>
              </a:lnSpc>
              <a:spcBef>
                <a:spcPct val="0"/>
              </a:spcBef>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Lst>
            </a:pPr>
            <a:r>
              <a:rPr lang="en-GB" sz="4000" dirty="0">
                <a:latin typeface="+mj-lt"/>
                <a:ea typeface="+mj-ea"/>
                <a:cs typeface="+mj-cs"/>
              </a:rPr>
              <a:t>WCMP2 recap</a:t>
            </a:r>
          </a:p>
        </p:txBody>
      </p:sp>
      <p:sp>
        <p:nvSpPr>
          <p:cNvPr id="96" name="Rectangle 2">
            <a:extLst>
              <a:ext uri="{FF2B5EF4-FFF2-40B4-BE49-F238E27FC236}">
                <a16:creationId xmlns:a16="http://schemas.microsoft.com/office/drawing/2014/main" id="{A6DE6081-FB17-43CC-6205-6A57994FF8CC}"/>
              </a:ext>
            </a:extLst>
          </p:cNvPr>
          <p:cNvSpPr txBox="1">
            <a:spLocks noChangeArrowheads="1"/>
          </p:cNvSpPr>
          <p:nvPr/>
        </p:nvSpPr>
        <p:spPr>
          <a:xfrm>
            <a:off x="914401" y="925808"/>
            <a:ext cx="10613984" cy="4758284"/>
          </a:xfrm>
          <a:prstGeom prst="rect">
            <a:avLst/>
          </a:prstGeom>
          <a:ln/>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Clr>
                <a:schemeClr val="tx1"/>
              </a:buClr>
              <a:buSzPct val="100000"/>
              <a:tabLst>
                <a:tab pos="384170" algn="l"/>
                <a:tab pos="768339" algn="l"/>
                <a:tab pos="1152509" algn="l"/>
                <a:tab pos="1536678" algn="l"/>
                <a:tab pos="1920848" algn="l"/>
                <a:tab pos="2305016" algn="l"/>
                <a:tab pos="2689187" algn="l"/>
                <a:tab pos="3073355" algn="l"/>
                <a:tab pos="3457526" algn="l"/>
                <a:tab pos="3841694" algn="l"/>
                <a:tab pos="4225865" algn="l"/>
                <a:tab pos="4610033" algn="l"/>
                <a:tab pos="4994204" algn="l"/>
                <a:tab pos="5378372" algn="l"/>
                <a:tab pos="5762543" algn="l"/>
                <a:tab pos="6146712" algn="l"/>
                <a:tab pos="6530882" algn="l"/>
                <a:tab pos="6915050" algn="l"/>
                <a:tab pos="7299220" algn="l"/>
              </a:tabLst>
            </a:pPr>
            <a:r>
              <a:rPr lang="en-GB" altLang="en-FR" sz="2800" dirty="0"/>
              <a:t>Standard (STABLE)</a:t>
            </a:r>
          </a:p>
          <a:p>
            <a:pPr lvl="1">
              <a:buClr>
                <a:schemeClr val="tx1"/>
              </a:buClr>
              <a:buSzPct val="100000"/>
              <a:tabLst>
                <a:tab pos="384170" algn="l"/>
                <a:tab pos="768339" algn="l"/>
                <a:tab pos="1152509" algn="l"/>
                <a:tab pos="1536678" algn="l"/>
                <a:tab pos="1920848" algn="l"/>
                <a:tab pos="2305016" algn="l"/>
                <a:tab pos="2689187" algn="l"/>
                <a:tab pos="3073355" algn="l"/>
                <a:tab pos="3457526" algn="l"/>
                <a:tab pos="3841694" algn="l"/>
                <a:tab pos="4225865" algn="l"/>
                <a:tab pos="4610033" algn="l"/>
                <a:tab pos="4994204" algn="l"/>
                <a:tab pos="5378372" algn="l"/>
                <a:tab pos="5762543" algn="l"/>
                <a:tab pos="6146712" algn="l"/>
                <a:tab pos="6530882" algn="l"/>
                <a:tab pos="6915050" algn="l"/>
                <a:tab pos="7299220" algn="l"/>
              </a:tabLst>
            </a:pPr>
            <a:r>
              <a:rPr lang="en-GB" altLang="en-FR" sz="2400" dirty="0">
                <a:hlinkClick r:id="rId3"/>
              </a:rPr>
              <a:t>wmo-im.github.io/wcmp2/standard/wcmp2-STABLE.html</a:t>
            </a:r>
            <a:endParaRPr lang="en-GB" altLang="en-FR" sz="2400" dirty="0"/>
          </a:p>
          <a:p>
            <a:pPr>
              <a:buClr>
                <a:schemeClr val="tx1"/>
              </a:buClr>
              <a:buSzPct val="100000"/>
              <a:tabLst>
                <a:tab pos="384170" algn="l"/>
                <a:tab pos="768339" algn="l"/>
                <a:tab pos="1152509" algn="l"/>
                <a:tab pos="1536678" algn="l"/>
                <a:tab pos="1920848" algn="l"/>
                <a:tab pos="2305016" algn="l"/>
                <a:tab pos="2689187" algn="l"/>
                <a:tab pos="3073355" algn="l"/>
                <a:tab pos="3457526" algn="l"/>
                <a:tab pos="3841694" algn="l"/>
                <a:tab pos="4225865" algn="l"/>
                <a:tab pos="4610033" algn="l"/>
                <a:tab pos="4994204" algn="l"/>
                <a:tab pos="5378372" algn="l"/>
                <a:tab pos="5762543" algn="l"/>
                <a:tab pos="6146712" algn="l"/>
                <a:tab pos="6530882" algn="l"/>
                <a:tab pos="6915050" algn="l"/>
                <a:tab pos="7299220" algn="l"/>
              </a:tabLst>
            </a:pPr>
            <a:r>
              <a:rPr lang="en-GB" altLang="en-FR" sz="2800" dirty="0"/>
              <a:t>Working area on GitHub</a:t>
            </a:r>
          </a:p>
          <a:p>
            <a:pPr lvl="1">
              <a:buClr>
                <a:schemeClr val="tx1"/>
              </a:buClr>
              <a:buSzPct val="100000"/>
              <a:tabLst>
                <a:tab pos="384170" algn="l"/>
                <a:tab pos="768339" algn="l"/>
                <a:tab pos="1152509" algn="l"/>
                <a:tab pos="1536678" algn="l"/>
                <a:tab pos="1920848" algn="l"/>
                <a:tab pos="2305016" algn="l"/>
                <a:tab pos="2689187" algn="l"/>
                <a:tab pos="3073355" algn="l"/>
                <a:tab pos="3457526" algn="l"/>
                <a:tab pos="3841694" algn="l"/>
                <a:tab pos="4225865" algn="l"/>
                <a:tab pos="4610033" algn="l"/>
                <a:tab pos="4994204" algn="l"/>
                <a:tab pos="5378372" algn="l"/>
                <a:tab pos="5762543" algn="l"/>
                <a:tab pos="6146712" algn="l"/>
                <a:tab pos="6530882" algn="l"/>
                <a:tab pos="6915050" algn="l"/>
                <a:tab pos="7299220" algn="l"/>
              </a:tabLst>
            </a:pPr>
            <a:r>
              <a:rPr lang="en-GB" altLang="en-FR" sz="2400" dirty="0">
                <a:hlinkClick r:id="rId4"/>
              </a:rPr>
              <a:t>github.com/</a:t>
            </a:r>
            <a:r>
              <a:rPr lang="en-GB" altLang="en-FR" sz="2400" dirty="0" err="1">
                <a:hlinkClick r:id="rId4"/>
              </a:rPr>
              <a:t>wmo-im</a:t>
            </a:r>
            <a:r>
              <a:rPr lang="en-GB" altLang="en-FR" sz="2400" dirty="0">
                <a:hlinkClick r:id="rId4"/>
              </a:rPr>
              <a:t>/wcmp2</a:t>
            </a:r>
            <a:endParaRPr lang="en-GB" altLang="en-FR" sz="2400" dirty="0"/>
          </a:p>
          <a:p>
            <a:pPr lvl="1">
              <a:buClr>
                <a:schemeClr val="tx1"/>
              </a:buClr>
              <a:buSzPct val="100000"/>
              <a:tabLst>
                <a:tab pos="384170" algn="l"/>
                <a:tab pos="768339" algn="l"/>
                <a:tab pos="1152509" algn="l"/>
                <a:tab pos="1536678" algn="l"/>
                <a:tab pos="1920848" algn="l"/>
                <a:tab pos="2305016" algn="l"/>
                <a:tab pos="2689187" algn="l"/>
                <a:tab pos="3073355" algn="l"/>
                <a:tab pos="3457526" algn="l"/>
                <a:tab pos="3841694" algn="l"/>
                <a:tab pos="4225865" algn="l"/>
                <a:tab pos="4610033" algn="l"/>
                <a:tab pos="4994204" algn="l"/>
                <a:tab pos="5378372" algn="l"/>
                <a:tab pos="5762543" algn="l"/>
                <a:tab pos="6146712" algn="l"/>
                <a:tab pos="6530882" algn="l"/>
                <a:tab pos="6915050" algn="l"/>
                <a:tab pos="7299220" algn="l"/>
              </a:tabLst>
            </a:pPr>
            <a:r>
              <a:rPr lang="en-GB" altLang="en-FR" sz="2400" dirty="0"/>
              <a:t>Document: </a:t>
            </a:r>
            <a:r>
              <a:rPr lang="en-GB" altLang="en-FR" sz="2400" dirty="0">
                <a:hlinkClick r:id="rId5"/>
              </a:rPr>
              <a:t>github.com/</a:t>
            </a:r>
            <a:r>
              <a:rPr lang="en-GB" altLang="en-FR" sz="2400" dirty="0" err="1">
                <a:hlinkClick r:id="rId5"/>
              </a:rPr>
              <a:t>wmo-im</a:t>
            </a:r>
            <a:r>
              <a:rPr lang="en-GB" altLang="en-FR" sz="2400" dirty="0">
                <a:hlinkClick r:id="rId5"/>
              </a:rPr>
              <a:t>/wcmp2/tree/main/standard</a:t>
            </a:r>
            <a:endParaRPr lang="en-GB" altLang="en-FR" sz="2400" dirty="0"/>
          </a:p>
          <a:p>
            <a:pPr lvl="1">
              <a:buClr>
                <a:schemeClr val="tx1"/>
              </a:buClr>
              <a:buSzPct val="100000"/>
              <a:tabLst>
                <a:tab pos="384170" algn="l"/>
                <a:tab pos="768339" algn="l"/>
                <a:tab pos="1152509" algn="l"/>
                <a:tab pos="1536678" algn="l"/>
                <a:tab pos="1920848" algn="l"/>
                <a:tab pos="2305016" algn="l"/>
                <a:tab pos="2689187" algn="l"/>
                <a:tab pos="3073355" algn="l"/>
                <a:tab pos="3457526" algn="l"/>
                <a:tab pos="3841694" algn="l"/>
                <a:tab pos="4225865" algn="l"/>
                <a:tab pos="4610033" algn="l"/>
                <a:tab pos="4994204" algn="l"/>
                <a:tab pos="5378372" algn="l"/>
                <a:tab pos="5762543" algn="l"/>
                <a:tab pos="6146712" algn="l"/>
                <a:tab pos="6530882" algn="l"/>
                <a:tab pos="6915050" algn="l"/>
                <a:tab pos="7299220" algn="l"/>
              </a:tabLst>
            </a:pPr>
            <a:r>
              <a:rPr lang="en-GB" altLang="en-FR" sz="2400" dirty="0"/>
              <a:t>Schema: </a:t>
            </a:r>
            <a:r>
              <a:rPr lang="en-GB" altLang="en-FR" sz="2400" dirty="0">
                <a:hlinkClick r:id="rId6"/>
              </a:rPr>
              <a:t>github.com/</a:t>
            </a:r>
            <a:r>
              <a:rPr lang="en-GB" altLang="en-FR" sz="2400" dirty="0" err="1">
                <a:hlinkClick r:id="rId6"/>
              </a:rPr>
              <a:t>wmo-im</a:t>
            </a:r>
            <a:r>
              <a:rPr lang="en-GB" altLang="en-FR" sz="2400" dirty="0">
                <a:hlinkClick r:id="rId6"/>
              </a:rPr>
              <a:t>/wcmp2/blob/main/schemas/</a:t>
            </a:r>
            <a:r>
              <a:rPr lang="en-GB" altLang="en-FR" sz="2400" dirty="0" err="1">
                <a:hlinkClick r:id="rId6"/>
              </a:rPr>
              <a:t>wcmpRecordGeoJSON.yaml</a:t>
            </a:r>
            <a:endParaRPr lang="en-GB" altLang="en-FR" sz="2400" dirty="0"/>
          </a:p>
          <a:p>
            <a:pPr>
              <a:buClr>
                <a:schemeClr val="tx1"/>
              </a:buClr>
              <a:buSzPct val="100000"/>
              <a:tabLst>
                <a:tab pos="384170" algn="l"/>
                <a:tab pos="768339" algn="l"/>
                <a:tab pos="1152509" algn="l"/>
                <a:tab pos="1536678" algn="l"/>
                <a:tab pos="1920848" algn="l"/>
                <a:tab pos="2305016" algn="l"/>
                <a:tab pos="2689187" algn="l"/>
                <a:tab pos="3073355" algn="l"/>
                <a:tab pos="3457526" algn="l"/>
                <a:tab pos="3841694" algn="l"/>
                <a:tab pos="4225865" algn="l"/>
                <a:tab pos="4610033" algn="l"/>
                <a:tab pos="4994204" algn="l"/>
                <a:tab pos="5378372" algn="l"/>
                <a:tab pos="5762543" algn="l"/>
                <a:tab pos="6146712" algn="l"/>
                <a:tab pos="6530882" algn="l"/>
                <a:tab pos="6915050" algn="l"/>
                <a:tab pos="7299220" algn="l"/>
              </a:tabLst>
            </a:pPr>
            <a:r>
              <a:rPr lang="en-GB" altLang="en-FR" sz="2800" dirty="0"/>
              <a:t>Code:</a:t>
            </a:r>
          </a:p>
          <a:p>
            <a:pPr lvl="1">
              <a:buClr>
                <a:schemeClr val="tx1"/>
              </a:buClr>
              <a:buSzPct val="100000"/>
              <a:tabLst>
                <a:tab pos="384170" algn="l"/>
                <a:tab pos="768339" algn="l"/>
                <a:tab pos="1152509" algn="l"/>
                <a:tab pos="1536678" algn="l"/>
                <a:tab pos="1920848" algn="l"/>
                <a:tab pos="2305016" algn="l"/>
                <a:tab pos="2689187" algn="l"/>
                <a:tab pos="3073355" algn="l"/>
                <a:tab pos="3457526" algn="l"/>
                <a:tab pos="3841694" algn="l"/>
                <a:tab pos="4225865" algn="l"/>
                <a:tab pos="4610033" algn="l"/>
                <a:tab pos="4994204" algn="l"/>
                <a:tab pos="5378372" algn="l"/>
                <a:tab pos="5762543" algn="l"/>
                <a:tab pos="6146712" algn="l"/>
                <a:tab pos="6530882" algn="l"/>
                <a:tab pos="6915050" algn="l"/>
                <a:tab pos="7299220" algn="l"/>
              </a:tabLst>
            </a:pPr>
            <a:r>
              <a:rPr lang="en-GB" altLang="en-FR" sz="2400" dirty="0" err="1"/>
              <a:t>pywcmp</a:t>
            </a:r>
            <a:r>
              <a:rPr lang="en-GB" altLang="en-FR" sz="2400" dirty="0"/>
              <a:t>: </a:t>
            </a:r>
            <a:r>
              <a:rPr lang="en-GB" altLang="en-FR" sz="2000" dirty="0">
                <a:hlinkClick r:id="rId7"/>
              </a:rPr>
              <a:t>github.com/World-Meteorological-Organization/</a:t>
            </a:r>
            <a:r>
              <a:rPr lang="en-GB" altLang="en-FR" sz="2000" dirty="0" err="1">
                <a:hlinkClick r:id="rId7"/>
              </a:rPr>
              <a:t>pywcmp</a:t>
            </a:r>
            <a:endParaRPr lang="en-GB" altLang="en-FR" sz="2000" dirty="0"/>
          </a:p>
          <a:p>
            <a:pPr lvl="1">
              <a:buClr>
                <a:schemeClr val="tx1"/>
              </a:buClr>
              <a:buSzPct val="100000"/>
              <a:tabLst>
                <a:tab pos="384170" algn="l"/>
                <a:tab pos="768339" algn="l"/>
                <a:tab pos="1152509" algn="l"/>
                <a:tab pos="1536678" algn="l"/>
                <a:tab pos="1920848" algn="l"/>
                <a:tab pos="2305016" algn="l"/>
                <a:tab pos="2689187" algn="l"/>
                <a:tab pos="3073355" algn="l"/>
                <a:tab pos="3457526" algn="l"/>
                <a:tab pos="3841694" algn="l"/>
                <a:tab pos="4225865" algn="l"/>
                <a:tab pos="4610033" algn="l"/>
                <a:tab pos="4994204" algn="l"/>
                <a:tab pos="5378372" algn="l"/>
                <a:tab pos="5762543" algn="l"/>
                <a:tab pos="6146712" algn="l"/>
                <a:tab pos="6530882" algn="l"/>
                <a:tab pos="6915050" algn="l"/>
                <a:tab pos="7299220" algn="l"/>
              </a:tabLst>
            </a:pPr>
            <a:r>
              <a:rPr lang="en-GB" altLang="en-FR" sz="2400" dirty="0"/>
              <a:t>wis2-gdc: </a:t>
            </a:r>
            <a:r>
              <a:rPr lang="en-GB" altLang="en-FR" sz="2400" dirty="0">
                <a:hlinkClick r:id="rId8"/>
              </a:rPr>
              <a:t>github.com/</a:t>
            </a:r>
            <a:r>
              <a:rPr lang="en-GB" altLang="en-FR" sz="2400" dirty="0" err="1">
                <a:hlinkClick r:id="rId8"/>
              </a:rPr>
              <a:t>wmo-im</a:t>
            </a:r>
            <a:r>
              <a:rPr lang="en-GB" altLang="en-FR" sz="2400" dirty="0">
                <a:hlinkClick r:id="rId8"/>
              </a:rPr>
              <a:t>/wis2-gdc</a:t>
            </a:r>
            <a:endParaRPr lang="en-GB" altLang="en-FR" sz="2400" dirty="0"/>
          </a:p>
          <a:p>
            <a:pPr lvl="1">
              <a:buClr>
                <a:schemeClr val="tx1"/>
              </a:buClr>
              <a:buSzPct val="100000"/>
              <a:tabLst>
                <a:tab pos="384170" algn="l"/>
                <a:tab pos="768339" algn="l"/>
                <a:tab pos="1152509" algn="l"/>
                <a:tab pos="1536678" algn="l"/>
                <a:tab pos="1920848" algn="l"/>
                <a:tab pos="2305016" algn="l"/>
                <a:tab pos="2689187" algn="l"/>
                <a:tab pos="3073355" algn="l"/>
                <a:tab pos="3457526" algn="l"/>
                <a:tab pos="3841694" algn="l"/>
                <a:tab pos="4225865" algn="l"/>
                <a:tab pos="4610033" algn="l"/>
                <a:tab pos="4994204" algn="l"/>
                <a:tab pos="5378372" algn="l"/>
                <a:tab pos="5762543" algn="l"/>
                <a:tab pos="6146712" algn="l"/>
                <a:tab pos="6530882" algn="l"/>
                <a:tab pos="6915050" algn="l"/>
                <a:tab pos="7299220" algn="l"/>
              </a:tabLst>
            </a:pPr>
            <a:endParaRPr lang="en-GB" altLang="en-FR" sz="2400" dirty="0"/>
          </a:p>
          <a:p>
            <a:pPr lvl="1">
              <a:buClr>
                <a:schemeClr val="tx1"/>
              </a:buClr>
              <a:buSzPct val="100000"/>
              <a:tabLst>
                <a:tab pos="384170" algn="l"/>
                <a:tab pos="768339" algn="l"/>
                <a:tab pos="1152509" algn="l"/>
                <a:tab pos="1536678" algn="l"/>
                <a:tab pos="1920848" algn="l"/>
                <a:tab pos="2305016" algn="l"/>
                <a:tab pos="2689187" algn="l"/>
                <a:tab pos="3073355" algn="l"/>
                <a:tab pos="3457526" algn="l"/>
                <a:tab pos="3841694" algn="l"/>
                <a:tab pos="4225865" algn="l"/>
                <a:tab pos="4610033" algn="l"/>
                <a:tab pos="4994204" algn="l"/>
                <a:tab pos="5378372" algn="l"/>
                <a:tab pos="5762543" algn="l"/>
                <a:tab pos="6146712" algn="l"/>
                <a:tab pos="6530882" algn="l"/>
                <a:tab pos="6915050" algn="l"/>
                <a:tab pos="7299220" algn="l"/>
              </a:tabLst>
            </a:pPr>
            <a:endParaRPr lang="en-GB" altLang="en-FR" sz="2400" dirty="0"/>
          </a:p>
          <a:p>
            <a:pPr lvl="1">
              <a:buClr>
                <a:schemeClr val="tx1"/>
              </a:buClr>
              <a:buSzPct val="100000"/>
              <a:tabLst>
                <a:tab pos="384170" algn="l"/>
                <a:tab pos="768339" algn="l"/>
                <a:tab pos="1152509" algn="l"/>
                <a:tab pos="1536678" algn="l"/>
                <a:tab pos="1920848" algn="l"/>
                <a:tab pos="2305016" algn="l"/>
                <a:tab pos="2689187" algn="l"/>
                <a:tab pos="3073355" algn="l"/>
                <a:tab pos="3457526" algn="l"/>
                <a:tab pos="3841694" algn="l"/>
                <a:tab pos="4225865" algn="l"/>
                <a:tab pos="4610033" algn="l"/>
                <a:tab pos="4994204" algn="l"/>
                <a:tab pos="5378372" algn="l"/>
                <a:tab pos="5762543" algn="l"/>
                <a:tab pos="6146712" algn="l"/>
                <a:tab pos="6530882" algn="l"/>
                <a:tab pos="6915050" algn="l"/>
                <a:tab pos="7299220" algn="l"/>
              </a:tabLst>
            </a:pPr>
            <a:endParaRPr lang="en-GB" altLang="en-FR" sz="2400" dirty="0"/>
          </a:p>
          <a:p>
            <a:pPr>
              <a:buClr>
                <a:schemeClr val="tx1"/>
              </a:buClr>
              <a:buSzPct val="100000"/>
              <a:tabLst>
                <a:tab pos="384170" algn="l"/>
                <a:tab pos="768339" algn="l"/>
                <a:tab pos="1152509" algn="l"/>
                <a:tab pos="1536678" algn="l"/>
                <a:tab pos="1920848" algn="l"/>
                <a:tab pos="2305016" algn="l"/>
                <a:tab pos="2689187" algn="l"/>
                <a:tab pos="3073355" algn="l"/>
                <a:tab pos="3457526" algn="l"/>
                <a:tab pos="3841694" algn="l"/>
                <a:tab pos="4225865" algn="l"/>
                <a:tab pos="4610033" algn="l"/>
                <a:tab pos="4994204" algn="l"/>
                <a:tab pos="5378372" algn="l"/>
                <a:tab pos="5762543" algn="l"/>
                <a:tab pos="6146712" algn="l"/>
                <a:tab pos="6530882" algn="l"/>
                <a:tab pos="6915050" algn="l"/>
                <a:tab pos="7299220" algn="l"/>
              </a:tabLst>
            </a:pPr>
            <a:endParaRPr lang="en-GB" altLang="en-FR" sz="2800" dirty="0"/>
          </a:p>
          <a:p>
            <a:pPr lvl="1">
              <a:buClr>
                <a:schemeClr val="tx1"/>
              </a:buClr>
              <a:buSzPct val="100000"/>
              <a:tabLst>
                <a:tab pos="384170" algn="l"/>
                <a:tab pos="768339" algn="l"/>
                <a:tab pos="1152509" algn="l"/>
                <a:tab pos="1536678" algn="l"/>
                <a:tab pos="1920848" algn="l"/>
                <a:tab pos="2305016" algn="l"/>
                <a:tab pos="2689187" algn="l"/>
                <a:tab pos="3073355" algn="l"/>
                <a:tab pos="3457526" algn="l"/>
                <a:tab pos="3841694" algn="l"/>
                <a:tab pos="4225865" algn="l"/>
                <a:tab pos="4610033" algn="l"/>
                <a:tab pos="4994204" algn="l"/>
                <a:tab pos="5378372" algn="l"/>
                <a:tab pos="5762543" algn="l"/>
                <a:tab pos="6146712" algn="l"/>
                <a:tab pos="6530882" algn="l"/>
                <a:tab pos="6915050" algn="l"/>
                <a:tab pos="7299220" algn="l"/>
              </a:tabLst>
            </a:pPr>
            <a:endParaRPr lang="en-GB" altLang="en-FR" sz="2400" dirty="0"/>
          </a:p>
        </p:txBody>
      </p:sp>
    </p:spTree>
    <p:extLst>
      <p:ext uri="{BB962C8B-B14F-4D97-AF65-F5344CB8AC3E}">
        <p14:creationId xmlns:p14="http://schemas.microsoft.com/office/powerpoint/2010/main" val="34973929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81446B-C127-33F2-ACD2-C7B9B234E5D8}"/>
            </a:ext>
          </a:extLst>
        </p:cNvPr>
        <p:cNvGrpSpPr/>
        <p:nvPr/>
      </p:nvGrpSpPr>
      <p:grpSpPr>
        <a:xfrm>
          <a:off x="0" y="0"/>
          <a:ext cx="0" cy="0"/>
          <a:chOff x="0" y="0"/>
          <a:chExt cx="0" cy="0"/>
        </a:xfrm>
      </p:grpSpPr>
      <p:sp>
        <p:nvSpPr>
          <p:cNvPr id="124" name="TextBox 123">
            <a:extLst>
              <a:ext uri="{FF2B5EF4-FFF2-40B4-BE49-F238E27FC236}">
                <a16:creationId xmlns:a16="http://schemas.microsoft.com/office/drawing/2014/main" id="{6B9DA7DC-D249-C42C-41C9-2B718CC9199E}"/>
              </a:ext>
            </a:extLst>
          </p:cNvPr>
          <p:cNvSpPr txBox="1"/>
          <p:nvPr/>
        </p:nvSpPr>
        <p:spPr>
          <a:xfrm>
            <a:off x="754665" y="131716"/>
            <a:ext cx="10682733" cy="646331"/>
          </a:xfrm>
          <a:prstGeom prst="rect">
            <a:avLst/>
          </a:prstGeom>
          <a:noFill/>
        </p:spPr>
        <p:txBody>
          <a:bodyPr wrap="none" rtlCol="0">
            <a:spAutoFit/>
          </a:bodyPr>
          <a:lstStyle/>
          <a:p>
            <a:pPr algn="ctr">
              <a:lnSpc>
                <a:spcPct val="90000"/>
              </a:lnSpc>
              <a:spcBef>
                <a:spcPct val="0"/>
              </a:spcBef>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Lst>
            </a:pPr>
            <a:r>
              <a:rPr lang="en-GB" sz="4000" dirty="0">
                <a:latin typeface="+mj-lt"/>
                <a:ea typeface="+mj-ea"/>
                <a:cs typeface="+mj-cs"/>
              </a:rPr>
              <a:t>WMDR2 implementation and framework bootstrap</a:t>
            </a:r>
          </a:p>
        </p:txBody>
      </p:sp>
      <p:sp>
        <p:nvSpPr>
          <p:cNvPr id="96" name="Rectangle 2">
            <a:extLst>
              <a:ext uri="{FF2B5EF4-FFF2-40B4-BE49-F238E27FC236}">
                <a16:creationId xmlns:a16="http://schemas.microsoft.com/office/drawing/2014/main" id="{940C0123-B803-9911-F9E1-493A1C725C3B}"/>
              </a:ext>
            </a:extLst>
          </p:cNvPr>
          <p:cNvSpPr txBox="1">
            <a:spLocks noChangeArrowheads="1"/>
          </p:cNvSpPr>
          <p:nvPr/>
        </p:nvSpPr>
        <p:spPr>
          <a:xfrm>
            <a:off x="555586" y="937383"/>
            <a:ext cx="10449026" cy="4758284"/>
          </a:xfrm>
          <a:prstGeom prst="rect">
            <a:avLst/>
          </a:prstGeom>
          <a:ln/>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CA" sz="2800" dirty="0"/>
              <a:t>Principles</a:t>
            </a:r>
          </a:p>
          <a:p>
            <a:pPr lvl="1"/>
            <a:r>
              <a:rPr lang="en-CA" sz="2400" dirty="0"/>
              <a:t>Broad interoperability</a:t>
            </a:r>
          </a:p>
          <a:p>
            <a:pPr lvl="1"/>
            <a:r>
              <a:rPr lang="en-CA" sz="2400" dirty="0"/>
              <a:t>WCMP2 Compatible</a:t>
            </a:r>
          </a:p>
          <a:p>
            <a:pPr lvl="1"/>
            <a:r>
              <a:rPr lang="en-CA" sz="2400" dirty="0"/>
              <a:t>Extensible</a:t>
            </a:r>
          </a:p>
          <a:p>
            <a:pPr lvl="1"/>
            <a:r>
              <a:rPr lang="en-CA" sz="2400" dirty="0"/>
              <a:t>v1.x -&gt; v2: breaking changes not prohibited</a:t>
            </a:r>
          </a:p>
          <a:p>
            <a:r>
              <a:rPr lang="en-CA" sz="2800" dirty="0"/>
              <a:t>Document and schema</a:t>
            </a:r>
          </a:p>
          <a:p>
            <a:pPr lvl="1"/>
            <a:r>
              <a:rPr lang="en-CA" sz="2400" dirty="0" err="1"/>
              <a:t>ModSpec</a:t>
            </a:r>
            <a:endParaRPr lang="en-CA" sz="2400" dirty="0"/>
          </a:p>
          <a:p>
            <a:pPr lvl="1"/>
            <a:r>
              <a:rPr lang="en-CA" sz="2400" dirty="0"/>
              <a:t>JSON Schema</a:t>
            </a:r>
          </a:p>
          <a:p>
            <a:pPr lvl="1"/>
            <a:r>
              <a:rPr lang="en-CA" sz="2400" dirty="0">
                <a:hlinkClick r:id="rId3"/>
              </a:rPr>
              <a:t>github.com/</a:t>
            </a:r>
            <a:r>
              <a:rPr lang="en-CA" sz="2400" dirty="0" err="1">
                <a:hlinkClick r:id="rId3"/>
              </a:rPr>
              <a:t>wmo-im</a:t>
            </a:r>
            <a:r>
              <a:rPr lang="en-CA" sz="2400" dirty="0">
                <a:hlinkClick r:id="rId3"/>
              </a:rPr>
              <a:t>/wmdr2</a:t>
            </a:r>
            <a:endParaRPr lang="en-CA" sz="2400" dirty="0"/>
          </a:p>
          <a:p>
            <a:r>
              <a:rPr lang="en-CA" sz="2800" dirty="0"/>
              <a:t>Tooling</a:t>
            </a:r>
          </a:p>
          <a:p>
            <a:pPr lvl="1"/>
            <a:r>
              <a:rPr lang="en-CA" sz="2400" dirty="0" err="1"/>
              <a:t>pywmdr</a:t>
            </a:r>
            <a:r>
              <a:rPr lang="en-CA" sz="2400" dirty="0"/>
              <a:t>: </a:t>
            </a:r>
            <a:r>
              <a:rPr lang="en-CA" sz="2400" dirty="0">
                <a:hlinkClick r:id="rId4"/>
              </a:rPr>
              <a:t>github.com/</a:t>
            </a:r>
            <a:r>
              <a:rPr lang="en-CA" sz="2400" dirty="0" err="1">
                <a:hlinkClick r:id="rId4"/>
              </a:rPr>
              <a:t>wmo-im</a:t>
            </a:r>
            <a:r>
              <a:rPr lang="en-CA" sz="2400" dirty="0">
                <a:hlinkClick r:id="rId4"/>
              </a:rPr>
              <a:t>/</a:t>
            </a:r>
            <a:r>
              <a:rPr lang="en-CA" sz="2400" dirty="0" err="1">
                <a:hlinkClick r:id="rId4"/>
              </a:rPr>
              <a:t>pywmdr</a:t>
            </a:r>
            <a:endParaRPr lang="en-CA" sz="2400" dirty="0"/>
          </a:p>
        </p:txBody>
      </p:sp>
    </p:spTree>
    <p:extLst>
      <p:ext uri="{BB962C8B-B14F-4D97-AF65-F5344CB8AC3E}">
        <p14:creationId xmlns:p14="http://schemas.microsoft.com/office/powerpoint/2010/main" val="32217076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E56353E-1ED4-2B1E-E664-1947884CAF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C2331B-0D03-33D8-51B7-FDB1B657BBCB}"/>
              </a:ext>
            </a:extLst>
          </p:cNvPr>
          <p:cNvSpPr>
            <a:spLocks noGrp="1"/>
          </p:cNvSpPr>
          <p:nvPr>
            <p:ph type="title"/>
          </p:nvPr>
        </p:nvSpPr>
        <p:spPr>
          <a:xfrm>
            <a:off x="838200" y="2263197"/>
            <a:ext cx="10515600" cy="1325563"/>
          </a:xfrm>
        </p:spPr>
        <p:txBody>
          <a:bodyPr>
            <a:normAutofit/>
          </a:bodyPr>
          <a:lstStyle/>
          <a:p>
            <a:pPr algn="ctr"/>
            <a:r>
              <a:rPr lang="en-FR" sz="6000" b="1">
                <a:solidFill>
                  <a:schemeClr val="bg1"/>
                </a:solidFill>
                <a:latin typeface="Arial" panose="020B0604020202020204" pitchFamily="34" charset="0"/>
                <a:ea typeface="Verdana" panose="020B0604030504040204" pitchFamily="34" charset="0"/>
                <a:cs typeface="Arial" panose="020B0604020202020204" pitchFamily="34" charset="0"/>
              </a:rPr>
              <a:t>Thank you</a:t>
            </a:r>
            <a:endParaRPr lang="en-FR" sz="6000" b="1"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4" name="CuadroTexto 3">
            <a:extLst>
              <a:ext uri="{FF2B5EF4-FFF2-40B4-BE49-F238E27FC236}">
                <a16:creationId xmlns:a16="http://schemas.microsoft.com/office/drawing/2014/main" id="{4D416E09-2990-55E1-4DDC-1973399E9219}"/>
              </a:ext>
            </a:extLst>
          </p:cNvPr>
          <p:cNvSpPr txBox="1"/>
          <p:nvPr/>
        </p:nvSpPr>
        <p:spPr>
          <a:xfrm>
            <a:off x="3824879" y="5950894"/>
            <a:ext cx="4542242" cy="523926"/>
          </a:xfrm>
          <a:prstGeom prst="rect">
            <a:avLst/>
          </a:prstGeom>
          <a:noFill/>
        </p:spPr>
        <p:txBody>
          <a:bodyPr wrap="square" rtlCol="0">
            <a:spAutoFit/>
          </a:bodyPr>
          <a:lstStyle/>
          <a:p>
            <a:pPr marR="0" algn="ctr" rtl="0">
              <a:lnSpc>
                <a:spcPct val="150000"/>
              </a:lnSpc>
            </a:pPr>
            <a:r>
              <a:rPr lang="en-US" sz="3200" b="0" i="0" u="none" strike="noStrike" baseline="30000" dirty="0">
                <a:solidFill>
                  <a:schemeClr val="bg1"/>
                </a:solidFill>
                <a:latin typeface="Arial" panose="020B0604020202020204" pitchFamily="34" charset="0"/>
                <a:ea typeface="Verdana" panose="020B0604030504040204" pitchFamily="34" charset="0"/>
                <a:cs typeface="Arial" panose="020B0604020202020204" pitchFamily="34" charset="0"/>
              </a:rPr>
              <a:t>wmo.int</a:t>
            </a:r>
          </a:p>
        </p:txBody>
      </p:sp>
    </p:spTree>
    <p:extLst>
      <p:ext uri="{BB962C8B-B14F-4D97-AF65-F5344CB8AC3E}">
        <p14:creationId xmlns:p14="http://schemas.microsoft.com/office/powerpoint/2010/main" val="12847950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6B9CA687-4FFE-1275-A0D5-1320B474F7E1}"/>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04800" y="0"/>
            <a:ext cx="11375136" cy="67917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6185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B6A91-AAAA-E41D-ED6C-E91E1DDBD19C}"/>
            </a:ext>
          </a:extLst>
        </p:cNvPr>
        <p:cNvGrpSpPr/>
        <p:nvPr/>
      </p:nvGrpSpPr>
      <p:grpSpPr>
        <a:xfrm>
          <a:off x="0" y="0"/>
          <a:ext cx="0" cy="0"/>
          <a:chOff x="0" y="0"/>
          <a:chExt cx="0" cy="0"/>
        </a:xfrm>
      </p:grpSpPr>
      <p:pic>
        <p:nvPicPr>
          <p:cNvPr id="5122" name="Picture 2">
            <a:extLst>
              <a:ext uri="{FF2B5EF4-FFF2-40B4-BE49-F238E27FC236}">
                <a16:creationId xmlns:a16="http://schemas.microsoft.com/office/drawing/2014/main" id="{3F8B9431-512D-D8FA-7853-5CA9834FD906}"/>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73024" y="-1"/>
            <a:ext cx="11423904" cy="6888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22556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57A418-385E-6C80-358E-818822C222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590335-0BA1-BBB9-C781-240C98F6335A}"/>
              </a:ext>
            </a:extLst>
          </p:cNvPr>
          <p:cNvSpPr>
            <a:spLocks noGrp="1"/>
          </p:cNvSpPr>
          <p:nvPr>
            <p:ph type="ctrTitle"/>
          </p:nvPr>
        </p:nvSpPr>
        <p:spPr>
          <a:xfrm>
            <a:off x="1524000" y="268923"/>
            <a:ext cx="9144000" cy="685172"/>
          </a:xfrm>
        </p:spPr>
        <p:txBody>
          <a:bodyPr/>
          <a:lstStyle/>
          <a:p>
            <a:r>
              <a:rPr lang="en-US" dirty="0"/>
              <a:t>OSCAR next gen</a:t>
            </a:r>
          </a:p>
        </p:txBody>
      </p:sp>
      <p:sp>
        <p:nvSpPr>
          <p:cNvPr id="3" name="Subtitle 2">
            <a:extLst>
              <a:ext uri="{FF2B5EF4-FFF2-40B4-BE49-F238E27FC236}">
                <a16:creationId xmlns:a16="http://schemas.microsoft.com/office/drawing/2014/main" id="{2360BE4D-C498-FEEA-3800-4A9C6A7C7167}"/>
              </a:ext>
            </a:extLst>
          </p:cNvPr>
          <p:cNvSpPr>
            <a:spLocks noGrp="1"/>
          </p:cNvSpPr>
          <p:nvPr>
            <p:ph type="subTitle" idx="1"/>
          </p:nvPr>
        </p:nvSpPr>
        <p:spPr>
          <a:xfrm>
            <a:off x="1524000" y="954094"/>
            <a:ext cx="9558528" cy="5812466"/>
          </a:xfrm>
        </p:spPr>
        <p:txBody>
          <a:bodyPr>
            <a:normAutofit lnSpcReduction="10000"/>
          </a:bodyPr>
          <a:lstStyle/>
          <a:p>
            <a:pPr marL="342900" indent="-342900">
              <a:buFont typeface="Arial" panose="020B0604020202020204" pitchFamily="34" charset="0"/>
              <a:buChar char="•"/>
            </a:pPr>
            <a:r>
              <a:rPr lang="en-US" sz="3200" dirty="0"/>
              <a:t>Components</a:t>
            </a:r>
          </a:p>
          <a:p>
            <a:pPr marL="800100" lvl="1" indent="-342900" algn="l">
              <a:buFont typeface="Arial" panose="020B0604020202020204" pitchFamily="34" charset="0"/>
              <a:buChar char="•"/>
            </a:pPr>
            <a:r>
              <a:rPr lang="en-US" sz="2800" dirty="0"/>
              <a:t>WIGOS Node</a:t>
            </a:r>
          </a:p>
          <a:p>
            <a:pPr marL="800100" lvl="1" indent="-342900" algn="l">
              <a:buFont typeface="Arial" panose="020B0604020202020204" pitchFamily="34" charset="0"/>
              <a:buChar char="•"/>
            </a:pPr>
            <a:r>
              <a:rPr lang="en-US" sz="2800" dirty="0"/>
              <a:t>WIGOS Global Catalogue</a:t>
            </a:r>
          </a:p>
          <a:p>
            <a:pPr marL="800100" lvl="1" indent="-342900" algn="l">
              <a:buFont typeface="Arial" panose="020B0604020202020204" pitchFamily="34" charset="0"/>
              <a:buChar char="•"/>
            </a:pPr>
            <a:r>
              <a:rPr lang="en-US" sz="2800" dirty="0"/>
              <a:t>WIGOS Portal</a:t>
            </a:r>
          </a:p>
          <a:p>
            <a:pPr marL="342900" indent="-342900">
              <a:buFont typeface="Arial" panose="020B0604020202020204" pitchFamily="34" charset="0"/>
              <a:buChar char="•"/>
            </a:pPr>
            <a:r>
              <a:rPr lang="en-US" sz="3200" dirty="0"/>
              <a:t>Standards development</a:t>
            </a:r>
          </a:p>
          <a:p>
            <a:pPr marL="800100" lvl="1" indent="-342900" algn="l">
              <a:buFont typeface="Arial" panose="020B0604020202020204" pitchFamily="34" charset="0"/>
              <a:buChar char="•"/>
            </a:pPr>
            <a:r>
              <a:rPr lang="en-US" sz="2800" dirty="0"/>
              <a:t>WMDR2: JSON encoding rules (via TT-WIGOSMD)</a:t>
            </a:r>
          </a:p>
          <a:p>
            <a:pPr marL="1257300" lvl="2" indent="-342900" algn="l">
              <a:buFont typeface="Arial" panose="020B0604020202020204" pitchFamily="34" charset="0"/>
              <a:buChar char="•"/>
            </a:pPr>
            <a:r>
              <a:rPr lang="en-US" sz="2800" dirty="0"/>
              <a:t>WCMP2 compatible</a:t>
            </a:r>
          </a:p>
          <a:p>
            <a:pPr marL="1257300" lvl="2" indent="-342900" algn="l">
              <a:buFont typeface="Arial" panose="020B0604020202020204" pitchFamily="34" charset="0"/>
              <a:buChar char="•"/>
            </a:pPr>
            <a:r>
              <a:rPr lang="en-US" sz="2800" dirty="0">
                <a:hlinkClick r:id="rId2"/>
              </a:rPr>
              <a:t>github.com/wmo-im/wmdr2</a:t>
            </a:r>
            <a:r>
              <a:rPr lang="en-US" sz="2800" dirty="0"/>
              <a:t> (working area)</a:t>
            </a:r>
          </a:p>
          <a:p>
            <a:pPr marL="1257300" lvl="2" indent="-342900" algn="l">
              <a:buFont typeface="Arial" panose="020B0604020202020204" pitchFamily="34" charset="0"/>
              <a:buChar char="•"/>
            </a:pPr>
            <a:r>
              <a:rPr lang="en-US" sz="2800" dirty="0">
                <a:hlinkClick r:id="rId3"/>
              </a:rPr>
              <a:t>wmo-im.github.io/wmdr2</a:t>
            </a:r>
            <a:r>
              <a:rPr lang="en-US" sz="2800" dirty="0"/>
              <a:t> (draft spec)</a:t>
            </a:r>
          </a:p>
          <a:p>
            <a:pPr marL="800100" lvl="1" indent="-342900" algn="l">
              <a:buFont typeface="Arial" panose="020B0604020202020204" pitchFamily="34" charset="0"/>
              <a:buChar char="•"/>
            </a:pPr>
            <a:r>
              <a:rPr lang="en-US" sz="2800" dirty="0"/>
              <a:t>WIGOS Global Catalogue</a:t>
            </a:r>
          </a:p>
          <a:p>
            <a:pPr marL="1257300" lvl="2" indent="-342900" algn="l">
              <a:buFont typeface="Arial" panose="020B0604020202020204" pitchFamily="34" charset="0"/>
              <a:buChar char="•"/>
            </a:pPr>
            <a:r>
              <a:rPr lang="en-US" sz="2800" dirty="0"/>
              <a:t>WIS2 GDC compatible</a:t>
            </a:r>
          </a:p>
          <a:p>
            <a:pPr marL="1257300" lvl="2" indent="-342900" algn="l">
              <a:buFont typeface="Arial" panose="020B0604020202020204" pitchFamily="34" charset="0"/>
              <a:buChar char="•"/>
            </a:pPr>
            <a:r>
              <a:rPr lang="en-US" sz="2800" dirty="0"/>
              <a:t>Component definition</a:t>
            </a:r>
          </a:p>
          <a:p>
            <a:pPr marL="1257300" lvl="2" indent="-342900" algn="l">
              <a:buFont typeface="Arial" panose="020B0604020202020204" pitchFamily="34" charset="0"/>
              <a:buChar char="•"/>
            </a:pPr>
            <a:r>
              <a:rPr lang="en-US" sz="2800" dirty="0"/>
              <a:t>Technical considerations</a:t>
            </a:r>
          </a:p>
        </p:txBody>
      </p:sp>
    </p:spTree>
    <p:extLst>
      <p:ext uri="{BB962C8B-B14F-4D97-AF65-F5344CB8AC3E}">
        <p14:creationId xmlns:p14="http://schemas.microsoft.com/office/powerpoint/2010/main" val="2839255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DFDA9-6058-7756-D075-42069B0C47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AB1FEA-7CEC-4C5A-12DA-854CEEBB5466}"/>
              </a:ext>
            </a:extLst>
          </p:cNvPr>
          <p:cNvSpPr>
            <a:spLocks noGrp="1"/>
          </p:cNvSpPr>
          <p:nvPr>
            <p:ph type="ctrTitle"/>
          </p:nvPr>
        </p:nvSpPr>
        <p:spPr>
          <a:xfrm>
            <a:off x="1524000" y="268923"/>
            <a:ext cx="9144000" cy="685172"/>
          </a:xfrm>
        </p:spPr>
        <p:txBody>
          <a:bodyPr/>
          <a:lstStyle/>
          <a:p>
            <a:r>
              <a:rPr lang="en-US" dirty="0"/>
              <a:t>OSCAR next gen</a:t>
            </a:r>
          </a:p>
        </p:txBody>
      </p:sp>
      <p:sp>
        <p:nvSpPr>
          <p:cNvPr id="3" name="Subtitle 2">
            <a:extLst>
              <a:ext uri="{FF2B5EF4-FFF2-40B4-BE49-F238E27FC236}">
                <a16:creationId xmlns:a16="http://schemas.microsoft.com/office/drawing/2014/main" id="{B55F28B2-F035-33D2-9F5C-B3199D355596}"/>
              </a:ext>
            </a:extLst>
          </p:cNvPr>
          <p:cNvSpPr>
            <a:spLocks noGrp="1"/>
          </p:cNvSpPr>
          <p:nvPr>
            <p:ph type="subTitle" idx="1"/>
          </p:nvPr>
        </p:nvSpPr>
        <p:spPr>
          <a:xfrm>
            <a:off x="1524000" y="954094"/>
            <a:ext cx="9558528" cy="5812466"/>
          </a:xfrm>
        </p:spPr>
        <p:txBody>
          <a:bodyPr>
            <a:normAutofit/>
          </a:bodyPr>
          <a:lstStyle/>
          <a:p>
            <a:pPr marL="342900" indent="-342900">
              <a:buFont typeface="Arial" panose="020B0604020202020204" pitchFamily="34" charset="0"/>
              <a:buChar char="•"/>
            </a:pPr>
            <a:r>
              <a:rPr lang="en-US" sz="3600" dirty="0"/>
              <a:t>Standards implementation</a:t>
            </a:r>
          </a:p>
          <a:p>
            <a:pPr marL="800100" lvl="1" indent="-342900" algn="l">
              <a:buFont typeface="Arial" panose="020B0604020202020204" pitchFamily="34" charset="0"/>
              <a:buChar char="•"/>
            </a:pPr>
            <a:r>
              <a:rPr lang="en-US" sz="3200" dirty="0"/>
              <a:t>WMDR2: JSON encoding rules</a:t>
            </a:r>
          </a:p>
          <a:p>
            <a:pPr marL="1257300" lvl="2" indent="-342900" algn="l">
              <a:buFont typeface="Arial" panose="020B0604020202020204" pitchFamily="34" charset="0"/>
              <a:buChar char="•"/>
            </a:pPr>
            <a:r>
              <a:rPr lang="en-US" sz="3200" dirty="0" err="1"/>
              <a:t>pywmdr</a:t>
            </a:r>
            <a:r>
              <a:rPr lang="en-US" sz="3200" dirty="0"/>
              <a:t> Reference Implementation / test suite</a:t>
            </a:r>
          </a:p>
          <a:p>
            <a:pPr marL="1257300" lvl="2" indent="-342900" algn="l">
              <a:buFont typeface="Arial" panose="020B0604020202020204" pitchFamily="34" charset="0"/>
              <a:buChar char="•"/>
            </a:pPr>
            <a:r>
              <a:rPr lang="en-US" sz="3200" dirty="0">
                <a:hlinkClick r:id="rId2"/>
              </a:rPr>
              <a:t>github.com/wmo-im/pywmdr</a:t>
            </a:r>
            <a:endParaRPr lang="en-US" sz="3200" dirty="0"/>
          </a:p>
          <a:p>
            <a:pPr marL="800100" lvl="1" indent="-342900" algn="l">
              <a:buFont typeface="Arial" panose="020B0604020202020204" pitchFamily="34" charset="0"/>
              <a:buChar char="•"/>
            </a:pPr>
            <a:r>
              <a:rPr lang="en-US" sz="3200" dirty="0"/>
              <a:t>WIGOS Global Catalogue</a:t>
            </a:r>
          </a:p>
          <a:p>
            <a:pPr marL="1257300" lvl="2" indent="-342900" algn="l">
              <a:buFont typeface="Arial" panose="020B0604020202020204" pitchFamily="34" charset="0"/>
              <a:buChar char="•"/>
            </a:pPr>
            <a:r>
              <a:rPr lang="en-US" sz="3200" dirty="0"/>
              <a:t>wis2-gdc Reference Implementation</a:t>
            </a:r>
          </a:p>
          <a:p>
            <a:pPr marL="1257300" lvl="2" indent="-342900" algn="l">
              <a:buFont typeface="Arial" panose="020B0604020202020204" pitchFamily="34" charset="0"/>
              <a:buChar char="•"/>
            </a:pPr>
            <a:r>
              <a:rPr lang="en-US" sz="3200" dirty="0">
                <a:hlinkClick r:id="rId3"/>
              </a:rPr>
              <a:t>github.com/wmo-im/wis2-gdc</a:t>
            </a:r>
            <a:endParaRPr lang="en-US" sz="3200" dirty="0"/>
          </a:p>
          <a:p>
            <a:pPr marL="1257300" lvl="2" indent="-342900" algn="l">
              <a:buFont typeface="Arial" panose="020B0604020202020204" pitchFamily="34" charset="0"/>
              <a:buChar char="•"/>
            </a:pPr>
            <a:r>
              <a:rPr lang="en-US" sz="3200" dirty="0"/>
              <a:t>Extend to support WMDR2 and WIGOS Global Catalogue</a:t>
            </a:r>
          </a:p>
          <a:p>
            <a:pPr marL="342900" indent="-342900">
              <a:buFont typeface="Arial" panose="020B0604020202020204" pitchFamily="34" charset="0"/>
              <a:buChar char="•"/>
            </a:pPr>
            <a:r>
              <a:rPr lang="en-US" sz="3600" dirty="0"/>
              <a:t>Target: December 2026</a:t>
            </a:r>
          </a:p>
        </p:txBody>
      </p:sp>
    </p:spTree>
    <p:extLst>
      <p:ext uri="{BB962C8B-B14F-4D97-AF65-F5344CB8AC3E}">
        <p14:creationId xmlns:p14="http://schemas.microsoft.com/office/powerpoint/2010/main" val="9946083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DE4F37-DD03-FEFD-E10D-3E0F748D8634}"/>
            </a:ext>
          </a:extLst>
        </p:cNvPr>
        <p:cNvGrpSpPr/>
        <p:nvPr/>
      </p:nvGrpSpPr>
      <p:grpSpPr>
        <a:xfrm>
          <a:off x="0" y="0"/>
          <a:ext cx="0" cy="0"/>
          <a:chOff x="0" y="0"/>
          <a:chExt cx="0" cy="0"/>
        </a:xfrm>
      </p:grpSpPr>
      <p:sp>
        <p:nvSpPr>
          <p:cNvPr id="86" name="PlaceHolder 1">
            <a:extLst>
              <a:ext uri="{FF2B5EF4-FFF2-40B4-BE49-F238E27FC236}">
                <a16:creationId xmlns:a16="http://schemas.microsoft.com/office/drawing/2014/main" id="{4E6A2750-87A1-DA4B-D9C0-C1462AA6DB00}"/>
              </a:ext>
            </a:extLst>
          </p:cNvPr>
          <p:cNvSpPr>
            <a:spLocks noGrp="1"/>
          </p:cNvSpPr>
          <p:nvPr>
            <p:ph type="title"/>
          </p:nvPr>
        </p:nvSpPr>
        <p:spPr>
          <a:xfrm>
            <a:off x="603180" y="476280"/>
            <a:ext cx="10984860" cy="715860"/>
          </a:xfrm>
          <a:prstGeom prst="rect">
            <a:avLst/>
          </a:prstGeom>
          <a:noFill/>
          <a:ln w="12600">
            <a:noFill/>
          </a:ln>
        </p:spPr>
        <p:txBody>
          <a:bodyPr lIns="25380" tIns="25380" rIns="25380" bIns="25380" anchor="t">
            <a:noAutofit/>
          </a:bodyPr>
          <a:lstStyle/>
          <a:p>
            <a:pPr>
              <a:lnSpc>
                <a:spcPct val="80000"/>
              </a:lnSpc>
              <a:tabLst>
                <a:tab pos="0" algn="l"/>
              </a:tabLst>
            </a:pPr>
            <a:r>
              <a:rPr lang="en-CA" sz="4250" b="1" spc="-86" dirty="0">
                <a:solidFill>
                  <a:srgbClr val="00B1FF"/>
                </a:solidFill>
                <a:latin typeface="Arial"/>
                <a:ea typeface="Arial"/>
              </a:rPr>
              <a:t>OGC API - Records</a:t>
            </a:r>
            <a:endParaRPr lang="en-CA" sz="4250" spc="-1" dirty="0">
              <a:solidFill>
                <a:srgbClr val="000000"/>
              </a:solidFill>
              <a:latin typeface="Arial"/>
            </a:endParaRPr>
          </a:p>
        </p:txBody>
      </p:sp>
      <p:sp>
        <p:nvSpPr>
          <p:cNvPr id="87" name="PlaceHolder 2">
            <a:extLst>
              <a:ext uri="{FF2B5EF4-FFF2-40B4-BE49-F238E27FC236}">
                <a16:creationId xmlns:a16="http://schemas.microsoft.com/office/drawing/2014/main" id="{9CB16C34-7F0F-1BBC-1F20-BDEE1D824C05}"/>
              </a:ext>
            </a:extLst>
          </p:cNvPr>
          <p:cNvSpPr>
            <a:spLocks noGrp="1"/>
          </p:cNvSpPr>
          <p:nvPr>
            <p:ph/>
          </p:nvPr>
        </p:nvSpPr>
        <p:spPr>
          <a:xfrm>
            <a:off x="603180" y="1392840"/>
            <a:ext cx="10984860" cy="4858740"/>
          </a:xfrm>
          <a:prstGeom prst="rect">
            <a:avLst/>
          </a:prstGeom>
          <a:noFill/>
          <a:ln w="12600">
            <a:noFill/>
          </a:ln>
        </p:spPr>
        <p:txBody>
          <a:bodyPr lIns="25380" tIns="25380" rIns="25380" bIns="25380" anchor="t">
            <a:noAutofit/>
          </a:bodyPr>
          <a:lstStyle/>
          <a:p>
            <a:pPr marL="114300" indent="-114300">
              <a:lnSpc>
                <a:spcPct val="100000"/>
              </a:lnSpc>
              <a:spcBef>
                <a:spcPts val="750"/>
              </a:spcBef>
              <a:buClr>
                <a:srgbClr val="00B1FF"/>
              </a:buClr>
              <a:buSzPct val="123000"/>
              <a:buFont typeface="Arial"/>
              <a:buChar char="•"/>
            </a:pPr>
            <a:r>
              <a:rPr lang="en-CA" sz="2000" spc="-1" dirty="0">
                <a:solidFill>
                  <a:srgbClr val="000000"/>
                </a:solidFill>
                <a:latin typeface="Arial"/>
              </a:rPr>
              <a:t>Standard that provides discovery, query and modify capability for geospatial metadata about any resource on the Web</a:t>
            </a:r>
          </a:p>
          <a:p>
            <a:pPr marL="571500" lvl="1" indent="-114300">
              <a:lnSpc>
                <a:spcPct val="100000"/>
              </a:lnSpc>
              <a:spcBef>
                <a:spcPts val="750"/>
              </a:spcBef>
              <a:buClr>
                <a:srgbClr val="00B1FF"/>
              </a:buClr>
              <a:buSzPct val="123000"/>
              <a:buFont typeface="Arial"/>
              <a:buChar char="•"/>
            </a:pPr>
            <a:r>
              <a:rPr lang="en-CA" sz="1600" spc="-1" dirty="0">
                <a:solidFill>
                  <a:srgbClr val="000000"/>
                </a:solidFill>
                <a:latin typeface="Arial"/>
              </a:rPr>
              <a:t>APIs</a:t>
            </a:r>
          </a:p>
          <a:p>
            <a:pPr marL="571500" lvl="1" indent="-114300">
              <a:lnSpc>
                <a:spcPct val="100000"/>
              </a:lnSpc>
              <a:spcBef>
                <a:spcPts val="750"/>
              </a:spcBef>
              <a:buClr>
                <a:srgbClr val="00B1FF"/>
              </a:buClr>
              <a:buSzPct val="123000"/>
              <a:buFont typeface="Arial"/>
              <a:buChar char="•"/>
            </a:pPr>
            <a:r>
              <a:rPr lang="en-CA" sz="1600" spc="-1" dirty="0">
                <a:solidFill>
                  <a:srgbClr val="000000"/>
                </a:solidFill>
                <a:latin typeface="Arial"/>
              </a:rPr>
              <a:t>Content models</a:t>
            </a:r>
          </a:p>
          <a:p>
            <a:pPr marL="114300" indent="-114300">
              <a:lnSpc>
                <a:spcPct val="100000"/>
              </a:lnSpc>
              <a:spcBef>
                <a:spcPts val="750"/>
              </a:spcBef>
              <a:buClr>
                <a:srgbClr val="00B1FF"/>
              </a:buClr>
              <a:buSzPct val="123000"/>
              <a:buFont typeface="Arial"/>
              <a:buChar char="•"/>
            </a:pPr>
            <a:r>
              <a:rPr lang="en-CA" sz="2000" spc="-1" dirty="0">
                <a:solidFill>
                  <a:srgbClr val="000000"/>
                </a:solidFill>
                <a:latin typeface="Arial"/>
              </a:rPr>
              <a:t>Published 2025</a:t>
            </a:r>
          </a:p>
          <a:p>
            <a:pPr marL="571500" lvl="1" indent="-114300" algn="just">
              <a:lnSpc>
                <a:spcPct val="100000"/>
              </a:lnSpc>
              <a:spcBef>
                <a:spcPts val="750"/>
              </a:spcBef>
              <a:buClr>
                <a:srgbClr val="00B1FF"/>
              </a:buClr>
              <a:buSzPct val="123000"/>
              <a:buFont typeface="Arial"/>
              <a:buChar char="•"/>
            </a:pPr>
            <a:r>
              <a:rPr lang="en-CA" sz="1600" spc="-1" dirty="0">
                <a:solidFill>
                  <a:srgbClr val="000000"/>
                </a:solidFill>
                <a:latin typeface="Arial"/>
                <a:hlinkClick r:id="rId2"/>
              </a:rPr>
              <a:t>ogcapi.ogc.org/records</a:t>
            </a:r>
            <a:endParaRPr lang="en-CA" sz="1600" spc="-1" dirty="0">
              <a:solidFill>
                <a:srgbClr val="000000"/>
              </a:solidFill>
              <a:latin typeface="Arial"/>
            </a:endParaRPr>
          </a:p>
          <a:p>
            <a:pPr marL="571500" lvl="1" indent="-114300">
              <a:lnSpc>
                <a:spcPct val="100000"/>
              </a:lnSpc>
              <a:spcBef>
                <a:spcPts val="750"/>
              </a:spcBef>
              <a:buClr>
                <a:srgbClr val="00B1FF"/>
              </a:buClr>
              <a:buSzPct val="123000"/>
              <a:buFont typeface="Arial"/>
              <a:buChar char="•"/>
            </a:pPr>
            <a:r>
              <a:rPr lang="en-CA" sz="1600" spc="-1" dirty="0">
                <a:solidFill>
                  <a:srgbClr val="000000"/>
                </a:solidFill>
                <a:latin typeface="Arial"/>
              </a:rPr>
              <a:t>Specification: </a:t>
            </a:r>
            <a:r>
              <a:rPr lang="en-CA" sz="1600" spc="-1" dirty="0">
                <a:solidFill>
                  <a:srgbClr val="000000"/>
                </a:solidFill>
                <a:latin typeface="Arial"/>
                <a:hlinkClick r:id="rId3"/>
              </a:rPr>
              <a:t>docs.ogc.org/is/20-004r1/20-004r1.html</a:t>
            </a:r>
            <a:endParaRPr lang="en-CA" sz="1600" spc="-1" dirty="0">
              <a:solidFill>
                <a:srgbClr val="000000"/>
              </a:solidFill>
              <a:latin typeface="Arial"/>
            </a:endParaRPr>
          </a:p>
          <a:p>
            <a:pPr marL="114300" indent="-114300">
              <a:lnSpc>
                <a:spcPct val="100000"/>
              </a:lnSpc>
              <a:spcBef>
                <a:spcPts val="750"/>
              </a:spcBef>
              <a:buClr>
                <a:srgbClr val="00B1FF"/>
              </a:buClr>
              <a:buSzPct val="123000"/>
              <a:buFont typeface="Arial"/>
              <a:buChar char="•"/>
            </a:pPr>
            <a:r>
              <a:rPr lang="en-CA" sz="2000" spc="-1" dirty="0">
                <a:solidFill>
                  <a:srgbClr val="000000"/>
                </a:solidFill>
                <a:latin typeface="Arial"/>
              </a:rPr>
              <a:t>Part 1: Core</a:t>
            </a:r>
          </a:p>
          <a:p>
            <a:pPr marL="571500" lvl="1" indent="-114300">
              <a:lnSpc>
                <a:spcPct val="100000"/>
              </a:lnSpc>
              <a:spcBef>
                <a:spcPts val="750"/>
              </a:spcBef>
              <a:buClr>
                <a:srgbClr val="00B1FF"/>
              </a:buClr>
              <a:buSzPct val="123000"/>
              <a:buFont typeface="Arial"/>
              <a:buChar char="•"/>
            </a:pPr>
            <a:r>
              <a:rPr lang="en-CA" sz="1600" spc="-1" dirty="0">
                <a:solidFill>
                  <a:srgbClr val="000000"/>
                </a:solidFill>
                <a:latin typeface="Arial"/>
              </a:rPr>
              <a:t>Record Core</a:t>
            </a:r>
          </a:p>
          <a:p>
            <a:pPr marL="571500" lvl="1" indent="-114300">
              <a:lnSpc>
                <a:spcPct val="100000"/>
              </a:lnSpc>
              <a:spcBef>
                <a:spcPts val="750"/>
              </a:spcBef>
              <a:buClr>
                <a:srgbClr val="00B1FF"/>
              </a:buClr>
              <a:buSzPct val="123000"/>
              <a:buFont typeface="Arial"/>
              <a:buChar char="•"/>
            </a:pPr>
            <a:r>
              <a:rPr lang="en-CA" sz="1600" spc="-1" dirty="0">
                <a:solidFill>
                  <a:srgbClr val="000000"/>
                </a:solidFill>
                <a:latin typeface="Arial"/>
              </a:rPr>
              <a:t>Searchable Catalog</a:t>
            </a:r>
          </a:p>
          <a:p>
            <a:pPr marL="571500" lvl="1" indent="-114300">
              <a:lnSpc>
                <a:spcPct val="100000"/>
              </a:lnSpc>
              <a:spcBef>
                <a:spcPts val="750"/>
              </a:spcBef>
              <a:buClr>
                <a:srgbClr val="00B1FF"/>
              </a:buClr>
              <a:buSzPct val="123000"/>
              <a:buFont typeface="Arial"/>
              <a:buChar char="•"/>
            </a:pPr>
            <a:r>
              <a:rPr lang="en-CA" sz="1600" spc="-1" dirty="0">
                <a:solidFill>
                  <a:srgbClr val="000000"/>
                </a:solidFill>
                <a:latin typeface="Arial"/>
              </a:rPr>
              <a:t>…</a:t>
            </a:r>
          </a:p>
          <a:p>
            <a:pPr marL="114300" indent="-114300">
              <a:lnSpc>
                <a:spcPct val="100000"/>
              </a:lnSpc>
              <a:spcBef>
                <a:spcPts val="750"/>
              </a:spcBef>
              <a:buClr>
                <a:srgbClr val="00B1FF"/>
              </a:buClr>
              <a:buSzPct val="123000"/>
              <a:buFont typeface="Arial"/>
              <a:buChar char="•"/>
            </a:pPr>
            <a:r>
              <a:rPr lang="en-CA" sz="2000" spc="-1" dirty="0">
                <a:solidFill>
                  <a:srgbClr val="000000"/>
                </a:solidFill>
                <a:latin typeface="Arial"/>
              </a:rPr>
              <a:t>Part 2: Facets</a:t>
            </a:r>
          </a:p>
          <a:p>
            <a:pPr marL="114300" indent="-114300">
              <a:lnSpc>
                <a:spcPct val="100000"/>
              </a:lnSpc>
              <a:spcBef>
                <a:spcPts val="750"/>
              </a:spcBef>
              <a:buClr>
                <a:srgbClr val="00B1FF"/>
              </a:buClr>
              <a:buSzPct val="123000"/>
              <a:buFont typeface="Arial"/>
              <a:buChar char="•"/>
            </a:pPr>
            <a:r>
              <a:rPr lang="en-CA" sz="2000" spc="-1" dirty="0">
                <a:solidFill>
                  <a:srgbClr val="000000"/>
                </a:solidFill>
                <a:latin typeface="Arial"/>
              </a:rPr>
              <a:t>Part 3: Create, Replace, Update, Delete, Harvest</a:t>
            </a:r>
          </a:p>
          <a:p>
            <a:pPr marL="114300" indent="-114300">
              <a:lnSpc>
                <a:spcPct val="100000"/>
              </a:lnSpc>
              <a:spcBef>
                <a:spcPts val="750"/>
              </a:spcBef>
              <a:buClr>
                <a:srgbClr val="00B1FF"/>
              </a:buClr>
              <a:buSzPct val="123000"/>
              <a:buFont typeface="Arial"/>
              <a:buChar char="•"/>
            </a:pPr>
            <a:endParaRPr lang="en-CA" sz="2000" spc="-1" dirty="0">
              <a:solidFill>
                <a:srgbClr val="000000"/>
              </a:solidFill>
              <a:latin typeface="Arial"/>
            </a:endParaRPr>
          </a:p>
        </p:txBody>
      </p:sp>
    </p:spTree>
    <p:extLst>
      <p:ext uri="{BB962C8B-B14F-4D97-AF65-F5344CB8AC3E}">
        <p14:creationId xmlns:p14="http://schemas.microsoft.com/office/powerpoint/2010/main" val="23082487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PlaceHolder 1"/>
          <p:cNvSpPr>
            <a:spLocks noGrp="1"/>
          </p:cNvSpPr>
          <p:nvPr>
            <p:ph type="title"/>
          </p:nvPr>
        </p:nvSpPr>
        <p:spPr>
          <a:xfrm>
            <a:off x="603180" y="476280"/>
            <a:ext cx="10984860" cy="715860"/>
          </a:xfrm>
          <a:prstGeom prst="rect">
            <a:avLst/>
          </a:prstGeom>
          <a:noFill/>
          <a:ln w="12600">
            <a:noFill/>
          </a:ln>
        </p:spPr>
        <p:txBody>
          <a:bodyPr lIns="25380" tIns="25380" rIns="25380" bIns="25380" anchor="t">
            <a:noAutofit/>
          </a:bodyPr>
          <a:lstStyle/>
          <a:p>
            <a:pPr>
              <a:lnSpc>
                <a:spcPct val="80000"/>
              </a:lnSpc>
              <a:tabLst>
                <a:tab pos="0" algn="l"/>
              </a:tabLst>
            </a:pPr>
            <a:r>
              <a:rPr lang="en-CA" sz="4250" b="1" spc="-86">
                <a:solidFill>
                  <a:srgbClr val="00B1FF"/>
                </a:solidFill>
                <a:latin typeface="Arial"/>
                <a:ea typeface="Arial"/>
              </a:rPr>
              <a:t>Record Core requirements class</a:t>
            </a:r>
            <a:endParaRPr lang="en-CA" sz="4250" spc="-1">
              <a:solidFill>
                <a:srgbClr val="000000"/>
              </a:solidFill>
              <a:latin typeface="Arial"/>
            </a:endParaRPr>
          </a:p>
        </p:txBody>
      </p:sp>
      <p:sp>
        <p:nvSpPr>
          <p:cNvPr id="118" name="PlaceHolder 6"/>
          <p:cNvSpPr txBox="1"/>
          <p:nvPr/>
        </p:nvSpPr>
        <p:spPr>
          <a:xfrm>
            <a:off x="603360" y="1303020"/>
            <a:ext cx="10984860" cy="1666980"/>
          </a:xfrm>
          <a:prstGeom prst="rect">
            <a:avLst/>
          </a:prstGeom>
          <a:noFill/>
          <a:ln w="12600">
            <a:noFill/>
          </a:ln>
        </p:spPr>
        <p:txBody>
          <a:bodyPr lIns="25380" tIns="25380" rIns="25380" bIns="25380" anchor="t">
            <a:noAutofit/>
          </a:bodyPr>
          <a:lstStyle/>
          <a:p>
            <a:pPr marL="114300" indent="-114300">
              <a:spcBef>
                <a:spcPts val="750"/>
              </a:spcBef>
              <a:buClr>
                <a:srgbClr val="00B1FF"/>
              </a:buClr>
              <a:buSzPct val="123000"/>
              <a:buFont typeface="Arial"/>
              <a:buChar char="•"/>
            </a:pPr>
            <a:r>
              <a:rPr lang="en-CA" sz="2400" spc="-1" dirty="0">
                <a:solidFill>
                  <a:srgbClr val="000000"/>
                </a:solidFill>
                <a:latin typeface="Arial"/>
                <a:ea typeface="Arial"/>
              </a:rPr>
              <a:t>A Record is the atomic unit of information in a catalogue</a:t>
            </a:r>
            <a:endParaRPr lang="en-CA" sz="2400" spc="-1" dirty="0">
              <a:solidFill>
                <a:srgbClr val="000000"/>
              </a:solidFill>
              <a:latin typeface="Arial"/>
            </a:endParaRPr>
          </a:p>
          <a:p>
            <a:pPr marL="114300" indent="-114300">
              <a:spcBef>
                <a:spcPts val="750"/>
              </a:spcBef>
              <a:buClr>
                <a:srgbClr val="00B1FF"/>
              </a:buClr>
              <a:buSzPct val="123000"/>
              <a:buFont typeface="Arial"/>
              <a:buChar char="•"/>
            </a:pPr>
            <a:r>
              <a:rPr lang="en-CA" sz="2400" spc="-1" dirty="0">
                <a:solidFill>
                  <a:srgbClr val="000000"/>
                </a:solidFill>
                <a:latin typeface="Arial"/>
                <a:ea typeface="Arial"/>
              </a:rPr>
              <a:t>A Record provides a description of a resource to make it discoverable</a:t>
            </a:r>
            <a:endParaRPr lang="en-CA" sz="2400" spc="-1" dirty="0">
              <a:solidFill>
                <a:srgbClr val="000000"/>
              </a:solidFill>
              <a:latin typeface="Arial"/>
            </a:endParaRPr>
          </a:p>
          <a:p>
            <a:pPr marL="114300" indent="-114300">
              <a:spcBef>
                <a:spcPts val="750"/>
              </a:spcBef>
              <a:buClr>
                <a:srgbClr val="00B1FF"/>
              </a:buClr>
              <a:buSzPct val="123000"/>
              <a:buFont typeface="Arial"/>
              <a:buChar char="•"/>
            </a:pPr>
            <a:r>
              <a:rPr lang="en-CA" sz="2400" spc="-1" dirty="0">
                <a:solidFill>
                  <a:srgbClr val="000000"/>
                </a:solidFill>
                <a:latin typeface="Arial"/>
                <a:ea typeface="Arial"/>
              </a:rPr>
              <a:t>This requirements class defines the schema of Record</a:t>
            </a:r>
            <a:endParaRPr lang="en-CA" sz="2400" spc="-1" dirty="0">
              <a:solidFill>
                <a:srgbClr val="000000"/>
              </a:solidFill>
              <a:latin typeface="Arial"/>
            </a:endParaRPr>
          </a:p>
          <a:p>
            <a:pPr marL="114300" indent="-114300">
              <a:spcBef>
                <a:spcPts val="750"/>
              </a:spcBef>
              <a:buClr>
                <a:srgbClr val="00B1FF"/>
              </a:buClr>
              <a:buSzPct val="123000"/>
              <a:buFont typeface="Arial"/>
              <a:buChar char="•"/>
            </a:pPr>
            <a:r>
              <a:rPr lang="en-CA" sz="2400" spc="-1" dirty="0">
                <a:solidFill>
                  <a:srgbClr val="000000"/>
                </a:solidFill>
                <a:latin typeface="Arial"/>
                <a:ea typeface="Arial"/>
              </a:rPr>
              <a:t>HTML and </a:t>
            </a:r>
            <a:r>
              <a:rPr lang="en-CA" sz="2400" b="1" spc="-1" dirty="0">
                <a:solidFill>
                  <a:srgbClr val="000000"/>
                </a:solidFill>
                <a:latin typeface="Arial"/>
                <a:ea typeface="Arial"/>
              </a:rPr>
              <a:t>GeoJSON</a:t>
            </a:r>
            <a:r>
              <a:rPr lang="en-CA" sz="2400" spc="-1" dirty="0">
                <a:solidFill>
                  <a:srgbClr val="000000"/>
                </a:solidFill>
                <a:latin typeface="Arial"/>
                <a:ea typeface="Arial"/>
              </a:rPr>
              <a:t> encodings are defined; others allowed</a:t>
            </a:r>
          </a:p>
          <a:p>
            <a:pPr marL="114300" indent="-114300">
              <a:spcBef>
                <a:spcPts val="750"/>
              </a:spcBef>
              <a:buClr>
                <a:srgbClr val="00B1FF"/>
              </a:buClr>
              <a:buSzPct val="123000"/>
              <a:buFont typeface="Arial"/>
              <a:buChar char="•"/>
            </a:pPr>
            <a:r>
              <a:rPr lang="en-CA" sz="2400" b="1" spc="-1" dirty="0">
                <a:solidFill>
                  <a:srgbClr val="000000"/>
                </a:solidFill>
                <a:latin typeface="Arial"/>
              </a:rPr>
              <a:t>Record Core is a Common Component that can be used as a Building Block for an Application Profile</a:t>
            </a:r>
          </a:p>
          <a:p>
            <a:pPr marL="571500" lvl="1" indent="-114300">
              <a:spcBef>
                <a:spcPts val="750"/>
              </a:spcBef>
              <a:buClr>
                <a:srgbClr val="00B1FF"/>
              </a:buClr>
              <a:buSzPct val="123000"/>
              <a:buFont typeface="Arial"/>
              <a:buChar char="•"/>
            </a:pPr>
            <a:r>
              <a:rPr lang="en-CA" sz="2400" b="1" spc="-1" dirty="0">
                <a:solidFill>
                  <a:srgbClr val="000000"/>
                </a:solidFill>
                <a:latin typeface="Arial"/>
              </a:rPr>
              <a:t>Broad interoperability: provides baseline elements for description and discovery</a:t>
            </a:r>
          </a:p>
          <a:p>
            <a:pPr marL="571500" lvl="1" indent="-114300">
              <a:spcBef>
                <a:spcPts val="750"/>
              </a:spcBef>
              <a:buClr>
                <a:srgbClr val="00B1FF"/>
              </a:buClr>
              <a:buSzPct val="123000"/>
              <a:buFont typeface="Arial"/>
              <a:buChar char="•"/>
            </a:pPr>
            <a:endParaRPr lang="en-CA" sz="2400" b="1" spc="-1" dirty="0">
              <a:solidFill>
                <a:srgbClr val="000000"/>
              </a:solidFill>
              <a:latin typeface="Arial"/>
            </a:endParaRPr>
          </a:p>
        </p:txBody>
      </p:sp>
      <p:pic>
        <p:nvPicPr>
          <p:cNvPr id="3" name="Picture 2" descr="A screenshot of a record&#10;&#10;Description automatically generated">
            <a:extLst>
              <a:ext uri="{FF2B5EF4-FFF2-40B4-BE49-F238E27FC236}">
                <a16:creationId xmlns:a16="http://schemas.microsoft.com/office/drawing/2014/main" id="{3699A15C-C6CE-1428-FADB-478830EA8B3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8720" y="4972499"/>
            <a:ext cx="5492220" cy="1799962"/>
          </a:xfrm>
          <a:prstGeom prst="rect">
            <a:avLst/>
          </a:prstGeom>
        </p:spPr>
      </p:pic>
      <p:pic>
        <p:nvPicPr>
          <p:cNvPr id="2" name="Picture 1" descr="A screenshot of a computer&#10;&#10;Description automatically generated">
            <a:extLst>
              <a:ext uri="{FF2B5EF4-FFF2-40B4-BE49-F238E27FC236}">
                <a16:creationId xmlns:a16="http://schemas.microsoft.com/office/drawing/2014/main" id="{20A8673E-A77A-56F0-FEFA-24587844F6F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63788" y="5123803"/>
            <a:ext cx="6058952" cy="1597100"/>
          </a:xfrm>
          <a:prstGeom prst="rect">
            <a:avLst/>
          </a:prstGeom>
        </p:spPr>
      </p:pic>
    </p:spTree>
    <p:extLst>
      <p:ext uri="{BB962C8B-B14F-4D97-AF65-F5344CB8AC3E}">
        <p14:creationId xmlns:p14="http://schemas.microsoft.com/office/powerpoint/2010/main" val="16291553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3F6497A16C24847AD78F11B87F7D548" ma:contentTypeVersion="16" ma:contentTypeDescription="Create a new document." ma:contentTypeScope="" ma:versionID="b24a09ef88d31fe2c332dfc9acf6ef94">
  <xsd:schema xmlns:xsd="http://www.w3.org/2001/XMLSchema" xmlns:xs="http://www.w3.org/2001/XMLSchema" xmlns:p="http://schemas.microsoft.com/office/2006/metadata/properties" xmlns:ns2="0238f0ac-9b23-40a1-9bea-3608b3f97744" xmlns:ns3="9dd362d0-63f2-4e3c-ac06-664d054c738d" targetNamespace="http://schemas.microsoft.com/office/2006/metadata/properties" ma:root="true" ma:fieldsID="7541654dec875a3a88b8e896f4da81bb" ns2:_="" ns3:_="">
    <xsd:import namespace="0238f0ac-9b23-40a1-9bea-3608b3f97744"/>
    <xsd:import namespace="9dd362d0-63f2-4e3c-ac06-664d054c738d"/>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GenerationTime" minOccurs="0"/>
                <xsd:element ref="ns2:MediaServiceEventHashCode" minOccurs="0"/>
                <xsd:element ref="ns2:MediaServiceDateTaken" minOccurs="0"/>
                <xsd:element ref="ns2:MediaServiceOCR" minOccurs="0"/>
                <xsd:element ref="ns3:_dlc_DocId" minOccurs="0"/>
                <xsd:element ref="ns3:_dlc_DocIdUrl" minOccurs="0"/>
                <xsd:element ref="ns3:_dlc_DocIdPersistId" minOccurs="0"/>
                <xsd:element ref="ns2:ImageMetadataListItemId" minOccurs="0"/>
                <xsd:element ref="ns2:ImageMetadataListFieldId" minOccurs="0"/>
                <xsd:element ref="ns2:MediaServiceObjectDetectorVersions" minOccurs="0"/>
                <xsd:element ref="ns2:MediaLengthInSeconds"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38f0ac-9b23-40a1-9bea-3608b3f97744"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92a3b380-abf6-46f2-87bb-c2c114de1c9e"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ImageMetadataListItemId" ma:index="20" nillable="true" ma:displayName="ImageMetadataListItemId" ma:hidden="true" ma:indexed="true" ma:internalName="ImageMetadataListItemId">
      <xsd:simpleType>
        <xsd:restriction base="dms:Unknown"/>
      </xsd:simpleType>
    </xsd:element>
    <xsd:element name="ImageMetadataListFieldId" ma:index="21" nillable="true" ma:displayName="ImageMetadataListFieldId" ma:hidden="true" ma:indexed="true" ma:internalName="ImageMetadataListFieldId">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Location" ma:index="24"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dd362d0-63f2-4e3c-ac06-664d054c738d"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db17dc8f-c558-43f2-ab9d-5ed955ab729e}" ma:internalName="TaxCatchAll" ma:showField="CatchAllData" ma:web="9dd362d0-63f2-4e3c-ac06-664d054c738d">
      <xsd:complexType>
        <xsd:complexContent>
          <xsd:extension base="dms:MultiChoiceLookup">
            <xsd:sequence>
              <xsd:element name="Value" type="dms:Lookup" maxOccurs="unbounded" minOccurs="0" nillable="true"/>
            </xsd:sequence>
          </xsd:extension>
        </xsd:complexContent>
      </xsd:complexType>
    </xsd:element>
    <xsd:element name="_dlc_DocId" ma:index="17" nillable="true" ma:displayName="Document ID Value" ma:description="The value of the document ID assigned to this item." ma:indexed="true" ma:internalName="_dlc_DocId" ma:readOnly="true">
      <xsd:simpleType>
        <xsd:restriction base="dms:Text"/>
      </xsd:simpleType>
    </xsd:element>
    <xsd:element name="_dlc_DocIdUrl" ma:index="18"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9"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ImageMetadataListFieldId xmlns="0238f0ac-9b23-40a1-9bea-3608b3f97744" xsi:nil="true"/>
    <_dlc_DocId xmlns="9dd362d0-63f2-4e3c-ac06-664d054c738d">WMOOMM-1555984692-689</_dlc_DocId>
    <TaxCatchAll xmlns="9dd362d0-63f2-4e3c-ac06-664d054c738d" xsi:nil="true"/>
    <lcf76f155ced4ddcb4097134ff3c332f xmlns="0238f0ac-9b23-40a1-9bea-3608b3f97744">
      <Terms xmlns="http://schemas.microsoft.com/office/infopath/2007/PartnerControls"/>
    </lcf76f155ced4ddcb4097134ff3c332f>
    <ImageMetadataListItemId xmlns="0238f0ac-9b23-40a1-9bea-3608b3f97744" xsi:nil="true"/>
    <_dlc_DocIdUrl xmlns="9dd362d0-63f2-4e3c-ac06-664d054c738d">
      <Url>https://wmoomm.sharepoint.com/sites/Hub/_layouts/15/DocIdRedir.aspx?ID=WMOOMM-1555984692-689</Url>
      <Description>WMOOMM-1555984692-689</Description>
    </_dlc_DocIdUrl>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5E565FD8-2DDA-4874-A528-7291DA8AE30B}">
  <ds:schemaRefs>
    <ds:schemaRef ds:uri="http://schemas.microsoft.com/sharepoint/v3/contenttype/forms"/>
  </ds:schemaRefs>
</ds:datastoreItem>
</file>

<file path=customXml/itemProps2.xml><?xml version="1.0" encoding="utf-8"?>
<ds:datastoreItem xmlns:ds="http://schemas.openxmlformats.org/officeDocument/2006/customXml" ds:itemID="{9A07A5B3-48F2-4A82-B805-E2035ABF9C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38f0ac-9b23-40a1-9bea-3608b3f97744"/>
    <ds:schemaRef ds:uri="9dd362d0-63f2-4e3c-ac06-664d054c738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4BA3B44-D623-4C2A-AA23-C7D80C044A73}">
  <ds:schemaRefs>
    <ds:schemaRef ds:uri="http://schemas.microsoft.com/office/2006/documentManagement/types"/>
    <ds:schemaRef ds:uri="http://purl.org/dc/elements/1.1/"/>
    <ds:schemaRef ds:uri="http://schemas.openxmlformats.org/package/2006/metadata/core-properties"/>
    <ds:schemaRef ds:uri="0238f0ac-9b23-40a1-9bea-3608b3f97744"/>
    <ds:schemaRef ds:uri="http://schemas.microsoft.com/office/2006/metadata/properties"/>
    <ds:schemaRef ds:uri="http://purl.org/dc/terms/"/>
    <ds:schemaRef ds:uri="http://purl.org/dc/dcmitype/"/>
    <ds:schemaRef ds:uri="http://schemas.microsoft.com/office/infopath/2007/PartnerControls"/>
    <ds:schemaRef ds:uri="9dd362d0-63f2-4e3c-ac06-664d054c738d"/>
    <ds:schemaRef ds:uri="http://www.w3.org/XML/1998/namespace"/>
  </ds:schemaRefs>
</ds:datastoreItem>
</file>

<file path=customXml/itemProps4.xml><?xml version="1.0" encoding="utf-8"?>
<ds:datastoreItem xmlns:ds="http://schemas.openxmlformats.org/officeDocument/2006/customXml" ds:itemID="{09EF1A46-B682-40F7-BBC5-399330EB74E6}">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otalTime>6946</TotalTime>
  <Words>1917</Words>
  <Application>Microsoft Macintosh PowerPoint</Application>
  <PresentationFormat>Widescreen</PresentationFormat>
  <Paragraphs>343</Paragraphs>
  <Slides>33</Slides>
  <Notes>15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33</vt:i4>
      </vt:variant>
    </vt:vector>
  </HeadingPairs>
  <TitlesOfParts>
    <vt:vector size="42" baseType="lpstr">
      <vt:lpstr>-apple-system</vt:lpstr>
      <vt:lpstr>Aptos</vt:lpstr>
      <vt:lpstr>Arial</vt:lpstr>
      <vt:lpstr>Calibri</vt:lpstr>
      <vt:lpstr>Calibri Light</vt:lpstr>
      <vt:lpstr>Courier New</vt:lpstr>
      <vt:lpstr>Times New Roman</vt:lpstr>
      <vt:lpstr>Wingdings</vt:lpstr>
      <vt:lpstr>Office Theme</vt:lpstr>
      <vt:lpstr>PowerPoint Presentation</vt:lpstr>
      <vt:lpstr>Outline</vt:lpstr>
      <vt:lpstr>Summary</vt:lpstr>
      <vt:lpstr>PowerPoint Presentation</vt:lpstr>
      <vt:lpstr>PowerPoint Presentation</vt:lpstr>
      <vt:lpstr>OSCAR next gen</vt:lpstr>
      <vt:lpstr>OSCAR next gen</vt:lpstr>
      <vt:lpstr>OGC API - Records</vt:lpstr>
      <vt:lpstr>Record Core requirements class</vt:lpstr>
      <vt:lpstr>Record Core key primitives</vt:lpstr>
      <vt:lpstr>A typical record...</vt:lpstr>
      <vt:lpstr>Putting it all together: catalogue of records about resources</vt:lpstr>
      <vt:lpstr>Implementations/Adoption: WMO WIS2</vt:lpstr>
      <vt:lpstr>PowerPoint Presentation</vt:lpstr>
      <vt:lpstr>Global Services</vt:lpstr>
      <vt:lpstr>WMO WIS2 data consumer workflow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Searchable Catalogue</vt:lpstr>
      <vt:lpstr>Catalogue search</vt:lpstr>
      <vt:lpstr>ETS and KPI checks</vt:lpstr>
      <vt:lpstr>PowerPoint Presentation</vt:lpstr>
      <vt:lpstr>PowerPoint Presentation</vt:lpstr>
      <vt:lpstr>PowerPoint Presentation</vt:lpstr>
      <vt:lpstr>PowerPoint Presentation</vt:lpstr>
      <vt:lpstr>PowerPoint Presentation</vt:lpstr>
      <vt:lpstr>Thank you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WMDR2 bootstrap</dc:title>
  <dc:subject/>
  <dc:creator>Tom Kralidis</dc:creator>
  <cp:keywords/>
  <dc:description/>
  <cp:lastModifiedBy>Tom Kralidis</cp:lastModifiedBy>
  <cp:revision>343</cp:revision>
  <dcterms:created xsi:type="dcterms:W3CDTF">2024-01-11T14:19:20Z</dcterms:created>
  <dcterms:modified xsi:type="dcterms:W3CDTF">2026-01-22T19:23:01Z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0x01010063F6497A16C24847AD78F11B87F7D548</vt:lpwstr>
  </property>
  <property fmtid="{D5CDD505-2E9C-101B-9397-08002B2CF9AE}" pid="3" name="_dlc_DocIdItemGuid">
    <vt:lpwstr>d9410c5b-4b37-4c8f-8899-06403149ffc9</vt:lpwstr>
  </property>
  <property fmtid="{D5CDD505-2E9C-101B-9397-08002B2CF9AE}" pid="4" name="MediaServiceImageTags">
    <vt:lpwstr/>
  </property>
</Properties>
</file>