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(Troy) Good Afternoon, My name is Troy, this is Kiefer and Will. Our data </a:t>
            </a:r>
            <a:r>
              <a:rPr lang="en"/>
              <a:t>analysis</a:t>
            </a:r>
            <a:r>
              <a:rPr lang="en"/>
              <a:t> project was on F1 Racer </a:t>
            </a:r>
            <a:r>
              <a:rPr lang="en"/>
              <a:t>efficiency.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2f045f5f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2f045f5f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en"/>
              <a:t>(TROY) </a:t>
            </a:r>
            <a:r>
              <a:rPr lang="en"/>
              <a:t>This graph complements the previous one. It expands on the same top 20 racers but includes the number of total stops that each has take over their careers (as recorded by the given data set). Racers can take as many pit stops as needed, but ultimately, the goal is to take as few as necessary to minimize time off task. </a:t>
            </a:r>
            <a:endParaRPr/>
          </a:p>
          <a:p>
            <a:pPr indent="0" lvl="0" marL="0" rtl="0" algn="l">
              <a:lnSpc>
                <a:spcPct val="150000"/>
              </a:lnSpc>
              <a:spcBef>
                <a:spcPts val="0"/>
              </a:spcBef>
              <a:spcAft>
                <a:spcPts val="0"/>
              </a:spcAft>
              <a:buNone/>
            </a:pPr>
            <a:r>
              <a:rPr lang="en"/>
              <a:t>	As you can see, there is a slight trend toward the best racers having the most experience taking pit stops. Of course, F1 is a chaotic sport, and many things can happen during a race that might skew the time one way or another, but in general, the more experienced the driver and the better the pit crew, the less time is spent in the pit stop. High-end pit crews and pit times generally correlate with wins. Racers like Lewis Hamilton have over 500 recorded </a:t>
            </a:r>
            <a:r>
              <a:rPr lang="en"/>
              <a:t>pit stops</a:t>
            </a:r>
            <a:r>
              <a:rPr lang="en"/>
              <a:t> and over 100 race wins. Yet this isn't always going to be the case, as there will be some racers who might not be the best on track but have an excellent pit crew to provide excellent times. Mark Webber, for example, won 9 Grand Prix races during his career, but he raced with Redbull, which is touted as one of, if not the best, pit crew in f1. </a:t>
            </a:r>
            <a:endParaRPr/>
          </a:p>
          <a:p>
            <a:pPr indent="457200" lvl="0" marL="0" rtl="0" algn="l">
              <a:lnSpc>
                <a:spcPct val="150000"/>
              </a:lnSpc>
              <a:spcBef>
                <a:spcPts val="0"/>
              </a:spcBef>
              <a:spcAft>
                <a:spcPts val="0"/>
              </a:spcAft>
              <a:buClr>
                <a:schemeClr val="dk1"/>
              </a:buClr>
              <a:buSzPts val="1100"/>
              <a:buFont typeface="Arial"/>
              <a:buNone/>
            </a:pPr>
            <a:r>
              <a:rPr lang="en"/>
              <a:t>Bettors and enthusiasts alike can use this data to fine tune their expectations when it comes to pit stop time </a:t>
            </a:r>
            <a:r>
              <a:rPr lang="en"/>
              <a:t>and efficiency. For example a mid range racer, racing for redbull or mclaren might earn a higher placement due to the pit crews efficiency.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2f045f5f7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2f045f5f7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(Troy) </a:t>
            </a:r>
            <a:r>
              <a:rPr lang="en"/>
              <a:t>To conclude our research, we found that F1 as a whole is a deeply European sport backed by large amounts of wealth, long-established brands, and experienced leadership that's hard to infiltrate as a newcomer. </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Every second in F1 counts, and many of the factors that can be optimized have been refined through years of trial and error. These include </a:t>
            </a:r>
            <a:r>
              <a:rPr lang="en"/>
              <a:t>pit stops</a:t>
            </a:r>
            <a:r>
              <a:rPr lang="en"/>
              <a:t>, racing lines, overtaking, drafting, and even vehicle construction. The faster the lap time and the faster the car, the better the placement. However, anomalies in the data are likely present due to a DNF caused by a mechanical failure or wreak. </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Clr>
                <a:schemeClr val="dk1"/>
              </a:buClr>
              <a:buSzPts val="1100"/>
              <a:buFont typeface="Arial"/>
              <a:buNone/>
            </a:pPr>
            <a:r>
              <a:rPr lang="en"/>
              <a:t>Overall, F1 is a team sport, and the crew supporting the driver has a big impact on the driver's placement. F1 stats can be measured and their insights put to good use in many ways. Our findings have only scratched the surface of what you can explore in F1.</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51cf2f2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51cf2f2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(Troy) Thank you for your attention are there any questions?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Name artifacts caused by SQL not recognizing characters. We could’ve potentially used TRANSLATE Command or </a:t>
            </a:r>
            <a:r>
              <a:rPr lang="en"/>
              <a:t>REPLACE accented</a:t>
            </a:r>
            <a:r>
              <a:rPr lang="en"/>
              <a:t> </a:t>
            </a:r>
            <a:r>
              <a:rPr lang="en"/>
              <a:t>characters</a:t>
            </a:r>
            <a:r>
              <a:rPr lang="en"/>
              <a:t> but due to the large variety of languages we </a:t>
            </a:r>
            <a:r>
              <a:rPr lang="en"/>
              <a:t>would've</a:t>
            </a:r>
            <a:r>
              <a:rPr lang="en"/>
              <a:t> needed to replace dozens of accented characters.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2f045f5f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2f045f5f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(Troy) </a:t>
            </a:r>
            <a:r>
              <a:rPr lang="en"/>
              <a:t>For our project, we were assigned the Formula 1 World Championship dataset that ranges from 1950 to 2024. Our task was to analyze individual driver performance and group the results to gain useful insights into the factors affecting </a:t>
            </a:r>
            <a:r>
              <a:rPr lang="en"/>
              <a:t>racing</a:t>
            </a:r>
            <a:r>
              <a:rPr lang="en"/>
              <a:t>. The goal is to enable F1 race analysts, enthusiasts, and potential sports bettors to make educated choices based on our data. To achieve this, we selected seven tables from the original dataset. driver standings, driversID, raceID, lap_times, Pit_stops, qualifying_ID and results. We then used this data to rank drivers based on several factors </a:t>
            </a:r>
            <a:r>
              <a:rPr lang="en"/>
              <a:t>relevant</a:t>
            </a:r>
            <a:r>
              <a:rPr lang="en"/>
              <a:t> to data analysis.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2f045f5f7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2f045f5f7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 We ended up with 10 tables</a:t>
            </a:r>
            <a:endParaRPr/>
          </a:p>
          <a:p>
            <a:pPr indent="0" lvl="0" marL="0" rtl="0" algn="l">
              <a:spcBef>
                <a:spcPts val="0"/>
              </a:spcBef>
              <a:spcAft>
                <a:spcPts val="0"/>
              </a:spcAft>
              <a:buNone/>
            </a:pPr>
            <a:r>
              <a:rPr lang="en"/>
              <a:t>After noticing relationships in our OG database (LOCATION AND TIME) Keifer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2f045f5f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2f045f5f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(Kiefer)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2f045f5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2f045f5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(Kiefer)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3d371d7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3d371d7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(Kiefer)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2f045f5f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2f045f5f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 We were curious about How Many Seconds A Lap Takes On Average and How that affected Who WINS OR LOSES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chart represents who drove fastest on average and what place the drivers ended up in with they crossed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Because Winning is not determined by who drives fastest - Is It REALLY good to be the FASTEST?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2f045f5f7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2f045f5f7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  </a:t>
            </a:r>
            <a:endParaRPr/>
          </a:p>
          <a:p>
            <a:pPr indent="0" lvl="0" marL="0" rtl="0" algn="l">
              <a:spcBef>
                <a:spcPts val="0"/>
              </a:spcBef>
              <a:spcAft>
                <a:spcPts val="0"/>
              </a:spcAft>
              <a:buNone/>
            </a:pPr>
            <a:r>
              <a:rPr lang="en"/>
              <a:t>to Troy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2f045f5f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2f045f5f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t>	(Troy) F1 races are a team sport, and every second is crucial. Drivers and their support staff must find every way possible to optimize the efficiency of every race aspect. One area F1 teams have nearly perfected is the pit stop. I am sure you have likely seen this example in pop culture: a racer pulls into a parallel spot, and a bunch of masked mechanics run out, replace the tires, and fill up the fuel, servicing the vehicle in as few as 2 seconds. </a:t>
            </a:r>
            <a:endParaRPr/>
          </a:p>
          <a:p>
            <a:pPr indent="0" lvl="0" marL="0" rtl="0" algn="l">
              <a:lnSpc>
                <a:spcPct val="150000"/>
              </a:lnSpc>
              <a:spcBef>
                <a:spcPts val="0"/>
              </a:spcBef>
              <a:spcAft>
                <a:spcPts val="0"/>
              </a:spcAft>
              <a:buClr>
                <a:schemeClr val="dk1"/>
              </a:buClr>
              <a:buSzPts val="1100"/>
              <a:buFont typeface="Arial"/>
              <a:buNone/>
            </a:pPr>
            <a:r>
              <a:rPr lang="en"/>
              <a:t>	This graph provides insight into the top 20 average pit stop times by racers who have recorded five or more stops. This is the total time spent by each racer in the pit stop for the whole race. F1 races are pretty long, roughly around 90 minutes, so anywhere a team can control the amount of time saved is a crucial aspect that determines the winner.</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umbo.net/symbols/right-arro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umbo.net/symbols/right-arrow/"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5200"/>
              <a:t>F1 Racer Efficiency</a:t>
            </a:r>
            <a:endParaRPr sz="52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By: Troy Benner, Kiefer Jenny and Will Moore (Group 5)</a:t>
            </a:r>
            <a:endParaRPr sz="1800"/>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3 Continued</a:t>
            </a:r>
            <a:endParaRPr/>
          </a:p>
        </p:txBody>
      </p:sp>
      <p:sp>
        <p:nvSpPr>
          <p:cNvPr id="121" name="Google Shape;121;p22"/>
          <p:cNvSpPr txBox="1"/>
          <p:nvPr>
            <p:ph idx="1" type="body"/>
          </p:nvPr>
        </p:nvSpPr>
        <p:spPr>
          <a:xfrm>
            <a:off x="311700" y="1152475"/>
            <a:ext cx="4077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graph shows the same top 20 drivers and the amount of recorded pit stops</a:t>
            </a:r>
            <a:endParaRPr/>
          </a:p>
          <a:p>
            <a:pPr indent="-342900" lvl="0" marL="457200" rtl="0" algn="l">
              <a:spcBef>
                <a:spcPts val="0"/>
              </a:spcBef>
              <a:spcAft>
                <a:spcPts val="0"/>
              </a:spcAft>
              <a:buSzPts val="1800"/>
              <a:buChar char="●"/>
            </a:pPr>
            <a:r>
              <a:rPr lang="en"/>
              <a:t>Slight skew suggests that more experienced drivers tend to have better averages</a:t>
            </a:r>
            <a:endParaRPr/>
          </a:p>
          <a:p>
            <a:pPr indent="-342900" lvl="0" marL="457200" rtl="0" algn="l">
              <a:spcBef>
                <a:spcPts val="0"/>
              </a:spcBef>
              <a:spcAft>
                <a:spcPts val="0"/>
              </a:spcAft>
              <a:buSzPts val="1800"/>
              <a:buChar char="●"/>
            </a:pPr>
            <a:r>
              <a:rPr lang="en"/>
              <a:t>Notable names of top drivers maintain sub 24 second averages with hundreds of stops</a:t>
            </a:r>
            <a:endParaRPr/>
          </a:p>
        </p:txBody>
      </p:sp>
      <p:pic>
        <p:nvPicPr>
          <p:cNvPr id="122" name="Google Shape;122;p22" title="Screenshot 2025-04-30 131822.png"/>
          <p:cNvPicPr preferRelativeResize="0"/>
          <p:nvPr/>
        </p:nvPicPr>
        <p:blipFill>
          <a:blip r:embed="rId3">
            <a:alphaModFix/>
          </a:blip>
          <a:stretch>
            <a:fillRect/>
          </a:stretch>
        </p:blipFill>
        <p:spPr>
          <a:xfrm>
            <a:off x="4389300" y="1357988"/>
            <a:ext cx="4602300" cy="3005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t>
            </a:r>
            <a:r>
              <a:rPr lang="en"/>
              <a:t>Takeaways</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F1 is a deeply European sport backed by wealth, industrialization and </a:t>
            </a:r>
            <a:r>
              <a:rPr lang="en"/>
              <a:t>experience</a:t>
            </a:r>
            <a:r>
              <a:rPr lang="en"/>
              <a:t> </a:t>
            </a:r>
            <a:r>
              <a:rPr lang="en"/>
              <a:t>that's</a:t>
            </a:r>
            <a:r>
              <a:rPr lang="en"/>
              <a:t> difficult to </a:t>
            </a:r>
            <a:r>
              <a:rPr lang="en"/>
              <a:t>infiltrate</a:t>
            </a:r>
            <a:endParaRPr/>
          </a:p>
          <a:p>
            <a:pPr indent="-342900" lvl="0" marL="457200" rtl="0" algn="l">
              <a:spcBef>
                <a:spcPts val="0"/>
              </a:spcBef>
              <a:spcAft>
                <a:spcPts val="0"/>
              </a:spcAft>
              <a:buSzPts val="1800"/>
              <a:buChar char="●"/>
            </a:pPr>
            <a:r>
              <a:rPr lang="en"/>
              <a:t>Every second counts, and many of the driver factors that can be optimized have been nearly perfected</a:t>
            </a:r>
            <a:endParaRPr/>
          </a:p>
          <a:p>
            <a:pPr indent="-342900" lvl="0" marL="457200" rtl="0" algn="l">
              <a:spcBef>
                <a:spcPts val="0"/>
              </a:spcBef>
              <a:spcAft>
                <a:spcPts val="0"/>
              </a:spcAft>
              <a:buSzPts val="1800"/>
              <a:buChar char="●"/>
            </a:pPr>
            <a:r>
              <a:rPr lang="en"/>
              <a:t>Faster cars generally correlated with higher place finish</a:t>
            </a:r>
            <a:endParaRPr/>
          </a:p>
          <a:p>
            <a:pPr indent="-342900" lvl="0" marL="457200" rtl="0" algn="l">
              <a:spcBef>
                <a:spcPts val="0"/>
              </a:spcBef>
              <a:spcAft>
                <a:spcPts val="0"/>
              </a:spcAft>
              <a:buSzPts val="1800"/>
              <a:buChar char="●"/>
            </a:pPr>
            <a:r>
              <a:rPr lang="en"/>
              <a:t>Faster lap times = higher placement finish </a:t>
            </a:r>
            <a:endParaRPr/>
          </a:p>
          <a:p>
            <a:pPr indent="-342900" lvl="0" marL="457200" rtl="0" algn="l">
              <a:spcBef>
                <a:spcPts val="0"/>
              </a:spcBef>
              <a:spcAft>
                <a:spcPts val="0"/>
              </a:spcAft>
              <a:buSzPts val="1800"/>
              <a:buChar char="●"/>
            </a:pPr>
            <a:r>
              <a:rPr lang="en"/>
              <a:t>F1 is a team sport and the crew supporting the driver has a large impact on their individual placement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a:t>
            </a:r>
            <a:endParaRPr/>
          </a:p>
        </p:txBody>
      </p:sp>
      <p:sp>
        <p:nvSpPr>
          <p:cNvPr id="66" name="Google Shape;66;p14"/>
          <p:cNvSpPr txBox="1"/>
          <p:nvPr>
            <p:ph idx="1" type="body"/>
          </p:nvPr>
        </p:nvSpPr>
        <p:spPr>
          <a:xfrm>
            <a:off x="311700" y="923800"/>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Formula 1 World Championship (1950 - 2024)</a:t>
            </a:r>
            <a:endParaRPr sz="1600"/>
          </a:p>
          <a:p>
            <a:pPr indent="-330200" lvl="0" marL="457200" rtl="0" algn="l">
              <a:spcBef>
                <a:spcPts val="0"/>
              </a:spcBef>
              <a:spcAft>
                <a:spcPts val="0"/>
              </a:spcAft>
              <a:buSzPts val="1600"/>
              <a:buChar char="●"/>
            </a:pPr>
            <a:r>
              <a:rPr lang="en" sz="1600"/>
              <a:t>Analyze individual driver’s performance or group results to get more insights</a:t>
            </a:r>
            <a:endParaRPr sz="1600"/>
          </a:p>
          <a:p>
            <a:pPr indent="-330200" lvl="0" marL="457200" rtl="0" algn="l">
              <a:spcBef>
                <a:spcPts val="0"/>
              </a:spcBef>
              <a:spcAft>
                <a:spcPts val="0"/>
              </a:spcAft>
              <a:buSzPts val="1600"/>
              <a:buChar char="●"/>
            </a:pPr>
            <a:r>
              <a:rPr lang="en" sz="1600"/>
              <a:t>Enable professional F1 race analysts, enthusiasts, and sports bettors</a:t>
            </a:r>
            <a:endParaRPr sz="1600"/>
          </a:p>
          <a:p>
            <a:pPr indent="-330200" lvl="0" marL="457200" rtl="0" algn="l">
              <a:spcBef>
                <a:spcPts val="0"/>
              </a:spcBef>
              <a:spcAft>
                <a:spcPts val="0"/>
              </a:spcAft>
              <a:buSzPts val="1600"/>
              <a:buChar char="●"/>
            </a:pPr>
            <a:r>
              <a:rPr lang="en" sz="1600"/>
              <a:t>Tables Used:</a:t>
            </a:r>
            <a:endParaRPr sz="1600"/>
          </a:p>
          <a:p>
            <a:pPr indent="-330200" lvl="1" marL="914400" rtl="0" algn="l">
              <a:spcBef>
                <a:spcPts val="0"/>
              </a:spcBef>
              <a:spcAft>
                <a:spcPts val="0"/>
              </a:spcAft>
              <a:buSzPts val="1600"/>
              <a:buChar char="○"/>
            </a:pPr>
            <a:r>
              <a:rPr lang="en" sz="1600"/>
              <a:t>driver_standings</a:t>
            </a:r>
            <a:endParaRPr sz="1600"/>
          </a:p>
          <a:p>
            <a:pPr indent="-330200" lvl="1" marL="914400" rtl="0" algn="l">
              <a:spcBef>
                <a:spcPts val="0"/>
              </a:spcBef>
              <a:spcAft>
                <a:spcPts val="0"/>
              </a:spcAft>
              <a:buSzPts val="1600"/>
              <a:buChar char="○"/>
            </a:pPr>
            <a:r>
              <a:rPr lang="en" sz="1600"/>
              <a:t>driversId</a:t>
            </a:r>
            <a:endParaRPr sz="1600"/>
          </a:p>
          <a:p>
            <a:pPr indent="-330200" lvl="1" marL="914400" rtl="0" algn="l">
              <a:spcBef>
                <a:spcPts val="0"/>
              </a:spcBef>
              <a:spcAft>
                <a:spcPts val="0"/>
              </a:spcAft>
              <a:buSzPts val="1600"/>
              <a:buChar char="○"/>
            </a:pPr>
            <a:r>
              <a:rPr lang="en" sz="1600"/>
              <a:t>raceId</a:t>
            </a:r>
            <a:endParaRPr sz="1600"/>
          </a:p>
          <a:p>
            <a:pPr indent="-330200" lvl="1" marL="914400" rtl="0" algn="l">
              <a:spcBef>
                <a:spcPts val="0"/>
              </a:spcBef>
              <a:spcAft>
                <a:spcPts val="0"/>
              </a:spcAft>
              <a:buSzPts val="1600"/>
              <a:buChar char="○"/>
            </a:pPr>
            <a:r>
              <a:rPr lang="en" sz="1600"/>
              <a:t>lap_times</a:t>
            </a:r>
            <a:endParaRPr sz="1600"/>
          </a:p>
          <a:p>
            <a:pPr indent="-330200" lvl="1" marL="914400" rtl="0" algn="l">
              <a:spcBef>
                <a:spcPts val="0"/>
              </a:spcBef>
              <a:spcAft>
                <a:spcPts val="0"/>
              </a:spcAft>
              <a:buSzPts val="1600"/>
              <a:buChar char="○"/>
            </a:pPr>
            <a:r>
              <a:rPr lang="en" sz="1600"/>
              <a:t>pit_stops</a:t>
            </a:r>
            <a:endParaRPr sz="1600"/>
          </a:p>
          <a:p>
            <a:pPr indent="-330200" lvl="1" marL="914400" rtl="0" algn="l">
              <a:spcBef>
                <a:spcPts val="0"/>
              </a:spcBef>
              <a:spcAft>
                <a:spcPts val="0"/>
              </a:spcAft>
              <a:buSzPts val="1600"/>
              <a:buChar char="○"/>
            </a:pPr>
            <a:r>
              <a:rPr lang="en" sz="1600"/>
              <a:t>qualifyingId</a:t>
            </a:r>
            <a:endParaRPr sz="1600"/>
          </a:p>
          <a:p>
            <a:pPr indent="-330200" lvl="1" marL="914400" rtl="0" algn="l">
              <a:spcBef>
                <a:spcPts val="0"/>
              </a:spcBef>
              <a:spcAft>
                <a:spcPts val="0"/>
              </a:spcAft>
              <a:buSzPts val="1600"/>
              <a:buChar char="○"/>
            </a:pPr>
            <a:r>
              <a:rPr lang="en" sz="1600"/>
              <a:t>results</a:t>
            </a:r>
            <a:endParaRPr sz="1600"/>
          </a:p>
          <a:p>
            <a:pPr indent="-330200" lvl="0" marL="457200" rtl="0" algn="l">
              <a:spcBef>
                <a:spcPts val="0"/>
              </a:spcBef>
              <a:spcAft>
                <a:spcPts val="0"/>
              </a:spcAft>
              <a:buSzPts val="1600"/>
              <a:buChar char="●"/>
            </a:pPr>
            <a:r>
              <a:rPr lang="en" sz="1600"/>
              <a:t>Rank F1 drivers </a:t>
            </a:r>
            <a:r>
              <a:rPr lang="en" sz="1600">
                <a:solidFill>
                  <a:schemeClr val="dk1"/>
                </a:solidFill>
                <a:uFill>
                  <a:noFill/>
                </a:uFill>
                <a:latin typeface="Arial"/>
                <a:ea typeface="Arial"/>
                <a:cs typeface="Arial"/>
                <a:sym typeface="Arial"/>
                <a:hlinkClick r:id="rId3">
                  <a:extLst>
                    <a:ext uri="{A12FA001-AC4F-418D-AE19-62706E023703}">
                      <ahyp:hlinkClr val="tx"/>
                    </a:ext>
                  </a:extLst>
                </a:hlinkClick>
              </a:rPr>
              <a:t>→</a:t>
            </a:r>
            <a:r>
              <a:rPr lang="en" sz="1600"/>
              <a:t> for actionable insights based on performance metrics </a:t>
            </a:r>
            <a:endParaRPr sz="1600"/>
          </a:p>
          <a:p>
            <a:pPr indent="-330200" lvl="1" marL="914400" rtl="0" algn="l">
              <a:spcBef>
                <a:spcPts val="0"/>
              </a:spcBef>
              <a:spcAft>
                <a:spcPts val="0"/>
              </a:spcAft>
              <a:buSzPts val="1600"/>
              <a:buChar char="○"/>
            </a:pPr>
            <a:r>
              <a:rPr lang="en" sz="1600"/>
              <a:t>Ranking reflects their consistency, pit stop efficiency, risk taking tendencies, and team strategy</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Rules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Too many relationships to list them all here</a:t>
            </a:r>
            <a:endParaRPr/>
          </a:p>
          <a:p>
            <a:pPr indent="-342900" lvl="0" marL="457200" rtl="0" algn="l">
              <a:spcBef>
                <a:spcPts val="0"/>
              </a:spcBef>
              <a:spcAft>
                <a:spcPts val="0"/>
              </a:spcAft>
              <a:buSzPts val="1800"/>
              <a:buChar char="●"/>
            </a:pPr>
            <a:r>
              <a:rPr lang="en"/>
              <a:t>Important relationships:</a:t>
            </a:r>
            <a:endParaRPr/>
          </a:p>
          <a:p>
            <a:pPr indent="-330200" lvl="1" marL="914400" rtl="0" algn="l">
              <a:spcBef>
                <a:spcPts val="0"/>
              </a:spcBef>
              <a:spcAft>
                <a:spcPts val="0"/>
              </a:spcAft>
              <a:buSzPts val="1600"/>
              <a:buChar char="○"/>
            </a:pPr>
            <a:r>
              <a:rPr lang="en" sz="1600"/>
              <a:t>Each driver will have zero to many pit stops, each pit stop belongs to one driver</a:t>
            </a:r>
            <a:endParaRPr sz="1600"/>
          </a:p>
          <a:p>
            <a:pPr indent="-330200" lvl="1" marL="914400" rtl="0" algn="l">
              <a:spcBef>
                <a:spcPts val="0"/>
              </a:spcBef>
              <a:spcAft>
                <a:spcPts val="0"/>
              </a:spcAft>
              <a:buSzPts val="1600"/>
              <a:buChar char="○"/>
            </a:pPr>
            <a:r>
              <a:rPr lang="en" sz="1600"/>
              <a:t>Every race has many results, each result belongs to one race</a:t>
            </a:r>
            <a:endParaRPr sz="1600"/>
          </a:p>
          <a:p>
            <a:pPr indent="-330200" lvl="1" marL="914400" rtl="0" algn="l">
              <a:spcBef>
                <a:spcPts val="0"/>
              </a:spcBef>
              <a:spcAft>
                <a:spcPts val="0"/>
              </a:spcAft>
              <a:buSzPts val="1600"/>
              <a:buChar char="○"/>
            </a:pPr>
            <a:r>
              <a:rPr lang="en" sz="1600"/>
              <a:t>Each </a:t>
            </a:r>
            <a:r>
              <a:rPr lang="en" sz="1600"/>
              <a:t>driver has only one nationality, a nationality can belong to one or many drivers</a:t>
            </a:r>
            <a:endParaRPr sz="1600"/>
          </a:p>
          <a:p>
            <a:pPr indent="-330200" lvl="1" marL="914400" rtl="0" algn="l">
              <a:spcBef>
                <a:spcPts val="0"/>
              </a:spcBef>
              <a:spcAft>
                <a:spcPts val="0"/>
              </a:spcAft>
              <a:buSzPts val="1600"/>
              <a:buChar char="○"/>
            </a:pPr>
            <a:r>
              <a:rPr lang="en" sz="1600"/>
              <a:t>Each race occurs at one location and time, one location and time belongs to one race</a:t>
            </a:r>
            <a:endParaRPr sz="1600"/>
          </a:p>
          <a:p>
            <a:pPr indent="-330200" lvl="1" marL="914400" rtl="0" algn="l">
              <a:spcBef>
                <a:spcPts val="0"/>
              </a:spcBef>
              <a:spcAft>
                <a:spcPts val="0"/>
              </a:spcAft>
              <a:buSzPts val="1600"/>
              <a:buChar char="○"/>
            </a:pPr>
            <a:r>
              <a:rPr lang="en" sz="1600"/>
              <a:t>Every qualifying time belongs to one driver, a driver can have zero to many </a:t>
            </a:r>
            <a:r>
              <a:rPr lang="en" sz="1600"/>
              <a:t>qualifying</a:t>
            </a:r>
            <a:r>
              <a:rPr lang="en" sz="1600"/>
              <a:t> times </a:t>
            </a:r>
            <a:r>
              <a:rPr lang="en" sz="1600"/>
              <a:t>throughout</a:t>
            </a:r>
            <a:r>
              <a:rPr lang="en" sz="1600"/>
              <a:t> their career</a:t>
            </a:r>
            <a:endParaRPr sz="1600"/>
          </a:p>
          <a:p>
            <a:pPr indent="-330200" lvl="0" marL="457200" rtl="0" algn="l">
              <a:spcBef>
                <a:spcPts val="0"/>
              </a:spcBef>
              <a:spcAft>
                <a:spcPts val="0"/>
              </a:spcAft>
              <a:buSzPts val="1600"/>
              <a:buChar char="●"/>
            </a:pPr>
            <a:r>
              <a:rPr lang="en" sz="1600"/>
              <a:t>Why “zero” to many?</a:t>
            </a:r>
            <a:endParaRPr sz="1600"/>
          </a:p>
          <a:p>
            <a:pPr indent="-330200" lvl="1" marL="914400" rtl="0" algn="l">
              <a:spcBef>
                <a:spcPts val="0"/>
              </a:spcBef>
              <a:spcAft>
                <a:spcPts val="0"/>
              </a:spcAft>
              <a:buSzPts val="1600"/>
              <a:buChar char="○"/>
            </a:pPr>
            <a:r>
              <a:rPr lang="en" sz="1800"/>
              <a:t>Newly registered drivers, for example, can have zero races, pit stops, lap times, etc.</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ERD Diagram</a:t>
            </a:r>
            <a:endParaRPr/>
          </a:p>
        </p:txBody>
      </p:sp>
      <p:sp>
        <p:nvSpPr>
          <p:cNvPr id="78" name="Google Shape;78;p16"/>
          <p:cNvSpPr txBox="1"/>
          <p:nvPr>
            <p:ph idx="1" type="body"/>
          </p:nvPr>
        </p:nvSpPr>
        <p:spPr>
          <a:xfrm>
            <a:off x="311700" y="1152475"/>
            <a:ext cx="5421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New tables were created to </a:t>
            </a:r>
            <a:r>
              <a:rPr lang="en"/>
              <a:t>satisfy</a:t>
            </a:r>
            <a:r>
              <a:rPr lang="en"/>
              <a:t> the third normal form requirements</a:t>
            </a:r>
            <a:endParaRPr/>
          </a:p>
          <a:p>
            <a:pPr indent="-342900" lvl="1" marL="914400" rtl="0" algn="l">
              <a:spcBef>
                <a:spcPts val="0"/>
              </a:spcBef>
              <a:spcAft>
                <a:spcPts val="0"/>
              </a:spcAft>
              <a:buSzPts val="1800"/>
              <a:buChar char="○"/>
            </a:pPr>
            <a:r>
              <a:rPr lang="en" sz="1800"/>
              <a:t>settings</a:t>
            </a:r>
            <a:endParaRPr sz="1800"/>
          </a:p>
          <a:p>
            <a:pPr indent="-342900" lvl="1" marL="914400" rtl="0" algn="l">
              <a:spcBef>
                <a:spcPts val="0"/>
              </a:spcBef>
              <a:spcAft>
                <a:spcPts val="0"/>
              </a:spcAft>
              <a:buSzPts val="1800"/>
              <a:buChar char="○"/>
            </a:pPr>
            <a:r>
              <a:rPr lang="en" sz="1800"/>
              <a:t>nationality</a:t>
            </a:r>
            <a:endParaRPr sz="1800"/>
          </a:p>
          <a:p>
            <a:pPr indent="-342900" lvl="1" marL="914400" rtl="0" algn="l">
              <a:spcBef>
                <a:spcPts val="0"/>
              </a:spcBef>
              <a:spcAft>
                <a:spcPts val="0"/>
              </a:spcAft>
              <a:buSzPts val="1800"/>
              <a:buChar char="○"/>
            </a:pPr>
            <a:r>
              <a:rPr lang="en" sz="1800"/>
              <a:t>fastest</a:t>
            </a:r>
            <a:endParaRPr sz="1800"/>
          </a:p>
          <a:p>
            <a:pPr indent="-342900" lvl="0" marL="457200" rtl="0" algn="l">
              <a:spcBef>
                <a:spcPts val="0"/>
              </a:spcBef>
              <a:spcAft>
                <a:spcPts val="0"/>
              </a:spcAft>
              <a:buSzPts val="1800"/>
              <a:buChar char="●"/>
            </a:pPr>
            <a:r>
              <a:rPr lang="en"/>
              <a:t>Connected to existing tables through primary and </a:t>
            </a:r>
            <a:r>
              <a:rPr lang="en"/>
              <a:t>foreign</a:t>
            </a:r>
            <a:r>
              <a:rPr lang="en"/>
              <a:t> keys</a:t>
            </a:r>
            <a:endParaRPr sz="1800"/>
          </a:p>
        </p:txBody>
      </p:sp>
      <p:pic>
        <p:nvPicPr>
          <p:cNvPr id="79" name="Google Shape;79;p16"/>
          <p:cNvPicPr preferRelativeResize="0"/>
          <p:nvPr/>
        </p:nvPicPr>
        <p:blipFill>
          <a:blip r:embed="rId3">
            <a:alphaModFix/>
          </a:blip>
          <a:stretch>
            <a:fillRect/>
          </a:stretch>
        </p:blipFill>
        <p:spPr>
          <a:xfrm>
            <a:off x="5893175" y="241050"/>
            <a:ext cx="3098151" cy="4661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1</a:t>
            </a:r>
            <a:endParaRPr/>
          </a:p>
        </p:txBody>
      </p:sp>
      <p:sp>
        <p:nvSpPr>
          <p:cNvPr id="85" name="Google Shape;85;p17"/>
          <p:cNvSpPr txBox="1"/>
          <p:nvPr>
            <p:ph idx="1" type="body"/>
          </p:nvPr>
        </p:nvSpPr>
        <p:spPr>
          <a:xfrm>
            <a:off x="311700" y="1152475"/>
            <a:ext cx="4449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a:t>
            </a:r>
            <a:r>
              <a:rPr lang="en"/>
              <a:t>graph</a:t>
            </a:r>
            <a:r>
              <a:rPr lang="en"/>
              <a:t> showcases the number of First-Place finishes each country has ordered from highest to lowest </a:t>
            </a:r>
            <a:endParaRPr/>
          </a:p>
          <a:p>
            <a:pPr indent="-342900" lvl="0" marL="457200" rtl="0" algn="l">
              <a:spcBef>
                <a:spcPts val="0"/>
              </a:spcBef>
              <a:spcAft>
                <a:spcPts val="0"/>
              </a:spcAft>
              <a:buSzPts val="1800"/>
              <a:buChar char="●"/>
            </a:pPr>
            <a:r>
              <a:rPr lang="en"/>
              <a:t>Britain</a:t>
            </a:r>
            <a:r>
              <a:rPr lang="en"/>
              <a:t> and Germany are the best at F1, with Brazil and France behind</a:t>
            </a:r>
            <a:endParaRPr/>
          </a:p>
          <a:p>
            <a:pPr indent="-342900" lvl="0" marL="457200" rtl="0" algn="l">
              <a:spcBef>
                <a:spcPts val="0"/>
              </a:spcBef>
              <a:spcAft>
                <a:spcPts val="0"/>
              </a:spcAft>
              <a:buSzPts val="1800"/>
              <a:buChar char="●"/>
            </a:pPr>
            <a:r>
              <a:rPr lang="en"/>
              <a:t>Countries not pictured do not have a win</a:t>
            </a:r>
            <a:endParaRPr/>
          </a:p>
          <a:p>
            <a:pPr indent="-342900" lvl="0" marL="457200" rtl="0" algn="l">
              <a:spcBef>
                <a:spcPts val="0"/>
              </a:spcBef>
              <a:spcAft>
                <a:spcPts val="0"/>
              </a:spcAft>
              <a:buSzPts val="1800"/>
              <a:buChar char="●"/>
            </a:pPr>
            <a:r>
              <a:rPr lang="en"/>
              <a:t>Despite America’s size, population, and </a:t>
            </a:r>
            <a:r>
              <a:rPr lang="en"/>
              <a:t>international</a:t>
            </a:r>
            <a:r>
              <a:rPr lang="en"/>
              <a:t> sport prowess, they are not featured</a:t>
            </a:r>
            <a:endParaRPr/>
          </a:p>
        </p:txBody>
      </p:sp>
      <p:pic>
        <p:nvPicPr>
          <p:cNvPr id="86" name="Google Shape;86;p17"/>
          <p:cNvPicPr preferRelativeResize="0"/>
          <p:nvPr/>
        </p:nvPicPr>
        <p:blipFill>
          <a:blip r:embed="rId3">
            <a:alphaModFix/>
          </a:blip>
          <a:stretch>
            <a:fillRect/>
          </a:stretch>
        </p:blipFill>
        <p:spPr>
          <a:xfrm>
            <a:off x="4761225" y="633402"/>
            <a:ext cx="4688124" cy="387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1 Continued</a:t>
            </a:r>
            <a:endParaRPr/>
          </a:p>
        </p:txBody>
      </p:sp>
      <p:sp>
        <p:nvSpPr>
          <p:cNvPr id="92" name="Google Shape;92;p18"/>
          <p:cNvSpPr txBox="1"/>
          <p:nvPr>
            <p:ph idx="1" type="body"/>
          </p:nvPr>
        </p:nvSpPr>
        <p:spPr>
          <a:xfrm>
            <a:off x="311700" y="1152475"/>
            <a:ext cx="4449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Sports Bettors and enthusiasts alike can use this data to inform their opinions  </a:t>
            </a:r>
            <a:endParaRPr/>
          </a:p>
          <a:p>
            <a:pPr indent="-342900" lvl="0" marL="457200" rtl="0" algn="l">
              <a:spcBef>
                <a:spcPts val="0"/>
              </a:spcBef>
              <a:spcAft>
                <a:spcPts val="0"/>
              </a:spcAft>
              <a:buSzPts val="1800"/>
              <a:buChar char="●"/>
            </a:pPr>
            <a:r>
              <a:rPr lang="en"/>
              <a:t>Bettors may favor the top performing countries when </a:t>
            </a:r>
            <a:r>
              <a:rPr lang="en"/>
              <a:t>making</a:t>
            </a:r>
            <a:r>
              <a:rPr lang="en"/>
              <a:t> decisions</a:t>
            </a:r>
            <a:endParaRPr/>
          </a:p>
          <a:p>
            <a:pPr indent="-342900" lvl="0" marL="457200" rtl="0" algn="l">
              <a:spcBef>
                <a:spcPts val="0"/>
              </a:spcBef>
              <a:spcAft>
                <a:spcPts val="0"/>
              </a:spcAft>
              <a:buSzPts val="1800"/>
              <a:buChar char="●"/>
            </a:pPr>
            <a:r>
              <a:rPr lang="en"/>
              <a:t>Nations looking to join the upper ranks could look towards better performing countries as examples</a:t>
            </a:r>
            <a:endParaRPr/>
          </a:p>
          <a:p>
            <a:pPr indent="-342900" lvl="0" marL="457200" rtl="0" algn="l">
              <a:spcBef>
                <a:spcPts val="0"/>
              </a:spcBef>
              <a:spcAft>
                <a:spcPts val="0"/>
              </a:spcAft>
              <a:buSzPts val="1800"/>
              <a:buChar char="●"/>
            </a:pPr>
            <a:r>
              <a:rPr lang="en"/>
              <a:t>The query used to create this view could be edited to showcase the years these wins happened, allowing for a more in depth look</a:t>
            </a:r>
            <a:endParaRPr/>
          </a:p>
        </p:txBody>
      </p:sp>
      <p:pic>
        <p:nvPicPr>
          <p:cNvPr id="93" name="Google Shape;93;p18"/>
          <p:cNvPicPr preferRelativeResize="0"/>
          <p:nvPr/>
        </p:nvPicPr>
        <p:blipFill>
          <a:blip r:embed="rId3">
            <a:alphaModFix/>
          </a:blip>
          <a:stretch>
            <a:fillRect/>
          </a:stretch>
        </p:blipFill>
        <p:spPr>
          <a:xfrm>
            <a:off x="4761225" y="633402"/>
            <a:ext cx="4688124" cy="387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29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2</a:t>
            </a:r>
            <a:endParaRPr/>
          </a:p>
        </p:txBody>
      </p:sp>
      <p:sp>
        <p:nvSpPr>
          <p:cNvPr id="99" name="Google Shape;99;p19"/>
          <p:cNvSpPr txBox="1"/>
          <p:nvPr>
            <p:ph idx="1" type="body"/>
          </p:nvPr>
        </p:nvSpPr>
        <p:spPr>
          <a:xfrm>
            <a:off x="112550" y="896075"/>
            <a:ext cx="3156300" cy="4091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The scatter plot represents the drivers Average Lap Time vs which “</a:t>
            </a:r>
            <a:r>
              <a:rPr i="1" lang="en"/>
              <a:t>Place”</a:t>
            </a:r>
            <a:r>
              <a:rPr lang="en"/>
              <a:t> drivers crossed the finish line</a:t>
            </a:r>
            <a:endParaRPr/>
          </a:p>
          <a:p>
            <a:pPr indent="0" lvl="0" marL="457200" rtl="0" algn="l">
              <a:spcBef>
                <a:spcPts val="1200"/>
              </a:spcBef>
              <a:spcAft>
                <a:spcPts val="0"/>
              </a:spcAft>
              <a:buNone/>
            </a:pPr>
            <a:r>
              <a:t/>
            </a:r>
            <a:endParaRPr sz="100"/>
          </a:p>
          <a:p>
            <a:pPr indent="-325755" lvl="0" marL="457200" rtl="0" algn="l">
              <a:spcBef>
                <a:spcPts val="1200"/>
              </a:spcBef>
              <a:spcAft>
                <a:spcPts val="0"/>
              </a:spcAft>
              <a:buSzPct val="100000"/>
              <a:buChar char="●"/>
            </a:pPr>
            <a:r>
              <a:rPr lang="en"/>
              <a:t>The data points represent drivers</a:t>
            </a:r>
            <a:endParaRPr/>
          </a:p>
          <a:p>
            <a:pPr indent="0" lvl="0" marL="457200" rtl="0" algn="l">
              <a:spcBef>
                <a:spcPts val="1200"/>
              </a:spcBef>
              <a:spcAft>
                <a:spcPts val="0"/>
              </a:spcAft>
              <a:buNone/>
            </a:pPr>
            <a:r>
              <a:t/>
            </a:r>
            <a:endParaRPr sz="100"/>
          </a:p>
          <a:p>
            <a:pPr indent="-325755" lvl="0" marL="457200" rtl="0" algn="l">
              <a:spcBef>
                <a:spcPts val="1200"/>
              </a:spcBef>
              <a:spcAft>
                <a:spcPts val="0"/>
              </a:spcAft>
              <a:buSzPct val="100000"/>
              <a:buChar char="●"/>
            </a:pPr>
            <a:r>
              <a:rPr lang="en"/>
              <a:t>Fast</a:t>
            </a:r>
            <a:r>
              <a:rPr lang="en"/>
              <a:t> Car - High Finish</a:t>
            </a:r>
            <a:endParaRPr/>
          </a:p>
          <a:p>
            <a:pPr indent="0" lvl="0" marL="457200" rtl="0" algn="l">
              <a:spcBef>
                <a:spcPts val="1200"/>
              </a:spcBef>
              <a:spcAft>
                <a:spcPts val="0"/>
              </a:spcAft>
              <a:buNone/>
            </a:pPr>
            <a:r>
              <a:t/>
            </a:r>
            <a:endParaRPr sz="100"/>
          </a:p>
          <a:p>
            <a:pPr indent="-325755" lvl="0" marL="457200" rtl="0" algn="l">
              <a:spcBef>
                <a:spcPts val="1200"/>
              </a:spcBef>
              <a:spcAft>
                <a:spcPts val="0"/>
              </a:spcAft>
              <a:buSzPct val="100000"/>
              <a:buChar char="●"/>
            </a:pPr>
            <a:r>
              <a:rPr lang="en"/>
              <a:t>0 place </a:t>
            </a:r>
            <a:r>
              <a:rPr lang="en" sz="1500">
                <a:solidFill>
                  <a:schemeClr val="dk1"/>
                </a:solidFill>
                <a:uFill>
                  <a:noFill/>
                </a:uFill>
                <a:latin typeface="Arial"/>
                <a:ea typeface="Arial"/>
                <a:cs typeface="Arial"/>
                <a:sym typeface="Arial"/>
                <a:hlinkClick r:id="rId3">
                  <a:extLst>
                    <a:ext uri="{A12FA001-AC4F-418D-AE19-62706E023703}">
                      <ahyp:hlinkClr val="tx"/>
                    </a:ext>
                  </a:extLst>
                </a:hlinkClick>
              </a:rPr>
              <a:t>→</a:t>
            </a:r>
            <a:r>
              <a:rPr lang="en"/>
              <a:t> S</a:t>
            </a:r>
            <a:r>
              <a:rPr lang="en"/>
              <a:t>ometimes drivers crash, but other times, drivers have engine trouble and choose to slow down to preserve their engine</a:t>
            </a:r>
            <a:endParaRPr/>
          </a:p>
        </p:txBody>
      </p:sp>
      <p:pic>
        <p:nvPicPr>
          <p:cNvPr id="100" name="Google Shape;100;p19"/>
          <p:cNvPicPr preferRelativeResize="0"/>
          <p:nvPr/>
        </p:nvPicPr>
        <p:blipFill>
          <a:blip r:embed="rId4">
            <a:alphaModFix/>
          </a:blip>
          <a:stretch>
            <a:fillRect/>
          </a:stretch>
        </p:blipFill>
        <p:spPr>
          <a:xfrm>
            <a:off x="3192650" y="972275"/>
            <a:ext cx="5915476" cy="3587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112550" y="896075"/>
            <a:ext cx="3156300" cy="4091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These are the Points Adjusted Driver Standings</a:t>
            </a:r>
            <a:br>
              <a:rPr lang="en"/>
            </a:br>
            <a:endParaRPr/>
          </a:p>
          <a:p>
            <a:pPr indent="-325755" lvl="0" marL="457200" rtl="0" algn="l">
              <a:spcBef>
                <a:spcPts val="0"/>
              </a:spcBef>
              <a:spcAft>
                <a:spcPts val="0"/>
              </a:spcAft>
              <a:buSzPct val="100000"/>
              <a:buChar char="●"/>
            </a:pPr>
            <a:r>
              <a:rPr lang="en"/>
              <a:t>Some d</a:t>
            </a:r>
            <a:r>
              <a:rPr lang="en"/>
              <a:t>rivers</a:t>
            </a:r>
            <a:r>
              <a:rPr lang="en"/>
              <a:t> shift many places as points are adjusted</a:t>
            </a:r>
            <a:endParaRPr/>
          </a:p>
          <a:p>
            <a:pPr indent="0" lvl="0" marL="457200" rtl="0" algn="l">
              <a:spcBef>
                <a:spcPts val="1200"/>
              </a:spcBef>
              <a:spcAft>
                <a:spcPts val="0"/>
              </a:spcAft>
              <a:buNone/>
            </a:pPr>
            <a:r>
              <a:t/>
            </a:r>
            <a:endParaRPr sz="100"/>
          </a:p>
          <a:p>
            <a:pPr indent="-325755" lvl="0" marL="457200" rtl="0" algn="l">
              <a:spcBef>
                <a:spcPts val="1200"/>
              </a:spcBef>
              <a:spcAft>
                <a:spcPts val="0"/>
              </a:spcAft>
              <a:buSzPct val="100000"/>
              <a:buChar char="●"/>
            </a:pPr>
            <a:r>
              <a:rPr lang="en"/>
              <a:t>Negative Trend is largely still in place - Suggesting it’s still good to finish fast instead of driving cautiously slow</a:t>
            </a:r>
            <a:endParaRPr/>
          </a:p>
          <a:p>
            <a:pPr indent="0" lvl="0" marL="457200" rtl="0" algn="l">
              <a:spcBef>
                <a:spcPts val="1200"/>
              </a:spcBef>
              <a:spcAft>
                <a:spcPts val="0"/>
              </a:spcAft>
              <a:buNone/>
            </a:pPr>
            <a:r>
              <a:t/>
            </a:r>
            <a:endParaRPr sz="100"/>
          </a:p>
          <a:p>
            <a:pPr indent="-325755" lvl="0" marL="457200" rtl="0" algn="l">
              <a:spcBef>
                <a:spcPts val="1200"/>
              </a:spcBef>
              <a:spcAft>
                <a:spcPts val="0"/>
              </a:spcAft>
              <a:buSzPct val="100000"/>
              <a:buChar char="●"/>
            </a:pPr>
            <a:r>
              <a:rPr lang="en"/>
              <a:t>Outliers that didn’t finish the race still get standings. One outlier in top 5, suggesting good strategy </a:t>
            </a:r>
            <a:endParaRPr/>
          </a:p>
        </p:txBody>
      </p:sp>
      <p:sp>
        <p:nvSpPr>
          <p:cNvPr id="106" name="Google Shape;106;p20"/>
          <p:cNvSpPr txBox="1"/>
          <p:nvPr>
            <p:ph type="title"/>
          </p:nvPr>
        </p:nvSpPr>
        <p:spPr>
          <a:xfrm>
            <a:off x="311700" y="29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2 cntd.</a:t>
            </a:r>
            <a:endParaRPr/>
          </a:p>
        </p:txBody>
      </p:sp>
      <p:pic>
        <p:nvPicPr>
          <p:cNvPr id="107" name="Google Shape;107;p20"/>
          <p:cNvPicPr preferRelativeResize="0"/>
          <p:nvPr/>
        </p:nvPicPr>
        <p:blipFill>
          <a:blip r:embed="rId3">
            <a:alphaModFix/>
          </a:blip>
          <a:stretch>
            <a:fillRect/>
          </a:stretch>
        </p:blipFill>
        <p:spPr>
          <a:xfrm>
            <a:off x="3192650" y="996775"/>
            <a:ext cx="5943600" cy="360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 3</a:t>
            </a:r>
            <a:endParaRPr/>
          </a:p>
        </p:txBody>
      </p:sp>
      <p:sp>
        <p:nvSpPr>
          <p:cNvPr id="113" name="Google Shape;113;p21"/>
          <p:cNvSpPr txBox="1"/>
          <p:nvPr>
            <p:ph idx="1" type="body"/>
          </p:nvPr>
        </p:nvSpPr>
        <p:spPr>
          <a:xfrm>
            <a:off x="311700" y="1152475"/>
            <a:ext cx="4062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graph provides insight into the top 20 average pit stop times for f1 racers with 5 or more stops recorded.</a:t>
            </a:r>
            <a:endParaRPr/>
          </a:p>
          <a:p>
            <a:pPr indent="-342900" lvl="0" marL="457200" rtl="0" algn="l">
              <a:spcBef>
                <a:spcPts val="0"/>
              </a:spcBef>
              <a:spcAft>
                <a:spcPts val="0"/>
              </a:spcAft>
              <a:buSzPts val="1800"/>
              <a:buChar char="●"/>
            </a:pPr>
            <a:r>
              <a:rPr lang="en"/>
              <a:t>Mark Webber is shown with the lowest time spent during pit stops at 22.43 seconds average</a:t>
            </a:r>
            <a:endParaRPr/>
          </a:p>
          <a:p>
            <a:pPr indent="-342900" lvl="0" marL="457200" rtl="0" algn="l">
              <a:spcBef>
                <a:spcPts val="0"/>
              </a:spcBef>
              <a:spcAft>
                <a:spcPts val="0"/>
              </a:spcAft>
              <a:buSzPts val="1800"/>
              <a:buChar char="●"/>
            </a:pPr>
            <a:r>
              <a:rPr lang="en"/>
              <a:t>In f1 every second counts, this information is vital for f1 teams. </a:t>
            </a:r>
            <a:endParaRPr/>
          </a:p>
        </p:txBody>
      </p:sp>
      <p:pic>
        <p:nvPicPr>
          <p:cNvPr id="114" name="Google Shape;114;p21" title="Screenshot 2025-04-30 131350.png"/>
          <p:cNvPicPr preferRelativeResize="0"/>
          <p:nvPr/>
        </p:nvPicPr>
        <p:blipFill>
          <a:blip r:embed="rId3">
            <a:alphaModFix/>
          </a:blip>
          <a:stretch>
            <a:fillRect/>
          </a:stretch>
        </p:blipFill>
        <p:spPr>
          <a:xfrm>
            <a:off x="4407000" y="1361738"/>
            <a:ext cx="4584601" cy="2997875"/>
          </a:xfrm>
          <a:prstGeom prst="rect">
            <a:avLst/>
          </a:prstGeom>
          <a:noFill/>
          <a:ln>
            <a:noFill/>
          </a:ln>
        </p:spPr>
      </p:pic>
      <p:sp>
        <p:nvSpPr>
          <p:cNvPr id="115" name="Google Shape;115;p21"/>
          <p:cNvSpPr txBox="1"/>
          <p:nvPr/>
        </p:nvSpPr>
        <p:spPr>
          <a:xfrm>
            <a:off x="7095650" y="1361750"/>
            <a:ext cx="18216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200">
                <a:solidFill>
                  <a:schemeClr val="accent3"/>
                </a:solidFill>
                <a:latin typeface="Proxima Nova"/>
                <a:ea typeface="Proxima Nova"/>
                <a:cs typeface="Proxima Nova"/>
                <a:sym typeface="Proxima Nova"/>
              </a:rPr>
              <a:t>(Lower time is better)</a:t>
            </a:r>
            <a:endParaRPr i="1" sz="1200">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