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</a:t>
            </a:r>
            <a:endParaRPr/>
          </a:p>
        </p:txBody>
      </p:sp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</a:t>
            </a:r>
            <a:endParaRPr/>
          </a:p>
        </p:txBody>
      </p:sp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</a:t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</a:t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</a:t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</a:t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e0d8cd2a0_1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e0d8cd2a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e0d8cd2a0_1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662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132388" y="2114551"/>
            <a:ext cx="585152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12788" y="19051"/>
            <a:ext cx="5851525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9144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44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054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b="1" i="0" sz="3200" u="none" cap="none" strike="noStrik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 b="1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github.com/wms001/TechCo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ello.com/b/s6dgX3P4/techcode" TargetMode="External"/><Relationship Id="rId4" Type="http://schemas.openxmlformats.org/officeDocument/2006/relationships/hyperlink" Target="https://trello.com/b/s6dgX3P4/techcode" TargetMode="External"/><Relationship Id="rId5" Type="http://schemas.openxmlformats.org/officeDocument/2006/relationships/hyperlink" Target="https://trello.com/b/s6dgX3P4/techcode" TargetMode="External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ms001/TechCode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990600" y="152401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A00803"/>
                </a:solidFill>
              </a:rPr>
              <a:t>Projeto  Tech Code </a:t>
            </a:r>
            <a:endParaRPr sz="3200">
              <a:solidFill>
                <a:srgbClr val="A00803"/>
              </a:solidFill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371600" y="1828800"/>
            <a:ext cx="7467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               </a:t>
            </a: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GRUPO 4 – GAMA ACADEMY</a:t>
            </a:r>
            <a:endParaRPr b="1" sz="2400"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>
              <a:latin typeface="Balthazar"/>
              <a:ea typeface="Balthazar"/>
              <a:cs typeface="Balthazar"/>
              <a:sym typeface="Balthazar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/>
              <a:t>        Maria Aparecida Barroso da Silveira </a:t>
            </a:r>
            <a:r>
              <a:rPr lang="pt-BR" sz="2000"/>
              <a:t>           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/>
              <a:t>           </a:t>
            </a:r>
            <a:r>
              <a:rPr lang="pt-BR" sz="2400"/>
              <a:t>Edison Yasuji Takaesu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         Luiz Antonio Senna Catarcione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	 	</a:t>
            </a:r>
            <a:r>
              <a:rPr lang="pt-BR" sz="2400"/>
              <a:t>W</a:t>
            </a:r>
            <a:r>
              <a:rPr lang="pt-BR" sz="2400"/>
              <a:t>ilmar Martins dos Santos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          Nivaldo Gonçalves do Nascimento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          Rubens Sant Anna Junior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          Jair Machado Loureiro 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286000" y="152400"/>
            <a:ext cx="184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2133600" y="3048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Balthazar"/>
                <a:ea typeface="Balthazar"/>
                <a:cs typeface="Balthazar"/>
                <a:sym typeface="Balthazar"/>
              </a:rPr>
              <a:t>9. </a:t>
            </a:r>
            <a:r>
              <a:rPr b="1" lang="pt-BR" sz="2800">
                <a:latin typeface="Balthazar"/>
                <a:ea typeface="Balthazar"/>
                <a:cs typeface="Balthazar"/>
                <a:sym typeface="Balthazar"/>
              </a:rPr>
              <a:t> </a:t>
            </a:r>
            <a:r>
              <a:rPr lang="pt-BR" sz="2800">
                <a:latin typeface="Balthazar"/>
                <a:ea typeface="Balthazar"/>
                <a:cs typeface="Balthazar"/>
                <a:sym typeface="Balthazar"/>
              </a:rPr>
              <a:t>Estimativa </a:t>
            </a:r>
            <a:r>
              <a:rPr b="1" lang="pt-BR" sz="2800">
                <a:latin typeface="Balthazar"/>
                <a:ea typeface="Balthazar"/>
                <a:cs typeface="Balthazar"/>
                <a:sym typeface="Balthazar"/>
              </a:rPr>
              <a:t>de Custos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914400" y="-76200"/>
            <a:ext cx="7931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r>
              <a:rPr b="1" lang="pt-BR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Projeto TechCode</a:t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800000"/>
                </a:solidFill>
              </a:rPr>
              <a:t>                   </a:t>
            </a:r>
            <a:endParaRPr b="1" sz="1800">
              <a:solidFill>
                <a:srgbClr val="8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800000"/>
                </a:solidFill>
              </a:rPr>
              <a:t>         </a:t>
            </a:r>
            <a:endParaRPr b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200" y="990600"/>
            <a:ext cx="7671675" cy="57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1524000" y="838200"/>
            <a:ext cx="7162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"/>
                <a:ea typeface="Times"/>
                <a:cs typeface="Times"/>
                <a:sym typeface="Times"/>
              </a:rPr>
              <a:t>         </a:t>
            </a:r>
            <a:r>
              <a:rPr b="1" lang="pt-BR" sz="2800">
                <a:latin typeface="Balthazar"/>
                <a:ea typeface="Balthazar"/>
                <a:cs typeface="Balthazar"/>
                <a:sym typeface="Balthazar"/>
              </a:rPr>
              <a:t>         </a:t>
            </a:r>
            <a:r>
              <a:rPr lang="pt-BR" sz="2800">
                <a:latin typeface="Balthazar"/>
                <a:ea typeface="Balthazar"/>
                <a:cs typeface="Balthazar"/>
                <a:sym typeface="Balthazar"/>
              </a:rPr>
              <a:t>10. </a:t>
            </a:r>
            <a:r>
              <a:rPr b="1" lang="pt-BR" sz="2800">
                <a:latin typeface="Balthazar"/>
                <a:ea typeface="Balthazar"/>
                <a:cs typeface="Balthazar"/>
                <a:sym typeface="Balthazar"/>
              </a:rPr>
              <a:t>    Conclusão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Projeto em computação em nuvem  da Azure Cloud empregando o estado da arte em infraestrutura.</a:t>
            </a:r>
            <a:endParaRPr b="1" sz="2400">
              <a:latin typeface="Balthazar"/>
              <a:ea typeface="Balthazar"/>
              <a:cs typeface="Balthazar"/>
              <a:sym typeface="Balthazar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Balthazar"/>
              <a:buChar char="•"/>
            </a:pPr>
            <a:r>
              <a:rPr lang="pt-BR" sz="2400">
                <a:latin typeface="Balthazar"/>
                <a:ea typeface="Balthazar"/>
                <a:cs typeface="Balthazar"/>
                <a:sym typeface="Balthazar"/>
              </a:rPr>
              <a:t>Criação da infraestrutura  via código powershell </a:t>
            </a:r>
            <a:endParaRPr sz="2400">
              <a:latin typeface="Balthazar"/>
              <a:ea typeface="Balthazar"/>
              <a:cs typeface="Balthazar"/>
              <a:sym typeface="Balthazar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 Valor</a:t>
            </a:r>
            <a:r>
              <a:rPr lang="pt-BR" sz="2400">
                <a:latin typeface="Balthazar"/>
                <a:ea typeface="Balthazar"/>
                <a:cs typeface="Balthazar"/>
                <a:sym typeface="Balthazar"/>
              </a:rPr>
              <a:t> Mensal do Projeto R$ 41.313,86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Atendimento a todas as exigências do cliente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838200" y="76200"/>
            <a:ext cx="8305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 Projeto TechCode  </a:t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524000" y="838200"/>
            <a:ext cx="7162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"/>
                <a:ea typeface="Times"/>
                <a:cs typeface="Times"/>
                <a:sym typeface="Times"/>
              </a:rPr>
              <a:t>                           </a:t>
            </a:r>
            <a:endParaRPr sz="2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pt-BR" sz="2800">
                <a:latin typeface="Times"/>
                <a:ea typeface="Times"/>
                <a:cs typeface="Times"/>
                <a:sym typeface="Times"/>
              </a:rPr>
              <a:t> </a:t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838200" y="152400"/>
            <a:ext cx="8839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1" lang="pt-BR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               Projeto TechCode </a:t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124200" y="1828800"/>
            <a:ext cx="45969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OBRIGADO 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chemeClr val="dk1"/>
                </a:solidFill>
              </a:rPr>
              <a:t>  Perguntas?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122125" y="609600"/>
            <a:ext cx="7749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000">
                <a:latin typeface="Times"/>
                <a:ea typeface="Times"/>
                <a:cs typeface="Times"/>
                <a:sym typeface="Times"/>
              </a:rPr>
              <a:t> 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Times"/>
                <a:ea typeface="Times"/>
                <a:cs typeface="Times"/>
                <a:sym typeface="Times"/>
              </a:rPr>
              <a:t>                               </a:t>
            </a:r>
            <a:r>
              <a:rPr lang="pt-BR" sz="20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lang="pt-BR" sz="2400">
                <a:solidFill>
                  <a:srgbClr val="A00803"/>
                </a:solidFill>
                <a:latin typeface="Balthazar"/>
                <a:ea typeface="Balthazar"/>
                <a:cs typeface="Balthazar"/>
                <a:sym typeface="Balthazar"/>
              </a:rPr>
              <a:t>AGENDA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 Apresentação do projeto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 Levantamento dos requisitos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</a:t>
            </a:r>
            <a:r>
              <a:rPr lang="pt-BR" sz="2000"/>
              <a:t> Organização do Projeto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 Canvas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 Trello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 Topologia/Modelagem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 Novas Arquitetura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 Estimativa de Custos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 </a:t>
            </a:r>
            <a:r>
              <a:rPr lang="pt-BR" sz="2000"/>
              <a:t> Conclusão</a:t>
            </a:r>
            <a:endParaRPr sz="20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457200" rtl="0" algn="ctr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pt-BR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15"/>
          <p:cNvSpPr txBox="1"/>
          <p:nvPr/>
        </p:nvSpPr>
        <p:spPr>
          <a:xfrm>
            <a:off x="838200" y="152400"/>
            <a:ext cx="8610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                   </a:t>
            </a:r>
            <a:r>
              <a:rPr b="1" lang="pt-BR" sz="2800">
                <a:solidFill>
                  <a:srgbClr val="A00803"/>
                </a:solidFill>
                <a:latin typeface="Balthazar"/>
                <a:ea typeface="Balthazar"/>
                <a:cs typeface="Balthazar"/>
                <a:sym typeface="Balthazar"/>
              </a:rPr>
              <a:t>Projeto TechCode</a:t>
            </a:r>
            <a:endParaRPr b="1" sz="2800">
              <a:solidFill>
                <a:srgbClr val="A00803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0080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0080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066800" y="190500"/>
            <a:ext cx="79965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000">
                <a:latin typeface="Times"/>
                <a:ea typeface="Times"/>
                <a:cs typeface="Times"/>
                <a:sym typeface="Times"/>
              </a:rPr>
              <a:t> 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Times"/>
                <a:ea typeface="Times"/>
                <a:cs typeface="Times"/>
                <a:sym typeface="Times"/>
              </a:rPr>
              <a:t>                            </a:t>
            </a:r>
            <a:endParaRPr sz="2000"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just">
              <a:spcBef>
                <a:spcPts val="400"/>
              </a:spcBef>
              <a:spcAft>
                <a:spcPts val="0"/>
              </a:spcAft>
              <a:buSzPts val="2400"/>
              <a:buFont typeface="Balthazar"/>
              <a:buAutoNum type="arabicPeriod"/>
            </a:pPr>
            <a:r>
              <a:rPr lang="pt-BR" sz="2400">
                <a:latin typeface="Balthazar"/>
                <a:ea typeface="Balthazar"/>
                <a:cs typeface="Balthazar"/>
                <a:sym typeface="Balthazar"/>
              </a:rPr>
              <a:t>     </a:t>
            </a: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Apresentação do projeto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O projeto contempla :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*    controle administrativo, controle de presença dos alunos, professores,  funcionário e pais.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Ambiente será utilizado para  receber materiais </a:t>
            </a:r>
            <a:r>
              <a:rPr lang="pt-BR" sz="2000"/>
              <a:t>di</a:t>
            </a:r>
            <a:r>
              <a:rPr lang="pt-BR" sz="2000"/>
              <a:t>dáticos e modo EAD para</a:t>
            </a:r>
            <a:r>
              <a:rPr lang="pt-BR" sz="2000"/>
              <a:t> </a:t>
            </a:r>
            <a:r>
              <a:rPr lang="pt-BR" sz="2000"/>
              <a:t>ensino Fundamental com  atuação no Brasil inteiro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Char char="•"/>
            </a:pPr>
            <a:r>
              <a:rPr lang="pt-BR" sz="2000"/>
              <a:t>As escolas estão espalhadas em todo o Brasil,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necessitando de um ambiente seguro, com alta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disponibilidade e escalabilidade para suportar os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Diversos acessos dos usuários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8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-2438400" y="152400"/>
            <a:ext cx="8610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Projeto TechCode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914400" y="-152400"/>
            <a:ext cx="87630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000">
                <a:latin typeface="Times"/>
                <a:ea typeface="Times"/>
                <a:cs typeface="Times"/>
                <a:sym typeface="Times"/>
              </a:rPr>
              <a:t>  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Times"/>
                <a:ea typeface="Times"/>
                <a:cs typeface="Times"/>
                <a:sym typeface="Times"/>
              </a:rPr>
              <a:t>                               </a:t>
            </a:r>
            <a:endParaRPr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800">
                <a:latin typeface="Balthazar"/>
                <a:ea typeface="Balthazar"/>
                <a:cs typeface="Balthazar"/>
                <a:sym typeface="Balthazar"/>
              </a:rPr>
              <a:t>     </a:t>
            </a: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  </a:t>
            </a:r>
            <a:r>
              <a:rPr lang="pt-BR" sz="2400">
                <a:latin typeface="Balthazar"/>
                <a:ea typeface="Balthazar"/>
                <a:cs typeface="Balthazar"/>
                <a:sym typeface="Balthazar"/>
              </a:rPr>
              <a:t>2</a:t>
            </a: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.    Levantamento dos requisitos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 b="0" sz="2000"/>
          </a:p>
          <a:p>
            <a:pPr indent="-215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pt-BR" sz="2000"/>
              <a:t>Uma matriz em Sao Paulo e filiais em  Recife, Brasilia,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pt-BR" sz="2000"/>
              <a:t>      Porto Alegre e Rio de Janeiro.</a:t>
            </a:r>
            <a:endParaRPr sz="2000"/>
          </a:p>
          <a:p>
            <a:pPr indent="-215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pt-BR" sz="2000"/>
              <a:t>Pers</a:t>
            </a:r>
            <a:r>
              <a:rPr b="0" lang="pt-BR" sz="2000"/>
              <a:t>pectiva para os próximos três anos de 800 alunos espalhados  nas filias e 400 alunos na matriz </a:t>
            </a:r>
            <a:r>
              <a:rPr b="0" lang="pt-BR" sz="2000"/>
              <a:t>m crescimento de 10  cidades por ano e podendo ter uma atuação internacional. </a:t>
            </a:r>
            <a:br>
              <a:rPr lang="pt-BR" sz="2000"/>
            </a:br>
            <a:endParaRPr b="0" sz="2000"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br>
              <a:rPr lang="pt-BR" sz="2000"/>
            </a:br>
            <a:r>
              <a:rPr b="0" lang="pt-BR" sz="2000"/>
              <a:t>W</a:t>
            </a:r>
            <a:r>
              <a:rPr b="0" lang="pt-BR" sz="2000"/>
              <a:t>eb Razor não e sua prioridade, podendo ficar para uma 2a fase.</a:t>
            </a:r>
            <a:endParaRPr sz="2000"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br>
              <a:rPr lang="pt-BR" sz="2000"/>
            </a:br>
            <a:r>
              <a:rPr b="0" lang="pt-BR" sz="2000"/>
              <a:t>N</a:t>
            </a:r>
            <a:r>
              <a:rPr b="0" lang="pt-BR" sz="2000"/>
              <a:t>ão possuei nenhum software de segurança. e que possue as licenças da Microsoft.</a:t>
            </a:r>
            <a:endParaRPr sz="2000"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br>
              <a:rPr lang="pt-BR" sz="2000"/>
            </a:br>
            <a:r>
              <a:rPr b="0" lang="pt-BR" sz="2000"/>
              <a:t>Solicitação</a:t>
            </a:r>
            <a:r>
              <a:rPr b="0" lang="pt-BR" sz="2000"/>
              <a:t> que houvesse uma maior segurança e disponibilidade para manter a imagem da instituição.</a:t>
            </a:r>
            <a:endParaRPr sz="2000"/>
          </a:p>
          <a:p>
            <a:pPr indent="-342900" lvl="0" marL="3429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br>
              <a:rPr lang="pt-BR" sz="2000"/>
            </a:br>
            <a:endParaRPr b="0" sz="20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09600" y="-533400"/>
            <a:ext cx="8305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Projeto TechCode</a:t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914400" y="457200"/>
            <a:ext cx="89916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Times"/>
                <a:ea typeface="Times"/>
                <a:cs typeface="Times"/>
                <a:sym typeface="Times"/>
              </a:rPr>
              <a:t>                                         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               </a:t>
            </a:r>
            <a:r>
              <a:rPr lang="pt-BR" sz="2800"/>
              <a:t> </a:t>
            </a:r>
            <a:r>
              <a:rPr lang="pt-BR" sz="2400"/>
              <a:t> 3.   Organização do Projeto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* Projeto IaaS na Cloud Azure  com três camadas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elaborado em uma Vnet e subnet frontend e backend.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Char char="•"/>
            </a:pPr>
            <a:r>
              <a:rPr lang="pt-BR" sz="2000"/>
              <a:t>Emprego de metodologia ageis: Trello e Canvas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Char char="•"/>
            </a:pPr>
            <a:r>
              <a:rPr lang="pt-BR" sz="2000"/>
              <a:t>Utilização de Scrum com sprint de 15 dias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None/>
            </a:pPr>
            <a:r>
              <a:t/>
            </a:r>
            <a:endParaRPr b="0"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althazar"/>
              <a:buChar char="•"/>
            </a:pPr>
            <a:r>
              <a:rPr lang="pt-BR" sz="2000">
                <a:solidFill>
                  <a:srgbClr val="000000"/>
                </a:solidFill>
              </a:rPr>
              <a:t>Estrutura usando Cultura DevOps.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Char char="•"/>
            </a:pPr>
            <a:r>
              <a:rPr lang="pt-BR" sz="2000"/>
              <a:t>Controle de custos gerenciado pela nuvem</a:t>
            </a:r>
            <a:endParaRPr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lthazar"/>
              <a:buChar char="•"/>
            </a:pPr>
            <a:r>
              <a:rPr lang="pt-BR" sz="2000"/>
              <a:t>Documentação do projeto disponível via github: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</a:t>
            </a:r>
            <a:r>
              <a:rPr lang="pt-BR" sz="2000">
                <a:solidFill>
                  <a:srgbClr val="0000FF"/>
                </a:solidFill>
              </a:rPr>
              <a:t>         </a:t>
            </a:r>
            <a:r>
              <a:rPr lang="pt-BR" sz="2000" u="sng">
                <a:solidFill>
                  <a:schemeClr val="hlink"/>
                </a:solidFill>
                <a:hlinkClick r:id="rId4"/>
              </a:rPr>
              <a:t>https://github.com/wms001/TechCode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 </a:t>
            </a:r>
            <a:endParaRPr sz="20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990600" y="-381000"/>
            <a:ext cx="845820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                 Projeto TechCode</a:t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1524000" y="838200"/>
            <a:ext cx="7162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"/>
                <a:ea typeface="Times"/>
                <a:cs typeface="Times"/>
                <a:sym typeface="Times"/>
              </a:rPr>
              <a:t>                           </a:t>
            </a:r>
            <a:endParaRPr sz="2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pt-BR" sz="2800">
                <a:latin typeface="Times"/>
                <a:ea typeface="Times"/>
                <a:cs typeface="Times"/>
                <a:sym typeface="Times"/>
              </a:rPr>
              <a:t> </a:t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914400" y="152400"/>
            <a:ext cx="87630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Projeto TechCode</a:t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505200" y="685800"/>
            <a:ext cx="25436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 4.       CANVAS</a:t>
            </a:r>
            <a:endParaRPr b="1" sz="2400">
              <a:solidFill>
                <a:schemeClr val="dk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8288867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762000" y="5791200"/>
            <a:ext cx="86228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rgbClr val="9B9B9B"/>
                </a:solidFill>
                <a:latin typeface="Arial"/>
                <a:ea typeface="Arial"/>
                <a:cs typeface="Arial"/>
                <a:sym typeface="Arial"/>
              </a:rPr>
              <a:t> https://jamboard.google.com/d/1xqUaDYdIIinBCpBS2qHG9Ar3GtDwfNMzw5AjB4WMTX0/viewer</a:t>
            </a:r>
            <a:endParaRPr b="1" sz="1400">
              <a:solidFill>
                <a:srgbClr val="9B9B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1524000" y="533400"/>
            <a:ext cx="7162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pt-BR" sz="2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pt-BR" sz="2000"/>
              <a:t>                           </a:t>
            </a: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  </a:t>
            </a:r>
            <a:r>
              <a:rPr lang="pt-BR" sz="2400">
                <a:latin typeface="Balthazar"/>
                <a:ea typeface="Balthazar"/>
                <a:cs typeface="Balthazar"/>
                <a:sym typeface="Balthazar"/>
              </a:rPr>
              <a:t>5. </a:t>
            </a:r>
            <a:r>
              <a:rPr b="1" lang="pt-BR" sz="2400">
                <a:latin typeface="Balthazar"/>
                <a:ea typeface="Balthazar"/>
                <a:cs typeface="Balthazar"/>
                <a:sym typeface="Balthazar"/>
              </a:rPr>
              <a:t>       Trello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 u="sng">
              <a:solidFill>
                <a:schemeClr val="hlink"/>
              </a:solidFill>
              <a:latin typeface="Times"/>
              <a:ea typeface="Times"/>
              <a:cs typeface="Times"/>
              <a:sym typeface="Times"/>
              <a:hlinkClick r:id="rId3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 u="sng">
              <a:solidFill>
                <a:schemeClr val="hlink"/>
              </a:solidFill>
              <a:latin typeface="Times"/>
              <a:ea typeface="Times"/>
              <a:cs typeface="Times"/>
              <a:sym typeface="Times"/>
              <a:hlinkClick r:id="rId4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rgbClr val="9B9B9B"/>
              </a:buClr>
              <a:buSzPts val="2000"/>
              <a:buNone/>
            </a:pPr>
            <a:r>
              <a:rPr lang="pt-BR" sz="20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5"/>
              </a:rPr>
              <a:t>https://trello.com/b/s6dgX3P4/techcode</a:t>
            </a:r>
            <a:endParaRPr sz="2000">
              <a:solidFill>
                <a:srgbClr val="9B9B9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990600" y="-838200"/>
            <a:ext cx="810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                        Projeto TechCode</a:t>
            </a:r>
            <a:endParaRPr b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a de Tela 2022-07-22 às 13.25.34.png" id="149" name="Google Shape;14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1143000"/>
            <a:ext cx="7543800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990600" y="838200"/>
            <a:ext cx="8153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Times"/>
                <a:ea typeface="Times"/>
                <a:cs typeface="Times"/>
                <a:sym typeface="Times"/>
              </a:rPr>
              <a:t>                           </a:t>
            </a:r>
            <a:endParaRPr sz="2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pt-BR" sz="2800">
                <a:latin typeface="Times"/>
                <a:ea typeface="Times"/>
                <a:cs typeface="Times"/>
                <a:sym typeface="Times"/>
              </a:rPr>
              <a:t> </a:t>
            </a:r>
            <a:endParaRPr b="0" sz="2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sz="20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914400" y="0"/>
            <a:ext cx="8763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</a:t>
            </a:r>
            <a:r>
              <a:rPr b="1" lang="pt-BR" sz="2800">
                <a:solidFill>
                  <a:srgbClr val="800000"/>
                </a:solidFill>
                <a:latin typeface="Balthazar"/>
                <a:ea typeface="Balthazar"/>
                <a:cs typeface="Balthazar"/>
                <a:sym typeface="Balthazar"/>
              </a:rPr>
              <a:t>Projeto TechCode </a:t>
            </a:r>
            <a:endParaRPr b="1" sz="2800">
              <a:solidFill>
                <a:srgbClr val="80000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048000" y="457200"/>
            <a:ext cx="4437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 6. Topologia/Modelagem </a:t>
            </a:r>
            <a:endParaRPr b="1" sz="2400">
              <a:solidFill>
                <a:schemeClr val="dk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523001" y="6324600"/>
            <a:ext cx="4390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https://github.com/wms001/TechCode</a:t>
            </a:r>
            <a:endParaRPr b="1" sz="1800">
              <a:solidFill>
                <a:srgbClr val="9B9B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288950"/>
            <a:ext cx="8081001" cy="42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ctrTitle"/>
          </p:nvPr>
        </p:nvSpPr>
        <p:spPr>
          <a:xfrm>
            <a:off x="685800" y="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 Arquitetura</a:t>
            </a:r>
            <a:endParaRPr/>
          </a:p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1371600" y="1775725"/>
            <a:ext cx="6400800" cy="38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lang="pt-BR" sz="2000"/>
              <a:t>Região de EAST US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Segurança WAF e DDoS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Escalabilidade  Vertical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Load Balance com Application Gateway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Nível SLA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Controle de Tráfico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Confiabilidade Monitor e Sentinel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Excelência Operacional</a:t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pt-BR" sz="2000"/>
              <a:t>Availability Zone da Azure</a:t>
            </a:r>
            <a:endParaRPr b="0" sz="2000"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